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66" r:id="rId3"/>
    <p:sldId id="368" r:id="rId4"/>
    <p:sldId id="369" r:id="rId5"/>
    <p:sldId id="370" r:id="rId6"/>
    <p:sldId id="375" r:id="rId7"/>
    <p:sldId id="376" r:id="rId8"/>
    <p:sldId id="387" r:id="rId9"/>
    <p:sldId id="378" r:id="rId10"/>
    <p:sldId id="379" r:id="rId11"/>
    <p:sldId id="380" r:id="rId12"/>
    <p:sldId id="388" r:id="rId13"/>
    <p:sldId id="381" r:id="rId14"/>
    <p:sldId id="382" r:id="rId15"/>
    <p:sldId id="389" r:id="rId16"/>
    <p:sldId id="383" r:id="rId17"/>
    <p:sldId id="384" r:id="rId18"/>
    <p:sldId id="390" r:id="rId19"/>
    <p:sldId id="385" r:id="rId20"/>
    <p:sldId id="386" r:id="rId21"/>
    <p:sldId id="315" r:id="rId22"/>
    <p:sldId id="36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un Vagun" initials="V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B4FF"/>
    <a:srgbClr val="DCF4FB"/>
    <a:srgbClr val="5D9DFE"/>
    <a:srgbClr val="3B7DEB"/>
    <a:srgbClr val="385770"/>
    <a:srgbClr val="FED966"/>
    <a:srgbClr val="943F24"/>
    <a:srgbClr val="F4E3C8"/>
    <a:srgbClr val="A73724"/>
    <a:srgbClr val="AE5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159" autoAdjust="0"/>
    <p:restoredTop sz="94660"/>
  </p:normalViewPr>
  <p:slideViewPr>
    <p:cSldViewPr snapToGrid="0">
      <p:cViewPr varScale="1">
        <p:scale>
          <a:sx n="64" d="100"/>
          <a:sy n="64" d="100"/>
        </p:scale>
        <p:origin x="300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C243-3E68-4BFF-A505-ADDF9D7195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F4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microsoft.com/office/2007/relationships/media" Target="../media/audio1.wav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://www.tukuppt.com/ppt/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741232" y="1825762"/>
            <a:ext cx="4478811" cy="1452284"/>
            <a:chOff x="1741232" y="1825762"/>
            <a:chExt cx="4478811" cy="1452284"/>
          </a:xfrm>
        </p:grpSpPr>
        <p:sp>
          <p:nvSpPr>
            <p:cNvPr id="4" name="椭圆 3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1095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88067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43112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00084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 bwMode="auto">
            <a:xfrm>
              <a:off x="1863153" y="1825762"/>
              <a:ext cx="4250211" cy="120032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200" dirty="0">
                  <a:ln w="31750">
                    <a:solidFill>
                      <a:schemeClr val="bg1"/>
                    </a:solidFill>
                  </a:ln>
                  <a:solidFill>
                    <a:srgbClr val="3FB4FF"/>
                  </a:solidFill>
                  <a:effectLst>
                    <a:outerShdw blurRad="88900" dist="38100" dir="5400000" sx="101000" sy="101000" algn="t" rotWithShape="0">
                      <a:prstClr val="black">
                        <a:alpha val="15000"/>
                      </a:prstClr>
                    </a:outerShdw>
                  </a:effectLst>
                  <a:latin typeface="字体视界-单纯体" panose="02010601030101010101" pitchFamily="2" charset="-122"/>
                  <a:ea typeface="字体视界-单纯体" panose="02010601030101010101" pitchFamily="2" charset="-122"/>
                </a:rPr>
                <a:t>防溺水</a:t>
              </a:r>
              <a:endParaRPr lang="en-US" altLang="zh-CN" sz="72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625600" y="3158555"/>
            <a:ext cx="672356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安全教育知识</a:t>
            </a:r>
            <a:endParaRPr lang="zh-CN" altLang="en-US" sz="72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963078" y="4417628"/>
            <a:ext cx="3887287" cy="6376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di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0" dirty="0"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培训人：熊猫老师</a:t>
            </a:r>
            <a:endParaRPr lang="zh-CN" altLang="en-US" b="0" dirty="0"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pic>
        <p:nvPicPr>
          <p:cNvPr id="2" name="欢快愉悦背景音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985828" y="-101537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1"/>
          <p:cNvSpPr txBox="1"/>
          <p:nvPr/>
        </p:nvSpPr>
        <p:spPr>
          <a:xfrm>
            <a:off x="2290268" y="1398648"/>
            <a:ext cx="7371621" cy="1112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r>
              <a:rPr lang="zh-CN" altLang="en-US" sz="3200" b="1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游泳三大注意事项！</a:t>
            </a:r>
            <a:endParaRPr lang="zh-CN" altLang="en-US" sz="3200" b="1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1920" y="2401545"/>
            <a:ext cx="9081212" cy="11160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选择好的游泳场所，对场所的环境，如该水库、浴场是否卫生，水下是否平坦，有无暗礁、暗流、杂草，水域的深浅等情况要了解清楚。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1919" y="4835378"/>
            <a:ext cx="5171317" cy="128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必须要有组织并在老师或熟悉水性的人的带领下去游泳。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79187" y="3379012"/>
            <a:ext cx="5171318" cy="1280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平时四肢就容易抽筋者不宜参加游泳或不要到深水区游泳。要做好下水前的准备，先活动活动身体。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677" y="2980719"/>
            <a:ext cx="5960614" cy="42568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 bwMode="auto">
          <a:xfrm>
            <a:off x="1357929" y="3219030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zh-CN" altLang="en-US" sz="6000" dirty="0">
                <a:ln w="31750">
                  <a:noFill/>
                </a:ln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如何辨别溺水</a:t>
            </a:r>
            <a:endParaRPr lang="zh-CN" altLang="en-US" sz="6000" dirty="0">
              <a:ln w="31750">
                <a:noFill/>
              </a:ln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32926" y="1777846"/>
            <a:ext cx="1141986" cy="1141982"/>
            <a:chOff x="1741232" y="1938675"/>
            <a:chExt cx="1339371" cy="1339371"/>
          </a:xfrm>
        </p:grpSpPr>
        <p:sp>
          <p:nvSpPr>
            <p:cNvPr id="16" name="椭圆 15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195086" y="1744931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en-US" altLang="zh-CN" sz="60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03</a:t>
            </a:r>
            <a:endParaRPr lang="zh-CN" altLang="en-US" sz="60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583073" y="2421825"/>
            <a:ext cx="9025854" cy="712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溺水者的营救黄金时间是事发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秒。如能及时发现溺水迹象，生命或可挽回！如何辨别儿童溺水者？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3073" y="3728650"/>
            <a:ext cx="5477294" cy="1420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溺水者眼神呆滞，无法专注或闭上眼睛。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溺水儿童的头可能前倾，头在水中，嘴巴在水面。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2185228" y="1192789"/>
            <a:ext cx="3192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r>
              <a:rPr lang="zh-CN" altLang="en-US" sz="3200" b="1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辨别溺水者</a:t>
            </a:r>
            <a:endParaRPr lang="zh-CN" altLang="en-US" sz="3200" b="1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766" y="3097692"/>
            <a:ext cx="3846906" cy="3409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000">
        <p14:pan dir="u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1"/>
          <p:cNvSpPr txBox="1"/>
          <p:nvPr/>
        </p:nvSpPr>
        <p:spPr>
          <a:xfrm>
            <a:off x="2185228" y="1216591"/>
            <a:ext cx="3192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r>
              <a:rPr lang="zh-CN" altLang="en-US" sz="3200" b="1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辨别溺水者</a:t>
            </a:r>
            <a:endParaRPr lang="zh-CN" altLang="en-US" sz="3200" b="1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8757" y="2505316"/>
            <a:ext cx="3598672" cy="2046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、溺水者的嘴会没入水中再浮出水面，没有时间呼救。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9493" y="3528364"/>
            <a:ext cx="3598672" cy="1434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、溺水者在水中是直立的，挣扎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20-60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秒之后下沉。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0229" y="4637377"/>
            <a:ext cx="3313322" cy="2348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、溺水儿童的头可能前倾，头在水中，嘴巴在水面。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1325" y="2505316"/>
            <a:ext cx="3272276" cy="1958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6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、看起来不像溺水，只是在发呆，但如果对询问没有反应，就需要立即施出援手。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11325" y="4488137"/>
            <a:ext cx="3272276" cy="1107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6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小孩子戏水会发出很多声音，一旦安静无声要警醒。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388" y="2483445"/>
            <a:ext cx="4407974" cy="31480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000">
        <p14:pan dir="u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 bwMode="auto">
          <a:xfrm>
            <a:off x="1205880" y="3071627"/>
            <a:ext cx="5443079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zh-CN" altLang="en-US" sz="6000" dirty="0">
                <a:ln w="31750">
                  <a:noFill/>
                </a:ln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发现溺水时的救护方法</a:t>
            </a:r>
            <a:endParaRPr lang="zh-CN" altLang="en-US" sz="6000" dirty="0">
              <a:ln w="31750">
                <a:noFill/>
              </a:ln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32926" y="1777846"/>
            <a:ext cx="1141986" cy="1141982"/>
            <a:chOff x="1741232" y="1938675"/>
            <a:chExt cx="1339371" cy="1339371"/>
          </a:xfrm>
        </p:grpSpPr>
        <p:sp>
          <p:nvSpPr>
            <p:cNvPr id="16" name="椭圆 15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195086" y="1744931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en-US" altLang="zh-CN" sz="60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04</a:t>
            </a:r>
            <a:endParaRPr lang="zh-CN" altLang="en-US" sz="60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1"/>
          <p:cNvSpPr txBox="1"/>
          <p:nvPr/>
        </p:nvSpPr>
        <p:spPr>
          <a:xfrm>
            <a:off x="2042784" y="1229504"/>
            <a:ext cx="134276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r>
              <a:rPr lang="zh-CN" altLang="en-US" sz="3200" b="1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发现溺水时的救护方法</a:t>
            </a:r>
            <a:endParaRPr lang="zh-CN" altLang="en-US" sz="3200" b="1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2705" y="2317835"/>
            <a:ext cx="9606747" cy="2517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下水救人时，不要从正面接近，防止被溺水者抓、抱。若被抱住，应放手自沉，溺水者便会放开。救人者应绕到溺水者的背后或潜入水下，从其左腋下绕过胸部，然后握其右手，以仰游姿势将其拖向岸边，也可以在其背后拉腋窝拖带上岸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2702" y="3888837"/>
            <a:ext cx="8705813" cy="8010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如果发现有人溺水，首先要大声呼救，叫更多的人来帮忙。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2702" y="4455091"/>
            <a:ext cx="4358667" cy="118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7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需要下水救溺水的人的时候，一定要大声告诉他，不要惊慌，有人在救你。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64" y="3121321"/>
            <a:ext cx="4801375" cy="3429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 isContent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829877" y="2418130"/>
            <a:ext cx="5928360" cy="3793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   救助溺水者是非常危险的行动，理论非常简单但实际操作却非常复杂，要考虑水流、自己的体力、救助的距离、暗流等等因素，每年都有徒手救助而导致溺水者、救生员同时丧生的事故！溺水者的本能是抓住一切可以抓住的东西，有经验的救生员不会很快的接近溺水者，太着急接近很容易被溺水者抱住而无法挣开，悲剧也就再次重演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2061195" y="120027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r>
              <a:rPr lang="zh-CN" altLang="en-US" sz="3200" b="1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发现溺水时的救护方法的注意要点</a:t>
            </a:r>
            <a:endParaRPr lang="zh-CN" altLang="en-US" sz="3200" b="1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051" y="2048597"/>
            <a:ext cx="6286996" cy="44398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 isContent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 bwMode="auto">
          <a:xfrm>
            <a:off x="1205880" y="3071627"/>
            <a:ext cx="5443079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zh-CN" altLang="en-US" sz="6000" dirty="0">
                <a:ln w="31750">
                  <a:noFill/>
                </a:ln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发生溺水该如何施救</a:t>
            </a:r>
            <a:endParaRPr lang="zh-CN" altLang="en-US" sz="6000" dirty="0">
              <a:ln w="31750">
                <a:noFill/>
              </a:ln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32926" y="1777846"/>
            <a:ext cx="1141986" cy="1141982"/>
            <a:chOff x="1741232" y="1938675"/>
            <a:chExt cx="1339371" cy="1339371"/>
          </a:xfrm>
        </p:grpSpPr>
        <p:sp>
          <p:nvSpPr>
            <p:cNvPr id="16" name="椭圆 15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195086" y="1744931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en-US" altLang="zh-CN" sz="60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05</a:t>
            </a:r>
            <a:endParaRPr lang="zh-CN" altLang="en-US" sz="60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1"/>
          <p:cNvSpPr txBox="1"/>
          <p:nvPr/>
        </p:nvSpPr>
        <p:spPr>
          <a:xfrm>
            <a:off x="2250134" y="2037817"/>
            <a:ext cx="8572764" cy="1093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在加强预防的同时，家长及监护人也要掌握相关的急救知识和技能。意外发生后，救人刻不容缓，以下</a:t>
            </a:r>
            <a:r>
              <a:rPr lang="en-US" altLang="zh-CN" sz="2000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2000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点要知道！</a:t>
            </a:r>
            <a:endParaRPr lang="zh-CN" altLang="en-US" sz="2000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871386" y="1153924"/>
            <a:ext cx="488868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pPr algn="ctr"/>
            <a:r>
              <a:rPr lang="zh-CN" altLang="en-US" sz="3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发生溺水该如何施救？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75" y="1936750"/>
            <a:ext cx="5085897" cy="50858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894" y="1859738"/>
            <a:ext cx="5085897" cy="50858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451" y="1595593"/>
            <a:ext cx="5085897" cy="508589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42853" y="3731103"/>
            <a:ext cx="2636520" cy="2352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迅速救上岸：最好从背部将落水者头部托起，或从上面拉起其胸部，使其面部露出水面，然后将其拖上岸。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72077" y="3654091"/>
            <a:ext cx="2310252" cy="2160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清除口鼻堵塞物：让溺水者头朝下，撬开其牙齿，用手指清除口腔和鼻腔内杂物。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66096" y="3654091"/>
            <a:ext cx="2636518" cy="9689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倒出呼吸道内积水：救人者半跪，顶住溺水者的腹部，让溺水者头朝下，拍背。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14:flythrough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1"/>
          <p:cNvSpPr txBox="1"/>
          <p:nvPr/>
        </p:nvSpPr>
        <p:spPr>
          <a:xfrm>
            <a:off x="1842049" y="1229724"/>
            <a:ext cx="488868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+mj-cs"/>
              </a:defRPr>
            </a:lvl1pPr>
          </a:lstStyle>
          <a:p>
            <a:pPr algn="ctr"/>
            <a:r>
              <a:rPr lang="zh-CN" altLang="en-US" sz="3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发生溺水该如何施救？</a:t>
            </a:r>
            <a:endParaRPr lang="zh-CN" altLang="zh-CN" sz="3200" b="1" kern="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4079" y="2189527"/>
            <a:ext cx="6849122" cy="365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在外玩水要注意安全。特别是父母不在的时候。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752" y="3701711"/>
            <a:ext cx="2992639" cy="26539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6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人工呼吸：对呼吸及心跳微弱或心跳刚刚停止的溺水者，迅速进行人工呼吸，同时做胸外心脏按压。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0835" y="3716052"/>
            <a:ext cx="2930487" cy="2159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6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吸氧：现场有医疗条件，可对溺水者注射强心药物及吸氧。条件不足的，用手或针刺溺水者的人中等穴位。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5611" y="3730183"/>
            <a:ext cx="2930487" cy="3362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脱下外套：如果溺水者身上穿着外套，要尽早脱下，湿漉漉的外套会带走身体热能，产生低温伤害。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822" y="2899971"/>
            <a:ext cx="974613" cy="8461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15" y="2914312"/>
            <a:ext cx="974613" cy="8461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808" y="2914312"/>
            <a:ext cx="974613" cy="84617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 bwMode="auto">
          <a:xfrm>
            <a:off x="2092723" y="2767239"/>
            <a:ext cx="974613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1</a:t>
            </a:r>
            <a:endParaRPr lang="zh-CN" altLang="en-US" sz="48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5382914" y="2767239"/>
            <a:ext cx="974613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2</a:t>
            </a:r>
            <a:endParaRPr lang="zh-CN" altLang="en-US" sz="48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8678808" y="2797120"/>
            <a:ext cx="974613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3</a:t>
            </a:r>
            <a:endParaRPr lang="zh-CN" altLang="en-US" sz="48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14:flythrough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标题 1"/>
          <p:cNvSpPr txBox="1"/>
          <p:nvPr/>
        </p:nvSpPr>
        <p:spPr>
          <a:xfrm>
            <a:off x="1513887" y="2611833"/>
            <a:ext cx="642722" cy="8171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ln w="19050">
                  <a:noFill/>
                </a:ln>
                <a:solidFill>
                  <a:srgbClr val="3FB4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前</a:t>
            </a:r>
            <a:endParaRPr lang="zh-CN" altLang="en-US" sz="4800" b="1" dirty="0">
              <a:ln w="19050">
                <a:noFill/>
              </a:ln>
              <a:solidFill>
                <a:srgbClr val="3FB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1513887" y="3766319"/>
            <a:ext cx="642722" cy="8171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ln w="19050">
                  <a:noFill/>
                </a:ln>
                <a:solidFill>
                  <a:srgbClr val="3FB4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言</a:t>
            </a:r>
            <a:endParaRPr lang="zh-CN" altLang="en-US" sz="4800" b="1" dirty="0">
              <a:ln w="19050">
                <a:noFill/>
              </a:ln>
              <a:solidFill>
                <a:srgbClr val="3FB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08251" y="1902462"/>
            <a:ext cx="8071599" cy="336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   溺水是造成中小学生意外死亡的第一杀手。春末夏初，天气逐渐变热，溺水又将进入高发季。在此，我们希望广大家长务必增强安全意识和监护意识，切实承担起监护责任，加强对孩子的教育和管理。那么，如何避免悲剧发生？遇到儿童溺水怎么办？这里，提供一些“防溺水”知识，希望大家永远用不到，但这节必修课每个人都应该补上！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737360" y="1374920"/>
            <a:ext cx="8717280" cy="3379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版权声明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感谢您下载平台上提供的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在熊猫办公出售的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模板是免版税类（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RF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Royalty-Free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）正版受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中国人民共和国著作法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世界版权公约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的保护，作品的所有权、版权和著作权归熊猫办公所有，您下载的是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模板素材的使用权。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2.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不得将熊猫办公的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模板、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</p:txBody>
      </p:sp>
      <p:sp>
        <p:nvSpPr>
          <p:cNvPr id="5" name="文本框 4">
            <a:hlinkClick r:id="rId3"/>
          </p:cNvPr>
          <p:cNvSpPr txBox="1"/>
          <p:nvPr/>
        </p:nvSpPr>
        <p:spPr>
          <a:xfrm>
            <a:off x="1737360" y="5172532"/>
            <a:ext cx="7297081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更多精品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模板：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</a:rPr>
              <a:t>http://www.tukuppt.com/ppt/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字体视界-简圆体" panose="02010601030101010101" charset="-122"/>
              <a:ea typeface="字体视界-简圆体" panose="0201060103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34441" y="5242914"/>
            <a:ext cx="1364139" cy="400110"/>
            <a:chOff x="8158550" y="5010841"/>
            <a:chExt cx="1364139" cy="400110"/>
          </a:xfrm>
          <a:effectLst/>
        </p:grpSpPr>
        <p:sp>
          <p:nvSpPr>
            <p:cNvPr id="7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字体视界-简圆体" panose="02010601030101010101" charset="-122"/>
                <a:ea typeface="字体视界-简圆体" panose="0201060103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78621" y="5010841"/>
              <a:ext cx="1244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视界-简圆体" panose="02010601030101010101" charset="-122"/>
                  <a:ea typeface="字体视界-简圆体" panose="02010601030101010101" charset="-122"/>
                  <a:hlinkClick r:id="rId3"/>
                </a:rPr>
                <a:t>点击进入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体视界-简圆体" panose="02010601030101010101" charset="-122"/>
                <a:ea typeface="字体视界-简圆体" panose="02010601030101010101" charset="-122"/>
                <a:hlinkClick r:id="rId3"/>
              </a:endParaRPr>
            </a:p>
          </p:txBody>
        </p:sp>
      </p:grpSp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741232" y="1825762"/>
            <a:ext cx="4478811" cy="1452284"/>
            <a:chOff x="1741232" y="1825762"/>
            <a:chExt cx="4478811" cy="1452284"/>
          </a:xfrm>
        </p:grpSpPr>
        <p:sp>
          <p:nvSpPr>
            <p:cNvPr id="4" name="椭圆 3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31095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88067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43112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00084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 bwMode="auto">
            <a:xfrm>
              <a:off x="1863153" y="1825762"/>
              <a:ext cx="4250211" cy="120032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Segoe UI Light" panose="020B0502040204020203" pitchFamily="34" charset="0"/>
                </a:defRPr>
              </a:lvl1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200" dirty="0">
                  <a:ln w="31750">
                    <a:solidFill>
                      <a:schemeClr val="bg1"/>
                    </a:solidFill>
                  </a:ln>
                  <a:solidFill>
                    <a:srgbClr val="3FB4FF"/>
                  </a:solidFill>
                  <a:effectLst>
                    <a:outerShdw blurRad="88900" dist="38100" dir="5400000" sx="101000" sy="101000" algn="t" rotWithShape="0">
                      <a:prstClr val="black">
                        <a:alpha val="15000"/>
                      </a:prstClr>
                    </a:outerShdw>
                  </a:effectLst>
                  <a:latin typeface="字体视界-单纯体" panose="02010601030101010101" pitchFamily="2" charset="-122"/>
                  <a:ea typeface="字体视界-单纯体" panose="02010601030101010101" pitchFamily="2" charset="-122"/>
                </a:rPr>
                <a:t>防溺水</a:t>
              </a:r>
              <a:endParaRPr lang="en-US" altLang="zh-CN" sz="72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625600" y="3158555"/>
            <a:ext cx="6723568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安全教育知识</a:t>
            </a:r>
            <a:endParaRPr lang="zh-CN" altLang="en-US" sz="72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963078" y="4417628"/>
            <a:ext cx="3887287" cy="6376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di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0" dirty="0"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培训人：熊猫老师</a:t>
            </a:r>
            <a:endParaRPr lang="zh-CN" altLang="en-US" b="0" dirty="0"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000">
        <p:split orient="vert"/>
      </p:transition>
    </mc:Choice>
    <mc:Fallback>
      <p:transition spd="slow" advTm="9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5130272" y="5776430"/>
            <a:ext cx="1414807" cy="131681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4850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 bwMode="auto">
          <a:xfrm>
            <a:off x="1513887" y="1828484"/>
            <a:ext cx="2569934" cy="169277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0" dirty="0"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目录</a:t>
            </a:r>
            <a:endParaRPr lang="en-US" altLang="zh-CN" sz="4800" b="0" dirty="0"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0" dirty="0"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content</a:t>
            </a:r>
            <a:endParaRPr lang="zh-CN" altLang="en-US" sz="4400" b="0" dirty="0"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9" y="3240753"/>
            <a:ext cx="4834815" cy="345288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50621" y="1499622"/>
            <a:ext cx="742615" cy="742615"/>
            <a:chOff x="1741232" y="1938675"/>
            <a:chExt cx="1339371" cy="1339371"/>
          </a:xfrm>
        </p:grpSpPr>
        <p:sp>
          <p:nvSpPr>
            <p:cNvPr id="32" name="椭圆 31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52174" y="2382157"/>
            <a:ext cx="742615" cy="742615"/>
            <a:chOff x="1741232" y="1938675"/>
            <a:chExt cx="1339371" cy="1339371"/>
          </a:xfrm>
        </p:grpSpPr>
        <p:sp>
          <p:nvSpPr>
            <p:cNvPr id="38" name="椭圆 37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41545" y="3236744"/>
            <a:ext cx="742615" cy="742615"/>
            <a:chOff x="1741232" y="1938675"/>
            <a:chExt cx="1339371" cy="1339371"/>
          </a:xfrm>
        </p:grpSpPr>
        <p:sp>
          <p:nvSpPr>
            <p:cNvPr id="41" name="椭圆 40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22924" y="4090527"/>
            <a:ext cx="742615" cy="742615"/>
            <a:chOff x="1741232" y="1938675"/>
            <a:chExt cx="1339371" cy="1339371"/>
          </a:xfrm>
        </p:grpSpPr>
        <p:sp>
          <p:nvSpPr>
            <p:cNvPr id="44" name="椭圆 43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54974" y="4943948"/>
            <a:ext cx="742615" cy="742615"/>
            <a:chOff x="1741232" y="1938675"/>
            <a:chExt cx="1339371" cy="1339371"/>
          </a:xfrm>
        </p:grpSpPr>
        <p:sp>
          <p:nvSpPr>
            <p:cNvPr id="47" name="椭圆 46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85055" y="1520964"/>
            <a:ext cx="6052138" cy="707886"/>
            <a:chOff x="6795688" y="782256"/>
            <a:chExt cx="4120891" cy="707886"/>
          </a:xfrm>
        </p:grpSpPr>
        <p:sp>
          <p:nvSpPr>
            <p:cNvPr id="13" name="文本框 19"/>
            <p:cNvSpPr txBox="1"/>
            <p:nvPr/>
          </p:nvSpPr>
          <p:spPr>
            <a:xfrm>
              <a:off x="6795688" y="782256"/>
              <a:ext cx="10998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</a:t>
              </a:r>
              <a:endPara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91565" y="907840"/>
              <a:ext cx="3425014" cy="353942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/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 algn="ctr">
                <a:buNone/>
              </a:pPr>
              <a:r>
                <a:rPr lang="zh-CN" altLang="en-US" sz="32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牢记防溺水措施”六不准”</a:t>
              </a:r>
              <a:endParaRPr lang="zh-CN" altLang="zh-CN" sz="32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75992" y="2373749"/>
            <a:ext cx="4246884" cy="984977"/>
            <a:chOff x="6811972" y="1912506"/>
            <a:chExt cx="4246884" cy="984977"/>
          </a:xfrm>
        </p:grpSpPr>
        <p:sp>
          <p:nvSpPr>
            <p:cNvPr id="17" name="文本框 16"/>
            <p:cNvSpPr txBox="1"/>
            <p:nvPr/>
          </p:nvSpPr>
          <p:spPr>
            <a:xfrm>
              <a:off x="6983191" y="1989441"/>
              <a:ext cx="4075665" cy="90804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/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 algn="ctr">
                <a:buNone/>
              </a:pPr>
              <a:r>
                <a:rPr lang="zh-CN" altLang="en-US" sz="32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如何预防溺水</a:t>
              </a:r>
              <a:endParaRPr lang="zh-CN" altLang="zh-CN" sz="32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9"/>
            <p:cNvSpPr txBox="1"/>
            <p:nvPr/>
          </p:nvSpPr>
          <p:spPr>
            <a:xfrm>
              <a:off x="6811972" y="1912506"/>
              <a:ext cx="10998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</a:t>
              </a:r>
              <a:endPara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58559" y="4090165"/>
            <a:ext cx="5153266" cy="1313006"/>
            <a:chOff x="6839367" y="3405668"/>
            <a:chExt cx="5153266" cy="1313006"/>
          </a:xfrm>
        </p:grpSpPr>
        <p:sp>
          <p:nvSpPr>
            <p:cNvPr id="24" name="文本框 23"/>
            <p:cNvSpPr txBox="1"/>
            <p:nvPr/>
          </p:nvSpPr>
          <p:spPr>
            <a:xfrm>
              <a:off x="7660327" y="3501642"/>
              <a:ext cx="4332306" cy="121703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/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 algn="ctr">
                <a:buNone/>
              </a:pPr>
              <a:r>
                <a:rPr lang="zh-CN" altLang="zh-CN" sz="32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发现溺水时的救护方法</a:t>
              </a:r>
              <a:endParaRPr lang="zh-CN" altLang="zh-CN" sz="32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19"/>
            <p:cNvSpPr txBox="1"/>
            <p:nvPr/>
          </p:nvSpPr>
          <p:spPr>
            <a:xfrm>
              <a:off x="6839367" y="3405668"/>
              <a:ext cx="10998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4</a:t>
              </a:r>
              <a:endPara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81253" y="3212862"/>
            <a:ext cx="4272554" cy="707886"/>
            <a:chOff x="6867140" y="2789020"/>
            <a:chExt cx="4272554" cy="707886"/>
          </a:xfrm>
        </p:grpSpPr>
        <p:sp>
          <p:nvSpPr>
            <p:cNvPr id="28" name="文本框 19"/>
            <p:cNvSpPr txBox="1"/>
            <p:nvPr/>
          </p:nvSpPr>
          <p:spPr>
            <a:xfrm>
              <a:off x="6867140" y="2789020"/>
              <a:ext cx="10998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3</a:t>
              </a:r>
              <a:endPara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92948" y="2856428"/>
              <a:ext cx="40467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如何辨别溺水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13179" y="4934292"/>
            <a:ext cx="4990704" cy="1316402"/>
            <a:chOff x="6877938" y="3632484"/>
            <a:chExt cx="4990704" cy="1316402"/>
          </a:xfrm>
        </p:grpSpPr>
        <p:sp>
          <p:nvSpPr>
            <p:cNvPr id="31" name="文本框 30"/>
            <p:cNvSpPr txBox="1"/>
            <p:nvPr/>
          </p:nvSpPr>
          <p:spPr>
            <a:xfrm>
              <a:off x="7536336" y="3731854"/>
              <a:ext cx="4332306" cy="121703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/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 algn="ctr">
                <a:buNone/>
              </a:pPr>
              <a:r>
                <a:rPr lang="zh-CN" altLang="en-US" sz="32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发生溺水该如何施救</a:t>
              </a:r>
              <a:endParaRPr lang="zh-CN" altLang="zh-CN" sz="32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19"/>
            <p:cNvSpPr txBox="1"/>
            <p:nvPr/>
          </p:nvSpPr>
          <p:spPr>
            <a:xfrm>
              <a:off x="6877938" y="3632484"/>
              <a:ext cx="10998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5</a:t>
              </a:r>
              <a:endPara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000">
        <p15:prstTrans prst="airplan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 bwMode="auto">
          <a:xfrm>
            <a:off x="1357929" y="2932088"/>
            <a:ext cx="5443079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zh-CN" altLang="en-US" sz="6000" dirty="0">
                <a:ln w="31750">
                  <a:noFill/>
                </a:ln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牢记防溺水措施”六不准”</a:t>
            </a:r>
            <a:endParaRPr lang="zh-CN" altLang="en-US" sz="6000" dirty="0">
              <a:ln w="31750">
                <a:noFill/>
              </a:ln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32926" y="1777846"/>
            <a:ext cx="1141986" cy="1141982"/>
            <a:chOff x="1741232" y="1938675"/>
            <a:chExt cx="1339371" cy="1339371"/>
          </a:xfrm>
        </p:grpSpPr>
        <p:sp>
          <p:nvSpPr>
            <p:cNvPr id="16" name="椭圆 15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195086" y="1744931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en-US" altLang="zh-CN" sz="60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01</a:t>
            </a:r>
            <a:endParaRPr lang="zh-CN" altLang="en-US" sz="60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232447" y="2253716"/>
            <a:ext cx="5575897" cy="3360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安全在于防范，有防溺水产品更好，有备而无患</a:t>
            </a:r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!</a:t>
            </a: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危机中的救命稻草</a:t>
            </a:r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!</a:t>
            </a: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如何防溺水 游泳，是广大青少年喜爱的体育锻炼项目之一。然而，不做好准备、缺少安全防范意识，遇到意外时慌张、不能沉着自救，极易发生溺水伤亡事故。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5153" y="1617763"/>
            <a:ext cx="2729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防溺水的重要性</a:t>
            </a:r>
            <a:endParaRPr lang="zh-CN" altLang="zh-CN" sz="2800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8227" y="1766617"/>
            <a:ext cx="4334220" cy="433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conveyor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998889" y="1608474"/>
            <a:ext cx="4343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牢记防溺水措施“六不准”</a:t>
            </a:r>
            <a:endParaRPr lang="zh-CN" altLang="zh-CN" sz="2800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98889" y="2860153"/>
            <a:ext cx="36299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不准私自下水游泳；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不准擅自与他人结伴游泳；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不准在无家长或老师带队的情况下游泳；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　　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28769" y="2637094"/>
            <a:ext cx="36466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不准到不熟悉的水域游泳；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不准到无安全设施、无救护人员的水域游泳；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不准不会水性的学生擅自下水施救。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27404" r="61063" b="33552"/>
          <a:stretch>
            <a:fillRect/>
          </a:stretch>
        </p:blipFill>
        <p:spPr>
          <a:xfrm rot="19837649">
            <a:off x="1289349" y="2726412"/>
            <a:ext cx="611151" cy="6696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27404" r="61063" b="33552"/>
          <a:stretch>
            <a:fillRect/>
          </a:stretch>
        </p:blipFill>
        <p:spPr>
          <a:xfrm rot="19837649">
            <a:off x="1289349" y="3451223"/>
            <a:ext cx="611151" cy="6696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27404" r="61063" b="33552"/>
          <a:stretch>
            <a:fillRect/>
          </a:stretch>
        </p:blipFill>
        <p:spPr>
          <a:xfrm rot="19837649">
            <a:off x="1227141" y="4331775"/>
            <a:ext cx="611151" cy="6696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27404" r="61063" b="33552"/>
          <a:stretch>
            <a:fillRect/>
          </a:stretch>
        </p:blipFill>
        <p:spPr>
          <a:xfrm rot="19837649">
            <a:off x="6283164" y="2707718"/>
            <a:ext cx="611151" cy="66969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27404" r="61063" b="33552"/>
          <a:stretch>
            <a:fillRect/>
          </a:stretch>
        </p:blipFill>
        <p:spPr>
          <a:xfrm rot="19837649">
            <a:off x="6283164" y="3432529"/>
            <a:ext cx="611151" cy="6696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27404" r="61063" b="33552"/>
          <a:stretch>
            <a:fillRect/>
          </a:stretch>
        </p:blipFill>
        <p:spPr>
          <a:xfrm rot="19837649">
            <a:off x="6220956" y="4313081"/>
            <a:ext cx="611151" cy="66969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conveyor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88469" b="27149"/>
          <a:stretch>
            <a:fillRect/>
          </a:stretch>
        </p:blipFill>
        <p:spPr>
          <a:xfrm>
            <a:off x="-54764" y="49628"/>
            <a:ext cx="1513889" cy="25978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75" y="-1131770"/>
            <a:ext cx="8941655" cy="89416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71" y="571561"/>
            <a:ext cx="2362135" cy="16681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1372496" y="-161910"/>
            <a:ext cx="5109848" cy="672641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90" y="1405629"/>
            <a:ext cx="4270971" cy="37850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566" y="4484229"/>
            <a:ext cx="3291060" cy="232414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3" t="39144" r="1070" b="35264"/>
          <a:stretch>
            <a:fillRect/>
          </a:stretch>
        </p:blipFill>
        <p:spPr>
          <a:xfrm>
            <a:off x="6583225" y="6067256"/>
            <a:ext cx="1414807" cy="131681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 bwMode="auto">
          <a:xfrm>
            <a:off x="1357929" y="3219030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zh-CN" altLang="en-US" sz="6000" dirty="0">
                <a:ln w="31750">
                  <a:noFill/>
                </a:ln>
                <a:solidFill>
                  <a:srgbClr val="3FB4FF"/>
                </a:solidFill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如何预防溺水</a:t>
            </a:r>
            <a:endParaRPr lang="zh-CN" altLang="en-US" sz="6000" dirty="0">
              <a:ln w="31750">
                <a:noFill/>
              </a:ln>
              <a:solidFill>
                <a:srgbClr val="3FB4FF"/>
              </a:solidFill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32926" y="1777846"/>
            <a:ext cx="1141986" cy="1141982"/>
            <a:chOff x="1741232" y="1938675"/>
            <a:chExt cx="1339371" cy="1339371"/>
          </a:xfrm>
        </p:grpSpPr>
        <p:sp>
          <p:nvSpPr>
            <p:cNvPr id="16" name="椭圆 15"/>
            <p:cNvSpPr/>
            <p:nvPr/>
          </p:nvSpPr>
          <p:spPr>
            <a:xfrm>
              <a:off x="1741232" y="1938675"/>
              <a:ext cx="1339371" cy="1339371"/>
            </a:xfrm>
            <a:prstGeom prst="ellipse">
              <a:avLst/>
            </a:prstGeom>
            <a:solidFill>
              <a:srgbClr val="3FB4FF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61404" y="2003368"/>
              <a:ext cx="1112520" cy="11125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B4FF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195086" y="1744931"/>
            <a:ext cx="544307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 pitchFamily="34" charset="0"/>
              </a:defRPr>
            </a:lvl1pPr>
          </a:lstStyle>
          <a:p>
            <a:pPr algn="ctr">
              <a:defRPr/>
            </a:pPr>
            <a:r>
              <a:rPr lang="en-US" altLang="zh-CN" sz="6000" dirty="0">
                <a:ln w="31750">
                  <a:solidFill>
                    <a:schemeClr val="bg1"/>
                  </a:solidFill>
                </a:ln>
                <a:solidFill>
                  <a:srgbClr val="3FB4FF"/>
                </a:solidFill>
                <a:effectLst>
                  <a:outerShdw blurRad="88900" dist="38100" dir="5400000" sx="101000" sy="101000" algn="t" rotWithShape="0">
                    <a:prstClr val="black">
                      <a:alpha val="15000"/>
                    </a:prstClr>
                  </a:outerShdw>
                </a:effectLst>
                <a:latin typeface="字体视界-单纯体" panose="02010601030101010101" pitchFamily="2" charset="-122"/>
                <a:ea typeface="字体视界-单纯体" panose="02010601030101010101" pitchFamily="2" charset="-122"/>
              </a:rPr>
              <a:t>02</a:t>
            </a:r>
            <a:endParaRPr lang="zh-CN" altLang="en-US" sz="6000" dirty="0">
              <a:ln w="31750">
                <a:solidFill>
                  <a:schemeClr val="bg1"/>
                </a:solidFill>
              </a:ln>
              <a:solidFill>
                <a:srgbClr val="3FB4FF"/>
              </a:solidFill>
              <a:effectLst>
                <a:outerShdw blurRad="88900" dist="38100" dir="5400000" sx="101000" sy="101000" algn="t" rotWithShape="0">
                  <a:prstClr val="black">
                    <a:alpha val="15000"/>
                  </a:prstClr>
                </a:outerShdw>
              </a:effectLst>
              <a:latin typeface="字体视界-单纯体" panose="02010601030101010101" pitchFamily="2" charset="-122"/>
              <a:ea typeface="字体视界-单纯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win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947013" y="4610039"/>
            <a:ext cx="2310194" cy="859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不要私自下水游泳，家长时刻看护。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0933" y="4610039"/>
            <a:ext cx="2609888" cy="986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lnSpc>
                <a:spcPct val="17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坚持让孩子穿高质量的浮身物。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3385" y="4705123"/>
            <a:ext cx="3104464" cy="986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要求孩子下水前活动身体，避免出现抽筋等现象。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0011" y="1592623"/>
            <a:ext cx="4094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儿童溺水防护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要点：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149" y="2267876"/>
            <a:ext cx="3369485" cy="23795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692" y="2419833"/>
            <a:ext cx="2668650" cy="20756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548" y="2262658"/>
            <a:ext cx="2668651" cy="26686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" b="32684"/>
          <a:stretch>
            <a:fillRect/>
          </a:stretch>
        </p:blipFill>
        <p:spPr>
          <a:xfrm rot="16200000">
            <a:off x="2781945" y="-2781948"/>
            <a:ext cx="6858001" cy="12421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13963" r="15432" b="9410"/>
          <a:stretch>
            <a:fillRect/>
          </a:stretch>
        </p:blipFill>
        <p:spPr>
          <a:xfrm rot="5400000">
            <a:off x="2963746" y="-2331906"/>
            <a:ext cx="6024666" cy="1122263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210011" y="1592623"/>
            <a:ext cx="4094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儿童溺水防护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要点：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85321" y="2619533"/>
            <a:ext cx="2858734" cy="530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在水中不要喂孩子吃东西，有可能被呛住。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7839" y="4195900"/>
            <a:ext cx="2858734" cy="657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教育孩子不在水中互相嬉闹，防止呛水窒息。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27345" y="2619533"/>
            <a:ext cx="2773128" cy="437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教孩子学习游泳，并学习心肺复苏等技能。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1990" y="4195900"/>
            <a:ext cx="2743838" cy="437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不到不熟悉、无安全设施、无救援人员的水域游泳。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69139" y="2695749"/>
            <a:ext cx="881120" cy="881120"/>
          </a:xfrm>
          <a:prstGeom prst="ellipse">
            <a:avLst/>
          </a:prstGeom>
          <a:solidFill>
            <a:srgbClr val="3FB4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1</a:t>
            </a:r>
            <a:endParaRPr lang="zh-CN" altLang="en-US" sz="4000" dirty="0"/>
          </a:p>
        </p:txBody>
      </p:sp>
      <p:sp>
        <p:nvSpPr>
          <p:cNvPr id="13" name="椭圆 12"/>
          <p:cNvSpPr/>
          <p:nvPr/>
        </p:nvSpPr>
        <p:spPr>
          <a:xfrm>
            <a:off x="1806203" y="4308294"/>
            <a:ext cx="881120" cy="881120"/>
          </a:xfrm>
          <a:prstGeom prst="ellipse">
            <a:avLst/>
          </a:prstGeom>
          <a:solidFill>
            <a:srgbClr val="3FB4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2</a:t>
            </a:r>
            <a:endParaRPr lang="zh-CN" altLang="en-US" sz="4000" dirty="0"/>
          </a:p>
        </p:txBody>
      </p:sp>
      <p:sp>
        <p:nvSpPr>
          <p:cNvPr id="14" name="椭圆 13"/>
          <p:cNvSpPr/>
          <p:nvPr/>
        </p:nvSpPr>
        <p:spPr>
          <a:xfrm>
            <a:off x="6505429" y="2695749"/>
            <a:ext cx="881120" cy="881120"/>
          </a:xfrm>
          <a:prstGeom prst="ellipse">
            <a:avLst/>
          </a:prstGeom>
          <a:solidFill>
            <a:srgbClr val="3FB4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3</a:t>
            </a:r>
            <a:endParaRPr lang="zh-CN" altLang="en-US" sz="4000" dirty="0"/>
          </a:p>
        </p:txBody>
      </p:sp>
      <p:sp>
        <p:nvSpPr>
          <p:cNvPr id="15" name="椭圆 14"/>
          <p:cNvSpPr/>
          <p:nvPr/>
        </p:nvSpPr>
        <p:spPr>
          <a:xfrm>
            <a:off x="6542493" y="4308294"/>
            <a:ext cx="881120" cy="881120"/>
          </a:xfrm>
          <a:prstGeom prst="ellipse">
            <a:avLst/>
          </a:prstGeom>
          <a:solidFill>
            <a:srgbClr val="3FB4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4</a:t>
            </a:r>
            <a:endParaRPr lang="zh-CN" altLang="en-US" sz="40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8" y="1382101"/>
            <a:ext cx="1408306" cy="994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2054</Words>
  <Application>WPS 演示</Application>
  <PresentationFormat>宽屏</PresentationFormat>
  <Paragraphs>183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Segoe UI Light</vt:lpstr>
      <vt:lpstr>字体视界-单纯体</vt:lpstr>
      <vt:lpstr>汉仪良品线简</vt:lpstr>
      <vt:lpstr>等线</vt:lpstr>
      <vt:lpstr>等线 Light</vt:lpstr>
      <vt:lpstr>Calibri</vt:lpstr>
      <vt:lpstr>Arial Unicode MS</vt:lpstr>
      <vt:lpstr>字体视界-简圆体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Vagun Vagun</dc:creator>
  <cp:lastModifiedBy>喜欢猫的胖子狗</cp:lastModifiedBy>
  <cp:revision>266</cp:revision>
  <dcterms:created xsi:type="dcterms:W3CDTF">2019-06-11T09:29:00Z</dcterms:created>
  <dcterms:modified xsi:type="dcterms:W3CDTF">2022-04-26T07:57:09Z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952AE3044BA64CCBBE48B3B723FB9133</vt:lpwstr>
  </property>
  <property fmtid="{D5CDD505-2E9C-101B-9397-08002B2CF9AE}" pid="3" name="KSOProductBuildVer">
    <vt:lpwstr>2052-11.1.0.11365</vt:lpwstr>
  </property>
</Properties>
</file>