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1677" r:id="rId3"/>
    <p:sldId id="256" r:id="rId4"/>
    <p:sldId id="257" r:id="rId5"/>
    <p:sldId id="259" r:id="rId6"/>
    <p:sldId id="260" r:id="rId7"/>
    <p:sldId id="1679" r:id="rId8"/>
    <p:sldId id="413" r:id="rId9"/>
    <p:sldId id="262" r:id="rId10"/>
    <p:sldId id="414" r:id="rId11"/>
    <p:sldId id="369" r:id="rId12"/>
    <p:sldId id="1680" r:id="rId14"/>
    <p:sldId id="454" r:id="rId15"/>
    <p:sldId id="469" r:id="rId16"/>
    <p:sldId id="450" r:id="rId17"/>
    <p:sldId id="1208" r:id="rId18"/>
    <p:sldId id="1681" r:id="rId19"/>
    <p:sldId id="1210" r:id="rId20"/>
    <p:sldId id="1241" r:id="rId21"/>
    <p:sldId id="312" r:id="rId22"/>
    <p:sldId id="1676" r:id="rId23"/>
    <p:sldId id="285" r:id="rId24"/>
    <p:sldId id="1678"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C1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468" y="864"/>
      </p:cViewPr>
      <p:guideLst>
        <p:guide pos="416"/>
        <p:guide pos="7256"/>
        <p:guide orient="horz" pos="618"/>
        <p:guide orient="horz" pos="663"/>
        <p:guide orient="horz" pos="3928"/>
        <p:guide orient="horz" pos="38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3.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32B480-33A7-4065-8D48-9487C7CF3B9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92A68C-64B6-4A30-95FC-F9E2E180B78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C0A9F60-7415-41B9-B180-07C9850F8F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A245546-1062-4274-AA17-07C00578BA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220B62-A9CF-4B13-8A2A-35FD130388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3248025" y="-1933575"/>
            <a:ext cx="5581650" cy="107061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5" name="矩形 4"/>
          <p:cNvSpPr/>
          <p:nvPr userDrawn="1"/>
        </p:nvSpPr>
        <p:spPr>
          <a:xfrm>
            <a:off x="0" y="72000"/>
            <a:ext cx="12096000" cy="6786000"/>
          </a:xfrm>
          <a:prstGeom prst="rect">
            <a:avLst/>
          </a:prstGeom>
          <a:noFill/>
          <a:ln w="107950">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2863989" y="-2384780"/>
            <a:ext cx="6215665" cy="116275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2928816" y="-2409092"/>
            <a:ext cx="6321669" cy="11676184"/>
          </a:xfrm>
          <a:prstGeom prst="rect">
            <a:avLst/>
          </a:prstGeom>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0400" y="511435"/>
            <a:ext cx="1448574" cy="1034529"/>
          </a:xfrm>
          <a:prstGeom prst="rect">
            <a:avLst/>
          </a:prstGeom>
        </p:spPr>
      </p:pic>
      <p:sp>
        <p:nvSpPr>
          <p:cNvPr id="4" name="文本框 3"/>
          <p:cNvSpPr txBox="1"/>
          <p:nvPr userDrawn="1"/>
        </p:nvSpPr>
        <p:spPr>
          <a:xfrm>
            <a:off x="1881554" y="643978"/>
            <a:ext cx="2441694" cy="769441"/>
          </a:xfrm>
          <a:prstGeom prst="rect">
            <a:avLst/>
          </a:prstGeom>
          <a:noFill/>
        </p:spPr>
        <p:txBody>
          <a:bodyPr wrap="none" rtlCol="0">
            <a:spAutoFit/>
          </a:bodyPr>
          <a:lstStyle/>
          <a:p>
            <a:r>
              <a:rPr lang="zh-CN" altLang="en-US" sz="4400" b="1" dirty="0">
                <a:solidFill>
                  <a:schemeClr val="tx1">
                    <a:lumMod val="75000"/>
                    <a:lumOff val="25000"/>
                  </a:schemeClr>
                </a:solidFill>
              </a:rPr>
              <a:t>溺水案例</a:t>
            </a:r>
            <a:endParaRPr lang="zh-CN" altLang="en-US" sz="4400" b="1" dirty="0">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2928816" y="-2409092"/>
            <a:ext cx="6321669" cy="11676184"/>
          </a:xfrm>
          <a:prstGeom prst="rect">
            <a:avLst/>
          </a:prstGeom>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0400" y="511435"/>
            <a:ext cx="1448574" cy="1034529"/>
          </a:xfrm>
          <a:prstGeom prst="rect">
            <a:avLst/>
          </a:prstGeom>
        </p:spPr>
      </p:pic>
      <p:sp>
        <p:nvSpPr>
          <p:cNvPr id="4" name="文本框 3"/>
          <p:cNvSpPr txBox="1"/>
          <p:nvPr userDrawn="1"/>
        </p:nvSpPr>
        <p:spPr>
          <a:xfrm>
            <a:off x="1881554" y="705534"/>
            <a:ext cx="2037737" cy="646331"/>
          </a:xfrm>
          <a:prstGeom prst="rect">
            <a:avLst/>
          </a:prstGeom>
          <a:noFill/>
        </p:spPr>
        <p:txBody>
          <a:bodyPr wrap="none" rtlCol="0">
            <a:spAutoFit/>
          </a:bodyPr>
          <a:lstStyle/>
          <a:p>
            <a:r>
              <a:rPr lang="zh-CN" altLang="en-US" sz="3600" b="1" dirty="0">
                <a:solidFill>
                  <a:schemeClr val="tx1">
                    <a:lumMod val="75000"/>
                    <a:lumOff val="25000"/>
                  </a:schemeClr>
                </a:solidFill>
              </a:rPr>
              <a:t>溺水急救</a:t>
            </a:r>
            <a:endParaRPr lang="zh-CN" altLang="en-US" sz="3600" b="1" dirty="0">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2935166" y="-2409092"/>
            <a:ext cx="6321669" cy="11676184"/>
          </a:xfrm>
          <a:prstGeom prst="rect">
            <a:avLst/>
          </a:prstGeom>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0400" y="511435"/>
            <a:ext cx="1448574" cy="1034529"/>
          </a:xfrm>
          <a:prstGeom prst="rect">
            <a:avLst/>
          </a:prstGeom>
        </p:spPr>
      </p:pic>
      <p:sp>
        <p:nvSpPr>
          <p:cNvPr id="4" name="文本框 3"/>
          <p:cNvSpPr txBox="1"/>
          <p:nvPr userDrawn="1"/>
        </p:nvSpPr>
        <p:spPr>
          <a:xfrm>
            <a:off x="1881554" y="705534"/>
            <a:ext cx="2501006" cy="646331"/>
          </a:xfrm>
          <a:prstGeom prst="rect">
            <a:avLst/>
          </a:prstGeom>
          <a:noFill/>
        </p:spPr>
        <p:txBody>
          <a:bodyPr wrap="none" rtlCol="0">
            <a:spAutoFit/>
          </a:bodyPr>
          <a:lstStyle/>
          <a:p>
            <a:r>
              <a:rPr lang="zh-CN" altLang="en-US" sz="3600" b="1" dirty="0">
                <a:solidFill>
                  <a:schemeClr val="tx1">
                    <a:lumMod val="75000"/>
                    <a:lumOff val="25000"/>
                  </a:schemeClr>
                </a:solidFill>
              </a:rPr>
              <a:t>抢救注意点</a:t>
            </a:r>
            <a:endParaRPr lang="zh-CN" altLang="en-US" sz="3600" b="1" dirty="0">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2928816" y="-2409092"/>
            <a:ext cx="6321669" cy="11676184"/>
          </a:xfrm>
          <a:prstGeom prst="rect">
            <a:avLst/>
          </a:prstGeom>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0400" y="511435"/>
            <a:ext cx="1448574" cy="1034529"/>
          </a:xfrm>
          <a:prstGeom prst="rect">
            <a:avLst/>
          </a:prstGeom>
        </p:spPr>
      </p:pic>
      <p:sp>
        <p:nvSpPr>
          <p:cNvPr id="4" name="文本框 3"/>
          <p:cNvSpPr txBox="1"/>
          <p:nvPr userDrawn="1"/>
        </p:nvSpPr>
        <p:spPr>
          <a:xfrm>
            <a:off x="1881554" y="705534"/>
            <a:ext cx="1904689" cy="646331"/>
          </a:xfrm>
          <a:prstGeom prst="rect">
            <a:avLst/>
          </a:prstGeom>
          <a:noFill/>
        </p:spPr>
        <p:txBody>
          <a:bodyPr wrap="none" rtlCol="0">
            <a:spAutoFit/>
          </a:bodyPr>
          <a:lstStyle/>
          <a:p>
            <a:r>
              <a:rPr lang="zh-CN" altLang="en-US" sz="3600" b="1" dirty="0">
                <a:solidFill>
                  <a:schemeClr val="tx1">
                    <a:lumMod val="75000"/>
                    <a:lumOff val="25000"/>
                  </a:schemeClr>
                </a:solidFill>
              </a:rPr>
              <a:t>“四不要”</a:t>
            </a:r>
            <a:endParaRPr lang="zh-CN" altLang="en-US" sz="3600" b="1" dirty="0">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8D0307C-D830-49A0-B099-260B7B4024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39ECD2-7443-4F04-A243-9F3F9928CA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D0307C-D830-49A0-B099-260B7B4024F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39ECD2-7443-4F04-A243-9F3F9928CA2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themeOverride" Target="../theme/themeOverride8.xml"/><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10.wdp"/><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hemeOverride" Target="../theme/themeOverride9.xml"/><Relationship Id="rId3" Type="http://schemas.openxmlformats.org/officeDocument/2006/relationships/image" Target="../media/image21.png"/><Relationship Id="rId2" Type="http://schemas.openxmlformats.org/officeDocument/2006/relationships/tags" Target="../tags/tag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hemeOverride" Target="../theme/themeOverride10.xml"/><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hemeOverride" Target="../theme/themeOverride11.xml"/><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hemeOverride" Target="../theme/themeOverride12.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10.wdp"/><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hemeOverride" Target="../theme/themeOverride13.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hemeOverride" Target="../theme/themeOverride14.xml"/><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hemeOverride" Target="../theme/themeOverride15.xml"/><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xml"/><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hemeOverride" Target="../theme/themeOverride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hyperlink" Target="http://www.tukuppt.com/ppt/" TargetMode="Externa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2.xml"/><Relationship Id="rId2" Type="http://schemas.microsoft.com/office/2007/relationships/hdphoto" Target="../media/image10.wdp"/><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hemeOverride" Target="../theme/themeOverride3.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hemeOverride" Target="../theme/themeOverride4.xml"/><Relationship Id="rId2" Type="http://schemas.openxmlformats.org/officeDocument/2006/relationships/image" Target="../media/image13.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10.wdp"/><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5.xml"/><Relationship Id="rId2" Type="http://schemas.openxmlformats.org/officeDocument/2006/relationships/image" Target="../media/image15.png"/><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6.xml"/><Relationship Id="rId2" Type="http://schemas.openxmlformats.org/officeDocument/2006/relationships/image" Target="../media/image17.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hemeOverride" Target="../theme/themeOverride7.xml"/><Relationship Id="rId2" Type="http://schemas.openxmlformats.org/officeDocument/2006/relationships/image" Target="../media/image19.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3031" y="1354209"/>
            <a:ext cx="4507506" cy="4498621"/>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4289" y="1214509"/>
            <a:ext cx="4790286" cy="48898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49" y="1935259"/>
            <a:ext cx="5335566" cy="1354041"/>
          </a:xfrm>
          <a:prstGeom prst="rect">
            <a:avLst/>
          </a:prstGeom>
        </p:spPr>
      </p:pic>
      <p:sp>
        <p:nvSpPr>
          <p:cNvPr id="9" name="文本框 8"/>
          <p:cNvSpPr txBox="1"/>
          <p:nvPr/>
        </p:nvSpPr>
        <p:spPr>
          <a:xfrm>
            <a:off x="5760232" y="3521070"/>
            <a:ext cx="4978400" cy="523220"/>
          </a:xfrm>
          <a:prstGeom prst="rect">
            <a:avLst/>
          </a:prstGeom>
          <a:noFill/>
        </p:spPr>
        <p:txBody>
          <a:bodyPr wrap="square">
            <a:spAutoFit/>
          </a:bodyPr>
          <a:lstStyle/>
          <a:p>
            <a:r>
              <a:rPr lang="zh-CN" altLang="en-US" sz="2800" dirty="0"/>
              <a:t>珍爱你我生命  河塘请勿靠近</a:t>
            </a:r>
            <a:endParaRPr lang="zh-CN" altLang="en-US" sz="2800" dirty="0"/>
          </a:p>
        </p:txBody>
      </p:sp>
      <p:sp>
        <p:nvSpPr>
          <p:cNvPr id="11" name="文本框 10"/>
          <p:cNvSpPr txBox="1"/>
          <p:nvPr/>
        </p:nvSpPr>
        <p:spPr>
          <a:xfrm>
            <a:off x="6509532" y="4044290"/>
            <a:ext cx="3479800" cy="646331"/>
          </a:xfrm>
          <a:prstGeom prst="rect">
            <a:avLst/>
          </a:prstGeom>
          <a:noFill/>
        </p:spPr>
        <p:txBody>
          <a:bodyPr wrap="square">
            <a:spAutoFit/>
          </a:bodyPr>
          <a:lstStyle/>
          <a:p>
            <a:pPr algn="ctr"/>
            <a:r>
              <a:rPr lang="zh-CN" altLang="en-US" dirty="0"/>
              <a:t>The Moon Round the Lantern Festival</a:t>
            </a:r>
            <a:endParaRPr lang="zh-CN" altLang="en-US" dirty="0"/>
          </a:p>
          <a:p>
            <a:pPr algn="ctr"/>
            <a:r>
              <a:rPr lang="zh-CN" altLang="en-US" dirty="0"/>
              <a:t> the most round b</a:t>
            </a:r>
            <a:endParaRPr lang="zh-CN" altLang="en-US" dirty="0"/>
          </a:p>
        </p:txBody>
      </p:sp>
      <p:sp>
        <p:nvSpPr>
          <p:cNvPr id="12" name="圆角矩形 11"/>
          <p:cNvSpPr/>
          <p:nvPr/>
        </p:nvSpPr>
        <p:spPr>
          <a:xfrm>
            <a:off x="6096000" y="5270499"/>
            <a:ext cx="1931845" cy="39400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FFFFFF"/>
                </a:solidFill>
                <a:effectLst/>
                <a:uLnTx/>
                <a:uFillTx/>
                <a:latin typeface="思源黑体 CN" panose="020F0502020204030204"/>
                <a:ea typeface="字体视界-哈鹿体"/>
                <a:cs typeface="+mn-ea"/>
                <a:sym typeface="+mn-lt"/>
              </a:rPr>
              <a:t>演讲人：邹琳燕</a:t>
            </a:r>
            <a:endParaRPr kumimoji="0" lang="en-US" altLang="zh-CN" sz="1900" b="0" i="0" u="none" strike="noStrike" kern="1200" cap="none" spc="0" normalizeH="0" baseline="0" noProof="0" dirty="0">
              <a:ln>
                <a:noFill/>
              </a:ln>
              <a:solidFill>
                <a:srgbClr val="FFFFFF"/>
              </a:solidFill>
              <a:effectLst/>
              <a:uLnTx/>
              <a:uFillTx/>
              <a:latin typeface="思源黑体 CN" panose="020F0502020204030204"/>
              <a:ea typeface="字体视界-哈鹿体"/>
              <a:cs typeface="+mn-ea"/>
              <a:sym typeface="+mn-lt"/>
            </a:endParaRPr>
          </a:p>
        </p:txBody>
      </p:sp>
      <p:sp>
        <p:nvSpPr>
          <p:cNvPr id="13" name="圆角矩形 12"/>
          <p:cNvSpPr/>
          <p:nvPr/>
        </p:nvSpPr>
        <p:spPr>
          <a:xfrm>
            <a:off x="8027845" y="5270499"/>
            <a:ext cx="2440908" cy="394001"/>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思源黑体 CN" panose="020F0502020204030204"/>
                <a:ea typeface="字体视界-哈鹿体"/>
                <a:cs typeface="+mn-ea"/>
                <a:sym typeface="+mn-lt"/>
              </a:rPr>
              <a:t>时间：</a:t>
            </a:r>
            <a:r>
              <a:rPr kumimoji="0" lang="en-US" altLang="zh-CN" sz="2000" b="0" i="0" u="none" strike="noStrike" kern="1200" cap="none" spc="0" normalizeH="0" baseline="0" noProof="0" dirty="0">
                <a:ln>
                  <a:noFill/>
                </a:ln>
                <a:solidFill>
                  <a:schemeClr val="bg1"/>
                </a:solidFill>
                <a:effectLst/>
                <a:uLnTx/>
                <a:uFillTx/>
                <a:latin typeface="思源黑体 CN" panose="020F0502020204030204"/>
                <a:ea typeface="字体视界-哈鹿体"/>
                <a:cs typeface="+mn-ea"/>
                <a:sym typeface="+mn-lt"/>
              </a:rPr>
              <a:t>2022.6.1</a:t>
            </a:r>
            <a:endParaRPr kumimoji="0" lang="zh-CN" altLang="en-US" sz="2000" b="0" i="0" u="none" strike="noStrike" kern="1200" cap="none" spc="0" normalizeH="0" baseline="0" noProof="0" dirty="0">
              <a:ln>
                <a:noFill/>
              </a:ln>
              <a:solidFill>
                <a:schemeClr val="bg1"/>
              </a:solidFill>
              <a:effectLst/>
              <a:uLnTx/>
              <a:uFillTx/>
              <a:latin typeface="思源黑体 CN" panose="020F0502020204030204"/>
              <a:ea typeface="字体视界-哈鹿体"/>
              <a:cs typeface="+mn-ea"/>
              <a:sym typeface="+mn-lt"/>
            </a:endParaRPr>
          </a:p>
        </p:txBody>
      </p:sp>
      <p:pic>
        <p:nvPicPr>
          <p:cNvPr id="14" name="亲情关爱教育舒缓配乐">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1565275" y="-92392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000"/>
                            </p:stCondLst>
                            <p:childTnLst>
                              <p:par>
                                <p:cTn id="18" presetID="17" presetClass="entr" presetSubtype="1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 calcmode="lin" valueType="num">
                                      <p:cBhvr>
                                        <p:cTn id="2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9"/>
                                        </p:tgtEl>
                                      </p:cBhvr>
                                    </p:animEffect>
                                  </p:childTnLst>
                                </p:cTn>
                              </p:par>
                            </p:childTnLst>
                          </p:cTn>
                        </p:par>
                        <p:par>
                          <p:cTn id="30" fill="hold">
                            <p:stCondLst>
                              <p:cond delay="2651"/>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3651"/>
                            </p:stCondLst>
                            <p:childTnLst>
                              <p:par>
                                <p:cTn id="37" presetID="12" presetClass="entr" presetSubtype="2"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left)">
                                      <p:cBhvr>
                                        <p:cTn id="40" dur="500"/>
                                        <p:tgtEl>
                                          <p:spTgt spid="12"/>
                                        </p:tgtEl>
                                      </p:cBhvr>
                                    </p:animEffect>
                                  </p:childTnLst>
                                </p:cTn>
                              </p:par>
                            </p:childTnLst>
                          </p:cTn>
                        </p:par>
                        <p:par>
                          <p:cTn id="41" fill="hold">
                            <p:stCondLst>
                              <p:cond delay="4151"/>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indefinite" fill="hold" display="0">
                  <p:stCondLst>
                    <p:cond delay="indefinite"/>
                  </p:stCondLst>
                  <p:endCondLst>
                    <p:cond evt="onStopAudio" delay="0">
                      <p:tgtEl>
                        <p:sldTgt/>
                      </p:tgtEl>
                    </p:cond>
                  </p:endCondLst>
                </p:cTn>
                <p:tgtEl>
                  <p:spTgt spid="14"/>
                </p:tgtEl>
              </p:cMediaNode>
            </p:audio>
          </p:childTnLst>
        </p:cTn>
      </p:par>
    </p:tnLst>
    <p:bldLst>
      <p:bldP spid="9" grpId="0"/>
      <p:bldP spid="11" grpId="0"/>
      <p:bldP spid="12" grpId="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329515" y="2818375"/>
            <a:ext cx="4863955" cy="36811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kern="0" dirty="0">
                <a:solidFill>
                  <a:schemeClr val="tx1">
                    <a:lumMod val="85000"/>
                    <a:lumOff val="15000"/>
                  </a:schemeClr>
                </a:solidFill>
                <a:cs typeface="+mn-ea"/>
                <a:sym typeface="+mn-lt"/>
              </a:rPr>
              <a:t>1</a:t>
            </a:r>
            <a:r>
              <a:rPr lang="zh-CN" altLang="en-US" kern="0" dirty="0">
                <a:solidFill>
                  <a:schemeClr val="tx1">
                    <a:lumMod val="85000"/>
                    <a:lumOff val="15000"/>
                  </a:schemeClr>
                </a:solidFill>
                <a:cs typeface="+mn-ea"/>
                <a:sym typeface="+mn-lt"/>
              </a:rPr>
              <a:t>、现场呼叫急救：协助救人和通知急救中心</a:t>
            </a:r>
            <a:endParaRPr lang="en-US" altLang="zh-CN" dirty="0">
              <a:solidFill>
                <a:schemeClr val="tx1">
                  <a:lumMod val="85000"/>
                  <a:lumOff val="15000"/>
                </a:schemeClr>
              </a:solidFill>
              <a:cs typeface="+mn-ea"/>
              <a:sym typeface="+mn-lt"/>
            </a:endParaRPr>
          </a:p>
        </p:txBody>
      </p:sp>
      <p:sp>
        <p:nvSpPr>
          <p:cNvPr id="23" name="文本框 22"/>
          <p:cNvSpPr txBox="1"/>
          <p:nvPr/>
        </p:nvSpPr>
        <p:spPr>
          <a:xfrm>
            <a:off x="6837196" y="2814560"/>
            <a:ext cx="4046695" cy="2958630"/>
          </a:xfrm>
          <a:prstGeom prst="rect">
            <a:avLst/>
          </a:prstGeom>
          <a:noFill/>
        </p:spPr>
        <p:txBody>
          <a:bodyPr wrap="square" rtlCol="0">
            <a:spAutoFit/>
            <a:scene3d>
              <a:camera prst="orthographicFront"/>
              <a:lightRig rig="threePt" dir="t"/>
            </a:scene3d>
            <a:sp3d contourW="12700"/>
          </a:bodyPr>
          <a:lstStyle/>
          <a:p>
            <a:pPr>
              <a:lnSpc>
                <a:spcPct val="150000"/>
              </a:lnSpc>
              <a:defRPr/>
            </a:pPr>
            <a:r>
              <a:rPr lang="en-US" altLang="zh-CN" kern="0" dirty="0">
                <a:solidFill>
                  <a:schemeClr val="tx1">
                    <a:lumMod val="85000"/>
                    <a:lumOff val="15000"/>
                  </a:schemeClr>
                </a:solidFill>
                <a:cs typeface="+mn-ea"/>
                <a:sym typeface="+mn-lt"/>
              </a:rPr>
              <a:t>3</a:t>
            </a:r>
            <a:r>
              <a:rPr lang="zh-CN" altLang="en-US" kern="0" dirty="0">
                <a:solidFill>
                  <a:schemeClr val="tx1">
                    <a:lumMod val="85000"/>
                    <a:lumOff val="15000"/>
                  </a:schemeClr>
                </a:solidFill>
                <a:cs typeface="+mn-ea"/>
                <a:sym typeface="+mn-lt"/>
              </a:rPr>
              <a:t>、如果溺水者呼吸、心跳微弱或已停止，应立即对溺水者进行心肺复苏术。</a:t>
            </a:r>
            <a:endParaRPr lang="zh-CN" altLang="en-US" kern="0" dirty="0">
              <a:solidFill>
                <a:schemeClr val="tx1">
                  <a:lumMod val="85000"/>
                  <a:lumOff val="15000"/>
                </a:schemeClr>
              </a:solidFill>
              <a:cs typeface="+mn-ea"/>
              <a:sym typeface="+mn-lt"/>
            </a:endParaRPr>
          </a:p>
          <a:p>
            <a:pPr>
              <a:lnSpc>
                <a:spcPct val="150000"/>
              </a:lnSpc>
              <a:defRPr/>
            </a:pPr>
            <a:r>
              <a:rPr lang="zh-CN" altLang="en-US" kern="0" dirty="0">
                <a:solidFill>
                  <a:schemeClr val="tx1">
                    <a:lumMod val="85000"/>
                    <a:lumOff val="15000"/>
                  </a:schemeClr>
                </a:solidFill>
                <a:cs typeface="+mn-ea"/>
                <a:sym typeface="+mn-lt"/>
              </a:rPr>
              <a:t>人工呼吸应采用俯卧压背法或举臂压背人工呼吸法。</a:t>
            </a:r>
            <a:endParaRPr lang="zh-CN" altLang="en-US" kern="0" dirty="0">
              <a:solidFill>
                <a:schemeClr val="tx1">
                  <a:lumMod val="85000"/>
                  <a:lumOff val="15000"/>
                </a:schemeClr>
              </a:solidFill>
              <a:cs typeface="+mn-ea"/>
              <a:sym typeface="+mn-lt"/>
            </a:endParaRPr>
          </a:p>
          <a:p>
            <a:pPr>
              <a:lnSpc>
                <a:spcPct val="150000"/>
              </a:lnSpc>
              <a:defRPr/>
            </a:pPr>
            <a:r>
              <a:rPr lang="zh-CN" altLang="en-US" kern="0" dirty="0">
                <a:solidFill>
                  <a:schemeClr val="tx1">
                    <a:lumMod val="85000"/>
                    <a:lumOff val="15000"/>
                  </a:schemeClr>
                </a:solidFill>
                <a:cs typeface="+mn-ea"/>
                <a:sym typeface="+mn-lt"/>
              </a:rPr>
              <a:t>溺水者呼吸已停止应采用口对口人工呼吸，吹气量要大，心跳停止者进行胸外心脏按压。</a:t>
            </a:r>
            <a:endParaRPr lang="zh-CN" altLang="en-US" kern="0" dirty="0">
              <a:solidFill>
                <a:schemeClr val="tx1">
                  <a:lumMod val="85000"/>
                  <a:lumOff val="15000"/>
                </a:schemeClr>
              </a:solidFill>
              <a:cs typeface="+mn-ea"/>
              <a:sym typeface="+mn-lt"/>
            </a:endParaRPr>
          </a:p>
        </p:txBody>
      </p:sp>
      <p:sp>
        <p:nvSpPr>
          <p:cNvPr id="26" name="文本框 25"/>
          <p:cNvSpPr txBox="1"/>
          <p:nvPr/>
        </p:nvSpPr>
        <p:spPr>
          <a:xfrm>
            <a:off x="1450701" y="3363310"/>
            <a:ext cx="5124985" cy="2127634"/>
          </a:xfrm>
          <a:prstGeom prst="rect">
            <a:avLst/>
          </a:prstGeom>
          <a:noFill/>
        </p:spPr>
        <p:txBody>
          <a:bodyPr wrap="square" rtlCol="0">
            <a:spAutoFit/>
            <a:scene3d>
              <a:camera prst="orthographicFront"/>
              <a:lightRig rig="threePt" dir="t"/>
            </a:scene3d>
            <a:sp3d contourW="12700"/>
          </a:bodyPr>
          <a:lstStyle/>
          <a:p>
            <a:pPr>
              <a:lnSpc>
                <a:spcPct val="150000"/>
              </a:lnSpc>
              <a:defRPr/>
            </a:pPr>
            <a:r>
              <a:rPr lang="en-US" altLang="zh-CN" kern="0" dirty="0">
                <a:solidFill>
                  <a:schemeClr val="tx1">
                    <a:lumMod val="85000"/>
                    <a:lumOff val="15000"/>
                  </a:schemeClr>
                </a:solidFill>
                <a:cs typeface="+mn-ea"/>
                <a:sym typeface="+mn-lt"/>
              </a:rPr>
              <a:t>2</a:t>
            </a:r>
            <a:r>
              <a:rPr lang="zh-CN" altLang="en-US" kern="0" dirty="0">
                <a:solidFill>
                  <a:schemeClr val="tx1">
                    <a:lumMod val="85000"/>
                    <a:lumOff val="15000"/>
                  </a:schemeClr>
                </a:solidFill>
                <a:cs typeface="+mn-ea"/>
                <a:sym typeface="+mn-lt"/>
              </a:rPr>
              <a:t>、保持呼吸道通畅：</a:t>
            </a:r>
            <a:endParaRPr lang="zh-CN" altLang="en-US" kern="0" dirty="0">
              <a:solidFill>
                <a:schemeClr val="tx1">
                  <a:lumMod val="85000"/>
                  <a:lumOff val="15000"/>
                </a:schemeClr>
              </a:solidFill>
              <a:cs typeface="+mn-ea"/>
              <a:sym typeface="+mn-lt"/>
            </a:endParaRPr>
          </a:p>
          <a:p>
            <a:pPr>
              <a:lnSpc>
                <a:spcPct val="150000"/>
              </a:lnSpc>
              <a:defRPr/>
            </a:pPr>
            <a:r>
              <a:rPr lang="zh-CN" altLang="en-US" kern="0" dirty="0">
                <a:solidFill>
                  <a:schemeClr val="tx1">
                    <a:lumMod val="85000"/>
                    <a:lumOff val="15000"/>
                  </a:schemeClr>
                </a:solidFill>
                <a:cs typeface="+mn-ea"/>
                <a:sym typeface="+mn-lt"/>
              </a:rPr>
              <a:t>把呼吸道及胃中的水从口中倾倒出来。</a:t>
            </a:r>
            <a:endParaRPr lang="zh-CN" altLang="en-US" kern="0" dirty="0">
              <a:solidFill>
                <a:schemeClr val="tx1">
                  <a:lumMod val="85000"/>
                  <a:lumOff val="15000"/>
                </a:schemeClr>
              </a:solidFill>
              <a:cs typeface="+mn-ea"/>
              <a:sym typeface="+mn-lt"/>
            </a:endParaRPr>
          </a:p>
          <a:p>
            <a:pPr>
              <a:lnSpc>
                <a:spcPct val="150000"/>
              </a:lnSpc>
              <a:defRPr/>
            </a:pPr>
            <a:r>
              <a:rPr lang="zh-CN" altLang="en-US" kern="0" dirty="0">
                <a:solidFill>
                  <a:schemeClr val="tx1">
                    <a:lumMod val="85000"/>
                    <a:lumOff val="15000"/>
                  </a:schemeClr>
                </a:solidFill>
                <a:cs typeface="+mn-ea"/>
                <a:sym typeface="+mn-lt"/>
              </a:rPr>
              <a:t>溺水者上岸（船）后，不论其清醒与否，均应清除其口鼻中的泥沙、杂草，脱下假牙，把舌头拉出口外，松解衣领，以免影响呼吸。</a:t>
            </a:r>
            <a:endParaRPr lang="zh-CN" altLang="en-US" kern="0" dirty="0">
              <a:solidFill>
                <a:schemeClr val="tx1">
                  <a:lumMod val="85000"/>
                  <a:lumOff val="15000"/>
                </a:schemeClr>
              </a:solidFill>
              <a:cs typeface="+mn-ea"/>
              <a:sym typeface="+mn-lt"/>
            </a:endParaRPr>
          </a:p>
        </p:txBody>
      </p:sp>
      <p:cxnSp>
        <p:nvCxnSpPr>
          <p:cNvPr id="34" name="直接连接符 33"/>
          <p:cNvCxnSpPr/>
          <p:nvPr/>
        </p:nvCxnSpPr>
        <p:spPr>
          <a:xfrm>
            <a:off x="6575686" y="2553887"/>
            <a:ext cx="0" cy="3229729"/>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308100" y="1313147"/>
            <a:ext cx="9575800" cy="1252721"/>
            <a:chOff x="1308100" y="1313147"/>
            <a:chExt cx="9575800" cy="1252721"/>
          </a:xfrm>
        </p:grpSpPr>
        <p:grpSp>
          <p:nvGrpSpPr>
            <p:cNvPr id="30" name="组合 29"/>
            <p:cNvGrpSpPr/>
            <p:nvPr/>
          </p:nvGrpSpPr>
          <p:grpSpPr>
            <a:xfrm>
              <a:off x="1308100" y="1555070"/>
              <a:ext cx="9575800" cy="853184"/>
              <a:chOff x="1308100" y="1383239"/>
              <a:chExt cx="9575800" cy="853184"/>
            </a:xfrm>
          </p:grpSpPr>
          <p:cxnSp>
            <p:nvCxnSpPr>
              <p:cNvPr id="31" name="直接连接符 30"/>
              <p:cNvCxnSpPr/>
              <p:nvPr/>
            </p:nvCxnSpPr>
            <p:spPr>
              <a:xfrm>
                <a:off x="1308100" y="2236423"/>
                <a:ext cx="9575800" cy="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4116035" y="1383239"/>
                <a:ext cx="5442321" cy="830997"/>
              </a:xfrm>
              <a:prstGeom prst="rect">
                <a:avLst/>
              </a:prstGeom>
              <a:noFill/>
            </p:spPr>
            <p:txBody>
              <a:bodyPr wrap="square" rtlCol="0">
                <a:spAutoFit/>
                <a:scene3d>
                  <a:camera prst="orthographicFront"/>
                  <a:lightRig rig="threePt" dir="t"/>
                </a:scene3d>
                <a:sp3d contourW="12700"/>
              </a:bodyPr>
              <a:lstStyle/>
              <a:p>
                <a:pPr algn="dist">
                  <a:defRPr/>
                </a:pPr>
                <a:r>
                  <a:rPr lang="zh-CN" altLang="en-US" sz="4800" b="1" kern="0" dirty="0">
                    <a:solidFill>
                      <a:schemeClr val="accent1"/>
                    </a:solidFill>
                    <a:cs typeface="+mn-ea"/>
                    <a:sym typeface="+mn-lt"/>
                  </a:rPr>
                  <a:t>现场急救步骤</a:t>
                </a:r>
                <a:endParaRPr lang="zh-CN" altLang="en-US" sz="4800" b="1" kern="0" dirty="0">
                  <a:solidFill>
                    <a:schemeClr val="accent1"/>
                  </a:solidFill>
                  <a:cs typeface="+mn-ea"/>
                  <a:sym typeface="+mn-lt"/>
                </a:endParaRPr>
              </a:p>
            </p:txBody>
          </p:sp>
        </p:grpSp>
        <p:pic>
          <p:nvPicPr>
            <p:cNvPr id="37" name="图片 3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39464" y="1313147"/>
              <a:ext cx="1252721" cy="125272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1+#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448093" y="2912590"/>
            <a:ext cx="5238957" cy="1323439"/>
          </a:xfrm>
          <a:prstGeom prst="rect">
            <a:avLst/>
          </a:prstGeom>
          <a:noFill/>
        </p:spPr>
        <p:txBody>
          <a:bodyPr wrap="square" rtlCol="0">
            <a:spAutoFit/>
          </a:bodyPr>
          <a:lstStyle/>
          <a:p>
            <a:pPr algn="dist">
              <a:defRPr/>
            </a:pPr>
            <a:r>
              <a:rPr lang="zh-CN" altLang="en-US" sz="8000" b="1" kern="0" spc="-300" dirty="0">
                <a:cs typeface="+mn-ea"/>
                <a:sym typeface="+mn-lt"/>
              </a:rPr>
              <a:t>抢救注意点</a:t>
            </a:r>
            <a:endParaRPr lang="zh-CN" altLang="en-US" sz="8000" b="1" kern="0" spc="-300" dirty="0">
              <a:cs typeface="+mn-ea"/>
              <a:sym typeface="+mn-lt"/>
            </a:endParaRPr>
          </a:p>
        </p:txBody>
      </p:sp>
      <p:sp>
        <p:nvSpPr>
          <p:cNvPr id="9" name="文本框 8"/>
          <p:cNvSpPr txBox="1"/>
          <p:nvPr/>
        </p:nvSpPr>
        <p:spPr>
          <a:xfrm>
            <a:off x="6538311" y="1886809"/>
            <a:ext cx="2620164" cy="923330"/>
          </a:xfrm>
          <a:prstGeom prst="rect">
            <a:avLst/>
          </a:prstGeom>
          <a:noFill/>
        </p:spPr>
        <p:txBody>
          <a:bodyPr wrap="square" rtlCol="0">
            <a:spAutoFit/>
          </a:bodyPr>
          <a:lstStyle/>
          <a:p>
            <a:pPr algn="dist" defTabSz="914400">
              <a:defRPr/>
            </a:pPr>
            <a:r>
              <a:rPr lang="zh-CN" altLang="en-US" sz="5400" b="1" kern="0" dirty="0">
                <a:cs typeface="+mn-ea"/>
                <a:sym typeface="+mn-lt"/>
              </a:rPr>
              <a:t>第三章</a:t>
            </a:r>
            <a:endParaRPr lang="zh-CN" altLang="en-US" sz="5400" b="1" kern="0" dirty="0">
              <a:cs typeface="+mn-ea"/>
              <a:sym typeface="+mn-lt"/>
            </a:endParaRPr>
          </a:p>
        </p:txBody>
      </p:sp>
      <p:sp>
        <p:nvSpPr>
          <p:cNvPr id="10" name="Synergistically utilize technically sound portals with frictionless chains. Dramatically customize…"/>
          <p:cNvSpPr txBox="1"/>
          <p:nvPr/>
        </p:nvSpPr>
        <p:spPr>
          <a:xfrm>
            <a:off x="5352844" y="4461592"/>
            <a:ext cx="4991099" cy="346505"/>
          </a:xfrm>
          <a:prstGeom prst="rect">
            <a:avLst/>
          </a:prstGeom>
          <a:ln w="12700">
            <a:miter lim="400000"/>
          </a:ln>
        </p:spPr>
        <p:txBody>
          <a:bodyPr wrap="square" lIns="0" tIns="0" rIns="0" bIns="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sz="800" kern="0" dirty="0">
                <a:cs typeface="+mn-ea"/>
                <a:sym typeface="+mn-lt"/>
              </a:rPr>
              <a:t>Synergistically utilize technically sound portals with frictionless chains. Dramatically customize</a:t>
            </a:r>
            <a:r>
              <a:rPr lang="en-US" sz="800" kern="0" dirty="0">
                <a:cs typeface="+mn-ea"/>
                <a:sym typeface="+mn-lt"/>
              </a:rPr>
              <a:t> </a:t>
            </a:r>
            <a:r>
              <a:rPr sz="800" kern="0" dirty="0">
                <a:cs typeface="+mn-ea"/>
                <a:sym typeface="+mn-lt"/>
              </a:rPr>
              <a:t>empowered networks rather than goal-opportunities. </a:t>
            </a:r>
            <a:endParaRPr sz="800" kern="0" dirty="0">
              <a:cs typeface="+mn-ea"/>
              <a:sym typeface="+mn-lt"/>
            </a:endParaRPr>
          </a:p>
        </p:txBody>
      </p:sp>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324474" y="1555005"/>
            <a:ext cx="3914070" cy="39140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7108220" y="1882564"/>
            <a:ext cx="1570477" cy="3945360"/>
          </a:xfrm>
          <a:prstGeom prst="rect">
            <a:avLst/>
          </a:prstGeom>
        </p:spPr>
        <p:txBody>
          <a:bodyPr vert="eaVert" wrap="square">
            <a:noAutofit/>
          </a:bodyPr>
          <a:lstStyle/>
          <a:p>
            <a:pPr>
              <a:lnSpc>
                <a:spcPct val="150000"/>
              </a:lnSpc>
              <a:defRPr/>
            </a:pPr>
            <a:r>
              <a:rPr lang="zh-CN" altLang="en-US" kern="0" dirty="0">
                <a:solidFill>
                  <a:schemeClr val="tx1">
                    <a:lumMod val="85000"/>
                    <a:lumOff val="15000"/>
                  </a:schemeClr>
                </a:solidFill>
                <a:cs typeface="+mn-ea"/>
                <a:sym typeface="+mn-lt"/>
              </a:rPr>
              <a:t>经短期抢救，呼吸、心跳不恢复者不可轻易放弃，至少应坚持</a:t>
            </a:r>
            <a:r>
              <a:rPr lang="en-US" altLang="zh-CN" kern="0" dirty="0">
                <a:solidFill>
                  <a:schemeClr val="tx1">
                    <a:lumMod val="85000"/>
                    <a:lumOff val="15000"/>
                  </a:schemeClr>
                </a:solidFill>
                <a:cs typeface="+mn-ea"/>
                <a:sym typeface="+mn-lt"/>
              </a:rPr>
              <a:t>3</a:t>
            </a:r>
            <a:r>
              <a:rPr lang="zh-CN" altLang="en-US" kern="0" dirty="0">
                <a:solidFill>
                  <a:schemeClr val="tx1">
                    <a:lumMod val="85000"/>
                    <a:lumOff val="15000"/>
                  </a:schemeClr>
                </a:solidFill>
                <a:cs typeface="+mn-ea"/>
                <a:sym typeface="+mn-lt"/>
              </a:rPr>
              <a:t>－</a:t>
            </a:r>
            <a:r>
              <a:rPr lang="en-US" altLang="zh-CN" kern="0" dirty="0">
                <a:solidFill>
                  <a:schemeClr val="tx1">
                    <a:lumMod val="85000"/>
                    <a:lumOff val="15000"/>
                  </a:schemeClr>
                </a:solidFill>
                <a:cs typeface="+mn-ea"/>
                <a:sym typeface="+mn-lt"/>
              </a:rPr>
              <a:t>4</a:t>
            </a:r>
            <a:r>
              <a:rPr lang="zh-CN" altLang="en-US" kern="0" dirty="0">
                <a:solidFill>
                  <a:schemeClr val="tx1">
                    <a:lumMod val="85000"/>
                    <a:lumOff val="15000"/>
                  </a:schemeClr>
                </a:solidFill>
                <a:cs typeface="+mn-ea"/>
                <a:sym typeface="+mn-lt"/>
              </a:rPr>
              <a:t>小时，转院途中也应继续进行抢救。</a:t>
            </a:r>
            <a:endParaRPr lang="zh-CN" altLang="en-US" kern="0" dirty="0">
              <a:solidFill>
                <a:schemeClr val="tx1">
                  <a:lumMod val="85000"/>
                  <a:lumOff val="15000"/>
                </a:schemeClr>
              </a:solidFill>
              <a:cs typeface="+mn-ea"/>
              <a:sym typeface="+mn-lt"/>
            </a:endParaRPr>
          </a:p>
        </p:txBody>
      </p:sp>
      <p:sp>
        <p:nvSpPr>
          <p:cNvPr id="3" name="矩形 2"/>
          <p:cNvSpPr/>
          <p:nvPr>
            <p:custDataLst>
              <p:tags r:id="rId2"/>
            </p:custDataLst>
          </p:nvPr>
        </p:nvSpPr>
        <p:spPr>
          <a:xfrm>
            <a:off x="3510524" y="1776676"/>
            <a:ext cx="3418755" cy="2298275"/>
          </a:xfrm>
          <a:prstGeom prst="rect">
            <a:avLst/>
          </a:prstGeom>
        </p:spPr>
        <p:txBody>
          <a:bodyPr wrap="square">
            <a:noAutofit/>
          </a:bodyPr>
          <a:lstStyle/>
          <a:p>
            <a:pPr>
              <a:lnSpc>
                <a:spcPct val="150000"/>
              </a:lnSpc>
              <a:defRPr/>
            </a:pPr>
            <a:r>
              <a:rPr lang="zh-CN" altLang="en-US" sz="2000" kern="0" dirty="0">
                <a:solidFill>
                  <a:schemeClr val="tx1">
                    <a:lumMod val="85000"/>
                    <a:lumOff val="15000"/>
                  </a:schemeClr>
                </a:solidFill>
                <a:cs typeface="+mn-ea"/>
                <a:sym typeface="+mn-lt"/>
              </a:rPr>
              <a:t>溺水者在现场很快抢救成功，也要送往医院，以防肺部感染和其它并发症。</a:t>
            </a:r>
            <a:endParaRPr lang="zh-CN" altLang="en-US" sz="2000" kern="0" dirty="0">
              <a:solidFill>
                <a:schemeClr val="tx1">
                  <a:lumMod val="85000"/>
                  <a:lumOff val="15000"/>
                </a:schemeClr>
              </a:solidFill>
              <a:cs typeface="+mn-ea"/>
              <a:sym typeface="+mn-lt"/>
            </a:endParaRPr>
          </a:p>
        </p:txBody>
      </p:sp>
      <p:cxnSp>
        <p:nvCxnSpPr>
          <p:cNvPr id="5" name="直接连接符 4"/>
          <p:cNvCxnSpPr/>
          <p:nvPr/>
        </p:nvCxnSpPr>
        <p:spPr>
          <a:xfrm>
            <a:off x="6929279" y="1757204"/>
            <a:ext cx="0" cy="4210971"/>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rot="16200000">
            <a:off x="2058538" y="2326728"/>
            <a:ext cx="1671795" cy="532748"/>
            <a:chOff x="2768873" y="1494758"/>
            <a:chExt cx="1520315" cy="312165"/>
          </a:xfrm>
        </p:grpSpPr>
        <p:sp>
          <p:nvSpPr>
            <p:cNvPr id="8" name="圆角矩形 69"/>
            <p:cNvSpPr/>
            <p:nvPr/>
          </p:nvSpPr>
          <p:spPr>
            <a:xfrm>
              <a:off x="2768873" y="1494758"/>
              <a:ext cx="1520315" cy="312165"/>
            </a:xfrm>
            <a:prstGeom prst="roundRect">
              <a:avLst/>
            </a:prstGeom>
            <a:solidFill>
              <a:schemeClr val="accent1"/>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9" name="矩形 8"/>
            <p:cNvSpPr>
              <a:spLocks noChangeArrowheads="1"/>
            </p:cNvSpPr>
            <p:nvPr/>
          </p:nvSpPr>
          <p:spPr bwMode="auto">
            <a:xfrm>
              <a:off x="3036572" y="1558915"/>
              <a:ext cx="1162112" cy="1461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t"/>
            <a:lstStyle/>
            <a:p>
              <a:pPr algn="ctr">
                <a:defRPr/>
              </a:pPr>
              <a:r>
                <a:rPr lang="zh-CN" altLang="en-US" sz="2800" b="1" kern="0" dirty="0">
                  <a:solidFill>
                    <a:schemeClr val="bg1"/>
                  </a:solidFill>
                  <a:cs typeface="+mn-ea"/>
                  <a:sym typeface="+mn-lt"/>
                </a:rPr>
                <a:t>注意点</a:t>
              </a:r>
              <a:endParaRPr lang="zh-CN" altLang="en-US" sz="2800" b="1" kern="0" dirty="0">
                <a:solidFill>
                  <a:schemeClr val="bg1"/>
                </a:solidFill>
                <a:cs typeface="+mn-ea"/>
                <a:sym typeface="+mn-lt"/>
              </a:endParaRPr>
            </a:p>
          </p:txBody>
        </p:sp>
        <p:sp>
          <p:nvSpPr>
            <p:cNvPr id="10" name="任意多边形 71"/>
            <p:cNvSpPr/>
            <p:nvPr/>
          </p:nvSpPr>
          <p:spPr>
            <a:xfrm rot="8100000">
              <a:off x="2908014" y="1588006"/>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11" name="组合 10"/>
          <p:cNvGrpSpPr/>
          <p:nvPr/>
        </p:nvGrpSpPr>
        <p:grpSpPr>
          <a:xfrm rot="16200000">
            <a:off x="8448966" y="2338975"/>
            <a:ext cx="1671796" cy="509143"/>
            <a:chOff x="2785983" y="1494758"/>
            <a:chExt cx="1520315" cy="381769"/>
          </a:xfrm>
        </p:grpSpPr>
        <p:sp>
          <p:nvSpPr>
            <p:cNvPr id="12" name="圆角矩形 69"/>
            <p:cNvSpPr/>
            <p:nvPr/>
          </p:nvSpPr>
          <p:spPr>
            <a:xfrm>
              <a:off x="2785983" y="1494758"/>
              <a:ext cx="1520315" cy="381769"/>
            </a:xfrm>
            <a:prstGeom prst="roundRect">
              <a:avLst/>
            </a:prstGeom>
            <a:solidFill>
              <a:schemeClr val="accent1"/>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3" name="矩形 12"/>
            <p:cNvSpPr>
              <a:spLocks noChangeArrowheads="1"/>
            </p:cNvSpPr>
            <p:nvPr/>
          </p:nvSpPr>
          <p:spPr bwMode="auto">
            <a:xfrm>
              <a:off x="3129849" y="1569774"/>
              <a:ext cx="1115764" cy="2249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t"/>
            <a:lstStyle/>
            <a:p>
              <a:pPr algn="ctr">
                <a:defRPr/>
              </a:pPr>
              <a:r>
                <a:rPr lang="zh-CN" altLang="en-US" sz="2800" b="1" kern="0" dirty="0">
                  <a:solidFill>
                    <a:schemeClr val="bg1"/>
                  </a:solidFill>
                  <a:cs typeface="+mn-ea"/>
                  <a:sym typeface="+mn-lt"/>
                </a:rPr>
                <a:t>注意点</a:t>
              </a:r>
              <a:endParaRPr lang="zh-CN" altLang="en-US" sz="2800" b="1" kern="0" dirty="0">
                <a:solidFill>
                  <a:schemeClr val="bg1"/>
                </a:solidFill>
                <a:cs typeface="+mn-ea"/>
                <a:sym typeface="+mn-lt"/>
              </a:endParaRPr>
            </a:p>
          </p:txBody>
        </p:sp>
        <p:sp>
          <p:nvSpPr>
            <p:cNvPr id="14" name="任意多边形 71"/>
            <p:cNvSpPr/>
            <p:nvPr/>
          </p:nvSpPr>
          <p:spPr>
            <a:xfrm rot="8100000">
              <a:off x="2908015" y="1619403"/>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8639" y="2957943"/>
            <a:ext cx="4870640" cy="34784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3000">
        <p14:doors dir="ver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4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outHorizontal)">
                                      <p:cBhvr>
                                        <p:cTn id="25" dur="500"/>
                                        <p:tgtEl>
                                          <p:spTgt spid="5"/>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5250987" y="1881461"/>
            <a:ext cx="0" cy="434173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a:grpSpLocks noChangeAspect="1"/>
          </p:cNvGrpSpPr>
          <p:nvPr/>
        </p:nvGrpSpPr>
        <p:grpSpPr>
          <a:xfrm>
            <a:off x="4900619" y="1663096"/>
            <a:ext cx="720000" cy="727669"/>
            <a:chOff x="4724972" y="1458268"/>
            <a:chExt cx="742579" cy="800253"/>
          </a:xfrm>
        </p:grpSpPr>
        <p:sp>
          <p:nvSpPr>
            <p:cNvPr id="4" name="菱形 3"/>
            <p:cNvSpPr/>
            <p:nvPr/>
          </p:nvSpPr>
          <p:spPr>
            <a:xfrm>
              <a:off x="4724972" y="1458268"/>
              <a:ext cx="742579" cy="789978"/>
            </a:xfrm>
            <a:prstGeom prst="diamond">
              <a:avLst/>
            </a:prstGeom>
            <a:solidFill>
              <a:schemeClr val="accent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cs typeface="+mn-ea"/>
                <a:sym typeface="+mn-lt"/>
              </a:endParaRPr>
            </a:p>
          </p:txBody>
        </p:sp>
        <p:sp>
          <p:nvSpPr>
            <p:cNvPr id="5" name="Rectangle 22"/>
            <p:cNvSpPr>
              <a:spLocks noChangeArrowheads="1"/>
            </p:cNvSpPr>
            <p:nvPr/>
          </p:nvSpPr>
          <p:spPr bwMode="auto">
            <a:xfrm>
              <a:off x="4875777" y="1480024"/>
              <a:ext cx="414266" cy="778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marL="0" marR="0" lvl="0" indent="0" algn="ctr" defTabSz="913130" rtl="0" eaLnBrk="1" fontAlgn="auto" latinLnBrk="0" hangingPunct="1">
                <a:lnSpc>
                  <a:spcPct val="100000"/>
                </a:lnSpc>
                <a:spcBef>
                  <a:spcPct val="0"/>
                </a:spcBef>
                <a:spcAft>
                  <a:spcPts val="0"/>
                </a:spcAft>
                <a:buClrTx/>
                <a:buSzTx/>
                <a:buFontTx/>
                <a:buNone/>
                <a:defRPr/>
              </a:pPr>
              <a:r>
                <a:rPr kumimoji="0" lang="zh-CN" altLang="zh-CN" sz="4000" b="0" i="0" u="none" strike="noStrike" kern="1200" cap="none" spc="0" normalizeH="0" baseline="0" noProof="1">
                  <a:ln>
                    <a:noFill/>
                  </a:ln>
                  <a:solidFill>
                    <a:srgbClr val="FFFFFF"/>
                  </a:solidFill>
                  <a:effectLst/>
                  <a:uLnTx/>
                  <a:uFillTx/>
                  <a:latin typeface="+mn-lt"/>
                  <a:cs typeface="+mn-ea"/>
                  <a:sym typeface="+mn-lt"/>
                </a:rPr>
                <a:t>1</a:t>
              </a:r>
              <a:endParaRPr kumimoji="0" lang="zh-CN" altLang="zh-CN" sz="4000" b="0" i="0" u="none" strike="noStrike" kern="1200" cap="none" spc="0" normalizeH="0" baseline="0" noProof="1">
                <a:ln>
                  <a:noFill/>
                </a:ln>
                <a:solidFill>
                  <a:srgbClr val="FFFFFF"/>
                </a:solidFill>
                <a:effectLst/>
                <a:uLnTx/>
                <a:uFillTx/>
                <a:latin typeface="+mn-lt"/>
                <a:cs typeface="+mn-ea"/>
                <a:sym typeface="+mn-lt"/>
              </a:endParaRPr>
            </a:p>
          </p:txBody>
        </p:sp>
      </p:grpSp>
      <p:grpSp>
        <p:nvGrpSpPr>
          <p:cNvPr id="6" name="组合 5"/>
          <p:cNvGrpSpPr>
            <a:grpSpLocks noChangeAspect="1"/>
          </p:cNvGrpSpPr>
          <p:nvPr/>
        </p:nvGrpSpPr>
        <p:grpSpPr>
          <a:xfrm>
            <a:off x="4887674" y="3246629"/>
            <a:ext cx="720000" cy="720000"/>
            <a:chOff x="4714013" y="3041801"/>
            <a:chExt cx="846000" cy="846000"/>
          </a:xfrm>
        </p:grpSpPr>
        <p:sp>
          <p:nvSpPr>
            <p:cNvPr id="7" name="菱形 6"/>
            <p:cNvSpPr/>
            <p:nvPr/>
          </p:nvSpPr>
          <p:spPr>
            <a:xfrm>
              <a:off x="4714013" y="3041801"/>
              <a:ext cx="846000" cy="846000"/>
            </a:xfrm>
            <a:prstGeom prst="diamond">
              <a:avLst/>
            </a:prstGeom>
            <a:solidFill>
              <a:schemeClr val="accent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8" name="Rectangle 22"/>
            <p:cNvSpPr>
              <a:spLocks noChangeArrowheads="1"/>
            </p:cNvSpPr>
            <p:nvPr/>
          </p:nvSpPr>
          <p:spPr bwMode="auto">
            <a:xfrm>
              <a:off x="4925246" y="3043290"/>
              <a:ext cx="414266" cy="83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marL="0" marR="0" lvl="0" indent="0" algn="ctr" defTabSz="913130" rtl="0" eaLnBrk="1" fontAlgn="auto" latinLnBrk="0" hangingPunct="1">
                <a:lnSpc>
                  <a:spcPct val="100000"/>
                </a:lnSpc>
                <a:spcBef>
                  <a:spcPct val="0"/>
                </a:spcBef>
                <a:spcAft>
                  <a:spcPts val="0"/>
                </a:spcAft>
                <a:buClrTx/>
                <a:buSzTx/>
                <a:buFontTx/>
                <a:buNone/>
                <a:defRPr/>
              </a:pPr>
              <a:r>
                <a:rPr kumimoji="0" lang="en-US" altLang="zh-CN" sz="4000" b="0" i="0" u="none" strike="noStrike" kern="1200" cap="none" spc="0" normalizeH="0" baseline="0" noProof="1">
                  <a:ln>
                    <a:noFill/>
                  </a:ln>
                  <a:solidFill>
                    <a:srgbClr val="FFFFFF"/>
                  </a:solidFill>
                  <a:effectLst/>
                  <a:uLnTx/>
                  <a:uFillTx/>
                  <a:latin typeface="+mn-lt"/>
                  <a:cs typeface="+mn-ea"/>
                  <a:sym typeface="+mn-lt"/>
                </a:rPr>
                <a:t>2</a:t>
              </a:r>
              <a:endParaRPr kumimoji="0" lang="zh-CN" altLang="zh-CN" sz="4000" b="0" i="0" u="none" strike="noStrike" kern="1200" cap="none" spc="0" normalizeH="0" baseline="0" noProof="1">
                <a:ln>
                  <a:noFill/>
                </a:ln>
                <a:solidFill>
                  <a:srgbClr val="FFFFFF"/>
                </a:solidFill>
                <a:effectLst/>
                <a:uLnTx/>
                <a:uFillTx/>
                <a:latin typeface="+mn-lt"/>
                <a:cs typeface="+mn-ea"/>
                <a:sym typeface="+mn-lt"/>
              </a:endParaRPr>
            </a:p>
          </p:txBody>
        </p:sp>
      </p:grpSp>
      <p:grpSp>
        <p:nvGrpSpPr>
          <p:cNvPr id="9" name="组合 8"/>
          <p:cNvGrpSpPr>
            <a:grpSpLocks noChangeAspect="1"/>
          </p:cNvGrpSpPr>
          <p:nvPr/>
        </p:nvGrpSpPr>
        <p:grpSpPr>
          <a:xfrm>
            <a:off x="4889398" y="4830162"/>
            <a:ext cx="720000" cy="721107"/>
            <a:chOff x="4719547" y="4625335"/>
            <a:chExt cx="846000" cy="847301"/>
          </a:xfrm>
        </p:grpSpPr>
        <p:sp>
          <p:nvSpPr>
            <p:cNvPr id="10" name="菱形 9"/>
            <p:cNvSpPr/>
            <p:nvPr/>
          </p:nvSpPr>
          <p:spPr>
            <a:xfrm>
              <a:off x="4719547" y="4625335"/>
              <a:ext cx="846000" cy="846000"/>
            </a:xfrm>
            <a:prstGeom prst="diamond">
              <a:avLst/>
            </a:prstGeom>
            <a:solidFill>
              <a:schemeClr val="accent1"/>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cs typeface="+mn-ea"/>
                <a:sym typeface="+mn-lt"/>
              </a:endParaRPr>
            </a:p>
          </p:txBody>
        </p:sp>
        <p:sp>
          <p:nvSpPr>
            <p:cNvPr id="11" name="Rectangle 22"/>
            <p:cNvSpPr>
              <a:spLocks noChangeArrowheads="1"/>
            </p:cNvSpPr>
            <p:nvPr/>
          </p:nvSpPr>
          <p:spPr bwMode="auto">
            <a:xfrm>
              <a:off x="4948598" y="4640870"/>
              <a:ext cx="414266" cy="83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marL="0" marR="0" lvl="0" indent="0" algn="ctr" defTabSz="913130" rtl="0" eaLnBrk="1" fontAlgn="auto" latinLnBrk="0" hangingPunct="1">
                <a:lnSpc>
                  <a:spcPct val="100000"/>
                </a:lnSpc>
                <a:spcBef>
                  <a:spcPct val="0"/>
                </a:spcBef>
                <a:spcAft>
                  <a:spcPts val="0"/>
                </a:spcAft>
                <a:buClrTx/>
                <a:buSzTx/>
                <a:buFontTx/>
                <a:buNone/>
                <a:defRPr/>
              </a:pPr>
              <a:r>
                <a:rPr kumimoji="0" lang="en-US" altLang="zh-CN" sz="4000" b="0" i="0" u="none" strike="noStrike" kern="1200" cap="none" spc="0" normalizeH="0" baseline="0" noProof="1">
                  <a:ln>
                    <a:noFill/>
                  </a:ln>
                  <a:solidFill>
                    <a:srgbClr val="FFFFFF"/>
                  </a:solidFill>
                  <a:effectLst/>
                  <a:uLnTx/>
                  <a:uFillTx/>
                  <a:latin typeface="+mn-lt"/>
                  <a:cs typeface="+mn-ea"/>
                  <a:sym typeface="+mn-lt"/>
                </a:rPr>
                <a:t>3</a:t>
              </a:r>
              <a:endParaRPr kumimoji="0" lang="zh-CN" altLang="zh-CN" sz="4000" b="0" i="0" u="none" strike="noStrike" kern="1200" cap="none" spc="0" normalizeH="0" baseline="0" noProof="1">
                <a:ln>
                  <a:noFill/>
                </a:ln>
                <a:solidFill>
                  <a:srgbClr val="FFFFFF"/>
                </a:solidFill>
                <a:effectLst/>
                <a:uLnTx/>
                <a:uFillTx/>
                <a:latin typeface="+mn-lt"/>
                <a:cs typeface="+mn-ea"/>
                <a:sym typeface="+mn-lt"/>
              </a:endParaRPr>
            </a:p>
          </p:txBody>
        </p:sp>
      </p:grpSp>
      <p:sp>
        <p:nvSpPr>
          <p:cNvPr id="12" name="Rectangle 23"/>
          <p:cNvSpPr/>
          <p:nvPr/>
        </p:nvSpPr>
        <p:spPr>
          <a:xfrm>
            <a:off x="5727458" y="1683913"/>
            <a:ext cx="5024427" cy="442878"/>
          </a:xfrm>
          <a:prstGeom prst="rect">
            <a:avLst/>
          </a:prstGeom>
        </p:spPr>
        <p:txBody>
          <a:bodyPr wrap="square">
            <a:spAutoFit/>
          </a:bodyPr>
          <a:lstStyle/>
          <a:p>
            <a:pPr>
              <a:lnSpc>
                <a:spcPct val="150000"/>
              </a:lnSpc>
              <a:defRPr/>
            </a:pPr>
            <a:r>
              <a:rPr lang="zh-CN" altLang="en-US" kern="0" dirty="0">
                <a:solidFill>
                  <a:schemeClr val="tx1">
                    <a:lumMod val="85000"/>
                    <a:lumOff val="15000"/>
                  </a:schemeClr>
                </a:solidFill>
                <a:cs typeface="+mn-ea"/>
                <a:sym typeface="+mn-lt"/>
              </a:rPr>
              <a:t>抢救同时注意保暖，减少并发症发生。</a:t>
            </a:r>
            <a:endParaRPr lang="zh-CN" altLang="en-US" kern="0" dirty="0">
              <a:solidFill>
                <a:schemeClr val="tx1">
                  <a:lumMod val="85000"/>
                  <a:lumOff val="15000"/>
                </a:schemeClr>
              </a:solidFill>
              <a:cs typeface="+mn-ea"/>
              <a:sym typeface="+mn-lt"/>
            </a:endParaRPr>
          </a:p>
        </p:txBody>
      </p:sp>
      <p:sp>
        <p:nvSpPr>
          <p:cNvPr id="13" name="Rectangle 23"/>
          <p:cNvSpPr/>
          <p:nvPr/>
        </p:nvSpPr>
        <p:spPr>
          <a:xfrm>
            <a:off x="5727458" y="3036558"/>
            <a:ext cx="5024427" cy="1296637"/>
          </a:xfrm>
          <a:prstGeom prst="rect">
            <a:avLst/>
          </a:prstGeom>
        </p:spPr>
        <p:txBody>
          <a:bodyPr wrap="square">
            <a:spAutoFit/>
          </a:bodyPr>
          <a:lstStyle/>
          <a:p>
            <a:pPr>
              <a:lnSpc>
                <a:spcPct val="150000"/>
              </a:lnSpc>
              <a:defRPr/>
            </a:pPr>
            <a:r>
              <a:rPr lang="zh-CN" altLang="en-US" kern="0" dirty="0">
                <a:solidFill>
                  <a:schemeClr val="tx1">
                    <a:lumMod val="85000"/>
                    <a:lumOff val="15000"/>
                  </a:schemeClr>
                </a:solidFill>
                <a:cs typeface="+mn-ea"/>
                <a:sym typeface="+mn-lt"/>
              </a:rPr>
              <a:t>经短期抢救，呼吸、心跳不恢复者不可轻易放弃，至少应坚持</a:t>
            </a:r>
            <a:r>
              <a:rPr lang="en-US" altLang="zh-CN" kern="0" dirty="0">
                <a:solidFill>
                  <a:schemeClr val="tx1">
                    <a:lumMod val="85000"/>
                    <a:lumOff val="15000"/>
                  </a:schemeClr>
                </a:solidFill>
                <a:cs typeface="+mn-ea"/>
                <a:sym typeface="+mn-lt"/>
              </a:rPr>
              <a:t>3</a:t>
            </a:r>
            <a:r>
              <a:rPr lang="zh-CN" altLang="en-US" kern="0" dirty="0">
                <a:solidFill>
                  <a:schemeClr val="tx1">
                    <a:lumMod val="85000"/>
                    <a:lumOff val="15000"/>
                  </a:schemeClr>
                </a:solidFill>
                <a:cs typeface="+mn-ea"/>
                <a:sym typeface="+mn-lt"/>
              </a:rPr>
              <a:t>－</a:t>
            </a:r>
            <a:r>
              <a:rPr lang="en-US" altLang="zh-CN" kern="0" dirty="0">
                <a:solidFill>
                  <a:schemeClr val="tx1">
                    <a:lumMod val="85000"/>
                    <a:lumOff val="15000"/>
                  </a:schemeClr>
                </a:solidFill>
                <a:cs typeface="+mn-ea"/>
                <a:sym typeface="+mn-lt"/>
              </a:rPr>
              <a:t>4</a:t>
            </a:r>
            <a:r>
              <a:rPr lang="zh-CN" altLang="en-US" kern="0" dirty="0">
                <a:solidFill>
                  <a:schemeClr val="tx1">
                    <a:lumMod val="85000"/>
                    <a:lumOff val="15000"/>
                  </a:schemeClr>
                </a:solidFill>
                <a:cs typeface="+mn-ea"/>
                <a:sym typeface="+mn-lt"/>
              </a:rPr>
              <a:t>小时，转院途中也应继续进行抢救。</a:t>
            </a:r>
            <a:endParaRPr lang="zh-CN" altLang="en-US" kern="0" dirty="0">
              <a:solidFill>
                <a:schemeClr val="tx1">
                  <a:lumMod val="85000"/>
                  <a:lumOff val="15000"/>
                </a:schemeClr>
              </a:solidFill>
              <a:cs typeface="+mn-ea"/>
              <a:sym typeface="+mn-lt"/>
            </a:endParaRPr>
          </a:p>
        </p:txBody>
      </p:sp>
      <p:sp>
        <p:nvSpPr>
          <p:cNvPr id="14" name="Rectangle 23"/>
          <p:cNvSpPr/>
          <p:nvPr/>
        </p:nvSpPr>
        <p:spPr>
          <a:xfrm>
            <a:off x="5727458" y="4756675"/>
            <a:ext cx="5024427" cy="881139"/>
          </a:xfrm>
          <a:prstGeom prst="rect">
            <a:avLst/>
          </a:prstGeom>
        </p:spPr>
        <p:txBody>
          <a:bodyPr wrap="square">
            <a:spAutoFit/>
          </a:bodyPr>
          <a:lstStyle/>
          <a:p>
            <a:pPr>
              <a:lnSpc>
                <a:spcPct val="150000"/>
              </a:lnSpc>
              <a:defRPr/>
            </a:pPr>
            <a:r>
              <a:rPr lang="zh-CN" altLang="en-US" kern="0" dirty="0">
                <a:solidFill>
                  <a:schemeClr val="tx1">
                    <a:lumMod val="85000"/>
                    <a:lumOff val="15000"/>
                  </a:schemeClr>
                </a:solidFill>
                <a:cs typeface="+mn-ea"/>
                <a:sym typeface="+mn-lt"/>
              </a:rPr>
              <a:t>溺水者在现场很快抢救成功，也要送往医院，以防肺部感染和其它并发症。</a:t>
            </a:r>
            <a:endParaRPr lang="zh-CN" altLang="en-US" kern="0" dirty="0">
              <a:solidFill>
                <a:schemeClr val="tx1">
                  <a:lumMod val="85000"/>
                  <a:lumOff val="15000"/>
                </a:schemeClr>
              </a:solidFill>
              <a:cs typeface="+mn-ea"/>
              <a:sym typeface="+mn-lt"/>
            </a:endParaRPr>
          </a:p>
        </p:txBody>
      </p:sp>
      <p:sp>
        <p:nvSpPr>
          <p:cNvPr id="15" name="文本框 14"/>
          <p:cNvSpPr txBox="1"/>
          <p:nvPr/>
        </p:nvSpPr>
        <p:spPr>
          <a:xfrm rot="5400000">
            <a:off x="10258560" y="3330016"/>
            <a:ext cx="1846659" cy="646331"/>
          </a:xfrm>
          <a:prstGeom prst="rect">
            <a:avLst/>
          </a:prstGeom>
          <a:solidFill>
            <a:schemeClr val="accent1"/>
          </a:solidFill>
        </p:spPr>
        <p:txBody>
          <a:bodyPr vert="vert270" wrap="square" rtlCol="0">
            <a:spAutoFit/>
          </a:bodyPr>
          <a:lstStyle/>
          <a:p>
            <a:pPr algn="dist"/>
            <a:r>
              <a:rPr lang="zh-CN" altLang="en-US" sz="3600" dirty="0">
                <a:solidFill>
                  <a:schemeClr val="bg1"/>
                </a:solidFill>
                <a:cs typeface="+mn-ea"/>
                <a:sym typeface="+mn-lt"/>
              </a:rPr>
              <a:t>注意点</a:t>
            </a:r>
            <a:endParaRPr lang="zh-CN" altLang="en-US" sz="3600" dirty="0">
              <a:solidFill>
                <a:schemeClr val="bg1"/>
              </a:solidFill>
              <a:cs typeface="+mn-ea"/>
              <a:sym typeface="+mn-lt"/>
            </a:endParaRPr>
          </a:p>
        </p:txBody>
      </p:sp>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1842" y="1896567"/>
            <a:ext cx="6407842" cy="45252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3000">
        <p14:prism isInverted="1"/>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37"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900" decel="100000" fill="hold"/>
                                        <p:tgtEl>
                                          <p:spTgt spid="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strVal val="#ppt_x"/>
                                          </p:val>
                                        </p:tav>
                                        <p:tav tm="100000">
                                          <p:val>
                                            <p:strVal val="#ppt_x"/>
                                          </p:val>
                                        </p:tav>
                                      </p:tavLst>
                                    </p:anim>
                                    <p:anim calcmode="lin" valueType="num">
                                      <p:cBhvr>
                                        <p:cTn id="26" dur="5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37"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900" decel="100000" fill="hold"/>
                                        <p:tgtEl>
                                          <p:spTgt spid="6"/>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37"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900" decel="100000" fill="hold"/>
                                        <p:tgtEl>
                                          <p:spTgt spid="9"/>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47" fill="hold">
                            <p:stCondLst>
                              <p:cond delay="5500"/>
                            </p:stCondLst>
                            <p:childTnLst>
                              <p:par>
                                <p:cTn id="48" presetID="42"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anim calcmode="lin" valueType="num">
                                      <p:cBhvr>
                                        <p:cTn id="51" dur="500" fill="hold"/>
                                        <p:tgtEl>
                                          <p:spTgt spid="14"/>
                                        </p:tgtEl>
                                        <p:attrNameLst>
                                          <p:attrName>ppt_x</p:attrName>
                                        </p:attrNameLst>
                                      </p:cBhvr>
                                      <p:tavLst>
                                        <p:tav tm="0">
                                          <p:val>
                                            <p:strVal val="#ppt_x"/>
                                          </p:val>
                                        </p:tav>
                                        <p:tav tm="100000">
                                          <p:val>
                                            <p:strVal val="#ppt_x"/>
                                          </p:val>
                                        </p:tav>
                                      </p:tavLst>
                                    </p:anim>
                                    <p:anim calcmode="lin" valueType="num">
                                      <p:cBhvr>
                                        <p:cTn id="52" dur="500" fill="hold"/>
                                        <p:tgtEl>
                                          <p:spTgt spid="14"/>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47" presetClass="entr" presetSubtype="0" fill="hold" grpId="0" nodeType="afterEffect">
                                  <p:stCondLst>
                                    <p:cond delay="0"/>
                                  </p:stCondLst>
                                  <p:iterate type="lt">
                                    <p:tmPct val="10000"/>
                                  </p:iterate>
                                  <p:childTnLst>
                                    <p:set>
                                      <p:cBhvr>
                                        <p:cTn id="55" dur="1" fill="hold">
                                          <p:stCondLst>
                                            <p:cond delay="0"/>
                                          </p:stCondLst>
                                        </p:cTn>
                                        <p:tgtEl>
                                          <p:spTgt spid="15">
                                            <p:bg/>
                                          </p:spTgt>
                                        </p:tgtEl>
                                        <p:attrNameLst>
                                          <p:attrName>style.visibility</p:attrName>
                                        </p:attrNameLst>
                                      </p:cBhvr>
                                      <p:to>
                                        <p:strVal val="visible"/>
                                      </p:to>
                                    </p:set>
                                    <p:animEffect transition="in" filter="fade">
                                      <p:cBhvr>
                                        <p:cTn id="56" dur="250"/>
                                        <p:tgtEl>
                                          <p:spTgt spid="15">
                                            <p:bg/>
                                          </p:spTgt>
                                        </p:tgtEl>
                                      </p:cBhvr>
                                    </p:animEffect>
                                    <p:anim calcmode="lin" valueType="num">
                                      <p:cBhvr>
                                        <p:cTn id="57" dur="250" fill="hold"/>
                                        <p:tgtEl>
                                          <p:spTgt spid="15">
                                            <p:bg/>
                                          </p:spTgt>
                                        </p:tgtEl>
                                        <p:attrNameLst>
                                          <p:attrName>ppt_x</p:attrName>
                                        </p:attrNameLst>
                                      </p:cBhvr>
                                      <p:tavLst>
                                        <p:tav tm="0">
                                          <p:val>
                                            <p:strVal val="#ppt_x"/>
                                          </p:val>
                                        </p:tav>
                                        <p:tav tm="100000">
                                          <p:val>
                                            <p:strVal val="#ppt_x"/>
                                          </p:val>
                                        </p:tav>
                                      </p:tavLst>
                                    </p:anim>
                                    <p:anim calcmode="lin" valueType="num">
                                      <p:cBhvr>
                                        <p:cTn id="58" dur="250" fill="hold"/>
                                        <p:tgtEl>
                                          <p:spTgt spid="15">
                                            <p:bg/>
                                          </p:spTgt>
                                        </p:tgtEl>
                                        <p:attrNameLst>
                                          <p:attrName>ppt_y</p:attrName>
                                        </p:attrNameLst>
                                      </p:cBhvr>
                                      <p:tavLst>
                                        <p:tav tm="0">
                                          <p:val>
                                            <p:strVal val="#ppt_y-.1"/>
                                          </p:val>
                                        </p:tav>
                                        <p:tav tm="100000">
                                          <p:val>
                                            <p:strVal val="#ppt_y"/>
                                          </p:val>
                                        </p:tav>
                                      </p:tavLst>
                                    </p:anim>
                                  </p:childTnLst>
                                </p:cTn>
                              </p:par>
                            </p:childTnLst>
                          </p:cTn>
                        </p:par>
                        <p:par>
                          <p:cTn id="59" fill="hold">
                            <p:stCondLst>
                              <p:cond delay="6250"/>
                            </p:stCondLst>
                            <p:childTnLst>
                              <p:par>
                                <p:cTn id="60" presetID="47" presetClass="entr" presetSubtype="0" fill="hold" grpId="0" nodeType="afterEffect">
                                  <p:stCondLst>
                                    <p:cond delay="0"/>
                                  </p:stCondLst>
                                  <p:iterate type="lt">
                                    <p:tmPct val="10000"/>
                                  </p:iterate>
                                  <p:childTnLst>
                                    <p:set>
                                      <p:cBhvr>
                                        <p:cTn id="61" dur="1" fill="hold">
                                          <p:stCondLst>
                                            <p:cond delay="0"/>
                                          </p:stCondLst>
                                        </p:cTn>
                                        <p:tgtEl>
                                          <p:spTgt spid="15">
                                            <p:txEl>
                                              <p:pRg st="0" end="0"/>
                                            </p:txEl>
                                          </p:spTgt>
                                        </p:tgtEl>
                                        <p:attrNameLst>
                                          <p:attrName>style.visibility</p:attrName>
                                        </p:attrNameLst>
                                      </p:cBhvr>
                                      <p:to>
                                        <p:strVal val="visible"/>
                                      </p:to>
                                    </p:set>
                                    <p:animEffect transition="in" filter="fade">
                                      <p:cBhvr>
                                        <p:cTn id="62" dur="250"/>
                                        <p:tgtEl>
                                          <p:spTgt spid="15">
                                            <p:txEl>
                                              <p:pRg st="0" end="0"/>
                                            </p:txEl>
                                          </p:spTgt>
                                        </p:tgtEl>
                                      </p:cBhvr>
                                    </p:animEffect>
                                    <p:anim calcmode="lin" valueType="num">
                                      <p:cBhvr>
                                        <p:cTn id="63" dur="25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64" dur="25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7558" y="1752454"/>
            <a:ext cx="9864183" cy="3353091"/>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3" name="矩形 2"/>
          <p:cNvSpPr/>
          <p:nvPr/>
        </p:nvSpPr>
        <p:spPr>
          <a:xfrm>
            <a:off x="9611781" y="1878843"/>
            <a:ext cx="728778" cy="255454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000" b="1" dirty="0">
                <a:solidFill>
                  <a:schemeClr val="accent1"/>
                </a:solidFill>
                <a:cs typeface="+mn-ea"/>
                <a:sym typeface="+mn-lt"/>
              </a:rPr>
              <a:t>抢救注意</a:t>
            </a:r>
            <a:endParaRPr kumimoji="0" lang="zh-CN" altLang="en-US" sz="4000" b="1" i="0" u="none" strike="noStrike" kern="1200" cap="none" spc="0" normalizeH="0" baseline="0" noProof="0" dirty="0">
              <a:ln>
                <a:noFill/>
              </a:ln>
              <a:solidFill>
                <a:schemeClr val="accent1"/>
              </a:solidFill>
              <a:effectLst/>
              <a:uLnTx/>
              <a:uFillTx/>
              <a:cs typeface="+mn-ea"/>
              <a:sym typeface="+mn-lt"/>
            </a:endParaRPr>
          </a:p>
        </p:txBody>
      </p:sp>
      <p:sp>
        <p:nvSpPr>
          <p:cNvPr id="4" name="TextBox 69"/>
          <p:cNvSpPr txBox="1"/>
          <p:nvPr/>
        </p:nvSpPr>
        <p:spPr>
          <a:xfrm>
            <a:off x="2113707" y="2082188"/>
            <a:ext cx="7109639" cy="2147857"/>
          </a:xfrm>
          <a:prstGeom prst="rect">
            <a:avLst/>
          </a:prstGeom>
          <a:noFill/>
        </p:spPr>
        <p:txBody>
          <a:bodyPr vert="eaVert" wrap="square" rtlCol="0">
            <a:spAutoFit/>
          </a:bodyPr>
          <a:lstStyle/>
          <a:p>
            <a:pPr>
              <a:lnSpc>
                <a:spcPct val="150000"/>
              </a:lnSpc>
              <a:defRPr/>
            </a:pPr>
            <a:r>
              <a:rPr lang="zh-CN" altLang="en-US" sz="2000" kern="0" dirty="0">
                <a:solidFill>
                  <a:schemeClr val="tx1">
                    <a:lumMod val="85000"/>
                    <a:lumOff val="15000"/>
                  </a:schemeClr>
                </a:solidFill>
                <a:cs typeface="+mn-ea"/>
                <a:sym typeface="+mn-lt"/>
              </a:rPr>
              <a:t>为进一步做好学校预防溺水教育和安全防范工作，增强我校学生的安全意识，避免溺水事故的发生，在此学校要求每位学生及家长一定要增强安全意识和对安全事故的防范意识。学生要自觉接受学校和家长的教育，自觉增强安全防范和自我保护意识，不做有危险的事。</a:t>
            </a:r>
            <a:endParaRPr lang="zh-CN" altLang="en-US" sz="2000" kern="0" dirty="0">
              <a:solidFill>
                <a:schemeClr val="tx1">
                  <a:lumMod val="85000"/>
                  <a:lumOff val="15000"/>
                </a:schemeClr>
              </a:solidFill>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171805" y="3604498"/>
            <a:ext cx="3353090" cy="3353090"/>
          </a:xfrm>
          <a:prstGeom prst="rect">
            <a:avLst/>
          </a:prstGeom>
        </p:spPr>
      </p:pic>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9877" y="1909285"/>
            <a:ext cx="10553938" cy="391731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文本框 3"/>
          <p:cNvSpPr txBox="1"/>
          <p:nvPr/>
        </p:nvSpPr>
        <p:spPr>
          <a:xfrm>
            <a:off x="6096000" y="2213449"/>
            <a:ext cx="800219" cy="3112770"/>
          </a:xfrm>
          <a:prstGeom prst="rect">
            <a:avLst/>
          </a:prstGeom>
          <a:noFill/>
          <a:ln>
            <a:noFill/>
          </a:ln>
        </p:spPr>
        <p:txBody>
          <a:bodyPr vert="eaVert" wrap="square" rtlCol="0">
            <a:spAutoFit/>
          </a:bodyPr>
          <a:lstStyle/>
          <a:p>
            <a:pPr lvl="0" algn="ctr">
              <a:defRPr/>
            </a:pPr>
            <a:r>
              <a:rPr lang="zh-CN" altLang="en-US" sz="4000" b="1" dirty="0">
                <a:solidFill>
                  <a:schemeClr val="bg1"/>
                </a:solidFill>
                <a:cs typeface="+mn-ea"/>
                <a:sym typeface="+mn-lt"/>
              </a:rPr>
              <a:t>抢救注意</a:t>
            </a:r>
            <a:endParaRPr lang="zh-CN" altLang="en-US" sz="4000" b="1" dirty="0">
              <a:solidFill>
                <a:schemeClr val="bg1"/>
              </a:solidFill>
              <a:cs typeface="+mn-ea"/>
              <a:sym typeface="+mn-lt"/>
            </a:endParaRPr>
          </a:p>
        </p:txBody>
      </p:sp>
      <p:cxnSp>
        <p:nvCxnSpPr>
          <p:cNvPr id="5" name="直接连接符 4"/>
          <p:cNvCxnSpPr/>
          <p:nvPr/>
        </p:nvCxnSpPr>
        <p:spPr>
          <a:xfrm>
            <a:off x="7044809" y="2519520"/>
            <a:ext cx="0" cy="26974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341989" y="2732218"/>
            <a:ext cx="3444240" cy="2270814"/>
          </a:xfrm>
          <a:prstGeom prst="rect">
            <a:avLst/>
          </a:prstGeom>
          <a:noFill/>
          <a:ln>
            <a:noFill/>
          </a:ln>
        </p:spPr>
        <p:txBody>
          <a:bodyPr wrap="square" rtlCol="0">
            <a:spAutoFit/>
          </a:bodyPr>
          <a:lstStyle/>
          <a:p>
            <a:pPr>
              <a:lnSpc>
                <a:spcPct val="150000"/>
              </a:lnSpc>
              <a:defRPr/>
            </a:pPr>
            <a:r>
              <a:rPr lang="zh-CN" altLang="en-US" sz="1600" kern="0" dirty="0">
                <a:solidFill>
                  <a:schemeClr val="bg1"/>
                </a:solidFill>
                <a:cs typeface="+mn-ea"/>
                <a:sym typeface="+mn-lt"/>
              </a:rPr>
              <a:t>家长一定要教育孩子不擅自下水游泳，不到无安全设施、无救护人员的水域游泳，不到不熟悉的水域游泳，也不要在无成人陪同下到江河湖塘旁边戏耍、游玩等，切实杜绝一切可能导致危险事故发生的因素。 </a:t>
            </a:r>
            <a:endParaRPr lang="zh-CN" altLang="en-US" sz="1600" kern="0" dirty="0">
              <a:solidFill>
                <a:schemeClr val="bg1"/>
              </a:solidFill>
              <a:cs typeface="+mn-ea"/>
              <a:sym typeface="+mn-lt"/>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89195" y="1909285"/>
            <a:ext cx="4326415" cy="4326415"/>
          </a:xfrm>
          <a:prstGeom prst="rect">
            <a:avLst/>
          </a:prstGeom>
        </p:spPr>
      </p:pic>
    </p:spTree>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1"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4" grpId="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448093" y="2912590"/>
            <a:ext cx="4800600" cy="1446550"/>
          </a:xfrm>
          <a:prstGeom prst="rect">
            <a:avLst/>
          </a:prstGeom>
          <a:noFill/>
        </p:spPr>
        <p:txBody>
          <a:bodyPr wrap="square" rtlCol="0">
            <a:spAutoFit/>
          </a:bodyPr>
          <a:lstStyle/>
          <a:p>
            <a:pPr algn="dist">
              <a:defRPr/>
            </a:pPr>
            <a:r>
              <a:rPr lang="zh-CN" altLang="en-US" sz="8800" b="1" kern="0" dirty="0">
                <a:cs typeface="+mn-ea"/>
                <a:sym typeface="+mn-lt"/>
              </a:rPr>
              <a:t>“四不要” </a:t>
            </a:r>
            <a:endParaRPr lang="zh-CN" altLang="en-US" sz="8800" b="1" kern="0" dirty="0">
              <a:cs typeface="+mn-ea"/>
              <a:sym typeface="+mn-lt"/>
            </a:endParaRPr>
          </a:p>
        </p:txBody>
      </p:sp>
      <p:sp>
        <p:nvSpPr>
          <p:cNvPr id="9" name="文本框 8"/>
          <p:cNvSpPr txBox="1"/>
          <p:nvPr/>
        </p:nvSpPr>
        <p:spPr>
          <a:xfrm>
            <a:off x="6538311" y="1886809"/>
            <a:ext cx="2620164" cy="923330"/>
          </a:xfrm>
          <a:prstGeom prst="rect">
            <a:avLst/>
          </a:prstGeom>
          <a:noFill/>
        </p:spPr>
        <p:txBody>
          <a:bodyPr wrap="square" rtlCol="0">
            <a:spAutoFit/>
          </a:bodyPr>
          <a:lstStyle/>
          <a:p>
            <a:pPr algn="dist" defTabSz="914400">
              <a:defRPr/>
            </a:pPr>
            <a:r>
              <a:rPr lang="zh-CN" altLang="en-US" sz="5400" b="1" kern="0" dirty="0">
                <a:cs typeface="+mn-ea"/>
                <a:sym typeface="+mn-lt"/>
              </a:rPr>
              <a:t>第四章</a:t>
            </a:r>
            <a:endParaRPr lang="zh-CN" altLang="en-US" sz="5400" b="1" kern="0" dirty="0">
              <a:cs typeface="+mn-ea"/>
              <a:sym typeface="+mn-lt"/>
            </a:endParaRPr>
          </a:p>
        </p:txBody>
      </p:sp>
      <p:sp>
        <p:nvSpPr>
          <p:cNvPr id="10" name="Synergistically utilize technically sound portals with frictionless chains. Dramatically customize…"/>
          <p:cNvSpPr txBox="1"/>
          <p:nvPr/>
        </p:nvSpPr>
        <p:spPr>
          <a:xfrm>
            <a:off x="5352844" y="4461592"/>
            <a:ext cx="4991099" cy="346505"/>
          </a:xfrm>
          <a:prstGeom prst="rect">
            <a:avLst/>
          </a:prstGeom>
          <a:ln w="12700">
            <a:miter lim="400000"/>
          </a:ln>
        </p:spPr>
        <p:txBody>
          <a:bodyPr wrap="square" lIns="0" tIns="0" rIns="0" bIns="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sz="800" kern="0" dirty="0">
                <a:cs typeface="+mn-ea"/>
                <a:sym typeface="+mn-lt"/>
              </a:rPr>
              <a:t>Synergistically utilize technically sound portals with frictionless chains. Dramatically customize</a:t>
            </a:r>
            <a:r>
              <a:rPr lang="en-US" sz="800" kern="0" dirty="0">
                <a:cs typeface="+mn-ea"/>
                <a:sym typeface="+mn-lt"/>
              </a:rPr>
              <a:t> </a:t>
            </a:r>
            <a:r>
              <a:rPr sz="800" kern="0" dirty="0">
                <a:cs typeface="+mn-ea"/>
                <a:sym typeface="+mn-lt"/>
              </a:rPr>
              <a:t>empowered networks rather than goal-opportunities. </a:t>
            </a:r>
            <a:endParaRPr sz="800" kern="0" dirty="0">
              <a:cs typeface="+mn-ea"/>
              <a:sym typeface="+mn-lt"/>
            </a:endParaRPr>
          </a:p>
        </p:txBody>
      </p:sp>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324474" y="1555005"/>
            <a:ext cx="3914070" cy="39140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04107" y="4335019"/>
            <a:ext cx="984022" cy="984022"/>
          </a:xfrm>
          <a:prstGeom prst="rect">
            <a:avLst/>
          </a:prstGeom>
          <a:solidFill>
            <a:schemeClr val="accent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 name="矩形 2"/>
          <p:cNvSpPr/>
          <p:nvPr/>
        </p:nvSpPr>
        <p:spPr>
          <a:xfrm>
            <a:off x="8559434" y="4730503"/>
            <a:ext cx="521471" cy="521471"/>
          </a:xfrm>
          <a:prstGeom prst="rect">
            <a:avLst/>
          </a:prstGeom>
          <a:solidFill>
            <a:schemeClr val="accent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 name="TextBox 29"/>
          <p:cNvSpPr txBox="1"/>
          <p:nvPr/>
        </p:nvSpPr>
        <p:spPr>
          <a:xfrm flipH="1">
            <a:off x="6690525" y="2225195"/>
            <a:ext cx="3616677" cy="707886"/>
          </a:xfrm>
          <a:prstGeom prst="rect">
            <a:avLst/>
          </a:prstGeom>
          <a:noFill/>
        </p:spPr>
        <p:txBody>
          <a:bodyPr wrap="square" rtlCol="0" anchor="ct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Microsoft YaHei"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000" dirty="0">
                <a:solidFill>
                  <a:schemeClr val="accent1"/>
                </a:solidFill>
                <a:latin typeface="+mn-lt"/>
                <a:ea typeface="+mn-ea"/>
                <a:cs typeface="+mn-ea"/>
                <a:sym typeface="+mn-lt"/>
              </a:rPr>
              <a:t>四不要</a:t>
            </a:r>
            <a:endParaRPr kumimoji="0" lang="zh-CN" altLang="en-US" sz="4000" b="1" i="0" u="none" strike="noStrike" kern="0" cap="none" spc="0" normalizeH="0" baseline="0" noProof="0" dirty="0">
              <a:ln w="18415" cmpd="sng">
                <a:noFill/>
                <a:prstDash val="solid"/>
              </a:ln>
              <a:solidFill>
                <a:schemeClr val="accent1"/>
              </a:solidFill>
              <a:effectLst/>
              <a:uLnTx/>
              <a:uFillTx/>
              <a:latin typeface="+mn-lt"/>
              <a:ea typeface="+mn-ea"/>
              <a:cs typeface="+mn-ea"/>
              <a:sym typeface="+mn-lt"/>
            </a:endParaRPr>
          </a:p>
        </p:txBody>
      </p:sp>
      <p:sp>
        <p:nvSpPr>
          <p:cNvPr id="5" name="TextBox 30"/>
          <p:cNvSpPr txBox="1"/>
          <p:nvPr/>
        </p:nvSpPr>
        <p:spPr>
          <a:xfrm>
            <a:off x="6690525" y="2840443"/>
            <a:ext cx="3405593" cy="1494576"/>
          </a:xfrm>
          <a:prstGeom prst="rect">
            <a:avLst/>
          </a:prstGeom>
          <a:noFill/>
        </p:spPr>
        <p:txBody>
          <a:bodyPr wrap="square" rtlCol="0">
            <a:spAutoFit/>
          </a:bodyPr>
          <a:lstStyle/>
          <a:p>
            <a:pPr>
              <a:lnSpc>
                <a:spcPct val="150000"/>
              </a:lnSpc>
              <a:defRPr/>
            </a:pPr>
            <a:r>
              <a:rPr lang="zh-CN" altLang="en-US" sz="3200" b="1" kern="0" dirty="0">
                <a:solidFill>
                  <a:schemeClr val="tx1">
                    <a:lumMod val="85000"/>
                    <a:lumOff val="15000"/>
                  </a:schemeClr>
                </a:solidFill>
                <a:cs typeface="+mn-ea"/>
                <a:sym typeface="+mn-lt"/>
              </a:rPr>
              <a:t>游泳时必须做到游泳的“四不要” </a:t>
            </a:r>
            <a:endParaRPr lang="zh-CN" altLang="en-US" sz="3200" b="1" kern="0" dirty="0">
              <a:solidFill>
                <a:schemeClr val="tx1">
                  <a:lumMod val="85000"/>
                  <a:lumOff val="15000"/>
                </a:schemeClr>
              </a:solidFill>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591171" y="1501295"/>
            <a:ext cx="4632805" cy="4632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3000">
        <p14:prism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 presetClass="entr" presetSubtype="2"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1+#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燕尾形 137"/>
          <p:cNvSpPr/>
          <p:nvPr/>
        </p:nvSpPr>
        <p:spPr>
          <a:xfrm rot="5400000">
            <a:off x="1409254" y="2215073"/>
            <a:ext cx="360040" cy="576064"/>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2CC"/>
              </a:solidFill>
              <a:effectLst/>
              <a:uLnTx/>
              <a:uFillTx/>
              <a:cs typeface="+mn-ea"/>
              <a:sym typeface="+mn-lt"/>
            </a:endParaRPr>
          </a:p>
        </p:txBody>
      </p:sp>
      <p:cxnSp>
        <p:nvCxnSpPr>
          <p:cNvPr id="51" name="直接连接符 50"/>
          <p:cNvCxnSpPr/>
          <p:nvPr/>
        </p:nvCxnSpPr>
        <p:spPr>
          <a:xfrm>
            <a:off x="1571272" y="2791137"/>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908270" y="1695001"/>
            <a:ext cx="954089" cy="400101"/>
          </a:xfrm>
          <a:prstGeom prst="rect">
            <a:avLst/>
          </a:prstGeom>
        </p:spPr>
        <p:txBody>
          <a:bodyPr wrap="none" lIns="91431" tIns="45716" rIns="91431" bIns="4571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85000"/>
                    <a:lumOff val="15000"/>
                  </a:schemeClr>
                </a:solidFill>
                <a:effectLst/>
                <a:uLnTx/>
                <a:uFillTx/>
                <a:cs typeface="+mn-ea"/>
                <a:sym typeface="+mn-lt"/>
              </a:rPr>
              <a:t>四不要</a:t>
            </a:r>
            <a:endParaRPr kumimoji="0" lang="en-US" altLang="zh-CN" sz="20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53" name="矩形 47"/>
          <p:cNvSpPr>
            <a:spLocks noChangeArrowheads="1"/>
          </p:cNvSpPr>
          <p:nvPr/>
        </p:nvSpPr>
        <p:spPr bwMode="auto">
          <a:xfrm>
            <a:off x="1895308" y="2043251"/>
            <a:ext cx="2664296" cy="78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9pPr>
          </a:lstStyle>
          <a:p>
            <a:pPr>
              <a:lnSpc>
                <a:spcPct val="150000"/>
              </a:lnSpc>
              <a:buNone/>
              <a:defRPr/>
            </a:pPr>
            <a:r>
              <a:rPr lang="en-US" altLang="zh-CN" sz="1600" kern="0" dirty="0">
                <a:solidFill>
                  <a:schemeClr val="tx1">
                    <a:lumMod val="85000"/>
                    <a:lumOff val="15000"/>
                  </a:schemeClr>
                </a:solidFill>
                <a:latin typeface="+mn-lt"/>
                <a:ea typeface="+mn-ea"/>
                <a:cs typeface="+mn-ea"/>
                <a:sym typeface="+mn-lt"/>
              </a:rPr>
              <a:t>1</a:t>
            </a:r>
            <a:r>
              <a:rPr lang="zh-CN" altLang="en-US" sz="1600" kern="0" dirty="0">
                <a:solidFill>
                  <a:schemeClr val="tx1">
                    <a:lumMod val="85000"/>
                    <a:lumOff val="15000"/>
                  </a:schemeClr>
                </a:solidFill>
                <a:latin typeface="+mn-lt"/>
                <a:ea typeface="+mn-ea"/>
                <a:cs typeface="+mn-ea"/>
                <a:sym typeface="+mn-lt"/>
              </a:rPr>
              <a:t>、 没有家长带领，小孩子不能偷偷地结伴去游泳。</a:t>
            </a:r>
            <a:endParaRPr lang="zh-CN" altLang="en-US" sz="1600" kern="0" dirty="0">
              <a:solidFill>
                <a:schemeClr val="tx1">
                  <a:lumMod val="85000"/>
                  <a:lumOff val="15000"/>
                </a:schemeClr>
              </a:solidFill>
              <a:latin typeface="+mn-lt"/>
              <a:ea typeface="+mn-ea"/>
              <a:cs typeface="+mn-ea"/>
              <a:sym typeface="+mn-lt"/>
            </a:endParaRPr>
          </a:p>
        </p:txBody>
      </p:sp>
      <p:sp>
        <p:nvSpPr>
          <p:cNvPr id="54" name="燕尾形 141"/>
          <p:cNvSpPr/>
          <p:nvPr/>
        </p:nvSpPr>
        <p:spPr>
          <a:xfrm rot="5400000">
            <a:off x="1409254" y="5227822"/>
            <a:ext cx="360040" cy="576064"/>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2CC"/>
              </a:solidFill>
              <a:effectLst/>
              <a:uLnTx/>
              <a:uFillTx/>
              <a:cs typeface="+mn-ea"/>
              <a:sym typeface="+mn-lt"/>
            </a:endParaRPr>
          </a:p>
        </p:txBody>
      </p:sp>
      <p:cxnSp>
        <p:nvCxnSpPr>
          <p:cNvPr id="55" name="直接连接符 54"/>
          <p:cNvCxnSpPr/>
          <p:nvPr/>
        </p:nvCxnSpPr>
        <p:spPr>
          <a:xfrm>
            <a:off x="1571272" y="5803886"/>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1908270" y="3481794"/>
            <a:ext cx="954089" cy="400101"/>
          </a:xfrm>
          <a:prstGeom prst="rect">
            <a:avLst/>
          </a:prstGeom>
        </p:spPr>
        <p:txBody>
          <a:bodyPr wrap="none" lIns="91431" tIns="45716" rIns="91431" bIns="45716">
            <a:spAutoFit/>
          </a:bodyPr>
          <a:lstStyle/>
          <a:p>
            <a:pPr lvl="0">
              <a:defRPr/>
            </a:pPr>
            <a:r>
              <a:rPr lang="zh-CN" altLang="en-US" sz="2000" b="1" dirty="0">
                <a:solidFill>
                  <a:schemeClr val="tx1">
                    <a:lumMod val="85000"/>
                    <a:lumOff val="15000"/>
                  </a:schemeClr>
                </a:solidFill>
                <a:cs typeface="+mn-ea"/>
                <a:sym typeface="+mn-lt"/>
              </a:rPr>
              <a:t>四不要</a:t>
            </a:r>
            <a:endParaRPr lang="en-US" altLang="zh-CN" sz="2000" b="1" dirty="0">
              <a:solidFill>
                <a:schemeClr val="tx1">
                  <a:lumMod val="85000"/>
                  <a:lumOff val="15000"/>
                </a:schemeClr>
              </a:solidFill>
              <a:cs typeface="+mn-ea"/>
              <a:sym typeface="+mn-lt"/>
            </a:endParaRPr>
          </a:p>
        </p:txBody>
      </p:sp>
      <p:sp>
        <p:nvSpPr>
          <p:cNvPr id="57" name="矩形 47"/>
          <p:cNvSpPr>
            <a:spLocks noChangeArrowheads="1"/>
          </p:cNvSpPr>
          <p:nvPr/>
        </p:nvSpPr>
        <p:spPr bwMode="auto">
          <a:xfrm>
            <a:off x="1895308" y="3896532"/>
            <a:ext cx="2664296" cy="1526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9pPr>
          </a:lstStyle>
          <a:p>
            <a:pPr>
              <a:lnSpc>
                <a:spcPct val="150000"/>
              </a:lnSpc>
              <a:buNone/>
              <a:defRPr/>
            </a:pPr>
            <a:r>
              <a:rPr lang="en-US" altLang="zh-CN" sz="1600" kern="0" dirty="0">
                <a:solidFill>
                  <a:schemeClr val="tx1">
                    <a:lumMod val="85000"/>
                    <a:lumOff val="15000"/>
                  </a:schemeClr>
                </a:solidFill>
                <a:latin typeface="+mn-lt"/>
                <a:ea typeface="+mn-ea"/>
                <a:cs typeface="+mn-ea"/>
                <a:sym typeface="+mn-lt"/>
              </a:rPr>
              <a:t>3</a:t>
            </a:r>
            <a:r>
              <a:rPr lang="zh-CN" altLang="en-US" sz="1600" kern="0" dirty="0">
                <a:solidFill>
                  <a:schemeClr val="tx1">
                    <a:lumMod val="85000"/>
                    <a:lumOff val="15000"/>
                  </a:schemeClr>
                </a:solidFill>
                <a:latin typeface="+mn-lt"/>
                <a:ea typeface="+mn-ea"/>
                <a:cs typeface="+mn-ea"/>
                <a:sym typeface="+mn-lt"/>
              </a:rPr>
              <a:t>、为预防抽筋，要做好下水前的准备，先活动活动身体，用水淋湿身体各部分，不能马上下水！</a:t>
            </a:r>
            <a:endParaRPr lang="zh-CN" altLang="en-US" sz="1600" kern="0" dirty="0">
              <a:solidFill>
                <a:schemeClr val="tx1">
                  <a:lumMod val="85000"/>
                  <a:lumOff val="15000"/>
                </a:schemeClr>
              </a:solidFill>
              <a:latin typeface="+mn-lt"/>
              <a:ea typeface="+mn-ea"/>
              <a:cs typeface="+mn-ea"/>
              <a:sym typeface="+mn-lt"/>
            </a:endParaRPr>
          </a:p>
        </p:txBody>
      </p:sp>
      <p:sp>
        <p:nvSpPr>
          <p:cNvPr id="58" name="燕尾形 145"/>
          <p:cNvSpPr/>
          <p:nvPr/>
        </p:nvSpPr>
        <p:spPr>
          <a:xfrm rot="5400000">
            <a:off x="7888135" y="2231089"/>
            <a:ext cx="360040" cy="576064"/>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2CC"/>
              </a:solidFill>
              <a:effectLst/>
              <a:uLnTx/>
              <a:uFillTx/>
              <a:cs typeface="+mn-ea"/>
              <a:sym typeface="+mn-lt"/>
            </a:endParaRPr>
          </a:p>
        </p:txBody>
      </p:sp>
      <p:cxnSp>
        <p:nvCxnSpPr>
          <p:cNvPr id="59" name="直接连接符 58"/>
          <p:cNvCxnSpPr/>
          <p:nvPr/>
        </p:nvCxnSpPr>
        <p:spPr>
          <a:xfrm>
            <a:off x="8068154" y="2807153"/>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8405152" y="1711017"/>
            <a:ext cx="954089" cy="400101"/>
          </a:xfrm>
          <a:prstGeom prst="rect">
            <a:avLst/>
          </a:prstGeom>
        </p:spPr>
        <p:txBody>
          <a:bodyPr wrap="none" lIns="91431" tIns="45716" rIns="91431" bIns="45716">
            <a:spAutoFit/>
          </a:bodyPr>
          <a:lstStyle/>
          <a:p>
            <a:pPr lvl="0">
              <a:defRPr/>
            </a:pPr>
            <a:r>
              <a:rPr lang="zh-CN" altLang="en-US" sz="2000" b="1" dirty="0">
                <a:solidFill>
                  <a:schemeClr val="tx1">
                    <a:lumMod val="85000"/>
                    <a:lumOff val="15000"/>
                  </a:schemeClr>
                </a:solidFill>
                <a:cs typeface="+mn-ea"/>
                <a:sym typeface="+mn-lt"/>
              </a:rPr>
              <a:t>四不要</a:t>
            </a:r>
            <a:endParaRPr lang="en-US" altLang="zh-CN" sz="2000" b="1" dirty="0">
              <a:solidFill>
                <a:schemeClr val="tx1">
                  <a:lumMod val="85000"/>
                  <a:lumOff val="15000"/>
                </a:schemeClr>
              </a:solidFill>
              <a:cs typeface="+mn-ea"/>
              <a:sym typeface="+mn-lt"/>
            </a:endParaRPr>
          </a:p>
        </p:txBody>
      </p:sp>
      <p:sp>
        <p:nvSpPr>
          <p:cNvPr id="61" name="矩形 47"/>
          <p:cNvSpPr>
            <a:spLocks noChangeArrowheads="1"/>
          </p:cNvSpPr>
          <p:nvPr/>
        </p:nvSpPr>
        <p:spPr bwMode="auto">
          <a:xfrm>
            <a:off x="8392190" y="2059267"/>
            <a:ext cx="2664296" cy="78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9pPr>
          </a:lstStyle>
          <a:p>
            <a:pPr>
              <a:lnSpc>
                <a:spcPct val="150000"/>
              </a:lnSpc>
              <a:buNone/>
              <a:defRPr/>
            </a:pPr>
            <a:r>
              <a:rPr lang="en-US" altLang="zh-CN" sz="1600" kern="0" dirty="0">
                <a:solidFill>
                  <a:schemeClr val="tx1">
                    <a:lumMod val="85000"/>
                    <a:lumOff val="15000"/>
                  </a:schemeClr>
                </a:solidFill>
                <a:latin typeface="+mn-lt"/>
                <a:ea typeface="+mn-ea"/>
                <a:cs typeface="+mn-ea"/>
                <a:sym typeface="+mn-lt"/>
              </a:rPr>
              <a:t>2</a:t>
            </a:r>
            <a:r>
              <a:rPr lang="zh-CN" altLang="en-US" sz="1600" kern="0" dirty="0">
                <a:solidFill>
                  <a:schemeClr val="tx1">
                    <a:lumMod val="85000"/>
                    <a:lumOff val="15000"/>
                  </a:schemeClr>
                </a:solidFill>
                <a:latin typeface="+mn-lt"/>
                <a:ea typeface="+mn-ea"/>
                <a:cs typeface="+mn-ea"/>
                <a:sym typeface="+mn-lt"/>
              </a:rPr>
              <a:t>、不能去不知水情、地方很偏僻的小河、池塘里游泳。</a:t>
            </a:r>
            <a:endParaRPr lang="zh-CN" altLang="en-US" sz="1600" kern="0" dirty="0">
              <a:solidFill>
                <a:schemeClr val="tx1">
                  <a:lumMod val="85000"/>
                  <a:lumOff val="15000"/>
                </a:schemeClr>
              </a:solidFill>
              <a:latin typeface="+mn-lt"/>
              <a:ea typeface="+mn-ea"/>
              <a:cs typeface="+mn-ea"/>
              <a:sym typeface="+mn-lt"/>
            </a:endParaRPr>
          </a:p>
        </p:txBody>
      </p:sp>
      <p:sp>
        <p:nvSpPr>
          <p:cNvPr id="62" name="燕尾形 149"/>
          <p:cNvSpPr/>
          <p:nvPr/>
        </p:nvSpPr>
        <p:spPr>
          <a:xfrm rot="5400000">
            <a:off x="7888135" y="5243838"/>
            <a:ext cx="360040" cy="576064"/>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2CC"/>
              </a:solidFill>
              <a:effectLst/>
              <a:uLnTx/>
              <a:uFillTx/>
              <a:cs typeface="+mn-ea"/>
              <a:sym typeface="+mn-lt"/>
            </a:endParaRPr>
          </a:p>
        </p:txBody>
      </p:sp>
      <p:cxnSp>
        <p:nvCxnSpPr>
          <p:cNvPr id="63" name="直接连接符 62"/>
          <p:cNvCxnSpPr/>
          <p:nvPr/>
        </p:nvCxnSpPr>
        <p:spPr>
          <a:xfrm>
            <a:off x="8068154" y="5819902"/>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8405152" y="3497810"/>
            <a:ext cx="954089" cy="400101"/>
          </a:xfrm>
          <a:prstGeom prst="rect">
            <a:avLst/>
          </a:prstGeom>
        </p:spPr>
        <p:txBody>
          <a:bodyPr wrap="none" lIns="91431" tIns="45716" rIns="91431" bIns="45716">
            <a:spAutoFit/>
          </a:bodyPr>
          <a:lstStyle/>
          <a:p>
            <a:pPr lvl="0">
              <a:defRPr/>
            </a:pPr>
            <a:r>
              <a:rPr lang="zh-CN" altLang="en-US" sz="2000" b="1" dirty="0">
                <a:solidFill>
                  <a:schemeClr val="tx1">
                    <a:lumMod val="85000"/>
                    <a:lumOff val="15000"/>
                  </a:schemeClr>
                </a:solidFill>
                <a:cs typeface="+mn-ea"/>
                <a:sym typeface="+mn-lt"/>
              </a:rPr>
              <a:t>四不要</a:t>
            </a:r>
            <a:endParaRPr lang="en-US" altLang="zh-CN" sz="2000" b="1" dirty="0">
              <a:solidFill>
                <a:schemeClr val="tx1">
                  <a:lumMod val="85000"/>
                  <a:lumOff val="15000"/>
                </a:schemeClr>
              </a:solidFill>
              <a:cs typeface="+mn-ea"/>
              <a:sym typeface="+mn-lt"/>
            </a:endParaRPr>
          </a:p>
        </p:txBody>
      </p:sp>
      <p:sp>
        <p:nvSpPr>
          <p:cNvPr id="65" name="矩形 47"/>
          <p:cNvSpPr>
            <a:spLocks noChangeArrowheads="1"/>
          </p:cNvSpPr>
          <p:nvPr/>
        </p:nvSpPr>
        <p:spPr bwMode="auto">
          <a:xfrm>
            <a:off x="8392190" y="3912548"/>
            <a:ext cx="2664296" cy="189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Microsoft YaHei" panose="020B0503020204020204" pitchFamily="34" charset="-122"/>
                <a:ea typeface="Microsoft YaHei" panose="020B0503020204020204" pitchFamily="34" charset="-122"/>
                <a:sym typeface="Calibri" panose="020F0502020204030204" pitchFamily="34" charset="0"/>
              </a:defRPr>
            </a:lvl9pPr>
          </a:lstStyle>
          <a:p>
            <a:pPr>
              <a:lnSpc>
                <a:spcPct val="150000"/>
              </a:lnSpc>
              <a:buNone/>
              <a:defRPr/>
            </a:pPr>
            <a:r>
              <a:rPr lang="en-US" altLang="zh-CN" sz="1600" kern="0" dirty="0">
                <a:solidFill>
                  <a:schemeClr val="tx1">
                    <a:lumMod val="85000"/>
                    <a:lumOff val="15000"/>
                  </a:schemeClr>
                </a:solidFill>
                <a:latin typeface="+mn-lt"/>
                <a:ea typeface="+mn-ea"/>
                <a:cs typeface="+mn-ea"/>
                <a:sym typeface="+mn-lt"/>
              </a:rPr>
              <a:t>4</a:t>
            </a:r>
            <a:r>
              <a:rPr lang="zh-CN" altLang="en-US" sz="1600" kern="0" dirty="0">
                <a:solidFill>
                  <a:schemeClr val="tx1">
                    <a:lumMod val="85000"/>
                    <a:lumOff val="15000"/>
                  </a:schemeClr>
                </a:solidFill>
                <a:latin typeface="+mn-lt"/>
                <a:ea typeface="+mn-ea"/>
                <a:cs typeface="+mn-ea"/>
                <a:sym typeface="+mn-lt"/>
              </a:rPr>
              <a:t>、自己的水性要有自知之明，千万不要抱有侥幸心理，下水后不能嬉戏玩闹，在没有大人及安全措施的情况下不能逞能比赛。</a:t>
            </a:r>
            <a:endParaRPr lang="zh-CN" altLang="en-US" sz="1600" kern="0" dirty="0">
              <a:solidFill>
                <a:schemeClr val="tx1">
                  <a:lumMod val="85000"/>
                  <a:lumOff val="15000"/>
                </a:schemeClr>
              </a:solidFill>
              <a:latin typeface="+mn-lt"/>
              <a:ea typeface="+mn-ea"/>
              <a:cs typeface="+mn-ea"/>
              <a:sym typeface="+mn-lt"/>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12158" y="1695001"/>
            <a:ext cx="6327479" cy="45188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3000">
        <p14:doors/>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1000"/>
                                        <p:tgtEl>
                                          <p:spTgt spid="50"/>
                                        </p:tgtEl>
                                      </p:cBhvr>
                                    </p:animEffect>
                                    <p:anim calcmode="lin" valueType="num">
                                      <p:cBhvr>
                                        <p:cTn id="14" dur="1000" fill="hold"/>
                                        <p:tgtEl>
                                          <p:spTgt spid="50"/>
                                        </p:tgtEl>
                                        <p:attrNameLst>
                                          <p:attrName>ppt_x</p:attrName>
                                        </p:attrNameLst>
                                      </p:cBhvr>
                                      <p:tavLst>
                                        <p:tav tm="0">
                                          <p:val>
                                            <p:strVal val="#ppt_x"/>
                                          </p:val>
                                        </p:tav>
                                        <p:tav tm="100000">
                                          <p:val>
                                            <p:strVal val="#ppt_x"/>
                                          </p:val>
                                        </p:tav>
                                      </p:tavLst>
                                    </p:anim>
                                    <p:anim calcmode="lin" valueType="num">
                                      <p:cBhvr>
                                        <p:cTn id="15" dur="1000" fill="hold"/>
                                        <p:tgtEl>
                                          <p:spTgt spid="5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left)">
                                      <p:cBhvr>
                                        <p:cTn id="19" dur="500"/>
                                        <p:tgtEl>
                                          <p:spTgt spid="51"/>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left)">
                                      <p:cBhvr>
                                        <p:cTn id="26" dur="500"/>
                                        <p:tgtEl>
                                          <p:spTgt spid="53"/>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1000"/>
                                        <p:tgtEl>
                                          <p:spTgt spid="54"/>
                                        </p:tgtEl>
                                      </p:cBhvr>
                                    </p:animEffect>
                                    <p:anim calcmode="lin" valueType="num">
                                      <p:cBhvr>
                                        <p:cTn id="31" dur="1000" fill="hold"/>
                                        <p:tgtEl>
                                          <p:spTgt spid="54"/>
                                        </p:tgtEl>
                                        <p:attrNameLst>
                                          <p:attrName>ppt_x</p:attrName>
                                        </p:attrNameLst>
                                      </p:cBhvr>
                                      <p:tavLst>
                                        <p:tav tm="0">
                                          <p:val>
                                            <p:strVal val="#ppt_x"/>
                                          </p:val>
                                        </p:tav>
                                        <p:tav tm="100000">
                                          <p:val>
                                            <p:strVal val="#ppt_x"/>
                                          </p:val>
                                        </p:tav>
                                      </p:tavLst>
                                    </p:anim>
                                    <p:anim calcmode="lin" valueType="num">
                                      <p:cBhvr>
                                        <p:cTn id="32" dur="1000" fill="hold"/>
                                        <p:tgtEl>
                                          <p:spTgt spid="54"/>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wipe(left)">
                                      <p:cBhvr>
                                        <p:cTn id="40" dur="500"/>
                                        <p:tgtEl>
                                          <p:spTgt spid="5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wipe(left)">
                                      <p:cBhvr>
                                        <p:cTn id="43" dur="500"/>
                                        <p:tgtEl>
                                          <p:spTgt spid="57"/>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1000"/>
                                        <p:tgtEl>
                                          <p:spTgt spid="58"/>
                                        </p:tgtEl>
                                      </p:cBhvr>
                                    </p:animEffect>
                                    <p:anim calcmode="lin" valueType="num">
                                      <p:cBhvr>
                                        <p:cTn id="48" dur="1000" fill="hold"/>
                                        <p:tgtEl>
                                          <p:spTgt spid="58"/>
                                        </p:tgtEl>
                                        <p:attrNameLst>
                                          <p:attrName>ppt_x</p:attrName>
                                        </p:attrNameLst>
                                      </p:cBhvr>
                                      <p:tavLst>
                                        <p:tav tm="0">
                                          <p:val>
                                            <p:strVal val="#ppt_x"/>
                                          </p:val>
                                        </p:tav>
                                        <p:tav tm="100000">
                                          <p:val>
                                            <p:strVal val="#ppt_x"/>
                                          </p:val>
                                        </p:tav>
                                      </p:tavLst>
                                    </p:anim>
                                    <p:anim calcmode="lin" valueType="num">
                                      <p:cBhvr>
                                        <p:cTn id="49" dur="1000" fill="hold"/>
                                        <p:tgtEl>
                                          <p:spTgt spid="58"/>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wipe(left)">
                                      <p:cBhvr>
                                        <p:cTn id="53" dur="500"/>
                                        <p:tgtEl>
                                          <p:spTgt spid="59"/>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left)">
                                      <p:cBhvr>
                                        <p:cTn id="57" dur="500"/>
                                        <p:tgtEl>
                                          <p:spTgt spid="6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wipe(left)">
                                      <p:cBhvr>
                                        <p:cTn id="60" dur="500"/>
                                        <p:tgtEl>
                                          <p:spTgt spid="61"/>
                                        </p:tgtEl>
                                      </p:cBhvr>
                                    </p:animEffect>
                                  </p:childTnLst>
                                </p:cTn>
                              </p:par>
                            </p:childTnLst>
                          </p:cTn>
                        </p:par>
                        <p:par>
                          <p:cTn id="61" fill="hold">
                            <p:stCondLst>
                              <p:cond delay="7000"/>
                            </p:stCondLst>
                            <p:childTnLst>
                              <p:par>
                                <p:cTn id="62" presetID="47" presetClass="entr" presetSubtype="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fade">
                                      <p:cBhvr>
                                        <p:cTn id="64" dur="1000"/>
                                        <p:tgtEl>
                                          <p:spTgt spid="62"/>
                                        </p:tgtEl>
                                      </p:cBhvr>
                                    </p:animEffect>
                                    <p:anim calcmode="lin" valueType="num">
                                      <p:cBhvr>
                                        <p:cTn id="65" dur="1000" fill="hold"/>
                                        <p:tgtEl>
                                          <p:spTgt spid="62"/>
                                        </p:tgtEl>
                                        <p:attrNameLst>
                                          <p:attrName>ppt_x</p:attrName>
                                        </p:attrNameLst>
                                      </p:cBhvr>
                                      <p:tavLst>
                                        <p:tav tm="0">
                                          <p:val>
                                            <p:strVal val="#ppt_x"/>
                                          </p:val>
                                        </p:tav>
                                        <p:tav tm="100000">
                                          <p:val>
                                            <p:strVal val="#ppt_x"/>
                                          </p:val>
                                        </p:tav>
                                      </p:tavLst>
                                    </p:anim>
                                    <p:anim calcmode="lin" valueType="num">
                                      <p:cBhvr>
                                        <p:cTn id="66" dur="1000" fill="hold"/>
                                        <p:tgtEl>
                                          <p:spTgt spid="62"/>
                                        </p:tgtEl>
                                        <p:attrNameLst>
                                          <p:attrName>ppt_y</p:attrName>
                                        </p:attrNameLst>
                                      </p:cBhvr>
                                      <p:tavLst>
                                        <p:tav tm="0">
                                          <p:val>
                                            <p:strVal val="#ppt_y-.1"/>
                                          </p:val>
                                        </p:tav>
                                        <p:tav tm="100000">
                                          <p:val>
                                            <p:strVal val="#ppt_y"/>
                                          </p:val>
                                        </p:tav>
                                      </p:tavLst>
                                    </p:anim>
                                  </p:childTnLst>
                                </p:cTn>
                              </p:par>
                            </p:childTnLst>
                          </p:cTn>
                        </p:par>
                        <p:par>
                          <p:cTn id="67" fill="hold">
                            <p:stCondLst>
                              <p:cond delay="8000"/>
                            </p:stCondLst>
                            <p:childTnLst>
                              <p:par>
                                <p:cTn id="68" presetID="22" presetClass="entr" presetSubtype="8" fill="hold" nodeType="after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wipe(left)">
                                      <p:cBhvr>
                                        <p:cTn id="70" dur="500"/>
                                        <p:tgtEl>
                                          <p:spTgt spid="63"/>
                                        </p:tgtEl>
                                      </p:cBhvr>
                                    </p:animEffect>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left)">
                                      <p:cBhvr>
                                        <p:cTn id="74" dur="500"/>
                                        <p:tgtEl>
                                          <p:spTgt spid="6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wipe(left)">
                                      <p:cBhvr>
                                        <p:cTn id="7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P spid="53" grpId="0"/>
      <p:bldP spid="54" grpId="0" animBg="1"/>
      <p:bldP spid="56" grpId="0"/>
      <p:bldP spid="57" grpId="0"/>
      <p:bldP spid="58" grpId="0" animBg="1"/>
      <p:bldP spid="60" grpId="0"/>
      <p:bldP spid="61" grpId="0"/>
      <p:bldP spid="62" grpId="0" animBg="1"/>
      <p:bldP spid="64" grpId="0"/>
      <p:bldP spid="6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990747" y="1490593"/>
            <a:ext cx="8060263" cy="1047115"/>
            <a:chOff x="5001763" y="1611105"/>
            <a:chExt cx="8060263" cy="1047115"/>
          </a:xfrm>
        </p:grpSpPr>
        <p:sp>
          <p:nvSpPr>
            <p:cNvPr id="2" name="矩形 1"/>
            <p:cNvSpPr/>
            <p:nvPr/>
          </p:nvSpPr>
          <p:spPr>
            <a:xfrm>
              <a:off x="6289572" y="1969245"/>
              <a:ext cx="6772454" cy="688975"/>
            </a:xfrm>
            <a:prstGeom prst="rect">
              <a:avLst/>
            </a:prstGeom>
          </p:spPr>
          <p:txBody>
            <a:bodyPr anchor="ctr"/>
            <a:lstStyle/>
            <a:p>
              <a:pPr>
                <a:lnSpc>
                  <a:spcPct val="150000"/>
                </a:lnSpc>
                <a:defRPr/>
              </a:pPr>
              <a:r>
                <a:rPr lang="zh-CN" altLang="en-US" sz="2400" kern="0" dirty="0">
                  <a:solidFill>
                    <a:schemeClr val="tx1">
                      <a:lumMod val="85000"/>
                      <a:lumOff val="15000"/>
                    </a:schemeClr>
                  </a:solidFill>
                  <a:cs typeface="+mn-ea"/>
                  <a:sym typeface="+mn-lt"/>
                </a:rPr>
                <a:t>原地大声呼救</a:t>
              </a:r>
              <a:endParaRPr lang="zh-CN" altLang="en-US" sz="2400" kern="0" dirty="0">
                <a:solidFill>
                  <a:schemeClr val="tx1">
                    <a:lumMod val="85000"/>
                    <a:lumOff val="15000"/>
                  </a:schemeClr>
                </a:solidFill>
                <a:cs typeface="+mn-ea"/>
                <a:sym typeface="+mn-lt"/>
              </a:endParaRPr>
            </a:p>
          </p:txBody>
        </p:sp>
        <p:sp>
          <p:nvSpPr>
            <p:cNvPr id="3" name="椭圆 2"/>
            <p:cNvSpPr/>
            <p:nvPr/>
          </p:nvSpPr>
          <p:spPr>
            <a:xfrm>
              <a:off x="5001763" y="1815394"/>
              <a:ext cx="766231" cy="766230"/>
            </a:xfrm>
            <a:prstGeom prst="ellipse">
              <a:avLst/>
            </a:prstGeom>
            <a:solidFill>
              <a:schemeClr val="accent1"/>
            </a:solidFill>
            <a:ln w="25400">
              <a:solidFill>
                <a:schemeClr val="bg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 name="矩形 7"/>
            <p:cNvSpPr/>
            <p:nvPr/>
          </p:nvSpPr>
          <p:spPr>
            <a:xfrm>
              <a:off x="5047635" y="1906122"/>
              <a:ext cx="674487" cy="584775"/>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uLnTx/>
                  <a:uFillTx/>
                  <a:cs typeface="+mn-ea"/>
                  <a:sym typeface="+mn-lt"/>
                </a:rPr>
                <a:t>01</a:t>
              </a: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grpSp>
          <p:nvGrpSpPr>
            <p:cNvPr id="16" name="组合 15"/>
            <p:cNvGrpSpPr/>
            <p:nvPr/>
          </p:nvGrpSpPr>
          <p:grpSpPr>
            <a:xfrm>
              <a:off x="6289572" y="1611105"/>
              <a:ext cx="4886034" cy="574259"/>
              <a:chOff x="3624716" y="1393080"/>
              <a:chExt cx="4886034" cy="574259"/>
            </a:xfrm>
          </p:grpSpPr>
          <p:sp>
            <p:nvSpPr>
              <p:cNvPr id="17" name="圆角矩形 76"/>
              <p:cNvSpPr/>
              <p:nvPr/>
            </p:nvSpPr>
            <p:spPr>
              <a:xfrm>
                <a:off x="3624716" y="1505675"/>
                <a:ext cx="4886034" cy="461664"/>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18" name="文本框 17"/>
              <p:cNvSpPr txBox="1"/>
              <p:nvPr/>
            </p:nvSpPr>
            <p:spPr>
              <a:xfrm>
                <a:off x="4141347" y="1393080"/>
                <a:ext cx="4276765" cy="559769"/>
              </a:xfrm>
              <a:prstGeom prst="rect">
                <a:avLst/>
              </a:prstGeom>
              <a:noFill/>
            </p:spPr>
            <p:txBody>
              <a:bodyPr wrap="square" rtlCol="0">
                <a:spAutoFit/>
              </a:bodyPr>
              <a:lstStyle/>
              <a:p>
                <a:pPr algn="ctr">
                  <a:lnSpc>
                    <a:spcPct val="150000"/>
                  </a:lnSpc>
                  <a:defRPr/>
                </a:pPr>
                <a:r>
                  <a:rPr lang="zh-CN" altLang="en-US" sz="2400" b="1" kern="0" dirty="0">
                    <a:solidFill>
                      <a:schemeClr val="bg1"/>
                    </a:solidFill>
                    <a:cs typeface="+mn-ea"/>
                    <a:sym typeface="+mn-lt"/>
                  </a:rPr>
                  <a:t>看到有人溺水时我们该怎么办？ </a:t>
                </a:r>
                <a:endParaRPr lang="zh-CN" altLang="en-US" sz="2400" b="1" kern="0" dirty="0">
                  <a:solidFill>
                    <a:schemeClr val="bg1"/>
                  </a:solidFill>
                  <a:cs typeface="+mn-ea"/>
                  <a:sym typeface="+mn-lt"/>
                </a:endParaRPr>
              </a:p>
            </p:txBody>
          </p:sp>
          <p:grpSp>
            <p:nvGrpSpPr>
              <p:cNvPr id="19" name="组合 18"/>
              <p:cNvGrpSpPr/>
              <p:nvPr/>
            </p:nvGrpSpPr>
            <p:grpSpPr>
              <a:xfrm>
                <a:off x="3735211" y="1537939"/>
                <a:ext cx="336308" cy="369332"/>
                <a:chOff x="3249781" y="1590265"/>
                <a:chExt cx="336308" cy="369332"/>
              </a:xfrm>
            </p:grpSpPr>
            <p:sp>
              <p:nvSpPr>
                <p:cNvPr id="20" name="文本框 19"/>
                <p:cNvSpPr txBox="1"/>
                <p:nvPr/>
              </p:nvSpPr>
              <p:spPr>
                <a:xfrm>
                  <a:off x="3264499" y="1590265"/>
                  <a:ext cx="3215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cs typeface="+mn-ea"/>
                      <a:sym typeface="+mn-lt"/>
                    </a:rPr>
                    <a:t>1</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1" name="椭圆 20"/>
                <p:cNvSpPr/>
                <p:nvPr/>
              </p:nvSpPr>
              <p:spPr>
                <a:xfrm>
                  <a:off x="3249781" y="1618925"/>
                  <a:ext cx="318950" cy="318950"/>
                </a:xfrm>
                <a:prstGeom prst="ellipse">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grpSp>
      <p:grpSp>
        <p:nvGrpSpPr>
          <p:cNvPr id="47" name="组合 46"/>
          <p:cNvGrpSpPr/>
          <p:nvPr/>
        </p:nvGrpSpPr>
        <p:grpSpPr>
          <a:xfrm>
            <a:off x="4990747" y="2541449"/>
            <a:ext cx="8060263" cy="1047115"/>
            <a:chOff x="5001763" y="1611105"/>
            <a:chExt cx="8060263" cy="1047115"/>
          </a:xfrm>
        </p:grpSpPr>
        <p:sp>
          <p:nvSpPr>
            <p:cNvPr id="48" name="矩形 47"/>
            <p:cNvSpPr/>
            <p:nvPr/>
          </p:nvSpPr>
          <p:spPr>
            <a:xfrm>
              <a:off x="6289572" y="1969245"/>
              <a:ext cx="6772454" cy="688975"/>
            </a:xfrm>
            <a:prstGeom prst="rect">
              <a:avLst/>
            </a:prstGeom>
          </p:spPr>
          <p:txBody>
            <a:bodyPr anchor="ctr"/>
            <a:lstStyle/>
            <a:p>
              <a:pPr>
                <a:lnSpc>
                  <a:spcPct val="150000"/>
                </a:lnSpc>
                <a:defRPr/>
              </a:pPr>
              <a:r>
                <a:rPr lang="zh-CN" altLang="en-US" sz="2400" kern="0" dirty="0">
                  <a:solidFill>
                    <a:schemeClr val="tx1">
                      <a:lumMod val="85000"/>
                      <a:lumOff val="15000"/>
                    </a:schemeClr>
                  </a:solidFill>
                  <a:cs typeface="+mn-ea"/>
                  <a:sym typeface="+mn-lt"/>
                </a:rPr>
                <a:t>跑去找大人</a:t>
              </a:r>
              <a:endParaRPr lang="zh-CN" altLang="en-US" sz="2400" kern="0" dirty="0">
                <a:solidFill>
                  <a:schemeClr val="tx1">
                    <a:lumMod val="85000"/>
                    <a:lumOff val="15000"/>
                  </a:schemeClr>
                </a:solidFill>
                <a:cs typeface="+mn-ea"/>
                <a:sym typeface="+mn-lt"/>
              </a:endParaRPr>
            </a:p>
          </p:txBody>
        </p:sp>
        <p:sp>
          <p:nvSpPr>
            <p:cNvPr id="49" name="椭圆 48"/>
            <p:cNvSpPr/>
            <p:nvPr/>
          </p:nvSpPr>
          <p:spPr>
            <a:xfrm>
              <a:off x="5001763" y="1815394"/>
              <a:ext cx="766231" cy="766230"/>
            </a:xfrm>
            <a:prstGeom prst="ellipse">
              <a:avLst/>
            </a:prstGeom>
            <a:solidFill>
              <a:schemeClr val="accent1"/>
            </a:solidFill>
            <a:ln w="25400">
              <a:solidFill>
                <a:schemeClr val="bg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矩形 49"/>
            <p:cNvSpPr/>
            <p:nvPr/>
          </p:nvSpPr>
          <p:spPr>
            <a:xfrm>
              <a:off x="5047635" y="1906122"/>
              <a:ext cx="674487" cy="584775"/>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uLnTx/>
                  <a:uFillTx/>
                  <a:cs typeface="+mn-ea"/>
                  <a:sym typeface="+mn-lt"/>
                </a:rPr>
                <a:t>02</a:t>
              </a: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grpSp>
          <p:nvGrpSpPr>
            <p:cNvPr id="51" name="组合 50"/>
            <p:cNvGrpSpPr/>
            <p:nvPr/>
          </p:nvGrpSpPr>
          <p:grpSpPr>
            <a:xfrm>
              <a:off x="6289572" y="1611105"/>
              <a:ext cx="4886034" cy="574259"/>
              <a:chOff x="3624716" y="1393080"/>
              <a:chExt cx="4886034" cy="574259"/>
            </a:xfrm>
          </p:grpSpPr>
          <p:sp>
            <p:nvSpPr>
              <p:cNvPr id="52" name="圆角矩形 76"/>
              <p:cNvSpPr/>
              <p:nvPr/>
            </p:nvSpPr>
            <p:spPr>
              <a:xfrm>
                <a:off x="3624716" y="1505675"/>
                <a:ext cx="4886034" cy="461664"/>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53" name="文本框 52"/>
              <p:cNvSpPr txBox="1"/>
              <p:nvPr/>
            </p:nvSpPr>
            <p:spPr>
              <a:xfrm>
                <a:off x="4141347" y="1393080"/>
                <a:ext cx="4276765" cy="559769"/>
              </a:xfrm>
              <a:prstGeom prst="rect">
                <a:avLst/>
              </a:prstGeom>
              <a:noFill/>
            </p:spPr>
            <p:txBody>
              <a:bodyPr wrap="square" rtlCol="0">
                <a:spAutoFit/>
              </a:bodyPr>
              <a:lstStyle/>
              <a:p>
                <a:pPr algn="ctr">
                  <a:lnSpc>
                    <a:spcPct val="150000"/>
                  </a:lnSpc>
                  <a:defRPr/>
                </a:pPr>
                <a:r>
                  <a:rPr lang="zh-CN" altLang="en-US" sz="2400" b="1" kern="0" dirty="0">
                    <a:solidFill>
                      <a:schemeClr val="bg1"/>
                    </a:solidFill>
                    <a:cs typeface="+mn-ea"/>
                    <a:sym typeface="+mn-lt"/>
                  </a:rPr>
                  <a:t>看到有人溺水时我们该怎么办？ </a:t>
                </a:r>
                <a:endParaRPr lang="zh-CN" altLang="en-US" sz="2400" b="1" kern="0" dirty="0">
                  <a:solidFill>
                    <a:schemeClr val="bg1"/>
                  </a:solidFill>
                  <a:cs typeface="+mn-ea"/>
                  <a:sym typeface="+mn-lt"/>
                </a:endParaRPr>
              </a:p>
            </p:txBody>
          </p:sp>
          <p:grpSp>
            <p:nvGrpSpPr>
              <p:cNvPr id="54" name="组合 53"/>
              <p:cNvGrpSpPr/>
              <p:nvPr/>
            </p:nvGrpSpPr>
            <p:grpSpPr>
              <a:xfrm>
                <a:off x="3735211" y="1537939"/>
                <a:ext cx="336308" cy="369332"/>
                <a:chOff x="3249781" y="1590265"/>
                <a:chExt cx="336308" cy="369332"/>
              </a:xfrm>
            </p:grpSpPr>
            <p:sp>
              <p:nvSpPr>
                <p:cNvPr id="55" name="文本框 54"/>
                <p:cNvSpPr txBox="1"/>
                <p:nvPr/>
              </p:nvSpPr>
              <p:spPr>
                <a:xfrm>
                  <a:off x="3264499" y="1590265"/>
                  <a:ext cx="3215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solidFill>
                        <a:prstClr val="white"/>
                      </a:solidFill>
                      <a:cs typeface="+mn-ea"/>
                      <a:sym typeface="+mn-lt"/>
                    </a:rPr>
                    <a:t>2</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6" name="椭圆 55"/>
                <p:cNvSpPr/>
                <p:nvPr/>
              </p:nvSpPr>
              <p:spPr>
                <a:xfrm>
                  <a:off x="3249781" y="1618925"/>
                  <a:ext cx="318950" cy="318950"/>
                </a:xfrm>
                <a:prstGeom prst="ellipse">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grpSp>
      <p:grpSp>
        <p:nvGrpSpPr>
          <p:cNvPr id="67" name="组合 66"/>
          <p:cNvGrpSpPr/>
          <p:nvPr/>
        </p:nvGrpSpPr>
        <p:grpSpPr>
          <a:xfrm>
            <a:off x="4978703" y="3592305"/>
            <a:ext cx="8060263" cy="1047115"/>
            <a:chOff x="5001763" y="1611105"/>
            <a:chExt cx="8060263" cy="1047115"/>
          </a:xfrm>
        </p:grpSpPr>
        <p:sp>
          <p:nvSpPr>
            <p:cNvPr id="68" name="矩形 67"/>
            <p:cNvSpPr/>
            <p:nvPr/>
          </p:nvSpPr>
          <p:spPr>
            <a:xfrm>
              <a:off x="6289572" y="1969245"/>
              <a:ext cx="6772454" cy="688975"/>
            </a:xfrm>
            <a:prstGeom prst="rect">
              <a:avLst/>
            </a:prstGeom>
          </p:spPr>
          <p:txBody>
            <a:bodyPr anchor="ctr"/>
            <a:lstStyle/>
            <a:p>
              <a:pPr>
                <a:lnSpc>
                  <a:spcPct val="150000"/>
                </a:lnSpc>
                <a:defRPr/>
              </a:pPr>
              <a:r>
                <a:rPr lang="zh-CN" altLang="en-US" sz="2400" kern="0" dirty="0">
                  <a:solidFill>
                    <a:schemeClr val="tx1">
                      <a:lumMod val="85000"/>
                      <a:lumOff val="15000"/>
                    </a:schemeClr>
                  </a:solidFill>
                  <a:cs typeface="+mn-ea"/>
                  <a:sym typeface="+mn-lt"/>
                </a:rPr>
                <a:t>拨打</a:t>
              </a:r>
              <a:r>
                <a:rPr lang="en-US" altLang="zh-CN" sz="2400" kern="0" dirty="0">
                  <a:solidFill>
                    <a:schemeClr val="tx1">
                      <a:lumMod val="85000"/>
                      <a:lumOff val="15000"/>
                    </a:schemeClr>
                  </a:solidFill>
                  <a:cs typeface="+mn-ea"/>
                  <a:sym typeface="+mn-lt"/>
                </a:rPr>
                <a:t>110</a:t>
              </a:r>
              <a:r>
                <a:rPr lang="zh-CN" altLang="en-US" sz="2400" kern="0" dirty="0">
                  <a:solidFill>
                    <a:schemeClr val="tx1">
                      <a:lumMod val="85000"/>
                      <a:lumOff val="15000"/>
                    </a:schemeClr>
                  </a:solidFill>
                  <a:cs typeface="+mn-ea"/>
                  <a:sym typeface="+mn-lt"/>
                </a:rPr>
                <a:t>（</a:t>
              </a:r>
              <a:r>
                <a:rPr lang="en-US" altLang="zh-CN" sz="2400" kern="0" dirty="0">
                  <a:solidFill>
                    <a:schemeClr val="tx1">
                      <a:lumMod val="85000"/>
                      <a:lumOff val="15000"/>
                    </a:schemeClr>
                  </a:solidFill>
                  <a:cs typeface="+mn-ea"/>
                  <a:sym typeface="+mn-lt"/>
                </a:rPr>
                <a:t>120</a:t>
              </a:r>
              <a:r>
                <a:rPr lang="zh-CN" altLang="en-US" sz="2400" kern="0" dirty="0">
                  <a:solidFill>
                    <a:schemeClr val="tx1">
                      <a:lumMod val="85000"/>
                      <a:lumOff val="15000"/>
                    </a:schemeClr>
                  </a:solidFill>
                  <a:cs typeface="+mn-ea"/>
                  <a:sym typeface="+mn-lt"/>
                </a:rPr>
                <a:t>）急救电话</a:t>
              </a:r>
              <a:endParaRPr lang="zh-CN" altLang="en-US" sz="2400" kern="0" dirty="0">
                <a:solidFill>
                  <a:schemeClr val="tx1">
                    <a:lumMod val="85000"/>
                    <a:lumOff val="15000"/>
                  </a:schemeClr>
                </a:solidFill>
                <a:cs typeface="+mn-ea"/>
                <a:sym typeface="+mn-lt"/>
              </a:endParaRPr>
            </a:p>
          </p:txBody>
        </p:sp>
        <p:sp>
          <p:nvSpPr>
            <p:cNvPr id="69" name="椭圆 68"/>
            <p:cNvSpPr/>
            <p:nvPr/>
          </p:nvSpPr>
          <p:spPr>
            <a:xfrm>
              <a:off x="5001763" y="1815394"/>
              <a:ext cx="766231" cy="766230"/>
            </a:xfrm>
            <a:prstGeom prst="ellipse">
              <a:avLst/>
            </a:prstGeom>
            <a:solidFill>
              <a:schemeClr val="accent1"/>
            </a:solidFill>
            <a:ln w="25400">
              <a:solidFill>
                <a:schemeClr val="bg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0" name="矩形 69"/>
            <p:cNvSpPr/>
            <p:nvPr/>
          </p:nvSpPr>
          <p:spPr>
            <a:xfrm>
              <a:off x="5047635" y="1906122"/>
              <a:ext cx="674487" cy="584775"/>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uLnTx/>
                  <a:uFillTx/>
                  <a:cs typeface="+mn-ea"/>
                  <a:sym typeface="+mn-lt"/>
                </a:rPr>
                <a:t>03</a:t>
              </a: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grpSp>
          <p:nvGrpSpPr>
            <p:cNvPr id="71" name="组合 70"/>
            <p:cNvGrpSpPr/>
            <p:nvPr/>
          </p:nvGrpSpPr>
          <p:grpSpPr>
            <a:xfrm>
              <a:off x="6289572" y="1611105"/>
              <a:ext cx="4886034" cy="574259"/>
              <a:chOff x="3624716" y="1393080"/>
              <a:chExt cx="4886034" cy="574259"/>
            </a:xfrm>
          </p:grpSpPr>
          <p:sp>
            <p:nvSpPr>
              <p:cNvPr id="72" name="圆角矩形 76"/>
              <p:cNvSpPr/>
              <p:nvPr/>
            </p:nvSpPr>
            <p:spPr>
              <a:xfrm>
                <a:off x="3624716" y="1505675"/>
                <a:ext cx="4886034" cy="461664"/>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73" name="文本框 72"/>
              <p:cNvSpPr txBox="1"/>
              <p:nvPr/>
            </p:nvSpPr>
            <p:spPr>
              <a:xfrm>
                <a:off x="4141347" y="1393080"/>
                <a:ext cx="4276765" cy="559769"/>
              </a:xfrm>
              <a:prstGeom prst="rect">
                <a:avLst/>
              </a:prstGeom>
              <a:noFill/>
            </p:spPr>
            <p:txBody>
              <a:bodyPr wrap="square" rtlCol="0">
                <a:spAutoFit/>
              </a:bodyPr>
              <a:lstStyle/>
              <a:p>
                <a:pPr algn="ctr">
                  <a:lnSpc>
                    <a:spcPct val="150000"/>
                  </a:lnSpc>
                  <a:defRPr/>
                </a:pPr>
                <a:r>
                  <a:rPr lang="zh-CN" altLang="en-US" sz="2400" b="1" kern="0" dirty="0">
                    <a:solidFill>
                      <a:schemeClr val="bg1"/>
                    </a:solidFill>
                    <a:cs typeface="+mn-ea"/>
                    <a:sym typeface="+mn-lt"/>
                  </a:rPr>
                  <a:t>看到有人溺水时我们该怎么办？ </a:t>
                </a:r>
                <a:endParaRPr lang="zh-CN" altLang="en-US" sz="2400" b="1" kern="0" dirty="0">
                  <a:solidFill>
                    <a:schemeClr val="bg1"/>
                  </a:solidFill>
                  <a:cs typeface="+mn-ea"/>
                  <a:sym typeface="+mn-lt"/>
                </a:endParaRPr>
              </a:p>
            </p:txBody>
          </p:sp>
          <p:grpSp>
            <p:nvGrpSpPr>
              <p:cNvPr id="74" name="组合 73"/>
              <p:cNvGrpSpPr/>
              <p:nvPr/>
            </p:nvGrpSpPr>
            <p:grpSpPr>
              <a:xfrm>
                <a:off x="3735211" y="1537939"/>
                <a:ext cx="336308" cy="369332"/>
                <a:chOff x="3249781" y="1590265"/>
                <a:chExt cx="336308" cy="369332"/>
              </a:xfrm>
            </p:grpSpPr>
            <p:sp>
              <p:nvSpPr>
                <p:cNvPr id="75" name="文本框 74"/>
                <p:cNvSpPr txBox="1"/>
                <p:nvPr/>
              </p:nvSpPr>
              <p:spPr>
                <a:xfrm>
                  <a:off x="3264499" y="1590265"/>
                  <a:ext cx="3215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solidFill>
                        <a:prstClr val="white"/>
                      </a:solidFill>
                      <a:cs typeface="+mn-ea"/>
                      <a:sym typeface="+mn-lt"/>
                    </a:rPr>
                    <a:t>3</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6" name="椭圆 75"/>
                <p:cNvSpPr/>
                <p:nvPr/>
              </p:nvSpPr>
              <p:spPr>
                <a:xfrm>
                  <a:off x="3249781" y="1618925"/>
                  <a:ext cx="318950" cy="318950"/>
                </a:xfrm>
                <a:prstGeom prst="ellipse">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grpSp>
      <p:grpSp>
        <p:nvGrpSpPr>
          <p:cNvPr id="77" name="组合 76"/>
          <p:cNvGrpSpPr/>
          <p:nvPr/>
        </p:nvGrpSpPr>
        <p:grpSpPr>
          <a:xfrm>
            <a:off x="4978703" y="4643162"/>
            <a:ext cx="8060263" cy="1309747"/>
            <a:chOff x="5001763" y="1611105"/>
            <a:chExt cx="8060263" cy="1309747"/>
          </a:xfrm>
        </p:grpSpPr>
        <p:sp>
          <p:nvSpPr>
            <p:cNvPr id="78" name="矩形 77"/>
            <p:cNvSpPr/>
            <p:nvPr/>
          </p:nvSpPr>
          <p:spPr>
            <a:xfrm>
              <a:off x="6289572" y="2231877"/>
              <a:ext cx="6772454" cy="688975"/>
            </a:xfrm>
            <a:prstGeom prst="rect">
              <a:avLst/>
            </a:prstGeom>
          </p:spPr>
          <p:txBody>
            <a:bodyPr anchor="ctr"/>
            <a:lstStyle/>
            <a:p>
              <a:pPr>
                <a:lnSpc>
                  <a:spcPct val="150000"/>
                </a:lnSpc>
                <a:defRPr/>
              </a:pPr>
              <a:r>
                <a:rPr lang="zh-CN" altLang="en-US" sz="2400" kern="0" dirty="0">
                  <a:solidFill>
                    <a:schemeClr val="tx1">
                      <a:lumMod val="85000"/>
                      <a:lumOff val="15000"/>
                    </a:schemeClr>
                  </a:solidFill>
                  <a:cs typeface="+mn-ea"/>
                  <a:sym typeface="+mn-lt"/>
                </a:rPr>
                <a:t>没有绝对把握，不要冒险救人，以</a:t>
              </a:r>
              <a:endParaRPr lang="en-US" altLang="zh-CN" sz="2400" kern="0" dirty="0">
                <a:solidFill>
                  <a:schemeClr val="tx1">
                    <a:lumMod val="85000"/>
                    <a:lumOff val="15000"/>
                  </a:schemeClr>
                </a:solidFill>
                <a:cs typeface="+mn-ea"/>
                <a:sym typeface="+mn-lt"/>
              </a:endParaRPr>
            </a:p>
            <a:p>
              <a:pPr>
                <a:lnSpc>
                  <a:spcPct val="150000"/>
                </a:lnSpc>
                <a:defRPr/>
              </a:pPr>
              <a:r>
                <a:rPr lang="zh-CN" altLang="en-US" sz="2400" kern="0" dirty="0">
                  <a:solidFill>
                    <a:schemeClr val="tx1">
                      <a:lumMod val="85000"/>
                      <a:lumOff val="15000"/>
                    </a:schemeClr>
                  </a:solidFill>
                  <a:cs typeface="+mn-ea"/>
                  <a:sym typeface="+mn-lt"/>
                </a:rPr>
                <a:t>免造成更大恶果！</a:t>
              </a:r>
              <a:endParaRPr lang="zh-CN" altLang="en-US" sz="2400" kern="0" dirty="0">
                <a:solidFill>
                  <a:schemeClr val="tx1">
                    <a:lumMod val="85000"/>
                    <a:lumOff val="15000"/>
                  </a:schemeClr>
                </a:solidFill>
                <a:cs typeface="+mn-ea"/>
                <a:sym typeface="+mn-lt"/>
              </a:endParaRPr>
            </a:p>
          </p:txBody>
        </p:sp>
        <p:sp>
          <p:nvSpPr>
            <p:cNvPr id="79" name="椭圆 78"/>
            <p:cNvSpPr/>
            <p:nvPr/>
          </p:nvSpPr>
          <p:spPr>
            <a:xfrm>
              <a:off x="5001763" y="1815394"/>
              <a:ext cx="766231" cy="766230"/>
            </a:xfrm>
            <a:prstGeom prst="ellipse">
              <a:avLst/>
            </a:prstGeom>
            <a:solidFill>
              <a:schemeClr val="accent1"/>
            </a:solidFill>
            <a:ln w="25400">
              <a:solidFill>
                <a:schemeClr val="bg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0" name="矩形 79"/>
            <p:cNvSpPr/>
            <p:nvPr/>
          </p:nvSpPr>
          <p:spPr>
            <a:xfrm>
              <a:off x="5047635" y="1906122"/>
              <a:ext cx="674487" cy="584775"/>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uLnTx/>
                  <a:uFillTx/>
                  <a:cs typeface="+mn-ea"/>
                  <a:sym typeface="+mn-lt"/>
                </a:rPr>
                <a:t>04</a:t>
              </a: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grpSp>
          <p:nvGrpSpPr>
            <p:cNvPr id="81" name="组合 80"/>
            <p:cNvGrpSpPr/>
            <p:nvPr/>
          </p:nvGrpSpPr>
          <p:grpSpPr>
            <a:xfrm>
              <a:off x="6289572" y="1611105"/>
              <a:ext cx="4886034" cy="574259"/>
              <a:chOff x="3624716" y="1393080"/>
              <a:chExt cx="4886034" cy="574259"/>
            </a:xfrm>
          </p:grpSpPr>
          <p:sp>
            <p:nvSpPr>
              <p:cNvPr id="82" name="圆角矩形 76"/>
              <p:cNvSpPr/>
              <p:nvPr/>
            </p:nvSpPr>
            <p:spPr>
              <a:xfrm>
                <a:off x="3624716" y="1505675"/>
                <a:ext cx="4886034" cy="461664"/>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83" name="文本框 82"/>
              <p:cNvSpPr txBox="1"/>
              <p:nvPr/>
            </p:nvSpPr>
            <p:spPr>
              <a:xfrm>
                <a:off x="4141347" y="1393080"/>
                <a:ext cx="4276765" cy="559769"/>
              </a:xfrm>
              <a:prstGeom prst="rect">
                <a:avLst/>
              </a:prstGeom>
              <a:noFill/>
            </p:spPr>
            <p:txBody>
              <a:bodyPr wrap="square" rtlCol="0">
                <a:spAutoFit/>
              </a:bodyPr>
              <a:lstStyle/>
              <a:p>
                <a:pPr algn="ctr">
                  <a:lnSpc>
                    <a:spcPct val="150000"/>
                  </a:lnSpc>
                  <a:defRPr/>
                </a:pPr>
                <a:r>
                  <a:rPr lang="zh-CN" altLang="en-US" sz="2400" b="1" kern="0" dirty="0">
                    <a:solidFill>
                      <a:schemeClr val="bg1"/>
                    </a:solidFill>
                    <a:cs typeface="+mn-ea"/>
                    <a:sym typeface="+mn-lt"/>
                  </a:rPr>
                  <a:t>看到有人溺水时我们该怎么办？ </a:t>
                </a:r>
                <a:endParaRPr lang="zh-CN" altLang="en-US" sz="2400" b="1" kern="0" dirty="0">
                  <a:solidFill>
                    <a:schemeClr val="bg1"/>
                  </a:solidFill>
                  <a:cs typeface="+mn-ea"/>
                  <a:sym typeface="+mn-lt"/>
                </a:endParaRPr>
              </a:p>
            </p:txBody>
          </p:sp>
          <p:grpSp>
            <p:nvGrpSpPr>
              <p:cNvPr id="84" name="组合 83"/>
              <p:cNvGrpSpPr/>
              <p:nvPr/>
            </p:nvGrpSpPr>
            <p:grpSpPr>
              <a:xfrm>
                <a:off x="3735211" y="1537939"/>
                <a:ext cx="336308" cy="369332"/>
                <a:chOff x="3249781" y="1590265"/>
                <a:chExt cx="336308" cy="369332"/>
              </a:xfrm>
            </p:grpSpPr>
            <p:sp>
              <p:nvSpPr>
                <p:cNvPr id="85" name="文本框 84"/>
                <p:cNvSpPr txBox="1"/>
                <p:nvPr/>
              </p:nvSpPr>
              <p:spPr>
                <a:xfrm>
                  <a:off x="3264499" y="1590265"/>
                  <a:ext cx="3215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solidFill>
                        <a:prstClr val="white"/>
                      </a:solidFill>
                      <a:cs typeface="+mn-ea"/>
                      <a:sym typeface="+mn-lt"/>
                    </a:rPr>
                    <a:t>4</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6" name="椭圆 85"/>
                <p:cNvSpPr/>
                <p:nvPr/>
              </p:nvSpPr>
              <p:spPr>
                <a:xfrm>
                  <a:off x="3249781" y="1618925"/>
                  <a:ext cx="318950" cy="318950"/>
                </a:xfrm>
                <a:prstGeom prst="ellipse">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gr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34886" y="1239075"/>
            <a:ext cx="8030073" cy="57348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flip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500" fill="hold"/>
                                        <p:tgtEl>
                                          <p:spTgt spid="47"/>
                                        </p:tgtEl>
                                        <p:attrNameLst>
                                          <p:attrName>ppt_x</p:attrName>
                                        </p:attrNameLst>
                                      </p:cBhvr>
                                      <p:tavLst>
                                        <p:tav tm="0">
                                          <p:val>
                                            <p:strVal val="1+#ppt_w/2"/>
                                          </p:val>
                                        </p:tav>
                                        <p:tav tm="100000">
                                          <p:val>
                                            <p:strVal val="#ppt_x"/>
                                          </p:val>
                                        </p:tav>
                                      </p:tavLst>
                                    </p:anim>
                                    <p:anim calcmode="lin" valueType="num">
                                      <p:cBhvr additive="base">
                                        <p:cTn id="19" dur="500" fill="hold"/>
                                        <p:tgtEl>
                                          <p:spTgt spid="4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1+#ppt_w/2"/>
                                          </p:val>
                                        </p:tav>
                                        <p:tav tm="100000">
                                          <p:val>
                                            <p:strVal val="#ppt_x"/>
                                          </p:val>
                                        </p:tav>
                                      </p:tavLst>
                                    </p:anim>
                                    <p:anim calcmode="lin" valueType="num">
                                      <p:cBhvr additive="base">
                                        <p:cTn id="24" dur="500" fill="hold"/>
                                        <p:tgtEl>
                                          <p:spTgt spid="67"/>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additive="base">
                                        <p:cTn id="28" dur="500" fill="hold"/>
                                        <p:tgtEl>
                                          <p:spTgt spid="77"/>
                                        </p:tgtEl>
                                        <p:attrNameLst>
                                          <p:attrName>ppt_x</p:attrName>
                                        </p:attrNameLst>
                                      </p:cBhvr>
                                      <p:tavLst>
                                        <p:tav tm="0">
                                          <p:val>
                                            <p:strVal val="1+#ppt_w/2"/>
                                          </p:val>
                                        </p:tav>
                                        <p:tav tm="100000">
                                          <p:val>
                                            <p:strVal val="#ppt_x"/>
                                          </p:val>
                                        </p:tav>
                                      </p:tavLst>
                                    </p:anim>
                                    <p:anim calcmode="lin" valueType="num">
                                      <p:cBhvr additive="base">
                                        <p:cTn id="29"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26132" y="2721114"/>
            <a:ext cx="2873955" cy="707886"/>
          </a:xfrm>
          <a:prstGeom prst="rect">
            <a:avLst/>
          </a:prstGeom>
          <a:noFill/>
        </p:spPr>
        <p:txBody>
          <a:bodyPr wrap="square" rtlCol="0">
            <a:spAutoFit/>
          </a:bodyPr>
          <a:lstStyle/>
          <a:p>
            <a:pPr defTabSz="914400">
              <a:defRPr/>
            </a:pPr>
            <a:r>
              <a:rPr lang="zh-CN" altLang="en-US" sz="4000" b="1" kern="0" dirty="0">
                <a:solidFill>
                  <a:schemeClr val="tx1">
                    <a:lumMod val="75000"/>
                    <a:lumOff val="25000"/>
                  </a:schemeClr>
                </a:solidFill>
                <a:cs typeface="+mn-ea"/>
                <a:sym typeface="+mn-lt"/>
              </a:rPr>
              <a:t>溺水案例</a:t>
            </a:r>
            <a:endParaRPr lang="zh-CN" altLang="en-US" sz="4000" b="1" kern="0" dirty="0">
              <a:solidFill>
                <a:schemeClr val="tx1">
                  <a:lumMod val="75000"/>
                  <a:lumOff val="25000"/>
                </a:schemeClr>
              </a:solidFill>
              <a:cs typeface="+mn-ea"/>
              <a:sym typeface="+mn-lt"/>
            </a:endParaRPr>
          </a:p>
        </p:txBody>
      </p:sp>
      <p:sp>
        <p:nvSpPr>
          <p:cNvPr id="5" name="文本框 4"/>
          <p:cNvSpPr txBox="1"/>
          <p:nvPr/>
        </p:nvSpPr>
        <p:spPr>
          <a:xfrm>
            <a:off x="7583470" y="2721114"/>
            <a:ext cx="2873955" cy="707886"/>
          </a:xfrm>
          <a:prstGeom prst="rect">
            <a:avLst/>
          </a:prstGeom>
          <a:noFill/>
        </p:spPr>
        <p:txBody>
          <a:bodyPr wrap="square" rtlCol="0">
            <a:spAutoFit/>
          </a:bodyPr>
          <a:lstStyle/>
          <a:p>
            <a:pPr defTabSz="914400">
              <a:defRPr/>
            </a:pPr>
            <a:r>
              <a:rPr lang="zh-CN" altLang="en-US" sz="4000" b="1" kern="0" dirty="0">
                <a:solidFill>
                  <a:schemeClr val="tx1">
                    <a:lumMod val="75000"/>
                    <a:lumOff val="25000"/>
                  </a:schemeClr>
                </a:solidFill>
                <a:cs typeface="+mn-ea"/>
                <a:sym typeface="+mn-lt"/>
              </a:rPr>
              <a:t>溺水急救</a:t>
            </a:r>
            <a:endParaRPr lang="zh-CN" altLang="en-US" sz="4000" b="1" kern="0" dirty="0">
              <a:solidFill>
                <a:schemeClr val="tx1">
                  <a:lumMod val="75000"/>
                  <a:lumOff val="25000"/>
                </a:schemeClr>
              </a:solidFill>
              <a:cs typeface="+mn-ea"/>
              <a:sym typeface="+mn-lt"/>
            </a:endParaRPr>
          </a:p>
        </p:txBody>
      </p:sp>
      <p:sp>
        <p:nvSpPr>
          <p:cNvPr id="6" name="文本框 5"/>
          <p:cNvSpPr txBox="1"/>
          <p:nvPr/>
        </p:nvSpPr>
        <p:spPr>
          <a:xfrm>
            <a:off x="2826132" y="4184581"/>
            <a:ext cx="3609768" cy="707886"/>
          </a:xfrm>
          <a:prstGeom prst="rect">
            <a:avLst/>
          </a:prstGeom>
          <a:noFill/>
        </p:spPr>
        <p:txBody>
          <a:bodyPr wrap="square" rtlCol="0">
            <a:spAutoFit/>
          </a:bodyPr>
          <a:lstStyle/>
          <a:p>
            <a:pPr defTabSz="914400">
              <a:defRPr/>
            </a:pPr>
            <a:r>
              <a:rPr lang="zh-CN" altLang="en-US" sz="4000" b="1" kern="0" dirty="0">
                <a:solidFill>
                  <a:schemeClr val="tx1">
                    <a:lumMod val="75000"/>
                    <a:lumOff val="25000"/>
                  </a:schemeClr>
                </a:solidFill>
                <a:cs typeface="+mn-ea"/>
                <a:sym typeface="+mn-lt"/>
              </a:rPr>
              <a:t>抢救注意点</a:t>
            </a:r>
            <a:endParaRPr lang="zh-CN" altLang="en-US" sz="4000" b="1" kern="0" dirty="0">
              <a:solidFill>
                <a:schemeClr val="tx1">
                  <a:lumMod val="75000"/>
                  <a:lumOff val="25000"/>
                </a:schemeClr>
              </a:solidFill>
              <a:cs typeface="+mn-ea"/>
              <a:sym typeface="+mn-lt"/>
            </a:endParaRPr>
          </a:p>
        </p:txBody>
      </p:sp>
      <p:sp>
        <p:nvSpPr>
          <p:cNvPr id="7" name="文本框 6"/>
          <p:cNvSpPr txBox="1"/>
          <p:nvPr/>
        </p:nvSpPr>
        <p:spPr>
          <a:xfrm>
            <a:off x="7680458" y="4180323"/>
            <a:ext cx="2873955" cy="707886"/>
          </a:xfrm>
          <a:prstGeom prst="rect">
            <a:avLst/>
          </a:prstGeom>
          <a:noFill/>
        </p:spPr>
        <p:txBody>
          <a:bodyPr wrap="square" rtlCol="0">
            <a:spAutoFit/>
          </a:bodyPr>
          <a:lstStyle/>
          <a:p>
            <a:pPr defTabSz="914400">
              <a:defRPr/>
            </a:pPr>
            <a:r>
              <a:rPr lang="zh-CN" altLang="en-US" sz="4000" b="1" kern="0" dirty="0">
                <a:solidFill>
                  <a:schemeClr val="tx1">
                    <a:lumMod val="75000"/>
                    <a:lumOff val="25000"/>
                  </a:schemeClr>
                </a:solidFill>
                <a:cs typeface="+mn-ea"/>
                <a:sym typeface="+mn-lt"/>
              </a:rPr>
              <a:t>“四不要” </a:t>
            </a:r>
            <a:endParaRPr lang="zh-CN" altLang="en-US" sz="4000" b="1" kern="0" dirty="0">
              <a:solidFill>
                <a:schemeClr val="tx1">
                  <a:lumMod val="75000"/>
                  <a:lumOff val="25000"/>
                </a:schemeClr>
              </a:solidFill>
              <a:cs typeface="+mn-ea"/>
              <a:sym typeface="+mn-lt"/>
            </a:endParaRPr>
          </a:p>
        </p:txBody>
      </p:sp>
      <p:sp>
        <p:nvSpPr>
          <p:cNvPr id="19" name="文本框 18"/>
          <p:cNvSpPr txBox="1"/>
          <p:nvPr/>
        </p:nvSpPr>
        <p:spPr>
          <a:xfrm>
            <a:off x="5311170" y="981230"/>
            <a:ext cx="1569660" cy="923330"/>
          </a:xfrm>
          <a:prstGeom prst="rect">
            <a:avLst/>
          </a:prstGeom>
          <a:noFill/>
        </p:spPr>
        <p:txBody>
          <a:bodyPr wrap="none" rtlCol="0">
            <a:spAutoFit/>
          </a:bodyPr>
          <a:lstStyle/>
          <a:p>
            <a:r>
              <a:rPr lang="zh-CN" altLang="en-US" sz="5400" b="1" dirty="0">
                <a:solidFill>
                  <a:schemeClr val="tx1">
                    <a:lumMod val="75000"/>
                    <a:lumOff val="25000"/>
                  </a:schemeClr>
                </a:solidFill>
                <a:cs typeface="+mn-ea"/>
                <a:sym typeface="+mn-lt"/>
              </a:rPr>
              <a:t>目录</a:t>
            </a:r>
            <a:endParaRPr lang="zh-CN" altLang="en-US" sz="5400" b="1" dirty="0">
              <a:solidFill>
                <a:schemeClr val="tx1">
                  <a:lumMod val="75000"/>
                  <a:lumOff val="25000"/>
                </a:schemeClr>
              </a:solidFill>
              <a:cs typeface="+mn-ea"/>
              <a:sym typeface="+mn-lt"/>
            </a:endParaRPr>
          </a:p>
        </p:txBody>
      </p:sp>
      <p:sp>
        <p:nvSpPr>
          <p:cNvPr id="11" name="文本框 10"/>
          <p:cNvSpPr txBox="1"/>
          <p:nvPr/>
        </p:nvSpPr>
        <p:spPr>
          <a:xfrm>
            <a:off x="5064716" y="1781449"/>
            <a:ext cx="226264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0000">
                    <a:lumMod val="85000"/>
                    <a:lumOff val="15000"/>
                  </a:srgbClr>
                </a:solidFill>
                <a:effectLst/>
                <a:uLnTx/>
                <a:uFillTx/>
                <a:latin typeface="+mn-ea"/>
                <a:cs typeface="+mn-ea"/>
                <a:sym typeface="+mn-lt"/>
              </a:rPr>
              <a:t>CONTENT</a:t>
            </a:r>
            <a:endParaRPr kumimoji="0" lang="zh-CN" altLang="en-US" sz="3200" b="0" i="0" u="none" strike="noStrike" kern="1200" cap="none" spc="0" normalizeH="0" baseline="0" noProof="0" dirty="0">
              <a:ln>
                <a:noFill/>
              </a:ln>
              <a:solidFill>
                <a:srgbClr val="000000">
                  <a:lumMod val="85000"/>
                  <a:lumOff val="15000"/>
                </a:srgbClr>
              </a:solidFill>
              <a:effectLst/>
              <a:uLnTx/>
              <a:uFillTx/>
              <a:latin typeface="+mn-ea"/>
              <a:cs typeface="+mn-ea"/>
              <a:sym typeface="+mn-lt"/>
            </a:endParaRPr>
          </a:p>
        </p:txBody>
      </p:sp>
      <p:grpSp>
        <p:nvGrpSpPr>
          <p:cNvPr id="8" name="组合 7"/>
          <p:cNvGrpSpPr/>
          <p:nvPr/>
        </p:nvGrpSpPr>
        <p:grpSpPr>
          <a:xfrm>
            <a:off x="2110301" y="2721114"/>
            <a:ext cx="715831" cy="728195"/>
            <a:chOff x="2196026" y="2752720"/>
            <a:chExt cx="715831" cy="728195"/>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56754" y="2824944"/>
              <a:ext cx="655103" cy="655971"/>
            </a:xfrm>
            <a:prstGeom prst="rect">
              <a:avLst/>
            </a:prstGeom>
          </p:spPr>
        </p:pic>
        <p:sp>
          <p:nvSpPr>
            <p:cNvPr id="16" name="文本框 15"/>
            <p:cNvSpPr txBox="1"/>
            <p:nvPr/>
          </p:nvSpPr>
          <p:spPr>
            <a:xfrm>
              <a:off x="2196026" y="2752720"/>
              <a:ext cx="356115" cy="707886"/>
            </a:xfrm>
            <a:prstGeom prst="rect">
              <a:avLst/>
            </a:prstGeom>
            <a:noFill/>
          </p:spPr>
          <p:txBody>
            <a:bodyPr wrap="square" rtlCol="0">
              <a:spAutoFit/>
            </a:bodyPr>
            <a:lstStyle/>
            <a:p>
              <a:pPr defTabSz="914400">
                <a:defRPr/>
              </a:pPr>
              <a:r>
                <a:rPr lang="zh-CN" altLang="en-US" sz="4000" b="1" kern="0" dirty="0">
                  <a:solidFill>
                    <a:schemeClr val="tx1">
                      <a:lumMod val="75000"/>
                      <a:lumOff val="25000"/>
                    </a:schemeClr>
                  </a:solidFill>
                  <a:cs typeface="+mn-ea"/>
                  <a:sym typeface="+mn-lt"/>
                </a:rPr>
                <a:t>一</a:t>
              </a:r>
              <a:endParaRPr lang="zh-CN" altLang="en-US" sz="4000" b="1" kern="0" dirty="0">
                <a:solidFill>
                  <a:schemeClr val="tx1">
                    <a:lumMod val="75000"/>
                    <a:lumOff val="25000"/>
                  </a:schemeClr>
                </a:solidFill>
                <a:cs typeface="+mn-ea"/>
                <a:sym typeface="+mn-lt"/>
              </a:endParaRPr>
            </a:p>
          </p:txBody>
        </p:sp>
      </p:grpSp>
      <p:grpSp>
        <p:nvGrpSpPr>
          <p:cNvPr id="20" name="组合 19"/>
          <p:cNvGrpSpPr/>
          <p:nvPr/>
        </p:nvGrpSpPr>
        <p:grpSpPr>
          <a:xfrm>
            <a:off x="2142465" y="4184581"/>
            <a:ext cx="683667" cy="719540"/>
            <a:chOff x="2228190" y="2761375"/>
            <a:chExt cx="683667" cy="719540"/>
          </a:xfrm>
        </p:grpSpPr>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56754" y="2824944"/>
              <a:ext cx="655103" cy="655971"/>
            </a:xfrm>
            <a:prstGeom prst="rect">
              <a:avLst/>
            </a:prstGeom>
          </p:spPr>
        </p:pic>
        <p:sp>
          <p:nvSpPr>
            <p:cNvPr id="22" name="文本框 21"/>
            <p:cNvSpPr txBox="1"/>
            <p:nvPr/>
          </p:nvSpPr>
          <p:spPr>
            <a:xfrm>
              <a:off x="2228190" y="2761375"/>
              <a:ext cx="356115" cy="707886"/>
            </a:xfrm>
            <a:prstGeom prst="rect">
              <a:avLst/>
            </a:prstGeom>
            <a:noFill/>
          </p:spPr>
          <p:txBody>
            <a:bodyPr wrap="square" rtlCol="0">
              <a:spAutoFit/>
            </a:bodyPr>
            <a:lstStyle/>
            <a:p>
              <a:pPr defTabSz="914400">
                <a:defRPr/>
              </a:pPr>
              <a:r>
                <a:rPr lang="zh-CN" altLang="en-US" sz="4000" b="1" kern="0" dirty="0">
                  <a:solidFill>
                    <a:schemeClr val="tx1">
                      <a:lumMod val="75000"/>
                      <a:lumOff val="25000"/>
                    </a:schemeClr>
                  </a:solidFill>
                  <a:cs typeface="+mn-ea"/>
                  <a:sym typeface="+mn-lt"/>
                </a:rPr>
                <a:t>三</a:t>
              </a:r>
              <a:endParaRPr lang="zh-CN" altLang="en-US" sz="4000" b="1" kern="0" dirty="0">
                <a:solidFill>
                  <a:schemeClr val="tx1">
                    <a:lumMod val="75000"/>
                    <a:lumOff val="25000"/>
                  </a:schemeClr>
                </a:solidFill>
                <a:cs typeface="+mn-ea"/>
                <a:sym typeface="+mn-lt"/>
              </a:endParaRPr>
            </a:p>
          </p:txBody>
        </p:sp>
      </p:grpSp>
      <p:grpSp>
        <p:nvGrpSpPr>
          <p:cNvPr id="23" name="组合 22"/>
          <p:cNvGrpSpPr/>
          <p:nvPr/>
        </p:nvGrpSpPr>
        <p:grpSpPr>
          <a:xfrm>
            <a:off x="6899803" y="2761553"/>
            <a:ext cx="683667" cy="719540"/>
            <a:chOff x="2228190" y="2761375"/>
            <a:chExt cx="683667" cy="719540"/>
          </a:xfrm>
        </p:grpSpPr>
        <p:pic>
          <p:nvPicPr>
            <p:cNvPr id="24" name="图片 2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56754" y="2824944"/>
              <a:ext cx="655103" cy="655971"/>
            </a:xfrm>
            <a:prstGeom prst="rect">
              <a:avLst/>
            </a:prstGeom>
          </p:spPr>
        </p:pic>
        <p:sp>
          <p:nvSpPr>
            <p:cNvPr id="25" name="文本框 24"/>
            <p:cNvSpPr txBox="1"/>
            <p:nvPr/>
          </p:nvSpPr>
          <p:spPr>
            <a:xfrm>
              <a:off x="2228190" y="2761375"/>
              <a:ext cx="356115" cy="707886"/>
            </a:xfrm>
            <a:prstGeom prst="rect">
              <a:avLst/>
            </a:prstGeom>
            <a:noFill/>
          </p:spPr>
          <p:txBody>
            <a:bodyPr wrap="square" rtlCol="0">
              <a:spAutoFit/>
            </a:bodyPr>
            <a:lstStyle/>
            <a:p>
              <a:pPr defTabSz="914400">
                <a:defRPr/>
              </a:pPr>
              <a:r>
                <a:rPr lang="zh-CN" altLang="en-US" sz="4000" b="1" kern="0" dirty="0">
                  <a:solidFill>
                    <a:schemeClr val="tx1">
                      <a:lumMod val="75000"/>
                      <a:lumOff val="25000"/>
                    </a:schemeClr>
                  </a:solidFill>
                  <a:cs typeface="+mn-ea"/>
                  <a:sym typeface="+mn-lt"/>
                </a:rPr>
                <a:t>二</a:t>
              </a:r>
              <a:endParaRPr lang="zh-CN" altLang="en-US" sz="4000" b="1" kern="0" dirty="0">
                <a:solidFill>
                  <a:schemeClr val="tx1">
                    <a:lumMod val="75000"/>
                    <a:lumOff val="25000"/>
                  </a:schemeClr>
                </a:solidFill>
                <a:cs typeface="+mn-ea"/>
                <a:sym typeface="+mn-lt"/>
              </a:endParaRPr>
            </a:p>
          </p:txBody>
        </p:sp>
      </p:grpSp>
      <p:grpSp>
        <p:nvGrpSpPr>
          <p:cNvPr id="26" name="组合 25"/>
          <p:cNvGrpSpPr/>
          <p:nvPr/>
        </p:nvGrpSpPr>
        <p:grpSpPr>
          <a:xfrm>
            <a:off x="6899803" y="4180323"/>
            <a:ext cx="683667" cy="719540"/>
            <a:chOff x="2228190" y="2761375"/>
            <a:chExt cx="683667" cy="719540"/>
          </a:xfrm>
        </p:grpSpPr>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56754" y="2824944"/>
              <a:ext cx="655103" cy="655971"/>
            </a:xfrm>
            <a:prstGeom prst="rect">
              <a:avLst/>
            </a:prstGeom>
          </p:spPr>
        </p:pic>
        <p:sp>
          <p:nvSpPr>
            <p:cNvPr id="28" name="文本框 27"/>
            <p:cNvSpPr txBox="1"/>
            <p:nvPr/>
          </p:nvSpPr>
          <p:spPr>
            <a:xfrm>
              <a:off x="2228190" y="2761375"/>
              <a:ext cx="356115" cy="707886"/>
            </a:xfrm>
            <a:prstGeom prst="rect">
              <a:avLst/>
            </a:prstGeom>
            <a:noFill/>
          </p:spPr>
          <p:txBody>
            <a:bodyPr wrap="square" rtlCol="0">
              <a:spAutoFit/>
            </a:bodyPr>
            <a:lstStyle/>
            <a:p>
              <a:pPr defTabSz="914400">
                <a:defRPr/>
              </a:pPr>
              <a:r>
                <a:rPr lang="zh-CN" altLang="en-US" sz="4000" b="1" kern="0" dirty="0">
                  <a:solidFill>
                    <a:schemeClr val="tx1">
                      <a:lumMod val="75000"/>
                      <a:lumOff val="25000"/>
                    </a:schemeClr>
                  </a:solidFill>
                  <a:cs typeface="+mn-ea"/>
                  <a:sym typeface="+mn-lt"/>
                </a:rPr>
                <a:t>四</a:t>
              </a:r>
              <a:endParaRPr lang="zh-CN" altLang="en-US" sz="4000" b="1" kern="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wind"/>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5000"/>
                            </p:stCondLst>
                            <p:childTnLst>
                              <p:par>
                                <p:cTn id="47" presetID="53" presetClass="entr" presetSubtype="16"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9"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itds4"/>
          <p:cNvSpPr txBox="1">
            <a:spLocks noChangeArrowheads="1"/>
          </p:cNvSpPr>
          <p:nvPr/>
        </p:nvSpPr>
        <p:spPr bwMode="auto">
          <a:xfrm>
            <a:off x="938523" y="1690190"/>
            <a:ext cx="5580339" cy="461665"/>
          </a:xfrm>
          <a:prstGeom prst="rect">
            <a:avLst/>
          </a:prstGeom>
          <a:solidFill>
            <a:schemeClr val="accent1"/>
          </a:solidFill>
          <a:ln>
            <a:noFill/>
          </a:ln>
        </p:spPr>
        <p:txBody>
          <a:bodyPr wrap="square">
            <a:spAutoFit/>
          </a:bodyPr>
          <a:lstStyle>
            <a:lvl1pPr>
              <a:defRPr>
                <a:solidFill>
                  <a:schemeClr val="tx1"/>
                </a:solidFill>
                <a:latin typeface="Calibri" panose="020F0502020204030204" pitchFamily="34" charset="0"/>
                <a:ea typeface="MS PGothic" panose="020B0600070205080204" pitchFamily="-65" charset="-128"/>
              </a:defRPr>
            </a:lvl1pPr>
            <a:lvl2pPr marL="37931725" indent="-37474525">
              <a:defRPr>
                <a:solidFill>
                  <a:schemeClr val="tx1"/>
                </a:solidFill>
                <a:latin typeface="Calibri" panose="020F0502020204030204" pitchFamily="34" charset="0"/>
                <a:ea typeface="MS PGothic" panose="020B0600070205080204" pitchFamily="-65" charset="-128"/>
              </a:defRPr>
            </a:lvl2pPr>
            <a:lvl3pPr>
              <a:defRPr>
                <a:solidFill>
                  <a:schemeClr val="tx1"/>
                </a:solidFill>
                <a:latin typeface="Calibri" panose="020F0502020204030204" pitchFamily="34" charset="0"/>
                <a:ea typeface="MS PGothic" panose="020B0600070205080204" pitchFamily="-65" charset="-128"/>
              </a:defRPr>
            </a:lvl3pPr>
            <a:lvl4pPr>
              <a:defRPr>
                <a:solidFill>
                  <a:schemeClr val="tx1"/>
                </a:solidFill>
                <a:latin typeface="Calibri" panose="020F0502020204030204" pitchFamily="34" charset="0"/>
                <a:ea typeface="MS PGothic" panose="020B0600070205080204" pitchFamily="-65" charset="-128"/>
              </a:defRPr>
            </a:lvl4pPr>
            <a:lvl5pPr>
              <a:defRPr>
                <a:solidFill>
                  <a:schemeClr val="tx1"/>
                </a:solidFill>
                <a:latin typeface="Calibri" panose="020F0502020204030204" pitchFamily="34" charset="0"/>
                <a:ea typeface="MS PGothic" panose="020B0600070205080204" pitchFamily="-65"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b="1" dirty="0">
                <a:solidFill>
                  <a:srgbClr val="FFFFFF"/>
                </a:solidFill>
                <a:latin typeface="+mn-lt"/>
                <a:ea typeface="+mn-ea"/>
                <a:cs typeface="+mn-ea"/>
                <a:sym typeface="+mn-lt"/>
              </a:rPr>
              <a:t>四不要</a:t>
            </a:r>
            <a:endParaRPr kumimoji="0" lang="zh-CN" altLang="en-US" sz="2400" b="1"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5" name="Aitds9"/>
          <p:cNvSpPr/>
          <p:nvPr/>
        </p:nvSpPr>
        <p:spPr>
          <a:xfrm>
            <a:off x="938523" y="2151855"/>
            <a:ext cx="10183047" cy="1296637"/>
          </a:xfrm>
          <a:prstGeom prst="rect">
            <a:avLst/>
          </a:prstGeom>
          <a:ln>
            <a:solidFill>
              <a:schemeClr val="tx1"/>
            </a:solidFill>
          </a:ln>
        </p:spPr>
        <p:txBody>
          <a:bodyPr wrap="square">
            <a:spAutoFit/>
          </a:bodyPr>
          <a:lstStyle/>
          <a:p>
            <a:pPr>
              <a:lnSpc>
                <a:spcPct val="150000"/>
              </a:lnSpc>
              <a:defRPr/>
            </a:pPr>
            <a:r>
              <a:rPr lang="en-US" altLang="zh-CN" kern="0" dirty="0">
                <a:solidFill>
                  <a:schemeClr val="tx1">
                    <a:lumMod val="85000"/>
                    <a:lumOff val="15000"/>
                  </a:schemeClr>
                </a:solidFill>
                <a:cs typeface="+mn-ea"/>
                <a:sym typeface="+mn-lt"/>
              </a:rPr>
              <a:t>1</a:t>
            </a:r>
            <a:r>
              <a:rPr lang="zh-CN" altLang="en-US" kern="0" dirty="0">
                <a:solidFill>
                  <a:schemeClr val="tx1">
                    <a:lumMod val="85000"/>
                    <a:lumOff val="15000"/>
                  </a:schemeClr>
                </a:solidFill>
                <a:cs typeface="+mn-ea"/>
                <a:sym typeface="+mn-lt"/>
              </a:rPr>
              <a:t>、对自己负责：树立安全意识，加强自我保护。绝不参与危险的戏水游泳活动，绝不参与没有家长陪同的游泳活动，绝不到危险、陌生的河塘游泳，绝不在河塘边垂钓鱼虾，绝不做危险举动，绝对远离溺水杀手。</a:t>
            </a:r>
            <a:endParaRPr lang="zh-CN" altLang="en-US" kern="0" dirty="0">
              <a:solidFill>
                <a:schemeClr val="tx1">
                  <a:lumMod val="85000"/>
                  <a:lumOff val="15000"/>
                </a:schemeClr>
              </a:solidFill>
              <a:cs typeface="+mn-ea"/>
              <a:sym typeface="+mn-lt"/>
            </a:endParaRPr>
          </a:p>
        </p:txBody>
      </p:sp>
      <p:sp>
        <p:nvSpPr>
          <p:cNvPr id="48" name="Aitds4"/>
          <p:cNvSpPr txBox="1">
            <a:spLocks noChangeArrowheads="1"/>
          </p:cNvSpPr>
          <p:nvPr/>
        </p:nvSpPr>
        <p:spPr bwMode="auto">
          <a:xfrm>
            <a:off x="938523" y="3448492"/>
            <a:ext cx="5580339" cy="461665"/>
          </a:xfrm>
          <a:prstGeom prst="rect">
            <a:avLst/>
          </a:prstGeom>
          <a:solidFill>
            <a:schemeClr val="accent1"/>
          </a:solidFill>
          <a:ln>
            <a:noFill/>
          </a:ln>
        </p:spPr>
        <p:txBody>
          <a:bodyPr wrap="square">
            <a:spAutoFit/>
          </a:bodyPr>
          <a:lstStyle>
            <a:lvl1pPr>
              <a:defRPr>
                <a:solidFill>
                  <a:schemeClr val="tx1"/>
                </a:solidFill>
                <a:latin typeface="Calibri" panose="020F0502020204030204" pitchFamily="34" charset="0"/>
                <a:ea typeface="MS PGothic" panose="020B0600070205080204" pitchFamily="-65" charset="-128"/>
              </a:defRPr>
            </a:lvl1pPr>
            <a:lvl2pPr marL="37931725" indent="-37474525">
              <a:defRPr>
                <a:solidFill>
                  <a:schemeClr val="tx1"/>
                </a:solidFill>
                <a:latin typeface="Calibri" panose="020F0502020204030204" pitchFamily="34" charset="0"/>
                <a:ea typeface="MS PGothic" panose="020B0600070205080204" pitchFamily="-65" charset="-128"/>
              </a:defRPr>
            </a:lvl2pPr>
            <a:lvl3pPr>
              <a:defRPr>
                <a:solidFill>
                  <a:schemeClr val="tx1"/>
                </a:solidFill>
                <a:latin typeface="Calibri" panose="020F0502020204030204" pitchFamily="34" charset="0"/>
                <a:ea typeface="MS PGothic" panose="020B0600070205080204" pitchFamily="-65" charset="-128"/>
              </a:defRPr>
            </a:lvl3pPr>
            <a:lvl4pPr>
              <a:defRPr>
                <a:solidFill>
                  <a:schemeClr val="tx1"/>
                </a:solidFill>
                <a:latin typeface="Calibri" panose="020F0502020204030204" pitchFamily="34" charset="0"/>
                <a:ea typeface="MS PGothic" panose="020B0600070205080204" pitchFamily="-65" charset="-128"/>
              </a:defRPr>
            </a:lvl4pPr>
            <a:lvl5pPr>
              <a:defRPr>
                <a:solidFill>
                  <a:schemeClr val="tx1"/>
                </a:solidFill>
                <a:latin typeface="Calibri" panose="020F0502020204030204" pitchFamily="34" charset="0"/>
                <a:ea typeface="MS PGothic" panose="020B0600070205080204" pitchFamily="-65"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mn-lt"/>
                <a:ea typeface="+mn-ea"/>
                <a:cs typeface="+mn-ea"/>
                <a:sym typeface="+mn-lt"/>
              </a:rPr>
              <a:t>四不要</a:t>
            </a:r>
            <a:endParaRPr kumimoji="0" lang="zh-CN" altLang="en-US" sz="2400" b="1"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55" name="Aitds9"/>
          <p:cNvSpPr/>
          <p:nvPr/>
        </p:nvSpPr>
        <p:spPr>
          <a:xfrm>
            <a:off x="938523" y="3910157"/>
            <a:ext cx="10183047" cy="881139"/>
          </a:xfrm>
          <a:prstGeom prst="rect">
            <a:avLst/>
          </a:prstGeom>
          <a:ln>
            <a:solidFill>
              <a:schemeClr val="tx1"/>
            </a:solidFill>
          </a:ln>
        </p:spPr>
        <p:txBody>
          <a:bodyPr wrap="square">
            <a:spAutoFit/>
          </a:bodyPr>
          <a:lstStyle/>
          <a:p>
            <a:pPr>
              <a:lnSpc>
                <a:spcPct val="150000"/>
              </a:lnSpc>
              <a:defRPr/>
            </a:pPr>
            <a:r>
              <a:rPr lang="en-US" altLang="zh-CN" kern="0" dirty="0">
                <a:solidFill>
                  <a:schemeClr val="tx1">
                    <a:lumMod val="85000"/>
                    <a:lumOff val="15000"/>
                  </a:schemeClr>
                </a:solidFill>
                <a:cs typeface="+mn-ea"/>
                <a:sym typeface="+mn-lt"/>
              </a:rPr>
              <a:t>2</a:t>
            </a:r>
            <a:r>
              <a:rPr lang="zh-CN" altLang="en-US" kern="0" dirty="0">
                <a:solidFill>
                  <a:schemeClr val="tx1">
                    <a:lumMod val="85000"/>
                    <a:lumOff val="15000"/>
                  </a:schemeClr>
                </a:solidFill>
                <a:cs typeface="+mn-ea"/>
                <a:sym typeface="+mn-lt"/>
              </a:rPr>
              <a:t>、对家人负责：如果游泳，一定要在自己的家长陪护前提下，到安全的、正规的游泳场所游泳，并要做好相应准备活动，防止溺水事件的发生。</a:t>
            </a:r>
            <a:endParaRPr lang="zh-CN" altLang="en-US" kern="0" dirty="0">
              <a:solidFill>
                <a:schemeClr val="tx1">
                  <a:lumMod val="85000"/>
                  <a:lumOff val="15000"/>
                </a:schemeClr>
              </a:solidFill>
              <a:cs typeface="+mn-ea"/>
              <a:sym typeface="+mn-lt"/>
            </a:endParaRPr>
          </a:p>
        </p:txBody>
      </p:sp>
      <p:sp>
        <p:nvSpPr>
          <p:cNvPr id="31" name="Aitds4"/>
          <p:cNvSpPr txBox="1">
            <a:spLocks noChangeArrowheads="1"/>
          </p:cNvSpPr>
          <p:nvPr/>
        </p:nvSpPr>
        <p:spPr bwMode="auto">
          <a:xfrm>
            <a:off x="938523" y="4791296"/>
            <a:ext cx="5580339" cy="461665"/>
          </a:xfrm>
          <a:prstGeom prst="rect">
            <a:avLst/>
          </a:prstGeom>
          <a:solidFill>
            <a:schemeClr val="accent1"/>
          </a:solidFill>
          <a:ln>
            <a:noFill/>
          </a:ln>
        </p:spPr>
        <p:txBody>
          <a:bodyPr wrap="square">
            <a:spAutoFit/>
          </a:bodyPr>
          <a:lstStyle>
            <a:lvl1pPr>
              <a:defRPr>
                <a:solidFill>
                  <a:schemeClr val="tx1"/>
                </a:solidFill>
                <a:latin typeface="Calibri" panose="020F0502020204030204" pitchFamily="34" charset="0"/>
                <a:ea typeface="MS PGothic" panose="020B0600070205080204" pitchFamily="-65" charset="-128"/>
              </a:defRPr>
            </a:lvl1pPr>
            <a:lvl2pPr marL="37931725" indent="-37474525">
              <a:defRPr>
                <a:solidFill>
                  <a:schemeClr val="tx1"/>
                </a:solidFill>
                <a:latin typeface="Calibri" panose="020F0502020204030204" pitchFamily="34" charset="0"/>
                <a:ea typeface="MS PGothic" panose="020B0600070205080204" pitchFamily="-65" charset="-128"/>
              </a:defRPr>
            </a:lvl2pPr>
            <a:lvl3pPr>
              <a:defRPr>
                <a:solidFill>
                  <a:schemeClr val="tx1"/>
                </a:solidFill>
                <a:latin typeface="Calibri" panose="020F0502020204030204" pitchFamily="34" charset="0"/>
                <a:ea typeface="MS PGothic" panose="020B0600070205080204" pitchFamily="-65" charset="-128"/>
              </a:defRPr>
            </a:lvl3pPr>
            <a:lvl4pPr>
              <a:defRPr>
                <a:solidFill>
                  <a:schemeClr val="tx1"/>
                </a:solidFill>
                <a:latin typeface="Calibri" panose="020F0502020204030204" pitchFamily="34" charset="0"/>
                <a:ea typeface="MS PGothic" panose="020B0600070205080204" pitchFamily="-65" charset="-128"/>
              </a:defRPr>
            </a:lvl4pPr>
            <a:lvl5pPr>
              <a:defRPr>
                <a:solidFill>
                  <a:schemeClr val="tx1"/>
                </a:solidFill>
                <a:latin typeface="Calibri" panose="020F0502020204030204" pitchFamily="34" charset="0"/>
                <a:ea typeface="MS PGothic" panose="020B0600070205080204" pitchFamily="-65"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mn-lt"/>
                <a:ea typeface="+mn-ea"/>
                <a:cs typeface="+mn-ea"/>
                <a:sym typeface="+mn-lt"/>
              </a:rPr>
              <a:t>四不要</a:t>
            </a:r>
            <a:endParaRPr kumimoji="0" lang="zh-CN" altLang="en-US" sz="2400" b="1"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41" name="Aitds9"/>
          <p:cNvSpPr/>
          <p:nvPr/>
        </p:nvSpPr>
        <p:spPr>
          <a:xfrm>
            <a:off x="938523" y="5252961"/>
            <a:ext cx="10183047" cy="881139"/>
          </a:xfrm>
          <a:prstGeom prst="rect">
            <a:avLst/>
          </a:prstGeom>
          <a:ln>
            <a:solidFill>
              <a:schemeClr val="tx1"/>
            </a:solidFill>
          </a:ln>
        </p:spPr>
        <p:txBody>
          <a:bodyPr wrap="square">
            <a:spAutoFit/>
          </a:bodyPr>
          <a:lstStyle/>
          <a:p>
            <a:pPr>
              <a:lnSpc>
                <a:spcPct val="150000"/>
              </a:lnSpc>
              <a:defRPr/>
            </a:pPr>
            <a:r>
              <a:rPr lang="en-US" altLang="zh-CN" kern="0" dirty="0">
                <a:solidFill>
                  <a:schemeClr val="tx1">
                    <a:lumMod val="85000"/>
                    <a:lumOff val="15000"/>
                  </a:schemeClr>
                </a:solidFill>
                <a:cs typeface="+mn-ea"/>
                <a:sym typeface="+mn-lt"/>
              </a:rPr>
              <a:t>3</a:t>
            </a:r>
            <a:r>
              <a:rPr lang="zh-CN" altLang="en-US" kern="0" dirty="0">
                <a:solidFill>
                  <a:schemeClr val="tx1">
                    <a:lumMod val="85000"/>
                    <a:lumOff val="15000"/>
                  </a:schemeClr>
                </a:solidFill>
                <a:cs typeface="+mn-ea"/>
                <a:sym typeface="+mn-lt"/>
              </a:rPr>
              <a:t>、对学校负责：要遵守学校的各项规章制度，不断强化安全防范意识，以血为鉴，引以为戒。积极参加学校组织的“珍爱生命，谨防溺水”系列安全教育活动，学会相关的预防</a:t>
            </a:r>
            <a:endParaRPr lang="zh-CN" altLang="en-US" kern="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left)">
                                      <p:cBhvr>
                                        <p:cTn id="15" dur="500"/>
                                        <p:tgtEl>
                                          <p:spTgt spid="4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left)">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48" grpId="0" animBg="1"/>
      <p:bldP spid="55" grpId="0" animBg="1"/>
      <p:bldP spid="31" grpId="0" animBg="1"/>
      <p:bldP spid="4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26416" y="622300"/>
            <a:ext cx="9739168" cy="4480073"/>
          </a:xfrm>
          <a:prstGeom prst="rect">
            <a:avLst/>
          </a:prstGeom>
          <a:noFill/>
        </p:spPr>
        <p:txBody>
          <a:bodyPr wrap="square" rtlCol="0">
            <a:spAutoFit/>
          </a:bodyPr>
          <a:lstStyle/>
          <a:p>
            <a:pPr algn="ctr">
              <a:lnSpc>
                <a:spcPct val="150000"/>
              </a:lnSpc>
            </a:pPr>
            <a:r>
              <a:rPr lang="zh-CN" altLang="en-US" sz="3600" b="1" dirty="0">
                <a:solidFill>
                  <a:schemeClr val="tx1">
                    <a:lumMod val="95000"/>
                    <a:lumOff val="5000"/>
                  </a:schemeClr>
                </a:solidFill>
                <a:cs typeface="+mn-ea"/>
                <a:sym typeface="+mn-lt"/>
              </a:rPr>
              <a:t>版权声明</a:t>
            </a:r>
            <a:endParaRPr lang="zh-CN" altLang="en-US" sz="3600" b="1" dirty="0">
              <a:solidFill>
                <a:schemeClr val="tx1">
                  <a:lumMod val="95000"/>
                  <a:lumOff val="5000"/>
                </a:schemeClr>
              </a:solidFill>
              <a:cs typeface="+mn-ea"/>
              <a:sym typeface="+mn-lt"/>
            </a:endParaRPr>
          </a:p>
          <a:p>
            <a:pPr algn="just">
              <a:lnSpc>
                <a:spcPct val="150000"/>
              </a:lnSpc>
            </a:pPr>
            <a:endParaRPr lang="zh-CN" altLang="en-US" sz="1200" dirty="0">
              <a:solidFill>
                <a:schemeClr val="tx1">
                  <a:lumMod val="95000"/>
                  <a:lumOff val="5000"/>
                </a:schemeClr>
              </a:solidFill>
              <a:cs typeface="+mn-ea"/>
              <a:sym typeface="+mn-lt"/>
            </a:endParaRPr>
          </a:p>
          <a:p>
            <a:pPr algn="just">
              <a:lnSpc>
                <a:spcPct val="150000"/>
              </a:lnSpc>
            </a:pPr>
            <a:r>
              <a:rPr lang="zh-CN" altLang="en-US" dirty="0">
                <a:solidFill>
                  <a:schemeClr val="tx1">
                    <a:lumMod val="95000"/>
                    <a:lumOff val="5000"/>
                  </a:schemeClr>
                </a:solidFill>
                <a:cs typeface="+mn-ea"/>
                <a:sym typeface="+mn-lt"/>
              </a:rPr>
              <a:t>感谢您下载平台上提供的</a:t>
            </a:r>
            <a:r>
              <a:rPr lang="en-US" altLang="zh-CN" dirty="0">
                <a:solidFill>
                  <a:schemeClr val="tx1">
                    <a:lumMod val="95000"/>
                    <a:lumOff val="5000"/>
                  </a:schemeClr>
                </a:solidFill>
                <a:cs typeface="+mn-ea"/>
                <a:sym typeface="+mn-lt"/>
              </a:rPr>
              <a:t>PPT</a:t>
            </a:r>
            <a:r>
              <a:rPr lang="zh-CN" altLang="en-US" dirty="0">
                <a:solidFill>
                  <a:schemeClr val="tx1">
                    <a:lumMod val="95000"/>
                    <a:lumOff val="5000"/>
                  </a:schemeClr>
                </a:solidFill>
                <a:cs typeface="+mn-ea"/>
                <a:sym typeface="+mn-lt"/>
              </a:rPr>
              <a:t>作品，为了您和熊猫办公以及原创作者的利益，请勿复制、传播、销售，否则将承担法律责任！熊猫办公将对作品进行维权，按照传播下载次数进行十倍的索取赔偿！</a:t>
            </a:r>
            <a:endParaRPr lang="zh-CN" altLang="en-US" dirty="0">
              <a:solidFill>
                <a:schemeClr val="tx1">
                  <a:lumMod val="95000"/>
                  <a:lumOff val="5000"/>
                </a:schemeClr>
              </a:solidFill>
              <a:cs typeface="+mn-ea"/>
              <a:sym typeface="+mn-lt"/>
            </a:endParaRPr>
          </a:p>
          <a:p>
            <a:pPr algn="just">
              <a:lnSpc>
                <a:spcPct val="150000"/>
              </a:lnSpc>
            </a:pPr>
            <a:r>
              <a:rPr lang="en-US" altLang="zh-CN" dirty="0">
                <a:solidFill>
                  <a:schemeClr val="tx1">
                    <a:lumMod val="95000"/>
                    <a:lumOff val="5000"/>
                  </a:schemeClr>
                </a:solidFill>
                <a:cs typeface="+mn-ea"/>
                <a:sym typeface="+mn-lt"/>
              </a:rPr>
              <a:t>1.</a:t>
            </a:r>
            <a:r>
              <a:rPr lang="zh-CN" altLang="en-US" dirty="0">
                <a:solidFill>
                  <a:schemeClr val="tx1">
                    <a:lumMod val="95000"/>
                    <a:lumOff val="5000"/>
                  </a:schemeClr>
                </a:solidFill>
                <a:cs typeface="+mn-ea"/>
                <a:sym typeface="+mn-lt"/>
              </a:rPr>
              <a:t>在熊猫办公出售的</a:t>
            </a:r>
            <a:r>
              <a:rPr lang="en-US" altLang="zh-CN" dirty="0">
                <a:solidFill>
                  <a:schemeClr val="tx1">
                    <a:lumMod val="95000"/>
                    <a:lumOff val="5000"/>
                  </a:schemeClr>
                </a:solidFill>
                <a:cs typeface="+mn-ea"/>
                <a:sym typeface="+mn-lt"/>
              </a:rPr>
              <a:t>PPT</a:t>
            </a:r>
            <a:r>
              <a:rPr lang="zh-CN" altLang="en-US" dirty="0">
                <a:solidFill>
                  <a:schemeClr val="tx1">
                    <a:lumMod val="95000"/>
                    <a:lumOff val="5000"/>
                  </a:schemeClr>
                </a:solidFill>
                <a:cs typeface="+mn-ea"/>
                <a:sym typeface="+mn-lt"/>
              </a:rPr>
              <a:t>模板是免版税类（</a:t>
            </a:r>
            <a:r>
              <a:rPr lang="en-US" altLang="zh-CN" dirty="0">
                <a:solidFill>
                  <a:schemeClr val="tx1">
                    <a:lumMod val="95000"/>
                    <a:lumOff val="5000"/>
                  </a:schemeClr>
                </a:solidFill>
                <a:cs typeface="+mn-ea"/>
                <a:sym typeface="+mn-lt"/>
              </a:rPr>
              <a:t>RF</a:t>
            </a:r>
            <a:r>
              <a:rPr lang="zh-CN" altLang="en-US" dirty="0">
                <a:solidFill>
                  <a:schemeClr val="tx1">
                    <a:lumMod val="95000"/>
                    <a:lumOff val="5000"/>
                  </a:schemeClr>
                </a:solidFill>
                <a:cs typeface="+mn-ea"/>
                <a:sym typeface="+mn-lt"/>
              </a:rPr>
              <a:t>：</a:t>
            </a:r>
            <a:r>
              <a:rPr lang="en-US" altLang="zh-CN" dirty="0">
                <a:solidFill>
                  <a:schemeClr val="tx1">
                    <a:lumMod val="95000"/>
                    <a:lumOff val="5000"/>
                  </a:schemeClr>
                </a:solidFill>
                <a:cs typeface="+mn-ea"/>
                <a:sym typeface="+mn-lt"/>
              </a:rPr>
              <a:t>Royalty-Free</a:t>
            </a:r>
            <a:r>
              <a:rPr lang="zh-CN" altLang="en-US" dirty="0">
                <a:solidFill>
                  <a:schemeClr val="tx1">
                    <a:lumMod val="95000"/>
                    <a:lumOff val="5000"/>
                  </a:schemeClr>
                </a:solidFill>
                <a:cs typeface="+mn-ea"/>
                <a:sym typeface="+mn-lt"/>
              </a:rPr>
              <a:t>）正版受</a:t>
            </a:r>
            <a:r>
              <a:rPr lang="en-US" altLang="zh-CN" dirty="0">
                <a:solidFill>
                  <a:schemeClr val="tx1">
                    <a:lumMod val="95000"/>
                    <a:lumOff val="5000"/>
                  </a:schemeClr>
                </a:solidFill>
                <a:cs typeface="+mn-ea"/>
                <a:sym typeface="+mn-lt"/>
              </a:rPr>
              <a:t>《</a:t>
            </a:r>
            <a:r>
              <a:rPr lang="zh-CN" altLang="en-US" dirty="0">
                <a:solidFill>
                  <a:schemeClr val="tx1">
                    <a:lumMod val="95000"/>
                    <a:lumOff val="5000"/>
                  </a:schemeClr>
                </a:solidFill>
                <a:cs typeface="+mn-ea"/>
                <a:sym typeface="+mn-lt"/>
              </a:rPr>
              <a:t>中国人民共和国著作法</a:t>
            </a:r>
            <a:r>
              <a:rPr lang="en-US" altLang="zh-CN" dirty="0">
                <a:solidFill>
                  <a:schemeClr val="tx1">
                    <a:lumMod val="95000"/>
                    <a:lumOff val="5000"/>
                  </a:schemeClr>
                </a:solidFill>
                <a:cs typeface="+mn-ea"/>
                <a:sym typeface="+mn-lt"/>
              </a:rPr>
              <a:t>》</a:t>
            </a:r>
            <a:r>
              <a:rPr lang="zh-CN" altLang="en-US" dirty="0">
                <a:solidFill>
                  <a:schemeClr val="tx1">
                    <a:lumMod val="95000"/>
                    <a:lumOff val="5000"/>
                  </a:schemeClr>
                </a:solidFill>
                <a:cs typeface="+mn-ea"/>
                <a:sym typeface="+mn-lt"/>
              </a:rPr>
              <a:t>和</a:t>
            </a:r>
            <a:r>
              <a:rPr lang="en-US" altLang="zh-CN" dirty="0">
                <a:solidFill>
                  <a:schemeClr val="tx1">
                    <a:lumMod val="95000"/>
                    <a:lumOff val="5000"/>
                  </a:schemeClr>
                </a:solidFill>
                <a:cs typeface="+mn-ea"/>
                <a:sym typeface="+mn-lt"/>
              </a:rPr>
              <a:t>《</a:t>
            </a:r>
            <a:r>
              <a:rPr lang="zh-CN" altLang="en-US" dirty="0">
                <a:solidFill>
                  <a:schemeClr val="tx1">
                    <a:lumMod val="95000"/>
                    <a:lumOff val="5000"/>
                  </a:schemeClr>
                </a:solidFill>
                <a:cs typeface="+mn-ea"/>
                <a:sym typeface="+mn-lt"/>
              </a:rPr>
              <a:t>世界版权公约</a:t>
            </a:r>
            <a:r>
              <a:rPr lang="en-US" altLang="zh-CN" dirty="0">
                <a:solidFill>
                  <a:schemeClr val="tx1">
                    <a:lumMod val="95000"/>
                    <a:lumOff val="5000"/>
                  </a:schemeClr>
                </a:solidFill>
                <a:cs typeface="+mn-ea"/>
                <a:sym typeface="+mn-lt"/>
              </a:rPr>
              <a:t>》</a:t>
            </a:r>
            <a:r>
              <a:rPr lang="zh-CN" altLang="en-US" dirty="0">
                <a:solidFill>
                  <a:schemeClr val="tx1">
                    <a:lumMod val="95000"/>
                    <a:lumOff val="5000"/>
                  </a:schemeClr>
                </a:solidFill>
                <a:cs typeface="+mn-ea"/>
                <a:sym typeface="+mn-lt"/>
              </a:rPr>
              <a:t>的保护，作品的所有权、版权和著作权归熊猫办公所有，您下载的是</a:t>
            </a:r>
            <a:r>
              <a:rPr lang="en-US" altLang="zh-CN" dirty="0">
                <a:solidFill>
                  <a:schemeClr val="tx1">
                    <a:lumMod val="95000"/>
                    <a:lumOff val="5000"/>
                  </a:schemeClr>
                </a:solidFill>
                <a:cs typeface="+mn-ea"/>
                <a:sym typeface="+mn-lt"/>
              </a:rPr>
              <a:t>PPT</a:t>
            </a:r>
            <a:r>
              <a:rPr lang="zh-CN" altLang="en-US" dirty="0">
                <a:solidFill>
                  <a:schemeClr val="tx1">
                    <a:lumMod val="95000"/>
                    <a:lumOff val="5000"/>
                  </a:schemeClr>
                </a:solidFill>
                <a:cs typeface="+mn-ea"/>
                <a:sym typeface="+mn-lt"/>
              </a:rPr>
              <a:t>模板素材的使用权。</a:t>
            </a:r>
            <a:endParaRPr lang="zh-CN" altLang="en-US" dirty="0">
              <a:solidFill>
                <a:schemeClr val="tx1">
                  <a:lumMod val="95000"/>
                  <a:lumOff val="5000"/>
                </a:schemeClr>
              </a:solidFill>
              <a:cs typeface="+mn-ea"/>
              <a:sym typeface="+mn-lt"/>
            </a:endParaRPr>
          </a:p>
          <a:p>
            <a:pPr algn="just">
              <a:lnSpc>
                <a:spcPct val="150000"/>
              </a:lnSpc>
            </a:pPr>
            <a:r>
              <a:rPr lang="en-US" altLang="zh-CN" dirty="0">
                <a:solidFill>
                  <a:schemeClr val="tx1">
                    <a:lumMod val="95000"/>
                    <a:lumOff val="5000"/>
                  </a:schemeClr>
                </a:solidFill>
                <a:cs typeface="+mn-ea"/>
                <a:sym typeface="+mn-lt"/>
              </a:rPr>
              <a:t>2.</a:t>
            </a:r>
            <a:r>
              <a:rPr lang="zh-CN" altLang="en-US" dirty="0">
                <a:solidFill>
                  <a:schemeClr val="tx1">
                    <a:lumMod val="95000"/>
                    <a:lumOff val="5000"/>
                  </a:schemeClr>
                </a:solidFill>
                <a:cs typeface="+mn-ea"/>
                <a:sym typeface="+mn-lt"/>
              </a:rPr>
              <a:t>不得将熊猫办公的</a:t>
            </a:r>
            <a:r>
              <a:rPr lang="en-US" altLang="zh-CN" dirty="0">
                <a:solidFill>
                  <a:schemeClr val="tx1">
                    <a:lumMod val="95000"/>
                    <a:lumOff val="5000"/>
                  </a:schemeClr>
                </a:solidFill>
                <a:cs typeface="+mn-ea"/>
                <a:sym typeface="+mn-lt"/>
              </a:rPr>
              <a:t>PPT</a:t>
            </a:r>
            <a:r>
              <a:rPr lang="zh-CN" altLang="en-US" dirty="0">
                <a:solidFill>
                  <a:schemeClr val="tx1">
                    <a:lumMod val="95000"/>
                    <a:lumOff val="5000"/>
                  </a:schemeClr>
                </a:solidFill>
                <a:cs typeface="+mn-ea"/>
                <a:sym typeface="+mn-lt"/>
              </a:rPr>
              <a:t>模板、</a:t>
            </a:r>
            <a:r>
              <a:rPr lang="en-US" altLang="zh-CN" dirty="0">
                <a:solidFill>
                  <a:schemeClr val="tx1">
                    <a:lumMod val="95000"/>
                    <a:lumOff val="5000"/>
                  </a:schemeClr>
                </a:solidFill>
                <a:cs typeface="+mn-ea"/>
                <a:sym typeface="+mn-lt"/>
              </a:rPr>
              <a:t>PPT</a:t>
            </a:r>
            <a:r>
              <a:rPr lang="zh-CN" altLang="en-US" dirty="0">
                <a:solidFill>
                  <a:schemeClr val="tx1">
                    <a:lumMod val="95000"/>
                    <a:lumOff val="5000"/>
                  </a:schemeClr>
                </a:solidFill>
                <a:cs typeface="+mn-ea"/>
                <a:sym typeface="+mn-lt"/>
              </a:rPr>
              <a:t>素材，本身用于再出售，或者出租、出借、转让、分销、发布或者作为礼物供他人使用，不得转授权、出卖、转让本协议或者本协议中的权利。</a:t>
            </a:r>
            <a:endParaRPr lang="zh-CN" altLang="en-US" dirty="0">
              <a:solidFill>
                <a:schemeClr val="tx1">
                  <a:lumMod val="95000"/>
                  <a:lumOff val="5000"/>
                </a:schemeClr>
              </a:solidFill>
              <a:cs typeface="+mn-ea"/>
              <a:sym typeface="+mn-lt"/>
            </a:endParaRPr>
          </a:p>
        </p:txBody>
      </p:sp>
      <p:sp>
        <p:nvSpPr>
          <p:cNvPr id="5" name="文本框 4">
            <a:hlinkClick r:id="rId1"/>
          </p:cNvPr>
          <p:cNvSpPr txBox="1"/>
          <p:nvPr/>
        </p:nvSpPr>
        <p:spPr>
          <a:xfrm>
            <a:off x="1226416" y="5575300"/>
            <a:ext cx="7524084"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dirty="0">
                <a:solidFill>
                  <a:schemeClr val="tx1">
                    <a:lumMod val="95000"/>
                    <a:lumOff val="5000"/>
                  </a:schemeClr>
                </a:solidFill>
                <a:cs typeface="+mn-ea"/>
                <a:sym typeface="+mn-lt"/>
              </a:rPr>
              <a:t>更多精品</a:t>
            </a:r>
            <a:r>
              <a:rPr lang="en-US" altLang="zh-CN" dirty="0">
                <a:solidFill>
                  <a:schemeClr val="tx1">
                    <a:lumMod val="95000"/>
                    <a:lumOff val="5000"/>
                  </a:schemeClr>
                </a:solidFill>
                <a:cs typeface="+mn-ea"/>
                <a:sym typeface="+mn-lt"/>
              </a:rPr>
              <a:t>PPT</a:t>
            </a:r>
            <a:r>
              <a:rPr lang="zh-CN" altLang="en-US" dirty="0">
                <a:solidFill>
                  <a:schemeClr val="tx1">
                    <a:lumMod val="95000"/>
                    <a:lumOff val="5000"/>
                  </a:schemeClr>
                </a:solidFill>
                <a:cs typeface="+mn-ea"/>
                <a:sym typeface="+mn-lt"/>
              </a:rPr>
              <a:t>模板：</a:t>
            </a:r>
            <a:r>
              <a:rPr lang="en-US" altLang="zh-CN" dirty="0">
                <a:solidFill>
                  <a:schemeClr val="tx1">
                    <a:lumMod val="95000"/>
                    <a:lumOff val="5000"/>
                  </a:schemeClr>
                </a:solidFill>
                <a:cs typeface="+mn-ea"/>
                <a:sym typeface="+mn-lt"/>
              </a:rPr>
              <a:t>http://www.tukuppt.com/ppt/</a:t>
            </a:r>
            <a:endParaRPr lang="zh-CN" altLang="en-US" dirty="0">
              <a:solidFill>
                <a:schemeClr val="tx1">
                  <a:lumMod val="95000"/>
                  <a:lumOff val="5000"/>
                </a:schemeClr>
              </a:solidFill>
              <a:cs typeface="+mn-ea"/>
              <a:sym typeface="+mn-lt"/>
            </a:endParaRPr>
          </a:p>
        </p:txBody>
      </p:sp>
      <p:grpSp>
        <p:nvGrpSpPr>
          <p:cNvPr id="6" name="组合 5"/>
          <p:cNvGrpSpPr/>
          <p:nvPr/>
        </p:nvGrpSpPr>
        <p:grpSpPr>
          <a:xfrm>
            <a:off x="8886558" y="5575300"/>
            <a:ext cx="1406576" cy="369332"/>
            <a:chOff x="8158550" y="5010841"/>
            <a:chExt cx="1364139" cy="369332"/>
          </a:xfrm>
          <a:effectLst/>
        </p:grpSpPr>
        <p:sp>
          <p:nvSpPr>
            <p:cNvPr id="7" name="矩形: 圆角 6"/>
            <p:cNvSpPr/>
            <p:nvPr/>
          </p:nvSpPr>
          <p:spPr>
            <a:xfrm>
              <a:off x="8158550" y="5010841"/>
              <a:ext cx="1336431" cy="342900"/>
            </a:xfrm>
            <a:prstGeom prst="roundRect">
              <a:avLst/>
            </a:prstGeom>
            <a:solidFill>
              <a:schemeClr val="bg1"/>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chemeClr val="tx1">
                    <a:lumMod val="95000"/>
                    <a:lumOff val="5000"/>
                  </a:schemeClr>
                </a:solidFill>
                <a:highlight>
                  <a:srgbClr val="FFFF00"/>
                </a:highlight>
                <a:cs typeface="+mn-ea"/>
                <a:sym typeface="+mn-lt"/>
              </a:endParaRPr>
            </a:p>
          </p:txBody>
        </p:sp>
        <p:sp>
          <p:nvSpPr>
            <p:cNvPr id="8" name="文本框 7"/>
            <p:cNvSpPr txBox="1"/>
            <p:nvPr/>
          </p:nvSpPr>
          <p:spPr>
            <a:xfrm>
              <a:off x="8278621" y="5010841"/>
              <a:ext cx="1244068" cy="369332"/>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hlinkClick r:id="rId1"/>
                </a:rPr>
                <a:t>点击进入</a:t>
              </a:r>
              <a:endParaRPr lang="zh-CN" altLang="en-US" dirty="0">
                <a:solidFill>
                  <a:schemeClr val="tx1">
                    <a:lumMod val="95000"/>
                    <a:lumOff val="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3000">
        <p14:prism dir="u"/>
      </p:transition>
    </mc:Choice>
    <mc:Fallback>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3031" y="1354209"/>
            <a:ext cx="4507506" cy="4498621"/>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4289" y="1214509"/>
            <a:ext cx="4790286" cy="488980"/>
          </a:xfrm>
          <a:prstGeom prst="rect">
            <a:avLst/>
          </a:prstGeom>
        </p:spPr>
      </p:pic>
      <p:sp>
        <p:nvSpPr>
          <p:cNvPr id="9" name="文本框 8"/>
          <p:cNvSpPr txBox="1"/>
          <p:nvPr/>
        </p:nvSpPr>
        <p:spPr>
          <a:xfrm>
            <a:off x="5760232" y="3521070"/>
            <a:ext cx="4978400" cy="523220"/>
          </a:xfrm>
          <a:prstGeom prst="rect">
            <a:avLst/>
          </a:prstGeom>
          <a:noFill/>
        </p:spPr>
        <p:txBody>
          <a:bodyPr wrap="square">
            <a:spAutoFit/>
          </a:bodyPr>
          <a:lstStyle/>
          <a:p>
            <a:r>
              <a:rPr lang="zh-CN" altLang="en-US" sz="2800" dirty="0"/>
              <a:t>珍爱你我生命  河塘请勿靠近</a:t>
            </a:r>
            <a:endParaRPr lang="zh-CN" altLang="en-US" sz="2800" dirty="0"/>
          </a:p>
        </p:txBody>
      </p:sp>
      <p:sp>
        <p:nvSpPr>
          <p:cNvPr id="11" name="文本框 10"/>
          <p:cNvSpPr txBox="1"/>
          <p:nvPr/>
        </p:nvSpPr>
        <p:spPr>
          <a:xfrm>
            <a:off x="6509532" y="4044290"/>
            <a:ext cx="3479800" cy="646331"/>
          </a:xfrm>
          <a:prstGeom prst="rect">
            <a:avLst/>
          </a:prstGeom>
          <a:noFill/>
        </p:spPr>
        <p:txBody>
          <a:bodyPr wrap="square">
            <a:spAutoFit/>
          </a:bodyPr>
          <a:lstStyle/>
          <a:p>
            <a:pPr algn="ctr"/>
            <a:r>
              <a:rPr lang="zh-CN" altLang="en-US" dirty="0"/>
              <a:t>The Moon Round the Lantern Festival</a:t>
            </a:r>
            <a:endParaRPr lang="zh-CN" altLang="en-US" dirty="0"/>
          </a:p>
          <a:p>
            <a:pPr algn="ctr"/>
            <a:r>
              <a:rPr lang="zh-CN" altLang="en-US" dirty="0"/>
              <a:t> the most round b</a:t>
            </a:r>
            <a:endParaRPr lang="zh-CN" altLang="en-US" dirty="0"/>
          </a:p>
        </p:txBody>
      </p:sp>
      <p:sp>
        <p:nvSpPr>
          <p:cNvPr id="12" name="圆角矩形 11"/>
          <p:cNvSpPr/>
          <p:nvPr/>
        </p:nvSpPr>
        <p:spPr>
          <a:xfrm>
            <a:off x="6096000" y="5270499"/>
            <a:ext cx="1931845" cy="39400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900" b="0" i="0" u="none" strike="noStrike" kern="1200" cap="none" spc="0" normalizeH="0" baseline="0" noProof="0" dirty="0">
                <a:ln>
                  <a:noFill/>
                </a:ln>
                <a:solidFill>
                  <a:srgbClr val="FFFFFF"/>
                </a:solidFill>
                <a:effectLst/>
                <a:uLnTx/>
                <a:uFillTx/>
                <a:latin typeface="思源黑体 CN" panose="020F0502020204030204"/>
                <a:ea typeface="字体视界-哈鹿体"/>
                <a:cs typeface="+mn-ea"/>
                <a:sym typeface="+mn-lt"/>
              </a:rPr>
              <a:t>演讲人：小熊猫</a:t>
            </a:r>
            <a:endParaRPr kumimoji="0" lang="zh-CN" altLang="en-US" sz="1900" b="0" i="0" u="none" strike="noStrike" kern="1200" cap="none" spc="0" normalizeH="0" baseline="0" noProof="0" dirty="0">
              <a:ln>
                <a:noFill/>
              </a:ln>
              <a:solidFill>
                <a:srgbClr val="FFFFFF"/>
              </a:solidFill>
              <a:effectLst/>
              <a:uLnTx/>
              <a:uFillTx/>
              <a:latin typeface="思源黑体 CN" panose="020F0502020204030204"/>
              <a:ea typeface="字体视界-哈鹿体"/>
              <a:cs typeface="+mn-ea"/>
              <a:sym typeface="+mn-lt"/>
            </a:endParaRPr>
          </a:p>
        </p:txBody>
      </p:sp>
      <p:sp>
        <p:nvSpPr>
          <p:cNvPr id="13" name="圆角矩形 12"/>
          <p:cNvSpPr/>
          <p:nvPr/>
        </p:nvSpPr>
        <p:spPr>
          <a:xfrm>
            <a:off x="8027845" y="5270499"/>
            <a:ext cx="2440908" cy="394001"/>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uLnTx/>
                <a:uFillTx/>
                <a:latin typeface="思源黑体 CN" panose="020F0502020204030204"/>
                <a:ea typeface="字体视界-哈鹿体"/>
                <a:cs typeface="+mn-ea"/>
                <a:sym typeface="+mn-lt"/>
              </a:rPr>
              <a:t>时间：</a:t>
            </a:r>
            <a:r>
              <a:rPr kumimoji="0" lang="en-US" altLang="zh-CN" sz="2000" b="0" i="0" u="none" strike="noStrike" kern="1200" cap="none" spc="0" normalizeH="0" baseline="0" noProof="0" dirty="0">
                <a:ln>
                  <a:noFill/>
                </a:ln>
                <a:solidFill>
                  <a:schemeClr val="bg1"/>
                </a:solidFill>
                <a:effectLst/>
                <a:uLnTx/>
                <a:uFillTx/>
                <a:latin typeface="思源黑体 CN" panose="020F0502020204030204"/>
                <a:ea typeface="字体视界-哈鹿体"/>
                <a:cs typeface="+mn-ea"/>
                <a:sym typeface="+mn-lt"/>
              </a:rPr>
              <a:t>2020.X.X</a:t>
            </a:r>
            <a:endParaRPr kumimoji="0" lang="zh-CN" altLang="en-US" sz="2000" b="0" i="0" u="none" strike="noStrike" kern="1200" cap="none" spc="0" normalizeH="0" baseline="0" noProof="0" dirty="0">
              <a:ln>
                <a:noFill/>
              </a:ln>
              <a:solidFill>
                <a:schemeClr val="bg1"/>
              </a:solidFill>
              <a:effectLst/>
              <a:uLnTx/>
              <a:uFillTx/>
              <a:latin typeface="思源黑体 CN" panose="020F0502020204030204"/>
              <a:ea typeface="字体视界-哈鹿体"/>
              <a:cs typeface="+mn-ea"/>
              <a:sym typeface="+mn-lt"/>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6148" y="1918636"/>
            <a:ext cx="5466568" cy="138728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Single" invX="1"/>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265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3650"/>
                            </p:stCondLst>
                            <p:childTnLst>
                              <p:par>
                                <p:cTn id="34" presetID="12" presetClass="entr" presetSubtype="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left)">
                                      <p:cBhvr>
                                        <p:cTn id="37" dur="500"/>
                                        <p:tgtEl>
                                          <p:spTgt spid="12"/>
                                        </p:tgtEl>
                                      </p:cBhvr>
                                    </p:animEffect>
                                  </p:childTnLst>
                                </p:cTn>
                              </p:par>
                            </p:childTnLst>
                          </p:cTn>
                        </p:par>
                        <p:par>
                          <p:cTn id="38" fill="hold">
                            <p:stCondLst>
                              <p:cond delay="4150"/>
                            </p:stCondLst>
                            <p:childTnLst>
                              <p:par>
                                <p:cTn id="39" presetID="1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right)">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448093" y="2912590"/>
            <a:ext cx="4800600" cy="1446550"/>
          </a:xfrm>
          <a:prstGeom prst="rect">
            <a:avLst/>
          </a:prstGeom>
          <a:noFill/>
        </p:spPr>
        <p:txBody>
          <a:bodyPr wrap="square" rtlCol="0">
            <a:spAutoFit/>
          </a:bodyPr>
          <a:lstStyle/>
          <a:p>
            <a:pPr algn="dist" defTabSz="914400">
              <a:defRPr/>
            </a:pPr>
            <a:r>
              <a:rPr lang="zh-CN" altLang="en-US" sz="8800" b="1" kern="0" dirty="0">
                <a:cs typeface="+mn-ea"/>
                <a:sym typeface="+mn-lt"/>
              </a:rPr>
              <a:t>溺水案例</a:t>
            </a:r>
            <a:endParaRPr lang="zh-CN" altLang="en-US" sz="8800" b="1" kern="0" dirty="0">
              <a:cs typeface="+mn-ea"/>
              <a:sym typeface="+mn-lt"/>
            </a:endParaRPr>
          </a:p>
        </p:txBody>
      </p:sp>
      <p:sp>
        <p:nvSpPr>
          <p:cNvPr id="9" name="文本框 8"/>
          <p:cNvSpPr txBox="1"/>
          <p:nvPr/>
        </p:nvSpPr>
        <p:spPr>
          <a:xfrm>
            <a:off x="6538311" y="1886809"/>
            <a:ext cx="2620164" cy="923330"/>
          </a:xfrm>
          <a:prstGeom prst="rect">
            <a:avLst/>
          </a:prstGeom>
          <a:noFill/>
        </p:spPr>
        <p:txBody>
          <a:bodyPr wrap="square" rtlCol="0">
            <a:spAutoFit/>
          </a:bodyPr>
          <a:lstStyle/>
          <a:p>
            <a:pPr algn="dist" defTabSz="914400">
              <a:defRPr/>
            </a:pPr>
            <a:r>
              <a:rPr lang="zh-CN" altLang="en-US" sz="5400" b="1" kern="0" dirty="0">
                <a:cs typeface="+mn-ea"/>
                <a:sym typeface="+mn-lt"/>
              </a:rPr>
              <a:t>第一章</a:t>
            </a:r>
            <a:endParaRPr lang="zh-CN" altLang="en-US" sz="5400" b="1" kern="0" dirty="0">
              <a:cs typeface="+mn-ea"/>
              <a:sym typeface="+mn-lt"/>
            </a:endParaRPr>
          </a:p>
        </p:txBody>
      </p:sp>
      <p:sp>
        <p:nvSpPr>
          <p:cNvPr id="10" name="Synergistically utilize technically sound portals with frictionless chains. Dramatically customize…"/>
          <p:cNvSpPr txBox="1"/>
          <p:nvPr/>
        </p:nvSpPr>
        <p:spPr>
          <a:xfrm>
            <a:off x="5352844" y="4461592"/>
            <a:ext cx="4991099" cy="346505"/>
          </a:xfrm>
          <a:prstGeom prst="rect">
            <a:avLst/>
          </a:prstGeom>
          <a:ln w="12700">
            <a:miter lim="400000"/>
          </a:ln>
        </p:spPr>
        <p:txBody>
          <a:bodyPr wrap="square" lIns="0" tIns="0" rIns="0" bIns="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sz="800" kern="0" dirty="0">
                <a:cs typeface="+mn-ea"/>
                <a:sym typeface="+mn-lt"/>
              </a:rPr>
              <a:t>Synergistically utilize technically sound portals with frictionless chains. Dramatically customize</a:t>
            </a:r>
            <a:r>
              <a:rPr lang="en-US" sz="800" kern="0" dirty="0">
                <a:cs typeface="+mn-ea"/>
                <a:sym typeface="+mn-lt"/>
              </a:rPr>
              <a:t> </a:t>
            </a:r>
            <a:r>
              <a:rPr sz="800" kern="0" dirty="0">
                <a:cs typeface="+mn-ea"/>
                <a:sym typeface="+mn-lt"/>
              </a:rPr>
              <a:t>empowered networks rather than goal-opportunities. </a:t>
            </a:r>
            <a:endParaRPr sz="800" kern="0" dirty="0">
              <a:cs typeface="+mn-ea"/>
              <a:sym typeface="+mn-lt"/>
            </a:endParaRPr>
          </a:p>
        </p:txBody>
      </p:sp>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324474" y="1555005"/>
            <a:ext cx="3914070" cy="39140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0"/>
          <p:cNvSpPr txBox="1"/>
          <p:nvPr/>
        </p:nvSpPr>
        <p:spPr>
          <a:xfrm>
            <a:off x="2520646" y="1807216"/>
            <a:ext cx="4724284" cy="4182042"/>
          </a:xfrm>
          <a:prstGeom prst="rect">
            <a:avLst/>
          </a:prstGeom>
          <a:noFill/>
        </p:spPr>
        <p:txBody>
          <a:bodyPr wrap="square" lIns="68580" tIns="34290" rIns="68580" bIns="34290" rtlCol="0">
            <a:spAutoFit/>
          </a:bodyPr>
          <a:lstStyle/>
          <a:p>
            <a:pPr>
              <a:lnSpc>
                <a:spcPct val="150000"/>
              </a:lnSpc>
              <a:defRPr/>
            </a:pPr>
            <a:r>
              <a:rPr lang="en-US" altLang="zh-CN" kern="0" dirty="0">
                <a:solidFill>
                  <a:schemeClr val="tx1">
                    <a:lumMod val="85000"/>
                    <a:lumOff val="15000"/>
                  </a:schemeClr>
                </a:solidFill>
                <a:cs typeface="+mn-ea"/>
                <a:sym typeface="+mn-lt"/>
              </a:rPr>
              <a:t>2007</a:t>
            </a:r>
            <a:r>
              <a:rPr lang="zh-CN" altLang="en-US" kern="0" dirty="0">
                <a:solidFill>
                  <a:schemeClr val="tx1">
                    <a:lumMod val="85000"/>
                    <a:lumOff val="15000"/>
                  </a:schemeClr>
                </a:solidFill>
                <a:cs typeface="+mn-ea"/>
                <a:sym typeface="+mn-lt"/>
              </a:rPr>
              <a:t>年</a:t>
            </a:r>
            <a:r>
              <a:rPr lang="en-US" altLang="zh-CN" kern="0" dirty="0">
                <a:solidFill>
                  <a:schemeClr val="tx1">
                    <a:lumMod val="85000"/>
                    <a:lumOff val="15000"/>
                  </a:schemeClr>
                </a:solidFill>
                <a:cs typeface="+mn-ea"/>
                <a:sym typeface="+mn-lt"/>
              </a:rPr>
              <a:t>6</a:t>
            </a:r>
            <a:r>
              <a:rPr lang="zh-CN" altLang="en-US" kern="0" dirty="0">
                <a:solidFill>
                  <a:schemeClr val="tx1">
                    <a:lumMod val="85000"/>
                    <a:lumOff val="15000"/>
                  </a:schemeClr>
                </a:solidFill>
                <a:cs typeface="+mn-ea"/>
                <a:sym typeface="+mn-lt"/>
              </a:rPr>
              <a:t>月</a:t>
            </a:r>
            <a:r>
              <a:rPr lang="en-US" altLang="zh-CN" kern="0" dirty="0">
                <a:solidFill>
                  <a:schemeClr val="tx1">
                    <a:lumMod val="85000"/>
                    <a:lumOff val="15000"/>
                  </a:schemeClr>
                </a:solidFill>
                <a:cs typeface="+mn-ea"/>
                <a:sym typeface="+mn-lt"/>
              </a:rPr>
              <a:t>21</a:t>
            </a:r>
            <a:r>
              <a:rPr lang="zh-CN" altLang="en-US" kern="0" dirty="0">
                <a:solidFill>
                  <a:schemeClr val="tx1">
                    <a:lumMod val="85000"/>
                    <a:lumOff val="15000"/>
                  </a:schemeClr>
                </a:solidFill>
                <a:cs typeface="+mn-ea"/>
                <a:sym typeface="+mn-lt"/>
              </a:rPr>
              <a:t>日，某中学组织师生前往该市近郊河滩进行野炊活动。临近中午，野炊活动结束，带队老师组织学生结对回校。该校初一学生黄某等三名女生结伴留在回校的队伍最后，并准备离队偷偷去附近的河里嬉水。此时，该校的两名高一男生恰好途径此地，及时加以劝阻，并将她们送回学校。事后，据村民反映：该河表面平静，但深浅处相差甚大，河床最深处的水深达</a:t>
            </a:r>
            <a:r>
              <a:rPr lang="en-US" altLang="zh-CN" kern="0" dirty="0">
                <a:solidFill>
                  <a:schemeClr val="tx1">
                    <a:lumMod val="85000"/>
                    <a:lumOff val="15000"/>
                  </a:schemeClr>
                </a:solidFill>
                <a:cs typeface="+mn-ea"/>
                <a:sym typeface="+mn-lt"/>
              </a:rPr>
              <a:t>4-5</a:t>
            </a:r>
            <a:r>
              <a:rPr lang="zh-CN" altLang="en-US" kern="0" dirty="0">
                <a:solidFill>
                  <a:schemeClr val="tx1">
                    <a:lumMod val="85000"/>
                    <a:lumOff val="15000"/>
                  </a:schemeClr>
                </a:solidFill>
                <a:cs typeface="+mn-ea"/>
                <a:sym typeface="+mn-lt"/>
              </a:rPr>
              <a:t>米。</a:t>
            </a:r>
            <a:r>
              <a:rPr lang="en-US" altLang="zh-CN" kern="0" dirty="0">
                <a:solidFill>
                  <a:schemeClr val="tx1">
                    <a:lumMod val="85000"/>
                    <a:lumOff val="15000"/>
                  </a:schemeClr>
                </a:solidFill>
                <a:cs typeface="+mn-ea"/>
                <a:sym typeface="+mn-lt"/>
              </a:rPr>
              <a:t>3</a:t>
            </a:r>
            <a:r>
              <a:rPr lang="zh-CN" altLang="en-US" kern="0" dirty="0">
                <a:solidFill>
                  <a:schemeClr val="tx1">
                    <a:lumMod val="85000"/>
                    <a:lumOff val="15000"/>
                  </a:schemeClr>
                </a:solidFill>
                <a:cs typeface="+mn-ea"/>
                <a:sym typeface="+mn-lt"/>
              </a:rPr>
              <a:t>女生不知险情，如果下水，后果不堪设想。</a:t>
            </a:r>
            <a:endParaRPr lang="zh-CN" altLang="en-US" kern="0" dirty="0">
              <a:solidFill>
                <a:schemeClr val="tx1">
                  <a:lumMod val="85000"/>
                  <a:lumOff val="15000"/>
                </a:schemeClr>
              </a:solidFill>
              <a:cs typeface="+mn-ea"/>
              <a:sym typeface="+mn-lt"/>
            </a:endParaRPr>
          </a:p>
        </p:txBody>
      </p:sp>
      <p:grpSp>
        <p:nvGrpSpPr>
          <p:cNvPr id="2" name="组合 1"/>
          <p:cNvGrpSpPr/>
          <p:nvPr/>
        </p:nvGrpSpPr>
        <p:grpSpPr>
          <a:xfrm>
            <a:off x="1303675" y="1863688"/>
            <a:ext cx="1148109" cy="992271"/>
            <a:chOff x="863000" y="1940806"/>
            <a:chExt cx="1148109" cy="992271"/>
          </a:xfrm>
          <a:solidFill>
            <a:srgbClr val="51C1E6"/>
          </a:solidFill>
        </p:grpSpPr>
        <p:sp>
          <p:nvSpPr>
            <p:cNvPr id="12" name="等腰三角形 2"/>
            <p:cNvSpPr/>
            <p:nvPr/>
          </p:nvSpPr>
          <p:spPr bwMode="auto">
            <a:xfrm rot="2747878">
              <a:off x="940919" y="186288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68580" tIns="34290" rIns="68580" bIns="34290" anchor="ctr"/>
            <a:lstStyle/>
            <a:p>
              <a:pPr algn="ctr"/>
              <a:endParaRPr lang="zh-CN" altLang="en-US" sz="1100" kern="0" dirty="0">
                <a:solidFill>
                  <a:srgbClr val="FFFFFF"/>
                </a:solidFill>
                <a:cs typeface="+mn-ea"/>
                <a:sym typeface="+mn-lt"/>
              </a:endParaRPr>
            </a:p>
          </p:txBody>
        </p:sp>
        <p:sp>
          <p:nvSpPr>
            <p:cNvPr id="13" name="TextBox 23"/>
            <p:cNvSpPr txBox="1"/>
            <p:nvPr/>
          </p:nvSpPr>
          <p:spPr>
            <a:xfrm>
              <a:off x="1056853" y="2369176"/>
              <a:ext cx="643835" cy="369258"/>
            </a:xfrm>
            <a:prstGeom prst="rect">
              <a:avLst/>
            </a:prstGeom>
            <a:solidFill>
              <a:schemeClr val="accent1"/>
            </a:solidFill>
            <a:ln>
              <a:noFill/>
            </a:ln>
          </p:spPr>
          <p:txBody>
            <a:bodyPr wrap="none" lIns="68580" tIns="34290" rIns="68580" bIns="34290" anchor="ctr"/>
            <a:lstStyle>
              <a:defPPr>
                <a:defRPr lang="zh-CN"/>
              </a:defPPr>
              <a:lvl1pPr algn="ctr">
                <a:defRPr sz="2000" kern="0">
                  <a:solidFill>
                    <a:srgbClr val="FFFFFF"/>
                  </a:solidFill>
                  <a:latin typeface="Microsoft YaHei" panose="020B0503020204020204" pitchFamily="34" charset="-122"/>
                  <a:ea typeface="Microsoft YaHei" panose="020B0503020204020204" pitchFamily="34" charset="-122"/>
                </a:defRPr>
              </a:lvl1pPr>
            </a:lstStyle>
            <a:p>
              <a:r>
                <a:rPr lang="zh-CN" altLang="en-US" sz="3200" b="1" dirty="0">
                  <a:latin typeface="+mn-lt"/>
                  <a:ea typeface="+mn-ea"/>
                  <a:cs typeface="+mn-ea"/>
                  <a:sym typeface="+mn-lt"/>
                </a:rPr>
                <a:t>案例</a:t>
              </a:r>
              <a:endParaRPr lang="en-US" altLang="zh-CN" sz="3200" b="1" dirty="0">
                <a:latin typeface="+mn-lt"/>
                <a:ea typeface="+mn-ea"/>
                <a:cs typeface="+mn-ea"/>
                <a:sym typeface="+mn-lt"/>
              </a:endParaRPr>
            </a:p>
            <a:p>
              <a:r>
                <a:rPr lang="zh-CN" altLang="en-US" sz="3200" b="1" dirty="0">
                  <a:latin typeface="+mn-lt"/>
                  <a:ea typeface="+mn-ea"/>
                  <a:cs typeface="+mn-ea"/>
                  <a:sym typeface="+mn-lt"/>
                </a:rPr>
                <a:t>一</a:t>
              </a:r>
              <a:endParaRPr lang="zh-CN" altLang="en-US" sz="3200" b="1" dirty="0">
                <a:latin typeface="+mn-lt"/>
                <a:ea typeface="+mn-ea"/>
                <a:cs typeface="+mn-ea"/>
                <a:sym typeface="+mn-lt"/>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6494508" y="1603925"/>
            <a:ext cx="5796644" cy="413979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prestig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iterate type="lt">
                                    <p:tmPct val="5983"/>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
                                        <p:tgtEl>
                                          <p:spTgt spid="10"/>
                                        </p:tgtEl>
                                        <p:attrNameLst>
                                          <p:attrName>ppt_y</p:attrName>
                                        </p:attrNameLst>
                                      </p:cBhvr>
                                      <p:tavLst>
                                        <p:tav tm="0">
                                          <p:val>
                                            <p:strVal val="#ppt_y+#ppt_h*1.125000"/>
                                          </p:val>
                                        </p:tav>
                                        <p:tav tm="100000">
                                          <p:val>
                                            <p:strVal val="#ppt_y"/>
                                          </p:val>
                                        </p:tav>
                                      </p:tavLst>
                                    </p:anim>
                                    <p:animEffect transition="in" filter="wipe(up)">
                                      <p:cBhvr>
                                        <p:cTn id="8" dur="300"/>
                                        <p:tgtEl>
                                          <p:spTgt spid="10"/>
                                        </p:tgtEl>
                                      </p:cBhvr>
                                    </p:animEffect>
                                  </p:childTnLst>
                                </p:cTn>
                              </p:par>
                            </p:childTnLst>
                          </p:cTn>
                        </p:par>
                        <p:par>
                          <p:cTn id="9" fill="hold">
                            <p:stCondLst>
                              <p:cond delay="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2073451" y="2885204"/>
            <a:ext cx="4001340" cy="2986395"/>
          </a:xfrm>
          <a:prstGeom prst="rect">
            <a:avLst/>
          </a:prstGeom>
          <a:noFill/>
        </p:spPr>
        <p:txBody>
          <a:bodyPr wrap="square" lIns="68580" tIns="34290" rIns="68580" bIns="34290" rtlCol="0">
            <a:spAutoFit/>
          </a:bodyPr>
          <a:lstStyle/>
          <a:p>
            <a:pPr>
              <a:lnSpc>
                <a:spcPct val="150000"/>
              </a:lnSpc>
              <a:defRPr/>
            </a:pPr>
            <a:r>
              <a:rPr lang="en-US" altLang="zh-CN" sz="1600" kern="0" dirty="0">
                <a:solidFill>
                  <a:schemeClr val="tx1">
                    <a:lumMod val="85000"/>
                    <a:lumOff val="15000"/>
                  </a:schemeClr>
                </a:solidFill>
                <a:cs typeface="+mn-ea"/>
                <a:sym typeface="+mn-lt"/>
              </a:rPr>
              <a:t>2007</a:t>
            </a:r>
            <a:r>
              <a:rPr lang="zh-CN" altLang="en-US" sz="1600" kern="0" dirty="0">
                <a:solidFill>
                  <a:schemeClr val="tx1">
                    <a:lumMod val="85000"/>
                    <a:lumOff val="15000"/>
                  </a:schemeClr>
                </a:solidFill>
                <a:cs typeface="+mn-ea"/>
                <a:sym typeface="+mn-lt"/>
              </a:rPr>
              <a:t>年</a:t>
            </a:r>
            <a:r>
              <a:rPr lang="en-US" altLang="zh-CN" sz="1600" kern="0" dirty="0">
                <a:solidFill>
                  <a:schemeClr val="tx1">
                    <a:lumMod val="85000"/>
                    <a:lumOff val="15000"/>
                  </a:schemeClr>
                </a:solidFill>
                <a:cs typeface="+mn-ea"/>
                <a:sym typeface="+mn-lt"/>
              </a:rPr>
              <a:t>6</a:t>
            </a:r>
            <a:r>
              <a:rPr lang="zh-CN" altLang="en-US" sz="1600" kern="0" dirty="0">
                <a:solidFill>
                  <a:schemeClr val="tx1">
                    <a:lumMod val="85000"/>
                    <a:lumOff val="15000"/>
                  </a:schemeClr>
                </a:solidFill>
                <a:cs typeface="+mn-ea"/>
                <a:sym typeface="+mn-lt"/>
              </a:rPr>
              <a:t>月</a:t>
            </a:r>
            <a:r>
              <a:rPr lang="en-US" altLang="zh-CN" sz="1600" kern="0" dirty="0">
                <a:solidFill>
                  <a:schemeClr val="tx1">
                    <a:lumMod val="85000"/>
                    <a:lumOff val="15000"/>
                  </a:schemeClr>
                </a:solidFill>
                <a:cs typeface="+mn-ea"/>
                <a:sym typeface="+mn-lt"/>
              </a:rPr>
              <a:t>13</a:t>
            </a:r>
            <a:r>
              <a:rPr lang="zh-CN" altLang="en-US" sz="1600" kern="0" dirty="0">
                <a:solidFill>
                  <a:schemeClr val="tx1">
                    <a:lumMod val="85000"/>
                    <a:lumOff val="15000"/>
                  </a:schemeClr>
                </a:solidFill>
                <a:cs typeface="+mn-ea"/>
                <a:sym typeface="+mn-lt"/>
              </a:rPr>
              <a:t>日上午放学后，安徽省某镇初一年级的于某、陈某、顾某</a:t>
            </a:r>
            <a:r>
              <a:rPr lang="en-US" altLang="zh-CN" sz="1600" kern="0" dirty="0">
                <a:solidFill>
                  <a:schemeClr val="tx1">
                    <a:lumMod val="85000"/>
                    <a:lumOff val="15000"/>
                  </a:schemeClr>
                </a:solidFill>
                <a:cs typeface="+mn-ea"/>
                <a:sym typeface="+mn-lt"/>
              </a:rPr>
              <a:t>3</a:t>
            </a:r>
            <a:r>
              <a:rPr lang="zh-CN" altLang="en-US" sz="1600" kern="0" dirty="0">
                <a:solidFill>
                  <a:schemeClr val="tx1">
                    <a:lumMod val="85000"/>
                    <a:lumOff val="15000"/>
                  </a:schemeClr>
                </a:solidFill>
                <a:cs typeface="+mn-ea"/>
                <a:sym typeface="+mn-lt"/>
              </a:rPr>
              <a:t>名学生骑自行车回家，途径水库时，因为天气炎热，便下水游泳。陈某和顾某脱掉衣服先下水，于某脱衣服慢一些，等他下水时已经看不见陈某和顾某了。于某顿时紧张起来，急忙上岸，呼喊村里大人来施救。等大人赶到，将两人打捞上来，他们已经停止呼吸了。</a:t>
            </a:r>
            <a:endParaRPr lang="zh-CN" altLang="en-US" sz="1600" kern="0" dirty="0">
              <a:solidFill>
                <a:schemeClr val="tx1">
                  <a:lumMod val="85000"/>
                  <a:lumOff val="15000"/>
                </a:schemeClr>
              </a:solidFill>
              <a:cs typeface="+mn-ea"/>
              <a:sym typeface="+mn-lt"/>
            </a:endParaRPr>
          </a:p>
        </p:txBody>
      </p:sp>
      <p:grpSp>
        <p:nvGrpSpPr>
          <p:cNvPr id="3" name="组合 2"/>
          <p:cNvGrpSpPr/>
          <p:nvPr/>
        </p:nvGrpSpPr>
        <p:grpSpPr>
          <a:xfrm>
            <a:off x="856480" y="2941676"/>
            <a:ext cx="1148109" cy="992271"/>
            <a:chOff x="863000" y="1940806"/>
            <a:chExt cx="1148109" cy="992271"/>
          </a:xfrm>
          <a:solidFill>
            <a:schemeClr val="accent1"/>
          </a:solidFill>
        </p:grpSpPr>
        <p:sp>
          <p:nvSpPr>
            <p:cNvPr id="4" name="等腰三角形 2"/>
            <p:cNvSpPr/>
            <p:nvPr/>
          </p:nvSpPr>
          <p:spPr bwMode="auto">
            <a:xfrm rot="2747878">
              <a:off x="940919" y="186288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a:noFill/>
            </a:ln>
          </p:spPr>
          <p:txBody>
            <a:bodyPr wrap="none" lIns="68580" tIns="34290" rIns="68580" bIns="34290" anchor="ctr"/>
            <a:lstStyle/>
            <a:p>
              <a:pPr algn="ctr"/>
              <a:endParaRPr lang="zh-CN" altLang="en-US" sz="1100" kern="0" dirty="0">
                <a:solidFill>
                  <a:srgbClr val="FFFFFF"/>
                </a:solidFill>
                <a:cs typeface="+mn-ea"/>
                <a:sym typeface="+mn-lt"/>
              </a:endParaRPr>
            </a:p>
          </p:txBody>
        </p:sp>
        <p:sp>
          <p:nvSpPr>
            <p:cNvPr id="5" name="TextBox 23"/>
            <p:cNvSpPr txBox="1"/>
            <p:nvPr/>
          </p:nvSpPr>
          <p:spPr>
            <a:xfrm>
              <a:off x="1056853" y="2327325"/>
              <a:ext cx="643835" cy="369258"/>
            </a:xfrm>
            <a:prstGeom prst="rect">
              <a:avLst/>
            </a:prstGeom>
            <a:grpFill/>
            <a:ln>
              <a:noFill/>
            </a:ln>
          </p:spPr>
          <p:txBody>
            <a:bodyPr wrap="none" lIns="68580" tIns="34290" rIns="68580" bIns="34290" anchor="ctr"/>
            <a:lstStyle>
              <a:defPPr>
                <a:defRPr lang="zh-CN"/>
              </a:defPPr>
              <a:lvl1pPr algn="ctr">
                <a:defRPr sz="2000" kern="0">
                  <a:solidFill>
                    <a:srgbClr val="FFFFFF"/>
                  </a:solidFill>
                  <a:latin typeface="Microsoft YaHei" panose="020B0503020204020204" pitchFamily="34" charset="-122"/>
                  <a:ea typeface="Microsoft YaHei" panose="020B0503020204020204" pitchFamily="34" charset="-122"/>
                </a:defRPr>
              </a:lvl1pPr>
            </a:lstStyle>
            <a:p>
              <a:r>
                <a:rPr lang="zh-CN" altLang="en-US" sz="3200" b="1" dirty="0">
                  <a:latin typeface="+mn-lt"/>
                  <a:ea typeface="+mn-ea"/>
                  <a:cs typeface="+mn-ea"/>
                  <a:sym typeface="+mn-lt"/>
                </a:rPr>
                <a:t>案例</a:t>
              </a:r>
              <a:endParaRPr lang="en-US" altLang="zh-CN" sz="3200" b="1" dirty="0">
                <a:latin typeface="+mn-lt"/>
                <a:ea typeface="+mn-ea"/>
                <a:cs typeface="+mn-ea"/>
                <a:sym typeface="+mn-lt"/>
              </a:endParaRPr>
            </a:p>
            <a:p>
              <a:r>
                <a:rPr lang="zh-CN" altLang="en-US" sz="3200" b="1" dirty="0">
                  <a:latin typeface="+mn-lt"/>
                  <a:ea typeface="+mn-ea"/>
                  <a:cs typeface="+mn-ea"/>
                  <a:sym typeface="+mn-lt"/>
                </a:rPr>
                <a:t>二</a:t>
              </a:r>
              <a:endParaRPr lang="zh-CN" altLang="en-US" sz="3200" b="1" dirty="0">
                <a:latin typeface="+mn-lt"/>
                <a:ea typeface="+mn-ea"/>
                <a:cs typeface="+mn-ea"/>
                <a:sym typeface="+mn-lt"/>
              </a:endParaRPr>
            </a:p>
          </p:txBody>
        </p:sp>
      </p:grpSp>
      <p:sp>
        <p:nvSpPr>
          <p:cNvPr id="12" name="TextBox 20"/>
          <p:cNvSpPr txBox="1"/>
          <p:nvPr/>
        </p:nvSpPr>
        <p:spPr>
          <a:xfrm>
            <a:off x="7517560" y="2885204"/>
            <a:ext cx="4001340" cy="2986395"/>
          </a:xfrm>
          <a:prstGeom prst="rect">
            <a:avLst/>
          </a:prstGeom>
          <a:noFill/>
        </p:spPr>
        <p:txBody>
          <a:bodyPr wrap="square" lIns="68580" tIns="34290" rIns="68580" bIns="34290" rtlCol="0">
            <a:spAutoFit/>
          </a:bodyPr>
          <a:lstStyle/>
          <a:p>
            <a:pPr>
              <a:lnSpc>
                <a:spcPct val="150000"/>
              </a:lnSpc>
              <a:defRPr/>
            </a:pPr>
            <a:r>
              <a:rPr lang="en-US" altLang="zh-CN" sz="1600" kern="0" dirty="0">
                <a:solidFill>
                  <a:schemeClr val="tx1">
                    <a:lumMod val="85000"/>
                    <a:lumOff val="15000"/>
                  </a:schemeClr>
                </a:solidFill>
                <a:cs typeface="+mn-ea"/>
                <a:sym typeface="+mn-lt"/>
              </a:rPr>
              <a:t>2007</a:t>
            </a:r>
            <a:r>
              <a:rPr lang="zh-CN" altLang="en-US" sz="1600" kern="0" dirty="0">
                <a:solidFill>
                  <a:schemeClr val="tx1">
                    <a:lumMod val="85000"/>
                    <a:lumOff val="15000"/>
                  </a:schemeClr>
                </a:solidFill>
                <a:cs typeface="+mn-ea"/>
                <a:sym typeface="+mn-lt"/>
              </a:rPr>
              <a:t>年</a:t>
            </a:r>
            <a:r>
              <a:rPr lang="en-US" altLang="zh-CN" sz="1600" kern="0" dirty="0">
                <a:solidFill>
                  <a:schemeClr val="tx1">
                    <a:lumMod val="85000"/>
                    <a:lumOff val="15000"/>
                  </a:schemeClr>
                </a:solidFill>
                <a:cs typeface="+mn-ea"/>
                <a:sym typeface="+mn-lt"/>
              </a:rPr>
              <a:t>6</a:t>
            </a:r>
            <a:r>
              <a:rPr lang="zh-CN" altLang="en-US" sz="1600" kern="0" dirty="0">
                <a:solidFill>
                  <a:schemeClr val="tx1">
                    <a:lumMod val="85000"/>
                    <a:lumOff val="15000"/>
                  </a:schemeClr>
                </a:solidFill>
                <a:cs typeface="+mn-ea"/>
                <a:sym typeface="+mn-lt"/>
              </a:rPr>
              <a:t>月</a:t>
            </a:r>
            <a:r>
              <a:rPr lang="en-US" altLang="zh-CN" sz="1600" kern="0" dirty="0">
                <a:solidFill>
                  <a:schemeClr val="tx1">
                    <a:lumMod val="85000"/>
                    <a:lumOff val="15000"/>
                  </a:schemeClr>
                </a:solidFill>
                <a:cs typeface="+mn-ea"/>
                <a:sym typeface="+mn-lt"/>
              </a:rPr>
              <a:t>15</a:t>
            </a:r>
            <a:r>
              <a:rPr lang="zh-CN" altLang="en-US" sz="1600" kern="0" dirty="0">
                <a:solidFill>
                  <a:schemeClr val="tx1">
                    <a:lumMod val="85000"/>
                    <a:lumOff val="15000"/>
                  </a:schemeClr>
                </a:solidFill>
                <a:cs typeface="+mn-ea"/>
                <a:sym typeface="+mn-lt"/>
              </a:rPr>
              <a:t>日下午三时左右，宝鸡市某村</a:t>
            </a:r>
            <a:r>
              <a:rPr lang="en-US" altLang="zh-CN" sz="1600" kern="0" dirty="0">
                <a:solidFill>
                  <a:schemeClr val="tx1">
                    <a:lumMod val="85000"/>
                    <a:lumOff val="15000"/>
                  </a:schemeClr>
                </a:solidFill>
                <a:cs typeface="+mn-ea"/>
                <a:sym typeface="+mn-lt"/>
              </a:rPr>
              <a:t>4</a:t>
            </a:r>
            <a:r>
              <a:rPr lang="zh-CN" altLang="en-US" sz="1600" kern="0" dirty="0">
                <a:solidFill>
                  <a:schemeClr val="tx1">
                    <a:lumMod val="85000"/>
                    <a:lumOff val="15000"/>
                  </a:schemeClr>
                </a:solidFill>
                <a:cs typeface="+mn-ea"/>
                <a:sym typeface="+mn-lt"/>
              </a:rPr>
              <a:t>名中学生，相约来到村子附近的一个小水塘，在浅水区摸鱼。其间有</a:t>
            </a:r>
            <a:r>
              <a:rPr lang="en-US" altLang="zh-CN" sz="1600" kern="0" dirty="0">
                <a:solidFill>
                  <a:schemeClr val="tx1">
                    <a:lumMod val="85000"/>
                    <a:lumOff val="15000"/>
                  </a:schemeClr>
                </a:solidFill>
                <a:cs typeface="+mn-ea"/>
                <a:sym typeface="+mn-lt"/>
              </a:rPr>
              <a:t>1</a:t>
            </a:r>
            <a:r>
              <a:rPr lang="zh-CN" altLang="en-US" sz="1600" kern="0" dirty="0">
                <a:solidFill>
                  <a:schemeClr val="tx1">
                    <a:lumMod val="85000"/>
                    <a:lumOff val="15000"/>
                  </a:schemeClr>
                </a:solidFill>
                <a:cs typeface="+mn-ea"/>
                <a:sym typeface="+mn-lt"/>
              </a:rPr>
              <a:t>人不小心滑入深水区，在水中挣扎。另两名同伴见状，不假思索就去搭救。结果，</a:t>
            </a:r>
            <a:r>
              <a:rPr lang="en-US" altLang="zh-CN" sz="1600" kern="0" dirty="0">
                <a:solidFill>
                  <a:schemeClr val="tx1">
                    <a:lumMod val="85000"/>
                    <a:lumOff val="15000"/>
                  </a:schemeClr>
                </a:solidFill>
                <a:cs typeface="+mn-ea"/>
                <a:sym typeface="+mn-lt"/>
              </a:rPr>
              <a:t>3</a:t>
            </a:r>
            <a:r>
              <a:rPr lang="zh-CN" altLang="en-US" sz="1600" kern="0" dirty="0">
                <a:solidFill>
                  <a:schemeClr val="tx1">
                    <a:lumMod val="85000"/>
                    <a:lumOff val="15000"/>
                  </a:schemeClr>
                </a:solidFill>
                <a:cs typeface="+mn-ea"/>
                <a:sym typeface="+mn-lt"/>
              </a:rPr>
              <a:t>人在深水中挣扎了一会儿都沉入水中。剩下</a:t>
            </a:r>
            <a:r>
              <a:rPr lang="en-US" altLang="zh-CN" sz="1600" kern="0" dirty="0">
                <a:solidFill>
                  <a:schemeClr val="tx1">
                    <a:lumMod val="85000"/>
                    <a:lumOff val="15000"/>
                  </a:schemeClr>
                </a:solidFill>
                <a:cs typeface="+mn-ea"/>
                <a:sym typeface="+mn-lt"/>
              </a:rPr>
              <a:t>1</a:t>
            </a:r>
            <a:r>
              <a:rPr lang="zh-CN" altLang="en-US" sz="1600" kern="0" dirty="0">
                <a:solidFill>
                  <a:schemeClr val="tx1">
                    <a:lumMod val="85000"/>
                    <a:lumOff val="15000"/>
                  </a:schemeClr>
                </a:solidFill>
                <a:cs typeface="+mn-ea"/>
                <a:sym typeface="+mn-lt"/>
              </a:rPr>
              <a:t>名学生赶紧上岸呼救，大人闻讯赶来，将</a:t>
            </a:r>
            <a:r>
              <a:rPr lang="en-US" altLang="zh-CN" sz="1600" kern="0" dirty="0">
                <a:solidFill>
                  <a:schemeClr val="tx1">
                    <a:lumMod val="85000"/>
                    <a:lumOff val="15000"/>
                  </a:schemeClr>
                </a:solidFill>
                <a:cs typeface="+mn-ea"/>
                <a:sym typeface="+mn-lt"/>
              </a:rPr>
              <a:t>3</a:t>
            </a:r>
            <a:r>
              <a:rPr lang="zh-CN" altLang="en-US" sz="1600" kern="0" dirty="0">
                <a:solidFill>
                  <a:schemeClr val="tx1">
                    <a:lumMod val="85000"/>
                    <a:lumOff val="15000"/>
                  </a:schemeClr>
                </a:solidFill>
                <a:cs typeface="+mn-ea"/>
                <a:sym typeface="+mn-lt"/>
              </a:rPr>
              <a:t>人救上岸，其中</a:t>
            </a:r>
            <a:r>
              <a:rPr lang="en-US" altLang="zh-CN" sz="1600" kern="0" dirty="0">
                <a:solidFill>
                  <a:schemeClr val="tx1">
                    <a:lumMod val="85000"/>
                    <a:lumOff val="15000"/>
                  </a:schemeClr>
                </a:solidFill>
                <a:cs typeface="+mn-ea"/>
                <a:sym typeface="+mn-lt"/>
              </a:rPr>
              <a:t>2</a:t>
            </a:r>
            <a:r>
              <a:rPr lang="zh-CN" altLang="en-US" sz="1600" kern="0" dirty="0">
                <a:solidFill>
                  <a:schemeClr val="tx1">
                    <a:lumMod val="85000"/>
                    <a:lumOff val="15000"/>
                  </a:schemeClr>
                </a:solidFill>
                <a:cs typeface="+mn-ea"/>
                <a:sym typeface="+mn-lt"/>
              </a:rPr>
              <a:t>人生还，另</a:t>
            </a:r>
            <a:r>
              <a:rPr lang="en-US" altLang="zh-CN" sz="1600" kern="0" dirty="0">
                <a:solidFill>
                  <a:schemeClr val="tx1">
                    <a:lumMod val="85000"/>
                    <a:lumOff val="15000"/>
                  </a:schemeClr>
                </a:solidFill>
                <a:cs typeface="+mn-ea"/>
                <a:sym typeface="+mn-lt"/>
              </a:rPr>
              <a:t>1</a:t>
            </a:r>
            <a:r>
              <a:rPr lang="zh-CN" altLang="en-US" sz="1600" kern="0" dirty="0">
                <a:solidFill>
                  <a:schemeClr val="tx1">
                    <a:lumMod val="85000"/>
                    <a:lumOff val="15000"/>
                  </a:schemeClr>
                </a:solidFill>
                <a:cs typeface="+mn-ea"/>
                <a:sym typeface="+mn-lt"/>
              </a:rPr>
              <a:t>人却永远停止了呼吸。</a:t>
            </a:r>
            <a:endParaRPr lang="zh-CN" altLang="en-US" sz="1600" kern="0" dirty="0">
              <a:solidFill>
                <a:schemeClr val="tx1">
                  <a:lumMod val="85000"/>
                  <a:lumOff val="15000"/>
                </a:schemeClr>
              </a:solidFill>
              <a:cs typeface="+mn-ea"/>
              <a:sym typeface="+mn-lt"/>
            </a:endParaRPr>
          </a:p>
        </p:txBody>
      </p:sp>
      <p:grpSp>
        <p:nvGrpSpPr>
          <p:cNvPr id="13" name="组合 12"/>
          <p:cNvGrpSpPr/>
          <p:nvPr/>
        </p:nvGrpSpPr>
        <p:grpSpPr>
          <a:xfrm>
            <a:off x="6300589" y="2941676"/>
            <a:ext cx="1148109" cy="992271"/>
            <a:chOff x="863000" y="1940806"/>
            <a:chExt cx="1148109" cy="992271"/>
          </a:xfrm>
          <a:solidFill>
            <a:schemeClr val="accent1"/>
          </a:solidFill>
        </p:grpSpPr>
        <p:sp>
          <p:nvSpPr>
            <p:cNvPr id="14" name="等腰三角形 2"/>
            <p:cNvSpPr/>
            <p:nvPr/>
          </p:nvSpPr>
          <p:spPr bwMode="auto">
            <a:xfrm rot="2747878">
              <a:off x="940919" y="186288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a:noFill/>
            </a:ln>
          </p:spPr>
          <p:txBody>
            <a:bodyPr wrap="none" lIns="68580" tIns="34290" rIns="68580" bIns="34290" anchor="ctr"/>
            <a:lstStyle/>
            <a:p>
              <a:pPr algn="ctr"/>
              <a:endParaRPr lang="zh-CN" altLang="en-US" sz="1100" kern="0" dirty="0">
                <a:solidFill>
                  <a:srgbClr val="FFFFFF"/>
                </a:solidFill>
                <a:cs typeface="+mn-ea"/>
                <a:sym typeface="+mn-lt"/>
              </a:endParaRPr>
            </a:p>
          </p:txBody>
        </p:sp>
        <p:sp>
          <p:nvSpPr>
            <p:cNvPr id="15" name="TextBox 23"/>
            <p:cNvSpPr txBox="1"/>
            <p:nvPr/>
          </p:nvSpPr>
          <p:spPr>
            <a:xfrm>
              <a:off x="1057879" y="2281384"/>
              <a:ext cx="643835" cy="369258"/>
            </a:xfrm>
            <a:prstGeom prst="rect">
              <a:avLst/>
            </a:prstGeom>
            <a:grpFill/>
            <a:ln>
              <a:noFill/>
            </a:ln>
          </p:spPr>
          <p:txBody>
            <a:bodyPr wrap="none" lIns="68580" tIns="34290" rIns="68580" bIns="34290" anchor="ctr"/>
            <a:lstStyle>
              <a:defPPr>
                <a:defRPr lang="zh-CN"/>
              </a:defPPr>
              <a:lvl1pPr algn="ctr">
                <a:defRPr sz="2000" kern="0">
                  <a:solidFill>
                    <a:srgbClr val="FFFFFF"/>
                  </a:solidFill>
                  <a:latin typeface="Microsoft YaHei" panose="020B0503020204020204" pitchFamily="34" charset="-122"/>
                  <a:ea typeface="Microsoft YaHei" panose="020B0503020204020204" pitchFamily="34" charset="-122"/>
                </a:defRPr>
              </a:lvl1pPr>
            </a:lstStyle>
            <a:p>
              <a:r>
                <a:rPr lang="zh-CN" altLang="en-US" sz="3200" b="1" dirty="0">
                  <a:latin typeface="+mn-lt"/>
                  <a:ea typeface="+mn-ea"/>
                  <a:cs typeface="+mn-ea"/>
                  <a:sym typeface="+mn-lt"/>
                </a:rPr>
                <a:t>案例</a:t>
              </a:r>
              <a:endParaRPr lang="en-US" altLang="zh-CN" sz="3200" b="1" dirty="0">
                <a:latin typeface="+mn-lt"/>
                <a:ea typeface="+mn-ea"/>
                <a:cs typeface="+mn-ea"/>
                <a:sym typeface="+mn-lt"/>
              </a:endParaRPr>
            </a:p>
            <a:p>
              <a:r>
                <a:rPr lang="zh-CN" altLang="en-US" sz="3200" b="1" dirty="0">
                  <a:latin typeface="+mn-lt"/>
                  <a:ea typeface="+mn-ea"/>
                  <a:cs typeface="+mn-ea"/>
                  <a:sym typeface="+mn-lt"/>
                </a:rPr>
                <a:t>三</a:t>
              </a:r>
              <a:endParaRPr lang="zh-CN" altLang="en-US" sz="3200" b="1" dirty="0">
                <a:latin typeface="+mn-lt"/>
                <a:ea typeface="+mn-ea"/>
                <a:cs typeface="+mn-ea"/>
                <a:sym typeface="+mn-lt"/>
              </a:endParaRPr>
            </a:p>
          </p:txBody>
        </p:sp>
      </p:gr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8022971" y="394128"/>
            <a:ext cx="3118696" cy="3118696"/>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1654" y="781124"/>
            <a:ext cx="3464662" cy="24743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12" presetClass="entr" presetSubtype="4" fill="hold" grpId="0" nodeType="withEffect">
                                  <p:stCondLst>
                                    <p:cond delay="0"/>
                                  </p:stCondLst>
                                  <p:iterate type="lt">
                                    <p:tmPct val="5983"/>
                                  </p:iterate>
                                  <p:childTnLst>
                                    <p:set>
                                      <p:cBhvr>
                                        <p:cTn id="22" dur="1" fill="hold">
                                          <p:stCondLst>
                                            <p:cond delay="0"/>
                                          </p:stCondLst>
                                        </p:cTn>
                                        <p:tgtEl>
                                          <p:spTgt spid="2"/>
                                        </p:tgtEl>
                                        <p:attrNameLst>
                                          <p:attrName>style.visibility</p:attrName>
                                        </p:attrNameLst>
                                      </p:cBhvr>
                                      <p:to>
                                        <p:strVal val="visible"/>
                                      </p:to>
                                    </p:set>
                                    <p:anim calcmode="lin" valueType="num">
                                      <p:cBhvr additive="base">
                                        <p:cTn id="23" dur="300"/>
                                        <p:tgtEl>
                                          <p:spTgt spid="2"/>
                                        </p:tgtEl>
                                        <p:attrNameLst>
                                          <p:attrName>ppt_y</p:attrName>
                                        </p:attrNameLst>
                                      </p:cBhvr>
                                      <p:tavLst>
                                        <p:tav tm="0">
                                          <p:val>
                                            <p:strVal val="#ppt_y+#ppt_h*1.125000"/>
                                          </p:val>
                                        </p:tav>
                                        <p:tav tm="100000">
                                          <p:val>
                                            <p:strVal val="#ppt_y"/>
                                          </p:val>
                                        </p:tav>
                                      </p:tavLst>
                                    </p:anim>
                                    <p:animEffect transition="in" filter="wipe(up)">
                                      <p:cBhvr>
                                        <p:cTn id="24" dur="300"/>
                                        <p:tgtEl>
                                          <p:spTgt spid="2"/>
                                        </p:tgtEl>
                                      </p:cBhvr>
                                    </p:animEffect>
                                  </p:childTnLst>
                                </p:cTn>
                              </p:par>
                            </p:childTnLst>
                          </p:cTn>
                        </p:par>
                        <p:par>
                          <p:cTn id="25" fill="hold">
                            <p:stCondLst>
                              <p:cond delay="3992"/>
                            </p:stCondLst>
                            <p:childTnLst>
                              <p:par>
                                <p:cTn id="26" presetID="53" presetClass="entr" presetSubtype="16"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12" presetClass="entr" presetSubtype="4" fill="hold" grpId="0" nodeType="withEffect">
                                  <p:stCondLst>
                                    <p:cond delay="0"/>
                                  </p:stCondLst>
                                  <p:iterate type="lt">
                                    <p:tmPct val="5983"/>
                                  </p:iterate>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300"/>
                                        <p:tgtEl>
                                          <p:spTgt spid="12"/>
                                        </p:tgtEl>
                                        <p:attrNameLst>
                                          <p:attrName>ppt_y</p:attrName>
                                        </p:attrNameLst>
                                      </p:cBhvr>
                                      <p:tavLst>
                                        <p:tav tm="0">
                                          <p:val>
                                            <p:strVal val="#ppt_y+#ppt_h*1.125000"/>
                                          </p:val>
                                        </p:tav>
                                        <p:tav tm="100000">
                                          <p:val>
                                            <p:strVal val="#ppt_y"/>
                                          </p:val>
                                        </p:tav>
                                      </p:tavLst>
                                    </p:anim>
                                    <p:animEffect transition="in" filter="wipe(up)">
                                      <p:cBhvr>
                                        <p:cTn id="34"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448093" y="2912590"/>
            <a:ext cx="4800600" cy="1446550"/>
          </a:xfrm>
          <a:prstGeom prst="rect">
            <a:avLst/>
          </a:prstGeom>
          <a:noFill/>
        </p:spPr>
        <p:txBody>
          <a:bodyPr wrap="square" rtlCol="0">
            <a:spAutoFit/>
          </a:bodyPr>
          <a:lstStyle/>
          <a:p>
            <a:pPr algn="dist">
              <a:defRPr/>
            </a:pPr>
            <a:r>
              <a:rPr lang="zh-CN" altLang="en-US" sz="8800" b="1" kern="0" dirty="0">
                <a:cs typeface="+mn-ea"/>
                <a:sym typeface="+mn-lt"/>
              </a:rPr>
              <a:t>溺水急救</a:t>
            </a:r>
            <a:endParaRPr lang="zh-CN" altLang="en-US" sz="8800" b="1" kern="0" dirty="0">
              <a:cs typeface="+mn-ea"/>
              <a:sym typeface="+mn-lt"/>
            </a:endParaRPr>
          </a:p>
        </p:txBody>
      </p:sp>
      <p:sp>
        <p:nvSpPr>
          <p:cNvPr id="9" name="文本框 8"/>
          <p:cNvSpPr txBox="1"/>
          <p:nvPr/>
        </p:nvSpPr>
        <p:spPr>
          <a:xfrm>
            <a:off x="6538311" y="1886809"/>
            <a:ext cx="2620164" cy="923330"/>
          </a:xfrm>
          <a:prstGeom prst="rect">
            <a:avLst/>
          </a:prstGeom>
          <a:noFill/>
        </p:spPr>
        <p:txBody>
          <a:bodyPr wrap="square" rtlCol="0">
            <a:spAutoFit/>
          </a:bodyPr>
          <a:lstStyle/>
          <a:p>
            <a:pPr algn="dist" defTabSz="914400">
              <a:defRPr/>
            </a:pPr>
            <a:r>
              <a:rPr lang="zh-CN" altLang="en-US" sz="5400" b="1" kern="0" dirty="0">
                <a:cs typeface="+mn-ea"/>
                <a:sym typeface="+mn-lt"/>
              </a:rPr>
              <a:t>第二章</a:t>
            </a:r>
            <a:endParaRPr lang="zh-CN" altLang="en-US" sz="5400" b="1" kern="0" dirty="0">
              <a:cs typeface="+mn-ea"/>
              <a:sym typeface="+mn-lt"/>
            </a:endParaRPr>
          </a:p>
        </p:txBody>
      </p:sp>
      <p:sp>
        <p:nvSpPr>
          <p:cNvPr id="10" name="Synergistically utilize technically sound portals with frictionless chains. Dramatically customize…"/>
          <p:cNvSpPr txBox="1"/>
          <p:nvPr/>
        </p:nvSpPr>
        <p:spPr>
          <a:xfrm>
            <a:off x="5352844" y="4461592"/>
            <a:ext cx="4991099" cy="346505"/>
          </a:xfrm>
          <a:prstGeom prst="rect">
            <a:avLst/>
          </a:prstGeom>
          <a:ln w="12700">
            <a:miter lim="400000"/>
          </a:ln>
        </p:spPr>
        <p:txBody>
          <a:bodyPr wrap="square" lIns="0" tIns="0" rIns="0" bIns="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sz="800" kern="0" dirty="0">
                <a:cs typeface="+mn-ea"/>
                <a:sym typeface="+mn-lt"/>
              </a:rPr>
              <a:t>Synergistically utilize technically sound portals with frictionless chains. Dramatically customize</a:t>
            </a:r>
            <a:r>
              <a:rPr lang="en-US" sz="800" kern="0" dirty="0">
                <a:cs typeface="+mn-ea"/>
                <a:sym typeface="+mn-lt"/>
              </a:rPr>
              <a:t> </a:t>
            </a:r>
            <a:r>
              <a:rPr sz="800" kern="0" dirty="0">
                <a:cs typeface="+mn-ea"/>
                <a:sym typeface="+mn-lt"/>
              </a:rPr>
              <a:t>empowered networks rather than goal-opportunities. </a:t>
            </a:r>
            <a:endParaRPr sz="800" kern="0" dirty="0">
              <a:cs typeface="+mn-ea"/>
              <a:sym typeface="+mn-lt"/>
            </a:endParaRPr>
          </a:p>
        </p:txBody>
      </p:sp>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324474" y="1555005"/>
            <a:ext cx="3914070" cy="39140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auto">
          <a:xfrm>
            <a:off x="5103530" y="1982539"/>
            <a:ext cx="2006861" cy="2006600"/>
          </a:xfrm>
          <a:prstGeom prst="rect">
            <a:avLst/>
          </a:prstGeom>
          <a:solidFill>
            <a:schemeClr val="accent1"/>
          </a:solidFill>
          <a:ln>
            <a:noFill/>
          </a:ln>
        </p:spPr>
        <p:txBody>
          <a:bodyPr vert="horz" wrap="square" lIns="91440" tIns="45720" rIns="91440" bIns="45720" numCol="1" anchor="ctr" anchorCtr="0" compatLnSpc="1"/>
          <a:lstStyle/>
          <a:p>
            <a:pPr algn="ctr">
              <a:defRPr/>
            </a:pPr>
            <a:r>
              <a:rPr lang="zh-CN" altLang="en-US" sz="3200" b="1" kern="0" dirty="0">
                <a:solidFill>
                  <a:schemeClr val="bg1"/>
                </a:solidFill>
                <a:cs typeface="+mn-ea"/>
                <a:sym typeface="+mn-lt"/>
              </a:rPr>
              <a:t>什么是</a:t>
            </a:r>
            <a:endParaRPr lang="en-US" altLang="zh-CN" sz="3200" b="1" kern="0" dirty="0">
              <a:solidFill>
                <a:schemeClr val="bg1"/>
              </a:solidFill>
              <a:cs typeface="+mn-ea"/>
              <a:sym typeface="+mn-lt"/>
            </a:endParaRPr>
          </a:p>
          <a:p>
            <a:pPr algn="ctr">
              <a:defRPr/>
            </a:pPr>
            <a:r>
              <a:rPr lang="zh-CN" altLang="en-US" sz="3200" b="1" kern="0" dirty="0">
                <a:solidFill>
                  <a:schemeClr val="bg1"/>
                </a:solidFill>
                <a:cs typeface="+mn-ea"/>
                <a:sym typeface="+mn-lt"/>
              </a:rPr>
              <a:t>“溺水急救”</a:t>
            </a:r>
            <a:endParaRPr lang="zh-CN" altLang="en-US" sz="3200" b="1" kern="0" dirty="0">
              <a:solidFill>
                <a:schemeClr val="bg1"/>
              </a:solidFill>
              <a:cs typeface="+mn-ea"/>
              <a:sym typeface="+mn-lt"/>
            </a:endParaRPr>
          </a:p>
        </p:txBody>
      </p:sp>
      <p:sp>
        <p:nvSpPr>
          <p:cNvPr id="14" name="TextBox 49"/>
          <p:cNvSpPr txBox="1"/>
          <p:nvPr/>
        </p:nvSpPr>
        <p:spPr>
          <a:xfrm>
            <a:off x="1548085" y="4596753"/>
            <a:ext cx="9083130" cy="1204304"/>
          </a:xfrm>
          <a:prstGeom prst="rect">
            <a:avLst/>
          </a:prstGeom>
          <a:noFill/>
        </p:spPr>
        <p:txBody>
          <a:bodyPr wrap="square" lIns="91440" tIns="45720" rIns="91440" bIns="45720" rtlCol="0">
            <a:spAutoFit/>
          </a:bodyPr>
          <a:lstStyle/>
          <a:p>
            <a:pPr>
              <a:lnSpc>
                <a:spcPct val="150000"/>
              </a:lnSpc>
              <a:defRPr/>
            </a:pPr>
            <a:r>
              <a:rPr lang="zh-CN" altLang="en-US" sz="3200" b="1" u="sng" kern="0" dirty="0">
                <a:solidFill>
                  <a:schemeClr val="accent1"/>
                </a:solidFill>
                <a:cs typeface="+mn-ea"/>
                <a:sym typeface="+mn-lt"/>
              </a:rPr>
              <a:t>定义：</a:t>
            </a:r>
            <a:r>
              <a:rPr lang="zh-CN" altLang="en-US" kern="0" dirty="0">
                <a:solidFill>
                  <a:schemeClr val="tx1">
                    <a:lumMod val="85000"/>
                    <a:lumOff val="15000"/>
                  </a:schemeClr>
                </a:solidFill>
                <a:cs typeface="+mn-ea"/>
                <a:sym typeface="+mn-lt"/>
              </a:rPr>
              <a:t>溺水又称淹溺，是指人体淹没于水中，呼吸道、肺部为水堵塞，严重者可因呼吸衰竭、心跳停止而死亡。</a:t>
            </a:r>
            <a:endParaRPr lang="zh-CN" altLang="en-US" kern="0" dirty="0">
              <a:solidFill>
                <a:schemeClr val="tx1">
                  <a:lumMod val="85000"/>
                  <a:lumOff val="15000"/>
                </a:schemeClr>
              </a:solidFill>
              <a:cs typeface="+mn-ea"/>
              <a:sym typeface="+mn-lt"/>
            </a:endParaRPr>
          </a:p>
        </p:txBody>
      </p:sp>
      <p:pic>
        <p:nvPicPr>
          <p:cNvPr id="22" name="图片 2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1334636" y="1848091"/>
            <a:ext cx="3200363" cy="2285605"/>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710342" y="1848092"/>
            <a:ext cx="3137522" cy="22407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switch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793216" y="1675776"/>
            <a:ext cx="4347134" cy="2242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4000" b="1" u="sng" kern="0" dirty="0">
                <a:solidFill>
                  <a:schemeClr val="accent1"/>
                </a:solidFill>
                <a:cs typeface="+mn-ea"/>
                <a:sym typeface="+mn-lt"/>
              </a:rPr>
              <a:t>溺水主要原因：</a:t>
            </a:r>
            <a:endParaRPr lang="en-US" altLang="zh-CN" sz="4000" b="1" u="sng" kern="0" dirty="0">
              <a:solidFill>
                <a:schemeClr val="accent1"/>
              </a:solidFill>
              <a:cs typeface="+mn-ea"/>
              <a:sym typeface="+mn-lt"/>
            </a:endParaRPr>
          </a:p>
          <a:p>
            <a:pPr>
              <a:lnSpc>
                <a:spcPct val="150000"/>
              </a:lnSpc>
              <a:defRPr/>
            </a:pPr>
            <a:r>
              <a:rPr lang="zh-CN" altLang="en-US" sz="2800" kern="0" dirty="0">
                <a:solidFill>
                  <a:schemeClr val="tx1">
                    <a:lumMod val="85000"/>
                    <a:lumOff val="15000"/>
                  </a:schemeClr>
                </a:solidFill>
                <a:cs typeface="+mn-ea"/>
                <a:sym typeface="+mn-lt"/>
              </a:rPr>
              <a:t>窒息、喉头痉挛、声带关闭。</a:t>
            </a:r>
            <a:endParaRPr lang="zh-CN" altLang="en-US" sz="2800" kern="0" dirty="0">
              <a:solidFill>
                <a:schemeClr val="tx1">
                  <a:lumMod val="85000"/>
                  <a:lumOff val="15000"/>
                </a:schemeClr>
              </a:solidFill>
              <a:cs typeface="+mn-ea"/>
              <a:sym typeface="+mn-lt"/>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94806" y="3634638"/>
            <a:ext cx="4545545" cy="2601062"/>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8949" y="1383533"/>
            <a:ext cx="5291775" cy="5291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3000">
        <p14:flip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023691" y="1248114"/>
            <a:ext cx="7597055" cy="5064703"/>
          </a:xfrm>
          <a:prstGeom prst="rect">
            <a:avLst/>
          </a:prstGeom>
        </p:spPr>
      </p:pic>
      <p:sp>
        <p:nvSpPr>
          <p:cNvPr id="4" name="矩形 3"/>
          <p:cNvSpPr/>
          <p:nvPr/>
        </p:nvSpPr>
        <p:spPr>
          <a:xfrm>
            <a:off x="1709911" y="3858658"/>
            <a:ext cx="4613771" cy="1338123"/>
          </a:xfrm>
          <a:prstGeom prst="rect">
            <a:avLst/>
          </a:prstGeom>
        </p:spPr>
        <p:txBody>
          <a:bodyPr wrap="square">
            <a:spAutoFit/>
          </a:bodyPr>
          <a:lstStyle/>
          <a:p>
            <a:pPr>
              <a:lnSpc>
                <a:spcPct val="150000"/>
              </a:lnSpc>
              <a:defRPr/>
            </a:pPr>
            <a:r>
              <a:rPr lang="zh-CN" altLang="en-US" sz="3600" b="1" u="sng" kern="0" dirty="0">
                <a:solidFill>
                  <a:schemeClr val="accent1"/>
                </a:solidFill>
                <a:cs typeface="+mn-ea"/>
                <a:sym typeface="+mn-lt"/>
              </a:rPr>
              <a:t>溺水而吸入的液体：</a:t>
            </a:r>
            <a:endParaRPr lang="en-US" altLang="zh-CN" sz="3600" b="1" u="sng" kern="0" dirty="0">
              <a:solidFill>
                <a:schemeClr val="accent1"/>
              </a:solidFill>
              <a:cs typeface="+mn-ea"/>
              <a:sym typeface="+mn-lt"/>
            </a:endParaRPr>
          </a:p>
          <a:p>
            <a:pPr>
              <a:lnSpc>
                <a:spcPct val="150000"/>
              </a:lnSpc>
              <a:defRPr/>
            </a:pPr>
            <a:r>
              <a:rPr lang="zh-CN" altLang="en-US" sz="2000" kern="0" dirty="0">
                <a:solidFill>
                  <a:schemeClr val="tx1">
                    <a:lumMod val="85000"/>
                    <a:lumOff val="15000"/>
                  </a:schemeClr>
                </a:solidFill>
                <a:cs typeface="+mn-ea"/>
                <a:sym typeface="+mn-lt"/>
              </a:rPr>
              <a:t>淡水、海水、粪水、污水。</a:t>
            </a:r>
            <a:endParaRPr lang="zh-CN" altLang="en-US" sz="2000" kern="0" dirty="0">
              <a:solidFill>
                <a:schemeClr val="tx1">
                  <a:lumMod val="85000"/>
                  <a:lumOff val="15000"/>
                </a:schemeClr>
              </a:solidFill>
              <a:cs typeface="+mn-ea"/>
              <a:sym typeface="+mn-lt"/>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3951" y="1670892"/>
            <a:ext cx="2114320" cy="2114320"/>
          </a:xfrm>
          <a:prstGeom prst="rect">
            <a:avLst/>
          </a:prstGeom>
        </p:spPr>
      </p:pic>
      <p:cxnSp>
        <p:nvCxnSpPr>
          <p:cNvPr id="9" name="直接连接符 8"/>
          <p:cNvCxnSpPr/>
          <p:nvPr/>
        </p:nvCxnSpPr>
        <p:spPr>
          <a:xfrm>
            <a:off x="6166768" y="1597445"/>
            <a:ext cx="0" cy="4296579"/>
          </a:xfrm>
          <a:prstGeom prst="line">
            <a:avLst/>
          </a:prstGeom>
          <a:ln w="28575">
            <a:solidFill>
              <a:schemeClr val="accent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TAG_VERSION" val="1.0"/>
  <p:tag name="KSO_WM_BEAUTIFY_FLAG" val="#wm#"/>
  <p:tag name="KSO_WM_TEMPLATE_CATEGORY" val="diagram"/>
  <p:tag name="KSO_WM_TEMPLATE_INDEX" val="786"/>
  <p:tag name="KSO_WM_UNIT_TYPE" val="m_h_f"/>
  <p:tag name="KSO_WM_UNIT_INDEX" val="1_1_1"/>
  <p:tag name="KSO_WM_UNIT_ID" val="diagram786_6*m_h_f*1_1_1"/>
  <p:tag name="KSO_WM_UNIT_CLEAR" val="1"/>
  <p:tag name="KSO_WM_UNIT_LAYERLEVEL" val="1_1_1"/>
  <p:tag name="KSO_WM_UNIT_VALUE" val="28"/>
  <p:tag name="KSO_WM_UNIT_HIGHLIGHT" val="0"/>
  <p:tag name="KSO_WM_UNIT_COMPATIBLE" val="0"/>
  <p:tag name="KSO_WM_UNIT_PRESET_TEXT_INDEX" val="4"/>
  <p:tag name="KSO_WM_UNIT_PRESET_TEXT_LEN" val="59"/>
  <p:tag name="KSO_WM_DIAGRAM_GROUP_CODE" val="m1-1"/>
  <p:tag name="KSO_WM_UNIT_TEXT_FILL_FORE_SCHEMECOLOR_INDEX" val="13"/>
  <p:tag name="KSO_WM_UNIT_TEXT_FILL_TYPE" val="1"/>
</p:tagLst>
</file>

<file path=ppt/tags/tag2.xml><?xml version="1.0" encoding="utf-8"?>
<p:tagLst xmlns:p="http://schemas.openxmlformats.org/presentationml/2006/main">
  <p:tag name="KSO_WM_TAG_VERSION" val="1.0"/>
  <p:tag name="KSO_WM_BEAUTIFY_FLAG" val="#wm#"/>
  <p:tag name="KSO_WM_TEMPLATE_CATEGORY" val="diagram"/>
  <p:tag name="KSO_WM_TEMPLATE_INDEX" val="786"/>
  <p:tag name="KSO_WM_UNIT_TYPE" val="m_h_f"/>
  <p:tag name="KSO_WM_UNIT_INDEX" val="1_1_1"/>
  <p:tag name="KSO_WM_UNIT_ID" val="diagram786_6*m_h_f*1_1_1"/>
  <p:tag name="KSO_WM_UNIT_CLEAR" val="1"/>
  <p:tag name="KSO_WM_UNIT_LAYERLEVEL" val="1_1_1"/>
  <p:tag name="KSO_WM_UNIT_VALUE" val="28"/>
  <p:tag name="KSO_WM_UNIT_HIGHLIGHT" val="0"/>
  <p:tag name="KSO_WM_UNIT_COMPATIBLE" val="0"/>
  <p:tag name="KSO_WM_UNIT_PRESET_TEXT_INDEX" val="4"/>
  <p:tag name="KSO_WM_UNIT_PRESET_TEXT_LEN" val="59"/>
  <p:tag name="KSO_WM_DIAGRAM_GROUP_CODE" val="m1-1"/>
  <p:tag name="KSO_WM_UNIT_TEXT_FILL_FORE_SCHEMECOLOR_INDEX" val="13"/>
  <p:tag name="KSO_WM_UNIT_TEXT_FILL_TYPE" val="1"/>
</p:tagLst>
</file>

<file path=ppt/tags/tag3.xml><?xml version="1.0" encoding="utf-8"?>
<p:tagLst xmlns:p="http://schemas.openxmlformats.org/presentationml/2006/main">
  <p:tag name="COMMONDATA" val="eyJoZGlkIjoiYmVmZWMyMzIxMWIzZmNkMTlhYTJjZDMyM2ViZDY4NTEifQ=="/>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ojtxnw5">
      <a:majorFont>
        <a:latin typeface="小顽家体"/>
        <a:ea typeface="小顽家体"/>
        <a:cs typeface=""/>
      </a:majorFont>
      <a:minorFont>
        <a:latin typeface="小顽家体"/>
        <a:ea typeface="小顽家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0022C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2910</Words>
  <Application>WPS 演示</Application>
  <PresentationFormat>宽屏</PresentationFormat>
  <Paragraphs>205</Paragraphs>
  <Slides>22</Slides>
  <Notes>3</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22</vt:i4>
      </vt:variant>
    </vt:vector>
  </HeadingPairs>
  <TitlesOfParts>
    <vt:vector size="42" baseType="lpstr">
      <vt:lpstr>Arial</vt:lpstr>
      <vt:lpstr>SimSun</vt:lpstr>
      <vt:lpstr>Wingdings</vt:lpstr>
      <vt:lpstr>思源黑体 CN</vt:lpstr>
      <vt:lpstr>SimHei</vt:lpstr>
      <vt:lpstr>字体视界-哈鹿体</vt:lpstr>
      <vt:lpstr>Roboto Bold</vt:lpstr>
      <vt:lpstr>Segoe Print</vt:lpstr>
      <vt:lpstr>Microsoft YaHei</vt:lpstr>
      <vt:lpstr>小顽家体</vt:lpstr>
      <vt:lpstr>Arial Unicode MS</vt:lpstr>
      <vt:lpstr>等线</vt:lpstr>
      <vt:lpstr>Calibri Light</vt:lpstr>
      <vt:lpstr>Roboto Light</vt:lpstr>
      <vt:lpstr>Agency FB</vt:lpstr>
      <vt:lpstr>Calibri</vt:lpstr>
      <vt:lpstr>MS PGothic</vt:lpstr>
      <vt:lpstr>等线</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dc:creator>
  <cp:lastModifiedBy>姜平</cp:lastModifiedBy>
  <cp:revision>14</cp:revision>
  <dcterms:created xsi:type="dcterms:W3CDTF">2020-06-23T11:54:00Z</dcterms:created>
  <dcterms:modified xsi:type="dcterms:W3CDTF">2022-06-01T00:45:27Z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42DAE3174DCF464B8D870E3DD855244F</vt:lpwstr>
  </property>
  <property fmtid="{D5CDD505-2E9C-101B-9397-08002B2CF9AE}" pid="3" name="KSOProductBuildVer">
    <vt:lpwstr>2052-11.1.0.11636</vt:lpwstr>
  </property>
</Properties>
</file>