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30"/>
  </p:handoutMasterIdLst>
  <p:sldIdLst>
    <p:sldId id="382" r:id="rId3"/>
    <p:sldId id="281" r:id="rId4"/>
    <p:sldId id="333" r:id="rId5"/>
    <p:sldId id="332" r:id="rId6"/>
    <p:sldId id="334" r:id="rId8"/>
    <p:sldId id="335" r:id="rId9"/>
    <p:sldId id="336" r:id="rId10"/>
    <p:sldId id="257" r:id="rId11"/>
    <p:sldId id="300" r:id="rId12"/>
    <p:sldId id="282" r:id="rId13"/>
    <p:sldId id="296" r:id="rId14"/>
    <p:sldId id="283" r:id="rId15"/>
    <p:sldId id="285" r:id="rId16"/>
    <p:sldId id="284" r:id="rId17"/>
    <p:sldId id="286" r:id="rId18"/>
    <p:sldId id="287" r:id="rId19"/>
    <p:sldId id="318" r:id="rId20"/>
    <p:sldId id="366" r:id="rId21"/>
    <p:sldId id="373" r:id="rId22"/>
    <p:sldId id="292" r:id="rId23"/>
    <p:sldId id="293" r:id="rId24"/>
    <p:sldId id="338" r:id="rId25"/>
    <p:sldId id="294" r:id="rId26"/>
    <p:sldId id="268" r:id="rId27"/>
    <p:sldId id="376" r:id="rId28"/>
    <p:sldId id="368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22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/>
              <a:ea typeface="等线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灯片编号占位符 1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b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0" name="幻灯片图像占位符 55297"/>
          <p:cNvSpPr>
            <a:spLocks noGrp="1" noRot="1" noChangeAspect="1" noTextEdit="1"/>
          </p:cNvSpPr>
          <p:nvPr>
            <p:ph type="sldImg" idx="1"/>
          </p:nvPr>
        </p:nvSpPr>
        <p:spPr/>
      </p:sp>
      <p:sp>
        <p:nvSpPr>
          <p:cNvPr id="68611" name="文本占位符 55298"/>
          <p:cNvSpPr>
            <a:spLocks noGrp="1"/>
          </p:cNvSpPr>
          <p:nvPr>
            <p:ph type="body" idx="2"/>
          </p:nvPr>
        </p:nvSpPr>
        <p:spPr/>
        <p:txBody>
          <a:bodyPr anchor="t"/>
          <a:lstStyle/>
          <a:p>
            <a:pPr lvl="0"/>
            <a:r>
              <a:rPr lang="en-US" altLang="zh-CN" b="1"/>
              <a:t>                           </a:t>
            </a:r>
            <a:r>
              <a:rPr lang="zh-CN" altLang="en-US" b="1"/>
              <a:t>目的：培养学生的动手操作能力，进一步提高学生对平行线性质的理解和运用。</a:t>
            </a:r>
            <a:endParaRPr lang="zh-CN" altLang="en-US" b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/>
              <a:ea typeface="等线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11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oleObject" Target="../embeddings/oleObject2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wmf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Rectangle 6"/>
          <p:cNvSpPr/>
          <p:nvPr/>
        </p:nvSpPr>
        <p:spPr>
          <a:xfrm>
            <a:off x="1524000" y="2205038"/>
            <a:ext cx="9144000" cy="10147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6000" b="1" dirty="0">
                <a:latin typeface="黑体" panose="02010609060101010101" pitchFamily="49" charset="-122"/>
                <a:ea typeface="黑体" panose="02010609060101010101" pitchFamily="49" charset="-122"/>
              </a:rPr>
              <a:t>6.4</a:t>
            </a:r>
            <a:r>
              <a:rPr lang="zh-CN" altLang="en-US" sz="6000" b="1" dirty="0">
                <a:latin typeface="黑体" panose="02010609060101010101" pitchFamily="49" charset="-122"/>
                <a:ea typeface="黑体" panose="02010609060101010101" pitchFamily="49" charset="-122"/>
              </a:rPr>
              <a:t>　平行</a:t>
            </a:r>
            <a:endParaRPr lang="zh-CN" altLang="en-US" sz="6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9" name="Rectangle 8"/>
          <p:cNvSpPr/>
          <p:nvPr/>
        </p:nvSpPr>
        <p:spPr>
          <a:xfrm>
            <a:off x="8667750" y="500063"/>
            <a:ext cx="171577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七年级</a:t>
            </a:r>
            <a:r>
              <a:rPr lang="en-US" altLang="zh-CN" sz="2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r>
              <a:rPr lang="en-US" altLang="zh-CN" sz="2000" b="1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2000" b="1" dirty="0">
              <a:solidFill>
                <a:srgbClr val="336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0" name="Rectangle 8"/>
          <p:cNvSpPr/>
          <p:nvPr/>
        </p:nvSpPr>
        <p:spPr>
          <a:xfrm>
            <a:off x="7896225" y="1557338"/>
            <a:ext cx="309880" cy="6299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zh-CN" sz="3500" b="1" dirty="0">
              <a:solidFill>
                <a:srgbClr val="336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1" name="Rectangle 7"/>
          <p:cNvSpPr/>
          <p:nvPr/>
        </p:nvSpPr>
        <p:spPr>
          <a:xfrm>
            <a:off x="6600825" y="333375"/>
            <a:ext cx="2376488" cy="583565"/>
          </a:xfrm>
          <a:prstGeom prst="rect">
            <a:avLst/>
          </a:prstGeom>
          <a:noFill/>
          <a:ln w="19050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3200" b="1" dirty="0">
                <a:solidFill>
                  <a:srgbClr val="3366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初中数学</a:t>
            </a:r>
            <a:endParaRPr lang="zh-CN" altLang="en-US" sz="3200" b="1" dirty="0">
              <a:solidFill>
                <a:srgbClr val="3366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2" name="TextBox 6"/>
          <p:cNvSpPr txBox="1"/>
          <p:nvPr/>
        </p:nvSpPr>
        <p:spPr>
          <a:xfrm>
            <a:off x="3881438" y="4714875"/>
            <a:ext cx="60721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800" b="1" dirty="0">
                <a:solidFill>
                  <a:srgbClr val="33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新北区新桥初级中学   马宇晶</a:t>
            </a:r>
            <a:endParaRPr lang="zh-CN" altLang="en-US" sz="2800" b="1" dirty="0">
              <a:solidFill>
                <a:srgbClr val="33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88" name="Text Box 7"/>
          <p:cNvSpPr txBox="1"/>
          <p:nvPr/>
        </p:nvSpPr>
        <p:spPr>
          <a:xfrm>
            <a:off x="887730" y="1014730"/>
            <a:ext cx="1094168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任务三：想一想，我们用怎样的符号来表示两条直线的平行关系呢？</a:t>
            </a:r>
            <a:endParaRPr lang="zh-CN" altLang="en-US" sz="3200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5" name="组合 7172"/>
          <p:cNvGrpSpPr/>
          <p:nvPr/>
        </p:nvGrpSpPr>
        <p:grpSpPr>
          <a:xfrm>
            <a:off x="788035" y="2847340"/>
            <a:ext cx="9648825" cy="3664498"/>
            <a:chOff x="0" y="-436"/>
            <a:chExt cx="4276" cy="1609"/>
          </a:xfrm>
        </p:grpSpPr>
        <p:grpSp>
          <p:nvGrpSpPr>
            <p:cNvPr id="6" name="组合 7173"/>
            <p:cNvGrpSpPr/>
            <p:nvPr/>
          </p:nvGrpSpPr>
          <p:grpSpPr>
            <a:xfrm>
              <a:off x="0" y="0"/>
              <a:ext cx="1759" cy="1173"/>
              <a:chOff x="0" y="0"/>
              <a:chExt cx="1759" cy="1173"/>
            </a:xfrm>
          </p:grpSpPr>
          <p:sp>
            <p:nvSpPr>
              <p:cNvPr id="7" name="Line 19"/>
              <p:cNvSpPr/>
              <p:nvPr/>
            </p:nvSpPr>
            <p:spPr>
              <a:xfrm flipV="1">
                <a:off x="0" y="91"/>
                <a:ext cx="1270" cy="680"/>
              </a:xfrm>
              <a:prstGeom prst="line">
                <a:avLst/>
              </a:prstGeom>
              <a:ln w="381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" name="Line 20"/>
              <p:cNvSpPr/>
              <p:nvPr/>
            </p:nvSpPr>
            <p:spPr>
              <a:xfrm flipV="1">
                <a:off x="181" y="408"/>
                <a:ext cx="1270" cy="680"/>
              </a:xfrm>
              <a:prstGeom prst="line">
                <a:avLst/>
              </a:prstGeom>
              <a:ln w="381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" name="Text Box 21"/>
              <p:cNvSpPr txBox="1"/>
              <p:nvPr/>
            </p:nvSpPr>
            <p:spPr>
              <a:xfrm>
                <a:off x="1442" y="254"/>
                <a:ext cx="317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i="1" dirty="0">
                    <a:solidFill>
                      <a:srgbClr val="000066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a</a:t>
                </a:r>
                <a:endParaRPr lang="en-US" altLang="zh-CN" sz="2400" i="1" dirty="0">
                  <a:solidFill>
                    <a:srgbClr val="000066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" name="Text Box 22"/>
              <p:cNvSpPr txBox="1"/>
              <p:nvPr/>
            </p:nvSpPr>
            <p:spPr>
              <a:xfrm>
                <a:off x="1224" y="0"/>
                <a:ext cx="317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i="1" dirty="0">
                    <a:solidFill>
                      <a:srgbClr val="000066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b</a:t>
                </a:r>
                <a:endParaRPr lang="en-US" altLang="zh-CN" sz="2400" i="1" dirty="0">
                  <a:solidFill>
                    <a:srgbClr val="000066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Text Box 23"/>
              <p:cNvSpPr txBox="1"/>
              <p:nvPr/>
            </p:nvSpPr>
            <p:spPr>
              <a:xfrm>
                <a:off x="435" y="971"/>
                <a:ext cx="236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i="1" dirty="0">
                    <a:solidFill>
                      <a:srgbClr val="000066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A</a:t>
                </a:r>
                <a:endParaRPr lang="en-US" altLang="zh-CN" sz="2400" i="1" dirty="0">
                  <a:solidFill>
                    <a:srgbClr val="000066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" name="Text Box 24"/>
              <p:cNvSpPr txBox="1"/>
              <p:nvPr/>
            </p:nvSpPr>
            <p:spPr>
              <a:xfrm>
                <a:off x="1004" y="601"/>
                <a:ext cx="317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i="1" dirty="0">
                    <a:solidFill>
                      <a:srgbClr val="000066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B</a:t>
                </a:r>
                <a:endParaRPr lang="en-US" altLang="zh-CN" sz="2400" i="1" dirty="0">
                  <a:solidFill>
                    <a:srgbClr val="000066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Text Box 25"/>
              <p:cNvSpPr txBox="1"/>
              <p:nvPr/>
            </p:nvSpPr>
            <p:spPr>
              <a:xfrm>
                <a:off x="45" y="399"/>
                <a:ext cx="317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i="1" dirty="0">
                    <a:solidFill>
                      <a:srgbClr val="000066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C</a:t>
                </a:r>
                <a:endParaRPr lang="en-US" altLang="zh-CN" sz="2400" i="1" dirty="0">
                  <a:solidFill>
                    <a:srgbClr val="000066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Text Box 26"/>
              <p:cNvSpPr txBox="1"/>
              <p:nvPr/>
            </p:nvSpPr>
            <p:spPr>
              <a:xfrm>
                <a:off x="598" y="100"/>
                <a:ext cx="317" cy="2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i="1" dirty="0">
                    <a:solidFill>
                      <a:srgbClr val="000066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D</a:t>
                </a:r>
                <a:endParaRPr lang="en-US" altLang="zh-CN" sz="2400" i="1" dirty="0">
                  <a:solidFill>
                    <a:srgbClr val="000066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Oval 27"/>
              <p:cNvSpPr/>
              <p:nvPr/>
            </p:nvSpPr>
            <p:spPr>
              <a:xfrm>
                <a:off x="435" y="880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</a:ln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16" name="Oval 28"/>
              <p:cNvSpPr/>
              <p:nvPr/>
            </p:nvSpPr>
            <p:spPr>
              <a:xfrm>
                <a:off x="1016" y="562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</a:ln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17" name="Oval 29"/>
              <p:cNvSpPr/>
              <p:nvPr/>
            </p:nvSpPr>
            <p:spPr>
              <a:xfrm>
                <a:off x="789" y="272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</a:ln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18" name="Oval 30"/>
              <p:cNvSpPr/>
              <p:nvPr/>
            </p:nvSpPr>
            <p:spPr>
              <a:xfrm>
                <a:off x="217" y="581"/>
                <a:ext cx="90" cy="9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</a:ln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</p:grpSp>
        <p:sp>
          <p:nvSpPr>
            <p:cNvPr id="19" name="Text Box 31"/>
            <p:cNvSpPr txBox="1"/>
            <p:nvPr/>
          </p:nvSpPr>
          <p:spPr>
            <a:xfrm>
              <a:off x="45" y="-436"/>
              <a:ext cx="4231" cy="2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l">
                <a:spcBef>
                  <a:spcPct val="50000"/>
                </a:spcBef>
                <a:buClrTx/>
                <a:buSzTx/>
                <a:buFontTx/>
              </a:pPr>
              <a:r>
                <a:rPr lang="zh-CN" alt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下图中的两条直线是平行线，如何表示它们？</a:t>
              </a:r>
              <a:endPara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8" name="Text Box 32"/>
          <p:cNvSpPr txBox="1"/>
          <p:nvPr/>
        </p:nvSpPr>
        <p:spPr>
          <a:xfrm>
            <a:off x="5342890" y="4115753"/>
            <a:ext cx="5580063" cy="116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记作：</a:t>
            </a:r>
            <a:r>
              <a:rPr lang="en-US" altLang="zh-CN" sz="2800" i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a∥b</a:t>
            </a:r>
            <a:r>
              <a:rPr lang="en-US" altLang="zh-CN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  </a:t>
            </a:r>
            <a:r>
              <a:rPr lang="en-US" altLang="zh-CN" sz="2800" i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AB∥CD</a:t>
            </a:r>
            <a:endParaRPr lang="en-US" altLang="zh-CN" sz="2800" i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读作：</a:t>
            </a:r>
            <a:r>
              <a:rPr lang="en-US" altLang="zh-CN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平行于</a:t>
            </a:r>
            <a:r>
              <a:rPr lang="en-US" altLang="zh-CN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  </a:t>
            </a:r>
            <a:r>
              <a:rPr lang="zh-CN" altLang="en-US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  </a:t>
            </a:r>
            <a:r>
              <a:rPr lang="en-US" altLang="zh-CN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AB</a:t>
            </a:r>
            <a:r>
              <a:rPr lang="zh-CN" altLang="en-US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平行于</a:t>
            </a:r>
            <a:r>
              <a:rPr lang="en-US" altLang="zh-CN" sz="2800" i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CD</a:t>
            </a:r>
            <a:endParaRPr lang="en-US" altLang="zh-CN" sz="2800" i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108" name="Text Box 13"/>
          <p:cNvSpPr txBox="1"/>
          <p:nvPr/>
        </p:nvSpPr>
        <p:spPr>
          <a:xfrm>
            <a:off x="887730" y="239078"/>
            <a:ext cx="6097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lang="zh-CN" altLang="en-US" sz="3200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板块二</a:t>
            </a: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：平行的定义及表示方法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0" name="Text Box 4"/>
          <p:cNvSpPr txBox="1"/>
          <p:nvPr/>
        </p:nvSpPr>
        <p:spPr>
          <a:xfrm>
            <a:off x="4166553" y="2090738"/>
            <a:ext cx="38576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0">
              <a:buFont typeface="Wingdings" panose="05000000000000000000" pitchFamily="2" charset="2"/>
              <a:buNone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平行符号：“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//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8" grpId="0"/>
      <p:bldP spid="38" grpId="0"/>
      <p:bldP spid="40" grpId="0"/>
      <p:bldP spid="4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55" name="组合 6145"/>
          <p:cNvGrpSpPr/>
          <p:nvPr/>
        </p:nvGrpSpPr>
        <p:grpSpPr>
          <a:xfrm>
            <a:off x="3702050" y="3917315"/>
            <a:ext cx="3946525" cy="2438400"/>
            <a:chOff x="0" y="0"/>
            <a:chExt cx="2486" cy="1536"/>
          </a:xfrm>
        </p:grpSpPr>
        <p:grpSp>
          <p:nvGrpSpPr>
            <p:cNvPr id="2063" name="组合 6146"/>
            <p:cNvGrpSpPr/>
            <p:nvPr/>
          </p:nvGrpSpPr>
          <p:grpSpPr>
            <a:xfrm>
              <a:off x="259" y="302"/>
              <a:ext cx="1506" cy="978"/>
              <a:chOff x="0" y="0"/>
              <a:chExt cx="1678" cy="1089"/>
            </a:xfrm>
          </p:grpSpPr>
          <p:sp>
            <p:nvSpPr>
              <p:cNvPr id="2072" name="Line 5"/>
              <p:cNvSpPr/>
              <p:nvPr/>
            </p:nvSpPr>
            <p:spPr>
              <a:xfrm>
                <a:off x="454" y="0"/>
                <a:ext cx="1224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3" name="Line 6"/>
              <p:cNvSpPr/>
              <p:nvPr/>
            </p:nvSpPr>
            <p:spPr>
              <a:xfrm flipH="1">
                <a:off x="1316" y="0"/>
                <a:ext cx="362" cy="362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4" name="Line 7"/>
              <p:cNvSpPr/>
              <p:nvPr/>
            </p:nvSpPr>
            <p:spPr>
              <a:xfrm flipH="1">
                <a:off x="0" y="0"/>
                <a:ext cx="454" cy="363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5" name="Line 8"/>
              <p:cNvSpPr/>
              <p:nvPr/>
            </p:nvSpPr>
            <p:spPr>
              <a:xfrm>
                <a:off x="0" y="363"/>
                <a:ext cx="1315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6" name="Line 9"/>
              <p:cNvSpPr/>
              <p:nvPr/>
            </p:nvSpPr>
            <p:spPr>
              <a:xfrm>
                <a:off x="0" y="363"/>
                <a:ext cx="0" cy="726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7" name="Line 10"/>
              <p:cNvSpPr/>
              <p:nvPr/>
            </p:nvSpPr>
            <p:spPr>
              <a:xfrm flipH="1">
                <a:off x="1316" y="363"/>
                <a:ext cx="0" cy="726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8" name="Line 11"/>
              <p:cNvSpPr/>
              <p:nvPr/>
            </p:nvSpPr>
            <p:spPr>
              <a:xfrm>
                <a:off x="0" y="1089"/>
                <a:ext cx="1316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79" name="Line 12"/>
              <p:cNvSpPr/>
              <p:nvPr/>
            </p:nvSpPr>
            <p:spPr>
              <a:xfrm flipV="1">
                <a:off x="1316" y="727"/>
                <a:ext cx="362" cy="362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0" name="Line 13"/>
              <p:cNvSpPr/>
              <p:nvPr/>
            </p:nvSpPr>
            <p:spPr>
              <a:xfrm>
                <a:off x="1678" y="0"/>
                <a:ext cx="0" cy="726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081" name="Line 14"/>
              <p:cNvSpPr/>
              <p:nvPr/>
            </p:nvSpPr>
            <p:spPr>
              <a:xfrm>
                <a:off x="454" y="0"/>
                <a:ext cx="0" cy="726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082" name="Line 15"/>
              <p:cNvSpPr/>
              <p:nvPr/>
            </p:nvSpPr>
            <p:spPr>
              <a:xfrm flipV="1">
                <a:off x="0" y="726"/>
                <a:ext cx="454" cy="363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083" name="Line 16"/>
              <p:cNvSpPr/>
              <p:nvPr/>
            </p:nvSpPr>
            <p:spPr>
              <a:xfrm>
                <a:off x="454" y="726"/>
                <a:ext cx="1224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2064" name="Text Box 17"/>
            <p:cNvSpPr txBox="1"/>
            <p:nvPr/>
          </p:nvSpPr>
          <p:spPr>
            <a:xfrm>
              <a:off x="43" y="475"/>
              <a:ext cx="25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65" name="Text Box 18"/>
            <p:cNvSpPr txBox="1"/>
            <p:nvPr/>
          </p:nvSpPr>
          <p:spPr>
            <a:xfrm>
              <a:off x="528" y="0"/>
              <a:ext cx="302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66" name="Text Box 19"/>
            <p:cNvSpPr txBox="1"/>
            <p:nvPr/>
          </p:nvSpPr>
          <p:spPr>
            <a:xfrm>
              <a:off x="1724" y="87"/>
              <a:ext cx="25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67" name="Text Box 20"/>
            <p:cNvSpPr txBox="1"/>
            <p:nvPr/>
          </p:nvSpPr>
          <p:spPr>
            <a:xfrm>
              <a:off x="1248" y="324"/>
              <a:ext cx="25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68" name="Text Box 21"/>
            <p:cNvSpPr txBox="1"/>
            <p:nvPr/>
          </p:nvSpPr>
          <p:spPr>
            <a:xfrm>
              <a:off x="0" y="1207"/>
              <a:ext cx="50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r>
                <a:rPr lang="en-US" altLang="zh-CN" sz="2800" b="0" i="1" baseline="-25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zh-CN" altLang="en-US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69" name="Text Box 22"/>
            <p:cNvSpPr txBox="1"/>
            <p:nvPr/>
          </p:nvSpPr>
          <p:spPr>
            <a:xfrm>
              <a:off x="1398" y="1196"/>
              <a:ext cx="953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r>
                <a:rPr lang="en-US" altLang="zh-CN" sz="2800" b="0" i="1" baseline="-25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zh-CN" altLang="en-US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70" name="Text Box 23"/>
            <p:cNvSpPr txBox="1"/>
            <p:nvPr/>
          </p:nvSpPr>
          <p:spPr>
            <a:xfrm>
              <a:off x="499" y="907"/>
              <a:ext cx="544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r>
                <a:rPr lang="en-US" altLang="zh-CN" sz="2800" b="0" i="1" baseline="-25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zh-CN" altLang="en-US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71" name="Text Box 24"/>
            <p:cNvSpPr txBox="1"/>
            <p:nvPr/>
          </p:nvSpPr>
          <p:spPr>
            <a:xfrm>
              <a:off x="1681" y="906"/>
              <a:ext cx="805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r>
                <a:rPr lang="en-US" altLang="zh-CN" sz="2800" b="0" i="1" baseline="-25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zh-CN" altLang="en-US" sz="2800" b="0" i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56" name="Text Box 26"/>
          <p:cNvSpPr txBox="1"/>
          <p:nvPr/>
        </p:nvSpPr>
        <p:spPr>
          <a:xfrm>
            <a:off x="1119188" y="857568"/>
            <a:ext cx="83534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问题</a:t>
            </a:r>
            <a:r>
              <a:rPr lang="en-US" altLang="zh-CN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：观察如图长方体:找出与棱</a:t>
            </a:r>
            <a:r>
              <a:rPr lang="en-US" altLang="zh-CN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AD</a:t>
            </a:r>
            <a:r>
              <a:rPr lang="zh-CN" altLang="en-US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平行的棱</a:t>
            </a:r>
            <a:r>
              <a:rPr lang="en-US" altLang="zh-CN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.</a:t>
            </a:r>
            <a:endParaRPr lang="en-US" altLang="zh-CN" sz="3200" b="0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en-US" altLang="zh-CN" sz="3200" b="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(</a:t>
            </a:r>
            <a:r>
              <a:rPr lang="zh-CN" altLang="en-US" sz="3200" b="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你能用符号语言表示吗？）</a:t>
            </a:r>
            <a:endParaRPr lang="zh-CN" altLang="en-US" sz="3200" b="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cxnSp>
        <p:nvCxnSpPr>
          <p:cNvPr id="6171" name="直接连接符 27"/>
          <p:cNvCxnSpPr>
            <a:cxnSpLocks noChangeShapeType="1"/>
          </p:cNvCxnSpPr>
          <p:nvPr/>
        </p:nvCxnSpPr>
        <p:spPr bwMode="auto">
          <a:xfrm flipH="1">
            <a:off x="4149090" y="4381500"/>
            <a:ext cx="610870" cy="48006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</p:cxnSp>
      <p:graphicFrame>
        <p:nvGraphicFramePr>
          <p:cNvPr id="2050" name="对象 6173"/>
          <p:cNvGraphicFramePr>
            <a:graphicFrameLocks noChangeAspect="1"/>
          </p:cNvGraphicFramePr>
          <p:nvPr/>
        </p:nvGraphicFramePr>
        <p:xfrm>
          <a:off x="5638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917575" imgH="216535" progId="Equation.3">
                  <p:embed/>
                </p:oleObj>
              </mc:Choice>
              <mc:Fallback>
                <p:oleObj name="" r:id="rId1" imgW="917575" imgH="216535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38800" y="3321050"/>
                        <a:ext cx="9144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对象 6174"/>
          <p:cNvGraphicFramePr>
            <a:graphicFrameLocks noChangeAspect="1"/>
          </p:cNvGraphicFramePr>
          <p:nvPr/>
        </p:nvGraphicFramePr>
        <p:xfrm>
          <a:off x="5638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917575" imgH="216535" progId="Equation.3">
                  <p:embed/>
                </p:oleObj>
              </mc:Choice>
              <mc:Fallback>
                <p:oleObj name="" r:id="rId3" imgW="917575" imgH="216535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38800" y="3321050"/>
                        <a:ext cx="9144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8" name="Text Box 13"/>
          <p:cNvSpPr txBox="1"/>
          <p:nvPr/>
        </p:nvSpPr>
        <p:spPr>
          <a:xfrm>
            <a:off x="927100" y="284163"/>
            <a:ext cx="6097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lang="zh-CN" altLang="en-US" sz="3200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sym typeface="+mn-ea"/>
              </a:rPr>
              <a:t>板块二</a:t>
            </a: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：平行的定义及表示方法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62480" y="2490470"/>
            <a:ext cx="59245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AD∥BC,AD∥A</a:t>
            </a:r>
            <a:r>
              <a:rPr lang="en-US" altLang="zh-CN" sz="3600" baseline="-2500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</a:t>
            </a:r>
            <a:r>
              <a:rPr lang="en-US" altLang="zh-CN" sz="3600" baseline="-2500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1,</a:t>
            </a: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AD∥B</a:t>
            </a:r>
            <a:r>
              <a:rPr lang="en-US" altLang="zh-CN" sz="3600" baseline="-2500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</a:t>
            </a:r>
            <a:r>
              <a:rPr lang="en-US" altLang="zh-CN" sz="3600" baseline="-2500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endParaRPr lang="zh-CN" altLang="en-US" sz="36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/>
      <p:bldP spid="4108" grpId="1"/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3"/>
          <p:cNvSpPr txBox="1"/>
          <p:nvPr/>
        </p:nvSpPr>
        <p:spPr>
          <a:xfrm>
            <a:off x="829945" y="1120140"/>
            <a:ext cx="97986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问题1：</a:t>
            </a: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回顾小学里怎么样用直尺和三角尺画平行线？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8195" name="Picture 4" descr="J028"/>
          <p:cNvPicPr>
            <a:picLocks noChangeAspect="1"/>
          </p:cNvPicPr>
          <p:nvPr/>
        </p:nvPicPr>
        <p:blipFill>
          <a:blip r:embed="rId1"/>
          <a:srcRect r="59209" b="11819"/>
          <a:stretch>
            <a:fillRect/>
          </a:stretch>
        </p:blipFill>
        <p:spPr>
          <a:xfrm rot="3149624">
            <a:off x="3757613" y="3817938"/>
            <a:ext cx="241617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Text Box 5"/>
          <p:cNvSpPr txBox="1"/>
          <p:nvPr/>
        </p:nvSpPr>
        <p:spPr>
          <a:xfrm>
            <a:off x="3432175" y="2097088"/>
            <a:ext cx="1225550" cy="64516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000066"/>
                </a:solidFill>
                <a:latin typeface="+mn-ea"/>
              </a:rPr>
              <a:t>一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放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173" name="Line 6"/>
          <p:cNvSpPr/>
          <p:nvPr/>
        </p:nvSpPr>
        <p:spPr>
          <a:xfrm>
            <a:off x="2266950" y="4548188"/>
            <a:ext cx="5111750" cy="720725"/>
          </a:xfrm>
          <a:prstGeom prst="line">
            <a:avLst/>
          </a:prstGeom>
          <a:ln w="5715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819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98956">
            <a:off x="1925638" y="4781550"/>
            <a:ext cx="3441700" cy="815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Line 9"/>
          <p:cNvSpPr/>
          <p:nvPr/>
        </p:nvSpPr>
        <p:spPr>
          <a:xfrm>
            <a:off x="3395663" y="3717925"/>
            <a:ext cx="3802062" cy="527050"/>
          </a:xfrm>
          <a:prstGeom prst="line">
            <a:avLst/>
          </a:prstGeom>
          <a:ln w="920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00" name="Text Box 11"/>
          <p:cNvSpPr txBox="1"/>
          <p:nvPr/>
        </p:nvSpPr>
        <p:spPr>
          <a:xfrm>
            <a:off x="4762500" y="2097088"/>
            <a:ext cx="1189038" cy="64516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000066"/>
                </a:solidFill>
                <a:latin typeface="+mn-ea"/>
              </a:rPr>
              <a:t>二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靠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201" name="Text Box 12"/>
          <p:cNvSpPr txBox="1"/>
          <p:nvPr/>
        </p:nvSpPr>
        <p:spPr>
          <a:xfrm>
            <a:off x="7464425" y="2097088"/>
            <a:ext cx="1258888" cy="64516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000066"/>
                </a:solidFill>
                <a:latin typeface="+mn-ea"/>
              </a:rPr>
              <a:t>四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画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202" name="Text Box 13"/>
          <p:cNvSpPr txBox="1"/>
          <p:nvPr/>
        </p:nvSpPr>
        <p:spPr>
          <a:xfrm>
            <a:off x="6056630" y="2097088"/>
            <a:ext cx="1189038" cy="64516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000066"/>
                </a:solidFill>
                <a:latin typeface="+mn-ea"/>
              </a:rPr>
              <a:t>三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移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Text Box 13"/>
          <p:cNvSpPr txBox="1"/>
          <p:nvPr/>
        </p:nvSpPr>
        <p:spPr>
          <a:xfrm>
            <a:off x="717550" y="346075"/>
            <a:ext cx="65290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板块三：探索平行线的基本事实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0.00203241 L -0.09045 -0.1475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 animBg="1"/>
      <p:bldP spid="8200" grpId="0" bldLvl="0" animBg="1"/>
      <p:bldP spid="8201" grpId="0" bldLvl="0" animBg="1"/>
      <p:bldP spid="820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0"/>
          <p:cNvSpPr txBox="1"/>
          <p:nvPr/>
        </p:nvSpPr>
        <p:spPr>
          <a:xfrm>
            <a:off x="1183640" y="1236345"/>
            <a:ext cx="98247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思考：如图：直线</a:t>
            </a:r>
            <a:r>
              <a:rPr lang="en-US" altLang="zh-CN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l</a:t>
            </a:r>
            <a:r>
              <a:rPr lang="zh-CN" altLang="en-US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，画直线</a:t>
            </a:r>
            <a:r>
              <a:rPr lang="en-US" altLang="zh-CN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l</a:t>
            </a:r>
            <a:r>
              <a:rPr lang="zh-CN" altLang="en-US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的平行线，你能画几条</a:t>
            </a:r>
            <a:r>
              <a:rPr lang="zh-CN" altLang="en-US" sz="3200" b="0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？</a:t>
            </a:r>
            <a:endParaRPr lang="zh-CN" altLang="en-US" sz="3200" b="0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" name="组合 9219"/>
          <p:cNvGrpSpPr/>
          <p:nvPr/>
        </p:nvGrpSpPr>
        <p:grpSpPr>
          <a:xfrm>
            <a:off x="3575368" y="3968115"/>
            <a:ext cx="4178300" cy="367998"/>
            <a:chOff x="0" y="0"/>
            <a:chExt cx="6580" cy="579"/>
          </a:xfrm>
        </p:grpSpPr>
        <p:sp>
          <p:nvSpPr>
            <p:cNvPr id="8207" name="Text Box 7"/>
            <p:cNvSpPr txBox="1"/>
            <p:nvPr/>
          </p:nvSpPr>
          <p:spPr>
            <a:xfrm>
              <a:off x="5670" y="0"/>
              <a:ext cx="910" cy="5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i="1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c</a:t>
              </a:r>
              <a:endParaRPr lang="en-US" altLang="zh-CN" i="1" dirty="0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8208" name="直接连接符 9221"/>
            <p:cNvSpPr/>
            <p:nvPr/>
          </p:nvSpPr>
          <p:spPr>
            <a:xfrm>
              <a:off x="0" y="567"/>
              <a:ext cx="5670" cy="1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8196" name="组合 9222"/>
          <p:cNvGrpSpPr/>
          <p:nvPr/>
        </p:nvGrpSpPr>
        <p:grpSpPr>
          <a:xfrm>
            <a:off x="3575050" y="3430588"/>
            <a:ext cx="4305300" cy="368433"/>
            <a:chOff x="0" y="0"/>
            <a:chExt cx="6780" cy="581"/>
          </a:xfrm>
        </p:grpSpPr>
        <p:sp>
          <p:nvSpPr>
            <p:cNvPr id="8205" name="Line 4"/>
            <p:cNvSpPr/>
            <p:nvPr/>
          </p:nvSpPr>
          <p:spPr>
            <a:xfrm>
              <a:off x="0" y="566"/>
              <a:ext cx="5440" cy="0"/>
            </a:xfrm>
            <a:prstGeom prst="line">
              <a:avLst/>
            </a:prstGeom>
            <a:ln w="38100" cap="flat" cmpd="sng">
              <a:solidFill>
                <a:srgbClr val="000066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06" name="Text Box 7"/>
            <p:cNvSpPr txBox="1"/>
            <p:nvPr/>
          </p:nvSpPr>
          <p:spPr>
            <a:xfrm>
              <a:off x="5670" y="0"/>
              <a:ext cx="1110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GB" altLang="en-US" i="1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l</a:t>
              </a:r>
              <a:endParaRPr lang="en-US" altLang="zh-CN" i="1" dirty="0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9225"/>
          <p:cNvGrpSpPr/>
          <p:nvPr/>
        </p:nvGrpSpPr>
        <p:grpSpPr>
          <a:xfrm>
            <a:off x="3575050" y="2889250"/>
            <a:ext cx="4178300" cy="367998"/>
            <a:chOff x="0" y="0"/>
            <a:chExt cx="6580" cy="579"/>
          </a:xfrm>
        </p:grpSpPr>
        <p:sp>
          <p:nvSpPr>
            <p:cNvPr id="8203" name="直接连接符 9226"/>
            <p:cNvSpPr/>
            <p:nvPr/>
          </p:nvSpPr>
          <p:spPr>
            <a:xfrm>
              <a:off x="0" y="567"/>
              <a:ext cx="5670" cy="1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04" name="Text Box 7"/>
            <p:cNvSpPr txBox="1"/>
            <p:nvPr/>
          </p:nvSpPr>
          <p:spPr>
            <a:xfrm>
              <a:off x="5670" y="0"/>
              <a:ext cx="910" cy="5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i="1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b</a:t>
              </a:r>
              <a:endParaRPr lang="en-US" altLang="zh-CN" i="1" dirty="0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9228"/>
          <p:cNvGrpSpPr/>
          <p:nvPr/>
        </p:nvGrpSpPr>
        <p:grpSpPr>
          <a:xfrm>
            <a:off x="3575050" y="2170113"/>
            <a:ext cx="4359275" cy="368433"/>
            <a:chOff x="0" y="0"/>
            <a:chExt cx="6864" cy="581"/>
          </a:xfrm>
        </p:grpSpPr>
        <p:sp>
          <p:nvSpPr>
            <p:cNvPr id="8201" name="直接连接符 9229"/>
            <p:cNvSpPr/>
            <p:nvPr/>
          </p:nvSpPr>
          <p:spPr>
            <a:xfrm>
              <a:off x="0" y="566"/>
              <a:ext cx="5670" cy="1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02" name="Text Box 7"/>
            <p:cNvSpPr txBox="1"/>
            <p:nvPr/>
          </p:nvSpPr>
          <p:spPr>
            <a:xfrm>
              <a:off x="5670" y="0"/>
              <a:ext cx="1194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i="1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a</a:t>
              </a:r>
              <a:endParaRPr lang="zh-CN" altLang="en-US" i="1" dirty="0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Text Box 13"/>
          <p:cNvSpPr txBox="1"/>
          <p:nvPr/>
        </p:nvSpPr>
        <p:spPr>
          <a:xfrm>
            <a:off x="622300" y="151130"/>
            <a:ext cx="6219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板块三、探索平行线的基本事实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6-01地图"/>
          <p:cNvPicPr>
            <a:picLocks noChangeAspect="1"/>
          </p:cNvPicPr>
          <p:nvPr/>
        </p:nvPicPr>
        <p:blipFill>
          <a:blip r:embed="rId1"/>
          <a:srcRect r="431" b="8536"/>
          <a:stretch>
            <a:fillRect/>
          </a:stretch>
        </p:blipFill>
        <p:spPr>
          <a:xfrm>
            <a:off x="1414145" y="1687195"/>
            <a:ext cx="9104630" cy="513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Line 3"/>
          <p:cNvSpPr/>
          <p:nvPr/>
        </p:nvSpPr>
        <p:spPr>
          <a:xfrm>
            <a:off x="1414145" y="2727960"/>
            <a:ext cx="9103995" cy="90170"/>
          </a:xfrm>
          <a:prstGeom prst="line">
            <a:avLst/>
          </a:prstGeom>
          <a:ln w="88900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1" name="Text Box 5"/>
          <p:cNvSpPr txBox="1"/>
          <p:nvPr/>
        </p:nvSpPr>
        <p:spPr>
          <a:xfrm>
            <a:off x="5735638" y="1357948"/>
            <a:ext cx="32400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2" name="Line 6"/>
          <p:cNvSpPr/>
          <p:nvPr/>
        </p:nvSpPr>
        <p:spPr>
          <a:xfrm>
            <a:off x="1394460" y="5125085"/>
            <a:ext cx="9144000" cy="0"/>
          </a:xfrm>
          <a:prstGeom prst="line">
            <a:avLst/>
          </a:prstGeom>
          <a:ln w="889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7" name="Line 7"/>
          <p:cNvSpPr/>
          <p:nvPr/>
        </p:nvSpPr>
        <p:spPr>
          <a:xfrm>
            <a:off x="1414145" y="4204335"/>
            <a:ext cx="9103995" cy="106045"/>
          </a:xfrm>
          <a:prstGeom prst="line">
            <a:avLst/>
          </a:prstGeom>
          <a:ln w="88900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8" name="Line 8"/>
          <p:cNvSpPr/>
          <p:nvPr/>
        </p:nvSpPr>
        <p:spPr>
          <a:xfrm>
            <a:off x="1413510" y="5939790"/>
            <a:ext cx="9105265" cy="59055"/>
          </a:xfrm>
          <a:prstGeom prst="line">
            <a:avLst/>
          </a:prstGeom>
          <a:ln w="88900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Text Box 4"/>
          <p:cNvSpPr txBox="1"/>
          <p:nvPr/>
        </p:nvSpPr>
        <p:spPr>
          <a:xfrm>
            <a:off x="967105" y="957263"/>
            <a:ext cx="79914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问题2：观察图中有哪些道路与解放路平行？</a:t>
            </a:r>
            <a:endParaRPr lang="zh-CN" altLang="en-US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" name="Text Box 13"/>
          <p:cNvSpPr txBox="1"/>
          <p:nvPr/>
        </p:nvSpPr>
        <p:spPr>
          <a:xfrm>
            <a:off x="967105" y="227965"/>
            <a:ext cx="68376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板块三：探索平行线的基本事实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</p:spTree>
  </p:cSld>
  <p:clrMapOvr>
    <a:masterClrMapping/>
  </p:clrMapOvr>
  <p:transition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6-01地图"/>
          <p:cNvPicPr>
            <a:picLocks noChangeAspect="1"/>
          </p:cNvPicPr>
          <p:nvPr/>
        </p:nvPicPr>
        <p:blipFill>
          <a:blip r:embed="rId1"/>
          <a:srcRect l="-340" t="5834" r="340" b="-5834"/>
          <a:stretch>
            <a:fillRect/>
          </a:stretch>
        </p:blipFill>
        <p:spPr>
          <a:xfrm>
            <a:off x="1524000" y="1536700"/>
            <a:ext cx="9144000" cy="561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Line 3"/>
          <p:cNvSpPr/>
          <p:nvPr/>
        </p:nvSpPr>
        <p:spPr>
          <a:xfrm>
            <a:off x="1524000" y="4634230"/>
            <a:ext cx="9144000" cy="0"/>
          </a:xfrm>
          <a:prstGeom prst="line">
            <a:avLst/>
          </a:prstGeom>
          <a:ln w="44450" cap="flat" cmpd="sng">
            <a:solidFill>
              <a:srgbClr val="FF99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69" name="Text Box 5"/>
          <p:cNvSpPr txBox="1"/>
          <p:nvPr/>
        </p:nvSpPr>
        <p:spPr>
          <a:xfrm>
            <a:off x="5797868" y="2021523"/>
            <a:ext cx="14398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●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70" name="Line 6"/>
          <p:cNvSpPr/>
          <p:nvPr/>
        </p:nvSpPr>
        <p:spPr>
          <a:xfrm>
            <a:off x="1524000" y="4664393"/>
            <a:ext cx="9144000" cy="0"/>
          </a:xfrm>
          <a:prstGeom prst="line">
            <a:avLst/>
          </a:prstGeom>
          <a:ln w="889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5" name="Line 7"/>
          <p:cNvSpPr/>
          <p:nvPr/>
        </p:nvSpPr>
        <p:spPr>
          <a:xfrm>
            <a:off x="1524000" y="2267268"/>
            <a:ext cx="9144000" cy="0"/>
          </a:xfrm>
          <a:prstGeom prst="line">
            <a:avLst/>
          </a:prstGeom>
          <a:ln w="73025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Text Box 4"/>
          <p:cNvSpPr txBox="1"/>
          <p:nvPr/>
        </p:nvSpPr>
        <p:spPr>
          <a:xfrm>
            <a:off x="671830" y="763905"/>
            <a:ext cx="108483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问题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：观察经过人民广场，并且与解放路平行的道路是什么路？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Text Box 13"/>
          <p:cNvSpPr txBox="1"/>
          <p:nvPr/>
        </p:nvSpPr>
        <p:spPr>
          <a:xfrm>
            <a:off x="810260" y="196215"/>
            <a:ext cx="63106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板块三：探索平行线的基本事实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10"/>
          <p:cNvSpPr txBox="1"/>
          <p:nvPr/>
        </p:nvSpPr>
        <p:spPr>
          <a:xfrm>
            <a:off x="963930" y="717550"/>
            <a:ext cx="963549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endParaRPr lang="zh-CN" altLang="en-US" sz="32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思考：如图，请你过直线</a:t>
            </a:r>
            <a:r>
              <a:rPr lang="en-US" altLang="zh-CN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l </a:t>
            </a:r>
            <a:r>
              <a:rPr lang="zh-CN" altLang="en-US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外一点</a:t>
            </a:r>
            <a:r>
              <a:rPr lang="en-US" altLang="zh-CN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画直线</a:t>
            </a:r>
            <a:r>
              <a:rPr lang="en-US" altLang="zh-CN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l</a:t>
            </a:r>
            <a:r>
              <a:rPr lang="zh-CN" altLang="en-US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的平行线，你能画几条？过任意一点</a:t>
            </a:r>
            <a:r>
              <a:rPr lang="en-US" altLang="zh-CN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32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呢？你能得出怎样的结论？</a:t>
            </a:r>
            <a:endParaRPr lang="zh-CN" altLang="en-US" sz="32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1377315" y="4886325"/>
            <a:ext cx="943737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0" dirty="0">
                <a:solidFill>
                  <a:schemeClr val="tx1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基本事实：过</a:t>
            </a:r>
            <a:r>
              <a:rPr lang="zh-CN" altLang="en-US" sz="3600" b="0" dirty="0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直线外一点有且只有</a:t>
            </a:r>
            <a:r>
              <a:rPr lang="zh-CN" altLang="en-US" sz="3600" b="0" dirty="0">
                <a:solidFill>
                  <a:schemeClr val="tx1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一条直线与这条直线平行．</a:t>
            </a:r>
            <a:r>
              <a:rPr lang="zh-CN" altLang="en-US" sz="36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6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4" name="Line 4"/>
          <p:cNvSpPr/>
          <p:nvPr/>
        </p:nvSpPr>
        <p:spPr>
          <a:xfrm>
            <a:off x="3756025" y="3609975"/>
            <a:ext cx="3454400" cy="0"/>
          </a:xfrm>
          <a:prstGeom prst="line">
            <a:avLst/>
          </a:prstGeom>
          <a:ln w="3810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5" name="Text Box 5"/>
          <p:cNvSpPr txBox="1"/>
          <p:nvPr/>
        </p:nvSpPr>
        <p:spPr>
          <a:xfrm>
            <a:off x="4043363" y="2697163"/>
            <a:ext cx="863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6" name="Text Box 7"/>
          <p:cNvSpPr txBox="1"/>
          <p:nvPr/>
        </p:nvSpPr>
        <p:spPr>
          <a:xfrm>
            <a:off x="7212013" y="3155950"/>
            <a:ext cx="5778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GB" altLang="en-US" i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l</a:t>
            </a:r>
            <a:endParaRPr lang="en-US" altLang="zh-CN" i="1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1271" name="Line 9"/>
          <p:cNvSpPr/>
          <p:nvPr/>
        </p:nvSpPr>
        <p:spPr>
          <a:xfrm flipV="1">
            <a:off x="3792538" y="2949575"/>
            <a:ext cx="341947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3" name="Text Box 13"/>
          <p:cNvSpPr txBox="1"/>
          <p:nvPr/>
        </p:nvSpPr>
        <p:spPr>
          <a:xfrm>
            <a:off x="731520" y="133985"/>
            <a:ext cx="64808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板块三、探索平行线的基本事实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2" name="Line 9"/>
          <p:cNvSpPr/>
          <p:nvPr/>
        </p:nvSpPr>
        <p:spPr>
          <a:xfrm flipV="1">
            <a:off x="3586798" y="4105275"/>
            <a:ext cx="341947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7911" name="Group 43"/>
          <p:cNvGrpSpPr/>
          <p:nvPr/>
        </p:nvGrpSpPr>
        <p:grpSpPr>
          <a:xfrm>
            <a:off x="5160010" y="3655378"/>
            <a:ext cx="911225" cy="900112"/>
            <a:chOff x="2018" y="3566"/>
            <a:chExt cx="574" cy="567"/>
          </a:xfrm>
        </p:grpSpPr>
        <p:pic>
          <p:nvPicPr>
            <p:cNvPr id="37912" name="Picture 2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18" y="3566"/>
              <a:ext cx="567" cy="5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913" name="Text Box 24"/>
            <p:cNvSpPr/>
            <p:nvPr/>
          </p:nvSpPr>
          <p:spPr>
            <a:xfrm>
              <a:off x="2381" y="3657"/>
              <a:ext cx="211" cy="2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en-US" altLang="zh-CN">
                  <a:solidFill>
                    <a:srgbClr val="CC0000"/>
                  </a:solidFill>
                </a:rPr>
                <a:t>B</a:t>
              </a:r>
              <a:endParaRPr lang="en-US" altLang="zh-CN">
                <a:solidFill>
                  <a:srgbClr val="CC0000"/>
                </a:solidFill>
              </a:endParaRPr>
            </a:p>
          </p:txBody>
        </p:sp>
      </p:grpSp>
      <p:pic>
        <p:nvPicPr>
          <p:cNvPr id="37915" name="Picture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7168" y="2519998"/>
            <a:ext cx="900112" cy="900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1438" y="3429000"/>
            <a:ext cx="3857625" cy="309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Rectangle 1"/>
          <p:cNvSpPr/>
          <p:nvPr/>
        </p:nvSpPr>
        <p:spPr>
          <a:xfrm>
            <a:off x="1000760" y="717233"/>
            <a:ext cx="9619615" cy="170688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wrap="square" anchor="ctr" anchorCtr="0">
            <a:spAutoFit/>
          </a:bodyPr>
          <a:p>
            <a:pPr eaLnBrk="0" hangingPunct="0">
              <a:lnSpc>
                <a:spcPct val="125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：如图，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是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AB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的中点．</a:t>
            </a: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）过点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画直线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DE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∥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BC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，交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AC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于点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）过点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画直线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DF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∥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AC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，交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BC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于点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8438" name="直接连接符 7"/>
          <p:cNvCxnSpPr/>
          <p:nvPr/>
        </p:nvCxnSpPr>
        <p:spPr>
          <a:xfrm>
            <a:off x="4381500" y="5095875"/>
            <a:ext cx="3929063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439" name="直接连接符 10"/>
          <p:cNvCxnSpPr/>
          <p:nvPr/>
        </p:nvCxnSpPr>
        <p:spPr>
          <a:xfrm rot="-5400000" flipH="1">
            <a:off x="4524375" y="5095875"/>
            <a:ext cx="2071688" cy="78581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40" name="Text Box 19"/>
          <p:cNvSpPr txBox="1"/>
          <p:nvPr/>
        </p:nvSpPr>
        <p:spPr>
          <a:xfrm>
            <a:off x="6734017" y="4930775"/>
            <a:ext cx="360680" cy="306705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wrap="none" anchor="t" anchorCtr="0">
            <a:spAutoFit/>
          </a:bodyPr>
          <a:p>
            <a:pPr algn="ctr"/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●</a:t>
            </a:r>
            <a:endParaRPr lang="zh-CN" altLang="en-US" sz="1400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41" name="Rectangle 5"/>
          <p:cNvSpPr/>
          <p:nvPr/>
        </p:nvSpPr>
        <p:spPr>
          <a:xfrm>
            <a:off x="6878638" y="4621213"/>
            <a:ext cx="42037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i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en-US" altLang="zh-CN" sz="2800" b="1" i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42" name="Text Box 19"/>
          <p:cNvSpPr txBox="1"/>
          <p:nvPr/>
        </p:nvSpPr>
        <p:spPr>
          <a:xfrm>
            <a:off x="5662454" y="5980113"/>
            <a:ext cx="360680" cy="306705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wrap="none" anchor="t" anchorCtr="0">
            <a:spAutoFit/>
          </a:bodyPr>
          <a:p>
            <a:pPr algn="ctr"/>
            <a:r>
              <a:rPr lang="zh-CN" altLang="en-US" sz="1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●</a:t>
            </a:r>
            <a:endParaRPr lang="zh-CN" altLang="en-US" sz="1400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43" name="Rectangle 5"/>
          <p:cNvSpPr/>
          <p:nvPr/>
        </p:nvSpPr>
        <p:spPr>
          <a:xfrm>
            <a:off x="5815013" y="5573713"/>
            <a:ext cx="42037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i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en-US" altLang="zh-CN" sz="2800" b="1" i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3" name="Text Box 13"/>
          <p:cNvSpPr txBox="1"/>
          <p:nvPr/>
        </p:nvSpPr>
        <p:spPr>
          <a:xfrm>
            <a:off x="731520" y="133985"/>
            <a:ext cx="64757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板块三、探索平行线的基本事实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21765" y="2755900"/>
            <a:ext cx="68148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pic>
        <p:nvPicPr>
          <p:cNvPr id="67585" name="图片 24586" descr="000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8805" y="4930775"/>
            <a:ext cx="1009015" cy="13417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66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charRg st="66" end="1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bldLvl="0" animBg="1"/>
      <p:bldP spid="18441" grpId="0"/>
      <p:bldP spid="18442" grpId="0" bldLvl="0" animBg="1"/>
      <p:bldP spid="184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图片 24586" descr="000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4315" y="4724400"/>
            <a:ext cx="1029335" cy="13417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88" name="文本框 24592"/>
          <p:cNvSpPr txBox="1"/>
          <p:nvPr/>
        </p:nvSpPr>
        <p:spPr>
          <a:xfrm>
            <a:off x="671830" y="1186180"/>
            <a:ext cx="9667875" cy="28917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None/>
            </a:pP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练习</a:t>
            </a:r>
            <a:r>
              <a:rPr lang="en-US" alt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：如图，P是∠AOB外一点.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None/>
            </a:pP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(1)过点P画直线PC∥OA，并且与OB相交于C;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None/>
            </a:pP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(2)过点P画直线PD∥OB，并且与OA的反向延长线相交于D;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None/>
            </a:pP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67589" name="矩形 24594"/>
          <p:cNvSpPr>
            <a:spLocks noChangeAspect="1" noTextEdit="1"/>
          </p:cNvSpPr>
          <p:nvPr/>
        </p:nvSpPr>
        <p:spPr>
          <a:xfrm>
            <a:off x="2719388" y="3600450"/>
            <a:ext cx="3514725" cy="22764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90" name="直接连接符 24596"/>
          <p:cNvSpPr/>
          <p:nvPr/>
        </p:nvSpPr>
        <p:spPr>
          <a:xfrm flipH="1">
            <a:off x="4214813" y="5157788"/>
            <a:ext cx="2090737" cy="52387"/>
          </a:xfrm>
          <a:prstGeom prst="line">
            <a:avLst/>
          </a:prstGeom>
          <a:ln w="38100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7591" name="直接连接符 24597"/>
          <p:cNvSpPr/>
          <p:nvPr/>
        </p:nvSpPr>
        <p:spPr>
          <a:xfrm flipH="1">
            <a:off x="4214813" y="3789363"/>
            <a:ext cx="1587500" cy="1420812"/>
          </a:xfrm>
          <a:prstGeom prst="line">
            <a:avLst/>
          </a:prstGeom>
          <a:ln w="38100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4599" name="直接连接符 24598"/>
          <p:cNvSpPr/>
          <p:nvPr/>
        </p:nvSpPr>
        <p:spPr>
          <a:xfrm flipH="1">
            <a:off x="3719513" y="4398963"/>
            <a:ext cx="2409825" cy="381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4600" name="直接连接符 24599"/>
          <p:cNvSpPr/>
          <p:nvPr/>
        </p:nvSpPr>
        <p:spPr>
          <a:xfrm flipH="1">
            <a:off x="2935288" y="3716338"/>
            <a:ext cx="2362200" cy="20478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4601" name="直接连接符 24600"/>
          <p:cNvSpPr/>
          <p:nvPr/>
        </p:nvSpPr>
        <p:spPr>
          <a:xfrm flipH="1">
            <a:off x="2790825" y="5210175"/>
            <a:ext cx="1381125" cy="1905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4603" name="矩形 24602"/>
          <p:cNvSpPr/>
          <p:nvPr/>
        </p:nvSpPr>
        <p:spPr>
          <a:xfrm>
            <a:off x="3281363" y="4741863"/>
            <a:ext cx="29337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2000" b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4" name="椭圆 24603"/>
          <p:cNvSpPr/>
          <p:nvPr/>
        </p:nvSpPr>
        <p:spPr>
          <a:xfrm>
            <a:off x="5059363" y="4365625"/>
            <a:ext cx="93662" cy="98425"/>
          </a:xfrm>
          <a:prstGeom prst="ellipse">
            <a:avLst/>
          </a:prstGeom>
          <a:solidFill>
            <a:srgbClr val="EBFC14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sz="28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5" name="矩形 24604"/>
          <p:cNvSpPr/>
          <p:nvPr/>
        </p:nvSpPr>
        <p:spPr>
          <a:xfrm>
            <a:off x="5010150" y="4437063"/>
            <a:ext cx="29337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sz="2000" b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98" name="椭圆 24605"/>
          <p:cNvSpPr/>
          <p:nvPr/>
        </p:nvSpPr>
        <p:spPr>
          <a:xfrm>
            <a:off x="4195763" y="5191125"/>
            <a:ext cx="47625" cy="47625"/>
          </a:xfrm>
          <a:prstGeom prst="ellipse">
            <a:avLst/>
          </a:pr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99" name="矩形 24606"/>
          <p:cNvSpPr/>
          <p:nvPr/>
        </p:nvSpPr>
        <p:spPr>
          <a:xfrm>
            <a:off x="4002088" y="5229225"/>
            <a:ext cx="31623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O</a:t>
            </a:r>
            <a:endParaRPr lang="en-US" altLang="zh-CN" sz="20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0" name="椭圆 24607"/>
          <p:cNvSpPr/>
          <p:nvPr/>
        </p:nvSpPr>
        <p:spPr>
          <a:xfrm>
            <a:off x="4433888" y="4365625"/>
            <a:ext cx="95250" cy="88900"/>
          </a:xfrm>
          <a:prstGeom prst="ellipse">
            <a:avLst/>
          </a:prstGeom>
          <a:solidFill>
            <a:schemeClr val="tx1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1" name="矩形 24608"/>
          <p:cNvSpPr/>
          <p:nvPr/>
        </p:nvSpPr>
        <p:spPr>
          <a:xfrm>
            <a:off x="4362450" y="3860800"/>
            <a:ext cx="271145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endParaRPr lang="en-US" altLang="zh-CN" sz="20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2" name="矩形 24610"/>
          <p:cNvSpPr/>
          <p:nvPr/>
        </p:nvSpPr>
        <p:spPr>
          <a:xfrm>
            <a:off x="6378575" y="4941888"/>
            <a:ext cx="271145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0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603" name="矩形 24612"/>
          <p:cNvSpPr/>
          <p:nvPr/>
        </p:nvSpPr>
        <p:spPr>
          <a:xfrm>
            <a:off x="5880100" y="3517900"/>
            <a:ext cx="271145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20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4" name="椭圆 24613"/>
          <p:cNvSpPr/>
          <p:nvPr/>
        </p:nvSpPr>
        <p:spPr>
          <a:xfrm>
            <a:off x="3503613" y="5157788"/>
            <a:ext cx="93662" cy="98425"/>
          </a:xfrm>
          <a:prstGeom prst="ellipse">
            <a:avLst/>
          </a:prstGeom>
          <a:solidFill>
            <a:srgbClr val="EBFC14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sz="28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13"/>
          <p:cNvSpPr txBox="1"/>
          <p:nvPr/>
        </p:nvSpPr>
        <p:spPr>
          <a:xfrm>
            <a:off x="671830" y="314325"/>
            <a:ext cx="64008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板块三、探索平行线的基本事实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3" grpId="0"/>
      <p:bldP spid="24604" grpId="1" bldLvl="0" animBg="1"/>
      <p:bldP spid="24605" grpId="2"/>
      <p:bldP spid="24614" grpId="3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2"/>
          <p:cNvSpPr/>
          <p:nvPr/>
        </p:nvSpPr>
        <p:spPr>
          <a:xfrm>
            <a:off x="1856105" y="3130550"/>
            <a:ext cx="8261985" cy="3661410"/>
          </a:xfrm>
          <a:prstGeom prst="rect">
            <a:avLst/>
          </a:prstGeom>
          <a:solidFill>
            <a:schemeClr val="bg2"/>
          </a:solidFill>
          <a:ln w="9525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40964" name="Oval 4"/>
          <p:cNvSpPr/>
          <p:nvPr/>
        </p:nvSpPr>
        <p:spPr>
          <a:xfrm rot="900000">
            <a:off x="5016500" y="203200"/>
            <a:ext cx="1295400" cy="719138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40965" name="Rectangle 5"/>
          <p:cNvSpPr/>
          <p:nvPr/>
        </p:nvSpPr>
        <p:spPr>
          <a:xfrm>
            <a:off x="5940267" y="31448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endParaRPr lang="zh-CN" altLang="en-US"/>
          </a:p>
        </p:txBody>
      </p:sp>
      <p:sp>
        <p:nvSpPr>
          <p:cNvPr id="40966" name="Rectangle 6"/>
          <p:cNvSpPr/>
          <p:nvPr/>
        </p:nvSpPr>
        <p:spPr>
          <a:xfrm>
            <a:off x="5940267" y="31448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endParaRPr lang="zh-CN" altLang="en-US"/>
          </a:p>
        </p:txBody>
      </p:sp>
      <p:sp>
        <p:nvSpPr>
          <p:cNvPr id="40967" name="Rectangle 7"/>
          <p:cNvSpPr/>
          <p:nvPr/>
        </p:nvSpPr>
        <p:spPr>
          <a:xfrm>
            <a:off x="5940267" y="31448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endParaRPr lang="zh-CN" altLang="en-US"/>
          </a:p>
        </p:txBody>
      </p:sp>
      <p:sp>
        <p:nvSpPr>
          <p:cNvPr id="40968" name="Rectangle 8"/>
          <p:cNvSpPr/>
          <p:nvPr/>
        </p:nvSpPr>
        <p:spPr>
          <a:xfrm>
            <a:off x="5940267" y="31448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endParaRPr lang="zh-CN" altLang="en-US"/>
          </a:p>
        </p:txBody>
      </p:sp>
      <p:sp>
        <p:nvSpPr>
          <p:cNvPr id="40969" name="Rectangle 9"/>
          <p:cNvSpPr/>
          <p:nvPr/>
        </p:nvSpPr>
        <p:spPr>
          <a:xfrm>
            <a:off x="5940267" y="3130551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endParaRPr lang="zh-CN" altLang="en-US"/>
          </a:p>
        </p:txBody>
      </p:sp>
      <p:sp>
        <p:nvSpPr>
          <p:cNvPr id="40973" name="Oval 13"/>
          <p:cNvSpPr>
            <a:spLocks noChangeAspect="1"/>
          </p:cNvSpPr>
          <p:nvPr/>
        </p:nvSpPr>
        <p:spPr>
          <a:xfrm>
            <a:off x="10164763" y="6273800"/>
            <a:ext cx="179387" cy="179388"/>
          </a:xfrm>
          <a:prstGeom prst="ellipse">
            <a:avLst/>
          </a:prstGeom>
          <a:solidFill>
            <a:srgbClr val="FF00FF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40974" name="Oval 14"/>
          <p:cNvSpPr>
            <a:spLocks noChangeAspect="1"/>
          </p:cNvSpPr>
          <p:nvPr/>
        </p:nvSpPr>
        <p:spPr>
          <a:xfrm>
            <a:off x="9991725" y="6410325"/>
            <a:ext cx="179388" cy="179388"/>
          </a:xfrm>
          <a:prstGeom prst="ellipse">
            <a:avLst/>
          </a:prstGeom>
          <a:solidFill>
            <a:srgbClr val="FF9900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40975" name="Oval 15"/>
          <p:cNvSpPr>
            <a:spLocks noChangeAspect="1"/>
          </p:cNvSpPr>
          <p:nvPr/>
        </p:nvSpPr>
        <p:spPr>
          <a:xfrm>
            <a:off x="9948863" y="6202363"/>
            <a:ext cx="179387" cy="179387"/>
          </a:xfrm>
          <a:prstGeom prst="ellipse">
            <a:avLst/>
          </a:prstGeom>
          <a:solidFill>
            <a:srgbClr val="00CC00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40978" name="Oval 18"/>
          <p:cNvSpPr/>
          <p:nvPr/>
        </p:nvSpPr>
        <p:spPr>
          <a:xfrm rot="900000">
            <a:off x="5016500" y="203200"/>
            <a:ext cx="1295400" cy="719138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graphicFrame>
        <p:nvGraphicFramePr>
          <p:cNvPr id="40982" name="表格 40981"/>
          <p:cNvGraphicFramePr/>
          <p:nvPr>
            <p:custDataLst>
              <p:tags r:id="rId1"/>
            </p:custDataLst>
          </p:nvPr>
        </p:nvGraphicFramePr>
        <p:xfrm>
          <a:off x="1919288" y="2420938"/>
          <a:ext cx="8262620" cy="3801745"/>
        </p:xfrm>
        <a:graphic>
          <a:graphicData uri="http://schemas.openxmlformats.org/drawingml/2006/table">
            <a:tbl>
              <a:tblPr/>
              <a:tblGrid>
                <a:gridCol w="551180"/>
                <a:gridCol w="550545"/>
                <a:gridCol w="551180"/>
                <a:gridCol w="579120"/>
                <a:gridCol w="503555"/>
                <a:gridCol w="569595"/>
                <a:gridCol w="551180"/>
                <a:gridCol w="549910"/>
                <a:gridCol w="551180"/>
                <a:gridCol w="550545"/>
                <a:gridCol w="551180"/>
                <a:gridCol w="565150"/>
                <a:gridCol w="575945"/>
                <a:gridCol w="511175"/>
                <a:gridCol w="551180"/>
              </a:tblGrid>
              <a:tr h="5397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en-US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en-US" altLang="zh-CN" sz="1800" b="0" i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+mn-ea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94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800" b="1" i="1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1800" b="0" i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41112" name="Line 152"/>
          <p:cNvCxnSpPr/>
          <p:nvPr/>
        </p:nvCxnSpPr>
        <p:spPr>
          <a:xfrm>
            <a:off x="2468563" y="2960688"/>
            <a:ext cx="1666875" cy="5540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13" name="Line 153"/>
          <p:cNvCxnSpPr/>
          <p:nvPr/>
        </p:nvCxnSpPr>
        <p:spPr>
          <a:xfrm flipH="1">
            <a:off x="3000375" y="3500438"/>
            <a:ext cx="1116013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14" name="Line 154"/>
          <p:cNvCxnSpPr/>
          <p:nvPr/>
        </p:nvCxnSpPr>
        <p:spPr>
          <a:xfrm>
            <a:off x="3035300" y="5157788"/>
            <a:ext cx="1630363" cy="549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15" name="Line 155"/>
          <p:cNvCxnSpPr/>
          <p:nvPr/>
        </p:nvCxnSpPr>
        <p:spPr>
          <a:xfrm flipV="1">
            <a:off x="4656138" y="4005263"/>
            <a:ext cx="1128712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116" name="Text Box 157"/>
          <p:cNvSpPr/>
          <p:nvPr/>
        </p:nvSpPr>
        <p:spPr>
          <a:xfrm>
            <a:off x="2135188" y="2565400"/>
            <a:ext cx="71913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0000"/>
                </a:solidFill>
                <a:latin typeface="黑体" panose="02010609060101010101" pitchFamily="49" charset="-122"/>
              </a:rPr>
              <a:t>A</a:t>
            </a:r>
            <a:endParaRPr lang="en-US" altLang="zh-CN" i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1117" name="Text Box 158"/>
          <p:cNvSpPr/>
          <p:nvPr/>
        </p:nvSpPr>
        <p:spPr>
          <a:xfrm>
            <a:off x="4079875" y="3141663"/>
            <a:ext cx="57626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0000"/>
                </a:solidFill>
                <a:latin typeface="黑体" panose="02010609060101010101" pitchFamily="49" charset="-122"/>
              </a:rPr>
              <a:t>B</a:t>
            </a:r>
            <a:endParaRPr lang="en-US" altLang="zh-CN" i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1118" name="Text Box 159"/>
          <p:cNvSpPr/>
          <p:nvPr/>
        </p:nvSpPr>
        <p:spPr>
          <a:xfrm>
            <a:off x="2711450" y="5013325"/>
            <a:ext cx="433388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0000"/>
                </a:solidFill>
                <a:latin typeface="黑体" panose="02010609060101010101" pitchFamily="49" charset="-122"/>
              </a:rPr>
              <a:t>C</a:t>
            </a:r>
            <a:endParaRPr lang="en-US" altLang="zh-CN" i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1119" name="Text Box 160"/>
          <p:cNvSpPr/>
          <p:nvPr/>
        </p:nvSpPr>
        <p:spPr>
          <a:xfrm>
            <a:off x="4367213" y="5589588"/>
            <a:ext cx="6477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0000"/>
                </a:solidFill>
                <a:latin typeface="黑体" panose="02010609060101010101" pitchFamily="49" charset="-122"/>
              </a:rPr>
              <a:t>D</a:t>
            </a:r>
            <a:endParaRPr lang="en-US" altLang="zh-CN" i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1120" name="Text Box 161"/>
          <p:cNvSpPr/>
          <p:nvPr/>
        </p:nvSpPr>
        <p:spPr>
          <a:xfrm>
            <a:off x="5735638" y="3860800"/>
            <a:ext cx="50323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0000"/>
                </a:solidFill>
                <a:latin typeface="黑体" panose="02010609060101010101" pitchFamily="49" charset="-122"/>
              </a:rPr>
              <a:t>E</a:t>
            </a:r>
            <a:endParaRPr lang="en-US" altLang="zh-CN" i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1121" name="Text Box 162"/>
          <p:cNvSpPr/>
          <p:nvPr/>
        </p:nvSpPr>
        <p:spPr>
          <a:xfrm>
            <a:off x="6564313" y="3897313"/>
            <a:ext cx="4318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C000"/>
                </a:solidFill>
                <a:latin typeface="黑体" panose="02010609060101010101" pitchFamily="49" charset="-122"/>
              </a:rPr>
              <a:t>F</a:t>
            </a:r>
            <a:endParaRPr lang="en-US" altLang="zh-CN" i="0">
              <a:solidFill>
                <a:srgbClr val="FFC000"/>
              </a:solidFill>
              <a:latin typeface="黑体" panose="02010609060101010101" pitchFamily="49" charset="-122"/>
            </a:endParaRPr>
          </a:p>
        </p:txBody>
      </p:sp>
      <p:sp>
        <p:nvSpPr>
          <p:cNvPr id="41122" name="Text Box 163"/>
          <p:cNvSpPr/>
          <p:nvPr/>
        </p:nvSpPr>
        <p:spPr>
          <a:xfrm>
            <a:off x="7896225" y="2492375"/>
            <a:ext cx="503238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C000"/>
                </a:solidFill>
                <a:latin typeface="黑体" panose="02010609060101010101" pitchFamily="49" charset="-122"/>
              </a:rPr>
              <a:t>G</a:t>
            </a:r>
            <a:endParaRPr lang="en-US" altLang="zh-CN" i="0">
              <a:solidFill>
                <a:srgbClr val="FFC000"/>
              </a:solidFill>
              <a:latin typeface="黑体" panose="02010609060101010101" pitchFamily="49" charset="-122"/>
            </a:endParaRPr>
          </a:p>
        </p:txBody>
      </p:sp>
      <p:sp>
        <p:nvSpPr>
          <p:cNvPr id="41123" name="Text Box 164"/>
          <p:cNvSpPr/>
          <p:nvPr/>
        </p:nvSpPr>
        <p:spPr>
          <a:xfrm>
            <a:off x="7624128" y="5013325"/>
            <a:ext cx="50323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i="0">
                <a:solidFill>
                  <a:srgbClr val="FFC000"/>
                </a:solidFill>
                <a:latin typeface="黑体" panose="02010609060101010101" pitchFamily="49" charset="-122"/>
              </a:rPr>
              <a:t>H</a:t>
            </a:r>
            <a:endParaRPr lang="en-US" altLang="zh-CN" i="0">
              <a:solidFill>
                <a:srgbClr val="FFC000"/>
              </a:solidFill>
              <a:latin typeface="黑体" panose="02010609060101010101" pitchFamily="49" charset="-122"/>
            </a:endParaRPr>
          </a:p>
        </p:txBody>
      </p:sp>
      <p:cxnSp>
        <p:nvCxnSpPr>
          <p:cNvPr id="41125" name="Line 166"/>
          <p:cNvCxnSpPr/>
          <p:nvPr/>
        </p:nvCxnSpPr>
        <p:spPr>
          <a:xfrm flipV="1">
            <a:off x="4800600" y="2528888"/>
            <a:ext cx="1260475" cy="1260475"/>
          </a:xfrm>
          <a:prstGeom prst="line">
            <a:avLst/>
          </a:prstGeom>
          <a:ln w="9525">
            <a:noFill/>
          </a:ln>
        </p:spPr>
      </p:cxnSp>
      <p:cxnSp>
        <p:nvCxnSpPr>
          <p:cNvPr id="41126" name="Line 174"/>
          <p:cNvCxnSpPr/>
          <p:nvPr/>
        </p:nvCxnSpPr>
        <p:spPr>
          <a:xfrm flipV="1">
            <a:off x="7967663" y="4005263"/>
            <a:ext cx="1152525" cy="11525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27" name="Line 175"/>
          <p:cNvCxnSpPr/>
          <p:nvPr/>
        </p:nvCxnSpPr>
        <p:spPr>
          <a:xfrm flipV="1">
            <a:off x="6888163" y="2960688"/>
            <a:ext cx="1079500" cy="10445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1128" name="Group 238"/>
          <p:cNvGrpSpPr/>
          <p:nvPr/>
        </p:nvGrpSpPr>
        <p:grpSpPr>
          <a:xfrm>
            <a:off x="2495550" y="2978150"/>
            <a:ext cx="2198688" cy="2708275"/>
            <a:chOff x="589" y="1865"/>
            <a:chExt cx="1385" cy="1706"/>
          </a:xfrm>
        </p:grpSpPr>
        <p:sp>
          <p:nvSpPr>
            <p:cNvPr id="41129" name="Rectangle 180"/>
            <p:cNvSpPr/>
            <p:nvPr/>
          </p:nvSpPr>
          <p:spPr>
            <a:xfrm>
              <a:off x="930" y="3226"/>
              <a:ext cx="1044" cy="345"/>
            </a:xfrm>
            <a:prstGeom prst="rect">
              <a:avLst/>
            </a:prstGeom>
            <a:noFill/>
            <a:ln w="38100" cap="flat" cmpd="sng">
              <a:solidFill>
                <a:srgbClr val="000080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lang="zh-CN" altLang="en-US"/>
            </a:p>
          </p:txBody>
        </p:sp>
        <p:sp>
          <p:nvSpPr>
            <p:cNvPr id="41130" name="Rectangle 181"/>
            <p:cNvSpPr/>
            <p:nvPr/>
          </p:nvSpPr>
          <p:spPr>
            <a:xfrm>
              <a:off x="589" y="1865"/>
              <a:ext cx="1044" cy="345"/>
            </a:xfrm>
            <a:prstGeom prst="rect">
              <a:avLst/>
            </a:prstGeom>
            <a:noFill/>
            <a:ln w="38100" cap="flat" cmpd="sng">
              <a:solidFill>
                <a:srgbClr val="000080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lang="zh-CN" altLang="en-US"/>
            </a:p>
          </p:txBody>
        </p:sp>
      </p:grpSp>
      <p:grpSp>
        <p:nvGrpSpPr>
          <p:cNvPr id="41131" name="Group 239"/>
          <p:cNvGrpSpPr/>
          <p:nvPr/>
        </p:nvGrpSpPr>
        <p:grpSpPr>
          <a:xfrm>
            <a:off x="3025775" y="3500438"/>
            <a:ext cx="2751138" cy="2197100"/>
            <a:chOff x="940" y="2205"/>
            <a:chExt cx="1733" cy="1384"/>
          </a:xfrm>
        </p:grpSpPr>
        <p:sp>
          <p:nvSpPr>
            <p:cNvPr id="41132" name="Rectangle 184"/>
            <p:cNvSpPr/>
            <p:nvPr/>
          </p:nvSpPr>
          <p:spPr>
            <a:xfrm>
              <a:off x="940" y="2205"/>
              <a:ext cx="690" cy="1001"/>
            </a:xfrm>
            <a:prstGeom prst="rect">
              <a:avLst/>
            </a:prstGeom>
            <a:noFill/>
            <a:ln w="38100" cap="flat" cmpd="sng">
              <a:solidFill>
                <a:srgbClr val="FF00FF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lang="zh-CN" altLang="en-US"/>
            </a:p>
          </p:txBody>
        </p:sp>
        <p:sp>
          <p:nvSpPr>
            <p:cNvPr id="41133" name="Rectangle 185"/>
            <p:cNvSpPr/>
            <p:nvPr/>
          </p:nvSpPr>
          <p:spPr>
            <a:xfrm>
              <a:off x="1983" y="2523"/>
              <a:ext cx="690" cy="1066"/>
            </a:xfrm>
            <a:prstGeom prst="rect">
              <a:avLst/>
            </a:prstGeom>
            <a:noFill/>
            <a:ln w="38100" cap="flat" cmpd="sng">
              <a:solidFill>
                <a:srgbClr val="FF00FF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lang="zh-CN" altLang="en-US"/>
            </a:p>
          </p:txBody>
        </p:sp>
      </p:grpSp>
      <p:cxnSp>
        <p:nvCxnSpPr>
          <p:cNvPr id="41134" name="Line 194"/>
          <p:cNvCxnSpPr/>
          <p:nvPr/>
        </p:nvCxnSpPr>
        <p:spPr>
          <a:xfrm>
            <a:off x="2459038" y="2960688"/>
            <a:ext cx="1666875" cy="5540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35" name="Line 195"/>
          <p:cNvCxnSpPr/>
          <p:nvPr/>
        </p:nvCxnSpPr>
        <p:spPr>
          <a:xfrm flipH="1">
            <a:off x="2990850" y="3500438"/>
            <a:ext cx="1116013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36" name="Line 196"/>
          <p:cNvCxnSpPr/>
          <p:nvPr/>
        </p:nvCxnSpPr>
        <p:spPr>
          <a:xfrm>
            <a:off x="2468563" y="2960688"/>
            <a:ext cx="1666875" cy="5540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37" name="Line 197"/>
          <p:cNvCxnSpPr/>
          <p:nvPr/>
        </p:nvCxnSpPr>
        <p:spPr>
          <a:xfrm flipH="1">
            <a:off x="3000375" y="3500438"/>
            <a:ext cx="1116013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38" name="Line 198"/>
          <p:cNvCxnSpPr/>
          <p:nvPr/>
        </p:nvCxnSpPr>
        <p:spPr>
          <a:xfrm>
            <a:off x="3035300" y="5157788"/>
            <a:ext cx="1630363" cy="549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39" name="Line 199"/>
          <p:cNvCxnSpPr/>
          <p:nvPr/>
        </p:nvCxnSpPr>
        <p:spPr>
          <a:xfrm>
            <a:off x="2468563" y="2960688"/>
            <a:ext cx="1666875" cy="5540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0" name="Line 200"/>
          <p:cNvCxnSpPr/>
          <p:nvPr/>
        </p:nvCxnSpPr>
        <p:spPr>
          <a:xfrm flipH="1">
            <a:off x="3000375" y="3500438"/>
            <a:ext cx="1116013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1" name="Line 201"/>
          <p:cNvCxnSpPr/>
          <p:nvPr/>
        </p:nvCxnSpPr>
        <p:spPr>
          <a:xfrm flipV="1">
            <a:off x="4656138" y="4005263"/>
            <a:ext cx="1128712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2" name="Line 202"/>
          <p:cNvCxnSpPr/>
          <p:nvPr/>
        </p:nvCxnSpPr>
        <p:spPr>
          <a:xfrm>
            <a:off x="3035300" y="5157788"/>
            <a:ext cx="1630363" cy="549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3" name="Line 203"/>
          <p:cNvCxnSpPr/>
          <p:nvPr/>
        </p:nvCxnSpPr>
        <p:spPr>
          <a:xfrm>
            <a:off x="2468563" y="2960688"/>
            <a:ext cx="1666875" cy="5540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4" name="Line 204"/>
          <p:cNvCxnSpPr/>
          <p:nvPr/>
        </p:nvCxnSpPr>
        <p:spPr>
          <a:xfrm flipH="1">
            <a:off x="3000375" y="3500438"/>
            <a:ext cx="1116013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5" name="Line 205"/>
          <p:cNvCxnSpPr/>
          <p:nvPr/>
        </p:nvCxnSpPr>
        <p:spPr>
          <a:xfrm flipV="1">
            <a:off x="6888163" y="2960688"/>
            <a:ext cx="1079500" cy="10445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6" name="Line 206"/>
          <p:cNvCxnSpPr/>
          <p:nvPr/>
        </p:nvCxnSpPr>
        <p:spPr>
          <a:xfrm flipV="1">
            <a:off x="4656138" y="4005263"/>
            <a:ext cx="1128712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7" name="Line 207"/>
          <p:cNvCxnSpPr/>
          <p:nvPr/>
        </p:nvCxnSpPr>
        <p:spPr>
          <a:xfrm>
            <a:off x="3035300" y="5157788"/>
            <a:ext cx="1630363" cy="549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8" name="Line 208"/>
          <p:cNvCxnSpPr/>
          <p:nvPr/>
        </p:nvCxnSpPr>
        <p:spPr>
          <a:xfrm>
            <a:off x="2468563" y="2960688"/>
            <a:ext cx="1666875" cy="5540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49" name="Line 209"/>
          <p:cNvCxnSpPr/>
          <p:nvPr/>
        </p:nvCxnSpPr>
        <p:spPr>
          <a:xfrm flipH="1">
            <a:off x="3000375" y="3500438"/>
            <a:ext cx="1116013" cy="1692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1150" name="Group 244"/>
          <p:cNvGrpSpPr/>
          <p:nvPr/>
        </p:nvGrpSpPr>
        <p:grpSpPr>
          <a:xfrm>
            <a:off x="2486025" y="2965450"/>
            <a:ext cx="2170113" cy="2746375"/>
            <a:chOff x="1009" y="436"/>
            <a:chExt cx="1367" cy="1730"/>
          </a:xfrm>
        </p:grpSpPr>
        <p:cxnSp>
          <p:nvCxnSpPr>
            <p:cNvPr id="41151" name="Line 231"/>
            <p:cNvCxnSpPr/>
            <p:nvPr/>
          </p:nvCxnSpPr>
          <p:spPr>
            <a:xfrm>
              <a:off x="1009" y="436"/>
              <a:ext cx="1050" cy="349"/>
            </a:xfrm>
            <a:prstGeom prst="line">
              <a:avLst/>
            </a:prstGeom>
            <a:ln w="3810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152" name="Line 233"/>
            <p:cNvCxnSpPr/>
            <p:nvPr/>
          </p:nvCxnSpPr>
          <p:spPr>
            <a:xfrm>
              <a:off x="1349" y="1820"/>
              <a:ext cx="1027" cy="346"/>
            </a:xfrm>
            <a:prstGeom prst="line">
              <a:avLst/>
            </a:prstGeom>
            <a:ln w="38100" cap="flat" cmpd="sng">
              <a:solidFill>
                <a:srgbClr val="00008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1153" name="Group 245"/>
          <p:cNvGrpSpPr/>
          <p:nvPr/>
        </p:nvGrpSpPr>
        <p:grpSpPr>
          <a:xfrm>
            <a:off x="3016250" y="3505200"/>
            <a:ext cx="2749550" cy="2197100"/>
            <a:chOff x="1349" y="821"/>
            <a:chExt cx="1732" cy="1384"/>
          </a:xfrm>
        </p:grpSpPr>
        <p:cxnSp>
          <p:nvCxnSpPr>
            <p:cNvPr id="41154" name="Line 232"/>
            <p:cNvCxnSpPr/>
            <p:nvPr/>
          </p:nvCxnSpPr>
          <p:spPr>
            <a:xfrm flipH="1">
              <a:off x="1349" y="821"/>
              <a:ext cx="703" cy="1066"/>
            </a:xfrm>
            <a:prstGeom prst="line">
              <a:avLst/>
            </a:prstGeom>
            <a:ln w="381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155" name="Line 234"/>
            <p:cNvCxnSpPr/>
            <p:nvPr/>
          </p:nvCxnSpPr>
          <p:spPr>
            <a:xfrm flipV="1">
              <a:off x="2370" y="1139"/>
              <a:ext cx="711" cy="1066"/>
            </a:xfrm>
            <a:prstGeom prst="line">
              <a:avLst/>
            </a:prstGeom>
            <a:ln w="38100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1156" name="Group 246"/>
          <p:cNvGrpSpPr/>
          <p:nvPr/>
        </p:nvGrpSpPr>
        <p:grpSpPr>
          <a:xfrm>
            <a:off x="6877050" y="2978150"/>
            <a:ext cx="2224088" cy="2178050"/>
            <a:chOff x="3793" y="437"/>
            <a:chExt cx="1401" cy="1372"/>
          </a:xfrm>
        </p:grpSpPr>
        <p:cxnSp>
          <p:nvCxnSpPr>
            <p:cNvPr id="41157" name="Line 235"/>
            <p:cNvCxnSpPr/>
            <p:nvPr/>
          </p:nvCxnSpPr>
          <p:spPr>
            <a:xfrm flipV="1">
              <a:off x="4468" y="1083"/>
              <a:ext cx="726" cy="726"/>
            </a:xfrm>
            <a:prstGeom prst="line">
              <a:avLst/>
            </a:prstGeom>
            <a:ln w="381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158" name="Line 236"/>
            <p:cNvCxnSpPr/>
            <p:nvPr/>
          </p:nvCxnSpPr>
          <p:spPr>
            <a:xfrm flipV="1">
              <a:off x="3793" y="437"/>
              <a:ext cx="680" cy="658"/>
            </a:xfrm>
            <a:prstGeom prst="line">
              <a:avLst/>
            </a:prstGeom>
            <a:ln w="381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1159" name="Group 243"/>
          <p:cNvGrpSpPr/>
          <p:nvPr/>
        </p:nvGrpSpPr>
        <p:grpSpPr>
          <a:xfrm>
            <a:off x="6888163" y="2960688"/>
            <a:ext cx="2232025" cy="2160587"/>
            <a:chOff x="3379" y="1865"/>
            <a:chExt cx="1406" cy="1361"/>
          </a:xfrm>
        </p:grpSpPr>
        <p:sp>
          <p:nvSpPr>
            <p:cNvPr id="41160" name="Rectangle 241"/>
            <p:cNvSpPr/>
            <p:nvPr/>
          </p:nvSpPr>
          <p:spPr>
            <a:xfrm>
              <a:off x="3379" y="1865"/>
              <a:ext cx="668" cy="658"/>
            </a:xfrm>
            <a:prstGeom prst="rect">
              <a:avLst/>
            </a:prstGeom>
            <a:noFill/>
            <a:ln w="38100" cap="flat" cmpd="sng">
              <a:solidFill>
                <a:srgbClr val="FF6600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lang="zh-CN" altLang="en-US"/>
            </a:p>
          </p:txBody>
        </p:sp>
        <p:sp>
          <p:nvSpPr>
            <p:cNvPr id="41161" name="Rectangle 242"/>
            <p:cNvSpPr/>
            <p:nvPr/>
          </p:nvSpPr>
          <p:spPr>
            <a:xfrm>
              <a:off x="4059" y="2546"/>
              <a:ext cx="726" cy="680"/>
            </a:xfrm>
            <a:prstGeom prst="rect">
              <a:avLst/>
            </a:prstGeom>
            <a:noFill/>
            <a:ln w="38100" cap="flat" cmpd="sng">
              <a:solidFill>
                <a:srgbClr val="FF6600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lang="zh-CN" altLang="en-US"/>
            </a:p>
          </p:txBody>
        </p:sp>
      </p:grpSp>
      <p:sp>
        <p:nvSpPr>
          <p:cNvPr id="15398" name="Text Box 13"/>
          <p:cNvSpPr txBox="1"/>
          <p:nvPr/>
        </p:nvSpPr>
        <p:spPr>
          <a:xfrm>
            <a:off x="735965" y="195263"/>
            <a:ext cx="7129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b="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板块四、探索网格中平行线的画法</a:t>
            </a:r>
            <a:endParaRPr kumimoji="0" lang="zh-CN" altLang="en-US" sz="3200" b="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2510" y="779145"/>
            <a:ext cx="1045146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问题1：(1)请你用小学学的方法来检验图中AB与CD，BC与ED,FG与HI是否平行。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(独立尝试同伴互帮)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>
              <a:buClrTx/>
              <a:buSzTx/>
              <a:buFontTx/>
            </a:pP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3470" y="1614805"/>
            <a:ext cx="105352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(2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你能利用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AB与CD，BC与ED,FG与HI在方格纸中的特征说明它们平行吗?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(独立观察后，小组交流，并框一框)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43365" y="3584575"/>
            <a:ext cx="250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accent4">
                    <a:lumMod val="75000"/>
                  </a:schemeClr>
                </a:solidFill>
              </a:rPr>
              <a:t>I</a:t>
            </a:r>
            <a:endParaRPr lang="en-US" altLang="zh-CN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4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 fill="hold"/>
                                        <p:tgtEl>
                                          <p:spTgt spid="4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 fill="hold"/>
                                        <p:tgtEl>
                                          <p:spTgt spid="4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8" name="Text Box 13"/>
          <p:cNvSpPr txBox="1"/>
          <p:nvPr/>
        </p:nvSpPr>
        <p:spPr>
          <a:xfrm>
            <a:off x="1000125" y="71438"/>
            <a:ext cx="6097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lang="zh-CN" altLang="en-US" sz="3200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sym typeface="+mn-ea"/>
              </a:rPr>
              <a:t>板块一</a:t>
            </a: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：感悟生活中的平行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pic>
        <p:nvPicPr>
          <p:cNvPr id="2" name="图片 1" descr="47DCA8999649AACA5FE5FB4AE652E553"/>
          <p:cNvPicPr/>
          <p:nvPr/>
        </p:nvPicPr>
        <p:blipFill>
          <a:blip r:embed="rId1"/>
          <a:stretch>
            <a:fillRect/>
          </a:stretch>
        </p:blipFill>
        <p:spPr>
          <a:xfrm>
            <a:off x="999490" y="655320"/>
            <a:ext cx="9718040" cy="5785485"/>
          </a:xfrm>
          <a:prstGeom prst="rect">
            <a:avLst/>
          </a:prstGeom>
        </p:spPr>
      </p:pic>
      <p:grpSp>
        <p:nvGrpSpPr>
          <p:cNvPr id="14341" name="组合 44038"/>
          <p:cNvGrpSpPr/>
          <p:nvPr/>
        </p:nvGrpSpPr>
        <p:grpSpPr>
          <a:xfrm rot="5400000">
            <a:off x="5469368" y="2889773"/>
            <a:ext cx="1800000" cy="433387"/>
            <a:chOff x="793" y="935"/>
            <a:chExt cx="4536" cy="273"/>
          </a:xfrm>
        </p:grpSpPr>
        <p:cxnSp>
          <p:nvCxnSpPr>
            <p:cNvPr id="14342" name="直接连接符 44036"/>
            <p:cNvCxnSpPr/>
            <p:nvPr/>
          </p:nvCxnSpPr>
          <p:spPr>
            <a:xfrm>
              <a:off x="793" y="935"/>
              <a:ext cx="4536" cy="46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prstShdw prst="shdw17" dist="17961" dir="2699999">
                <a:srgbClr val="990000"/>
              </a:prstShdw>
            </a:effectLst>
          </p:spPr>
        </p:cxnSp>
        <p:cxnSp>
          <p:nvCxnSpPr>
            <p:cNvPr id="14343" name="直接连接符 44037"/>
            <p:cNvCxnSpPr/>
            <p:nvPr/>
          </p:nvCxnSpPr>
          <p:spPr>
            <a:xfrm>
              <a:off x="793" y="1162"/>
              <a:ext cx="4536" cy="46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prstShdw prst="shdw17" dist="17961" dir="2699999">
                <a:srgbClr val="990000"/>
              </a:prstShdw>
            </a:effec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3"/>
          <p:cNvSpPr txBox="1"/>
          <p:nvPr/>
        </p:nvSpPr>
        <p:spPr>
          <a:xfrm>
            <a:off x="835025" y="760730"/>
            <a:ext cx="923544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问题2：请运用上面的发现</a:t>
            </a:r>
            <a:r>
              <a:rPr lang="en-US" altLang="zh-CN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在下图中过点</a:t>
            </a:r>
            <a:r>
              <a:rPr lang="en-US" altLang="zh-CN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</a:t>
            </a:r>
            <a:r>
              <a:rPr lang="zh-CN" altLang="en-US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画</a:t>
            </a:r>
            <a:r>
              <a:rPr lang="en-US" altLang="zh-CN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AB</a:t>
            </a:r>
            <a:r>
              <a:rPr lang="zh-CN" altLang="en-US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的平行线？（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独立完成  同伴互助</a:t>
            </a:r>
            <a:r>
              <a:rPr lang="zh-CN" altLang="en-US" sz="28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388" name="矩形 24"/>
          <p:cNvSpPr/>
          <p:nvPr/>
        </p:nvSpPr>
        <p:spPr>
          <a:xfrm>
            <a:off x="4181475" y="3132138"/>
            <a:ext cx="1071563" cy="1214437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graphicFrame>
        <p:nvGraphicFramePr>
          <p:cNvPr id="16389" name="表格 16388"/>
          <p:cNvGraphicFramePr>
            <a:graphicFrameLocks noGrp="1"/>
          </p:cNvGraphicFramePr>
          <p:nvPr/>
        </p:nvGraphicFramePr>
        <p:xfrm>
          <a:off x="3833813" y="2286000"/>
          <a:ext cx="2281555" cy="2941320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  <a:gridCol w="353695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" name="表格 16469"/>
          <p:cNvGraphicFramePr/>
          <p:nvPr>
            <p:custDataLst>
              <p:tags r:id="rId1"/>
            </p:custDataLst>
          </p:nvPr>
        </p:nvGraphicFramePr>
        <p:xfrm>
          <a:off x="3833813" y="2286000"/>
          <a:ext cx="3905250" cy="3317875"/>
        </p:xfrm>
        <a:graphic>
          <a:graphicData uri="http://schemas.openxmlformats.org/drawingml/2006/table">
            <a:tbl>
              <a:tblPr/>
              <a:tblGrid>
                <a:gridCol w="355600"/>
                <a:gridCol w="354330"/>
                <a:gridCol w="355600"/>
                <a:gridCol w="355600"/>
                <a:gridCol w="353695"/>
                <a:gridCol w="355600"/>
                <a:gridCol w="354330"/>
                <a:gridCol w="355600"/>
                <a:gridCol w="355600"/>
                <a:gridCol w="353695"/>
                <a:gridCol w="355600"/>
              </a:tblGrid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55" name="TextBox 27"/>
          <p:cNvSpPr txBox="1"/>
          <p:nvPr/>
        </p:nvSpPr>
        <p:spPr>
          <a:xfrm>
            <a:off x="3952875" y="4318000"/>
            <a:ext cx="7143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 i="1" dirty="0">
                <a:latin typeface="黑体" panose="02010609060101010101" pitchFamily="49" charset="-122"/>
              </a:rPr>
              <a:t>B</a:t>
            </a:r>
            <a:endParaRPr lang="zh-CN" altLang="en-US" sz="2000" i="1" dirty="0">
              <a:latin typeface="黑体" panose="02010609060101010101" pitchFamily="49" charset="-122"/>
            </a:endParaRPr>
          </a:p>
        </p:txBody>
      </p:sp>
      <p:grpSp>
        <p:nvGrpSpPr>
          <p:cNvPr id="15556" name="组合 16580"/>
          <p:cNvGrpSpPr/>
          <p:nvPr/>
        </p:nvGrpSpPr>
        <p:grpSpPr>
          <a:xfrm>
            <a:off x="4181476" y="2746375"/>
            <a:ext cx="1985962" cy="1643065"/>
            <a:chOff x="1" y="0"/>
            <a:chExt cx="1986195" cy="1643076"/>
          </a:xfrm>
        </p:grpSpPr>
        <p:cxnSp>
          <p:nvCxnSpPr>
            <p:cNvPr id="16601" name="直接连接符 29"/>
            <p:cNvCxnSpPr>
              <a:cxnSpLocks noChangeShapeType="1"/>
            </p:cNvCxnSpPr>
            <p:nvPr/>
          </p:nvCxnSpPr>
          <p:spPr bwMode="auto">
            <a:xfrm rot="5400000">
              <a:off x="-107097" y="464289"/>
              <a:ext cx="1285884" cy="10716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>
              <a:outerShdw dist="23000" dir="5400000" algn="ctr" rotWithShape="0">
                <a:srgbClr val="000000">
                  <a:alpha val="28999"/>
                </a:srgbClr>
              </a:outerShdw>
            </a:effectLst>
          </p:spPr>
        </p:cxnSp>
        <p:sp>
          <p:nvSpPr>
            <p:cNvPr id="15564" name="TextBox 30"/>
            <p:cNvSpPr txBox="1"/>
            <p:nvPr/>
          </p:nvSpPr>
          <p:spPr>
            <a:xfrm>
              <a:off x="914626" y="0"/>
              <a:ext cx="714380" cy="3987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000" i="1" dirty="0">
                  <a:latin typeface="黑体" panose="02010609060101010101" pitchFamily="49" charset="-122"/>
                </a:rPr>
                <a:t>A</a:t>
              </a:r>
              <a:endParaRPr lang="zh-CN" altLang="en-US" sz="2000" i="1" dirty="0">
                <a:latin typeface="黑体" panose="02010609060101010101" pitchFamily="49" charset="-122"/>
              </a:endParaRPr>
            </a:p>
          </p:txBody>
        </p:sp>
        <p:sp>
          <p:nvSpPr>
            <p:cNvPr id="15565" name="椭圆 31"/>
            <p:cNvSpPr/>
            <p:nvPr/>
          </p:nvSpPr>
          <p:spPr>
            <a:xfrm>
              <a:off x="1399526" y="1171144"/>
              <a:ext cx="71438" cy="71438"/>
            </a:xfrm>
            <a:prstGeom prst="ellipse">
              <a:avLst/>
            </a:prstGeom>
            <a:solidFill>
              <a:schemeClr val="tx1"/>
            </a:solidFill>
            <a:ln w="19050" cap="flat" cmpd="sng">
              <a:solidFill>
                <a:srgbClr val="800000"/>
              </a:solidFill>
              <a:prstDash val="sysDot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黑体" panose="02010609060101010101" pitchFamily="49" charset="-122"/>
              </a:endParaRPr>
            </a:p>
          </p:txBody>
        </p:sp>
        <p:sp>
          <p:nvSpPr>
            <p:cNvPr id="15566" name="TextBox 32"/>
            <p:cNvSpPr txBox="1"/>
            <p:nvPr/>
          </p:nvSpPr>
          <p:spPr>
            <a:xfrm>
              <a:off x="1557568" y="1242964"/>
              <a:ext cx="428628" cy="3987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000" i="1" dirty="0">
                  <a:latin typeface="黑体" panose="02010609060101010101" pitchFamily="49" charset="-122"/>
                </a:rPr>
                <a:t>P</a:t>
              </a:r>
              <a:endParaRPr lang="zh-CN" altLang="en-US" sz="2000" i="1" dirty="0">
                <a:latin typeface="黑体" panose="02010609060101010101" pitchFamily="49" charset="-122"/>
              </a:endParaRPr>
            </a:p>
          </p:txBody>
        </p:sp>
      </p:grpSp>
      <p:sp>
        <p:nvSpPr>
          <p:cNvPr id="16586" name="矩形 34"/>
          <p:cNvSpPr/>
          <p:nvPr/>
        </p:nvSpPr>
        <p:spPr>
          <a:xfrm>
            <a:off x="5619750" y="2730500"/>
            <a:ext cx="1071563" cy="1214438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cxnSp>
        <p:nvCxnSpPr>
          <p:cNvPr id="16587" name="直接连接符 36"/>
          <p:cNvCxnSpPr>
            <a:cxnSpLocks noChangeShapeType="1"/>
          </p:cNvCxnSpPr>
          <p:nvPr/>
        </p:nvCxnSpPr>
        <p:spPr bwMode="auto">
          <a:xfrm flipH="1">
            <a:off x="5370830" y="2613025"/>
            <a:ext cx="1420495" cy="163131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</a:ln>
          <a:effectLst>
            <a:outerShdw dist="23000" dir="5400000" algn="ctr" rotWithShape="0">
              <a:srgbClr val="000000">
                <a:alpha val="28999"/>
              </a:srgbClr>
            </a:outerShdw>
          </a:effectLst>
        </p:spPr>
      </p:cxnSp>
      <p:sp>
        <p:nvSpPr>
          <p:cNvPr id="16588" name="矩形 34"/>
          <p:cNvSpPr/>
          <p:nvPr/>
        </p:nvSpPr>
        <p:spPr>
          <a:xfrm>
            <a:off x="4580890" y="3989070"/>
            <a:ext cx="1000125" cy="121412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lIns="90170" tIns="46990" rIns="90170" bIns="46990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115" name="椭圆 114"/>
          <p:cNvSpPr/>
          <p:nvPr/>
        </p:nvSpPr>
        <p:spPr>
          <a:xfrm flipV="1">
            <a:off x="6592888" y="2630488"/>
            <a:ext cx="179388" cy="1793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6" name="椭圆 115"/>
          <p:cNvSpPr/>
          <p:nvPr/>
        </p:nvSpPr>
        <p:spPr>
          <a:xfrm flipV="1">
            <a:off x="4460875" y="5113338"/>
            <a:ext cx="180975" cy="1793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 Box 13"/>
          <p:cNvSpPr txBox="1"/>
          <p:nvPr/>
        </p:nvSpPr>
        <p:spPr>
          <a:xfrm>
            <a:off x="744855" y="176848"/>
            <a:ext cx="7129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b="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板块四、探索网格中平行线的画法</a:t>
            </a:r>
            <a:endParaRPr kumimoji="0" lang="zh-CN" altLang="en-US" sz="3200" b="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cxnSp>
        <p:nvCxnSpPr>
          <p:cNvPr id="4" name="直接连接符 36"/>
          <p:cNvCxnSpPr>
            <a:cxnSpLocks noChangeShapeType="1"/>
          </p:cNvCxnSpPr>
          <p:nvPr/>
        </p:nvCxnSpPr>
        <p:spPr bwMode="auto">
          <a:xfrm flipH="1">
            <a:off x="4370705" y="3780155"/>
            <a:ext cx="1420495" cy="163131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</a:ln>
          <a:effectLst>
            <a:outerShdw dist="23000" dir="5400000" algn="ctr" rotWithShape="0">
              <a:srgbClr val="000000">
                <a:alpha val="28999"/>
              </a:srgbClr>
            </a:outerShdw>
          </a:effec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6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6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 bldLvl="0" animBg="1"/>
      <p:bldP spid="16586" grpId="0" bldLvl="0" animBg="1"/>
      <p:bldP spid="16586" grpId="1" bldLvl="0" animBg="1"/>
      <p:bldP spid="16588" grpId="0" bldLvl="0" animBg="1"/>
      <p:bldP spid="115" grpId="0" bldLvl="0" animBg="1"/>
      <p:bldP spid="116" grpId="0" bldLvl="0" animBg="1"/>
      <p:bldP spid="11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3"/>
          <p:cNvSpPr txBox="1"/>
          <p:nvPr/>
        </p:nvSpPr>
        <p:spPr>
          <a:xfrm>
            <a:off x="708025" y="851535"/>
            <a:ext cx="953262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问题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：请运用上面的发现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在下图中过点A画直线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的平行线？（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独立完成  同伴互助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aphicFrame>
        <p:nvGraphicFramePr>
          <p:cNvPr id="17412" name="表格 17411"/>
          <p:cNvGraphicFramePr/>
          <p:nvPr>
            <p:custDataLst>
              <p:tags r:id="rId1"/>
            </p:custDataLst>
          </p:nvPr>
        </p:nvGraphicFramePr>
        <p:xfrm>
          <a:off x="3667760" y="2143125"/>
          <a:ext cx="3904615" cy="3317875"/>
        </p:xfrm>
        <a:graphic>
          <a:graphicData uri="http://schemas.openxmlformats.org/drawingml/2006/table">
            <a:tbl>
              <a:tblPr/>
              <a:tblGrid>
                <a:gridCol w="354965"/>
                <a:gridCol w="354330"/>
                <a:gridCol w="355600"/>
                <a:gridCol w="355600"/>
                <a:gridCol w="353695"/>
                <a:gridCol w="355600"/>
                <a:gridCol w="354330"/>
                <a:gridCol w="355600"/>
                <a:gridCol w="355600"/>
                <a:gridCol w="353695"/>
                <a:gridCol w="355600"/>
              </a:tblGrid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7521" name="直接连接符 39"/>
          <p:cNvCxnSpPr>
            <a:cxnSpLocks noChangeShapeType="1"/>
            <a:stCxn id="16503" idx="1"/>
          </p:cNvCxnSpPr>
          <p:nvPr/>
        </p:nvCxnSpPr>
        <p:spPr bwMode="auto">
          <a:xfrm flipH="1" flipV="1">
            <a:off x="4224655" y="4122420"/>
            <a:ext cx="2657475" cy="1085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>
            <a:outerShdw dist="23000" dir="5400000" algn="ctr" rotWithShape="0">
              <a:srgbClr val="000000">
                <a:alpha val="28999"/>
              </a:srgbClr>
            </a:outerShdw>
          </a:effectLst>
        </p:spPr>
      </p:cxnSp>
      <p:sp>
        <p:nvSpPr>
          <p:cNvPr id="16498" name="椭圆 41"/>
          <p:cNvSpPr/>
          <p:nvPr/>
        </p:nvSpPr>
        <p:spPr>
          <a:xfrm>
            <a:off x="5764213" y="3775075"/>
            <a:ext cx="71437" cy="71438"/>
          </a:xfrm>
          <a:prstGeom prst="ellipse">
            <a:avLst/>
          </a:prstGeom>
          <a:solidFill>
            <a:schemeClr val="tx1"/>
          </a:solidFill>
          <a:ln w="19050" cap="flat" cmpd="sng">
            <a:solidFill>
              <a:srgbClr val="8000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16499" name="TextBox 42"/>
          <p:cNvSpPr txBox="1"/>
          <p:nvPr/>
        </p:nvSpPr>
        <p:spPr>
          <a:xfrm>
            <a:off x="5738813" y="3500438"/>
            <a:ext cx="42862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i="1" dirty="0">
                <a:latin typeface="黑体" panose="02010609060101010101" pitchFamily="49" charset="-122"/>
              </a:rPr>
              <a:t>A</a:t>
            </a:r>
            <a:endParaRPr lang="zh-CN" altLang="en-US" sz="2000" i="1" dirty="0">
              <a:latin typeface="黑体" panose="02010609060101010101" pitchFamily="49" charset="-122"/>
            </a:endParaRPr>
          </a:p>
        </p:txBody>
      </p:sp>
      <p:sp>
        <p:nvSpPr>
          <p:cNvPr id="17525" name="矩形 43"/>
          <p:cNvSpPr/>
          <p:nvPr/>
        </p:nvSpPr>
        <p:spPr>
          <a:xfrm>
            <a:off x="4422775" y="4230688"/>
            <a:ext cx="1000125" cy="428625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17526" name="矩形 44"/>
          <p:cNvSpPr/>
          <p:nvPr/>
        </p:nvSpPr>
        <p:spPr>
          <a:xfrm>
            <a:off x="4422140" y="4231005"/>
            <a:ext cx="2072640" cy="83058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cxnSp>
        <p:nvCxnSpPr>
          <p:cNvPr id="17527" name="直接连接符 45"/>
          <p:cNvCxnSpPr>
            <a:cxnSpLocks noChangeShapeType="1"/>
          </p:cNvCxnSpPr>
          <p:nvPr/>
        </p:nvCxnSpPr>
        <p:spPr bwMode="auto">
          <a:xfrm flipH="1" flipV="1">
            <a:off x="3395980" y="2889250"/>
            <a:ext cx="3906520" cy="153479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>
            <a:outerShdw dist="23000" dir="5400000" algn="ctr" rotWithShape="0">
              <a:srgbClr val="000000">
                <a:alpha val="28999"/>
              </a:srgbClr>
            </a:outerShdw>
          </a:effectLst>
        </p:spPr>
      </p:cxnSp>
      <p:sp>
        <p:nvSpPr>
          <p:cNvPr id="16503" name="TextBox 35"/>
          <p:cNvSpPr txBox="1"/>
          <p:nvPr/>
        </p:nvSpPr>
        <p:spPr>
          <a:xfrm>
            <a:off x="6881813" y="4916488"/>
            <a:ext cx="4286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i="1" dirty="0">
                <a:latin typeface="黑体" panose="02010609060101010101" pitchFamily="49" charset="-122"/>
              </a:rPr>
              <a:t>a</a:t>
            </a:r>
            <a:endParaRPr lang="zh-CN" altLang="en-US" sz="3200" i="1" dirty="0">
              <a:latin typeface="黑体" panose="02010609060101010101" pitchFamily="49" charset="-122"/>
            </a:endParaRPr>
          </a:p>
        </p:txBody>
      </p:sp>
      <p:sp>
        <p:nvSpPr>
          <p:cNvPr id="12" name="Text Box 13"/>
          <p:cNvSpPr txBox="1"/>
          <p:nvPr/>
        </p:nvSpPr>
        <p:spPr>
          <a:xfrm>
            <a:off x="600710" y="174943"/>
            <a:ext cx="7129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b="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板块四、探索网格中平行线的画法</a:t>
            </a:r>
            <a:endParaRPr kumimoji="0" lang="zh-CN" altLang="en-US" sz="3200" b="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13" name="矩形 44"/>
          <p:cNvSpPr/>
          <p:nvPr/>
        </p:nvSpPr>
        <p:spPr>
          <a:xfrm>
            <a:off x="3654425" y="3005138"/>
            <a:ext cx="2160588" cy="785812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16" name="矩形 44"/>
          <p:cNvSpPr/>
          <p:nvPr/>
        </p:nvSpPr>
        <p:spPr>
          <a:xfrm>
            <a:off x="5851525" y="3832225"/>
            <a:ext cx="993775" cy="360363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6563" y="4105275"/>
            <a:ext cx="180975" cy="1809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75050" y="2903538"/>
            <a:ext cx="180975" cy="1793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44"/>
          <p:cNvSpPr/>
          <p:nvPr/>
        </p:nvSpPr>
        <p:spPr>
          <a:xfrm>
            <a:off x="5796915" y="3832225"/>
            <a:ext cx="2160588" cy="785813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graphicFrame>
        <p:nvGraphicFramePr>
          <p:cNvPr id="6" name="表格 5"/>
          <p:cNvGraphicFramePr/>
          <p:nvPr/>
        </p:nvGraphicFramePr>
        <p:xfrm>
          <a:off x="3312160" y="2152015"/>
          <a:ext cx="355600" cy="3317875"/>
        </p:xfrm>
        <a:graphic>
          <a:graphicData uri="http://schemas.openxmlformats.org/drawingml/2006/table">
            <a:tbl>
              <a:tblPr/>
              <a:tblGrid>
                <a:gridCol w="355600"/>
              </a:tblGrid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7">
                <a:tc>
                  <a:txBody>
                    <a:bodyPr/>
                    <a:lstStyle>
                      <a:lvl1pPr marL="34290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25" grpId="0" bldLvl="0" animBg="1"/>
      <p:bldP spid="17526" grpId="0" bldLvl="0" animBg="1"/>
      <p:bldP spid="13" grpId="0" bldLvl="0" animBg="1"/>
      <p:bldP spid="13" grpId="1" bldLvl="0" animBg="1"/>
      <p:bldP spid="16" grpId="0" bldLvl="0" animBg="1"/>
      <p:bldP spid="17" grpId="0" bldLvl="0" animBg="1"/>
      <p:bldP spid="18" grpId="0" bldLvl="0" animBg="1"/>
      <p:bldP spid="19" grpId="0" bldLvl="0" animBg="1"/>
      <p:bldP spid="19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ext Box 3"/>
          <p:cNvSpPr txBox="1"/>
          <p:nvPr/>
        </p:nvSpPr>
        <p:spPr>
          <a:xfrm>
            <a:off x="1524000" y="2828925"/>
            <a:ext cx="91440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　通过这节课的探究 </a:t>
            </a:r>
            <a:r>
              <a:rPr lang="en-US" altLang="zh-CN" sz="36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6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你有哪些收获</a:t>
            </a:r>
            <a:r>
              <a:rPr lang="en-US" altLang="zh-CN" sz="36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en-US" altLang="zh-CN" sz="6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771" name="Picture 9" descr="1交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2830" y="1186815"/>
            <a:ext cx="2519363" cy="135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5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992100" y="12611100"/>
            <a:ext cx="342900" cy="254000"/>
          </a:xfrm>
          <a:prstGeom prst="cube">
            <a:avLst/>
          </a:prstGeom>
        </p:spPr>
      </p:pic>
      <p:sp>
        <p:nvSpPr>
          <p:cNvPr id="18" name="Text Box 13"/>
          <p:cNvSpPr txBox="1"/>
          <p:nvPr/>
        </p:nvSpPr>
        <p:spPr>
          <a:xfrm>
            <a:off x="744855" y="176848"/>
            <a:ext cx="7129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b="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板块五：小结与思考</a:t>
            </a:r>
            <a:endParaRPr kumimoji="0" lang="en-US" altLang="zh-CN" sz="3200" b="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3"/>
          <p:cNvSpPr txBox="1"/>
          <p:nvPr/>
        </p:nvSpPr>
        <p:spPr>
          <a:xfrm>
            <a:off x="1847850" y="1341438"/>
            <a:ext cx="7127875" cy="460375"/>
          </a:xfrm>
          <a:prstGeom prst="rect">
            <a:avLst/>
          </a:prstGeom>
          <a:noFill/>
          <a:ln w="38100" cap="flat" cmpd="sng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在</a:t>
            </a:r>
            <a:r>
              <a:rPr lang="zh-CN" altLang="en-US" sz="2400" dirty="0">
                <a:solidFill>
                  <a:srgbClr val="CC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同一平面内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400" dirty="0">
                <a:solidFill>
                  <a:srgbClr val="CC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不相交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的两条直线叫做平行线。</a:t>
            </a:r>
            <a:r>
              <a:rPr lang="zh-CN" altLang="en-US" sz="24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</a:t>
            </a:r>
            <a:endParaRPr lang="zh-CN" altLang="en-US" sz="2400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Text Box 4"/>
          <p:cNvSpPr txBox="1"/>
          <p:nvPr/>
        </p:nvSpPr>
        <p:spPr>
          <a:xfrm>
            <a:off x="1774825" y="2432050"/>
            <a:ext cx="85693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2400" dirty="0">
                <a:solidFill>
                  <a:srgbClr val="CC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同一平面内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的两条直线的</a:t>
            </a:r>
            <a:r>
              <a:rPr lang="zh-CN" altLang="en-US" sz="2400" dirty="0">
                <a:solidFill>
                  <a:srgbClr val="CC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位置关系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有</a:t>
            </a:r>
            <a:r>
              <a:rPr lang="zh-CN" altLang="en-US" sz="2400" dirty="0">
                <a:solidFill>
                  <a:schemeClr val="accent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两种</a:t>
            </a:r>
            <a:r>
              <a:rPr lang="en-US" altLang="zh-CN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: </a:t>
            </a:r>
            <a:r>
              <a:rPr lang="zh-CN" altLang="en-US" sz="2400" dirty="0">
                <a:solidFill>
                  <a:srgbClr val="CC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平行和相交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9459"/>
          <p:cNvGrpSpPr/>
          <p:nvPr/>
        </p:nvGrpSpPr>
        <p:grpSpPr>
          <a:xfrm>
            <a:off x="3432175" y="3500438"/>
            <a:ext cx="5291138" cy="522287"/>
            <a:chOff x="0" y="0"/>
            <a:chExt cx="3333" cy="329"/>
          </a:xfrm>
        </p:grpSpPr>
        <p:sp>
          <p:nvSpPr>
            <p:cNvPr id="17420" name="Text Box 6"/>
            <p:cNvSpPr txBox="1"/>
            <p:nvPr/>
          </p:nvSpPr>
          <p:spPr>
            <a:xfrm>
              <a:off x="0" y="0"/>
              <a:ext cx="772" cy="329"/>
            </a:xfrm>
            <a:prstGeom prst="rect">
              <a:avLst/>
            </a:prstGeom>
            <a:noFill/>
            <a:ln w="38100" cap="flat" cmpd="sng">
              <a:solidFill>
                <a:srgbClr val="00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一</a:t>
              </a:r>
              <a:r>
                <a:rPr lang="zh-CN" altLang="en-US" sz="2800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放</a:t>
              </a:r>
              <a:endPara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21" name="Text Box 7"/>
            <p:cNvSpPr txBox="1"/>
            <p:nvPr/>
          </p:nvSpPr>
          <p:spPr>
            <a:xfrm>
              <a:off x="838" y="0"/>
              <a:ext cx="749" cy="329"/>
            </a:xfrm>
            <a:prstGeom prst="rect">
              <a:avLst/>
            </a:prstGeom>
            <a:noFill/>
            <a:ln w="38100" cap="flat" cmpd="sng">
              <a:solidFill>
                <a:srgbClr val="00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二</a:t>
              </a:r>
              <a:r>
                <a:rPr lang="zh-CN" altLang="en-US" sz="2800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靠</a:t>
              </a:r>
              <a:endPara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22" name="Text Box 8"/>
            <p:cNvSpPr txBox="1"/>
            <p:nvPr/>
          </p:nvSpPr>
          <p:spPr>
            <a:xfrm>
              <a:off x="2540" y="0"/>
              <a:ext cx="793" cy="329"/>
            </a:xfrm>
            <a:prstGeom prst="rect">
              <a:avLst/>
            </a:prstGeom>
            <a:noFill/>
            <a:ln w="38100" cap="flat" cmpd="sng">
              <a:solidFill>
                <a:srgbClr val="00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四</a:t>
              </a:r>
              <a:r>
                <a:rPr lang="zh-CN" altLang="en-US" sz="2800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画</a:t>
              </a:r>
              <a:endPara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23" name="Text Box 9"/>
            <p:cNvSpPr txBox="1"/>
            <p:nvPr/>
          </p:nvSpPr>
          <p:spPr>
            <a:xfrm>
              <a:off x="1678" y="0"/>
              <a:ext cx="749" cy="329"/>
            </a:xfrm>
            <a:prstGeom prst="rect">
              <a:avLst/>
            </a:prstGeom>
            <a:noFill/>
            <a:ln w="38100" cap="flat" cmpd="sng">
              <a:solidFill>
                <a:srgbClr val="00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三</a:t>
              </a:r>
              <a:r>
                <a:rPr lang="zh-CN" altLang="en-US" sz="2800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移</a:t>
              </a:r>
              <a:endPara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9465" name="Text Box 10"/>
          <p:cNvSpPr txBox="1"/>
          <p:nvPr/>
        </p:nvSpPr>
        <p:spPr>
          <a:xfrm>
            <a:off x="1774825" y="5627370"/>
            <a:ext cx="30543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.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在网格中画平行线</a:t>
            </a:r>
            <a:endParaRPr lang="zh-CN" altLang="en-US" sz="2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Text Box 11" descr="水滴"/>
          <p:cNvSpPr txBox="1"/>
          <p:nvPr/>
        </p:nvSpPr>
        <p:spPr>
          <a:xfrm>
            <a:off x="1630363" y="4808855"/>
            <a:ext cx="8858250" cy="460375"/>
          </a:xfrm>
          <a:prstGeom prst="rect">
            <a:avLst/>
          </a:prstGeom>
          <a:blipFill rotWithShape="1">
            <a:blip r:embed="rId1"/>
          </a:blip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经过直线外一点</a:t>
            </a:r>
            <a:r>
              <a:rPr lang="zh-CN" altLang="en-US" sz="2400" dirty="0">
                <a:solidFill>
                  <a:srgbClr val="000066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400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有且只有一条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直线与已知直线平行。</a:t>
            </a:r>
            <a:endParaRPr lang="zh-CN" altLang="en-US" sz="2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Text Box 12"/>
          <p:cNvSpPr txBox="1"/>
          <p:nvPr/>
        </p:nvSpPr>
        <p:spPr>
          <a:xfrm>
            <a:off x="1774825" y="4149725"/>
            <a:ext cx="23764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4.</a:t>
            </a:r>
            <a:r>
              <a:rPr lang="zh-CN" altLang="en-US" sz="24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基本事实：</a:t>
            </a:r>
            <a:endParaRPr lang="zh-CN" altLang="en-US" sz="2400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68" name="Text Box 13"/>
          <p:cNvSpPr txBox="1"/>
          <p:nvPr/>
        </p:nvSpPr>
        <p:spPr>
          <a:xfrm>
            <a:off x="2424113" y="1916113"/>
            <a:ext cx="67325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平行用符号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rgbClr val="CC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∥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表示，读作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rgbClr val="CC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平行于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zh-CN" altLang="en-US" sz="2400" dirty="0">
              <a:solidFill>
                <a:schemeClr val="tx1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Text Box 10"/>
          <p:cNvSpPr txBox="1"/>
          <p:nvPr/>
        </p:nvSpPr>
        <p:spPr>
          <a:xfrm>
            <a:off x="1774825" y="3124200"/>
            <a:ext cx="30543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画平行线的方法：</a:t>
            </a:r>
            <a:endParaRPr lang="zh-CN" altLang="en-US" sz="2400" dirty="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Text Box 13"/>
          <p:cNvSpPr txBox="1"/>
          <p:nvPr/>
        </p:nvSpPr>
        <p:spPr>
          <a:xfrm>
            <a:off x="744855" y="176848"/>
            <a:ext cx="71294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200" b="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板块五：小结与思考</a:t>
            </a:r>
            <a:endParaRPr kumimoji="0" lang="en-US" altLang="zh-CN" sz="3200" b="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/>
      <p:bldP spid="19459" grpId="0"/>
      <p:bldP spid="19465" grpId="0"/>
      <p:bldP spid="19466" grpId="0" bldLvl="0" animBg="1"/>
      <p:bldP spid="19467" grpId="0"/>
      <p:bldP spid="19468" grpId="0"/>
      <p:bldP spid="1947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标题 80897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 anchorCtr="0"/>
          <a:p>
            <a:pPr eaLnBrk="1" hangingPunct="1"/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</a:rPr>
              <a:t>教师寄语：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  <a:highlight>
                <a:srgbClr val="00FFFF"/>
              </a:highlight>
            </a:endParaRPr>
          </a:p>
        </p:txBody>
      </p:sp>
      <p:sp>
        <p:nvSpPr>
          <p:cNvPr id="49155" name="文本占位符 80898"/>
          <p:cNvSpPr>
            <a:spLocks noGrp="1"/>
          </p:cNvSpPr>
          <p:nvPr>
            <p:ph idx="1"/>
          </p:nvPr>
        </p:nvSpPr>
        <p:spPr>
          <a:xfrm>
            <a:off x="1090295" y="1700530"/>
            <a:ext cx="10219055" cy="4525645"/>
          </a:xfrm>
        </p:spPr>
        <p:txBody>
          <a:bodyPr wrap="square" lIns="91440" tIns="45720" rIns="91440" bIns="45720" anchor="t" anchorCtr="0">
            <a:normAutofit/>
          </a:bodyPr>
          <a:p>
            <a:pPr indent="482600">
              <a:buNone/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生是条平行线，一个是真实的生活，一个是内心世界。从一个原点开始，到一个终点结束。说不清有多少次的重合，再枯燥的生活也会有雨露滋润，再完美的人生也会有很多遗憾。假如能从心底流出清泉，即使不会有鲜花绽放，也会有青草相伴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72" name="Text Box 40"/>
          <p:cNvSpPr txBox="1"/>
          <p:nvPr/>
        </p:nvSpPr>
        <p:spPr>
          <a:xfrm>
            <a:off x="0" y="4050665"/>
            <a:ext cx="57848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解：在图中互相平行的直线有：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Line 69"/>
          <p:cNvSpPr/>
          <p:nvPr/>
        </p:nvSpPr>
        <p:spPr>
          <a:xfrm>
            <a:off x="7291388" y="1354138"/>
            <a:ext cx="2913062" cy="1587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77" name="Line 70"/>
          <p:cNvSpPr/>
          <p:nvPr/>
        </p:nvSpPr>
        <p:spPr>
          <a:xfrm flipH="1">
            <a:off x="9355138" y="1354138"/>
            <a:ext cx="849312" cy="1698625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78" name="Line 71"/>
          <p:cNvSpPr/>
          <p:nvPr/>
        </p:nvSpPr>
        <p:spPr>
          <a:xfrm flipH="1">
            <a:off x="6384925" y="3052763"/>
            <a:ext cx="2970213" cy="1587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79" name="Line 72"/>
          <p:cNvSpPr/>
          <p:nvPr/>
        </p:nvSpPr>
        <p:spPr>
          <a:xfrm flipV="1">
            <a:off x="6384925" y="1354138"/>
            <a:ext cx="906463" cy="1698625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80" name="Line 73"/>
          <p:cNvSpPr/>
          <p:nvPr/>
        </p:nvSpPr>
        <p:spPr>
          <a:xfrm>
            <a:off x="7291388" y="1354138"/>
            <a:ext cx="2063750" cy="1698625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81" name="Line 74"/>
          <p:cNvSpPr/>
          <p:nvPr/>
        </p:nvSpPr>
        <p:spPr>
          <a:xfrm>
            <a:off x="7291388" y="1354138"/>
            <a:ext cx="733425" cy="1698625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82" name="Line 75"/>
          <p:cNvSpPr/>
          <p:nvPr/>
        </p:nvSpPr>
        <p:spPr>
          <a:xfrm>
            <a:off x="6886575" y="2127250"/>
            <a:ext cx="385763" cy="925513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83" name="Rectangle 76"/>
          <p:cNvSpPr/>
          <p:nvPr/>
        </p:nvSpPr>
        <p:spPr>
          <a:xfrm>
            <a:off x="7028816" y="1143000"/>
            <a:ext cx="169545" cy="30734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 anchorCtr="0">
            <a:spAutoFit/>
          </a:bodyPr>
          <a:p>
            <a:pPr algn="ctr"/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4" name="Rectangle 77"/>
          <p:cNvSpPr/>
          <p:nvPr/>
        </p:nvSpPr>
        <p:spPr>
          <a:xfrm>
            <a:off x="10384790" y="1296988"/>
            <a:ext cx="169545" cy="30734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 anchorCtr="0">
            <a:spAutoFit/>
          </a:bodyPr>
          <a:p>
            <a:pPr algn="ctr"/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5" name="Rectangle 78"/>
          <p:cNvSpPr/>
          <p:nvPr/>
        </p:nvSpPr>
        <p:spPr>
          <a:xfrm>
            <a:off x="9277668" y="3149600"/>
            <a:ext cx="183515" cy="30734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 anchorCtr="0">
            <a:spAutoFit/>
          </a:bodyPr>
          <a:p>
            <a:pPr algn="ctr"/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6" name="Rectangle 79"/>
          <p:cNvSpPr/>
          <p:nvPr/>
        </p:nvSpPr>
        <p:spPr>
          <a:xfrm>
            <a:off x="6096318" y="2820988"/>
            <a:ext cx="183515" cy="30734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 anchorCtr="0">
            <a:spAutoFit/>
          </a:bodyPr>
          <a:p>
            <a:pPr algn="ctr"/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Rectangle 80"/>
          <p:cNvSpPr/>
          <p:nvPr/>
        </p:nvSpPr>
        <p:spPr>
          <a:xfrm>
            <a:off x="7194709" y="3149600"/>
            <a:ext cx="169545" cy="30734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 anchorCtr="0">
            <a:spAutoFit/>
          </a:bodyPr>
          <a:p>
            <a:pPr algn="ctr"/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8" name="Rectangle 81"/>
          <p:cNvSpPr/>
          <p:nvPr/>
        </p:nvSpPr>
        <p:spPr>
          <a:xfrm>
            <a:off x="7928293" y="3149600"/>
            <a:ext cx="154940" cy="30734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 anchorCtr="0">
            <a:spAutoFit/>
          </a:bodyPr>
          <a:p>
            <a:pPr algn="ctr"/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Rectangle 82"/>
          <p:cNvSpPr/>
          <p:nvPr/>
        </p:nvSpPr>
        <p:spPr>
          <a:xfrm>
            <a:off x="6635433" y="1876425"/>
            <a:ext cx="197485" cy="30734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 anchorCtr="0">
            <a:spAutoFit/>
          </a:bodyPr>
          <a:p>
            <a:pPr algn="ctr"/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0" name="Line 92"/>
          <p:cNvSpPr/>
          <p:nvPr/>
        </p:nvSpPr>
        <p:spPr>
          <a:xfrm flipH="1" flipV="1">
            <a:off x="6886575" y="2127250"/>
            <a:ext cx="1138238" cy="925513"/>
          </a:xfrm>
          <a:prstGeom prst="line">
            <a:avLst/>
          </a:prstGeom>
          <a:ln w="38100" cap="flat" cmpd="sng">
            <a:solidFill>
              <a:srgbClr val="01010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8692" name="Group 83"/>
          <p:cNvGrpSpPr/>
          <p:nvPr/>
        </p:nvGrpSpPr>
        <p:grpSpPr>
          <a:xfrm rot="0">
            <a:off x="6380480" y="1351280"/>
            <a:ext cx="3827780" cy="1678305"/>
            <a:chOff x="960" y="768"/>
            <a:chExt cx="2411" cy="1057"/>
          </a:xfrm>
        </p:grpSpPr>
        <p:sp>
          <p:nvSpPr>
            <p:cNvPr id="28693" name="Line 84"/>
            <p:cNvSpPr/>
            <p:nvPr/>
          </p:nvSpPr>
          <p:spPr>
            <a:xfrm>
              <a:off x="1536" y="768"/>
              <a:ext cx="1835" cy="1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8694" name="Line 85"/>
            <p:cNvSpPr/>
            <p:nvPr/>
          </p:nvSpPr>
          <p:spPr>
            <a:xfrm flipH="1">
              <a:off x="960" y="1824"/>
              <a:ext cx="1871" cy="1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" name="Group 101"/>
          <p:cNvGrpSpPr/>
          <p:nvPr/>
        </p:nvGrpSpPr>
        <p:grpSpPr>
          <a:xfrm>
            <a:off x="5526723" y="1350963"/>
            <a:ext cx="5592762" cy="3282950"/>
            <a:chOff x="2523" y="851"/>
            <a:chExt cx="3523" cy="2068"/>
          </a:xfrm>
        </p:grpSpPr>
        <p:grpSp>
          <p:nvGrpSpPr>
            <p:cNvPr id="28697" name="Group 86"/>
            <p:cNvGrpSpPr/>
            <p:nvPr/>
          </p:nvGrpSpPr>
          <p:grpSpPr>
            <a:xfrm>
              <a:off x="3064" y="851"/>
              <a:ext cx="2402" cy="1070"/>
              <a:chOff x="965" y="768"/>
              <a:chExt cx="2402" cy="1070"/>
            </a:xfrm>
          </p:grpSpPr>
          <p:sp>
            <p:nvSpPr>
              <p:cNvPr id="28698" name="Line 87"/>
              <p:cNvSpPr/>
              <p:nvPr/>
            </p:nvSpPr>
            <p:spPr>
              <a:xfrm flipV="1">
                <a:off x="965" y="768"/>
                <a:ext cx="571" cy="1070"/>
              </a:xfrm>
              <a:prstGeom prst="line">
                <a:avLst/>
              </a:prstGeom>
              <a:ln w="38100" cap="flat" cmpd="sng">
                <a:solidFill>
                  <a:srgbClr val="00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8699" name="Line 88"/>
              <p:cNvSpPr/>
              <p:nvPr/>
            </p:nvSpPr>
            <p:spPr>
              <a:xfrm flipH="1">
                <a:off x="2832" y="768"/>
                <a:ext cx="535" cy="1070"/>
              </a:xfrm>
              <a:prstGeom prst="line">
                <a:avLst/>
              </a:prstGeom>
              <a:ln w="38100" cap="flat" cmpd="sng">
                <a:solidFill>
                  <a:srgbClr val="00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8700" name="Text Box 97"/>
            <p:cNvSpPr txBox="1"/>
            <p:nvPr/>
          </p:nvSpPr>
          <p:spPr>
            <a:xfrm>
              <a:off x="2523" y="2590"/>
              <a:ext cx="3523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AD</a:t>
              </a:r>
              <a:r>
                <a:rPr lang="en-US" altLang="zh-CN" sz="2800" i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∥</a:t>
              </a: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BC，</a:t>
              </a: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AF</a:t>
              </a:r>
              <a:r>
                <a:rPr lang="en-US" altLang="zh-CN" sz="2800" i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∥</a:t>
              </a: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GE.AC</a:t>
              </a:r>
              <a:r>
                <a:rPr lang="en-US" altLang="zh-CN" sz="2800" i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∥</a:t>
              </a: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GF，AB</a:t>
              </a:r>
              <a:r>
                <a:rPr lang="en-US" altLang="zh-CN" sz="2800" i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∥</a:t>
              </a: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DC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grpSp>
        <p:nvGrpSpPr>
          <p:cNvPr id="28702" name="Group 93"/>
          <p:cNvGrpSpPr/>
          <p:nvPr/>
        </p:nvGrpSpPr>
        <p:grpSpPr>
          <a:xfrm rot="0">
            <a:off x="6761480" y="1351280"/>
            <a:ext cx="2597150" cy="1698625"/>
            <a:chOff x="1200" y="768"/>
            <a:chExt cx="1636" cy="1070"/>
          </a:xfrm>
        </p:grpSpPr>
        <p:sp>
          <p:nvSpPr>
            <p:cNvPr id="28703" name="Line 94"/>
            <p:cNvSpPr/>
            <p:nvPr/>
          </p:nvSpPr>
          <p:spPr>
            <a:xfrm>
              <a:off x="1536" y="768"/>
              <a:ext cx="1300" cy="1070"/>
            </a:xfrm>
            <a:prstGeom prst="line">
              <a:avLst/>
            </a:prstGeom>
            <a:ln w="38100" cap="flat" cmpd="sng">
              <a:solidFill>
                <a:srgbClr val="FFFF66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8704" name="Line 95"/>
            <p:cNvSpPr/>
            <p:nvPr/>
          </p:nvSpPr>
          <p:spPr>
            <a:xfrm flipH="1" flipV="1">
              <a:off x="1200" y="1200"/>
              <a:ext cx="717" cy="583"/>
            </a:xfrm>
            <a:prstGeom prst="line">
              <a:avLst/>
            </a:prstGeom>
            <a:ln w="38100" cap="flat" cmpd="sng">
              <a:solidFill>
                <a:srgbClr val="FFFF66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8707" name="Group 89"/>
          <p:cNvGrpSpPr/>
          <p:nvPr/>
        </p:nvGrpSpPr>
        <p:grpSpPr>
          <a:xfrm rot="0">
            <a:off x="6837680" y="1518920"/>
            <a:ext cx="1174750" cy="1535113"/>
            <a:chOff x="1248" y="816"/>
            <a:chExt cx="740" cy="967"/>
          </a:xfrm>
        </p:grpSpPr>
        <p:sp>
          <p:nvSpPr>
            <p:cNvPr id="28708" name="Line 90"/>
            <p:cNvSpPr/>
            <p:nvPr/>
          </p:nvSpPr>
          <p:spPr>
            <a:xfrm>
              <a:off x="1248" y="1200"/>
              <a:ext cx="243" cy="583"/>
            </a:xfrm>
            <a:prstGeom prst="line">
              <a:avLst/>
            </a:prstGeom>
            <a:ln w="38100" cap="flat" cmpd="sng">
              <a:solidFill>
                <a:srgbClr val="99FF3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8709" name="Line 91"/>
            <p:cNvSpPr/>
            <p:nvPr/>
          </p:nvSpPr>
          <p:spPr>
            <a:xfrm>
              <a:off x="1554" y="816"/>
              <a:ext cx="434" cy="936"/>
            </a:xfrm>
            <a:prstGeom prst="line">
              <a:avLst/>
            </a:prstGeom>
            <a:ln w="38100" cap="flat" cmpd="sng">
              <a:solidFill>
                <a:srgbClr val="99FF33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" name="文本框 2"/>
          <p:cNvSpPr txBox="1"/>
          <p:nvPr/>
        </p:nvSpPr>
        <p:spPr>
          <a:xfrm>
            <a:off x="146685" y="568325"/>
            <a:ext cx="4595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巩固练习一</a:t>
            </a:r>
            <a:endParaRPr lang="zh-CN" altLang="en-US" sz="36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980" y="1355725"/>
            <a:ext cx="54921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在图中找出互相平行的直线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  <a:p>
            <a:pPr algn="l"/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7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76525" y="1989138"/>
            <a:ext cx="6924675" cy="28479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21506"/>
          <p:cNvGrpSpPr/>
          <p:nvPr/>
        </p:nvGrpSpPr>
        <p:grpSpPr>
          <a:xfrm>
            <a:off x="3108325" y="2393950"/>
            <a:ext cx="1222375" cy="1250950"/>
            <a:chOff x="0" y="0"/>
            <a:chExt cx="771" cy="788"/>
          </a:xfrm>
        </p:grpSpPr>
        <p:sp>
          <p:nvSpPr>
            <p:cNvPr id="18452" name="Line 6"/>
            <p:cNvSpPr/>
            <p:nvPr/>
          </p:nvSpPr>
          <p:spPr>
            <a:xfrm>
              <a:off x="0" y="17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8453" name="Line 7"/>
            <p:cNvSpPr/>
            <p:nvPr/>
          </p:nvSpPr>
          <p:spPr>
            <a:xfrm>
              <a:off x="0" y="774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8454" name="Line 8"/>
            <p:cNvSpPr/>
            <p:nvPr/>
          </p:nvSpPr>
          <p:spPr>
            <a:xfrm rot="5400000">
              <a:off x="-385" y="389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8455" name="Line 9"/>
            <p:cNvSpPr/>
            <p:nvPr/>
          </p:nvSpPr>
          <p:spPr>
            <a:xfrm rot="5400000">
              <a:off x="365" y="385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</p:grpSp>
      <p:grpSp>
        <p:nvGrpSpPr>
          <p:cNvPr id="3" name="组合 21511"/>
          <p:cNvGrpSpPr/>
          <p:nvPr/>
        </p:nvGrpSpPr>
        <p:grpSpPr>
          <a:xfrm>
            <a:off x="4742180" y="1962468"/>
            <a:ext cx="1223963" cy="1250950"/>
            <a:chOff x="0" y="0"/>
            <a:chExt cx="771" cy="788"/>
          </a:xfrm>
        </p:grpSpPr>
        <p:sp>
          <p:nvSpPr>
            <p:cNvPr id="18448" name="Line 12"/>
            <p:cNvSpPr/>
            <p:nvPr/>
          </p:nvSpPr>
          <p:spPr>
            <a:xfrm>
              <a:off x="0" y="17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8449" name="Line 13"/>
            <p:cNvSpPr/>
            <p:nvPr/>
          </p:nvSpPr>
          <p:spPr>
            <a:xfrm>
              <a:off x="0" y="774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8450" name="Line 14"/>
            <p:cNvSpPr/>
            <p:nvPr/>
          </p:nvSpPr>
          <p:spPr>
            <a:xfrm rot="5400000">
              <a:off x="-385" y="389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8451" name="Line 15"/>
            <p:cNvSpPr/>
            <p:nvPr/>
          </p:nvSpPr>
          <p:spPr>
            <a:xfrm rot="5400000">
              <a:off x="365" y="385"/>
              <a:ext cx="771" cy="0"/>
            </a:xfrm>
            <a:prstGeom prst="line">
              <a:avLst/>
            </a:prstGeom>
            <a:ln w="28575" cap="flat" cmpd="sng">
              <a:solidFill>
                <a:srgbClr val="E22847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21517" name="Text Box 22"/>
          <p:cNvSpPr txBox="1"/>
          <p:nvPr/>
        </p:nvSpPr>
        <p:spPr>
          <a:xfrm>
            <a:off x="4122738" y="2295525"/>
            <a:ext cx="288925" cy="27559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574F0D"/>
            </a:prstShdw>
          </a:effectLst>
        </p:spPr>
        <p:txBody>
          <a:bodyPr>
            <a:spAutoFit/>
          </a:bodyPr>
          <a:p>
            <a:r>
              <a:rPr lang="zh-CN" altLang="en-US" sz="1200" dirty="0">
                <a:latin typeface="黑体" panose="02010609060101010101" pitchFamily="49" charset="-122"/>
                <a:ea typeface="宋体" panose="02010600030101010101" pitchFamily="2" charset="-122"/>
              </a:rPr>
              <a:t>●</a:t>
            </a:r>
            <a:endParaRPr lang="zh-CN" altLang="en-US" sz="1200" dirty="0"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1518" name="Text Box 23"/>
          <p:cNvSpPr txBox="1"/>
          <p:nvPr/>
        </p:nvSpPr>
        <p:spPr>
          <a:xfrm>
            <a:off x="2917825" y="3473450"/>
            <a:ext cx="332740" cy="27813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574F0D"/>
            </a:prstShdw>
          </a:effectLst>
        </p:spPr>
        <p:txBody>
          <a:bodyPr wrap="none" lIns="90170" tIns="46990" rIns="90170" bIns="46990">
            <a:spAutoFit/>
          </a:bodyPr>
          <a:p>
            <a:r>
              <a:rPr lang="zh-CN" altLang="en-US" sz="1200" dirty="0">
                <a:latin typeface="黑体" panose="02010609060101010101" pitchFamily="49" charset="-122"/>
                <a:ea typeface="宋体" panose="02010600030101010101" pitchFamily="2" charset="-122"/>
              </a:rPr>
              <a:t>●</a:t>
            </a:r>
            <a:endParaRPr lang="zh-CN" altLang="en-US" sz="1200" dirty="0"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1519" name="Text Box 25"/>
          <p:cNvSpPr txBox="1"/>
          <p:nvPr/>
        </p:nvSpPr>
        <p:spPr>
          <a:xfrm>
            <a:off x="7751763" y="4283075"/>
            <a:ext cx="335280" cy="27559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574F0D"/>
            </a:prstShdw>
          </a:effectLst>
        </p:spPr>
        <p:txBody>
          <a:bodyPr wrap="none">
            <a:spAutoFit/>
          </a:bodyPr>
          <a:p>
            <a:r>
              <a:rPr lang="zh-CN" altLang="en-US" sz="1200" dirty="0">
                <a:latin typeface="黑体" panose="02010609060101010101" pitchFamily="49" charset="-122"/>
                <a:ea typeface="宋体" panose="02010600030101010101" pitchFamily="2" charset="-122"/>
              </a:rPr>
              <a:t>●</a:t>
            </a:r>
            <a:endParaRPr lang="zh-CN" altLang="en-US" sz="1200" dirty="0"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1520" name="Line 26"/>
          <p:cNvSpPr/>
          <p:nvPr/>
        </p:nvSpPr>
        <p:spPr>
          <a:xfrm flipH="1">
            <a:off x="2867025" y="1455738"/>
            <a:ext cx="3587750" cy="3587750"/>
          </a:xfrm>
          <a:prstGeom prst="line">
            <a:avLst/>
          </a:prstGeom>
          <a:ln w="19050" cap="flat" cmpd="sng">
            <a:solidFill>
              <a:srgbClr val="3333CC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1F1F7A"/>
            </a:prstShdw>
          </a:effectLst>
        </p:spPr>
      </p:sp>
      <p:sp>
        <p:nvSpPr>
          <p:cNvPr id="21521" name="Text Box 24"/>
          <p:cNvSpPr txBox="1"/>
          <p:nvPr/>
        </p:nvSpPr>
        <p:spPr>
          <a:xfrm>
            <a:off x="5781675" y="1885950"/>
            <a:ext cx="332740" cy="27813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574F0D"/>
            </a:prstShdw>
          </a:effectLst>
        </p:spPr>
        <p:txBody>
          <a:bodyPr wrap="none" lIns="90170" tIns="46990" rIns="90170" bIns="46990">
            <a:spAutoFit/>
          </a:bodyPr>
          <a:p>
            <a:r>
              <a:rPr lang="zh-CN" altLang="en-US" sz="1200" dirty="0">
                <a:latin typeface="黑体" panose="02010609060101010101" pitchFamily="49" charset="-122"/>
                <a:ea typeface="宋体" panose="02010600030101010101" pitchFamily="2" charset="-122"/>
              </a:rPr>
              <a:t>●</a:t>
            </a:r>
            <a:endParaRPr lang="zh-CN" altLang="en-US" sz="1200" dirty="0"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1522" name="Line 29"/>
          <p:cNvSpPr/>
          <p:nvPr/>
        </p:nvSpPr>
        <p:spPr>
          <a:xfrm>
            <a:off x="4656138" y="3213100"/>
            <a:ext cx="4824412" cy="792163"/>
          </a:xfrm>
          <a:prstGeom prst="line">
            <a:avLst/>
          </a:prstGeom>
          <a:ln w="19050" cap="flat" cmpd="sng">
            <a:solidFill>
              <a:srgbClr val="3333CC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1F1F7A"/>
            </a:prstShdw>
          </a:effectLst>
        </p:spPr>
      </p:sp>
      <p:sp>
        <p:nvSpPr>
          <p:cNvPr id="21523" name="Text Box 28"/>
          <p:cNvSpPr txBox="1"/>
          <p:nvPr/>
        </p:nvSpPr>
        <p:spPr>
          <a:xfrm>
            <a:off x="9336088" y="3860800"/>
            <a:ext cx="335280" cy="27559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574F0D"/>
            </a:prstShdw>
          </a:effectLst>
        </p:spPr>
        <p:txBody>
          <a:bodyPr wrap="none">
            <a:spAutoFit/>
          </a:bodyPr>
          <a:p>
            <a:r>
              <a:rPr lang="zh-CN" altLang="en-US" sz="1200" dirty="0">
                <a:latin typeface="黑体" panose="02010609060101010101" pitchFamily="49" charset="-122"/>
                <a:ea typeface="宋体" panose="02010600030101010101" pitchFamily="2" charset="-122"/>
              </a:rPr>
              <a:t>●</a:t>
            </a:r>
            <a:endParaRPr lang="zh-CN" altLang="en-US" sz="1200" dirty="0"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1524" name="Text Box 27"/>
          <p:cNvSpPr txBox="1"/>
          <p:nvPr/>
        </p:nvSpPr>
        <p:spPr>
          <a:xfrm>
            <a:off x="4559300" y="3059113"/>
            <a:ext cx="332740" cy="27813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574F0D"/>
            </a:prstShdw>
          </a:effectLst>
        </p:spPr>
        <p:txBody>
          <a:bodyPr wrap="none" lIns="90170" tIns="46990" rIns="90170" bIns="46990">
            <a:spAutoFit/>
          </a:bodyPr>
          <a:p>
            <a:r>
              <a:rPr lang="zh-CN" altLang="en-US" sz="1200" dirty="0">
                <a:latin typeface="黑体" panose="02010609060101010101" pitchFamily="49" charset="-122"/>
                <a:ea typeface="宋体" panose="02010600030101010101" pitchFamily="2" charset="-122"/>
              </a:rPr>
              <a:t>●</a:t>
            </a:r>
            <a:endParaRPr lang="zh-CN" altLang="en-US" sz="1200" dirty="0"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1525" name="箭头 327"/>
          <p:cNvSpPr/>
          <p:nvPr/>
        </p:nvSpPr>
        <p:spPr>
          <a:xfrm>
            <a:off x="4656138" y="3214688"/>
            <a:ext cx="4860925" cy="0"/>
          </a:xfrm>
          <a:prstGeom prst="line">
            <a:avLst/>
          </a:prstGeom>
          <a:ln w="28575" cap="flat" cmpd="sng">
            <a:solidFill>
              <a:srgbClr val="E22847"/>
            </a:solidFill>
            <a:prstDash val="dash"/>
            <a:headEnd type="none" w="med" len="med"/>
            <a:tailEnd type="triangle" w="med" len="med"/>
          </a:ln>
        </p:spPr>
      </p:sp>
      <p:sp>
        <p:nvSpPr>
          <p:cNvPr id="21526" name="箭头 329"/>
          <p:cNvSpPr/>
          <p:nvPr/>
        </p:nvSpPr>
        <p:spPr>
          <a:xfrm>
            <a:off x="9551988" y="3251200"/>
            <a:ext cx="0" cy="719138"/>
          </a:xfrm>
          <a:prstGeom prst="line">
            <a:avLst/>
          </a:prstGeom>
          <a:ln w="28575" cap="flat" cmpd="sng">
            <a:solidFill>
              <a:srgbClr val="E22847"/>
            </a:solidFill>
            <a:prstDash val="dash"/>
            <a:headEnd type="none" w="med" len="med"/>
            <a:tailEnd type="triangle" w="med" len="med"/>
          </a:ln>
        </p:spPr>
      </p:sp>
      <p:sp>
        <p:nvSpPr>
          <p:cNvPr id="4" name="文本框 3"/>
          <p:cNvSpPr txBox="1"/>
          <p:nvPr/>
        </p:nvSpPr>
        <p:spPr>
          <a:xfrm>
            <a:off x="4569460" y="3244850"/>
            <a:ext cx="411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solidFill>
                  <a:srgbClr val="FF33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：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6685" y="568325"/>
            <a:ext cx="4595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巩固练习二</a:t>
            </a:r>
            <a:endParaRPr lang="zh-CN" altLang="en-US" sz="36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97225" y="641350"/>
            <a:ext cx="55016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数学书</a:t>
            </a:r>
            <a:r>
              <a:rPr lang="en-US" altLang="zh-CN" sz="2800">
                <a:solidFill>
                  <a:srgbClr val="FF0000"/>
                </a:solidFill>
              </a:rPr>
              <a:t>P167</a:t>
            </a:r>
            <a:r>
              <a:rPr lang="zh-CN" altLang="en-US" sz="2800">
                <a:solidFill>
                  <a:srgbClr val="FF0000"/>
                </a:solidFill>
              </a:rPr>
              <a:t>数学实验室</a:t>
            </a:r>
            <a:r>
              <a:rPr lang="en-US" altLang="zh-CN" sz="2800">
                <a:solidFill>
                  <a:srgbClr val="FF0000"/>
                </a:solidFill>
              </a:rPr>
              <a:t>T2</a:t>
            </a:r>
            <a:endParaRPr lang="en-US" altLang="zh-CN" sz="2800">
              <a:solidFill>
                <a:srgbClr val="FF0000"/>
              </a:solidFill>
            </a:endParaRPr>
          </a:p>
          <a:p>
            <a:endParaRPr lang="en-US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7" grpId="0" bldLvl="0" animBg="1"/>
      <p:bldP spid="21518" grpId="0" bldLvl="0" animBg="1"/>
      <p:bldP spid="21519" grpId="0" bldLvl="0" animBg="1"/>
      <p:bldP spid="21521" grpId="0" bldLvl="0" animBg="1"/>
      <p:bldP spid="21523" grpId="0" bldLvl="0" animBg="1"/>
      <p:bldP spid="2152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D9DF33DC36E38F38AEF97F4A52D54BF6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8" name="直接连接符 53254"/>
          <p:cNvCxnSpPr/>
          <p:nvPr/>
        </p:nvCxnSpPr>
        <p:spPr>
          <a:xfrm flipH="1">
            <a:off x="5178425" y="1200150"/>
            <a:ext cx="13970" cy="423354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  <p:cxnSp>
        <p:nvCxnSpPr>
          <p:cNvPr id="9" name="直接连接符 53254"/>
          <p:cNvCxnSpPr/>
          <p:nvPr/>
        </p:nvCxnSpPr>
        <p:spPr>
          <a:xfrm flipH="1">
            <a:off x="5757545" y="1200150"/>
            <a:ext cx="13970" cy="423354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8" name="图片 53251" descr="20091017 066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1456670" cy="695388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1509" name="直接连接符 53253"/>
          <p:cNvCxnSpPr/>
          <p:nvPr/>
        </p:nvCxnSpPr>
        <p:spPr>
          <a:xfrm rot="-20160000" flipV="1">
            <a:off x="5359718" y="1886903"/>
            <a:ext cx="1911350" cy="8223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  <p:cxnSp>
        <p:nvCxnSpPr>
          <p:cNvPr id="21510" name="直接连接符 53254"/>
          <p:cNvCxnSpPr/>
          <p:nvPr/>
        </p:nvCxnSpPr>
        <p:spPr>
          <a:xfrm rot="-20160000" flipV="1">
            <a:off x="5357178" y="1373823"/>
            <a:ext cx="1873250" cy="8016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  <p:cxnSp>
        <p:nvCxnSpPr>
          <p:cNvPr id="2" name="直接连接符 53254"/>
          <p:cNvCxnSpPr/>
          <p:nvPr/>
        </p:nvCxnSpPr>
        <p:spPr>
          <a:xfrm>
            <a:off x="3771900" y="2767330"/>
            <a:ext cx="31115" cy="14192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  <p:cxnSp>
        <p:nvCxnSpPr>
          <p:cNvPr id="4" name="直接连接符 53254"/>
          <p:cNvCxnSpPr/>
          <p:nvPr/>
        </p:nvCxnSpPr>
        <p:spPr>
          <a:xfrm>
            <a:off x="4381500" y="2767330"/>
            <a:ext cx="31115" cy="14192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D050B5EC275E643884434725AAFAA77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8" name="直接连接符 53254"/>
          <p:cNvCxnSpPr/>
          <p:nvPr/>
        </p:nvCxnSpPr>
        <p:spPr>
          <a:xfrm flipH="1" flipV="1">
            <a:off x="3259455" y="3726180"/>
            <a:ext cx="4543425" cy="1397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  <p:cxnSp>
        <p:nvCxnSpPr>
          <p:cNvPr id="5" name="直接连接符 53254"/>
          <p:cNvCxnSpPr/>
          <p:nvPr/>
        </p:nvCxnSpPr>
        <p:spPr>
          <a:xfrm flipH="1" flipV="1">
            <a:off x="3330575" y="2651760"/>
            <a:ext cx="4543425" cy="1397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A91CF0879BC402CFF3D56DD0962EDE37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059285" cy="6858000"/>
          </a:xfrm>
          <a:prstGeom prst="rect">
            <a:avLst/>
          </a:prstGeom>
        </p:spPr>
      </p:pic>
      <p:cxnSp>
        <p:nvCxnSpPr>
          <p:cNvPr id="8" name="直接连接符 53254"/>
          <p:cNvCxnSpPr/>
          <p:nvPr/>
        </p:nvCxnSpPr>
        <p:spPr>
          <a:xfrm flipH="1" flipV="1">
            <a:off x="3513455" y="2583180"/>
            <a:ext cx="2880000" cy="1397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  <p:cxnSp>
        <p:nvCxnSpPr>
          <p:cNvPr id="5" name="直接连接符 53254"/>
          <p:cNvCxnSpPr/>
          <p:nvPr/>
        </p:nvCxnSpPr>
        <p:spPr>
          <a:xfrm flipH="1" flipV="1">
            <a:off x="3542665" y="2109470"/>
            <a:ext cx="2880000" cy="1397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prstShdw prst="shdw17" dist="17961" dir="2699999">
              <a:srgbClr val="990000"/>
            </a:prst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8" name="Text Box 13"/>
          <p:cNvSpPr txBox="1"/>
          <p:nvPr/>
        </p:nvSpPr>
        <p:spPr>
          <a:xfrm>
            <a:off x="760095" y="240348"/>
            <a:ext cx="6097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lang="zh-CN" altLang="en-US" sz="3200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sym typeface="+mn-ea"/>
              </a:rPr>
              <a:t>板块一</a:t>
            </a: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：感悟生活中的平行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920" y="1297940"/>
            <a:ext cx="94678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（1）看一看，它们有什么共同处？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6790" y="2251075"/>
            <a:ext cx="58712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（2）找一找，教室里有哪些平行线？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/>
            <a:endParaRPr lang="zh-CN" altLang="en-US"/>
          </a:p>
          <a:p>
            <a:pPr algn="ctr"/>
            <a:endParaRPr lang="zh-CN" altLang="en-US"/>
          </a:p>
        </p:txBody>
      </p:sp>
      <p:pic>
        <p:nvPicPr>
          <p:cNvPr id="50188" name="内容占位符 50187" descr="20060601164655689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81910" y="2958465"/>
            <a:ext cx="6325235" cy="3899535"/>
          </a:xfrm>
        </p:spPr>
      </p:pic>
      <p:grpSp>
        <p:nvGrpSpPr>
          <p:cNvPr id="50191" name="组合 50190"/>
          <p:cNvGrpSpPr/>
          <p:nvPr/>
        </p:nvGrpSpPr>
        <p:grpSpPr>
          <a:xfrm>
            <a:off x="759778" y="3145155"/>
            <a:ext cx="1368425" cy="2879725"/>
            <a:chOff x="521" y="1888"/>
            <a:chExt cx="862" cy="1814"/>
          </a:xfrm>
        </p:grpSpPr>
        <p:sp>
          <p:nvSpPr>
            <p:cNvPr id="68612" name="竖卷形 50182"/>
            <p:cNvSpPr/>
            <p:nvPr/>
          </p:nvSpPr>
          <p:spPr>
            <a:xfrm>
              <a:off x="521" y="1888"/>
              <a:ext cx="862" cy="1814"/>
            </a:xfrm>
            <a:prstGeom prst="verticalScroll">
              <a:avLst>
                <a:gd name="adj" fmla="val 12500"/>
              </a:avLst>
            </a:prstGeom>
            <a:solidFill>
              <a:srgbClr val="009999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13" name="矩形 50183"/>
            <p:cNvSpPr/>
            <p:nvPr/>
          </p:nvSpPr>
          <p:spPr>
            <a:xfrm>
              <a:off x="657" y="2115"/>
              <a:ext cx="590" cy="1403"/>
            </a:xfrm>
            <a:prstGeom prst="rect">
              <a:avLst/>
            </a:prstGeom>
            <a:solidFill>
              <a:srgbClr val="009999"/>
            </a:solidFill>
            <a:ln w="9525">
              <a:noFill/>
            </a:ln>
          </p:spPr>
          <p:txBody>
            <a:bodyPr anchor="b">
              <a:spAutoFit/>
            </a:bodyPr>
            <a:p>
              <a:pPr algn="ctr"/>
              <a:r>
                <a:rPr lang="zh-CN" altLang="en-US" sz="2800" b="1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看谁</a:t>
              </a:r>
              <a:br>
                <a:rPr lang="zh-CN" altLang="en-US" sz="2800" b="1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</a:br>
              <a:r>
                <a:rPr lang="zh-CN" altLang="en-US" sz="2800" b="1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的观</a:t>
              </a:r>
              <a:br>
                <a:rPr lang="zh-CN" altLang="en-US" sz="2800" b="1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</a:br>
              <a:r>
                <a:rPr lang="zh-CN" altLang="en-US" sz="2800" b="1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察最仔细</a:t>
              </a:r>
              <a:br>
                <a:rPr lang="zh-CN" altLang="en-US" sz="2800" b="1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</a:br>
              <a:r>
                <a:rPr lang="en-US" altLang="zh-CN" sz="2800" b="1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!!!</a:t>
              </a:r>
              <a:endParaRPr lang="en-US" altLang="zh-CN" sz="2800" b="1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4"/>
          <p:cNvSpPr/>
          <p:nvPr/>
        </p:nvSpPr>
        <p:spPr>
          <a:xfrm>
            <a:off x="1160780" y="655320"/>
            <a:ext cx="8870315" cy="1383665"/>
          </a:xfrm>
          <a:prstGeom prst="rect">
            <a:avLst/>
          </a:prstGeom>
          <a:noFill/>
          <a:ln w="38100">
            <a:noFill/>
          </a:ln>
        </p:spPr>
        <p:txBody>
          <a:bodyPr wrap="square" anchor="t" anchorCtr="0">
            <a:spAutoFit/>
          </a:bodyPr>
          <a:p>
            <a:pPr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Wingdings" panose="05000000000000000000" pitchFamily="2" charset="2"/>
              </a:rPr>
              <a:t>任务一：请大家拿出两只笔摆放一下，看看这两支笔会有怎样的位置关系呢？你们能画出这几种位置关系吗？同桌之间相互交流.</a:t>
            </a:r>
            <a:endParaRPr lang="zh-CN" altLang="en-US" sz="28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Wingdings" panose="05000000000000000000" pitchFamily="2" charset="2"/>
            </a:endParaRPr>
          </a:p>
        </p:txBody>
      </p:sp>
      <p:sp>
        <p:nvSpPr>
          <p:cNvPr id="4108" name="Text Box 13"/>
          <p:cNvSpPr txBox="1"/>
          <p:nvPr/>
        </p:nvSpPr>
        <p:spPr>
          <a:xfrm>
            <a:off x="971550" y="71438"/>
            <a:ext cx="6097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lang="zh-CN" altLang="en-US" sz="3200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sym typeface="+mn-ea"/>
              </a:rPr>
              <a:t>板块二</a:t>
            </a: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：平行的定义</a:t>
            </a: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及表示方法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  <p:grpSp>
        <p:nvGrpSpPr>
          <p:cNvPr id="5" name="组合 5122"/>
          <p:cNvGrpSpPr/>
          <p:nvPr/>
        </p:nvGrpSpPr>
        <p:grpSpPr>
          <a:xfrm>
            <a:off x="971550" y="2485390"/>
            <a:ext cx="10343515" cy="4032250"/>
            <a:chOff x="0" y="0"/>
            <a:chExt cx="11112" cy="5330"/>
          </a:xfrm>
        </p:grpSpPr>
        <p:grpSp>
          <p:nvGrpSpPr>
            <p:cNvPr id="5127" name="组合 5123"/>
            <p:cNvGrpSpPr/>
            <p:nvPr/>
          </p:nvGrpSpPr>
          <p:grpSpPr>
            <a:xfrm>
              <a:off x="0" y="0"/>
              <a:ext cx="11112" cy="5330"/>
              <a:chOff x="0" y="0"/>
              <a:chExt cx="4445" cy="2132"/>
            </a:xfrm>
          </p:grpSpPr>
          <p:sp>
            <p:nvSpPr>
              <p:cNvPr id="5125" name="Rectangle 5"/>
              <p:cNvSpPr/>
              <p:nvPr/>
            </p:nvSpPr>
            <p:spPr>
              <a:xfrm>
                <a:off x="0" y="635"/>
                <a:ext cx="4264" cy="1497"/>
              </a:xfrm>
              <a:prstGeom prst="rect">
                <a:avLst/>
              </a:prstGeom>
              <a:solidFill>
                <a:schemeClr val="hlink">
                  <a:alpha val="37000"/>
                </a:schemeClr>
              </a:solidFill>
              <a:ln w="9525">
                <a:noFill/>
              </a:ln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5132" name="Line 6"/>
              <p:cNvSpPr/>
              <p:nvPr/>
            </p:nvSpPr>
            <p:spPr>
              <a:xfrm>
                <a:off x="317" y="908"/>
                <a:ext cx="1180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33" name="Line 7"/>
              <p:cNvSpPr/>
              <p:nvPr/>
            </p:nvSpPr>
            <p:spPr>
              <a:xfrm>
                <a:off x="317" y="1406"/>
                <a:ext cx="1180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34" name="Line 8"/>
              <p:cNvSpPr/>
              <p:nvPr/>
            </p:nvSpPr>
            <p:spPr>
              <a:xfrm>
                <a:off x="2177" y="908"/>
                <a:ext cx="1452" cy="635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35" name="Line 9"/>
              <p:cNvSpPr/>
              <p:nvPr/>
            </p:nvSpPr>
            <p:spPr>
              <a:xfrm flipV="1">
                <a:off x="2222" y="908"/>
                <a:ext cx="1361" cy="589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36" name="Text Box 10"/>
              <p:cNvSpPr txBox="1"/>
              <p:nvPr/>
            </p:nvSpPr>
            <p:spPr>
              <a:xfrm>
                <a:off x="726" y="0"/>
                <a:ext cx="3719" cy="2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rgbClr val="FF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  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平行    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                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          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 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rPr>
                  <a:t>相交</a:t>
                </a:r>
                <a:endParaRPr lang="zh-CN" altLang="en-US" sz="2800" b="1" dirty="0">
                  <a:solidFill>
                    <a:srgbClr val="FF0000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128" name="组合 5130"/>
            <p:cNvGrpSpPr/>
            <p:nvPr/>
          </p:nvGrpSpPr>
          <p:grpSpPr>
            <a:xfrm>
              <a:off x="2552" y="851"/>
              <a:ext cx="4988" cy="1132"/>
              <a:chOff x="0" y="0"/>
              <a:chExt cx="1995" cy="453"/>
            </a:xfrm>
          </p:grpSpPr>
          <p:sp>
            <p:nvSpPr>
              <p:cNvPr id="5129" name="Line 12"/>
              <p:cNvSpPr/>
              <p:nvPr/>
            </p:nvSpPr>
            <p:spPr>
              <a:xfrm>
                <a:off x="0" y="0"/>
                <a:ext cx="0" cy="453"/>
              </a:xfrm>
              <a:prstGeom prst="line">
                <a:avLst/>
              </a:prstGeom>
              <a:ln w="57150" cap="flat" cmpd="sng">
                <a:solidFill>
                  <a:srgbClr val="FFFF00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5130" name="Line 13"/>
              <p:cNvSpPr/>
              <p:nvPr/>
            </p:nvSpPr>
            <p:spPr>
              <a:xfrm>
                <a:off x="1995" y="0"/>
                <a:ext cx="0" cy="453"/>
              </a:xfrm>
              <a:prstGeom prst="line">
                <a:avLst/>
              </a:prstGeom>
              <a:ln w="57150" cap="flat" cmpd="sng">
                <a:solidFill>
                  <a:srgbClr val="FFFF00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7"/>
          <p:cNvSpPr/>
          <p:nvPr/>
        </p:nvSpPr>
        <p:spPr>
          <a:xfrm>
            <a:off x="1421765" y="1137285"/>
            <a:ext cx="86309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在同一平面内，</a:t>
            </a:r>
            <a:r>
              <a:rPr lang="zh-CN" altLang="en-US" sz="2800" i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不相交的两条直线叫平行线．</a:t>
            </a:r>
            <a:endParaRPr lang="en-US" altLang="zh-CN" sz="2800" i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4579" name="组合 38"/>
          <p:cNvGrpSpPr/>
          <p:nvPr/>
        </p:nvGrpSpPr>
        <p:grpSpPr>
          <a:xfrm>
            <a:off x="2042478" y="1648778"/>
            <a:ext cx="697230" cy="1600200"/>
            <a:chOff x="1119168" y="1693232"/>
            <a:chExt cx="696928" cy="1600200"/>
          </a:xfrm>
        </p:grpSpPr>
        <p:cxnSp>
          <p:nvCxnSpPr>
            <p:cNvPr id="24580" name="Line 9"/>
            <p:cNvCxnSpPr/>
            <p:nvPr/>
          </p:nvCxnSpPr>
          <p:spPr>
            <a:xfrm rot="-20100000" flipV="1">
              <a:off x="1119168" y="1693232"/>
              <a:ext cx="304800" cy="160020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4581" name="Line 10"/>
            <p:cNvCxnSpPr/>
            <p:nvPr/>
          </p:nvCxnSpPr>
          <p:spPr>
            <a:xfrm>
              <a:off x="1130296" y="1981200"/>
              <a:ext cx="685800" cy="91440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4582" name="Oval 11"/>
          <p:cNvSpPr/>
          <p:nvPr/>
        </p:nvSpPr>
        <p:spPr>
          <a:xfrm>
            <a:off x="2276793" y="2212975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en-US" b="0" i="0"/>
          </a:p>
        </p:txBody>
      </p:sp>
      <p:grpSp>
        <p:nvGrpSpPr>
          <p:cNvPr id="24583" name="Group 14"/>
          <p:cNvGrpSpPr/>
          <p:nvPr/>
        </p:nvGrpSpPr>
        <p:grpSpPr>
          <a:xfrm>
            <a:off x="3656330" y="3134043"/>
            <a:ext cx="1905397" cy="1692428"/>
            <a:chOff x="1528" y="742"/>
            <a:chExt cx="1399" cy="1284"/>
          </a:xfrm>
        </p:grpSpPr>
        <p:sp>
          <p:nvSpPr>
            <p:cNvPr id="24584" name="Rectangle 15"/>
            <p:cNvSpPr/>
            <p:nvPr/>
          </p:nvSpPr>
          <p:spPr>
            <a:xfrm>
              <a:off x="2343" y="1718"/>
              <a:ext cx="228" cy="303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>
              <a:spAutoFit/>
            </a:bodyPr>
            <a:p>
              <a:endParaRPr lang="zh-CN" altLang="en-US" sz="2000" i="0">
                <a:latin typeface="Times New Roman" panose="02020603050405020304" pitchFamily="18" charset="0"/>
              </a:endParaRPr>
            </a:p>
          </p:txBody>
        </p:sp>
        <p:grpSp>
          <p:nvGrpSpPr>
            <p:cNvPr id="24585" name="Group 16"/>
            <p:cNvGrpSpPr/>
            <p:nvPr/>
          </p:nvGrpSpPr>
          <p:grpSpPr>
            <a:xfrm>
              <a:off x="1528" y="742"/>
              <a:ext cx="1399" cy="1284"/>
              <a:chOff x="1632" y="796"/>
              <a:chExt cx="1372" cy="1180"/>
            </a:xfrm>
          </p:grpSpPr>
          <p:sp>
            <p:nvSpPr>
              <p:cNvPr id="24586" name="Text Box 17"/>
              <p:cNvSpPr/>
              <p:nvPr/>
            </p:nvSpPr>
            <p:spPr>
              <a:xfrm>
                <a:off x="1776" y="1612"/>
                <a:ext cx="316" cy="3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280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lang="en-US" altLang="zh-CN" sz="2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587" name="Text Box 18"/>
              <p:cNvSpPr/>
              <p:nvPr/>
            </p:nvSpPr>
            <p:spPr>
              <a:xfrm>
                <a:off x="2688" y="1468"/>
                <a:ext cx="303" cy="3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280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en-US" altLang="zh-CN" sz="2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588" name="Text Box 19"/>
              <p:cNvSpPr/>
              <p:nvPr/>
            </p:nvSpPr>
            <p:spPr>
              <a:xfrm>
                <a:off x="1632" y="844"/>
                <a:ext cx="303" cy="3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280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endParaRPr lang="en-US" altLang="zh-CN" sz="2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589" name="Text Box 20"/>
              <p:cNvSpPr/>
              <p:nvPr/>
            </p:nvSpPr>
            <p:spPr>
              <a:xfrm>
                <a:off x="2688" y="796"/>
                <a:ext cx="316" cy="36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280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D</a:t>
                </a:r>
                <a:endParaRPr lang="en-US" altLang="zh-CN" sz="2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24590" name="Line 21"/>
              <p:cNvCxnSpPr/>
              <p:nvPr/>
            </p:nvCxnSpPr>
            <p:spPr>
              <a:xfrm>
                <a:off x="1728" y="1152"/>
                <a:ext cx="960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oval" w="sm" len="sm"/>
                <a:tailEnd type="oval" w="sm" len="sm"/>
              </a:ln>
            </p:spPr>
          </p:cxnSp>
          <p:cxnSp>
            <p:nvCxnSpPr>
              <p:cNvPr id="24591" name="Line 22"/>
              <p:cNvCxnSpPr/>
              <p:nvPr/>
            </p:nvCxnSpPr>
            <p:spPr>
              <a:xfrm rot="20520000">
                <a:off x="1776" y="1488"/>
                <a:ext cx="960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oval" w="sm" len="sm"/>
                <a:tailEnd type="oval" w="sm" len="sm"/>
              </a:ln>
            </p:spPr>
          </p:cxnSp>
        </p:grpSp>
      </p:grpSp>
      <p:sp>
        <p:nvSpPr>
          <p:cNvPr id="24592" name="Oval 26"/>
          <p:cNvSpPr/>
          <p:nvPr/>
        </p:nvSpPr>
        <p:spPr>
          <a:xfrm>
            <a:off x="5933440" y="3568065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en-US" b="0" i="0"/>
          </a:p>
        </p:txBody>
      </p:sp>
      <p:sp>
        <p:nvSpPr>
          <p:cNvPr id="24593" name="Text Box 36"/>
          <p:cNvSpPr/>
          <p:nvPr/>
        </p:nvSpPr>
        <p:spPr>
          <a:xfrm>
            <a:off x="1134110" y="553720"/>
            <a:ext cx="7913370" cy="583565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708688"/>
            </a:prstShdw>
          </a:effectLst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i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任务二：什么样的两条直线是平行线呢</a:t>
            </a:r>
            <a:r>
              <a:rPr lang="en-US" altLang="zh-CN" sz="3200" i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?</a:t>
            </a:r>
            <a:endParaRPr lang="en-US" altLang="zh-CN" sz="3200" i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594" name="组合 4143"/>
          <p:cNvGrpSpPr/>
          <p:nvPr/>
        </p:nvGrpSpPr>
        <p:grpSpPr>
          <a:xfrm>
            <a:off x="3310255" y="3612515"/>
            <a:ext cx="3097213" cy="792163"/>
            <a:chOff x="3560" y="1525"/>
            <a:chExt cx="1951" cy="499"/>
          </a:xfrm>
        </p:grpSpPr>
        <p:grpSp>
          <p:nvGrpSpPr>
            <p:cNvPr id="24595" name="Group 23"/>
            <p:cNvGrpSpPr/>
            <p:nvPr/>
          </p:nvGrpSpPr>
          <p:grpSpPr>
            <a:xfrm>
              <a:off x="4785" y="1525"/>
              <a:ext cx="726" cy="45"/>
              <a:chOff x="2481" y="1152"/>
              <a:chExt cx="1215" cy="66"/>
            </a:xfrm>
          </p:grpSpPr>
          <p:cxnSp>
            <p:nvCxnSpPr>
              <p:cNvPr id="24596" name="Line 24"/>
              <p:cNvCxnSpPr/>
              <p:nvPr/>
            </p:nvCxnSpPr>
            <p:spPr>
              <a:xfrm>
                <a:off x="2505" y="1152"/>
                <a:ext cx="1191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dash"/>
                <a:headEnd type="none" w="sm" len="sm"/>
                <a:tailEnd type="none" w="sm" len="sm"/>
              </a:ln>
            </p:spPr>
          </p:cxnSp>
          <p:cxnSp>
            <p:nvCxnSpPr>
              <p:cNvPr id="24597" name="Line 25"/>
              <p:cNvCxnSpPr/>
              <p:nvPr/>
            </p:nvCxnSpPr>
            <p:spPr>
              <a:xfrm rot="20520000">
                <a:off x="2481" y="1218"/>
                <a:ext cx="1209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dash"/>
                <a:headEnd type="none" w="sm" len="sm"/>
                <a:tailEnd type="none" w="sm" len="sm"/>
              </a:ln>
            </p:spPr>
          </p:cxnSp>
        </p:grpSp>
        <p:cxnSp>
          <p:nvCxnSpPr>
            <p:cNvPr id="24598" name="Line 25"/>
            <p:cNvCxnSpPr/>
            <p:nvPr/>
          </p:nvCxnSpPr>
          <p:spPr>
            <a:xfrm rot="20520000">
              <a:off x="3651" y="2024"/>
              <a:ext cx="347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sm" len="sm"/>
              <a:tailEnd type="none" w="sm" len="sm"/>
            </a:ln>
          </p:spPr>
        </p:cxnSp>
        <p:cxnSp>
          <p:nvCxnSpPr>
            <p:cNvPr id="24599" name="Line 24"/>
            <p:cNvCxnSpPr/>
            <p:nvPr/>
          </p:nvCxnSpPr>
          <p:spPr>
            <a:xfrm flipV="1">
              <a:off x="3560" y="1525"/>
              <a:ext cx="32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sm" len="sm"/>
              <a:tailEnd type="none" w="sm" len="sm"/>
            </a:ln>
          </p:spPr>
        </p:cxnSp>
      </p:grpSp>
      <p:grpSp>
        <p:nvGrpSpPr>
          <p:cNvPr id="24600" name="组合 4142"/>
          <p:cNvGrpSpPr/>
          <p:nvPr/>
        </p:nvGrpSpPr>
        <p:grpSpPr>
          <a:xfrm>
            <a:off x="3343910" y="1989138"/>
            <a:ext cx="2736850" cy="576262"/>
            <a:chOff x="1655" y="1752"/>
            <a:chExt cx="1724" cy="363"/>
          </a:xfrm>
        </p:grpSpPr>
        <p:cxnSp>
          <p:nvCxnSpPr>
            <p:cNvPr id="24601" name="Line 24"/>
            <p:cNvCxnSpPr/>
            <p:nvPr/>
          </p:nvCxnSpPr>
          <p:spPr>
            <a:xfrm>
              <a:off x="1655" y="1752"/>
              <a:ext cx="375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sm" len="sm"/>
              <a:tailEnd type="none" w="sm" len="sm"/>
            </a:ln>
          </p:spPr>
        </p:cxnSp>
        <p:cxnSp>
          <p:nvCxnSpPr>
            <p:cNvPr id="24602" name="Line 24"/>
            <p:cNvCxnSpPr/>
            <p:nvPr/>
          </p:nvCxnSpPr>
          <p:spPr>
            <a:xfrm>
              <a:off x="3016" y="2115"/>
              <a:ext cx="363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sm" len="sm"/>
              <a:tailEnd type="none" w="sm" len="sm"/>
            </a:ln>
          </p:spPr>
        </p:cxnSp>
        <p:cxnSp>
          <p:nvCxnSpPr>
            <p:cNvPr id="24603" name="Line 24"/>
            <p:cNvCxnSpPr/>
            <p:nvPr/>
          </p:nvCxnSpPr>
          <p:spPr>
            <a:xfrm>
              <a:off x="1701" y="2115"/>
              <a:ext cx="31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sm" len="sm"/>
              <a:tailEnd type="none" w="sm" len="sm"/>
            </a:ln>
          </p:spPr>
        </p:cxnSp>
        <p:cxnSp>
          <p:nvCxnSpPr>
            <p:cNvPr id="24604" name="Line 24"/>
            <p:cNvCxnSpPr/>
            <p:nvPr/>
          </p:nvCxnSpPr>
          <p:spPr>
            <a:xfrm>
              <a:off x="3061" y="1752"/>
              <a:ext cx="31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dash"/>
              <a:headEnd type="none" w="sm" len="sm"/>
              <a:tailEnd type="none" w="sm" len="sm"/>
            </a:ln>
          </p:spPr>
        </p:cxnSp>
      </p:grpSp>
      <p:grpSp>
        <p:nvGrpSpPr>
          <p:cNvPr id="24605" name="组合 4183"/>
          <p:cNvGrpSpPr/>
          <p:nvPr/>
        </p:nvGrpSpPr>
        <p:grpSpPr>
          <a:xfrm>
            <a:off x="2460308" y="1562514"/>
            <a:ext cx="6502400" cy="4472854"/>
            <a:chOff x="1067" y="977"/>
            <a:chExt cx="4096" cy="2818"/>
          </a:xfrm>
        </p:grpSpPr>
        <p:sp>
          <p:nvSpPr>
            <p:cNvPr id="24606" name="Text Box 13"/>
            <p:cNvSpPr/>
            <p:nvPr/>
          </p:nvSpPr>
          <p:spPr>
            <a:xfrm>
              <a:off x="1067" y="3466"/>
              <a:ext cx="409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i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（</a:t>
              </a:r>
              <a:r>
                <a:rPr lang="en-US" altLang="zh-CN" sz="2800" i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</a:t>
              </a:r>
              <a:r>
                <a:rPr lang="zh-CN" altLang="en-US" sz="2800" i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）图</a:t>
              </a:r>
              <a:r>
                <a:rPr lang="en-US" altLang="zh-CN" sz="2800" i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</a:t>
              </a:r>
              <a:r>
                <a:rPr lang="zh-CN" altLang="en-US" sz="2800" i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中两条线段平行吗？</a:t>
              </a:r>
              <a:endParaRPr lang="zh-CN" altLang="en-US" sz="2800" i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grpSp>
          <p:nvGrpSpPr>
            <p:cNvPr id="24607" name="组合 4181"/>
            <p:cNvGrpSpPr/>
            <p:nvPr/>
          </p:nvGrpSpPr>
          <p:grpSpPr>
            <a:xfrm>
              <a:off x="1746" y="977"/>
              <a:ext cx="1594" cy="2277"/>
              <a:chOff x="1746" y="977"/>
              <a:chExt cx="1594" cy="2277"/>
            </a:xfrm>
          </p:grpSpPr>
          <p:grpSp>
            <p:nvGrpSpPr>
              <p:cNvPr id="24608" name="组合 4144"/>
              <p:cNvGrpSpPr/>
              <p:nvPr/>
            </p:nvGrpSpPr>
            <p:grpSpPr>
              <a:xfrm>
                <a:off x="1746" y="977"/>
                <a:ext cx="1594" cy="1162"/>
                <a:chOff x="1746" y="1476"/>
                <a:chExt cx="1594" cy="1162"/>
              </a:xfrm>
            </p:grpSpPr>
            <p:grpSp>
              <p:nvGrpSpPr>
                <p:cNvPr id="24609" name="Group 28"/>
                <p:cNvGrpSpPr/>
                <p:nvPr/>
              </p:nvGrpSpPr>
              <p:grpSpPr>
                <a:xfrm>
                  <a:off x="1746" y="1476"/>
                  <a:ext cx="1594" cy="985"/>
                  <a:chOff x="3936" y="1149"/>
                  <a:chExt cx="1627" cy="1042"/>
                </a:xfrm>
              </p:grpSpPr>
              <p:sp>
                <p:nvSpPr>
                  <p:cNvPr id="24610" name="Text Box 29"/>
                  <p:cNvSpPr/>
                  <p:nvPr/>
                </p:nvSpPr>
                <p:spPr>
                  <a:xfrm>
                    <a:off x="3936" y="1843"/>
                    <a:ext cx="283" cy="34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>
                    <a:spAutoFit/>
                  </a:bodyPr>
                  <a:p>
                    <a:r>
                      <a: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A</a:t>
                    </a:r>
                    <a:endParaRPr lang="en-US" altLang="zh-CN" sz="280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4611" name="Text Box 30"/>
                  <p:cNvSpPr/>
                  <p:nvPr/>
                </p:nvSpPr>
                <p:spPr>
                  <a:xfrm>
                    <a:off x="5232" y="1800"/>
                    <a:ext cx="270" cy="34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>
                    <a:spAutoFit/>
                  </a:bodyPr>
                  <a:p>
                    <a:r>
                      <a: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B</a:t>
                    </a:r>
                    <a:endParaRPr lang="en-US" altLang="zh-CN" sz="280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4612" name="Text Box 31"/>
                  <p:cNvSpPr/>
                  <p:nvPr/>
                </p:nvSpPr>
                <p:spPr>
                  <a:xfrm>
                    <a:off x="3936" y="1152"/>
                    <a:ext cx="270" cy="34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>
                    <a:spAutoFit/>
                  </a:bodyPr>
                  <a:p>
                    <a:r>
                      <a: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C</a:t>
                    </a:r>
                    <a:endParaRPr lang="en-US" altLang="zh-CN" sz="280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4613" name="Text Box 32"/>
                  <p:cNvSpPr/>
                  <p:nvPr/>
                </p:nvSpPr>
                <p:spPr>
                  <a:xfrm>
                    <a:off x="5280" y="1149"/>
                    <a:ext cx="283" cy="34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>
                    <a:spAutoFit/>
                  </a:bodyPr>
                  <a:p>
                    <a:r>
                      <a: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D</a:t>
                    </a:r>
                    <a:endParaRPr lang="en-US" altLang="zh-CN" sz="280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cxnSp>
                <p:nvCxnSpPr>
                  <p:cNvPr id="24614" name="Line 33"/>
                  <p:cNvCxnSpPr/>
                  <p:nvPr/>
                </p:nvCxnSpPr>
                <p:spPr>
                  <a:xfrm>
                    <a:off x="4226" y="1444"/>
                    <a:ext cx="979" cy="0"/>
                  </a:xfrm>
                  <a:prstGeom prst="line">
                    <a:avLst/>
                  </a:prstGeom>
                  <a:ln w="38100" cap="flat" cmpd="sng">
                    <a:solidFill>
                      <a:schemeClr val="tx1"/>
                    </a:solidFill>
                    <a:prstDash val="solid"/>
                    <a:headEnd type="oval" w="sm" len="sm"/>
                    <a:tailEnd type="oval" w="sm" len="sm"/>
                  </a:ln>
                </p:spPr>
              </p:cxnSp>
              <p:cxnSp>
                <p:nvCxnSpPr>
                  <p:cNvPr id="24615" name="Line 34"/>
                  <p:cNvCxnSpPr/>
                  <p:nvPr/>
                </p:nvCxnSpPr>
                <p:spPr>
                  <a:xfrm>
                    <a:off x="4224" y="1824"/>
                    <a:ext cx="979" cy="0"/>
                  </a:xfrm>
                  <a:prstGeom prst="line">
                    <a:avLst/>
                  </a:prstGeom>
                  <a:ln w="38100" cap="flat" cmpd="sng">
                    <a:solidFill>
                      <a:schemeClr val="tx1"/>
                    </a:solidFill>
                    <a:prstDash val="solid"/>
                    <a:headEnd type="oval" w="sm" len="sm"/>
                    <a:tailEnd type="oval" w="sm" len="sm"/>
                  </a:ln>
                </p:spPr>
              </p:cxnSp>
            </p:grpSp>
            <p:sp>
              <p:nvSpPr>
                <p:cNvPr id="24616" name="Rectangle 35"/>
                <p:cNvSpPr/>
                <p:nvPr/>
              </p:nvSpPr>
              <p:spPr>
                <a:xfrm>
                  <a:off x="2653" y="2387"/>
                  <a:ext cx="499" cy="25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>
                  <a:spAutoFit/>
                </a:bodyPr>
                <a:p>
                  <a:endParaRPr lang="en-US" altLang="zh-CN" sz="2000" i="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4617" name="矩形 4147"/>
              <p:cNvSpPr/>
              <p:nvPr/>
            </p:nvSpPr>
            <p:spPr>
              <a:xfrm>
                <a:off x="2155" y="3022"/>
                <a:ext cx="339" cy="232"/>
              </a:xfrm>
              <a:prstGeom prst="rect">
                <a:avLst/>
              </a:prstGeom>
              <a:noFill/>
              <a:ln w="19050">
                <a:noFill/>
              </a:ln>
              <a:effectLst>
                <a:prstShdw prst="shdw17" dist="17961" dir="2699999">
                  <a:srgbClr val="708688"/>
                </a:prstShdw>
              </a:effectLst>
            </p:spPr>
            <p:txBody>
              <a:bodyPr wrap="none">
                <a:spAutoFit/>
              </a:bodyPr>
              <a:p>
                <a:pPr algn="ctr"/>
                <a:r>
                  <a:rPr lang="zh-CN" altLang="en-US" i="0"/>
                  <a:t>图</a:t>
                </a:r>
                <a:r>
                  <a:rPr lang="en-US" altLang="zh-CN" i="0"/>
                  <a:t>2</a:t>
                </a:r>
                <a:endParaRPr lang="en-US" altLang="zh-CN" i="0"/>
              </a:p>
            </p:txBody>
          </p:sp>
        </p:grpSp>
      </p:grpSp>
      <p:grpSp>
        <p:nvGrpSpPr>
          <p:cNvPr id="24618" name="组合 4173"/>
          <p:cNvGrpSpPr/>
          <p:nvPr/>
        </p:nvGrpSpPr>
        <p:grpSpPr>
          <a:xfrm>
            <a:off x="6229350" y="2978468"/>
            <a:ext cx="3240088" cy="1368425"/>
            <a:chOff x="1338" y="1752"/>
            <a:chExt cx="2041" cy="862"/>
          </a:xfrm>
        </p:grpSpPr>
        <p:cxnSp>
          <p:nvCxnSpPr>
            <p:cNvPr id="24619" name="直接连接符 4174"/>
            <p:cNvCxnSpPr/>
            <p:nvPr/>
          </p:nvCxnSpPr>
          <p:spPr>
            <a:xfrm>
              <a:off x="1338" y="1752"/>
              <a:ext cx="2041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  <a:effectLst>
              <a:prstShdw prst="shdw17" dist="17961" dir="2699999">
                <a:srgbClr val="990000"/>
              </a:prstShdw>
            </a:effectLst>
          </p:spPr>
        </p:cxnSp>
        <p:cxnSp>
          <p:nvCxnSpPr>
            <p:cNvPr id="24620" name="直接连接符 4175"/>
            <p:cNvCxnSpPr/>
            <p:nvPr/>
          </p:nvCxnSpPr>
          <p:spPr>
            <a:xfrm flipV="1">
              <a:off x="2653" y="1933"/>
              <a:ext cx="681" cy="681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  <a:effectLst>
              <a:prstShdw prst="shdw17" dist="17961" dir="2699999">
                <a:srgbClr val="990000"/>
              </a:prstShdw>
            </a:effectLst>
          </p:spPr>
        </p:cxnSp>
      </p:grpSp>
      <p:grpSp>
        <p:nvGrpSpPr>
          <p:cNvPr id="24621" name="组合 4180"/>
          <p:cNvGrpSpPr/>
          <p:nvPr/>
        </p:nvGrpSpPr>
        <p:grpSpPr>
          <a:xfrm>
            <a:off x="1052513" y="2201545"/>
            <a:ext cx="7391400" cy="3257550"/>
            <a:chOff x="107" y="1434"/>
            <a:chExt cx="4656" cy="2052"/>
          </a:xfrm>
        </p:grpSpPr>
        <p:grpSp>
          <p:nvGrpSpPr>
            <p:cNvPr id="24622" name="组合 4146"/>
            <p:cNvGrpSpPr/>
            <p:nvPr/>
          </p:nvGrpSpPr>
          <p:grpSpPr>
            <a:xfrm>
              <a:off x="107" y="1434"/>
              <a:ext cx="4656" cy="2052"/>
              <a:chOff x="107" y="1440"/>
              <a:chExt cx="4656" cy="2052"/>
            </a:xfrm>
          </p:grpSpPr>
          <p:cxnSp>
            <p:nvCxnSpPr>
              <p:cNvPr id="24623" name="Line 2"/>
              <p:cNvCxnSpPr/>
              <p:nvPr/>
            </p:nvCxnSpPr>
            <p:spPr>
              <a:xfrm rot="-20100000" flipV="1">
                <a:off x="481" y="1440"/>
                <a:ext cx="192" cy="1008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grpSp>
            <p:nvGrpSpPr>
              <p:cNvPr id="24624" name="组合 4145"/>
              <p:cNvGrpSpPr/>
              <p:nvPr/>
            </p:nvGrpSpPr>
            <p:grpSpPr>
              <a:xfrm>
                <a:off x="107" y="1706"/>
                <a:ext cx="4656" cy="1786"/>
                <a:chOff x="107" y="1706"/>
                <a:chExt cx="4656" cy="1786"/>
              </a:xfrm>
            </p:grpSpPr>
            <p:sp>
              <p:nvSpPr>
                <p:cNvPr id="24625" name="Text Box 6"/>
                <p:cNvSpPr/>
                <p:nvPr/>
              </p:nvSpPr>
              <p:spPr>
                <a:xfrm>
                  <a:off x="107" y="2717"/>
                  <a:ext cx="4656" cy="7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endParaRPr lang="zh-CN" altLang="en-US" sz="3200" i="0">
                    <a:solidFill>
                      <a:srgbClr val="333399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endParaRPr>
                </a:p>
                <a:p>
                  <a:pPr>
                    <a:spcBef>
                      <a:spcPct val="50000"/>
                    </a:spcBef>
                  </a:pPr>
                  <a:r>
                    <a:rPr lang="zh-CN" altLang="en-US" sz="2800" i="0">
                      <a:solidFill>
                        <a:schemeClr val="tx1"/>
                      </a:solidFill>
                      <a:latin typeface="楷体" panose="02010609060101010101" charset="-122"/>
                      <a:ea typeface="楷体" panose="02010609060101010101" charset="-122"/>
                      <a:cs typeface="楷体" panose="02010609060101010101" charset="-122"/>
                    </a:rPr>
                    <a:t>思考</a:t>
                  </a:r>
                  <a:r>
                    <a:rPr lang="en-US" altLang="zh-CN" sz="2800" i="0">
                      <a:solidFill>
                        <a:schemeClr val="tx1"/>
                      </a:solidFill>
                      <a:latin typeface="楷体" panose="02010609060101010101" charset="-122"/>
                      <a:ea typeface="楷体" panose="02010609060101010101" charset="-122"/>
                      <a:cs typeface="楷体" panose="02010609060101010101" charset="-122"/>
                    </a:rPr>
                    <a:t> :  </a:t>
                  </a:r>
                  <a:r>
                    <a:rPr lang="zh-CN" altLang="en-US" sz="2800" i="0">
                      <a:solidFill>
                        <a:schemeClr val="tx1"/>
                      </a:solidFill>
                      <a:latin typeface="楷体" panose="02010609060101010101" charset="-122"/>
                      <a:ea typeface="楷体" panose="02010609060101010101" charset="-122"/>
                      <a:cs typeface="楷体" panose="02010609060101010101" charset="-122"/>
                    </a:rPr>
                    <a:t>（</a:t>
                  </a:r>
                  <a:r>
                    <a:rPr lang="en-US" altLang="zh-CN" sz="2800" i="0">
                      <a:solidFill>
                        <a:schemeClr val="tx1"/>
                      </a:solidFill>
                      <a:latin typeface="楷体" panose="02010609060101010101" charset="-122"/>
                      <a:ea typeface="楷体" panose="02010609060101010101" charset="-122"/>
                      <a:cs typeface="楷体" panose="02010609060101010101" charset="-122"/>
                    </a:rPr>
                    <a:t>1</a:t>
                  </a:r>
                  <a:r>
                    <a:rPr lang="zh-CN" altLang="en-US" sz="2800" i="0">
                      <a:solidFill>
                        <a:schemeClr val="tx1"/>
                      </a:solidFill>
                      <a:latin typeface="楷体" panose="02010609060101010101" charset="-122"/>
                      <a:ea typeface="楷体" panose="02010609060101010101" charset="-122"/>
                      <a:cs typeface="楷体" panose="02010609060101010101" charset="-122"/>
                    </a:rPr>
                    <a:t>）图</a:t>
                  </a:r>
                  <a:r>
                    <a:rPr lang="en-US" altLang="zh-CN" sz="2800" i="0">
                      <a:solidFill>
                        <a:schemeClr val="tx1"/>
                      </a:solidFill>
                      <a:latin typeface="楷体" panose="02010609060101010101" charset="-122"/>
                      <a:ea typeface="楷体" panose="02010609060101010101" charset="-122"/>
                      <a:cs typeface="楷体" panose="02010609060101010101" charset="-122"/>
                    </a:rPr>
                    <a:t>1</a:t>
                  </a:r>
                  <a:r>
                    <a:rPr lang="zh-CN" altLang="en-US" sz="2800" i="0">
                      <a:solidFill>
                        <a:schemeClr val="tx1"/>
                      </a:solidFill>
                      <a:latin typeface="楷体" panose="02010609060101010101" charset="-122"/>
                      <a:ea typeface="楷体" panose="02010609060101010101" charset="-122"/>
                      <a:cs typeface="楷体" panose="02010609060101010101" charset="-122"/>
                    </a:rPr>
                    <a:t>中的两条直线平行吗？</a:t>
                  </a:r>
                  <a:endParaRPr lang="zh-CN" altLang="en-US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endParaRPr>
                </a:p>
              </p:txBody>
            </p:sp>
            <p:grpSp>
              <p:nvGrpSpPr>
                <p:cNvPr id="24626" name="Group 38"/>
                <p:cNvGrpSpPr/>
                <p:nvPr/>
              </p:nvGrpSpPr>
              <p:grpSpPr>
                <a:xfrm>
                  <a:off x="340" y="1706"/>
                  <a:ext cx="1155" cy="885"/>
                  <a:chOff x="336" y="1691"/>
                  <a:chExt cx="1155" cy="885"/>
                </a:xfrm>
              </p:grpSpPr>
              <p:cxnSp>
                <p:nvCxnSpPr>
                  <p:cNvPr id="24627" name="Line 3"/>
                  <p:cNvCxnSpPr/>
                  <p:nvPr/>
                </p:nvCxnSpPr>
                <p:spPr>
                  <a:xfrm>
                    <a:off x="1059" y="1691"/>
                    <a:ext cx="432" cy="576"/>
                  </a:xfrm>
                  <a:prstGeom prst="line">
                    <a:avLst/>
                  </a:prstGeom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cxnSp>
              <p:grpSp>
                <p:nvGrpSpPr>
                  <p:cNvPr id="24628" name="Group 37"/>
                  <p:cNvGrpSpPr/>
                  <p:nvPr/>
                </p:nvGrpSpPr>
                <p:grpSpPr>
                  <a:xfrm>
                    <a:off x="336" y="2102"/>
                    <a:ext cx="1104" cy="474"/>
                    <a:chOff x="336" y="2102"/>
                    <a:chExt cx="1104" cy="474"/>
                  </a:xfrm>
                </p:grpSpPr>
                <p:sp>
                  <p:nvSpPr>
                    <p:cNvPr id="24629" name="Text Box 4"/>
                    <p:cNvSpPr/>
                    <p:nvPr/>
                  </p:nvSpPr>
                  <p:spPr>
                    <a:xfrm>
                      <a:off x="336" y="2102"/>
                      <a:ext cx="240" cy="36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32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endParaRPr lang="en-US" altLang="zh-CN" sz="32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30" name="Text Box 5"/>
                    <p:cNvSpPr/>
                    <p:nvPr/>
                  </p:nvSpPr>
                  <p:spPr>
                    <a:xfrm>
                      <a:off x="1196" y="2131"/>
                      <a:ext cx="244" cy="36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32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</a:t>
                      </a:r>
                      <a:endParaRPr lang="en-US" altLang="zh-CN" sz="32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31" name="Rectangle 12"/>
                    <p:cNvSpPr/>
                    <p:nvPr/>
                  </p:nvSpPr>
                  <p:spPr>
                    <a:xfrm>
                      <a:off x="581" y="2325"/>
                      <a:ext cx="195" cy="251"/>
                    </a:xfrm>
                    <a:prstGeom prst="rect">
                      <a:avLst/>
                    </a:prstGeom>
                    <a:noFill/>
                    <a:ln w="38100">
                      <a:noFill/>
                    </a:ln>
                  </p:spPr>
                  <p:txBody>
                    <a:bodyPr wrap="none">
                      <a:spAutoFit/>
                    </a:bodyPr>
                    <a:p>
                      <a:endParaRPr lang="en-US" altLang="zh-CN" sz="2000" i="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24632" name="矩形 4177"/>
            <p:cNvSpPr/>
            <p:nvPr/>
          </p:nvSpPr>
          <p:spPr>
            <a:xfrm>
              <a:off x="657" y="2659"/>
              <a:ext cx="339" cy="232"/>
            </a:xfrm>
            <a:prstGeom prst="rect">
              <a:avLst/>
            </a:prstGeom>
            <a:noFill/>
            <a:ln w="19050">
              <a:noFill/>
            </a:ln>
            <a:effectLst>
              <a:prstShdw prst="shdw17" dist="17961" dir="2699999">
                <a:srgbClr val="708688"/>
              </a:prstShdw>
            </a:effectLst>
          </p:spPr>
          <p:txBody>
            <a:bodyPr wrap="none">
              <a:spAutoFit/>
            </a:bodyPr>
            <a:p>
              <a:pPr algn="ctr"/>
              <a:r>
                <a:rPr lang="zh-CN" altLang="en-US" i="0"/>
                <a:t>图</a:t>
              </a:r>
              <a:r>
                <a:rPr lang="en-US" altLang="zh-CN" i="0"/>
                <a:t>1</a:t>
              </a:r>
              <a:endParaRPr lang="zh-CN" altLang="en-US" i="0"/>
            </a:p>
          </p:txBody>
        </p:sp>
      </p:grpSp>
      <p:grpSp>
        <p:nvGrpSpPr>
          <p:cNvPr id="24633" name="组合 4185"/>
          <p:cNvGrpSpPr/>
          <p:nvPr/>
        </p:nvGrpSpPr>
        <p:grpSpPr>
          <a:xfrm>
            <a:off x="2460308" y="1975485"/>
            <a:ext cx="7854950" cy="4611688"/>
            <a:chOff x="1053" y="1162"/>
            <a:chExt cx="4948" cy="2905"/>
          </a:xfrm>
        </p:grpSpPr>
        <p:grpSp>
          <p:nvGrpSpPr>
            <p:cNvPr id="24634" name="组合 4184"/>
            <p:cNvGrpSpPr/>
            <p:nvPr/>
          </p:nvGrpSpPr>
          <p:grpSpPr>
            <a:xfrm>
              <a:off x="1053" y="1162"/>
              <a:ext cx="4948" cy="2905"/>
              <a:chOff x="1053" y="1162"/>
              <a:chExt cx="4948" cy="2905"/>
            </a:xfrm>
          </p:grpSpPr>
          <p:sp>
            <p:nvSpPr>
              <p:cNvPr id="24635" name="Text Box 26"/>
              <p:cNvSpPr/>
              <p:nvPr/>
            </p:nvSpPr>
            <p:spPr>
              <a:xfrm>
                <a:off x="1053" y="3738"/>
                <a:ext cx="4848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（</a:t>
                </a:r>
                <a:r>
                  <a:rPr lang="en-US" altLang="zh-CN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3</a:t>
                </a:r>
                <a:r>
                  <a:rPr lang="zh-CN" altLang="en-US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）在图</a:t>
                </a:r>
                <a:r>
                  <a:rPr lang="en-US" altLang="zh-CN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3</a:t>
                </a:r>
                <a:r>
                  <a:rPr lang="zh-CN" altLang="en-US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中，</a:t>
                </a:r>
                <a:r>
                  <a:rPr lang="en-US" altLang="zh-CN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AB  </a:t>
                </a:r>
                <a:r>
                  <a:rPr lang="zh-CN" altLang="en-US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与 </a:t>
                </a:r>
                <a:r>
                  <a:rPr lang="en-US" altLang="zh-CN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B </a:t>
                </a:r>
                <a:r>
                  <a:rPr lang="zh-CN" altLang="en-US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＇</a:t>
                </a:r>
                <a:r>
                  <a:rPr lang="en-US" altLang="zh-CN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C</a:t>
                </a:r>
                <a:r>
                  <a:rPr lang="zh-CN" altLang="en-US" sz="2800" i="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＇平行吗？</a:t>
                </a:r>
                <a:endParaRPr lang="zh-CN" altLang="en-US" sz="2800" i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endParaRPr>
              </a:p>
            </p:txBody>
          </p:sp>
          <p:grpSp>
            <p:nvGrpSpPr>
              <p:cNvPr id="24636" name="组合 4182"/>
              <p:cNvGrpSpPr/>
              <p:nvPr/>
            </p:nvGrpSpPr>
            <p:grpSpPr>
              <a:xfrm>
                <a:off x="3515" y="1162"/>
                <a:ext cx="2486" cy="1774"/>
                <a:chOff x="3515" y="1162"/>
                <a:chExt cx="2486" cy="1774"/>
              </a:xfrm>
            </p:grpSpPr>
            <p:grpSp>
              <p:nvGrpSpPr>
                <p:cNvPr id="24637" name="Group 2"/>
                <p:cNvGrpSpPr/>
                <p:nvPr/>
              </p:nvGrpSpPr>
              <p:grpSpPr>
                <a:xfrm>
                  <a:off x="3515" y="1162"/>
                  <a:ext cx="2486" cy="1538"/>
                  <a:chOff x="3456" y="384"/>
                  <a:chExt cx="2486" cy="1538"/>
                </a:xfrm>
              </p:grpSpPr>
              <p:grpSp>
                <p:nvGrpSpPr>
                  <p:cNvPr id="24638" name="Group 3"/>
                  <p:cNvGrpSpPr/>
                  <p:nvPr/>
                </p:nvGrpSpPr>
                <p:grpSpPr>
                  <a:xfrm>
                    <a:off x="3456" y="384"/>
                    <a:ext cx="2486" cy="1536"/>
                    <a:chOff x="3456" y="348"/>
                    <a:chExt cx="2486" cy="1536"/>
                  </a:xfrm>
                </p:grpSpPr>
                <p:grpSp>
                  <p:nvGrpSpPr>
                    <p:cNvPr id="24639" name="Group 4"/>
                    <p:cNvGrpSpPr/>
                    <p:nvPr/>
                  </p:nvGrpSpPr>
                  <p:grpSpPr>
                    <a:xfrm>
                      <a:off x="3715" y="650"/>
                      <a:ext cx="1506" cy="978"/>
                      <a:chOff x="884" y="1389"/>
                      <a:chExt cx="1678" cy="1089"/>
                    </a:xfrm>
                  </p:grpSpPr>
                  <p:cxnSp>
                    <p:nvCxnSpPr>
                      <p:cNvPr id="24640" name="Line 5"/>
                      <p:cNvCxnSpPr/>
                      <p:nvPr/>
                    </p:nvCxnSpPr>
                    <p:spPr>
                      <a:xfrm>
                        <a:off x="1338" y="1389"/>
                        <a:ext cx="1224" cy="0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1" name="Line 6"/>
                      <p:cNvCxnSpPr/>
                      <p:nvPr/>
                    </p:nvCxnSpPr>
                    <p:spPr>
                      <a:xfrm flipH="1">
                        <a:off x="2200" y="1389"/>
                        <a:ext cx="362" cy="362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2" name="Line 7"/>
                      <p:cNvCxnSpPr/>
                      <p:nvPr/>
                    </p:nvCxnSpPr>
                    <p:spPr>
                      <a:xfrm flipH="1">
                        <a:off x="884" y="1389"/>
                        <a:ext cx="454" cy="363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3" name="Line 8"/>
                      <p:cNvCxnSpPr/>
                      <p:nvPr/>
                    </p:nvCxnSpPr>
                    <p:spPr>
                      <a:xfrm>
                        <a:off x="884" y="1752"/>
                        <a:ext cx="1315" cy="0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4" name="Line 9"/>
                      <p:cNvCxnSpPr/>
                      <p:nvPr/>
                    </p:nvCxnSpPr>
                    <p:spPr>
                      <a:xfrm>
                        <a:off x="884" y="1752"/>
                        <a:ext cx="0" cy="726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5" name="Line 10"/>
                      <p:cNvCxnSpPr/>
                      <p:nvPr/>
                    </p:nvCxnSpPr>
                    <p:spPr>
                      <a:xfrm flipH="1">
                        <a:off x="2200" y="1752"/>
                        <a:ext cx="0" cy="726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6" name="Line 11"/>
                      <p:cNvCxnSpPr/>
                      <p:nvPr/>
                    </p:nvCxnSpPr>
                    <p:spPr>
                      <a:xfrm>
                        <a:off x="884" y="2478"/>
                        <a:ext cx="1316" cy="0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7" name="Line 12"/>
                      <p:cNvCxnSpPr/>
                      <p:nvPr/>
                    </p:nvCxnSpPr>
                    <p:spPr>
                      <a:xfrm flipV="1">
                        <a:off x="2200" y="2116"/>
                        <a:ext cx="362" cy="362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8" name="Line 13"/>
                      <p:cNvCxnSpPr/>
                      <p:nvPr/>
                    </p:nvCxnSpPr>
                    <p:spPr>
                      <a:xfrm>
                        <a:off x="2562" y="1389"/>
                        <a:ext cx="0" cy="726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49" name="Line 14"/>
                      <p:cNvCxnSpPr/>
                      <p:nvPr/>
                    </p:nvCxnSpPr>
                    <p:spPr>
                      <a:xfrm>
                        <a:off x="1338" y="1389"/>
                        <a:ext cx="0" cy="726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dash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50" name="Line 15"/>
                      <p:cNvCxnSpPr/>
                      <p:nvPr/>
                    </p:nvCxnSpPr>
                    <p:spPr>
                      <a:xfrm flipV="1">
                        <a:off x="884" y="2115"/>
                        <a:ext cx="454" cy="363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dash"/>
                        <a:headEnd type="none" w="med" len="med"/>
                        <a:tailEnd type="none" w="med" len="med"/>
                      </a:ln>
                    </p:spPr>
                  </p:cxnSp>
                  <p:cxnSp>
                    <p:nvCxnSpPr>
                      <p:cNvPr id="24651" name="Line 16"/>
                      <p:cNvCxnSpPr/>
                      <p:nvPr/>
                    </p:nvCxnSpPr>
                    <p:spPr>
                      <a:xfrm>
                        <a:off x="1338" y="2115"/>
                        <a:ext cx="1224" cy="0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dash"/>
                        <a:headEnd type="none" w="med" len="med"/>
                        <a:tailEnd type="none" w="med" len="med"/>
                      </a:ln>
                    </p:spPr>
                  </p:cxnSp>
                </p:grpSp>
                <p:sp>
                  <p:nvSpPr>
                    <p:cNvPr id="24652" name="Text Box 17"/>
                    <p:cNvSpPr/>
                    <p:nvPr/>
                  </p:nvSpPr>
                  <p:spPr>
                    <a:xfrm>
                      <a:off x="3499" y="823"/>
                      <a:ext cx="259" cy="329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endPara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53" name="Text Box 18"/>
                    <p:cNvSpPr/>
                    <p:nvPr/>
                  </p:nvSpPr>
                  <p:spPr>
                    <a:xfrm>
                      <a:off x="3984" y="348"/>
                      <a:ext cx="302" cy="329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</a:t>
                      </a:r>
                      <a:endPara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54" name="Text Box 19"/>
                    <p:cNvSpPr/>
                    <p:nvPr/>
                  </p:nvSpPr>
                  <p:spPr>
                    <a:xfrm>
                      <a:off x="5180" y="435"/>
                      <a:ext cx="259" cy="329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</a:t>
                      </a:r>
                      <a:endPara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55" name="Text Box 20"/>
                    <p:cNvSpPr/>
                    <p:nvPr/>
                  </p:nvSpPr>
                  <p:spPr>
                    <a:xfrm>
                      <a:off x="4704" y="672"/>
                      <a:ext cx="259" cy="329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</a:t>
                      </a:r>
                      <a:endParaRPr lang="en-US" altLang="zh-CN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56" name="Text Box 21"/>
                    <p:cNvSpPr/>
                    <p:nvPr/>
                  </p:nvSpPr>
                  <p:spPr>
                    <a:xfrm>
                      <a:off x="3456" y="1555"/>
                      <a:ext cx="504" cy="329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zh-CN" altLang="en-US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＇</a:t>
                      </a:r>
                      <a:endParaRPr lang="zh-CN" altLang="en-US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57" name="Text Box 22"/>
                    <p:cNvSpPr/>
                    <p:nvPr/>
                  </p:nvSpPr>
                  <p:spPr>
                    <a:xfrm>
                      <a:off x="4854" y="1544"/>
                      <a:ext cx="953" cy="329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zh-CN" altLang="en-US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＇</a:t>
                      </a:r>
                      <a:endParaRPr lang="zh-CN" altLang="en-US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58" name="Text Box 23"/>
                    <p:cNvSpPr/>
                    <p:nvPr/>
                  </p:nvSpPr>
                  <p:spPr>
                    <a:xfrm>
                      <a:off x="3909" y="1081"/>
                      <a:ext cx="704" cy="326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 wrap="square"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en-US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＇</a:t>
                      </a:r>
                      <a:endParaRPr lang="zh-CN" altLang="en-US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24659" name="Text Box 24"/>
                    <p:cNvSpPr/>
                    <p:nvPr/>
                  </p:nvSpPr>
                  <p:spPr>
                    <a:xfrm>
                      <a:off x="5137" y="1254"/>
                      <a:ext cx="805" cy="330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</a:t>
                      </a:r>
                      <a:r>
                        <a:rPr lang="zh-CN" altLang="en-US" sz="280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＇</a:t>
                      </a:r>
                      <a:endParaRPr lang="zh-CN" altLang="en-US" sz="280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24660" name="Rectangle 25"/>
                  <p:cNvSpPr/>
                  <p:nvPr/>
                </p:nvSpPr>
                <p:spPr>
                  <a:xfrm>
                    <a:off x="4128" y="1670"/>
                    <a:ext cx="195" cy="252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txBody>
                  <a:bodyPr wrap="none">
                    <a:spAutoFit/>
                  </a:bodyPr>
                  <a:p>
                    <a:endParaRPr lang="en-US" altLang="zh-CN" sz="2000" i="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4661" name="矩形 4176"/>
                <p:cNvSpPr/>
                <p:nvPr/>
              </p:nvSpPr>
              <p:spPr>
                <a:xfrm>
                  <a:off x="4150" y="2704"/>
                  <a:ext cx="339" cy="232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prstShdw prst="shdw17" dist="17961" dir="2699999">
                    <a:srgbClr val="708688"/>
                  </a:prstShdw>
                </a:effectLst>
              </p:spPr>
              <p:txBody>
                <a:bodyPr wrap="none">
                  <a:spAutoFit/>
                </a:bodyPr>
                <a:p>
                  <a:pPr algn="ctr"/>
                  <a:r>
                    <a:rPr lang="zh-CN" altLang="en-US" i="0"/>
                    <a:t>图</a:t>
                  </a:r>
                  <a:r>
                    <a:rPr lang="en-US" altLang="zh-CN" i="0"/>
                    <a:t>3</a:t>
                  </a:r>
                  <a:endParaRPr lang="zh-CN" altLang="en-US" i="0"/>
                </a:p>
              </p:txBody>
            </p:sp>
          </p:grpSp>
        </p:grpSp>
        <p:cxnSp>
          <p:nvCxnSpPr>
            <p:cNvPr id="24662" name="直接连接符 4178"/>
            <p:cNvCxnSpPr/>
            <p:nvPr/>
          </p:nvCxnSpPr>
          <p:spPr>
            <a:xfrm>
              <a:off x="3787" y="1797"/>
              <a:ext cx="1180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prstShdw prst="shdw17" dist="17961" dir="2699999">
                <a:srgbClr val="990000"/>
              </a:prstShdw>
            </a:effectLst>
          </p:spPr>
        </p:cxnSp>
        <p:cxnSp>
          <p:nvCxnSpPr>
            <p:cNvPr id="24663" name="直接连接符 4179"/>
            <p:cNvCxnSpPr/>
            <p:nvPr/>
          </p:nvCxnSpPr>
          <p:spPr>
            <a:xfrm flipV="1">
              <a:off x="4967" y="2115"/>
              <a:ext cx="317" cy="317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  <a:effectLst>
              <a:prstShdw prst="shdw17" dist="17961" dir="2699999">
                <a:srgbClr val="990000"/>
              </a:prstShdw>
            </a:effectLst>
          </p:spPr>
        </p:cxnSp>
      </p:grpSp>
      <p:sp>
        <p:nvSpPr>
          <p:cNvPr id="4108" name="Text Box 13"/>
          <p:cNvSpPr txBox="1"/>
          <p:nvPr/>
        </p:nvSpPr>
        <p:spPr>
          <a:xfrm>
            <a:off x="1000125" y="71438"/>
            <a:ext cx="60975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lang="zh-CN" altLang="en-US" sz="3200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sym typeface="+mn-ea"/>
              </a:rPr>
              <a:t>板块二</a:t>
            </a:r>
            <a:r>
              <a:rPr kumimoji="0" lang="zh-CN" altLang="en-US" sz="3200" kern="1200" cap="none" spc="0" normalizeH="0" baseline="0" noProof="1">
                <a:solidFill>
                  <a:srgbClr val="33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+mj-ea"/>
                <a:ea typeface="+mj-ea"/>
                <a:cs typeface="+mn-cs"/>
                <a:sym typeface="+mn-ea"/>
              </a:rPr>
              <a:t>：平行的定义及表示方法</a:t>
            </a:r>
            <a:endParaRPr kumimoji="0" lang="zh-CN" altLang="en-US" sz="3200" kern="1200" cap="none" spc="0" normalizeH="0" baseline="0" noProof="1">
              <a:solidFill>
                <a:srgbClr val="336600"/>
              </a:solidFill>
              <a:effectLst>
                <a:outerShdw blurRad="38100" dist="38100" dir="2700000">
                  <a:srgbClr val="C0C0C0"/>
                </a:outerShdw>
              </a:effectLst>
              <a:latin typeface="+mj-ea"/>
              <a:ea typeface="+mj-ea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4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 fill="hold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 fill="hold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 fill="hold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 fill="hold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 fill="hold"/>
                                        <p:tgtEl>
                                          <p:spTgt spid="2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 fill="hold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82" grpId="0" bldLvl="0" animBg="1"/>
      <p:bldP spid="24592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b2f11a01-fc3b-4926-85de-70c579a20f0a}"/>
</p:tagLst>
</file>

<file path=ppt/tags/tag64.xml><?xml version="1.0" encoding="utf-8"?>
<p:tagLst xmlns:p="http://schemas.openxmlformats.org/presentationml/2006/main">
  <p:tag name="KSO_WM_UNIT_TABLE_BEAUTIFY" val="smartTable{5687c116-8581-4b40-9c38-c9313f03683d}"/>
</p:tagLst>
</file>

<file path=ppt/tags/tag65.xml><?xml version="1.0" encoding="utf-8"?>
<p:tagLst xmlns:p="http://schemas.openxmlformats.org/presentationml/2006/main">
  <p:tag name="KSO_WM_UNIT_TABLE_BEAUTIFY" val="smartTable{9c1a8741-cff2-4212-8933-519dfacdb052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1649</Words>
  <Application>WPS 演示</Application>
  <PresentationFormat>宽屏</PresentationFormat>
  <Paragraphs>323</Paragraphs>
  <Slides>26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Wingdings</vt:lpstr>
      <vt:lpstr>黑体</vt:lpstr>
      <vt:lpstr>Calibri</vt:lpstr>
      <vt:lpstr>楷体</vt:lpstr>
      <vt:lpstr>Tahoma</vt:lpstr>
      <vt:lpstr>Times New Roman</vt:lpstr>
      <vt:lpstr>Verdana</vt:lpstr>
      <vt:lpstr>等线</vt:lpstr>
      <vt:lpstr>楷体_GB2312</vt:lpstr>
      <vt:lpstr>Arial Unicode MS</vt:lpstr>
      <vt:lpstr>仿宋</vt:lpstr>
      <vt:lpstr>Office 主题​​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教师寄语：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肉肉团子</cp:lastModifiedBy>
  <cp:revision>182</cp:revision>
  <dcterms:created xsi:type="dcterms:W3CDTF">2019-06-19T02:08:00Z</dcterms:created>
  <dcterms:modified xsi:type="dcterms:W3CDTF">2021-12-27T03:32:49Z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081CDC9BCB0F4B66AE6A12EFDB043240</vt:lpwstr>
  </property>
</Properties>
</file>