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410" r:id="rId3"/>
    <p:sldId id="428" r:id="rId4"/>
    <p:sldId id="310" r:id="rId5"/>
    <p:sldId id="394" r:id="rId6"/>
    <p:sldId id="411" r:id="rId7"/>
    <p:sldId id="458" r:id="rId8"/>
    <p:sldId id="379" r:id="rId9"/>
    <p:sldId id="399" r:id="rId10"/>
    <p:sldId id="446" r:id="rId11"/>
    <p:sldId id="400" r:id="rId12"/>
    <p:sldId id="383" r:id="rId13"/>
    <p:sldId id="342" r:id="rId14"/>
    <p:sldId id="346" r:id="rId15"/>
    <p:sldId id="395" r:id="rId16"/>
    <p:sldId id="396" r:id="rId17"/>
    <p:sldId id="328" r:id="rId18"/>
    <p:sldId id="397" r:id="rId19"/>
    <p:sldId id="459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000FF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000FF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000FF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000FF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000FF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000FF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000FF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000FF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000" b="1" i="0" u="none" kern="1200" baseline="0">
        <a:solidFill>
          <a:srgbClr val="0000FF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  <a:srgbClr val="000099"/>
    <a:srgbClr val="007A37"/>
    <a:srgbClr val="00C85A"/>
    <a:srgbClr val="59E5D8"/>
    <a:srgbClr val="27DD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114"/>
      </p:cViewPr>
      <p:guideLst>
        <p:guide orient="horz" pos="2112"/>
        <p:guide pos="29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180022" cy="180022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rgbClr val="0000FF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rgbClr val="0000FF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rgbClr val="0000FF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rgbClr val="0000FF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rgbClr val="0000FF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rgbClr val="0000FF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rgbClr val="0000FF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rgbClr val="0000FF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1" i="0" u="none" kern="1200" baseline="0">
          <a:solidFill>
            <a:srgbClr val="0000FF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image" Target="../media/image11.wmf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滑雪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125" y="-918845"/>
            <a:ext cx="8908415" cy="7743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6-01地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88390"/>
            <a:ext cx="9144000" cy="561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Line 3"/>
          <p:cNvSpPr/>
          <p:nvPr/>
        </p:nvSpPr>
        <p:spPr>
          <a:xfrm>
            <a:off x="0" y="4509135"/>
            <a:ext cx="9144000" cy="0"/>
          </a:xfrm>
          <a:prstGeom prst="line">
            <a:avLst/>
          </a:prstGeom>
          <a:ln w="44450" cap="flat" cmpd="sng">
            <a:solidFill>
              <a:srgbClr val="FF99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68" name="Text Box 4"/>
          <p:cNvSpPr txBox="1"/>
          <p:nvPr/>
        </p:nvSpPr>
        <p:spPr>
          <a:xfrm>
            <a:off x="0" y="7938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66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经过人民广场，并且与解放路平行的道路是什么路？</a:t>
            </a:r>
            <a:endParaRPr lang="zh-CN" altLang="en-US" sz="3600" dirty="0">
              <a:solidFill>
                <a:srgbClr val="000066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4211638" y="1939608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●</a:t>
            </a:r>
            <a:endParaRPr lang="en-US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Line 6"/>
          <p:cNvSpPr/>
          <p:nvPr/>
        </p:nvSpPr>
        <p:spPr>
          <a:xfrm>
            <a:off x="0" y="4508818"/>
            <a:ext cx="9144000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5" name="Line 7"/>
          <p:cNvSpPr/>
          <p:nvPr/>
        </p:nvSpPr>
        <p:spPr>
          <a:xfrm>
            <a:off x="0" y="2168208"/>
            <a:ext cx="9144000" cy="0"/>
          </a:xfrm>
          <a:prstGeom prst="line">
            <a:avLst/>
          </a:prstGeom>
          <a:ln w="73025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10"/>
          <p:cNvSpPr txBox="1"/>
          <p:nvPr/>
        </p:nvSpPr>
        <p:spPr>
          <a:xfrm>
            <a:off x="611188" y="717550"/>
            <a:ext cx="777716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：（</a:t>
            </a:r>
            <a:r>
              <a:rPr lang="en-US" altLang="zh-CN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）如图：请你过直线</a:t>
            </a:r>
            <a:r>
              <a:rPr lang="en-US" altLang="zh-CN" sz="3200" dirty="0">
                <a:solidFill>
                  <a:srgbClr val="000099"/>
                </a:solidFill>
                <a:latin typeface="Harlow Solid Italic" panose="04030604020F02020D02" pitchFamily="82" charset="0"/>
                <a:ea typeface="MS PGothic" panose="020B0600070205080204" pitchFamily="34" charset="-128"/>
              </a:rPr>
              <a:t>l </a:t>
            </a:r>
            <a:r>
              <a:rPr lang="zh-CN" altLang="en-US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外一点</a:t>
            </a:r>
            <a:r>
              <a:rPr lang="en-US" altLang="zh-CN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画直线</a:t>
            </a:r>
            <a:r>
              <a:rPr lang="en-US" altLang="zh-CN" sz="3200" dirty="0">
                <a:solidFill>
                  <a:srgbClr val="000099"/>
                </a:solidFill>
                <a:latin typeface="Harlow Solid Italic" panose="04030604020F02020D02" pitchFamily="82" charset="0"/>
                <a:ea typeface="楷体_GB2312" pitchFamily="49" charset="-122"/>
              </a:rPr>
              <a:t>l</a:t>
            </a:r>
            <a:r>
              <a:rPr lang="zh-CN" altLang="en-US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的平行线，你能画几条？</a:t>
            </a:r>
            <a:endParaRPr lang="zh-CN" altLang="en-US" sz="320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251460" y="4869180"/>
            <a:ext cx="7920038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333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实践告诉我们一个基本事实：</a:t>
            </a:r>
            <a:endParaRPr lang="en-US" altLang="zh-CN" sz="3600" b="0" dirty="0">
              <a:solidFill>
                <a:srgbClr val="3333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0" dirty="0"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r>
              <a:rPr lang="zh-CN" altLang="en-US" sz="3600" b="0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过</a:t>
            </a:r>
            <a:r>
              <a:rPr lang="zh-CN" altLang="en-US" sz="3600" b="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直线外一点有且只有</a:t>
            </a:r>
            <a:r>
              <a:rPr lang="zh-CN" altLang="en-US" sz="3600" b="0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一条直线与这条直线平行． </a:t>
            </a:r>
            <a:endParaRPr lang="zh-CN" altLang="en-US" sz="3600" b="0" dirty="0">
              <a:solidFill>
                <a:srgbClr val="00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44" name="Line 4"/>
          <p:cNvSpPr/>
          <p:nvPr/>
        </p:nvSpPr>
        <p:spPr>
          <a:xfrm>
            <a:off x="2287905" y="3789045"/>
            <a:ext cx="3454400" cy="0"/>
          </a:xfrm>
          <a:prstGeom prst="line">
            <a:avLst/>
          </a:prstGeom>
          <a:ln w="38100" cap="flat" cmpd="sng">
            <a:solidFill>
              <a:srgbClr val="00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45" name="Text Box 5"/>
          <p:cNvSpPr txBox="1"/>
          <p:nvPr/>
        </p:nvSpPr>
        <p:spPr>
          <a:xfrm>
            <a:off x="2591753" y="2987358"/>
            <a:ext cx="8636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·</a:t>
            </a:r>
            <a:endParaRPr lang="en-US" altLang="zh-C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6" name="Text Box 7"/>
          <p:cNvSpPr txBox="1"/>
          <p:nvPr/>
        </p:nvSpPr>
        <p:spPr>
          <a:xfrm>
            <a:off x="5832158" y="3458210"/>
            <a:ext cx="577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GB" altLang="en-US" i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l</a:t>
            </a:r>
            <a:endParaRPr lang="en-US" altLang="zh-CN" i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1271" name="Line 9"/>
          <p:cNvSpPr/>
          <p:nvPr/>
        </p:nvSpPr>
        <p:spPr>
          <a:xfrm flipV="1">
            <a:off x="2268538" y="3248660"/>
            <a:ext cx="34194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2" name="Text Box 12"/>
          <p:cNvSpPr txBox="1"/>
          <p:nvPr/>
        </p:nvSpPr>
        <p:spPr>
          <a:xfrm>
            <a:off x="5741988" y="2939098"/>
            <a:ext cx="901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</a:rPr>
              <a:t>a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73" name="Text Box 13"/>
          <p:cNvSpPr txBox="1"/>
          <p:nvPr/>
        </p:nvSpPr>
        <p:spPr>
          <a:xfrm>
            <a:off x="785813" y="142875"/>
            <a:ext cx="5857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板块三、探索基本事实</a:t>
            </a:r>
            <a:endParaRPr kumimoji="0" lang="zh-CN" altLang="en-US" sz="3200" kern="1200" cap="none" spc="0" normalizeH="0" baseline="0" noProof="1">
              <a:solidFill>
                <a:srgbClr val="3366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015" y="1680210"/>
            <a:ext cx="77431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zh-CN" altLang="en-US" sz="32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）在直线外再任取一点画平行线，你能画几条？</a:t>
            </a:r>
            <a:endParaRPr lang="zh-CN" altLang="en-US" sz="320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/>
          </a:p>
        </p:txBody>
      </p:sp>
      <p:sp>
        <p:nvSpPr>
          <p:cNvPr id="3" name="Text Box 5"/>
          <p:cNvSpPr txBox="1"/>
          <p:nvPr/>
        </p:nvSpPr>
        <p:spPr>
          <a:xfrm>
            <a:off x="4391978" y="4083368"/>
            <a:ext cx="86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B·</a:t>
            </a:r>
            <a:endParaRPr lang="en-US" altLang="zh-CN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Line 9"/>
          <p:cNvSpPr/>
          <p:nvPr/>
        </p:nvSpPr>
        <p:spPr>
          <a:xfrm flipV="1">
            <a:off x="2305368" y="4350385"/>
            <a:ext cx="34194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Text Box 12"/>
          <p:cNvSpPr txBox="1"/>
          <p:nvPr/>
        </p:nvSpPr>
        <p:spPr>
          <a:xfrm>
            <a:off x="5741988" y="4148773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endParaRPr lang="en-US" altLang="zh-CN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2" grpId="0"/>
      <p:bldP spid="2" grpId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1"/>
          <p:cNvSpPr/>
          <p:nvPr/>
        </p:nvSpPr>
        <p:spPr>
          <a:xfrm>
            <a:off x="251460" y="1268413"/>
            <a:ext cx="8821738" cy="24765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708688"/>
            </a:prstShdw>
          </a:effectLst>
        </p:spPr>
        <p:txBody>
          <a:bodyPr anchor="ctr">
            <a:spAutoFit/>
          </a:bodyPr>
          <a:p>
            <a:pPr eaLnBrk="0" hangingPunct="0">
              <a:lnSpc>
                <a:spcPct val="125000"/>
              </a:lnSpc>
            </a:pPr>
            <a:r>
              <a:rPr lang="zh-CN" altLang="en-US" sz="3200" b="0" dirty="0">
                <a:latin typeface="Times New Roman" panose="02020603050405020304" pitchFamily="18" charset="0"/>
              </a:rPr>
              <a:t>问题</a:t>
            </a:r>
            <a:r>
              <a:rPr lang="en-US" altLang="zh-CN" sz="3200" b="0" dirty="0">
                <a:latin typeface="Times New Roman" panose="02020603050405020304" pitchFamily="18" charset="0"/>
              </a:rPr>
              <a:t>4</a:t>
            </a:r>
            <a:r>
              <a:rPr lang="zh-CN" altLang="en-US" sz="3200" b="0" dirty="0">
                <a:latin typeface="Times New Roman" panose="02020603050405020304" pitchFamily="18" charset="0"/>
              </a:rPr>
              <a:t>：如图，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D</a:t>
            </a:r>
            <a:r>
              <a:rPr lang="zh-CN" altLang="en-US" sz="3200" b="0" dirty="0">
                <a:latin typeface="Times New Roman" panose="02020603050405020304" pitchFamily="18" charset="0"/>
              </a:rPr>
              <a:t>是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AB</a:t>
            </a:r>
            <a:r>
              <a:rPr lang="zh-CN" altLang="en-US" sz="3200" b="0" dirty="0">
                <a:latin typeface="Times New Roman" panose="02020603050405020304" pitchFamily="18" charset="0"/>
              </a:rPr>
              <a:t>的中点．</a:t>
            </a:r>
            <a:endParaRPr lang="en-US" altLang="zh-CN" sz="3200" b="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0" dirty="0">
                <a:latin typeface="Times New Roman" panose="02020603050405020304" pitchFamily="18" charset="0"/>
              </a:rPr>
              <a:t>（</a:t>
            </a:r>
            <a:r>
              <a:rPr lang="en-US" altLang="zh-CN" sz="3200" b="0" dirty="0">
                <a:latin typeface="Times New Roman" panose="02020603050405020304" pitchFamily="18" charset="0"/>
              </a:rPr>
              <a:t>1</a:t>
            </a:r>
            <a:r>
              <a:rPr lang="zh-CN" altLang="en-US" sz="3200" b="0" dirty="0">
                <a:latin typeface="Times New Roman" panose="02020603050405020304" pitchFamily="18" charset="0"/>
              </a:rPr>
              <a:t>）过点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D</a:t>
            </a:r>
            <a:r>
              <a:rPr lang="zh-CN" altLang="en-US" sz="3200" b="0" dirty="0">
                <a:latin typeface="Times New Roman" panose="02020603050405020304" pitchFamily="18" charset="0"/>
              </a:rPr>
              <a:t>画直线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DE</a:t>
            </a:r>
            <a:r>
              <a:rPr lang="en-US" altLang="zh-CN" sz="3200" b="0" dirty="0">
                <a:latin typeface="Times New Roman" panose="02020603050405020304" pitchFamily="18" charset="0"/>
              </a:rPr>
              <a:t>∥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BC</a:t>
            </a:r>
            <a:r>
              <a:rPr lang="zh-CN" altLang="en-US" sz="3200" b="0" dirty="0">
                <a:latin typeface="Times New Roman" panose="02020603050405020304" pitchFamily="18" charset="0"/>
              </a:rPr>
              <a:t>，交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AC</a:t>
            </a:r>
            <a:r>
              <a:rPr lang="zh-CN" altLang="en-US" sz="3200" b="0" dirty="0">
                <a:latin typeface="Times New Roman" panose="02020603050405020304" pitchFamily="18" charset="0"/>
              </a:rPr>
              <a:t>于点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E</a:t>
            </a:r>
            <a:r>
              <a:rPr lang="zh-CN" altLang="en-US" sz="3200" b="0" dirty="0">
                <a:latin typeface="Times New Roman" panose="02020603050405020304" pitchFamily="18" charset="0"/>
              </a:rPr>
              <a:t>，</a:t>
            </a:r>
            <a:endParaRPr lang="en-US" altLang="zh-CN" sz="3200" b="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3200" b="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200" b="0" dirty="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altLang="en-US" sz="3200" b="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zh-CN" altLang="en-US" sz="3200" b="0" dirty="0">
                <a:latin typeface="Times New Roman" panose="02020603050405020304" pitchFamily="18" charset="0"/>
              </a:rPr>
              <a:t>画直线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DF</a:t>
            </a:r>
            <a:r>
              <a:rPr lang="en-US" altLang="zh-CN" sz="3200" b="0" dirty="0">
                <a:latin typeface="Times New Roman" panose="02020603050405020304" pitchFamily="18" charset="0"/>
              </a:rPr>
              <a:t>∥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AC</a:t>
            </a:r>
            <a:r>
              <a:rPr lang="zh-CN" altLang="en-US" sz="3200" b="0" dirty="0">
                <a:latin typeface="Times New Roman" panose="02020603050405020304" pitchFamily="18" charset="0"/>
              </a:rPr>
              <a:t>，交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BC</a:t>
            </a:r>
            <a:r>
              <a:rPr lang="zh-CN" altLang="en-US" sz="3200" b="0" dirty="0">
                <a:latin typeface="Times New Roman" panose="02020603050405020304" pitchFamily="18" charset="0"/>
              </a:rPr>
              <a:t>于点</a:t>
            </a:r>
            <a:r>
              <a:rPr lang="en-US" altLang="zh-CN" sz="3200" b="0" i="1" dirty="0">
                <a:latin typeface="Times New Roman" panose="02020603050405020304" pitchFamily="18" charset="0"/>
              </a:rPr>
              <a:t>F</a:t>
            </a:r>
            <a:r>
              <a:rPr lang="zh-CN" altLang="en-US" sz="3200" b="0" dirty="0">
                <a:latin typeface="Times New Roman" panose="02020603050405020304" pitchFamily="18" charset="0"/>
              </a:rPr>
              <a:t>；</a:t>
            </a:r>
            <a:endParaRPr lang="zh-CN" altLang="en-US" sz="3200" b="0" dirty="0">
              <a:latin typeface="黑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zh-CN" altLang="en-US" sz="2800" b="0" dirty="0">
                <a:solidFill>
                  <a:srgbClr val="FF0000"/>
                </a:solidFill>
                <a:latin typeface="黑体" panose="02010609060101010101" pitchFamily="49" charset="-122"/>
              </a:rPr>
              <a:t> </a:t>
            </a:r>
            <a:endParaRPr lang="zh-CN" altLang="en-US" sz="2800" b="0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pic>
        <p:nvPicPr>
          <p:cNvPr id="1229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3748088"/>
            <a:ext cx="2600325" cy="208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直接连接符 13315"/>
          <p:cNvSpPr/>
          <p:nvPr/>
        </p:nvSpPr>
        <p:spPr>
          <a:xfrm>
            <a:off x="6254750" y="4868863"/>
            <a:ext cx="1981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</p:sp>
      <p:sp>
        <p:nvSpPr>
          <p:cNvPr id="13317" name="文本框 13316"/>
          <p:cNvSpPr txBox="1"/>
          <p:nvPr/>
        </p:nvSpPr>
        <p:spPr>
          <a:xfrm>
            <a:off x="7550150" y="4365625"/>
            <a:ext cx="720725" cy="7032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pPr eaLnBrk="0" hangingPunct="0"/>
            <a:endParaRPr lang="zh-CN" altLang="en-US" sz="2000" dirty="0"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pPr eaLnBrk="0" hangingPunct="0"/>
            <a:r>
              <a:rPr lang="zh-CN" altLang="en-US" sz="2000" dirty="0">
                <a:latin typeface="黑体" panose="02010609060101010101" pitchFamily="49" charset="-122"/>
                <a:sym typeface="Arial" panose="020B0604020202020204" pitchFamily="34" charset="0"/>
              </a:rPr>
              <a:t>•E</a:t>
            </a:r>
            <a:endParaRPr lang="zh-CN" altLang="en-US" sz="2000" dirty="0">
              <a:latin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318" name="直接连接符 13317"/>
          <p:cNvSpPr/>
          <p:nvPr/>
        </p:nvSpPr>
        <p:spPr>
          <a:xfrm>
            <a:off x="6616700" y="4508500"/>
            <a:ext cx="539750" cy="1800225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</p:sp>
      <p:sp>
        <p:nvSpPr>
          <p:cNvPr id="13319" name="文本框 13318"/>
          <p:cNvSpPr txBox="1"/>
          <p:nvPr/>
        </p:nvSpPr>
        <p:spPr>
          <a:xfrm>
            <a:off x="6794500" y="5048250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endParaRPr lang="zh-CN" altLang="en-US" sz="2000" dirty="0">
              <a:latin typeface="黑体" panose="02010609060101010101" pitchFamily="49" charset="-122"/>
              <a:sym typeface="Arial" panose="020B0604020202020204" pitchFamily="34" charset="0"/>
            </a:endParaRPr>
          </a:p>
          <a:p>
            <a:pPr eaLnBrk="0" hangingPunct="0"/>
            <a:r>
              <a:rPr lang="zh-CN" altLang="en-US" sz="2000" dirty="0">
                <a:latin typeface="黑体" panose="02010609060101010101" pitchFamily="49" charset="-122"/>
                <a:sym typeface="Arial" panose="020B0604020202020204" pitchFamily="34" charset="0"/>
              </a:rPr>
              <a:t>•F</a:t>
            </a:r>
            <a:endParaRPr lang="zh-CN" altLang="en-US" sz="2000" dirty="0">
              <a:latin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Text Box 13"/>
          <p:cNvSpPr txBox="1"/>
          <p:nvPr/>
        </p:nvSpPr>
        <p:spPr>
          <a:xfrm>
            <a:off x="785813" y="142875"/>
            <a:ext cx="5857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板块三、探索基本事实</a:t>
            </a:r>
            <a:endParaRPr kumimoji="0" lang="zh-CN" altLang="en-US" sz="3200" kern="1200" cap="none" spc="0" normalizeH="0" baseline="0" noProof="1">
              <a:solidFill>
                <a:srgbClr val="3366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  <p:bldP spid="13319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0325" y="3429000"/>
            <a:ext cx="6105525" cy="28670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5362"/>
          <p:cNvGrpSpPr/>
          <p:nvPr/>
        </p:nvGrpSpPr>
        <p:grpSpPr>
          <a:xfrm>
            <a:off x="1765300" y="3870325"/>
            <a:ext cx="1604963" cy="2016125"/>
            <a:chOff x="0" y="0"/>
            <a:chExt cx="1011" cy="1270"/>
          </a:xfrm>
        </p:grpSpPr>
        <p:grpSp>
          <p:nvGrpSpPr>
            <p:cNvPr id="14366" name="组合 15363"/>
            <p:cNvGrpSpPr/>
            <p:nvPr/>
          </p:nvGrpSpPr>
          <p:grpSpPr>
            <a:xfrm>
              <a:off x="0" y="0"/>
              <a:ext cx="751" cy="278"/>
              <a:chOff x="0" y="0"/>
              <a:chExt cx="751" cy="278"/>
            </a:xfrm>
          </p:grpSpPr>
          <p:sp>
            <p:nvSpPr>
              <p:cNvPr id="14372" name="Line 5"/>
              <p:cNvSpPr/>
              <p:nvPr/>
            </p:nvSpPr>
            <p:spPr>
              <a:xfrm>
                <a:off x="0" y="6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73" name="Line 6"/>
              <p:cNvSpPr/>
              <p:nvPr/>
            </p:nvSpPr>
            <p:spPr>
              <a:xfrm>
                <a:off x="3" y="12"/>
                <a:ext cx="748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74" name="Line 7"/>
              <p:cNvSpPr/>
              <p:nvPr/>
            </p:nvSpPr>
            <p:spPr>
              <a:xfrm>
                <a:off x="747" y="0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75" name="Line 8"/>
              <p:cNvSpPr/>
              <p:nvPr/>
            </p:nvSpPr>
            <p:spPr>
              <a:xfrm>
                <a:off x="6" y="266"/>
                <a:ext cx="741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grpSp>
          <p:nvGrpSpPr>
            <p:cNvPr id="14367" name="组合 15368"/>
            <p:cNvGrpSpPr/>
            <p:nvPr/>
          </p:nvGrpSpPr>
          <p:grpSpPr>
            <a:xfrm>
              <a:off x="260" y="992"/>
              <a:ext cx="751" cy="278"/>
              <a:chOff x="0" y="0"/>
              <a:chExt cx="751" cy="278"/>
            </a:xfrm>
          </p:grpSpPr>
          <p:sp>
            <p:nvSpPr>
              <p:cNvPr id="14368" name="Line 11"/>
              <p:cNvSpPr/>
              <p:nvPr/>
            </p:nvSpPr>
            <p:spPr>
              <a:xfrm>
                <a:off x="0" y="6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69" name="Line 12"/>
              <p:cNvSpPr/>
              <p:nvPr/>
            </p:nvSpPr>
            <p:spPr>
              <a:xfrm>
                <a:off x="3" y="12"/>
                <a:ext cx="748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70" name="Line 13"/>
              <p:cNvSpPr/>
              <p:nvPr/>
            </p:nvSpPr>
            <p:spPr>
              <a:xfrm>
                <a:off x="747" y="0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71" name="Line 14"/>
              <p:cNvSpPr/>
              <p:nvPr/>
            </p:nvSpPr>
            <p:spPr>
              <a:xfrm>
                <a:off x="6" y="266"/>
                <a:ext cx="741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" name="组合 15373"/>
          <p:cNvGrpSpPr/>
          <p:nvPr/>
        </p:nvGrpSpPr>
        <p:grpSpPr>
          <a:xfrm>
            <a:off x="2159000" y="4222750"/>
            <a:ext cx="2039938" cy="1687513"/>
            <a:chOff x="0" y="0"/>
            <a:chExt cx="3213" cy="2657"/>
          </a:xfrm>
        </p:grpSpPr>
        <p:grpSp>
          <p:nvGrpSpPr>
            <p:cNvPr id="14356" name="组合 15374"/>
            <p:cNvGrpSpPr/>
            <p:nvPr/>
          </p:nvGrpSpPr>
          <p:grpSpPr>
            <a:xfrm>
              <a:off x="1927" y="623"/>
              <a:ext cx="1286" cy="2035"/>
              <a:chOff x="0" y="0"/>
              <a:chExt cx="751" cy="278"/>
            </a:xfrm>
          </p:grpSpPr>
          <p:sp>
            <p:nvSpPr>
              <p:cNvPr id="14362" name="Line 5"/>
              <p:cNvSpPr/>
              <p:nvPr/>
            </p:nvSpPr>
            <p:spPr>
              <a:xfrm>
                <a:off x="0" y="6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63" name="Line 6"/>
              <p:cNvSpPr/>
              <p:nvPr/>
            </p:nvSpPr>
            <p:spPr>
              <a:xfrm>
                <a:off x="3" y="12"/>
                <a:ext cx="748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64" name="Line 7"/>
              <p:cNvSpPr/>
              <p:nvPr/>
            </p:nvSpPr>
            <p:spPr>
              <a:xfrm>
                <a:off x="747" y="0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65" name="Line 8"/>
              <p:cNvSpPr/>
              <p:nvPr/>
            </p:nvSpPr>
            <p:spPr>
              <a:xfrm>
                <a:off x="6" y="266"/>
                <a:ext cx="741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grpSp>
          <p:nvGrpSpPr>
            <p:cNvPr id="14357" name="组合 15379"/>
            <p:cNvGrpSpPr/>
            <p:nvPr/>
          </p:nvGrpSpPr>
          <p:grpSpPr>
            <a:xfrm>
              <a:off x="0" y="0"/>
              <a:ext cx="1286" cy="2035"/>
              <a:chOff x="0" y="0"/>
              <a:chExt cx="751" cy="278"/>
            </a:xfrm>
          </p:grpSpPr>
          <p:sp>
            <p:nvSpPr>
              <p:cNvPr id="14358" name="Line 5"/>
              <p:cNvSpPr/>
              <p:nvPr/>
            </p:nvSpPr>
            <p:spPr>
              <a:xfrm>
                <a:off x="0" y="6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59" name="Line 6"/>
              <p:cNvSpPr/>
              <p:nvPr/>
            </p:nvSpPr>
            <p:spPr>
              <a:xfrm>
                <a:off x="3" y="12"/>
                <a:ext cx="748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60" name="Line 7"/>
              <p:cNvSpPr/>
              <p:nvPr/>
            </p:nvSpPr>
            <p:spPr>
              <a:xfrm>
                <a:off x="747" y="0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61" name="Line 8"/>
              <p:cNvSpPr/>
              <p:nvPr/>
            </p:nvSpPr>
            <p:spPr>
              <a:xfrm>
                <a:off x="6" y="266"/>
                <a:ext cx="741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8" name="组合 15384"/>
          <p:cNvGrpSpPr/>
          <p:nvPr/>
        </p:nvGrpSpPr>
        <p:grpSpPr>
          <a:xfrm>
            <a:off x="4572000" y="3789363"/>
            <a:ext cx="2441575" cy="2120900"/>
            <a:chOff x="0" y="0"/>
            <a:chExt cx="3848" cy="3340"/>
          </a:xfrm>
        </p:grpSpPr>
        <p:grpSp>
          <p:nvGrpSpPr>
            <p:cNvPr id="14346" name="组合 15385"/>
            <p:cNvGrpSpPr>
              <a:grpSpLocks noChangeAspect="1"/>
            </p:cNvGrpSpPr>
            <p:nvPr/>
          </p:nvGrpSpPr>
          <p:grpSpPr>
            <a:xfrm>
              <a:off x="0" y="0"/>
              <a:ext cx="1921" cy="2094"/>
              <a:chOff x="0" y="0"/>
              <a:chExt cx="751" cy="278"/>
            </a:xfrm>
          </p:grpSpPr>
          <p:sp>
            <p:nvSpPr>
              <p:cNvPr id="14352" name="Line 5"/>
              <p:cNvSpPr>
                <a:spLocks noChangeAspect="1"/>
              </p:cNvSpPr>
              <p:nvPr/>
            </p:nvSpPr>
            <p:spPr>
              <a:xfrm>
                <a:off x="0" y="6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53" name="Line 6"/>
              <p:cNvSpPr>
                <a:spLocks noChangeAspect="1"/>
              </p:cNvSpPr>
              <p:nvPr/>
            </p:nvSpPr>
            <p:spPr>
              <a:xfrm>
                <a:off x="3" y="12"/>
                <a:ext cx="748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54" name="Line 7"/>
              <p:cNvSpPr>
                <a:spLocks noChangeAspect="1"/>
              </p:cNvSpPr>
              <p:nvPr/>
            </p:nvSpPr>
            <p:spPr>
              <a:xfrm>
                <a:off x="747" y="0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55" name="Line 8"/>
              <p:cNvSpPr>
                <a:spLocks noChangeAspect="1"/>
              </p:cNvSpPr>
              <p:nvPr/>
            </p:nvSpPr>
            <p:spPr>
              <a:xfrm>
                <a:off x="6" y="266"/>
                <a:ext cx="741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grpSp>
          <p:nvGrpSpPr>
            <p:cNvPr id="14347" name="组合 15390"/>
            <p:cNvGrpSpPr/>
            <p:nvPr/>
          </p:nvGrpSpPr>
          <p:grpSpPr>
            <a:xfrm>
              <a:off x="1927" y="1305"/>
              <a:ext cx="1921" cy="2035"/>
              <a:chOff x="0" y="0"/>
              <a:chExt cx="751" cy="278"/>
            </a:xfrm>
          </p:grpSpPr>
          <p:sp>
            <p:nvSpPr>
              <p:cNvPr id="14348" name="Line 5"/>
              <p:cNvSpPr/>
              <p:nvPr/>
            </p:nvSpPr>
            <p:spPr>
              <a:xfrm>
                <a:off x="0" y="6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49" name="Line 6"/>
              <p:cNvSpPr/>
              <p:nvPr/>
            </p:nvSpPr>
            <p:spPr>
              <a:xfrm>
                <a:off x="3" y="12"/>
                <a:ext cx="748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50" name="Line 7"/>
              <p:cNvSpPr/>
              <p:nvPr/>
            </p:nvSpPr>
            <p:spPr>
              <a:xfrm>
                <a:off x="747" y="0"/>
                <a:ext cx="0" cy="272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4351" name="Line 8"/>
              <p:cNvSpPr/>
              <p:nvPr/>
            </p:nvSpPr>
            <p:spPr>
              <a:xfrm>
                <a:off x="6" y="266"/>
                <a:ext cx="741" cy="0"/>
              </a:xfrm>
              <a:prstGeom prst="line">
                <a:avLst/>
              </a:prstGeom>
              <a:ln w="28575" cap="flat" cmpd="sng">
                <a:solidFill>
                  <a:srgbClr val="E22847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sp>
        <p:nvSpPr>
          <p:cNvPr id="14342" name="Text Box 3"/>
          <p:cNvSpPr txBox="1"/>
          <p:nvPr/>
        </p:nvSpPr>
        <p:spPr>
          <a:xfrm>
            <a:off x="431800" y="909638"/>
            <a:ext cx="813593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：(1)请你用小学学的方法来检验图中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AB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CD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BC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ED,FG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HI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是否平行。</a:t>
            </a:r>
            <a:r>
              <a:rPr lang="en-US" altLang="zh-CN" sz="28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独立尝试</a:t>
            </a:r>
            <a:r>
              <a:rPr lang="en-US" altLang="zh-CN" sz="2800" dirty="0">
                <a:solidFill>
                  <a:srgbClr val="000099"/>
                </a:solidFill>
                <a:latin typeface="黑体" panose="02010609060101010101" pitchFamily="49" charset="-122"/>
              </a:rPr>
              <a:t>)</a:t>
            </a:r>
            <a:endParaRPr lang="zh-CN" altLang="en-US" sz="2800" b="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97" name="TextBox 46"/>
          <p:cNvSpPr txBox="1"/>
          <p:nvPr/>
        </p:nvSpPr>
        <p:spPr>
          <a:xfrm>
            <a:off x="431800" y="1989138"/>
            <a:ext cx="7858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(2) 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通过上述操作，你能发现什么？</a:t>
            </a:r>
            <a:endParaRPr lang="zh-CN" altLang="en-US" sz="280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98" name="Text Box 13"/>
          <p:cNvSpPr txBox="1"/>
          <p:nvPr/>
        </p:nvSpPr>
        <p:spPr>
          <a:xfrm>
            <a:off x="431800" y="188913"/>
            <a:ext cx="71294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0" kern="1200" cap="none" spc="0" normalizeH="0" baseline="0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板块四、探索网格中平行线的画法</a:t>
            </a:r>
            <a:endParaRPr kumimoji="0" lang="zh-CN" altLang="en-US" sz="3200" b="0" kern="1200" cap="none" spc="0" normalizeH="0" baseline="0" noProof="1">
              <a:solidFill>
                <a:srgbClr val="3366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15399" name="TextBox 48"/>
          <p:cNvSpPr txBox="1"/>
          <p:nvPr/>
        </p:nvSpPr>
        <p:spPr>
          <a:xfrm>
            <a:off x="1331913" y="2889250"/>
            <a:ext cx="564356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</a:rPr>
              <a:t>独立观察后   小组交流  并框一框</a:t>
            </a:r>
            <a:r>
              <a:rPr lang="en-US" altLang="zh-CN" sz="2400" dirty="0">
                <a:solidFill>
                  <a:srgbClr val="333399"/>
                </a:solidFill>
                <a:latin typeface="黑体" panose="02010609060101010101" pitchFamily="49" charset="-122"/>
              </a:rPr>
              <a:t>)</a:t>
            </a:r>
            <a:endParaRPr lang="zh-CN" altLang="en-US" sz="2400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7" grpId="0"/>
      <p:bldP spid="1539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3"/>
          <p:cNvSpPr txBox="1"/>
          <p:nvPr/>
        </p:nvSpPr>
        <p:spPr>
          <a:xfrm>
            <a:off x="428625" y="760413"/>
            <a:ext cx="845978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问题2：请运用上面的发现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在下图中过点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P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画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AB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的平行线？</a:t>
            </a:r>
            <a:r>
              <a:rPr lang="zh-CN" altLang="en-US" sz="28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独立完成  同伴校对</a:t>
            </a:r>
            <a:r>
              <a:rPr lang="zh-CN" altLang="en-US" sz="2800" b="0" dirty="0">
                <a:solidFill>
                  <a:srgbClr val="000099"/>
                </a:solidFill>
                <a:latin typeface="Verdana" panose="020B0604030504040204" pitchFamily="34" charset="0"/>
              </a:rPr>
              <a:t>）</a:t>
            </a:r>
            <a:endParaRPr lang="zh-CN" altLang="en-US" sz="2800" b="0" dirty="0">
              <a:solidFill>
                <a:srgbClr val="000099"/>
              </a:solidFill>
              <a:latin typeface="Verdana" panose="020B0604030504040204" pitchFamily="34" charset="0"/>
            </a:endParaRPr>
          </a:p>
        </p:txBody>
      </p:sp>
      <p:sp>
        <p:nvSpPr>
          <p:cNvPr id="16388" name="矩形 24"/>
          <p:cNvSpPr/>
          <p:nvPr/>
        </p:nvSpPr>
        <p:spPr>
          <a:xfrm>
            <a:off x="2657475" y="3132138"/>
            <a:ext cx="1071563" cy="1214437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黑体" panose="02010609060101010101" pitchFamily="49" charset="-122"/>
            </a:endParaRPr>
          </a:p>
        </p:txBody>
      </p:sp>
      <p:graphicFrame>
        <p:nvGraphicFramePr>
          <p:cNvPr id="16389" name="表格 16388"/>
          <p:cNvGraphicFramePr>
            <a:graphicFrameLocks noGrp="1"/>
          </p:cNvGraphicFramePr>
          <p:nvPr/>
        </p:nvGraphicFramePr>
        <p:xfrm>
          <a:off x="2309813" y="2286000"/>
          <a:ext cx="2281872" cy="2941638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354012"/>
                <a:gridCol w="215900"/>
                <a:gridCol w="215900"/>
                <a:gridCol w="215900"/>
                <a:gridCol w="215900"/>
                <a:gridCol w="215900"/>
                <a:gridCol w="215900"/>
                <a:gridCol w="215900"/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表格 16469"/>
          <p:cNvGraphicFramePr/>
          <p:nvPr>
            <p:custDataLst>
              <p:tags r:id="rId1"/>
            </p:custDataLst>
          </p:nvPr>
        </p:nvGraphicFramePr>
        <p:xfrm>
          <a:off x="2309813" y="2286000"/>
          <a:ext cx="3905250" cy="3317875"/>
        </p:xfrm>
        <a:graphic>
          <a:graphicData uri="http://schemas.openxmlformats.org/drawingml/2006/table">
            <a:tbl>
              <a:tblPr/>
              <a:tblGrid>
                <a:gridCol w="355600"/>
                <a:gridCol w="354013"/>
                <a:gridCol w="355600"/>
                <a:gridCol w="355600"/>
                <a:gridCol w="354012"/>
                <a:gridCol w="355600"/>
                <a:gridCol w="354013"/>
                <a:gridCol w="355600"/>
                <a:gridCol w="355600"/>
                <a:gridCol w="353695"/>
                <a:gridCol w="355917"/>
              </a:tblGrid>
              <a:tr h="41433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7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7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7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555" name="TextBox 27"/>
          <p:cNvSpPr txBox="1"/>
          <p:nvPr/>
        </p:nvSpPr>
        <p:spPr>
          <a:xfrm>
            <a:off x="2428875" y="4318000"/>
            <a:ext cx="7143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i="1" dirty="0">
                <a:latin typeface="黑体" panose="02010609060101010101" pitchFamily="49" charset="-122"/>
              </a:rPr>
              <a:t>B</a:t>
            </a:r>
            <a:endParaRPr lang="zh-CN" altLang="en-US" sz="2000" i="1" dirty="0">
              <a:latin typeface="黑体" panose="02010609060101010101" pitchFamily="49" charset="-122"/>
            </a:endParaRPr>
          </a:p>
        </p:txBody>
      </p:sp>
      <p:grpSp>
        <p:nvGrpSpPr>
          <p:cNvPr id="15556" name="组合 16580"/>
          <p:cNvGrpSpPr/>
          <p:nvPr/>
        </p:nvGrpSpPr>
        <p:grpSpPr>
          <a:xfrm>
            <a:off x="2657475" y="2746375"/>
            <a:ext cx="1985963" cy="1643063"/>
            <a:chOff x="0" y="0"/>
            <a:chExt cx="1986196" cy="1643074"/>
          </a:xfrm>
        </p:grpSpPr>
        <p:cxnSp>
          <p:nvCxnSpPr>
            <p:cNvPr id="16601" name="直接连接符 29"/>
            <p:cNvCxnSpPr>
              <a:cxnSpLocks noChangeShapeType="1"/>
            </p:cNvCxnSpPr>
            <p:nvPr/>
          </p:nvCxnSpPr>
          <p:spPr bwMode="auto">
            <a:xfrm rot="5400000">
              <a:off x="-107097" y="464289"/>
              <a:ext cx="1285884" cy="10716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>
              <a:outerShdw dist="23000" dir="5400000" algn="ctr" rotWithShape="0">
                <a:srgbClr val="000000">
                  <a:alpha val="28999"/>
                </a:srgbClr>
              </a:outerShdw>
            </a:effectLst>
          </p:spPr>
        </p:cxnSp>
        <p:sp>
          <p:nvSpPr>
            <p:cNvPr id="15564" name="TextBox 30"/>
            <p:cNvSpPr txBox="1"/>
            <p:nvPr/>
          </p:nvSpPr>
          <p:spPr>
            <a:xfrm>
              <a:off x="914626" y="0"/>
              <a:ext cx="71438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000" i="1" dirty="0">
                  <a:latin typeface="黑体" panose="02010609060101010101" pitchFamily="49" charset="-122"/>
                </a:rPr>
                <a:t>A</a:t>
              </a:r>
              <a:endParaRPr lang="zh-CN" altLang="en-US" sz="2000" i="1" dirty="0">
                <a:latin typeface="黑体" panose="02010609060101010101" pitchFamily="49" charset="-122"/>
              </a:endParaRPr>
            </a:p>
          </p:txBody>
        </p:sp>
        <p:sp>
          <p:nvSpPr>
            <p:cNvPr id="15565" name="椭圆 31"/>
            <p:cNvSpPr/>
            <p:nvPr/>
          </p:nvSpPr>
          <p:spPr>
            <a:xfrm>
              <a:off x="1399526" y="1171144"/>
              <a:ext cx="71438" cy="71438"/>
            </a:xfrm>
            <a:prstGeom prst="ellipse">
              <a:avLst/>
            </a:prstGeom>
            <a:solidFill>
              <a:schemeClr val="tx1"/>
            </a:solidFill>
            <a:ln w="19050" cap="flat" cmpd="sng">
              <a:solidFill>
                <a:srgbClr val="800000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黑体" panose="02010609060101010101" pitchFamily="49" charset="-122"/>
              </a:endParaRPr>
            </a:p>
          </p:txBody>
        </p:sp>
        <p:sp>
          <p:nvSpPr>
            <p:cNvPr id="15566" name="TextBox 32"/>
            <p:cNvSpPr txBox="1"/>
            <p:nvPr/>
          </p:nvSpPr>
          <p:spPr>
            <a:xfrm>
              <a:off x="1557568" y="1242964"/>
              <a:ext cx="428628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000" i="1" dirty="0">
                  <a:latin typeface="黑体" panose="02010609060101010101" pitchFamily="49" charset="-122"/>
                </a:rPr>
                <a:t>P</a:t>
              </a:r>
              <a:endParaRPr lang="zh-CN" altLang="en-US" sz="2000" i="1" dirty="0">
                <a:latin typeface="黑体" panose="02010609060101010101" pitchFamily="49" charset="-122"/>
              </a:endParaRPr>
            </a:p>
          </p:txBody>
        </p:sp>
      </p:grpSp>
      <p:sp>
        <p:nvSpPr>
          <p:cNvPr id="16586" name="矩形 34"/>
          <p:cNvSpPr/>
          <p:nvPr/>
        </p:nvSpPr>
        <p:spPr>
          <a:xfrm>
            <a:off x="4095750" y="2730500"/>
            <a:ext cx="1071563" cy="1214438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黑体" panose="02010609060101010101" pitchFamily="49" charset="-122"/>
            </a:endParaRPr>
          </a:p>
        </p:txBody>
      </p:sp>
      <p:cxnSp>
        <p:nvCxnSpPr>
          <p:cNvPr id="16587" name="直接连接符 36"/>
          <p:cNvCxnSpPr>
            <a:cxnSpLocks noChangeShapeType="1"/>
          </p:cNvCxnSpPr>
          <p:nvPr/>
        </p:nvCxnSpPr>
        <p:spPr bwMode="auto">
          <a:xfrm rot="5400000">
            <a:off x="2664619" y="2780506"/>
            <a:ext cx="2786063" cy="2428875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</a:ln>
          <a:effectLst>
            <a:outerShdw dist="23000" dir="5400000" algn="ctr" rotWithShape="0">
              <a:srgbClr val="000000">
                <a:alpha val="28999"/>
              </a:srgbClr>
            </a:outerShdw>
          </a:effectLst>
        </p:spPr>
      </p:cxnSp>
      <p:sp>
        <p:nvSpPr>
          <p:cNvPr id="16588" name="矩形 34"/>
          <p:cNvSpPr/>
          <p:nvPr/>
        </p:nvSpPr>
        <p:spPr>
          <a:xfrm>
            <a:off x="3024188" y="3970338"/>
            <a:ext cx="1071562" cy="1214437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lIns="90170" tIns="46990" rIns="90170" bIns="46990" anchor="ctr"/>
          <a:p>
            <a:endParaRPr lang="zh-CN" altLang="en-US" dirty="0">
              <a:latin typeface="黑体" panose="02010609060101010101" pitchFamily="49" charset="-122"/>
            </a:endParaRPr>
          </a:p>
        </p:txBody>
      </p:sp>
      <p:sp>
        <p:nvSpPr>
          <p:cNvPr id="115" name="椭圆 114"/>
          <p:cNvSpPr/>
          <p:nvPr/>
        </p:nvSpPr>
        <p:spPr>
          <a:xfrm flipV="1">
            <a:off x="5068888" y="2630488"/>
            <a:ext cx="179388" cy="1793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6" name="椭圆 115"/>
          <p:cNvSpPr/>
          <p:nvPr/>
        </p:nvSpPr>
        <p:spPr>
          <a:xfrm flipV="1">
            <a:off x="2936875" y="5113338"/>
            <a:ext cx="180975" cy="1793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Box 13"/>
          <p:cNvSpPr txBox="1"/>
          <p:nvPr/>
        </p:nvSpPr>
        <p:spPr>
          <a:xfrm>
            <a:off x="431800" y="188913"/>
            <a:ext cx="71294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0" kern="1200" cap="none" spc="0" normalizeH="0" baseline="0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板块四、探索网格中平行线的画法</a:t>
            </a:r>
            <a:endParaRPr kumimoji="0" lang="zh-CN" altLang="en-US" sz="3200" b="0" kern="1200" cap="none" spc="0" normalizeH="0" baseline="0" noProof="1">
              <a:solidFill>
                <a:srgbClr val="3366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6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6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 animBg="1"/>
      <p:bldP spid="16586" grpId="0" animBg="1"/>
      <p:bldP spid="16586" grpId="1" bldLvl="0" animBg="1"/>
      <p:bldP spid="16588" grpId="0" bldLvl="0" animBg="1"/>
      <p:bldP spid="115" grpId="0" animBg="1"/>
      <p:bldP spid="1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3"/>
          <p:cNvSpPr txBox="1"/>
          <p:nvPr/>
        </p:nvSpPr>
        <p:spPr>
          <a:xfrm>
            <a:off x="431800" y="908050"/>
            <a:ext cx="845978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：请运用上面的发现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在下图中过点A画直线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的平行线？</a:t>
            </a:r>
            <a:r>
              <a:rPr lang="zh-CN" altLang="en-US" sz="28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独立完成  同伴校对</a:t>
            </a:r>
            <a:r>
              <a:rPr lang="zh-CN" altLang="en-US" sz="2800" b="0" dirty="0">
                <a:solidFill>
                  <a:srgbClr val="000099"/>
                </a:solidFill>
                <a:latin typeface="Verdana" panose="020B0604030504040204" pitchFamily="34" charset="0"/>
              </a:rPr>
              <a:t>）</a:t>
            </a:r>
            <a:endParaRPr lang="zh-CN" altLang="en-US" sz="2800" b="0" dirty="0">
              <a:solidFill>
                <a:srgbClr val="000099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17412" name="表格 17411"/>
          <p:cNvGraphicFramePr/>
          <p:nvPr/>
        </p:nvGraphicFramePr>
        <p:xfrm>
          <a:off x="2143125" y="2143125"/>
          <a:ext cx="3905250" cy="3317875"/>
        </p:xfrm>
        <a:graphic>
          <a:graphicData uri="http://schemas.openxmlformats.org/drawingml/2006/table">
            <a:tbl>
              <a:tblPr/>
              <a:tblGrid>
                <a:gridCol w="355600"/>
                <a:gridCol w="354013"/>
                <a:gridCol w="355600"/>
                <a:gridCol w="355600"/>
                <a:gridCol w="354012"/>
                <a:gridCol w="355600"/>
                <a:gridCol w="354013"/>
                <a:gridCol w="355600"/>
                <a:gridCol w="355600"/>
                <a:gridCol w="354012"/>
                <a:gridCol w="355600"/>
              </a:tblGrid>
              <a:tr h="41433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7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7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7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7521" name="直接连接符 39"/>
          <p:cNvCxnSpPr>
            <a:cxnSpLocks noChangeShapeType="1"/>
          </p:cNvCxnSpPr>
          <p:nvPr/>
        </p:nvCxnSpPr>
        <p:spPr bwMode="auto">
          <a:xfrm rot="10800000">
            <a:off x="2643188" y="4143375"/>
            <a:ext cx="2613025" cy="1016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>
            <a:outerShdw dist="23000" dir="5400000" algn="ctr" rotWithShape="0">
              <a:srgbClr val="000000">
                <a:alpha val="28999"/>
              </a:srgbClr>
            </a:outerShdw>
          </a:effectLst>
        </p:spPr>
      </p:cxnSp>
      <p:sp>
        <p:nvSpPr>
          <p:cNvPr id="16498" name="椭圆 41"/>
          <p:cNvSpPr/>
          <p:nvPr/>
        </p:nvSpPr>
        <p:spPr>
          <a:xfrm>
            <a:off x="4240213" y="3775075"/>
            <a:ext cx="71437" cy="71438"/>
          </a:xfrm>
          <a:prstGeom prst="ellipse">
            <a:avLst/>
          </a:prstGeom>
          <a:solidFill>
            <a:schemeClr val="tx1"/>
          </a:solidFill>
          <a:ln w="19050" cap="flat" cmpd="sng">
            <a:solidFill>
              <a:srgbClr val="80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黑体" panose="02010609060101010101" pitchFamily="49" charset="-122"/>
            </a:endParaRPr>
          </a:p>
        </p:txBody>
      </p:sp>
      <p:sp>
        <p:nvSpPr>
          <p:cNvPr id="16499" name="TextBox 42"/>
          <p:cNvSpPr txBox="1"/>
          <p:nvPr/>
        </p:nvSpPr>
        <p:spPr>
          <a:xfrm>
            <a:off x="4214813" y="3500438"/>
            <a:ext cx="4286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i="1" dirty="0">
                <a:latin typeface="黑体" panose="02010609060101010101" pitchFamily="49" charset="-122"/>
              </a:rPr>
              <a:t>A</a:t>
            </a:r>
            <a:endParaRPr lang="zh-CN" altLang="en-US" sz="2000" i="1" dirty="0">
              <a:latin typeface="黑体" panose="02010609060101010101" pitchFamily="49" charset="-122"/>
            </a:endParaRPr>
          </a:p>
        </p:txBody>
      </p:sp>
      <p:sp>
        <p:nvSpPr>
          <p:cNvPr id="17525" name="矩形 43"/>
          <p:cNvSpPr/>
          <p:nvPr/>
        </p:nvSpPr>
        <p:spPr>
          <a:xfrm>
            <a:off x="2898775" y="4230688"/>
            <a:ext cx="1000125" cy="4286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黑体" panose="02010609060101010101" pitchFamily="49" charset="-122"/>
            </a:endParaRPr>
          </a:p>
        </p:txBody>
      </p:sp>
      <p:sp>
        <p:nvSpPr>
          <p:cNvPr id="17526" name="矩形 44"/>
          <p:cNvSpPr/>
          <p:nvPr/>
        </p:nvSpPr>
        <p:spPr>
          <a:xfrm>
            <a:off x="2898775" y="4230688"/>
            <a:ext cx="2071688" cy="785812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黑体" panose="02010609060101010101" pitchFamily="49" charset="-122"/>
            </a:endParaRPr>
          </a:p>
        </p:txBody>
      </p:sp>
      <p:cxnSp>
        <p:nvCxnSpPr>
          <p:cNvPr id="17527" name="直接连接符 45"/>
          <p:cNvCxnSpPr>
            <a:cxnSpLocks noChangeShapeType="1"/>
          </p:cNvCxnSpPr>
          <p:nvPr/>
        </p:nvCxnSpPr>
        <p:spPr bwMode="auto">
          <a:xfrm flipH="1" flipV="1">
            <a:off x="1871663" y="2889250"/>
            <a:ext cx="4679950" cy="180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>
            <a:outerShdw dist="23000" dir="5400000" algn="ctr" rotWithShape="0">
              <a:srgbClr val="000000">
                <a:alpha val="28999"/>
              </a:srgbClr>
            </a:outerShdw>
          </a:effectLst>
        </p:spPr>
      </p:cxnSp>
      <p:sp>
        <p:nvSpPr>
          <p:cNvPr id="16503" name="TextBox 35"/>
          <p:cNvSpPr txBox="1"/>
          <p:nvPr/>
        </p:nvSpPr>
        <p:spPr>
          <a:xfrm>
            <a:off x="5357813" y="4916488"/>
            <a:ext cx="428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i="1" dirty="0">
                <a:latin typeface="黑体" panose="02010609060101010101" pitchFamily="49" charset="-122"/>
              </a:rPr>
              <a:t>a</a:t>
            </a:r>
            <a:endParaRPr lang="zh-CN" altLang="en-US" sz="3200" i="1" dirty="0">
              <a:latin typeface="黑体" panose="02010609060101010101" pitchFamily="49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431800" y="188913"/>
            <a:ext cx="71294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0" kern="1200" cap="none" spc="0" normalizeH="0" baseline="0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板块四、探索网格中平行线的画法</a:t>
            </a:r>
            <a:endParaRPr kumimoji="0" lang="zh-CN" altLang="en-US" sz="3200" b="0" kern="1200" cap="none" spc="0" normalizeH="0" baseline="0" noProof="1">
              <a:solidFill>
                <a:srgbClr val="3366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13" name="矩形 44"/>
          <p:cNvSpPr/>
          <p:nvPr/>
        </p:nvSpPr>
        <p:spPr>
          <a:xfrm>
            <a:off x="2130425" y="3005138"/>
            <a:ext cx="2160588" cy="785812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黑体" panose="02010609060101010101" pitchFamily="49" charset="-122"/>
            </a:endParaRPr>
          </a:p>
        </p:txBody>
      </p:sp>
      <p:sp>
        <p:nvSpPr>
          <p:cNvPr id="16" name="矩形 44"/>
          <p:cNvSpPr/>
          <p:nvPr/>
        </p:nvSpPr>
        <p:spPr>
          <a:xfrm>
            <a:off x="4327525" y="3832225"/>
            <a:ext cx="993775" cy="360363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黑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62563" y="4105275"/>
            <a:ext cx="180975" cy="1809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051050" y="2903538"/>
            <a:ext cx="180975" cy="17938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44"/>
          <p:cNvSpPr/>
          <p:nvPr/>
        </p:nvSpPr>
        <p:spPr>
          <a:xfrm>
            <a:off x="4305300" y="3844925"/>
            <a:ext cx="2160588" cy="785813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25" grpId="0" animBg="1"/>
      <p:bldP spid="17526" grpId="0" animBg="1"/>
      <p:bldP spid="13" grpId="0" animBg="1"/>
      <p:bldP spid="13" grpId="1" animBg="1"/>
      <p:bldP spid="16" grpId="0" animBg="1"/>
      <p:bldP spid="17" grpId="0" animBg="1"/>
      <p:bldP spid="18" grpId="0" animBg="1"/>
      <p:bldP spid="19" grpId="0" animBg="1"/>
      <p:bldP spid="1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3"/>
          <p:cNvSpPr txBox="1"/>
          <p:nvPr/>
        </p:nvSpPr>
        <p:spPr>
          <a:xfrm>
            <a:off x="431165" y="1088073"/>
            <a:ext cx="7127875" cy="953135"/>
          </a:xfrm>
          <a:prstGeom prst="rect">
            <a:avLst/>
          </a:prstGeom>
          <a:noFill/>
          <a:ln w="38100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在</a:t>
            </a:r>
            <a:r>
              <a:rPr lang="zh-CN" altLang="en-US" sz="280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同一平面内</a:t>
            </a:r>
            <a:r>
              <a:rPr lang="zh-CN" altLang="en-US" sz="28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不相交</a:t>
            </a:r>
            <a:r>
              <a:rPr lang="zh-CN" altLang="en-US" sz="28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的两条直线叫做平行线。</a:t>
            </a:r>
            <a:r>
              <a:rPr lang="zh-CN" altLang="en-US" sz="24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</a:t>
            </a:r>
            <a:endParaRPr lang="zh-CN" altLang="en-US" sz="2400" dirty="0">
              <a:solidFill>
                <a:schemeClr val="tx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Text Box 10"/>
          <p:cNvSpPr txBox="1"/>
          <p:nvPr/>
        </p:nvSpPr>
        <p:spPr>
          <a:xfrm>
            <a:off x="431165" y="4813935"/>
            <a:ext cx="3783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在网格中画平行线</a:t>
            </a:r>
            <a:endParaRPr lang="zh-CN" altLang="en-US" sz="2800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Text Box 11" descr="水滴"/>
          <p:cNvSpPr txBox="1"/>
          <p:nvPr/>
        </p:nvSpPr>
        <p:spPr>
          <a:xfrm>
            <a:off x="77470" y="3968750"/>
            <a:ext cx="90665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经过直线外一点</a:t>
            </a:r>
            <a:r>
              <a:rPr lang="zh-CN" altLang="en-US" sz="2800" dirty="0">
                <a:solidFill>
                  <a:srgbClr val="0000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有且只有一条</a:t>
            </a:r>
            <a:r>
              <a:rPr lang="zh-CN" altLang="en-US" sz="28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直线与已知直线平行。</a:t>
            </a:r>
            <a:endParaRPr lang="zh-CN" altLang="en-US" sz="2800" dirty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467" name="Text Box 12"/>
          <p:cNvSpPr txBox="1"/>
          <p:nvPr/>
        </p:nvSpPr>
        <p:spPr>
          <a:xfrm>
            <a:off x="395605" y="3166745"/>
            <a:ext cx="23764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基本事实：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468" name="Text Box 13"/>
          <p:cNvSpPr txBox="1"/>
          <p:nvPr/>
        </p:nvSpPr>
        <p:spPr>
          <a:xfrm>
            <a:off x="395288" y="2342833"/>
            <a:ext cx="67325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平行用符号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∥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表示，读用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CC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平行于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800" dirty="0">
              <a:solidFill>
                <a:schemeClr val="tx1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9469" name="Text Box 14"/>
          <p:cNvSpPr txBox="1"/>
          <p:nvPr/>
        </p:nvSpPr>
        <p:spPr>
          <a:xfrm>
            <a:off x="792163" y="368300"/>
            <a:ext cx="57610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0" lang="zh-CN" altLang="en-US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板块五：课堂小结</a:t>
            </a:r>
            <a:endParaRPr kumimoji="0" lang="zh-CN" altLang="en-US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65" grpId="0"/>
      <p:bldP spid="19466" grpId="0" bldLvl="0" animBg="1"/>
      <p:bldP spid="19467" grpId="0"/>
      <p:bldP spid="194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989138"/>
            <a:ext cx="6924675" cy="2847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1506"/>
          <p:cNvGrpSpPr/>
          <p:nvPr/>
        </p:nvGrpSpPr>
        <p:grpSpPr>
          <a:xfrm>
            <a:off x="1584325" y="2393950"/>
            <a:ext cx="1222375" cy="1250950"/>
            <a:chOff x="0" y="0"/>
            <a:chExt cx="771" cy="788"/>
          </a:xfrm>
        </p:grpSpPr>
        <p:sp>
          <p:nvSpPr>
            <p:cNvPr id="18452" name="Line 6"/>
            <p:cNvSpPr/>
            <p:nvPr/>
          </p:nvSpPr>
          <p:spPr>
            <a:xfrm>
              <a:off x="0" y="17"/>
              <a:ext cx="771" cy="0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8453" name="Line 7"/>
            <p:cNvSpPr/>
            <p:nvPr/>
          </p:nvSpPr>
          <p:spPr>
            <a:xfrm>
              <a:off x="0" y="774"/>
              <a:ext cx="771" cy="0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8454" name="Line 8"/>
            <p:cNvSpPr/>
            <p:nvPr/>
          </p:nvSpPr>
          <p:spPr>
            <a:xfrm rot="5400000">
              <a:off x="-385" y="389"/>
              <a:ext cx="771" cy="0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8455" name="Line 9"/>
            <p:cNvSpPr/>
            <p:nvPr/>
          </p:nvSpPr>
          <p:spPr>
            <a:xfrm rot="5400000">
              <a:off x="365" y="385"/>
              <a:ext cx="771" cy="0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3" name="组合 21511"/>
          <p:cNvGrpSpPr/>
          <p:nvPr/>
        </p:nvGrpSpPr>
        <p:grpSpPr>
          <a:xfrm>
            <a:off x="1584325" y="2351088"/>
            <a:ext cx="1223963" cy="1250950"/>
            <a:chOff x="0" y="0"/>
            <a:chExt cx="771" cy="788"/>
          </a:xfrm>
        </p:grpSpPr>
        <p:sp>
          <p:nvSpPr>
            <p:cNvPr id="18448" name="Line 12"/>
            <p:cNvSpPr/>
            <p:nvPr/>
          </p:nvSpPr>
          <p:spPr>
            <a:xfrm>
              <a:off x="0" y="17"/>
              <a:ext cx="771" cy="0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8449" name="Line 13"/>
            <p:cNvSpPr/>
            <p:nvPr/>
          </p:nvSpPr>
          <p:spPr>
            <a:xfrm>
              <a:off x="0" y="774"/>
              <a:ext cx="771" cy="0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8450" name="Line 14"/>
            <p:cNvSpPr/>
            <p:nvPr/>
          </p:nvSpPr>
          <p:spPr>
            <a:xfrm rot="5400000">
              <a:off x="-385" y="389"/>
              <a:ext cx="771" cy="0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8451" name="Line 15"/>
            <p:cNvSpPr/>
            <p:nvPr/>
          </p:nvSpPr>
          <p:spPr>
            <a:xfrm rot="5400000">
              <a:off x="365" y="385"/>
              <a:ext cx="771" cy="0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21517" name="Text Box 22"/>
          <p:cNvSpPr txBox="1"/>
          <p:nvPr/>
        </p:nvSpPr>
        <p:spPr>
          <a:xfrm>
            <a:off x="2598738" y="2295525"/>
            <a:ext cx="288925" cy="274638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74F0D"/>
            </a:prstShdw>
          </a:effectLst>
        </p:spPr>
        <p:txBody>
          <a:bodyPr>
            <a:spAutoFit/>
          </a:bodyPr>
          <a:p>
            <a:r>
              <a:rPr lang="zh-CN" altLang="en-US" sz="1200" dirty="0">
                <a:latin typeface="黑体" panose="02010609060101010101" pitchFamily="49" charset="-122"/>
                <a:ea typeface="宋体" panose="02010600030101010101" pitchFamily="2" charset="-122"/>
              </a:rPr>
              <a:t>●</a:t>
            </a:r>
            <a:endParaRPr lang="zh-CN" altLang="en-US" sz="1200" dirty="0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8" name="Text Box 23"/>
          <p:cNvSpPr txBox="1"/>
          <p:nvPr/>
        </p:nvSpPr>
        <p:spPr>
          <a:xfrm>
            <a:off x="1393825" y="3473450"/>
            <a:ext cx="331788" cy="2762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74F0D"/>
            </a:prstShdw>
          </a:effectLst>
        </p:spPr>
        <p:txBody>
          <a:bodyPr wrap="none" lIns="90170" tIns="46990" rIns="90170" bIns="46990">
            <a:spAutoFit/>
          </a:bodyPr>
          <a:p>
            <a:r>
              <a:rPr lang="zh-CN" altLang="en-US" sz="1200" dirty="0">
                <a:latin typeface="黑体" panose="02010609060101010101" pitchFamily="49" charset="-122"/>
                <a:ea typeface="宋体" panose="02010600030101010101" pitchFamily="2" charset="-122"/>
              </a:rPr>
              <a:t>●</a:t>
            </a:r>
            <a:endParaRPr lang="zh-CN" altLang="en-US" sz="1200" dirty="0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9" name="Text Box 25"/>
          <p:cNvSpPr txBox="1"/>
          <p:nvPr/>
        </p:nvSpPr>
        <p:spPr>
          <a:xfrm>
            <a:off x="6227763" y="4283075"/>
            <a:ext cx="336550" cy="274638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74F0D"/>
            </a:prstShdw>
          </a:effectLst>
        </p:spPr>
        <p:txBody>
          <a:bodyPr wrap="none">
            <a:spAutoFit/>
          </a:bodyPr>
          <a:p>
            <a:r>
              <a:rPr lang="zh-CN" altLang="en-US" sz="1200" dirty="0">
                <a:latin typeface="黑体" panose="02010609060101010101" pitchFamily="49" charset="-122"/>
                <a:ea typeface="宋体" panose="02010600030101010101" pitchFamily="2" charset="-122"/>
              </a:rPr>
              <a:t>●</a:t>
            </a:r>
            <a:endParaRPr lang="zh-CN" altLang="en-US" sz="1200" dirty="0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0" name="Line 26"/>
          <p:cNvSpPr/>
          <p:nvPr/>
        </p:nvSpPr>
        <p:spPr>
          <a:xfrm flipH="1">
            <a:off x="1343025" y="1455738"/>
            <a:ext cx="3587750" cy="3587750"/>
          </a:xfrm>
          <a:prstGeom prst="line">
            <a:avLst/>
          </a:prstGeom>
          <a:ln w="19050" cap="flat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1F1F7A"/>
            </a:prstShdw>
          </a:effectLst>
        </p:spPr>
      </p:sp>
      <p:sp>
        <p:nvSpPr>
          <p:cNvPr id="21521" name="Text Box 24"/>
          <p:cNvSpPr txBox="1"/>
          <p:nvPr/>
        </p:nvSpPr>
        <p:spPr>
          <a:xfrm>
            <a:off x="4257675" y="1885950"/>
            <a:ext cx="333375" cy="2762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74F0D"/>
            </a:prstShdw>
          </a:effectLst>
        </p:spPr>
        <p:txBody>
          <a:bodyPr wrap="none" lIns="90170" tIns="46990" rIns="90170" bIns="46990">
            <a:spAutoFit/>
          </a:bodyPr>
          <a:p>
            <a:r>
              <a:rPr lang="zh-CN" altLang="en-US" sz="1200" dirty="0">
                <a:latin typeface="黑体" panose="02010609060101010101" pitchFamily="49" charset="-122"/>
                <a:ea typeface="宋体" panose="02010600030101010101" pitchFamily="2" charset="-122"/>
              </a:rPr>
              <a:t>●</a:t>
            </a:r>
            <a:endParaRPr lang="zh-CN" altLang="en-US" sz="1200" dirty="0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2" name="Line 29"/>
          <p:cNvSpPr/>
          <p:nvPr/>
        </p:nvSpPr>
        <p:spPr>
          <a:xfrm>
            <a:off x="3132138" y="3213100"/>
            <a:ext cx="4824412" cy="792163"/>
          </a:xfrm>
          <a:prstGeom prst="line">
            <a:avLst/>
          </a:prstGeom>
          <a:ln w="19050" cap="flat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1F1F7A"/>
            </a:prstShdw>
          </a:effectLst>
        </p:spPr>
      </p:sp>
      <p:sp>
        <p:nvSpPr>
          <p:cNvPr id="21523" name="Text Box 28"/>
          <p:cNvSpPr txBox="1"/>
          <p:nvPr/>
        </p:nvSpPr>
        <p:spPr>
          <a:xfrm>
            <a:off x="7812088" y="3860800"/>
            <a:ext cx="336550" cy="2762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74F0D"/>
            </a:prstShdw>
          </a:effectLst>
        </p:spPr>
        <p:txBody>
          <a:bodyPr wrap="none">
            <a:spAutoFit/>
          </a:bodyPr>
          <a:p>
            <a:r>
              <a:rPr lang="zh-CN" altLang="en-US" sz="1200" dirty="0">
                <a:latin typeface="黑体" panose="02010609060101010101" pitchFamily="49" charset="-122"/>
                <a:ea typeface="宋体" panose="02010600030101010101" pitchFamily="2" charset="-122"/>
              </a:rPr>
              <a:t>●</a:t>
            </a:r>
            <a:endParaRPr lang="zh-CN" altLang="en-US" sz="1200" dirty="0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4" name="Text Box 27"/>
          <p:cNvSpPr txBox="1"/>
          <p:nvPr/>
        </p:nvSpPr>
        <p:spPr>
          <a:xfrm>
            <a:off x="3035300" y="3059113"/>
            <a:ext cx="331788" cy="277812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574F0D"/>
            </a:prstShdw>
          </a:effectLst>
        </p:spPr>
        <p:txBody>
          <a:bodyPr wrap="none" lIns="90170" tIns="46990" rIns="90170" bIns="46990">
            <a:spAutoFit/>
          </a:bodyPr>
          <a:p>
            <a:r>
              <a:rPr lang="zh-CN" altLang="en-US" sz="1200" dirty="0">
                <a:latin typeface="黑体" panose="02010609060101010101" pitchFamily="49" charset="-122"/>
                <a:ea typeface="宋体" panose="02010600030101010101" pitchFamily="2" charset="-122"/>
              </a:rPr>
              <a:t>●</a:t>
            </a:r>
            <a:endParaRPr lang="zh-CN" altLang="en-US" sz="1200" dirty="0"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5" name="箭头 327"/>
          <p:cNvSpPr/>
          <p:nvPr/>
        </p:nvSpPr>
        <p:spPr>
          <a:xfrm>
            <a:off x="3132138" y="3214688"/>
            <a:ext cx="4860925" cy="0"/>
          </a:xfrm>
          <a:prstGeom prst="line">
            <a:avLst/>
          </a:prstGeom>
          <a:ln w="28575" cap="flat" cmpd="sng">
            <a:solidFill>
              <a:srgbClr val="E22847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21526" name="箭头 329"/>
          <p:cNvSpPr/>
          <p:nvPr/>
        </p:nvSpPr>
        <p:spPr>
          <a:xfrm>
            <a:off x="8027988" y="3251200"/>
            <a:ext cx="0" cy="719138"/>
          </a:xfrm>
          <a:prstGeom prst="line">
            <a:avLst/>
          </a:prstGeom>
          <a:ln w="28575" cap="flat" cmpd="sng">
            <a:solidFill>
              <a:srgbClr val="E22847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18447" name="Text Box 2"/>
          <p:cNvSpPr txBox="1"/>
          <p:nvPr/>
        </p:nvSpPr>
        <p:spPr>
          <a:xfrm>
            <a:off x="792163" y="728663"/>
            <a:ext cx="66611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问题2（书P167的数学实验室2）：</a:t>
            </a:r>
            <a:endParaRPr lang="en-US" altLang="zh-CN" sz="3200" b="0" dirty="0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7083 0.000000 L 0.014167 0.000000 L 0.021250 0.000000 L 0.028333 0.000000 L 0.036875 0.000000 L 0.043958 0.000000 L 0.051042 0.000000 L 0.058125 0.000000 L 0.065208 0.000000 L 0.072292 0.000000 L 0.079375 0.000000 L 0.087917 0.000000 L 0.095000 0.000000 L 0.102083 0.000000 L 0.109167 0.000000 L 0.116250 0.000000 L 0.124792 0.000000 L 0.131875 0.000000 L 0.138958 0.000000 L 0.146042 0.000000 L 0.153125 0.000000 L 0.160208 0.000000 L 0.168681 0.000000 L 0.175833 0.000000 L 0.180069 -0.011389 L 0.178611 -0.020833 L 0.178611 -0.030278 L 0.178611 -0.039722 L 0.180069 -0.051111 L 0.180069 -0.054907 L 0.180069 -0.054907 " pathEditMode="relative" ptsTypes="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7" grpId="0"/>
      <p:bldP spid="21518" grpId="0"/>
      <p:bldP spid="21519" grpId="0"/>
      <p:bldP spid="21521" grpId="0"/>
      <p:bldP spid="21523" grpId="0"/>
      <p:bldP spid="215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71438" y="908685"/>
            <a:ext cx="92519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问题</a:t>
            </a:r>
            <a:r>
              <a:rPr lang="en-US" altLang="zh-CN" sz="3200" dirty="0">
                <a:solidFill>
                  <a:srgbClr val="0000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000066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：小学里我们是如何用直尺和三角尺画平行线的？</a:t>
            </a:r>
            <a:endParaRPr lang="zh-CN" altLang="en-US" sz="3200" dirty="0">
              <a:solidFill>
                <a:srgbClr val="000066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8195" name="Picture 4" descr="J028"/>
          <p:cNvPicPr>
            <a:picLocks noChangeAspect="1"/>
          </p:cNvPicPr>
          <p:nvPr/>
        </p:nvPicPr>
        <p:blipFill>
          <a:blip r:embed="rId1"/>
          <a:srcRect r="59209" b="11819"/>
          <a:stretch>
            <a:fillRect/>
          </a:stretch>
        </p:blipFill>
        <p:spPr>
          <a:xfrm rot="3149624">
            <a:off x="2233613" y="3817938"/>
            <a:ext cx="2416175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5"/>
          <p:cNvSpPr txBox="1"/>
          <p:nvPr/>
        </p:nvSpPr>
        <p:spPr>
          <a:xfrm>
            <a:off x="1908175" y="2097088"/>
            <a:ext cx="1225550" cy="679450"/>
          </a:xfrm>
          <a:prstGeom prst="rect">
            <a:avLst/>
          </a:prstGeom>
          <a:noFill/>
          <a:ln w="381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放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3" name="Line 6"/>
          <p:cNvSpPr/>
          <p:nvPr/>
        </p:nvSpPr>
        <p:spPr>
          <a:xfrm>
            <a:off x="742950" y="4548188"/>
            <a:ext cx="5111750" cy="720725"/>
          </a:xfrm>
          <a:prstGeom prst="line">
            <a:avLst/>
          </a:prstGeom>
          <a:ln w="5715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819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98956">
            <a:off x="401638" y="4781550"/>
            <a:ext cx="3441700" cy="81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Line 9"/>
          <p:cNvSpPr/>
          <p:nvPr/>
        </p:nvSpPr>
        <p:spPr>
          <a:xfrm>
            <a:off x="1871663" y="3717925"/>
            <a:ext cx="3802062" cy="527050"/>
          </a:xfrm>
          <a:prstGeom prst="line">
            <a:avLst/>
          </a:prstGeom>
          <a:ln w="920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0" name="Text Box 11"/>
          <p:cNvSpPr txBox="1"/>
          <p:nvPr/>
        </p:nvSpPr>
        <p:spPr>
          <a:xfrm>
            <a:off x="3238500" y="2097088"/>
            <a:ext cx="1189038" cy="679450"/>
          </a:xfrm>
          <a:prstGeom prst="rect">
            <a:avLst/>
          </a:prstGeom>
          <a:noFill/>
          <a:ln w="381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二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靠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201" name="Text Box 12"/>
          <p:cNvSpPr txBox="1"/>
          <p:nvPr/>
        </p:nvSpPr>
        <p:spPr>
          <a:xfrm>
            <a:off x="5940425" y="2097088"/>
            <a:ext cx="1258888" cy="679450"/>
          </a:xfrm>
          <a:prstGeom prst="rect">
            <a:avLst/>
          </a:prstGeom>
          <a:noFill/>
          <a:ln w="381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四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画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202" name="Text Box 13"/>
          <p:cNvSpPr txBox="1"/>
          <p:nvPr/>
        </p:nvSpPr>
        <p:spPr>
          <a:xfrm>
            <a:off x="4572000" y="2097088"/>
            <a:ext cx="1189038" cy="679450"/>
          </a:xfrm>
          <a:prstGeom prst="rect">
            <a:avLst/>
          </a:prstGeom>
          <a:noFill/>
          <a:ln w="381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00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</a:t>
            </a:r>
            <a:r>
              <a:rPr lang="zh-CN" altLang="en-US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移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 Box 13"/>
          <p:cNvSpPr txBox="1"/>
          <p:nvPr/>
        </p:nvSpPr>
        <p:spPr>
          <a:xfrm>
            <a:off x="785813" y="142875"/>
            <a:ext cx="5857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板块三、探索基本事实</a:t>
            </a:r>
            <a:endParaRPr kumimoji="0" lang="zh-CN" altLang="en-US" sz="3200" kern="1200" cap="none" spc="0" normalizeH="0" baseline="0" noProof="1">
              <a:solidFill>
                <a:srgbClr val="3366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2" name="左箭头 1">
            <a:hlinkClick r:id="rId3" action="ppaction://hlinksldjump"/>
          </p:cNvPr>
          <p:cNvSpPr/>
          <p:nvPr/>
        </p:nvSpPr>
        <p:spPr>
          <a:xfrm>
            <a:off x="7992110" y="6129020"/>
            <a:ext cx="540385" cy="3600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62428E-6 L -0.09045 -0.149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/>
      <p:bldP spid="8200" grpId="0" bldLvl="0" animBg="1"/>
      <p:bldP spid="8201" grpId="0" bldLvl="0" animBg="1"/>
      <p:bldP spid="820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88290" y="8255"/>
            <a:ext cx="4545965" cy="68580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611505" y="2888615"/>
            <a:ext cx="3600450" cy="1620520"/>
          </a:xfrm>
          <a:prstGeom prst="line">
            <a:avLst/>
          </a:prstGeom>
          <a:ln w="539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91845" y="3141345"/>
            <a:ext cx="3180080" cy="154749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914900" y="2767965"/>
            <a:ext cx="37941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滑雪最关键是要保证雪橇板处于什么状态？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5" name="Rectangle 5"/>
          <p:cNvSpPr/>
          <p:nvPr/>
        </p:nvSpPr>
        <p:spPr>
          <a:xfrm>
            <a:off x="1510983" y="2348865"/>
            <a:ext cx="645795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1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6.4   </a:t>
            </a:r>
            <a:r>
              <a:rPr kumimoji="0" lang="zh-CN" altLang="en-US" sz="7200" b="1" i="0" u="none" strike="noStrike" kern="1200" cap="none" spc="0" normalizeH="0" baseline="0" noProof="1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平  行</a:t>
            </a:r>
            <a:endParaRPr kumimoji="0" lang="zh-CN" altLang="en-US" sz="7200" b="1" i="0" u="none" strike="noStrike" kern="1200" cap="none" spc="0" normalizeH="0" baseline="0" noProof="1">
              <a:ln>
                <a:noFill/>
              </a:ln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50179" name="Rectangle 7"/>
          <p:cNvSpPr/>
          <p:nvPr/>
        </p:nvSpPr>
        <p:spPr>
          <a:xfrm>
            <a:off x="5580063" y="328613"/>
            <a:ext cx="1816100" cy="579437"/>
          </a:xfrm>
          <a:prstGeom prst="rect">
            <a:avLst/>
          </a:prstGeom>
          <a:noFill/>
          <a:ln w="19050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初中数学</a:t>
            </a:r>
            <a:endParaRPr lang="en-US" altLang="zh-CN" sz="3200" dirty="0">
              <a:solidFill>
                <a:srgbClr val="33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0" name="Rectangle 8"/>
          <p:cNvSpPr/>
          <p:nvPr/>
        </p:nvSpPr>
        <p:spPr>
          <a:xfrm>
            <a:off x="7358063" y="500063"/>
            <a:ext cx="1735137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rgbClr val="3366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七年级</a:t>
            </a:r>
            <a:r>
              <a:rPr lang="en-US" altLang="zh-CN" sz="2000" dirty="0">
                <a:solidFill>
                  <a:srgbClr val="3366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(</a:t>
            </a:r>
            <a:r>
              <a:rPr lang="zh-CN" altLang="en-US" sz="2000" dirty="0">
                <a:solidFill>
                  <a:srgbClr val="3366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上册</a:t>
            </a:r>
            <a:r>
              <a:rPr lang="en-US" altLang="zh-CN" sz="2000" dirty="0">
                <a:solidFill>
                  <a:srgbClr val="3366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3366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7" name="Picture 2" descr="6-07桥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81075"/>
            <a:ext cx="4500563" cy="32670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6" name="Object 2"/>
          <p:cNvGraphicFramePr>
            <a:graphicFrameLocks noGrp="1" noChangeAspect="1"/>
          </p:cNvGraphicFramePr>
          <p:nvPr>
            <p:ph idx="4294967295"/>
          </p:nvPr>
        </p:nvGraphicFramePr>
        <p:xfrm>
          <a:off x="4500563" y="981075"/>
          <a:ext cx="4643437" cy="326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3333750" imgH="2228850" progId="Paint.Picture">
                  <p:embed/>
                </p:oleObj>
              </mc:Choice>
              <mc:Fallback>
                <p:oleObj name="" r:id="rId2" imgW="3333750" imgH="22288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00563" y="981075"/>
                        <a:ext cx="4643437" cy="326548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4099"/>
          <p:cNvGrpSpPr/>
          <p:nvPr/>
        </p:nvGrpSpPr>
        <p:grpSpPr>
          <a:xfrm>
            <a:off x="0" y="1341438"/>
            <a:ext cx="4427538" cy="287337"/>
            <a:chOff x="0" y="0"/>
            <a:chExt cx="2789" cy="181"/>
          </a:xfrm>
        </p:grpSpPr>
        <p:sp>
          <p:nvSpPr>
            <p:cNvPr id="1035" name="Line 5"/>
            <p:cNvSpPr/>
            <p:nvPr/>
          </p:nvSpPr>
          <p:spPr>
            <a:xfrm>
              <a:off x="0" y="0"/>
              <a:ext cx="2789" cy="0"/>
            </a:xfrm>
            <a:prstGeom prst="line">
              <a:avLst/>
            </a:prstGeom>
            <a:ln w="762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6" name="Line 6"/>
            <p:cNvSpPr/>
            <p:nvPr/>
          </p:nvSpPr>
          <p:spPr>
            <a:xfrm>
              <a:off x="0" y="181"/>
              <a:ext cx="2789" cy="0"/>
            </a:xfrm>
            <a:prstGeom prst="line">
              <a:avLst/>
            </a:prstGeom>
            <a:ln w="7620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组合 4102"/>
          <p:cNvGrpSpPr/>
          <p:nvPr/>
        </p:nvGrpSpPr>
        <p:grpSpPr>
          <a:xfrm>
            <a:off x="4572000" y="2241550"/>
            <a:ext cx="2592388" cy="1241425"/>
            <a:chOff x="0" y="0"/>
            <a:chExt cx="1633" cy="782"/>
          </a:xfrm>
        </p:grpSpPr>
        <p:sp>
          <p:nvSpPr>
            <p:cNvPr id="1033" name="Line 8"/>
            <p:cNvSpPr/>
            <p:nvPr/>
          </p:nvSpPr>
          <p:spPr>
            <a:xfrm flipH="1" flipV="1">
              <a:off x="45" y="0"/>
              <a:ext cx="1588" cy="726"/>
            </a:xfrm>
            <a:prstGeom prst="line">
              <a:avLst/>
            </a:prstGeom>
            <a:ln w="5715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4" name="Line 9"/>
            <p:cNvSpPr/>
            <p:nvPr/>
          </p:nvSpPr>
          <p:spPr>
            <a:xfrm flipH="1" flipV="1">
              <a:off x="0" y="136"/>
              <a:ext cx="1472" cy="646"/>
            </a:xfrm>
            <a:prstGeom prst="line">
              <a:avLst/>
            </a:prstGeom>
            <a:ln w="57150" cap="flat" cmpd="sng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106" name="Text Box 11"/>
          <p:cNvSpPr txBox="1"/>
          <p:nvPr/>
        </p:nvSpPr>
        <p:spPr>
          <a:xfrm>
            <a:off x="0" y="5357813"/>
            <a:ext cx="9144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：请你观察教室里有哪些平行线？</a:t>
            </a:r>
            <a:endParaRPr lang="en-US" altLang="zh-CN" sz="280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独立观察，与同伴说一说</a:t>
            </a:r>
            <a:r>
              <a:rPr lang="zh-CN" altLang="en-US" sz="2800" b="0" dirty="0">
                <a:solidFill>
                  <a:srgbClr val="000099"/>
                </a:solidFill>
                <a:latin typeface="黑体" panose="02010609060101010101" pitchFamily="49" charset="-122"/>
              </a:rPr>
              <a:t>）</a:t>
            </a:r>
            <a:endParaRPr lang="zh-CN" altLang="en-US" sz="2800" b="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31" name="Text Box 12"/>
          <p:cNvSpPr txBox="1"/>
          <p:nvPr/>
        </p:nvSpPr>
        <p:spPr>
          <a:xfrm>
            <a:off x="-61912" y="4500563"/>
            <a:ext cx="9350375" cy="778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：观察两幅图片</a:t>
            </a:r>
            <a:r>
              <a:rPr lang="en-US" altLang="zh-CN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你能找一找图中有哪些线</a:t>
            </a:r>
            <a:endParaRPr lang="en-US" altLang="zh-CN" sz="280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 互相平行？</a:t>
            </a:r>
            <a:r>
              <a:rPr lang="zh-CN" altLang="en-US" sz="28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独立找一找</a:t>
            </a:r>
            <a:r>
              <a:rPr lang="zh-CN" altLang="en-US" sz="2800" b="0" dirty="0">
                <a:solidFill>
                  <a:srgbClr val="333399"/>
                </a:solidFill>
                <a:latin typeface="黑体" panose="02010609060101010101" pitchFamily="49" charset="-122"/>
              </a:rPr>
              <a:t>）</a:t>
            </a:r>
            <a:endParaRPr lang="zh-CN" altLang="en-US" sz="2800" b="0" dirty="0">
              <a:solidFill>
                <a:srgbClr val="3333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8" name="Text Box 13"/>
          <p:cNvSpPr txBox="1"/>
          <p:nvPr/>
        </p:nvSpPr>
        <p:spPr>
          <a:xfrm>
            <a:off x="1000125" y="71438"/>
            <a:ext cx="6097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板块一、感悟生活中的平行线</a:t>
            </a:r>
            <a:endParaRPr kumimoji="0" lang="zh-CN" altLang="en-US" sz="3200" kern="1200" cap="none" spc="0" normalizeH="0" baseline="0" noProof="1">
              <a:solidFill>
                <a:srgbClr val="3366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7170"/>
          <p:cNvSpPr txBox="1"/>
          <p:nvPr/>
        </p:nvSpPr>
        <p:spPr>
          <a:xfrm>
            <a:off x="71438" y="728663"/>
            <a:ext cx="91821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dirty="0">
                <a:latin typeface="黑体" panose="02010609060101010101" pitchFamily="49" charset="-122"/>
              </a:rPr>
              <a:t>问题</a:t>
            </a:r>
            <a:r>
              <a:rPr lang="en-US" altLang="zh-CN" sz="3200" dirty="0">
                <a:latin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</a:rPr>
              <a:t>：</a:t>
            </a:r>
            <a:r>
              <a:rPr lang="zh-CN" altLang="en-US" sz="32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通过前面的例子</a:t>
            </a:r>
            <a:r>
              <a:rPr lang="en-US" altLang="zh-CN" sz="32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你能说一说</a:t>
            </a:r>
            <a:endParaRPr lang="zh-CN" altLang="en-US" sz="3200" b="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zh-CN" altLang="en-US" sz="32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       什么是平行线吗？</a:t>
            </a:r>
            <a:r>
              <a:rPr lang="en-US" altLang="zh-CN" sz="28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同伴说一说</a:t>
            </a:r>
            <a:r>
              <a:rPr lang="en-US" altLang="zh-CN" sz="2800" dirty="0">
                <a:latin typeface="黑体" panose="02010609060101010101" pitchFamily="49" charset="-122"/>
              </a:rPr>
              <a:t>)</a:t>
            </a:r>
            <a:endParaRPr lang="en-US" altLang="zh-CN" sz="2800" dirty="0">
              <a:latin typeface="黑体" panose="02010609060101010101" pitchFamily="49" charset="-122"/>
            </a:endParaRPr>
          </a:p>
        </p:txBody>
      </p:sp>
      <p:sp>
        <p:nvSpPr>
          <p:cNvPr id="22" name="Text Box 34"/>
          <p:cNvSpPr txBox="1"/>
          <p:nvPr/>
        </p:nvSpPr>
        <p:spPr>
          <a:xfrm>
            <a:off x="611188" y="188913"/>
            <a:ext cx="8281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solidFill>
                  <a:srgbClr val="007A37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板块二：理解平行线的概念</a:t>
            </a:r>
            <a:endParaRPr kumimoji="0" lang="zh-CN" altLang="en-US" sz="3200" kern="1200" cap="none" spc="0" normalizeH="0" baseline="0" noProof="1">
              <a:solidFill>
                <a:srgbClr val="007A37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6173" name="文本框 6172"/>
          <p:cNvSpPr txBox="1"/>
          <p:nvPr/>
        </p:nvSpPr>
        <p:spPr>
          <a:xfrm>
            <a:off x="182880" y="1953895"/>
            <a:ext cx="877824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追问：棱</a:t>
            </a:r>
            <a:r>
              <a:rPr lang="en-US" altLang="zh-CN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AA</a:t>
            </a:r>
            <a:r>
              <a:rPr lang="en-US" altLang="zh-CN" sz="3200" b="0" baseline="-250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与棱</a:t>
            </a:r>
            <a:r>
              <a:rPr lang="en-US" altLang="zh-CN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BC</a:t>
            </a:r>
            <a:r>
              <a:rPr lang="zh-CN" altLang="en-US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相交吗？平行吗？为什么？</a:t>
            </a:r>
            <a:endParaRPr lang="zh-CN" altLang="en-US" sz="3200" b="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/>
            <a:r>
              <a:rPr lang="zh-CN" altLang="en-US" sz="2800" b="0" dirty="0">
                <a:solidFill>
                  <a:srgbClr val="FF0000"/>
                </a:solidFill>
                <a:latin typeface="黑体" panose="02010609060101010101" pitchFamily="49" charset="-122"/>
              </a:rPr>
              <a:t>            </a:t>
            </a:r>
            <a:r>
              <a:rPr lang="en-US" altLang="zh-CN" sz="2800" b="0" dirty="0">
                <a:solidFill>
                  <a:srgbClr val="FF0000"/>
                </a:solidFill>
                <a:latin typeface="黑体" panose="02010609060101010101" pitchFamily="49" charset="-122"/>
              </a:rPr>
              <a:t>                    </a:t>
            </a:r>
            <a:r>
              <a:rPr lang="zh-CN" altLang="en-US" sz="2800" b="0" dirty="0">
                <a:solidFill>
                  <a:srgbClr val="FF0000"/>
                </a:solidFill>
                <a:latin typeface="黑体" panose="02010609060101010101" pitchFamily="49" charset="-122"/>
              </a:rPr>
              <a:t>（同伴议一议）</a:t>
            </a:r>
            <a:endParaRPr lang="zh-CN" altLang="en-US" sz="2800" b="0" dirty="0">
              <a:solidFill>
                <a:srgbClr val="FF0000"/>
              </a:solidFill>
              <a:latin typeface="黑体" panose="02010609060101010101" pitchFamily="49" charset="-122"/>
            </a:endParaRPr>
          </a:p>
          <a:p>
            <a:pPr eaLnBrk="0" hangingPunct="0"/>
            <a:endParaRPr lang="zh-CN" altLang="en-US" sz="2800" b="0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grpSp>
        <p:nvGrpSpPr>
          <p:cNvPr id="2055" name="组合 6145"/>
          <p:cNvGrpSpPr/>
          <p:nvPr/>
        </p:nvGrpSpPr>
        <p:grpSpPr>
          <a:xfrm>
            <a:off x="791845" y="2708910"/>
            <a:ext cx="3946525" cy="2435225"/>
            <a:chOff x="0" y="0"/>
            <a:chExt cx="2486" cy="1534"/>
          </a:xfrm>
        </p:grpSpPr>
        <p:grpSp>
          <p:nvGrpSpPr>
            <p:cNvPr id="2063" name="组合 6146"/>
            <p:cNvGrpSpPr/>
            <p:nvPr/>
          </p:nvGrpSpPr>
          <p:grpSpPr>
            <a:xfrm>
              <a:off x="259" y="302"/>
              <a:ext cx="1506" cy="978"/>
              <a:chOff x="0" y="0"/>
              <a:chExt cx="1678" cy="1089"/>
            </a:xfrm>
          </p:grpSpPr>
          <p:sp>
            <p:nvSpPr>
              <p:cNvPr id="2072" name="Line 5"/>
              <p:cNvSpPr/>
              <p:nvPr/>
            </p:nvSpPr>
            <p:spPr>
              <a:xfrm>
                <a:off x="454" y="0"/>
                <a:ext cx="122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3" name="Line 6"/>
              <p:cNvSpPr/>
              <p:nvPr/>
            </p:nvSpPr>
            <p:spPr>
              <a:xfrm flipH="1">
                <a:off x="1316" y="0"/>
                <a:ext cx="362" cy="362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4" name="Line 7"/>
              <p:cNvSpPr/>
              <p:nvPr/>
            </p:nvSpPr>
            <p:spPr>
              <a:xfrm flipH="1">
                <a:off x="0" y="0"/>
                <a:ext cx="454" cy="363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5" name="Line 8"/>
              <p:cNvSpPr/>
              <p:nvPr/>
            </p:nvSpPr>
            <p:spPr>
              <a:xfrm>
                <a:off x="0" y="363"/>
                <a:ext cx="1315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6" name="Line 9"/>
              <p:cNvSpPr/>
              <p:nvPr/>
            </p:nvSpPr>
            <p:spPr>
              <a:xfrm>
                <a:off x="0" y="363"/>
                <a:ext cx="0" cy="72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7" name="Line 10"/>
              <p:cNvSpPr/>
              <p:nvPr/>
            </p:nvSpPr>
            <p:spPr>
              <a:xfrm flipH="1">
                <a:off x="1316" y="363"/>
                <a:ext cx="0" cy="72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8" name="Line 11"/>
              <p:cNvSpPr/>
              <p:nvPr/>
            </p:nvSpPr>
            <p:spPr>
              <a:xfrm>
                <a:off x="0" y="1089"/>
                <a:ext cx="1316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9" name="Line 12"/>
              <p:cNvSpPr/>
              <p:nvPr/>
            </p:nvSpPr>
            <p:spPr>
              <a:xfrm flipV="1">
                <a:off x="1316" y="727"/>
                <a:ext cx="362" cy="362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0" name="Line 13"/>
              <p:cNvSpPr/>
              <p:nvPr/>
            </p:nvSpPr>
            <p:spPr>
              <a:xfrm>
                <a:off x="1678" y="0"/>
                <a:ext cx="0" cy="72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1" name="Line 14"/>
              <p:cNvSpPr/>
              <p:nvPr/>
            </p:nvSpPr>
            <p:spPr>
              <a:xfrm>
                <a:off x="454" y="0"/>
                <a:ext cx="0" cy="72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82" name="Line 15"/>
              <p:cNvSpPr/>
              <p:nvPr/>
            </p:nvSpPr>
            <p:spPr>
              <a:xfrm flipV="1">
                <a:off x="0" y="726"/>
                <a:ext cx="454" cy="363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83" name="Line 16"/>
              <p:cNvSpPr/>
              <p:nvPr/>
            </p:nvSpPr>
            <p:spPr>
              <a:xfrm>
                <a:off x="454" y="726"/>
                <a:ext cx="122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2064" name="Text Box 17"/>
            <p:cNvSpPr txBox="1"/>
            <p:nvPr/>
          </p:nvSpPr>
          <p:spPr>
            <a:xfrm>
              <a:off x="43" y="475"/>
              <a:ext cx="25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A</a:t>
              </a:r>
              <a:endParaRPr lang="en-US" altLang="zh-CN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5" name="Text Box 18"/>
            <p:cNvSpPr txBox="1"/>
            <p:nvPr/>
          </p:nvSpPr>
          <p:spPr>
            <a:xfrm>
              <a:off x="528" y="0"/>
              <a:ext cx="3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D</a:t>
              </a:r>
              <a:endParaRPr lang="en-US" altLang="zh-CN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6" name="Text Box 19"/>
            <p:cNvSpPr txBox="1"/>
            <p:nvPr/>
          </p:nvSpPr>
          <p:spPr>
            <a:xfrm>
              <a:off x="1724" y="87"/>
              <a:ext cx="25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C</a:t>
              </a:r>
              <a:endParaRPr lang="en-US" altLang="zh-CN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7" name="Text Box 20"/>
            <p:cNvSpPr txBox="1"/>
            <p:nvPr/>
          </p:nvSpPr>
          <p:spPr>
            <a:xfrm>
              <a:off x="1248" y="324"/>
              <a:ext cx="25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B</a:t>
              </a:r>
              <a:endParaRPr lang="en-US" altLang="zh-CN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8" name="Text Box 21"/>
            <p:cNvSpPr txBox="1"/>
            <p:nvPr/>
          </p:nvSpPr>
          <p:spPr>
            <a:xfrm>
              <a:off x="0" y="1207"/>
              <a:ext cx="5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A</a:t>
              </a:r>
              <a:r>
                <a:rPr lang="en-US" altLang="zh-CN" sz="2800" b="0" i="1" baseline="-25000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1</a:t>
              </a:r>
              <a:endParaRPr lang="zh-CN" altLang="en-US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9" name="Text Box 22"/>
            <p:cNvSpPr txBox="1"/>
            <p:nvPr/>
          </p:nvSpPr>
          <p:spPr>
            <a:xfrm>
              <a:off x="1398" y="1196"/>
              <a:ext cx="953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B</a:t>
              </a:r>
              <a:r>
                <a:rPr lang="en-US" altLang="zh-CN" sz="2800" b="0" i="1" baseline="-25000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1</a:t>
              </a:r>
              <a:endParaRPr lang="zh-CN" altLang="en-US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70" name="Text Box 23"/>
            <p:cNvSpPr txBox="1"/>
            <p:nvPr/>
          </p:nvSpPr>
          <p:spPr>
            <a:xfrm>
              <a:off x="499" y="907"/>
              <a:ext cx="544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D</a:t>
              </a:r>
              <a:r>
                <a:rPr lang="en-US" altLang="zh-CN" sz="2800" b="0" i="1" baseline="-25000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1</a:t>
              </a:r>
              <a:endParaRPr lang="zh-CN" altLang="en-US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71" name="Text Box 24"/>
            <p:cNvSpPr txBox="1"/>
            <p:nvPr/>
          </p:nvSpPr>
          <p:spPr>
            <a:xfrm>
              <a:off x="1681" y="906"/>
              <a:ext cx="805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C</a:t>
              </a:r>
              <a:r>
                <a:rPr lang="en-US" altLang="zh-CN" sz="2800" b="0" i="1" baseline="-25000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1</a:t>
              </a:r>
              <a:endParaRPr lang="zh-CN" altLang="en-US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cxnSp>
        <p:nvCxnSpPr>
          <p:cNvPr id="5" name="直接连接符 25"/>
          <p:cNvCxnSpPr>
            <a:cxnSpLocks noChangeShapeType="1"/>
          </p:cNvCxnSpPr>
          <p:nvPr/>
        </p:nvCxnSpPr>
        <p:spPr bwMode="auto">
          <a:xfrm rot="5400000">
            <a:off x="697760" y="4208357"/>
            <a:ext cx="1009860" cy="190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>
            <a:outerShdw dist="23000" dir="5400000" algn="ctr" rotWithShape="0">
              <a:srgbClr val="000000">
                <a:alpha val="26999"/>
              </a:srgbClr>
            </a:outerShdw>
          </a:effectLst>
        </p:spPr>
      </p:cxnSp>
      <p:cxnSp>
        <p:nvCxnSpPr>
          <p:cNvPr id="6171" name="直接连接符 27"/>
          <p:cNvCxnSpPr>
            <a:cxnSpLocks noChangeShapeType="1"/>
          </p:cNvCxnSpPr>
          <p:nvPr/>
        </p:nvCxnSpPr>
        <p:spPr bwMode="auto">
          <a:xfrm rot="5400000">
            <a:off x="3076451" y="3190225"/>
            <a:ext cx="515727" cy="51575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>
            <a:outerShdw dist="23000" dir="5400000" algn="ctr" rotWithShape="0">
              <a:srgbClr val="000000">
                <a:alpha val="26999"/>
              </a:srgbClr>
            </a:outerShdw>
          </a:effectLst>
        </p:spPr>
      </p:cxnSp>
      <p:sp>
        <p:nvSpPr>
          <p:cNvPr id="6" name="Text Box 7"/>
          <p:cNvSpPr txBox="1"/>
          <p:nvPr/>
        </p:nvSpPr>
        <p:spPr>
          <a:xfrm>
            <a:off x="250825" y="5408930"/>
            <a:ext cx="86423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latin typeface="黑体" panose="02010609060101010101" pitchFamily="49" charset="-122"/>
              </a:rPr>
              <a:t>平行线的定义：</a:t>
            </a:r>
            <a:endParaRPr lang="zh-CN" altLang="en-US" sz="3200" b="0" dirty="0">
              <a:latin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49" charset="-122"/>
              </a:rPr>
              <a:t>  在同一平面内</a:t>
            </a:r>
            <a:r>
              <a:rPr lang="en-US" altLang="zh-CN" sz="3200" b="0" dirty="0">
                <a:solidFill>
                  <a:srgbClr val="FF0000"/>
                </a:solidFill>
                <a:latin typeface="黑体" panose="02010609060101010101" pitchFamily="49" charset="-122"/>
              </a:rPr>
              <a:t>,</a:t>
            </a:r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49" charset="-122"/>
              </a:rPr>
              <a:t>不相交的两条直线叫平行线．</a:t>
            </a:r>
            <a:endParaRPr lang="en-US" altLang="zh-CN" sz="3200" b="0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3" grpId="0" bldLvl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Text Box 34"/>
          <p:cNvSpPr txBox="1"/>
          <p:nvPr/>
        </p:nvSpPr>
        <p:spPr>
          <a:xfrm>
            <a:off x="611188" y="188913"/>
            <a:ext cx="8281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solidFill>
                  <a:srgbClr val="007A37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板块二：理解平行线的概念</a:t>
            </a:r>
            <a:endParaRPr kumimoji="0" lang="zh-CN" altLang="en-US" sz="3200" kern="1200" cap="none" spc="0" normalizeH="0" baseline="0" noProof="1">
              <a:solidFill>
                <a:srgbClr val="007A37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7188" name="Text Box 7"/>
          <p:cNvSpPr txBox="1"/>
          <p:nvPr/>
        </p:nvSpPr>
        <p:spPr>
          <a:xfrm>
            <a:off x="431165" y="1088390"/>
            <a:ext cx="82819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：如何来表示平行线呢？</a:t>
            </a:r>
            <a:r>
              <a:rPr lang="en-US" altLang="zh-CN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学生倾听</a:t>
            </a:r>
            <a:r>
              <a:rPr lang="en-US" altLang="zh-CN" sz="3200" dirty="0">
                <a:solidFill>
                  <a:srgbClr val="000099"/>
                </a:solidFill>
                <a:latin typeface="黑体" panose="02010609060101010101" pitchFamily="49" charset="-122"/>
              </a:rPr>
              <a:t>)</a:t>
            </a:r>
            <a:endParaRPr lang="en-US" altLang="zh-CN" sz="3200" dirty="0">
              <a:solidFill>
                <a:srgbClr val="000099"/>
              </a:solidFill>
              <a:latin typeface="黑体" panose="02010609060101010101" pitchFamily="49" charset="-122"/>
            </a:endParaRPr>
          </a:p>
        </p:txBody>
      </p:sp>
      <p:grpSp>
        <p:nvGrpSpPr>
          <p:cNvPr id="4" name="组合 7172"/>
          <p:cNvGrpSpPr/>
          <p:nvPr/>
        </p:nvGrpSpPr>
        <p:grpSpPr>
          <a:xfrm>
            <a:off x="251143" y="1989137"/>
            <a:ext cx="8821738" cy="1990726"/>
            <a:chOff x="0" y="-95"/>
            <a:chExt cx="5557" cy="1254"/>
          </a:xfrm>
        </p:grpSpPr>
        <p:grpSp>
          <p:nvGrpSpPr>
            <p:cNvPr id="6152" name="组合 7173"/>
            <p:cNvGrpSpPr/>
            <p:nvPr/>
          </p:nvGrpSpPr>
          <p:grpSpPr>
            <a:xfrm>
              <a:off x="0" y="0"/>
              <a:ext cx="1759" cy="1159"/>
              <a:chOff x="0" y="0"/>
              <a:chExt cx="1759" cy="1159"/>
            </a:xfrm>
          </p:grpSpPr>
          <p:sp>
            <p:nvSpPr>
              <p:cNvPr id="6154" name="Line 19"/>
              <p:cNvSpPr/>
              <p:nvPr/>
            </p:nvSpPr>
            <p:spPr>
              <a:xfrm flipV="1">
                <a:off x="0" y="91"/>
                <a:ext cx="1270" cy="68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55" name="Line 20"/>
              <p:cNvSpPr/>
              <p:nvPr/>
            </p:nvSpPr>
            <p:spPr>
              <a:xfrm flipV="1">
                <a:off x="181" y="408"/>
                <a:ext cx="1270" cy="68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56" name="Text Box 21"/>
              <p:cNvSpPr txBox="1"/>
              <p:nvPr/>
            </p:nvSpPr>
            <p:spPr>
              <a:xfrm>
                <a:off x="1442" y="254"/>
                <a:ext cx="31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solidFill>
                      <a:srgbClr val="000066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solidFill>
                    <a:srgbClr val="000066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7" name="Text Box 22"/>
              <p:cNvSpPr txBox="1"/>
              <p:nvPr/>
            </p:nvSpPr>
            <p:spPr>
              <a:xfrm>
                <a:off x="1224" y="0"/>
                <a:ext cx="31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solidFill>
                      <a:srgbClr val="000066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solidFill>
                    <a:srgbClr val="000066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8" name="Text Box 23"/>
              <p:cNvSpPr txBox="1"/>
              <p:nvPr/>
            </p:nvSpPr>
            <p:spPr>
              <a:xfrm>
                <a:off x="371" y="871"/>
                <a:ext cx="31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solidFill>
                      <a:srgbClr val="000066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solidFill>
                    <a:srgbClr val="000066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59" name="Text Box 24"/>
              <p:cNvSpPr txBox="1"/>
              <p:nvPr/>
            </p:nvSpPr>
            <p:spPr>
              <a:xfrm>
                <a:off x="1005" y="553"/>
                <a:ext cx="31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solidFill>
                      <a:srgbClr val="000066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B</a:t>
                </a:r>
                <a:endParaRPr lang="en-US" altLang="zh-CN" sz="2400" i="1" dirty="0">
                  <a:solidFill>
                    <a:srgbClr val="000066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0" name="Text Box 25"/>
              <p:cNvSpPr txBox="1"/>
              <p:nvPr/>
            </p:nvSpPr>
            <p:spPr>
              <a:xfrm>
                <a:off x="45" y="399"/>
                <a:ext cx="31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solidFill>
                      <a:srgbClr val="000066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C</a:t>
                </a:r>
                <a:endParaRPr lang="en-US" altLang="zh-CN" sz="2400" i="1" dirty="0">
                  <a:solidFill>
                    <a:srgbClr val="000066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61" name="Text Box 26"/>
              <p:cNvSpPr txBox="1"/>
              <p:nvPr/>
            </p:nvSpPr>
            <p:spPr>
              <a:xfrm>
                <a:off x="598" y="100"/>
                <a:ext cx="31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solidFill>
                      <a:srgbClr val="000066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D</a:t>
                </a:r>
                <a:endParaRPr lang="en-US" altLang="zh-CN" sz="2400" i="1" dirty="0">
                  <a:solidFill>
                    <a:srgbClr val="000066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3" name="Oval 27"/>
              <p:cNvSpPr/>
              <p:nvPr/>
            </p:nvSpPr>
            <p:spPr>
              <a:xfrm>
                <a:off x="426" y="880"/>
                <a:ext cx="90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7184" name="Oval 28"/>
              <p:cNvSpPr/>
              <p:nvPr/>
            </p:nvSpPr>
            <p:spPr>
              <a:xfrm>
                <a:off x="1016" y="562"/>
                <a:ext cx="90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7185" name="Oval 29"/>
              <p:cNvSpPr/>
              <p:nvPr/>
            </p:nvSpPr>
            <p:spPr>
              <a:xfrm>
                <a:off x="789" y="272"/>
                <a:ext cx="90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5" name="Oval 30"/>
              <p:cNvSpPr/>
              <p:nvPr/>
            </p:nvSpPr>
            <p:spPr>
              <a:xfrm>
                <a:off x="217" y="581"/>
                <a:ext cx="90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6153" name="Text Box 31"/>
            <p:cNvSpPr txBox="1"/>
            <p:nvPr/>
          </p:nvSpPr>
          <p:spPr>
            <a:xfrm>
              <a:off x="1588" y="-95"/>
              <a:ext cx="3969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000066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左图中的两条直线是平行线，如何表示它们</a:t>
              </a:r>
              <a:endParaRPr lang="zh-CN" altLang="en-US" sz="3200" dirty="0">
                <a:solidFill>
                  <a:srgbClr val="000066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89" name="Text Box 32"/>
          <p:cNvSpPr txBox="1"/>
          <p:nvPr/>
        </p:nvSpPr>
        <p:spPr>
          <a:xfrm>
            <a:off x="2164715" y="3681730"/>
            <a:ext cx="67284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记作：</a:t>
            </a:r>
            <a:r>
              <a:rPr lang="en-US" altLang="zh-CN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a∥b  </a:t>
            </a:r>
            <a:r>
              <a:rPr lang="zh-CN" altLang="en-US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   或  </a:t>
            </a:r>
            <a:r>
              <a:rPr lang="en-US" altLang="zh-CN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AB∥CD</a:t>
            </a:r>
            <a:endParaRPr lang="en-US" altLang="zh-CN" sz="3200" i="1" dirty="0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读作：</a:t>
            </a:r>
            <a:r>
              <a:rPr lang="en-US" altLang="zh-CN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平行于</a:t>
            </a:r>
            <a:r>
              <a:rPr lang="en-US" altLang="zh-CN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或  </a:t>
            </a:r>
            <a:r>
              <a:rPr lang="en-US" altLang="zh-CN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AB</a:t>
            </a:r>
            <a:r>
              <a:rPr lang="zh-CN" altLang="en-US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平行于</a:t>
            </a:r>
            <a:r>
              <a:rPr lang="en-US" altLang="zh-CN" sz="3200" i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CD</a:t>
            </a:r>
            <a:endParaRPr lang="en-US" altLang="zh-CN" sz="3200" i="1" dirty="0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i="1" dirty="0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" grpId="0"/>
      <p:bldP spid="71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55" name="组合 6145"/>
          <p:cNvGrpSpPr/>
          <p:nvPr/>
        </p:nvGrpSpPr>
        <p:grpSpPr>
          <a:xfrm>
            <a:off x="4633595" y="3169285"/>
            <a:ext cx="3946525" cy="2435225"/>
            <a:chOff x="0" y="0"/>
            <a:chExt cx="2486" cy="1534"/>
          </a:xfrm>
        </p:grpSpPr>
        <p:grpSp>
          <p:nvGrpSpPr>
            <p:cNvPr id="2063" name="组合 6146"/>
            <p:cNvGrpSpPr/>
            <p:nvPr/>
          </p:nvGrpSpPr>
          <p:grpSpPr>
            <a:xfrm>
              <a:off x="259" y="302"/>
              <a:ext cx="1506" cy="978"/>
              <a:chOff x="0" y="0"/>
              <a:chExt cx="1678" cy="1089"/>
            </a:xfrm>
          </p:grpSpPr>
          <p:sp>
            <p:nvSpPr>
              <p:cNvPr id="2072" name="Line 5"/>
              <p:cNvSpPr/>
              <p:nvPr/>
            </p:nvSpPr>
            <p:spPr>
              <a:xfrm>
                <a:off x="454" y="0"/>
                <a:ext cx="122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3" name="Line 6"/>
              <p:cNvSpPr/>
              <p:nvPr/>
            </p:nvSpPr>
            <p:spPr>
              <a:xfrm flipH="1">
                <a:off x="1316" y="0"/>
                <a:ext cx="362" cy="362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4" name="Line 7"/>
              <p:cNvSpPr/>
              <p:nvPr/>
            </p:nvSpPr>
            <p:spPr>
              <a:xfrm flipH="1">
                <a:off x="0" y="0"/>
                <a:ext cx="454" cy="363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5" name="Line 8"/>
              <p:cNvSpPr/>
              <p:nvPr/>
            </p:nvSpPr>
            <p:spPr>
              <a:xfrm>
                <a:off x="0" y="363"/>
                <a:ext cx="1315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6" name="Line 9"/>
              <p:cNvSpPr/>
              <p:nvPr/>
            </p:nvSpPr>
            <p:spPr>
              <a:xfrm>
                <a:off x="0" y="363"/>
                <a:ext cx="0" cy="72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7" name="Line 10"/>
              <p:cNvSpPr/>
              <p:nvPr/>
            </p:nvSpPr>
            <p:spPr>
              <a:xfrm flipH="1">
                <a:off x="1316" y="363"/>
                <a:ext cx="0" cy="72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8" name="Line 11"/>
              <p:cNvSpPr/>
              <p:nvPr/>
            </p:nvSpPr>
            <p:spPr>
              <a:xfrm>
                <a:off x="0" y="1089"/>
                <a:ext cx="1316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79" name="Line 12"/>
              <p:cNvSpPr/>
              <p:nvPr/>
            </p:nvSpPr>
            <p:spPr>
              <a:xfrm flipV="1">
                <a:off x="1316" y="727"/>
                <a:ext cx="362" cy="362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0" name="Line 13"/>
              <p:cNvSpPr/>
              <p:nvPr/>
            </p:nvSpPr>
            <p:spPr>
              <a:xfrm>
                <a:off x="1678" y="0"/>
                <a:ext cx="0" cy="72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81" name="Line 14"/>
              <p:cNvSpPr/>
              <p:nvPr/>
            </p:nvSpPr>
            <p:spPr>
              <a:xfrm>
                <a:off x="454" y="0"/>
                <a:ext cx="0" cy="72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82" name="Line 15"/>
              <p:cNvSpPr/>
              <p:nvPr/>
            </p:nvSpPr>
            <p:spPr>
              <a:xfrm flipV="1">
                <a:off x="0" y="726"/>
                <a:ext cx="454" cy="363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083" name="Line 16"/>
              <p:cNvSpPr/>
              <p:nvPr/>
            </p:nvSpPr>
            <p:spPr>
              <a:xfrm>
                <a:off x="454" y="726"/>
                <a:ext cx="122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2064" name="Text Box 17"/>
            <p:cNvSpPr txBox="1"/>
            <p:nvPr/>
          </p:nvSpPr>
          <p:spPr>
            <a:xfrm>
              <a:off x="43" y="475"/>
              <a:ext cx="25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A</a:t>
              </a:r>
              <a:endParaRPr lang="en-US" altLang="zh-CN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5" name="Text Box 18"/>
            <p:cNvSpPr txBox="1"/>
            <p:nvPr/>
          </p:nvSpPr>
          <p:spPr>
            <a:xfrm>
              <a:off x="528" y="0"/>
              <a:ext cx="30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D</a:t>
              </a:r>
              <a:endParaRPr lang="en-US" altLang="zh-CN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6" name="Text Box 19"/>
            <p:cNvSpPr txBox="1"/>
            <p:nvPr/>
          </p:nvSpPr>
          <p:spPr>
            <a:xfrm>
              <a:off x="1724" y="87"/>
              <a:ext cx="25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C</a:t>
              </a:r>
              <a:endParaRPr lang="en-US" altLang="zh-CN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7" name="Text Box 20"/>
            <p:cNvSpPr txBox="1"/>
            <p:nvPr/>
          </p:nvSpPr>
          <p:spPr>
            <a:xfrm>
              <a:off x="1248" y="324"/>
              <a:ext cx="25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B</a:t>
              </a:r>
              <a:endParaRPr lang="en-US" altLang="zh-CN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8" name="Text Box 21"/>
            <p:cNvSpPr txBox="1"/>
            <p:nvPr/>
          </p:nvSpPr>
          <p:spPr>
            <a:xfrm>
              <a:off x="0" y="1207"/>
              <a:ext cx="5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A</a:t>
              </a:r>
              <a:r>
                <a:rPr lang="en-US" altLang="zh-CN" sz="2800" b="0" i="1" baseline="-25000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1</a:t>
              </a:r>
              <a:endParaRPr lang="zh-CN" altLang="en-US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69" name="Text Box 22"/>
            <p:cNvSpPr txBox="1"/>
            <p:nvPr/>
          </p:nvSpPr>
          <p:spPr>
            <a:xfrm>
              <a:off x="1398" y="1196"/>
              <a:ext cx="953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B</a:t>
              </a:r>
              <a:r>
                <a:rPr lang="en-US" altLang="zh-CN" sz="2800" b="0" i="1" baseline="-25000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1</a:t>
              </a:r>
              <a:endParaRPr lang="zh-CN" altLang="en-US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70" name="Text Box 23"/>
            <p:cNvSpPr txBox="1"/>
            <p:nvPr/>
          </p:nvSpPr>
          <p:spPr>
            <a:xfrm>
              <a:off x="499" y="907"/>
              <a:ext cx="544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D</a:t>
              </a:r>
              <a:r>
                <a:rPr lang="en-US" altLang="zh-CN" sz="2800" b="0" i="1" baseline="-25000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1</a:t>
              </a:r>
              <a:endParaRPr lang="zh-CN" altLang="en-US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  <p:sp>
          <p:nvSpPr>
            <p:cNvPr id="2071" name="Text Box 24"/>
            <p:cNvSpPr txBox="1"/>
            <p:nvPr/>
          </p:nvSpPr>
          <p:spPr>
            <a:xfrm>
              <a:off x="1681" y="906"/>
              <a:ext cx="805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0" i="1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C</a:t>
              </a:r>
              <a:r>
                <a:rPr lang="en-US" altLang="zh-CN" sz="2800" b="0" i="1" baseline="-25000" dirty="0">
                  <a:latin typeface="Times New Roman" panose="02020603050405020304" pitchFamily="18" charset="0"/>
                  <a:ea typeface="华文新魏" panose="02010800040101010101" pitchFamily="2" charset="-122"/>
                </a:rPr>
                <a:t>1</a:t>
              </a:r>
              <a:endParaRPr lang="zh-CN" altLang="en-US" sz="2800" b="0" i="1" dirty="0"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sp>
        <p:nvSpPr>
          <p:cNvPr id="2056" name="Text Box 26"/>
          <p:cNvSpPr txBox="1"/>
          <p:nvPr/>
        </p:nvSpPr>
        <p:spPr>
          <a:xfrm>
            <a:off x="611188" y="728663"/>
            <a:ext cx="8353425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：观察如图长方体:</a:t>
            </a:r>
            <a:endParaRPr lang="zh-CN" altLang="en-US" sz="32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与棱</a:t>
            </a:r>
            <a:r>
              <a:rPr lang="en-US" altLang="zh-CN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AD</a:t>
            </a:r>
            <a:r>
              <a:rPr lang="zh-CN" altLang="en-US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平行的棱有</a:t>
            </a:r>
            <a:r>
              <a:rPr lang="en-US" altLang="zh-CN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u="sng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   </a:t>
            </a:r>
            <a:r>
              <a:rPr lang="zh-CN" altLang="en-US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32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并表示</a:t>
            </a:r>
            <a:r>
              <a:rPr lang="en-US" altLang="zh-CN" sz="32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:___________________________</a:t>
            </a:r>
            <a:r>
              <a:rPr lang="zh-CN" altLang="en-US" sz="3200" b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endParaRPr lang="zh-CN" altLang="en-US" sz="3200" b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Text Box 34"/>
          <p:cNvSpPr txBox="1"/>
          <p:nvPr/>
        </p:nvSpPr>
        <p:spPr>
          <a:xfrm>
            <a:off x="611188" y="188913"/>
            <a:ext cx="8281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solidFill>
                  <a:srgbClr val="007A37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板块二：理解平行线的概念</a:t>
            </a:r>
            <a:endParaRPr kumimoji="0" lang="zh-CN" altLang="en-US" sz="3200" kern="1200" cap="none" spc="0" normalizeH="0" baseline="0" noProof="1">
              <a:solidFill>
                <a:srgbClr val="007A37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1775" y="2108200"/>
            <a:ext cx="4887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AD∥BC,AD∥A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1,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AD∥B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endParaRPr lang="en-US" altLang="zh-CN" sz="3200" baseline="-250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31410" y="1073150"/>
            <a:ext cx="2562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BC,A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1,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</a:t>
            </a:r>
            <a:r>
              <a:rPr lang="en-US" altLang="zh-CN" sz="3200" baseline="-25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endParaRPr lang="en-US" altLang="zh-CN" sz="3200" baseline="-250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6-01地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61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Line 3"/>
          <p:cNvSpPr/>
          <p:nvPr/>
        </p:nvSpPr>
        <p:spPr>
          <a:xfrm>
            <a:off x="0" y="1089025"/>
            <a:ext cx="9144000" cy="0"/>
          </a:xfrm>
          <a:prstGeom prst="line">
            <a:avLst/>
          </a:prstGeom>
          <a:ln w="889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0" name="Text Box 4"/>
          <p:cNvSpPr txBox="1"/>
          <p:nvPr/>
        </p:nvSpPr>
        <p:spPr>
          <a:xfrm>
            <a:off x="611505" y="5947728"/>
            <a:ext cx="79914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66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图中有哪些道路与解放路平行？</a:t>
            </a:r>
            <a:endParaRPr lang="zh-CN" altLang="en-US" sz="3600" dirty="0">
              <a:solidFill>
                <a:srgbClr val="000066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4211638" y="811213"/>
            <a:ext cx="32400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2" name="Line 6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889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47" name="Line 7"/>
          <p:cNvSpPr/>
          <p:nvPr/>
        </p:nvSpPr>
        <p:spPr>
          <a:xfrm>
            <a:off x="1979613" y="2636838"/>
            <a:ext cx="7164387" cy="0"/>
          </a:xfrm>
          <a:prstGeom prst="line">
            <a:avLst/>
          </a:prstGeom>
          <a:ln w="889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48" name="Line 8"/>
          <p:cNvSpPr/>
          <p:nvPr/>
        </p:nvSpPr>
        <p:spPr>
          <a:xfrm>
            <a:off x="0" y="4292600"/>
            <a:ext cx="9144000" cy="0"/>
          </a:xfrm>
          <a:prstGeom prst="line">
            <a:avLst/>
          </a:prstGeom>
          <a:ln w="889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sndAc>
      <p:stSnd>
        <p:snd r:embed="rId2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10"/>
          <p:cNvSpPr txBox="1"/>
          <p:nvPr/>
        </p:nvSpPr>
        <p:spPr>
          <a:xfrm>
            <a:off x="209550" y="914400"/>
            <a:ext cx="7777163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问题</a:t>
            </a:r>
            <a:r>
              <a:rPr lang="en-US" altLang="zh-CN" sz="36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：如图直线</a:t>
            </a:r>
            <a:r>
              <a:rPr lang="en-US" altLang="zh-CN" sz="36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m</a:t>
            </a:r>
            <a:r>
              <a:rPr lang="zh-CN" altLang="en-US" sz="3600" dirty="0">
                <a:solidFill>
                  <a:srgbClr val="000099"/>
                </a:solidFill>
                <a:latin typeface="Harlow Solid Italic" panose="04030604020F02020D02" pitchFamily="82" charset="0"/>
                <a:ea typeface="楷体_GB2312" pitchFamily="49" charset="-122"/>
              </a:rPr>
              <a:t>，请画一画与直线</a:t>
            </a:r>
            <a:r>
              <a:rPr lang="en-US" altLang="zh-CN" sz="36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m</a:t>
            </a:r>
            <a:r>
              <a:rPr lang="zh-CN" altLang="en-US" sz="36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平行的直线。</a:t>
            </a:r>
            <a:r>
              <a:rPr lang="zh-CN" altLang="en-US" sz="360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你能画几条？</a:t>
            </a:r>
            <a:r>
              <a:rPr lang="zh-CN" altLang="en-US" sz="3200" b="0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</a:rPr>
              <a:t>独立画    同伴互助</a:t>
            </a:r>
            <a:r>
              <a:rPr lang="zh-CN" altLang="en-US" sz="3200" b="0" dirty="0">
                <a:solidFill>
                  <a:srgbClr val="000099"/>
                </a:solidFill>
                <a:latin typeface="黑体" panose="02010609060101010101" pitchFamily="49" charset="-122"/>
              </a:rPr>
              <a:t>）</a:t>
            </a:r>
            <a:endParaRPr lang="zh-CN" altLang="en-US" sz="3200" b="0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9219"/>
          <p:cNvGrpSpPr/>
          <p:nvPr/>
        </p:nvGrpSpPr>
        <p:grpSpPr>
          <a:xfrm>
            <a:off x="1977708" y="5048250"/>
            <a:ext cx="4178300" cy="701675"/>
            <a:chOff x="0" y="0"/>
            <a:chExt cx="6580" cy="1104"/>
          </a:xfrm>
        </p:grpSpPr>
        <p:sp>
          <p:nvSpPr>
            <p:cNvPr id="8207" name="Text Box 7"/>
            <p:cNvSpPr txBox="1"/>
            <p:nvPr/>
          </p:nvSpPr>
          <p:spPr>
            <a:xfrm>
              <a:off x="5670" y="0"/>
              <a:ext cx="910" cy="11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i="1" dirty="0">
                  <a:latin typeface="Times New Roman" panose="02020603050405020304" pitchFamily="18" charset="0"/>
                  <a:ea typeface="华文行楷" panose="02010800040101010101" pitchFamily="2" charset="-122"/>
                </a:rPr>
                <a:t>c</a:t>
              </a:r>
              <a:endParaRPr lang="en-US" altLang="zh-CN" i="1" dirty="0"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8208" name="直接连接符 9221"/>
            <p:cNvSpPr/>
            <p:nvPr/>
          </p:nvSpPr>
          <p:spPr>
            <a:xfrm>
              <a:off x="0" y="567"/>
              <a:ext cx="5670" cy="1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196" name="组合 9222"/>
          <p:cNvGrpSpPr/>
          <p:nvPr/>
        </p:nvGrpSpPr>
        <p:grpSpPr>
          <a:xfrm>
            <a:off x="2051685" y="4329748"/>
            <a:ext cx="4305300" cy="707063"/>
            <a:chOff x="0" y="0"/>
            <a:chExt cx="6780" cy="1115"/>
          </a:xfrm>
        </p:grpSpPr>
        <p:sp>
          <p:nvSpPr>
            <p:cNvPr id="8205" name="Line 4"/>
            <p:cNvSpPr/>
            <p:nvPr/>
          </p:nvSpPr>
          <p:spPr>
            <a:xfrm>
              <a:off x="0" y="566"/>
              <a:ext cx="5440" cy="0"/>
            </a:xfrm>
            <a:prstGeom prst="line">
              <a:avLst/>
            </a:prstGeom>
            <a:ln w="38100" cap="flat" cmpd="sng">
              <a:solidFill>
                <a:srgbClr val="0000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6" name="Text Box 7"/>
            <p:cNvSpPr txBox="1"/>
            <p:nvPr/>
          </p:nvSpPr>
          <p:spPr>
            <a:xfrm>
              <a:off x="5670" y="0"/>
              <a:ext cx="1110" cy="11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  <a:ea typeface="华文行楷" panose="02010800040101010101" pitchFamily="2" charset="-122"/>
                </a:rPr>
                <a:t>m</a:t>
              </a:r>
              <a:endParaRPr lang="en-US" altLang="zh-CN" i="1" dirty="0"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4" name="组合 9225"/>
          <p:cNvGrpSpPr/>
          <p:nvPr/>
        </p:nvGrpSpPr>
        <p:grpSpPr>
          <a:xfrm>
            <a:off x="2051050" y="3608070"/>
            <a:ext cx="4178300" cy="701675"/>
            <a:chOff x="0" y="0"/>
            <a:chExt cx="6580" cy="1104"/>
          </a:xfrm>
        </p:grpSpPr>
        <p:sp>
          <p:nvSpPr>
            <p:cNvPr id="8203" name="直接连接符 9226"/>
            <p:cNvSpPr/>
            <p:nvPr/>
          </p:nvSpPr>
          <p:spPr>
            <a:xfrm>
              <a:off x="0" y="567"/>
              <a:ext cx="5670" cy="1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4" name="Text Box 7"/>
            <p:cNvSpPr txBox="1"/>
            <p:nvPr/>
          </p:nvSpPr>
          <p:spPr>
            <a:xfrm>
              <a:off x="5670" y="0"/>
              <a:ext cx="910" cy="11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i="1" dirty="0">
                  <a:latin typeface="Times New Roman" panose="02020603050405020304" pitchFamily="18" charset="0"/>
                  <a:ea typeface="华文行楷" panose="02010800040101010101" pitchFamily="2" charset="-122"/>
                </a:rPr>
                <a:t>b</a:t>
              </a:r>
              <a:endParaRPr lang="en-US" altLang="zh-CN" i="1" dirty="0"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5" name="组合 9228"/>
          <p:cNvGrpSpPr/>
          <p:nvPr/>
        </p:nvGrpSpPr>
        <p:grpSpPr>
          <a:xfrm>
            <a:off x="2050415" y="2889568"/>
            <a:ext cx="4359275" cy="700087"/>
            <a:chOff x="0" y="0"/>
            <a:chExt cx="6864" cy="1104"/>
          </a:xfrm>
        </p:grpSpPr>
        <p:sp>
          <p:nvSpPr>
            <p:cNvPr id="8201" name="直接连接符 9229"/>
            <p:cNvSpPr/>
            <p:nvPr/>
          </p:nvSpPr>
          <p:spPr>
            <a:xfrm>
              <a:off x="0" y="566"/>
              <a:ext cx="5670" cy="1"/>
            </a:xfrm>
            <a:prstGeom prst="line">
              <a:avLst/>
            </a:prstGeom>
            <a:ln w="28575" cap="flat" cmpd="sng">
              <a:solidFill>
                <a:srgbClr val="E2284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2" name="Text Box 7"/>
            <p:cNvSpPr txBox="1"/>
            <p:nvPr/>
          </p:nvSpPr>
          <p:spPr>
            <a:xfrm>
              <a:off x="5670" y="0"/>
              <a:ext cx="1194" cy="11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i="1" dirty="0">
                  <a:latin typeface="Times New Roman" panose="02020603050405020304" pitchFamily="18" charset="0"/>
                  <a:ea typeface="华文行楷" panose="02010800040101010101" pitchFamily="2" charset="-122"/>
                </a:rPr>
                <a:t>a</a:t>
              </a:r>
              <a:endParaRPr lang="zh-CN" altLang="en-US" i="1" dirty="0"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sp>
        <p:nvSpPr>
          <p:cNvPr id="18" name="Text Box 13"/>
          <p:cNvSpPr txBox="1"/>
          <p:nvPr/>
        </p:nvSpPr>
        <p:spPr>
          <a:xfrm>
            <a:off x="785813" y="142875"/>
            <a:ext cx="5857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solidFill>
                  <a:srgbClr val="33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板块三、探索基本事实</a:t>
            </a:r>
            <a:endParaRPr kumimoji="0" lang="zh-CN" altLang="en-US" sz="3200" kern="1200" cap="none" spc="0" normalizeH="0" baseline="0" noProof="1">
              <a:solidFill>
                <a:srgbClr val="3366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+mn-ea"/>
            </a:endParaRPr>
          </a:p>
        </p:txBody>
      </p:sp>
      <p:sp>
        <p:nvSpPr>
          <p:cNvPr id="6" name="右箭头 5">
            <a:hlinkClick r:id="rId1" action="ppaction://hlinksldjump"/>
          </p:cNvPr>
          <p:cNvSpPr/>
          <p:nvPr/>
        </p:nvSpPr>
        <p:spPr>
          <a:xfrm>
            <a:off x="8172450" y="5949315"/>
            <a:ext cx="720090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684*5767*659*6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6642}"/>
</p:tagLst>
</file>

<file path=ppt/tags/tag3.xml><?xml version="1.0" encoding="utf-8"?>
<p:tagLst xmlns:p="http://schemas.openxmlformats.org/presentationml/2006/main">
  <p:tag name="KSO_WM_UNIT_TABLE_BEAUTIFY" val="smartTable{6481f472-5e0d-4bb4-814b-b333919930a7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1194</Words>
  <Application>WPS 演示</Application>
  <PresentationFormat>全屏显示(4:3)</PresentationFormat>
  <Paragraphs>206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华文新魏</vt:lpstr>
      <vt:lpstr>楷体_GB2312</vt:lpstr>
      <vt:lpstr>新宋体</vt:lpstr>
      <vt:lpstr>方正姚体</vt:lpstr>
      <vt:lpstr>Times New Roman</vt:lpstr>
      <vt:lpstr>Verdana</vt:lpstr>
      <vt:lpstr>Harlow Solid Italic</vt:lpstr>
      <vt:lpstr>华文行楷</vt:lpstr>
      <vt:lpstr>MS PGothic</vt:lpstr>
      <vt:lpstr>隶书</vt:lpstr>
      <vt:lpstr>微软雅黑</vt:lpstr>
      <vt:lpstr>Arial Unicode MS</vt:lpstr>
      <vt:lpstr>默认设计模板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www.gzsxw.net 港中数学网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马先龙</dc:creator>
  <cp:lastModifiedBy>朱玲玲</cp:lastModifiedBy>
  <cp:revision>253</cp:revision>
  <dcterms:created xsi:type="dcterms:W3CDTF">2005-11-23T00:30:00Z</dcterms:created>
  <dcterms:modified xsi:type="dcterms:W3CDTF">2021-12-27T00:10:09Z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604719B0D6EE43DD983E91FAA564812F</vt:lpwstr>
  </property>
</Properties>
</file>