
<file path=[Content_Types].xml><?xml version="1.0" encoding="utf-8"?>
<Types xmlns="http://schemas.openxmlformats.org/package/2006/content-types">
  <Default Extension="jpeg" ContentType="image/jpeg"/>
  <Default Extension="JPG" ContentType="image/.jpg"/>
  <Default Extension="vml" ContentType="application/vnd.openxmlformats-officedocument.vmlDrawing"/>
  <Default Extension="bin" ContentType="application/vnd.openxmlformats-officedocument.oleObject"/>
  <Default Extension="png" ContentType="image/png"/>
  <Default Extension="wmf" ContentType="image/x-w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4"/>
  </p:notesMasterIdLst>
  <p:sldIdLst>
    <p:sldId id="314" r:id="rId3"/>
    <p:sldId id="315" r:id="rId5"/>
    <p:sldId id="348" r:id="rId6"/>
    <p:sldId id="476" r:id="rId7"/>
    <p:sldId id="409" r:id="rId8"/>
    <p:sldId id="477" r:id="rId9"/>
    <p:sldId id="360" r:id="rId10"/>
    <p:sldId id="479" r:id="rId11"/>
    <p:sldId id="489" r:id="rId12"/>
    <p:sldId id="490" r:id="rId13"/>
    <p:sldId id="362" r:id="rId14"/>
    <p:sldId id="495" r:id="rId15"/>
    <p:sldId id="492" r:id="rId16"/>
  </p:sldIdLst>
  <p:sldSz cx="12192000" cy="6858000"/>
  <p:notesSz cx="6858000" cy="9144000"/>
  <p:custDataLst>
    <p:tags r:id="rId21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jijun" initials="j" lastIdx="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26" autoAdjust="0"/>
    <p:restoredTop sz="94414" autoAdjust="0"/>
  </p:normalViewPr>
  <p:slideViewPr>
    <p:cSldViewPr snapToGrid="0" snapToObjects="1" showGuides="1">
      <p:cViewPr varScale="1">
        <p:scale>
          <a:sx n="82" d="100"/>
          <a:sy n="82" d="100"/>
        </p:scale>
        <p:origin x="-725" y="-82"/>
      </p:cViewPr>
      <p:guideLst>
        <p:guide orient="horz" pos="4307"/>
        <p:guide orient="horz" pos="3227"/>
        <p:guide pos="3978"/>
        <p:guide pos="1969"/>
        <p:guide pos="799"/>
        <p:guide pos="550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>
      <p:cViewPr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tags" Target="tags/tag1.xml"/><Relationship Id="rId20" Type="http://schemas.openxmlformats.org/officeDocument/2006/relationships/commentAuthors" Target="commentAuthors.xml"/><Relationship Id="rId2" Type="http://schemas.openxmlformats.org/officeDocument/2006/relationships/theme" Target="theme/theme1.xml"/><Relationship Id="rId19" Type="http://schemas.openxmlformats.org/officeDocument/2006/relationships/tableStyles" Target="tableStyles.xml"/><Relationship Id="rId18" Type="http://schemas.openxmlformats.org/officeDocument/2006/relationships/viewProps" Target="viewProps.xml"/><Relationship Id="rId17" Type="http://schemas.openxmlformats.org/officeDocument/2006/relationships/presProps" Target="presProps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2.vml.rels><?xml version="1.0" encoding="UTF-8" standalone="yes"?>
<Relationships xmlns="http://schemas.openxmlformats.org/package/2006/relationships"><Relationship Id="rId4" Type="http://schemas.openxmlformats.org/officeDocument/2006/relationships/image" Target="../media/image9.wmf"/><Relationship Id="rId3" Type="http://schemas.openxmlformats.org/officeDocument/2006/relationships/image" Target="../media/image8.wmf"/><Relationship Id="rId2" Type="http://schemas.openxmlformats.org/officeDocument/2006/relationships/image" Target="../media/image7.wmf"/><Relationship Id="rId1" Type="http://schemas.openxmlformats.org/officeDocument/2006/relationships/image" Target="../media/image6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0F84BF-94F5-48BE-B2C9-76E96A262FA1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FDB9FD-F92B-4336-9E6E-17071741937B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FDB9FD-F92B-4336-9E6E-1707174193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>
            <a:alphaModFix amt="20000"/>
          </a:blip>
          <a:srcRect l="18607" t="8710" r="9620" b="11107"/>
          <a:stretch>
            <a:fillRect/>
          </a:stretch>
        </p:blipFill>
        <p:spPr>
          <a:xfrm>
            <a:off x="484909" y="0"/>
            <a:ext cx="10986655" cy="648154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/>
    </mc:Choice>
    <mc:Fallback>
      <p:transition spd="slow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竖排文本占位符 2"/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04A02DF-CE22-7544-B751-71587FFD45A8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kumimoji="1"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9B0B04C-B5E4-4741-B22F-92B09C0A8EA0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/>
    </mc:Choice>
    <mc:Fallback>
      <p:transition spd="slow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和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竖排文本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04A02DF-CE22-7544-B751-71587FFD45A8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kumimoji="1"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9B0B04C-B5E4-4741-B22F-92B09C0A8EA0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/>
    </mc:Choice>
    <mc:Fallback>
      <p:transition spd="slow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/>
    </mc:Choice>
    <mc:Fallback>
      <p:transition spd="slow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/>
    </mc:Choice>
    <mc:Fallback>
      <p:transition spd="slow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 userDrawn="1"/>
        </p:nvSpPr>
        <p:spPr>
          <a:xfrm>
            <a:off x="9052022" y="6038068"/>
            <a:ext cx="299312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zh-CN" sz="2000" b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“</a:t>
            </a:r>
            <a:r>
              <a:rPr kumimoji="1" lang="zh-CN" altLang="en-US" sz="2000" b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锡慧在线”开学第二周</a:t>
            </a:r>
            <a:endParaRPr kumimoji="1" lang="zh-CN" altLang="en-US" sz="2000" b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4" name="矩形 4"/>
          <p:cNvSpPr/>
          <p:nvPr userDrawn="1"/>
        </p:nvSpPr>
        <p:spPr>
          <a:xfrm>
            <a:off x="8223473" y="5990702"/>
            <a:ext cx="1089887" cy="503748"/>
          </a:xfrm>
          <a:custGeom>
            <a:avLst/>
            <a:gdLst>
              <a:gd name="connsiteX0" fmla="*/ 0 w 10501745"/>
              <a:gd name="connsiteY0" fmla="*/ 0 h 2978727"/>
              <a:gd name="connsiteX1" fmla="*/ 10501745 w 10501745"/>
              <a:gd name="connsiteY1" fmla="*/ 0 h 2978727"/>
              <a:gd name="connsiteX2" fmla="*/ 10501745 w 10501745"/>
              <a:gd name="connsiteY2" fmla="*/ 2978727 h 2978727"/>
              <a:gd name="connsiteX3" fmla="*/ 0 w 10501745"/>
              <a:gd name="connsiteY3" fmla="*/ 2978727 h 2978727"/>
              <a:gd name="connsiteX4" fmla="*/ 0 w 10501745"/>
              <a:gd name="connsiteY4" fmla="*/ 0 h 2978727"/>
              <a:gd name="connsiteX0-1" fmla="*/ 0 w 10501745"/>
              <a:gd name="connsiteY0-2" fmla="*/ 0 h 2978727"/>
              <a:gd name="connsiteX1-3" fmla="*/ 10501745 w 10501745"/>
              <a:gd name="connsiteY1-4" fmla="*/ 0 h 2978727"/>
              <a:gd name="connsiteX2-5" fmla="*/ 8977745 w 10501745"/>
              <a:gd name="connsiteY2-6" fmla="*/ 2937163 h 2978727"/>
              <a:gd name="connsiteX3-7" fmla="*/ 0 w 10501745"/>
              <a:gd name="connsiteY3-8" fmla="*/ 2978727 h 2978727"/>
              <a:gd name="connsiteX4-9" fmla="*/ 0 w 10501745"/>
              <a:gd name="connsiteY4-10" fmla="*/ 0 h 2978727"/>
              <a:gd name="connsiteX0-11" fmla="*/ 0 w 10501745"/>
              <a:gd name="connsiteY0-12" fmla="*/ 0 h 2978727"/>
              <a:gd name="connsiteX1-13" fmla="*/ 10501745 w 10501745"/>
              <a:gd name="connsiteY1-14" fmla="*/ 0 h 2978727"/>
              <a:gd name="connsiteX2-15" fmla="*/ 8589818 w 10501745"/>
              <a:gd name="connsiteY2-16" fmla="*/ 2937163 h 2978727"/>
              <a:gd name="connsiteX3-17" fmla="*/ 0 w 10501745"/>
              <a:gd name="connsiteY3-18" fmla="*/ 2978727 h 2978727"/>
              <a:gd name="connsiteX4-19" fmla="*/ 0 w 10501745"/>
              <a:gd name="connsiteY4-20" fmla="*/ 0 h 2978727"/>
              <a:gd name="connsiteX0-21" fmla="*/ 0 w 10501745"/>
              <a:gd name="connsiteY0-22" fmla="*/ 0 h 2978727"/>
              <a:gd name="connsiteX1-23" fmla="*/ 10501745 w 10501745"/>
              <a:gd name="connsiteY1-24" fmla="*/ 0 h 2978727"/>
              <a:gd name="connsiteX2-25" fmla="*/ 8700654 w 10501745"/>
              <a:gd name="connsiteY2-26" fmla="*/ 2951018 h 2978727"/>
              <a:gd name="connsiteX3-27" fmla="*/ 0 w 10501745"/>
              <a:gd name="connsiteY3-28" fmla="*/ 2978727 h 2978727"/>
              <a:gd name="connsiteX4-29" fmla="*/ 0 w 10501745"/>
              <a:gd name="connsiteY4-30" fmla="*/ 0 h 2978727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10501745" h="2978727">
                <a:moveTo>
                  <a:pt x="0" y="0"/>
                </a:moveTo>
                <a:lnTo>
                  <a:pt x="10501745" y="0"/>
                </a:lnTo>
                <a:lnTo>
                  <a:pt x="8700654" y="2951018"/>
                </a:lnTo>
                <a:lnTo>
                  <a:pt x="0" y="297872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1100"/>
          </a:p>
        </p:txBody>
      </p:sp>
      <p:sp>
        <p:nvSpPr>
          <p:cNvPr id="5" name="文本框 4"/>
          <p:cNvSpPr txBox="1"/>
          <p:nvPr userDrawn="1"/>
        </p:nvSpPr>
        <p:spPr>
          <a:xfrm>
            <a:off x="8223474" y="5977189"/>
            <a:ext cx="12024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2020</a:t>
            </a:r>
            <a:endParaRPr lang="zh-CN" altLang="en-US" sz="2800" b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/>
    </mc:Choice>
    <mc:Fallback>
      <p:transition spd="slow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04A02DF-CE22-7544-B751-71587FFD45A8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kumimoji="1"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9B0B04C-B5E4-4741-B22F-92B09C0A8EA0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/>
    </mc:Choice>
    <mc:Fallback>
      <p:transition spd="slow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项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04A02DF-CE22-7544-B751-71587FFD45A8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kumimoji="1" lang="zh-CN" altLang="en-US"/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9B0B04C-B5E4-4741-B22F-92B09C0A8EA0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/>
    </mc:Choice>
    <mc:Fallback>
      <p:transition spd="slow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04A02DF-CE22-7544-B751-71587FFD45A8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kumimoji="1" lang="zh-CN" altLang="en-US"/>
          </a:p>
        </p:txBody>
      </p:sp>
      <p:sp>
        <p:nvSpPr>
          <p:cNvPr id="9" name="幻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9B0B04C-B5E4-4741-B22F-92B09C0A8EA0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/>
    </mc:Choice>
    <mc:Fallback>
      <p:transition spd="slow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04A02DF-CE22-7544-B751-71587FFD45A8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kumimoji="1" lang="zh-CN" altLang="en-US"/>
          </a:p>
        </p:txBody>
      </p:sp>
      <p:sp>
        <p:nvSpPr>
          <p:cNvPr id="5" name="幻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9B0B04C-B5E4-4741-B22F-92B09C0A8EA0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/>
    </mc:Choice>
    <mc:Fallback>
      <p:transition spd="slow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04A02DF-CE22-7544-B751-71587FFD45A8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kumimoji="1" lang="zh-CN" altLang="en-US"/>
          </a:p>
        </p:txBody>
      </p:sp>
      <p:sp>
        <p:nvSpPr>
          <p:cNvPr id="4" name="幻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9B0B04C-B5E4-4741-B22F-92B09C0A8EA0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/>
    </mc:Choice>
    <mc:Fallback>
      <p:transition spd="slow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04A02DF-CE22-7544-B751-71587FFD45A8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kumimoji="1" lang="zh-CN" altLang="en-US"/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9B0B04C-B5E4-4741-B22F-92B09C0A8EA0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/>
    </mc:Choice>
    <mc:Fallback>
      <p:transition spd="slow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04A02DF-CE22-7544-B751-71587FFD45A8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kumimoji="1" lang="zh-CN" altLang="en-US"/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9B0B04C-B5E4-4741-B22F-92B09C0A8EA0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/>
    </mc:Choice>
    <mc:Fallback>
      <p:transition spd="slow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4" Type="http://schemas.openxmlformats.org/officeDocument/2006/relationships/theme" Target="../theme/theme1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40000"/>
            <a:lumOff val="60000"/>
            <a:alpha val="3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mc:AlternateContent xmlns:mc="http://schemas.openxmlformats.org/markup-compatibility/2006">
    <mc:Choice xmlns:p14="http://schemas.microsoft.com/office/powerpoint/2010/main" Requires="p14">
      <p:transition spd="slow" p14:dur="1000"/>
    </mc:Choice>
    <mc:Fallback>
      <p:transition spd="slow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20.png"/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image" Target="../media/image17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24.png"/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image" Target="../media/image2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7" Type="http://schemas.openxmlformats.org/officeDocument/2006/relationships/vmlDrawing" Target="../drawings/vmlDrawing1.vml"/><Relationship Id="rId6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image" Target="../media/image4.png"/><Relationship Id="rId3" Type="http://schemas.openxmlformats.org/officeDocument/2006/relationships/image" Target="../media/image3.png"/><Relationship Id="rId2" Type="http://schemas.openxmlformats.org/officeDocument/2006/relationships/image" Target="../media/image2.wmf"/><Relationship Id="rId1" Type="http://schemas.openxmlformats.org/officeDocument/2006/relationships/oleObject" Target="../embeddings/oleObject1.bin"/></Relationships>
</file>

<file path=ppt/slides/_rels/slide6.xml.rels><?xml version="1.0" encoding="UTF-8" standalone="yes"?>
<Relationships xmlns="http://schemas.openxmlformats.org/package/2006/relationships"><Relationship Id="rId9" Type="http://schemas.openxmlformats.org/officeDocument/2006/relationships/oleObject" Target="../embeddings/oleObject6.bin"/><Relationship Id="rId8" Type="http://schemas.openxmlformats.org/officeDocument/2006/relationships/image" Target="../media/image9.wmf"/><Relationship Id="rId7" Type="http://schemas.openxmlformats.org/officeDocument/2006/relationships/oleObject" Target="../embeddings/oleObject5.bin"/><Relationship Id="rId6" Type="http://schemas.openxmlformats.org/officeDocument/2006/relationships/image" Target="../media/image8.wmf"/><Relationship Id="rId5" Type="http://schemas.openxmlformats.org/officeDocument/2006/relationships/oleObject" Target="../embeddings/oleObject4.bin"/><Relationship Id="rId4" Type="http://schemas.openxmlformats.org/officeDocument/2006/relationships/image" Target="../media/image7.wmf"/><Relationship Id="rId3" Type="http://schemas.openxmlformats.org/officeDocument/2006/relationships/oleObject" Target="../embeddings/oleObject3.bin"/><Relationship Id="rId2" Type="http://schemas.openxmlformats.org/officeDocument/2006/relationships/image" Target="../media/image6.wmf"/><Relationship Id="rId12" Type="http://schemas.openxmlformats.org/officeDocument/2006/relationships/vmlDrawing" Target="../drawings/vmlDrawing2.vml"/><Relationship Id="rId11" Type="http://schemas.openxmlformats.org/officeDocument/2006/relationships/slideLayout" Target="../slideLayouts/slideLayout7.xml"/><Relationship Id="rId10" Type="http://schemas.openxmlformats.org/officeDocument/2006/relationships/oleObject" Target="../embeddings/oleObject7.bin"/><Relationship Id="rId1" Type="http://schemas.openxmlformats.org/officeDocument/2006/relationships/oleObject" Target="../embeddings/oleObject2.bin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16.png"/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矩形 4"/>
          <p:cNvSpPr/>
          <p:nvPr/>
        </p:nvSpPr>
        <p:spPr>
          <a:xfrm>
            <a:off x="-97842" y="443810"/>
            <a:ext cx="3461657" cy="981868"/>
          </a:xfrm>
          <a:custGeom>
            <a:avLst/>
            <a:gdLst>
              <a:gd name="connsiteX0" fmla="*/ 0 w 10501745"/>
              <a:gd name="connsiteY0" fmla="*/ 0 h 2978727"/>
              <a:gd name="connsiteX1" fmla="*/ 10501745 w 10501745"/>
              <a:gd name="connsiteY1" fmla="*/ 0 h 2978727"/>
              <a:gd name="connsiteX2" fmla="*/ 10501745 w 10501745"/>
              <a:gd name="connsiteY2" fmla="*/ 2978727 h 2978727"/>
              <a:gd name="connsiteX3" fmla="*/ 0 w 10501745"/>
              <a:gd name="connsiteY3" fmla="*/ 2978727 h 2978727"/>
              <a:gd name="connsiteX4" fmla="*/ 0 w 10501745"/>
              <a:gd name="connsiteY4" fmla="*/ 0 h 2978727"/>
              <a:gd name="connsiteX0-1" fmla="*/ 0 w 10501745"/>
              <a:gd name="connsiteY0-2" fmla="*/ 0 h 2978727"/>
              <a:gd name="connsiteX1-3" fmla="*/ 10501745 w 10501745"/>
              <a:gd name="connsiteY1-4" fmla="*/ 0 h 2978727"/>
              <a:gd name="connsiteX2-5" fmla="*/ 8977745 w 10501745"/>
              <a:gd name="connsiteY2-6" fmla="*/ 2937163 h 2978727"/>
              <a:gd name="connsiteX3-7" fmla="*/ 0 w 10501745"/>
              <a:gd name="connsiteY3-8" fmla="*/ 2978727 h 2978727"/>
              <a:gd name="connsiteX4-9" fmla="*/ 0 w 10501745"/>
              <a:gd name="connsiteY4-10" fmla="*/ 0 h 2978727"/>
              <a:gd name="connsiteX0-11" fmla="*/ 0 w 10501745"/>
              <a:gd name="connsiteY0-12" fmla="*/ 0 h 2978727"/>
              <a:gd name="connsiteX1-13" fmla="*/ 10501745 w 10501745"/>
              <a:gd name="connsiteY1-14" fmla="*/ 0 h 2978727"/>
              <a:gd name="connsiteX2-15" fmla="*/ 8589818 w 10501745"/>
              <a:gd name="connsiteY2-16" fmla="*/ 2937163 h 2978727"/>
              <a:gd name="connsiteX3-17" fmla="*/ 0 w 10501745"/>
              <a:gd name="connsiteY3-18" fmla="*/ 2978727 h 2978727"/>
              <a:gd name="connsiteX4-19" fmla="*/ 0 w 10501745"/>
              <a:gd name="connsiteY4-20" fmla="*/ 0 h 2978727"/>
              <a:gd name="connsiteX0-21" fmla="*/ 0 w 10501745"/>
              <a:gd name="connsiteY0-22" fmla="*/ 0 h 2978727"/>
              <a:gd name="connsiteX1-23" fmla="*/ 10501745 w 10501745"/>
              <a:gd name="connsiteY1-24" fmla="*/ 0 h 2978727"/>
              <a:gd name="connsiteX2-25" fmla="*/ 8700654 w 10501745"/>
              <a:gd name="connsiteY2-26" fmla="*/ 2951018 h 2978727"/>
              <a:gd name="connsiteX3-27" fmla="*/ 0 w 10501745"/>
              <a:gd name="connsiteY3-28" fmla="*/ 2978727 h 2978727"/>
              <a:gd name="connsiteX4-29" fmla="*/ 0 w 10501745"/>
              <a:gd name="connsiteY4-30" fmla="*/ 0 h 2978727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10501745" h="2978727">
                <a:moveTo>
                  <a:pt x="0" y="0"/>
                </a:moveTo>
                <a:lnTo>
                  <a:pt x="10501745" y="0"/>
                </a:lnTo>
                <a:lnTo>
                  <a:pt x="8700654" y="2951018"/>
                </a:lnTo>
                <a:lnTo>
                  <a:pt x="0" y="297872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643242" y="380746"/>
            <a:ext cx="4517409" cy="11068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6600" b="1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2022</a:t>
            </a:r>
            <a:endParaRPr lang="en-US" altLang="zh-CN" sz="6600" b="1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090166" y="2189755"/>
            <a:ext cx="11156950" cy="10147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b="1" smtClean="0"/>
              <a:t>11.4  </a:t>
            </a:r>
            <a:r>
              <a:rPr lang="zh-CN" altLang="en-US" sz="6000" b="1" smtClean="0"/>
              <a:t>解一元一次</a:t>
            </a:r>
            <a:r>
              <a:rPr lang="zh-CN" sz="6000" b="1" smtClean="0"/>
              <a:t>不等式</a:t>
            </a:r>
            <a:r>
              <a:rPr lang="zh-CN" altLang="en-US" sz="6000" b="1" smtClean="0"/>
              <a:t>（</a:t>
            </a:r>
            <a:r>
              <a:rPr lang="en-US" altLang="zh-CN" sz="6000" b="1" smtClean="0"/>
              <a:t>2</a:t>
            </a:r>
            <a:r>
              <a:rPr lang="zh-CN" altLang="en-US" sz="6000" b="1" smtClean="0"/>
              <a:t>）</a:t>
            </a:r>
            <a:endParaRPr lang="zh-CN" sz="6000" b="1"/>
          </a:p>
        </p:txBody>
      </p:sp>
      <p:sp>
        <p:nvSpPr>
          <p:cNvPr id="10" name="文本框 9"/>
          <p:cNvSpPr txBox="1"/>
          <p:nvPr/>
        </p:nvSpPr>
        <p:spPr>
          <a:xfrm>
            <a:off x="3824968" y="3660963"/>
            <a:ext cx="454163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>
                <a:latin typeface="微软雅黑" panose="020B0503020204020204" charset="-122"/>
                <a:ea typeface="微软雅黑" panose="020B0503020204020204" charset="-122"/>
              </a:rPr>
              <a:t>朱新玲</a:t>
            </a:r>
            <a:endParaRPr lang="zh-CN" altLang="en-US" sz="280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2" name="矩形 4"/>
          <p:cNvSpPr/>
          <p:nvPr/>
        </p:nvSpPr>
        <p:spPr>
          <a:xfrm rot="10800000">
            <a:off x="9499290" y="5766367"/>
            <a:ext cx="3461657" cy="791572"/>
          </a:xfrm>
          <a:custGeom>
            <a:avLst/>
            <a:gdLst>
              <a:gd name="connsiteX0" fmla="*/ 0 w 10501745"/>
              <a:gd name="connsiteY0" fmla="*/ 0 h 2978727"/>
              <a:gd name="connsiteX1" fmla="*/ 10501745 w 10501745"/>
              <a:gd name="connsiteY1" fmla="*/ 0 h 2978727"/>
              <a:gd name="connsiteX2" fmla="*/ 10501745 w 10501745"/>
              <a:gd name="connsiteY2" fmla="*/ 2978727 h 2978727"/>
              <a:gd name="connsiteX3" fmla="*/ 0 w 10501745"/>
              <a:gd name="connsiteY3" fmla="*/ 2978727 h 2978727"/>
              <a:gd name="connsiteX4" fmla="*/ 0 w 10501745"/>
              <a:gd name="connsiteY4" fmla="*/ 0 h 2978727"/>
              <a:gd name="connsiteX0-1" fmla="*/ 0 w 10501745"/>
              <a:gd name="connsiteY0-2" fmla="*/ 0 h 2978727"/>
              <a:gd name="connsiteX1-3" fmla="*/ 10501745 w 10501745"/>
              <a:gd name="connsiteY1-4" fmla="*/ 0 h 2978727"/>
              <a:gd name="connsiteX2-5" fmla="*/ 8977745 w 10501745"/>
              <a:gd name="connsiteY2-6" fmla="*/ 2937163 h 2978727"/>
              <a:gd name="connsiteX3-7" fmla="*/ 0 w 10501745"/>
              <a:gd name="connsiteY3-8" fmla="*/ 2978727 h 2978727"/>
              <a:gd name="connsiteX4-9" fmla="*/ 0 w 10501745"/>
              <a:gd name="connsiteY4-10" fmla="*/ 0 h 2978727"/>
              <a:gd name="connsiteX0-11" fmla="*/ 0 w 10501745"/>
              <a:gd name="connsiteY0-12" fmla="*/ 0 h 2978727"/>
              <a:gd name="connsiteX1-13" fmla="*/ 10501745 w 10501745"/>
              <a:gd name="connsiteY1-14" fmla="*/ 0 h 2978727"/>
              <a:gd name="connsiteX2-15" fmla="*/ 8589818 w 10501745"/>
              <a:gd name="connsiteY2-16" fmla="*/ 2937163 h 2978727"/>
              <a:gd name="connsiteX3-17" fmla="*/ 0 w 10501745"/>
              <a:gd name="connsiteY3-18" fmla="*/ 2978727 h 2978727"/>
              <a:gd name="connsiteX4-19" fmla="*/ 0 w 10501745"/>
              <a:gd name="connsiteY4-20" fmla="*/ 0 h 2978727"/>
              <a:gd name="connsiteX0-21" fmla="*/ 0 w 10501745"/>
              <a:gd name="connsiteY0-22" fmla="*/ 0 h 2978727"/>
              <a:gd name="connsiteX1-23" fmla="*/ 10501745 w 10501745"/>
              <a:gd name="connsiteY1-24" fmla="*/ 0 h 2978727"/>
              <a:gd name="connsiteX2-25" fmla="*/ 8700654 w 10501745"/>
              <a:gd name="connsiteY2-26" fmla="*/ 2951018 h 2978727"/>
              <a:gd name="connsiteX3-27" fmla="*/ 0 w 10501745"/>
              <a:gd name="connsiteY3-28" fmla="*/ 2978727 h 2978727"/>
              <a:gd name="connsiteX4-29" fmla="*/ 0 w 10501745"/>
              <a:gd name="connsiteY4-30" fmla="*/ 0 h 2978727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10501745" h="2978727">
                <a:moveTo>
                  <a:pt x="0" y="0"/>
                </a:moveTo>
                <a:lnTo>
                  <a:pt x="10501745" y="0"/>
                </a:lnTo>
                <a:lnTo>
                  <a:pt x="8700654" y="2951018"/>
                </a:lnTo>
                <a:lnTo>
                  <a:pt x="0" y="297872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/>
    </mc:Choice>
    <mc:Fallback>
      <p:transition spd="slow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 Box 2"/>
          <p:cNvSpPr txBox="1"/>
          <p:nvPr/>
        </p:nvSpPr>
        <p:spPr>
          <a:xfrm>
            <a:off x="0" y="-34290"/>
            <a:ext cx="7600315" cy="70675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4000" b="1" smtClean="0">
                <a:solidFill>
                  <a:schemeClr val="accent5">
                    <a:lumMod val="7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</a:t>
            </a:r>
            <a:r>
              <a:rPr lang="zh-CN" altLang="en-US" sz="4000" b="1" smtClean="0">
                <a:solidFill>
                  <a:schemeClr val="accent5">
                    <a:lumMod val="7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方程组</a:t>
            </a:r>
            <a:r>
              <a:rPr lang="en-US" altLang="zh-CN" sz="4000" b="1" smtClean="0">
                <a:solidFill>
                  <a:schemeClr val="accent5">
                    <a:lumMod val="7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       </a:t>
            </a:r>
            <a:r>
              <a:rPr lang="zh-CN" altLang="en-US" sz="4000" b="1" smtClean="0">
                <a:solidFill>
                  <a:schemeClr val="accent5">
                    <a:lumMod val="7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不等式</a:t>
            </a:r>
            <a:endParaRPr lang="zh-CN" altLang="en-US" sz="4000" b="1" smtClean="0">
              <a:solidFill>
                <a:schemeClr val="accent5">
                  <a:lumMod val="7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5" name="右箭头 4"/>
          <p:cNvSpPr/>
          <p:nvPr/>
        </p:nvSpPr>
        <p:spPr>
          <a:xfrm>
            <a:off x="2343150" y="134620"/>
            <a:ext cx="2343150" cy="3683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左大括号 1"/>
          <p:cNvSpPr/>
          <p:nvPr/>
        </p:nvSpPr>
        <p:spPr>
          <a:xfrm>
            <a:off x="4847590" y="840105"/>
            <a:ext cx="81280" cy="750570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3" name="组合 12"/>
          <p:cNvGrpSpPr/>
          <p:nvPr/>
        </p:nvGrpSpPr>
        <p:grpSpPr>
          <a:xfrm>
            <a:off x="415290" y="739140"/>
            <a:ext cx="10612755" cy="1054100"/>
            <a:chOff x="654" y="1164"/>
            <a:chExt cx="16713" cy="1660"/>
          </a:xfrm>
        </p:grpSpPr>
        <p:sp>
          <p:nvSpPr>
            <p:cNvPr id="6" name="文本框 5"/>
            <p:cNvSpPr txBox="1"/>
            <p:nvPr/>
          </p:nvSpPr>
          <p:spPr>
            <a:xfrm>
              <a:off x="654" y="1323"/>
              <a:ext cx="16713" cy="150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sz="2800" b="1"/>
                <a:t>例</a:t>
              </a:r>
              <a:r>
                <a:rPr lang="en-US" altLang="zh-CN" sz="2800" b="1"/>
                <a:t>4 已知关于x、y的方程组                        的解满足不等式x+y&lt;3，求实数a的取值范围。 </a:t>
              </a:r>
              <a:endParaRPr lang="en-US" altLang="zh-CN" sz="2800" b="1"/>
            </a:p>
          </p:txBody>
        </p: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3" name="文本框 2"/>
                <p:cNvSpPr txBox="1"/>
                <p:nvPr/>
              </p:nvSpPr>
              <p:spPr>
                <a:xfrm>
                  <a:off x="7762" y="1164"/>
                  <a:ext cx="3432" cy="150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altLang="zh-CN" sz="2800" b="1">
                            <a:latin typeface="Cambria Math" panose="02040503050406030204" pitchFamily="18" charset="0"/>
                            <a:cs typeface="Cambria Math" panose="02040503050406030204" pitchFamily="18" charset="0"/>
                          </a:rPr>
                          <m:t>𝐱</m:t>
                        </m:r>
                        <m:r>
                          <a:rPr lang="en-US" altLang="zh-CN" sz="2800" b="1">
                            <a:latin typeface="Cambria Math" panose="02040503050406030204" pitchFamily="18" charset="0"/>
                            <a:cs typeface="Cambria Math" panose="02040503050406030204" pitchFamily="18" charset="0"/>
                          </a:rPr>
                          <m:t>−</m:t>
                        </m:r>
                        <m:r>
                          <a:rPr lang="en-US" altLang="zh-CN" sz="2800" b="1">
                            <a:latin typeface="Cambria Math" panose="02040503050406030204" pitchFamily="18" charset="0"/>
                            <a:cs typeface="Cambria Math" panose="02040503050406030204" pitchFamily="18" charset="0"/>
                          </a:rPr>
                          <m:t>𝐲</m:t>
                        </m:r>
                        <m:r>
                          <a:rPr lang="en-US" altLang="zh-CN" sz="2800" b="1">
                            <a:latin typeface="Cambria Math" panose="02040503050406030204" pitchFamily="18" charset="0"/>
                            <a:cs typeface="Cambria Math" panose="02040503050406030204" pitchFamily="18" charset="0"/>
                          </a:rPr>
                          <m:t>=</m:t>
                        </m:r>
                        <m:r>
                          <a:rPr lang="en-US" altLang="zh-CN" sz="2800" b="1">
                            <a:latin typeface="Cambria Math" panose="02040503050406030204" pitchFamily="18" charset="0"/>
                            <a:cs typeface="Cambria Math" panose="02040503050406030204" pitchFamily="18" charset="0"/>
                          </a:rPr>
                          <m:t>𝟑</m:t>
                        </m:r>
                      </m:oMath>
                    </m:oMathPara>
                  </a14:m>
                  <a:endParaRPr lang="en-US" altLang="zh-CN" sz="2800" b="1">
                    <a:latin typeface="Cambria Math" panose="02040503050406030204" pitchFamily="18" charset="0"/>
                    <a:cs typeface="Cambria Math" panose="02040503050406030204" pitchFamily="18" charset="0"/>
                  </a:endParaRPr>
                </a:p>
                <a:p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altLang="zh-CN" sz="2800" b="1">
                            <a:latin typeface="Cambria Math" panose="02040503050406030204" pitchFamily="18" charset="0"/>
                            <a:cs typeface="Cambria Math" panose="02040503050406030204" pitchFamily="18" charset="0"/>
                          </a:rPr>
                          <m:t>𝟐</m:t>
                        </m:r>
                        <m:r>
                          <a:rPr lang="en-US" altLang="zh-CN" sz="2800" b="1">
                            <a:latin typeface="Cambria Math" panose="02040503050406030204" pitchFamily="18" charset="0"/>
                            <a:cs typeface="Cambria Math" panose="02040503050406030204" pitchFamily="18" charset="0"/>
                          </a:rPr>
                          <m:t>𝐱</m:t>
                        </m:r>
                        <m:r>
                          <a:rPr lang="en-US" altLang="zh-CN" sz="2800" b="1">
                            <a:latin typeface="Cambria Math" panose="02040503050406030204" pitchFamily="18" charset="0"/>
                            <a:cs typeface="Cambria Math" panose="02040503050406030204" pitchFamily="18" charset="0"/>
                          </a:rPr>
                          <m:t>+</m:t>
                        </m:r>
                        <m:r>
                          <a:rPr lang="en-US" altLang="zh-CN" sz="2800" b="1">
                            <a:latin typeface="Cambria Math" panose="02040503050406030204" pitchFamily="18" charset="0"/>
                            <a:cs typeface="Cambria Math" panose="02040503050406030204" pitchFamily="18" charset="0"/>
                          </a:rPr>
                          <m:t>𝐲</m:t>
                        </m:r>
                        <m:r>
                          <a:rPr lang="en-US" altLang="zh-CN" sz="2800" b="1">
                            <a:latin typeface="Cambria Math" panose="02040503050406030204" pitchFamily="18" charset="0"/>
                            <a:cs typeface="Cambria Math" panose="02040503050406030204" pitchFamily="18" charset="0"/>
                          </a:rPr>
                          <m:t>=</m:t>
                        </m:r>
                        <m:r>
                          <a:rPr lang="en-US" altLang="zh-CN" sz="2800" b="1">
                            <a:latin typeface="Cambria Math" panose="02040503050406030204" pitchFamily="18" charset="0"/>
                            <a:cs typeface="Cambria Math" panose="02040503050406030204" pitchFamily="18" charset="0"/>
                          </a:rPr>
                          <m:t>𝟔</m:t>
                        </m:r>
                        <m:r>
                          <a:rPr lang="en-US" altLang="zh-CN" sz="2800" b="1">
                            <a:latin typeface="Cambria Math" panose="02040503050406030204" pitchFamily="18" charset="0"/>
                            <a:cs typeface="Cambria Math" panose="02040503050406030204" pitchFamily="18" charset="0"/>
                          </a:rPr>
                          <m:t>𝐚</m:t>
                        </m:r>
                      </m:oMath>
                    </m:oMathPara>
                  </a14:m>
                  <a:endParaRPr lang="zh-CN" altLang="en-US" sz="2800" b="1"/>
                </a:p>
              </p:txBody>
            </p:sp>
          </mc:Choice>
          <mc:Fallback>
            <p:sp>
              <p:nvSpPr>
                <p:cNvPr id="3" name="文本框 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762" y="1164"/>
                  <a:ext cx="3432" cy="1501"/>
                </a:xfrm>
                <a:prstGeom prst="rect">
                  <a:avLst/>
                </a:prstGeom>
                <a:blipFill rotWithShape="1">
                  <a:blip r:embed="rId1"/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7" name="左大括号 6"/>
          <p:cNvSpPr/>
          <p:nvPr/>
        </p:nvSpPr>
        <p:spPr>
          <a:xfrm>
            <a:off x="4928870" y="4775835"/>
            <a:ext cx="81280" cy="750570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4" name="组合 13"/>
          <p:cNvGrpSpPr/>
          <p:nvPr/>
        </p:nvGrpSpPr>
        <p:grpSpPr>
          <a:xfrm>
            <a:off x="434975" y="4694555"/>
            <a:ext cx="11322050" cy="1167130"/>
            <a:chOff x="654" y="7544"/>
            <a:chExt cx="17830" cy="1838"/>
          </a:xfrm>
        </p:grpSpPr>
        <p:sp>
          <p:nvSpPr>
            <p:cNvPr id="4" name="文本框 3"/>
            <p:cNvSpPr txBox="1"/>
            <p:nvPr/>
          </p:nvSpPr>
          <p:spPr>
            <a:xfrm>
              <a:off x="654" y="7881"/>
              <a:ext cx="17830" cy="150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b="1"/>
                <a:t>练习</a:t>
              </a:r>
              <a:r>
                <a:rPr lang="en-US" altLang="zh-CN" sz="2800" b="1"/>
                <a:t> 已知关于x、y的方程组                               的解满足不等式x+y&lt;3，求实数a的取值范围。 </a:t>
              </a:r>
              <a:endParaRPr lang="en-US" altLang="zh-CN" sz="2800" b="1"/>
            </a:p>
          </p:txBody>
        </p: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8" name="文本框 7"/>
                <p:cNvSpPr txBox="1"/>
                <p:nvPr/>
              </p:nvSpPr>
              <p:spPr>
                <a:xfrm>
                  <a:off x="7762" y="7544"/>
                  <a:ext cx="4746" cy="150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altLang="zh-CN" sz="2800" b="1">
                            <a:latin typeface="Cambria Math" panose="02040503050406030204" pitchFamily="18" charset="0"/>
                            <a:cs typeface="Cambria Math" panose="02040503050406030204" pitchFamily="18" charset="0"/>
                          </a:rPr>
                          <m:t>𝐱</m:t>
                        </m:r>
                        <m:r>
                          <a:rPr lang="en-US" altLang="zh-CN" sz="2800" b="1">
                            <a:latin typeface="Cambria Math" panose="02040503050406030204" pitchFamily="18" charset="0"/>
                            <a:cs typeface="Cambria Math" panose="02040503050406030204" pitchFamily="18" charset="0"/>
                          </a:rPr>
                          <m:t>−</m:t>
                        </m:r>
                        <m:r>
                          <a:rPr lang="en-US" altLang="zh-CN" sz="2800" b="1">
                            <a:latin typeface="Cambria Math" panose="02040503050406030204" pitchFamily="18" charset="0"/>
                            <a:cs typeface="Cambria Math" panose="02040503050406030204" pitchFamily="18" charset="0"/>
                          </a:rPr>
                          <m:t>𝐲</m:t>
                        </m:r>
                        <m:r>
                          <a:rPr lang="en-US" altLang="zh-CN" sz="2800" b="1">
                            <a:latin typeface="Cambria Math" panose="02040503050406030204" pitchFamily="18" charset="0"/>
                            <a:cs typeface="Cambria Math" panose="02040503050406030204" pitchFamily="18" charset="0"/>
                          </a:rPr>
                          <m:t>=</m:t>
                        </m:r>
                        <m:r>
                          <a:rPr lang="en-US" altLang="zh-CN" sz="2800" b="1">
                            <a:latin typeface="Cambria Math" panose="02040503050406030204" pitchFamily="18" charset="0"/>
                            <a:cs typeface="Cambria Math" panose="02040503050406030204" pitchFamily="18" charset="0"/>
                          </a:rPr>
                          <m:t>𝟒𝐦</m:t>
                        </m:r>
                      </m:oMath>
                    </m:oMathPara>
                  </a14:m>
                  <a:endParaRPr lang="en-US" altLang="zh-CN" sz="2800" b="1">
                    <a:latin typeface="Cambria Math" panose="02040503050406030204" pitchFamily="18" charset="0"/>
                    <a:cs typeface="Cambria Math" panose="02040503050406030204" pitchFamily="18" charset="0"/>
                  </a:endParaRPr>
                </a:p>
                <a:p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altLang="zh-CN" sz="2800" b="1">
                            <a:latin typeface="Cambria Math" panose="02040503050406030204" pitchFamily="18" charset="0"/>
                            <a:cs typeface="Cambria Math" panose="02040503050406030204" pitchFamily="18" charset="0"/>
                          </a:rPr>
                          <m:t>𝟐</m:t>
                        </m:r>
                        <m:r>
                          <a:rPr lang="en-US" altLang="zh-CN" sz="2800" b="1">
                            <a:latin typeface="Cambria Math" panose="02040503050406030204" pitchFamily="18" charset="0"/>
                            <a:cs typeface="Cambria Math" panose="02040503050406030204" pitchFamily="18" charset="0"/>
                          </a:rPr>
                          <m:t>𝐱</m:t>
                        </m:r>
                        <m:r>
                          <a:rPr lang="en-US" altLang="zh-CN" sz="2800" b="1">
                            <a:latin typeface="Cambria Math" panose="02040503050406030204" pitchFamily="18" charset="0"/>
                            <a:cs typeface="Cambria Math" panose="02040503050406030204" pitchFamily="18" charset="0"/>
                          </a:rPr>
                          <m:t>+</m:t>
                        </m:r>
                        <m:r>
                          <a:rPr lang="en-US" altLang="zh-CN" sz="2800" b="1">
                            <a:latin typeface="Cambria Math" panose="02040503050406030204" pitchFamily="18" charset="0"/>
                            <a:cs typeface="Cambria Math" panose="02040503050406030204" pitchFamily="18" charset="0"/>
                          </a:rPr>
                          <m:t>𝐲</m:t>
                        </m:r>
                        <m:r>
                          <a:rPr lang="en-US" altLang="zh-CN" sz="2800" b="1">
                            <a:latin typeface="Cambria Math" panose="02040503050406030204" pitchFamily="18" charset="0"/>
                            <a:cs typeface="Cambria Math" panose="02040503050406030204" pitchFamily="18" charset="0"/>
                          </a:rPr>
                          <m:t>=</m:t>
                        </m:r>
                        <m:r>
                          <a:rPr lang="en-US" altLang="zh-CN" sz="2800" b="1">
                            <a:latin typeface="Cambria Math" panose="02040503050406030204" pitchFamily="18" charset="0"/>
                            <a:cs typeface="Cambria Math" panose="02040503050406030204" pitchFamily="18" charset="0"/>
                          </a:rPr>
                          <m:t>𝟐𝐦</m:t>
                        </m:r>
                        <m:r>
                          <a:rPr lang="en-US" altLang="zh-CN" sz="2800" b="1">
                            <a:latin typeface="Cambria Math" panose="02040503050406030204" pitchFamily="18" charset="0"/>
                            <a:cs typeface="Cambria Math" panose="02040503050406030204" pitchFamily="18" charset="0"/>
                          </a:rPr>
                          <m:t>+</m:t>
                        </m:r>
                        <m:r>
                          <a:rPr lang="en-US" altLang="zh-CN" sz="2800" b="1">
                            <a:latin typeface="Cambria Math" panose="02040503050406030204" pitchFamily="18" charset="0"/>
                            <a:cs typeface="Cambria Math" panose="02040503050406030204" pitchFamily="18" charset="0"/>
                          </a:rPr>
                          <m:t>𝟑</m:t>
                        </m:r>
                      </m:oMath>
                    </m:oMathPara>
                  </a14:m>
                  <a:endParaRPr lang="zh-CN" altLang="en-US" sz="2800" b="1"/>
                </a:p>
              </p:txBody>
            </p:sp>
          </mc:Choice>
          <mc:Fallback>
            <p:sp>
              <p:nvSpPr>
                <p:cNvPr id="8" name="文本框 7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762" y="7544"/>
                  <a:ext cx="4746" cy="1501"/>
                </a:xfrm>
                <a:prstGeom prst="rect">
                  <a:avLst/>
                </a:prstGeom>
                <a:blipFill rotWithShape="1">
                  <a:blip r:embed="rId2"/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15" name="组合 14"/>
          <p:cNvGrpSpPr/>
          <p:nvPr/>
        </p:nvGrpSpPr>
        <p:grpSpPr>
          <a:xfrm>
            <a:off x="1532890" y="2268220"/>
            <a:ext cx="9422765" cy="1955800"/>
            <a:chOff x="1820" y="3157"/>
            <a:chExt cx="14839" cy="3080"/>
          </a:xfrm>
        </p:grpSpPr>
        <p:sp>
          <p:nvSpPr>
            <p:cNvPr id="10" name="左大括号 9"/>
            <p:cNvSpPr/>
            <p:nvPr/>
          </p:nvSpPr>
          <p:spPr>
            <a:xfrm>
              <a:off x="6603" y="3219"/>
              <a:ext cx="128" cy="1182"/>
            </a:xfrm>
            <a:prstGeom prst="leftBrac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2" name="组合 11"/>
            <p:cNvGrpSpPr/>
            <p:nvPr/>
          </p:nvGrpSpPr>
          <p:grpSpPr>
            <a:xfrm>
              <a:off x="1820" y="3157"/>
              <a:ext cx="14839" cy="3080"/>
              <a:chOff x="1261" y="2946"/>
              <a:chExt cx="14839" cy="3080"/>
            </a:xfrm>
          </p:grpSpPr>
          <mc:AlternateContent xmlns:mc="http://schemas.openxmlformats.org/markup-compatibility/2006">
            <mc:Choice xmlns:a14="http://schemas.microsoft.com/office/drawing/2010/main" Requires="a14">
              <p:sp>
                <p:nvSpPr>
                  <p:cNvPr id="9" name="文本框 8"/>
                  <p:cNvSpPr txBox="1"/>
                  <p:nvPr/>
                </p:nvSpPr>
                <p:spPr>
                  <a:xfrm>
                    <a:off x="1261" y="3168"/>
                    <a:ext cx="14839" cy="2858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p>
                    <a:r>
                      <a:rPr lang="zh-CN" altLang="en-US" sz="2800" b="1">
                        <a:solidFill>
                          <a:srgbClr val="0070C0"/>
                        </a:solidFill>
                      </a:rPr>
                      <a:t>解：由方程组解得</a:t>
                    </a:r>
                    <a:r>
                      <a:rPr lang="en-US" altLang="zh-CN" sz="2800" b="1">
                        <a:solidFill>
                          <a:srgbClr val="0070C0"/>
                        </a:solidFill>
                      </a:rPr>
                      <a:t>                     </a:t>
                    </a:r>
                    <a:endParaRPr lang="en-US" altLang="zh-CN" sz="2800" b="1">
                      <a:solidFill>
                        <a:srgbClr val="0070C0"/>
                      </a:solidFill>
                    </a:endParaRPr>
                  </a:p>
                  <a:p>
                    <a:r>
                      <a:rPr lang="en-US" altLang="zh-CN" sz="2800" b="1">
                        <a:solidFill>
                          <a:srgbClr val="0070C0"/>
                        </a:solidFill>
                      </a:rPr>
                      <a:t>        </a:t>
                    </a:r>
                    <a:endParaRPr lang="en-US" altLang="zh-CN" sz="2800" b="1">
                      <a:solidFill>
                        <a:srgbClr val="0070C0"/>
                      </a:solidFill>
                    </a:endParaRPr>
                  </a:p>
                  <a:p>
                    <a:r>
                      <a:rPr lang="zh-CN" altLang="en-US" sz="2800" b="1">
                        <a:solidFill>
                          <a:srgbClr val="0070C0"/>
                        </a:solidFill>
                      </a:rPr>
                      <a:t>将其代入</a:t>
                    </a:r>
                    <a14:m>
                      <m:oMath xmlns:m="http://schemas.openxmlformats.org/officeDocument/2006/math">
                        <m:r>
                          <a:rPr lang="en-US" altLang="zh-CN" sz="2800" b="1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cs typeface="Cambria Math" panose="02040503050406030204" pitchFamily="18" charset="0"/>
                          </a:rPr>
                          <m:t>𝒙</m:t>
                        </m:r>
                        <m:r>
                          <a:rPr lang="en-US" altLang="zh-CN" sz="2800" b="1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cs typeface="Cambria Math" panose="02040503050406030204" pitchFamily="18" charset="0"/>
                          </a:rPr>
                          <m:t>+</m:t>
                        </m:r>
                        <m:r>
                          <a:rPr lang="en-US" altLang="zh-CN" sz="2800" b="1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cs typeface="Cambria Math" panose="02040503050406030204" pitchFamily="18" charset="0"/>
                          </a:rPr>
                          <m:t>𝒚</m:t>
                        </m:r>
                        <m:r>
                          <a:rPr lang="en-US" altLang="zh-CN" sz="2800" b="1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cs typeface="Cambria Math" panose="02040503050406030204" pitchFamily="18" charset="0"/>
                          </a:rPr>
                          <m:t>&lt;</m:t>
                        </m:r>
                        <m:r>
                          <a:rPr lang="en-US" altLang="zh-CN" sz="2800" b="1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cs typeface="Cambria Math" panose="02040503050406030204" pitchFamily="18" charset="0"/>
                          </a:rPr>
                          <m:t>𝟑</m:t>
                        </m:r>
                        <m:r>
                          <a:rPr lang="en-US" altLang="zh-CN" sz="2800" b="1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cs typeface="Cambria Math" panose="02040503050406030204" pitchFamily="18" charset="0"/>
                          </a:rPr>
                          <m:t>得：</m:t>
                        </m:r>
                      </m:oMath>
                    </a14:m>
                    <a:r>
                      <a:rPr lang="en-US" altLang="zh-CN" sz="2800" b="1">
                        <a:solidFill>
                          <a:srgbClr val="0070C0"/>
                        </a:solidFill>
                      </a:rPr>
                      <a:t>1+2a+2a-2&lt;3</a:t>
                    </a:r>
                    <a:endParaRPr lang="en-US" altLang="zh-CN" sz="2800" b="1">
                      <a:solidFill>
                        <a:srgbClr val="0070C0"/>
                      </a:solidFill>
                    </a:endParaRPr>
                  </a:p>
                  <a:p>
                    <a:r>
                      <a:rPr lang="en-US" altLang="zh-CN" sz="2800" b="1">
                        <a:solidFill>
                          <a:srgbClr val="0070C0"/>
                        </a:solidFill>
                      </a:rPr>
                      <a:t>                              ∴a&lt;1</a:t>
                    </a:r>
                    <a:endParaRPr lang="en-US" altLang="zh-CN" sz="2800" b="1">
                      <a:solidFill>
                        <a:srgbClr val="0070C0"/>
                      </a:solidFill>
                    </a:endParaRPr>
                  </a:p>
                </p:txBody>
              </p:sp>
            </mc:Choice>
            <mc:Fallback>
              <p:sp>
                <p:nvSpPr>
                  <p:cNvPr id="9" name="文本框 8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1261" y="3168"/>
                    <a:ext cx="14839" cy="2858"/>
                  </a:xfrm>
                  <a:prstGeom prst="rect">
                    <a:avLst/>
                  </a:prstGeom>
                  <a:blipFill rotWithShape="1">
                    <a:blip r:embed="rId3"/>
                  </a:blipFill>
                </p:spPr>
                <p:txBody>
                  <a:bodyPr/>
                  <a:lstStyle/>
                  <a:p>
                    <a:r>
                      <a:rPr lang="zh-CN" alt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>
            <mc:Choice xmlns:a14="http://schemas.microsoft.com/office/drawing/2010/main" Requires="a14">
              <p:sp>
                <p:nvSpPr>
                  <p:cNvPr id="11" name="文本框 10"/>
                  <p:cNvSpPr txBox="1"/>
                  <p:nvPr/>
                </p:nvSpPr>
                <p:spPr>
                  <a:xfrm>
                    <a:off x="6044" y="2946"/>
                    <a:ext cx="2778" cy="1307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p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altLang="zh-CN" sz="2400" b="1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  <a:cs typeface="Cambria Math" panose="02040503050406030204" pitchFamily="18" charset="0"/>
                            </a:rPr>
                            <m:t>𝐱</m:t>
                          </m:r>
                          <m:r>
                            <a:rPr lang="en-US" altLang="zh-CN" sz="2400" b="1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  <a:cs typeface="Cambria Math" panose="02040503050406030204" pitchFamily="18" charset="0"/>
                            </a:rPr>
                            <m:t>=</m:t>
                          </m:r>
                          <m:r>
                            <a:rPr lang="en-US" altLang="zh-CN" sz="2400" b="1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  <a:cs typeface="Cambria Math" panose="02040503050406030204" pitchFamily="18" charset="0"/>
                            </a:rPr>
                            <m:t>𝟏</m:t>
                          </m:r>
                          <m:r>
                            <a:rPr lang="en-US" altLang="zh-CN" sz="2400" b="1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  <a:cs typeface="Cambria Math" panose="02040503050406030204" pitchFamily="18" charset="0"/>
                            </a:rPr>
                            <m:t>+</m:t>
                          </m:r>
                          <m:r>
                            <a:rPr lang="en-US" altLang="zh-CN" sz="2400" b="1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  <a:cs typeface="Cambria Math" panose="02040503050406030204" pitchFamily="18" charset="0"/>
                            </a:rPr>
                            <m:t>𝟐𝐚</m:t>
                          </m:r>
                        </m:oMath>
                      </m:oMathPara>
                    </a14:m>
                    <a:endParaRPr lang="en-US" altLang="zh-CN" sz="2400" b="1">
                      <a:solidFill>
                        <a:srgbClr val="0070C0"/>
                      </a:solidFill>
                      <a:latin typeface="Cambria Math" panose="02040503050406030204" pitchFamily="18" charset="0"/>
                      <a:cs typeface="Cambria Math" panose="02040503050406030204" pitchFamily="18" charset="0"/>
                    </a:endParaRPr>
                  </a:p>
                  <a:p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altLang="zh-CN" sz="2400" b="1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  <a:cs typeface="Cambria Math" panose="02040503050406030204" pitchFamily="18" charset="0"/>
                            </a:rPr>
                            <m:t>𝐲</m:t>
                          </m:r>
                          <m:r>
                            <a:rPr lang="en-US" altLang="zh-CN" sz="2400" b="1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  <a:cs typeface="Cambria Math" panose="02040503050406030204" pitchFamily="18" charset="0"/>
                            </a:rPr>
                            <m:t>=</m:t>
                          </m:r>
                          <m:r>
                            <a:rPr lang="en-US" altLang="zh-CN" sz="2400" b="1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  <a:cs typeface="Cambria Math" panose="02040503050406030204" pitchFamily="18" charset="0"/>
                            </a:rPr>
                            <m:t>𝟐𝐚</m:t>
                          </m:r>
                          <m:r>
                            <a:rPr lang="en-US" altLang="zh-CN" sz="2400" b="1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  <a:cs typeface="Cambria Math" panose="02040503050406030204" pitchFamily="18" charset="0"/>
                            </a:rPr>
                            <m:t>−</m:t>
                          </m:r>
                          <m:r>
                            <a:rPr lang="en-US" altLang="zh-CN" sz="2400" b="1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  <a:cs typeface="Cambria Math" panose="02040503050406030204" pitchFamily="18" charset="0"/>
                            </a:rPr>
                            <m:t>𝟐</m:t>
                          </m:r>
                        </m:oMath>
                      </m:oMathPara>
                    </a14:m>
                    <a:endParaRPr lang="en-US" altLang="zh-CN" sz="2400" b="1">
                      <a:solidFill>
                        <a:srgbClr val="0070C0"/>
                      </a:solidFill>
                      <a:latin typeface="Cambria Math" panose="02040503050406030204" pitchFamily="18" charset="0"/>
                      <a:cs typeface="Cambria Math" panose="02040503050406030204" pitchFamily="18" charset="0"/>
                    </a:endParaRPr>
                  </a:p>
                </p:txBody>
              </p:sp>
            </mc:Choice>
            <mc:Fallback>
              <p:sp>
                <p:nvSpPr>
                  <p:cNvPr id="11" name="文本框 10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6044" y="2946"/>
                    <a:ext cx="2778" cy="1307"/>
                  </a:xfrm>
                  <a:prstGeom prst="rect">
                    <a:avLst/>
                  </a:prstGeom>
                  <a:blipFill rotWithShape="1">
                    <a:blip r:embed="rId4"/>
                  </a:blipFill>
                </p:spPr>
                <p:txBody>
                  <a:bodyPr/>
                  <a:lstStyle/>
                  <a:p>
                    <a:r>
                      <a:rPr lang="zh-CN" alt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5370168" y="2100616"/>
            <a:ext cx="5991472" cy="2206603"/>
          </a:xfrm>
          <a:prstGeom prst="rect">
            <a:avLst/>
          </a:prstGeom>
          <a:noFill/>
          <a:ln w="9525">
            <a:solidFill>
              <a:schemeClr val="tx2">
                <a:alpha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endParaRPr lang="zh-CN" altLang="en-US">
              <a:solidFill>
                <a:schemeClr val="tx2"/>
              </a:solidFill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5627897" y="2419087"/>
            <a:ext cx="5476017" cy="1569660"/>
            <a:chOff x="5956255" y="183524"/>
            <a:chExt cx="5476017" cy="1569660"/>
          </a:xfrm>
        </p:grpSpPr>
        <p:sp>
          <p:nvSpPr>
            <p:cNvPr id="4" name="文本框 3"/>
            <p:cNvSpPr txBox="1"/>
            <p:nvPr/>
          </p:nvSpPr>
          <p:spPr>
            <a:xfrm>
              <a:off x="6751906" y="322117"/>
              <a:ext cx="1808480" cy="5835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>
                <a:defRPr sz="13800">
                  <a:solidFill>
                    <a:srgbClr val="497A00"/>
                  </a:solidFill>
                  <a:effectLst>
                    <a:outerShdw blurRad="139700" sx="102000" sy="102000" algn="ctr" rotWithShape="0">
                      <a:srgbClr val="9BC54B"/>
                    </a:outerShdw>
                  </a:effectLst>
                  <a:latin typeface="方正细谭黑简体" panose="02000000000000000000" pitchFamily="2" charset="-122"/>
                  <a:ea typeface="方正细谭黑简体" panose="02000000000000000000" pitchFamily="2" charset="-122"/>
                </a:defRPr>
              </a:lvl1pPr>
            </a:lstStyle>
            <a:p>
              <a:r>
                <a:rPr lang="zh-CN" altLang="en-US" sz="3200">
                  <a:solidFill>
                    <a:schemeClr val="accent1"/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  <a:latin typeface="微软雅黑" panose="020B0503020204020204" charset="-122"/>
                  <a:ea typeface="微软雅黑" panose="020B0503020204020204" charset="-122"/>
                </a:rPr>
                <a:t>课堂小结</a:t>
              </a:r>
              <a:endParaRPr lang="zh-CN" altLang="en-US" sz="32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cxnSp>
          <p:nvCxnSpPr>
            <p:cNvPr id="5" name="直接连接符 4"/>
            <p:cNvCxnSpPr/>
            <p:nvPr/>
          </p:nvCxnSpPr>
          <p:spPr>
            <a:xfrm>
              <a:off x="6672223" y="907107"/>
              <a:ext cx="2611814" cy="0"/>
            </a:xfrm>
            <a:prstGeom prst="line">
              <a:avLst/>
            </a:prstGeom>
            <a:ln>
              <a:solidFill>
                <a:schemeClr val="tx2">
                  <a:alpha val="3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直接连接符 5"/>
            <p:cNvCxnSpPr/>
            <p:nvPr/>
          </p:nvCxnSpPr>
          <p:spPr>
            <a:xfrm>
              <a:off x="9397663" y="907107"/>
              <a:ext cx="641687" cy="0"/>
            </a:xfrm>
            <a:prstGeom prst="line">
              <a:avLst/>
            </a:prstGeom>
            <a:ln>
              <a:solidFill>
                <a:schemeClr val="tx2">
                  <a:alpha val="3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直接连接符 6"/>
            <p:cNvCxnSpPr/>
            <p:nvPr/>
          </p:nvCxnSpPr>
          <p:spPr>
            <a:xfrm>
              <a:off x="10235863" y="907107"/>
              <a:ext cx="374987" cy="0"/>
            </a:xfrm>
            <a:prstGeom prst="line">
              <a:avLst/>
            </a:prstGeom>
            <a:ln>
              <a:solidFill>
                <a:schemeClr val="tx2">
                  <a:alpha val="3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直接连接符 7"/>
            <p:cNvCxnSpPr/>
            <p:nvPr/>
          </p:nvCxnSpPr>
          <p:spPr>
            <a:xfrm>
              <a:off x="10712113" y="907107"/>
              <a:ext cx="127337" cy="0"/>
            </a:xfrm>
            <a:prstGeom prst="line">
              <a:avLst/>
            </a:prstGeom>
            <a:ln>
              <a:solidFill>
                <a:schemeClr val="tx2">
                  <a:alpha val="3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矩形 8"/>
            <p:cNvSpPr/>
            <p:nvPr/>
          </p:nvSpPr>
          <p:spPr>
            <a:xfrm>
              <a:off x="6773486" y="1008400"/>
              <a:ext cx="4658786" cy="3231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endParaRPr lang="zh-CN" altLang="en-US" sz="1500">
                <a:solidFill>
                  <a:schemeClr val="tx2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10" name="文本框 9"/>
            <p:cNvSpPr txBox="1"/>
            <p:nvPr/>
          </p:nvSpPr>
          <p:spPr>
            <a:xfrm>
              <a:off x="5956255" y="183524"/>
              <a:ext cx="869149" cy="156966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>
                <a:defRPr sz="3200">
                  <a:solidFill>
                    <a:schemeClr val="accent1"/>
                  </a:solidFill>
                  <a:effectLst>
                    <a:outerShdw blurRad="139700" sx="102000" sy="102000" algn="ctr" rotWithShape="0">
                      <a:srgbClr val="9BC54B"/>
                    </a:outerShdw>
                  </a:effectLst>
                  <a:latin typeface="微软雅黑" panose="020B0503020204020204" charset="-122"/>
                  <a:ea typeface="微软雅黑" panose="020B0503020204020204" charset="-122"/>
                </a:defRPr>
              </a:lvl1pPr>
            </a:lstStyle>
            <a:p>
              <a:r>
                <a:rPr lang="en-US" altLang="zh-CN" sz="9600" dirty="0"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3</a:t>
              </a:r>
              <a:endParaRPr lang="en-US" altLang="zh-CN" sz="9600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文本框 1"/>
          <p:cNvSpPr txBox="1">
            <a:spLocks noChangeArrowheads="1"/>
          </p:cNvSpPr>
          <p:nvPr/>
        </p:nvSpPr>
        <p:spPr bwMode="auto">
          <a:xfrm>
            <a:off x="221726" y="150989"/>
            <a:ext cx="6977063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3600" b="1">
                <a:latin typeface="宋体" panose="02010600030101010101" pitchFamily="2" charset="-122"/>
              </a:rPr>
              <a:t>解一元一次不等式的步骤</a:t>
            </a:r>
            <a:r>
              <a:rPr lang="en-US" altLang="zh-CN" sz="3600" b="1">
                <a:latin typeface="宋体" panose="02010600030101010101" pitchFamily="2" charset="-122"/>
              </a:rPr>
              <a:t>:</a:t>
            </a:r>
            <a:endParaRPr lang="zh-CN" altLang="en-US">
              <a:latin typeface="宋体" panose="02010600030101010101" pitchFamily="2" charset="-122"/>
            </a:endParaRPr>
          </a:p>
        </p:txBody>
      </p:sp>
      <p:sp>
        <p:nvSpPr>
          <p:cNvPr id="29" name="Text Box 6"/>
          <p:cNvSpPr txBox="1"/>
          <p:nvPr/>
        </p:nvSpPr>
        <p:spPr>
          <a:xfrm>
            <a:off x="128044" y="1000216"/>
            <a:ext cx="11224816" cy="58477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marL="342900" indent="-342900">
              <a:spcBef>
                <a:spcPct val="50000"/>
              </a:spcBef>
            </a:pPr>
            <a:r>
              <a:rPr lang="en-US" altLang="zh-CN" sz="32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zh-CN" altLang="en-US" sz="32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、</a:t>
            </a:r>
            <a:r>
              <a:rPr lang="zh-CN" altLang="en-US" sz="32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去分母</a:t>
            </a:r>
            <a:r>
              <a:rPr lang="zh-CN" altLang="en-US" sz="3200" b="1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en-US" sz="3200" u="sng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不要漏乘</a:t>
            </a:r>
            <a:r>
              <a:rPr lang="zh-CN" altLang="en-US" sz="320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不含分母的项，分子为多项式要添</a:t>
            </a:r>
            <a:r>
              <a:rPr lang="zh-CN" altLang="en-US" sz="3200" u="sng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括号</a:t>
            </a:r>
            <a:endParaRPr lang="zh-CN" altLang="en-US" sz="3200" u="sng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1" name="Text Box 6"/>
          <p:cNvSpPr txBox="1"/>
          <p:nvPr/>
        </p:nvSpPr>
        <p:spPr>
          <a:xfrm>
            <a:off x="114660" y="1905087"/>
            <a:ext cx="11554176" cy="58477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marL="342900" indent="-342900">
              <a:spcBef>
                <a:spcPct val="50000"/>
              </a:spcBef>
            </a:pPr>
            <a:r>
              <a:rPr lang="en-US" altLang="zh-CN" sz="32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zh-CN" altLang="en-US" sz="32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、</a:t>
            </a:r>
            <a:r>
              <a:rPr lang="zh-CN" altLang="en-US" sz="32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去括号</a:t>
            </a:r>
            <a:r>
              <a:rPr lang="zh-CN" altLang="en-US" sz="3200" b="1">
                <a:latin typeface="Times New Roman" panose="02020603050405020304" pitchFamily="18" charset="0"/>
                <a:cs typeface="Times New Roman" panose="02020603050405020304" pitchFamily="18" charset="0"/>
              </a:rPr>
              <a:t>：</a:t>
            </a:r>
            <a:r>
              <a:rPr lang="zh-CN" altLang="en-US" sz="3200" u="sng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不要漏乘</a:t>
            </a:r>
            <a:r>
              <a:rPr lang="zh-CN" altLang="en-US" sz="320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，括号前面是</a:t>
            </a:r>
            <a:r>
              <a:rPr lang="zh-CN" altLang="en-US" sz="3200" u="sng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负号</a:t>
            </a:r>
            <a:r>
              <a:rPr lang="zh-CN" altLang="en-US" sz="320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时里面的各项都要</a:t>
            </a:r>
            <a:r>
              <a:rPr lang="zh-CN" altLang="en-US" sz="3200" u="sng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变号</a:t>
            </a:r>
            <a:endParaRPr lang="zh-CN" altLang="en-US" sz="3200" u="sng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2" name="Text Box 6"/>
          <p:cNvSpPr txBox="1"/>
          <p:nvPr/>
        </p:nvSpPr>
        <p:spPr>
          <a:xfrm>
            <a:off x="128044" y="2845072"/>
            <a:ext cx="11224816" cy="58477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marL="342900" indent="-342900">
              <a:spcBef>
                <a:spcPct val="50000"/>
              </a:spcBef>
            </a:pPr>
            <a:r>
              <a:rPr lang="en-US" altLang="zh-CN" sz="32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zh-CN" altLang="en-US" sz="32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、</a:t>
            </a:r>
            <a:r>
              <a:rPr lang="zh-CN" altLang="en-US" sz="32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移项</a:t>
            </a:r>
            <a:r>
              <a:rPr lang="zh-CN" altLang="en-US" sz="32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：</a:t>
            </a:r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移项一定要</a:t>
            </a:r>
            <a:r>
              <a:rPr lang="zh-CN" altLang="en-US" sz="3200" b="1" u="sng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变号</a:t>
            </a:r>
            <a:endParaRPr lang="zh-CN" altLang="en-US" sz="3200" b="1" u="sng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3" name="Text Box 6"/>
          <p:cNvSpPr txBox="1"/>
          <p:nvPr/>
        </p:nvSpPr>
        <p:spPr>
          <a:xfrm>
            <a:off x="114660" y="3835639"/>
            <a:ext cx="7084129" cy="58477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marL="342900" indent="-342900">
              <a:spcBef>
                <a:spcPct val="50000"/>
              </a:spcBef>
            </a:pPr>
            <a:r>
              <a:rPr lang="en-US" altLang="zh-CN" sz="32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zh-CN" altLang="en-US" sz="32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、</a:t>
            </a:r>
            <a:r>
              <a:rPr lang="zh-CN" altLang="en-US" sz="32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合并同类项</a:t>
            </a:r>
            <a:r>
              <a:rPr lang="zh-CN" altLang="en-US" sz="3200" b="1">
                <a:latin typeface="Times New Roman" panose="02020603050405020304" pitchFamily="18" charset="0"/>
                <a:cs typeface="Times New Roman" panose="02020603050405020304" pitchFamily="18" charset="0"/>
              </a:rPr>
              <a:t>：</a:t>
            </a:r>
            <a:r>
              <a:rPr lang="zh-CN" altLang="en-US" sz="320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字母不变，系数相</a:t>
            </a:r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加</a:t>
            </a:r>
            <a:endParaRPr lang="zh-CN" altLang="en-US" sz="3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5" name="Text Box 6"/>
          <p:cNvSpPr txBox="1"/>
          <p:nvPr/>
        </p:nvSpPr>
        <p:spPr>
          <a:xfrm>
            <a:off x="128044" y="4689928"/>
            <a:ext cx="12063956" cy="2215991"/>
          </a:xfrm>
          <a:prstGeom prst="rect">
            <a:avLst/>
          </a:prstGeom>
          <a:noFill/>
          <a:ln w="9525">
            <a:noFill/>
          </a:ln>
        </p:spPr>
        <p:txBody>
          <a:bodyPr wrap="square" lIns="0" tIns="0" rIns="0" bIns="0" anchor="ctr" anchorCtr="0">
            <a:spAutoFit/>
          </a:bodyPr>
          <a:lstStyle/>
          <a:p>
            <a:pPr marL="342900" indent="-342900">
              <a:lnSpc>
                <a:spcPct val="150000"/>
              </a:lnSpc>
            </a:pPr>
            <a:r>
              <a:rPr lang="en-US" altLang="zh-CN" sz="32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zh-CN" altLang="en-US" sz="32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、</a:t>
            </a:r>
            <a:r>
              <a:rPr lang="en-US" altLang="zh-CN" sz="32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en-US" sz="32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含未知数项的</a:t>
            </a:r>
            <a:r>
              <a:rPr lang="en-US" altLang="zh-CN" sz="32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en-US" sz="32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系数</a:t>
            </a:r>
            <a:r>
              <a:rPr lang="zh-CN" altLang="en-US" sz="32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化为</a:t>
            </a:r>
            <a:r>
              <a:rPr lang="en-US" altLang="zh-CN" sz="32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en-US" sz="32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：</a:t>
            </a:r>
            <a:endParaRPr lang="en-US" altLang="zh-CN" sz="3200" b="1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lnSpc>
                <a:spcPct val="150000"/>
              </a:lnSpc>
            </a:pPr>
            <a:r>
              <a:rPr lang="zh-CN" altLang="en-US" sz="3200" smtClean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（</a:t>
            </a:r>
            <a:r>
              <a:rPr lang="en-US" altLang="zh-CN" sz="3200" smtClean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zh-CN" altLang="en-US" sz="3200" smtClean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）不等式</a:t>
            </a:r>
            <a:r>
              <a:rPr lang="zh-CN" altLang="en-US" sz="320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两边都乘</a:t>
            </a:r>
            <a:r>
              <a:rPr lang="en-US" altLang="zh-CN" sz="320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en-US" sz="320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或除以</a:t>
            </a:r>
            <a:r>
              <a:rPr lang="en-US" altLang="zh-CN" sz="320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en-US" sz="320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同一个</a:t>
            </a:r>
            <a:r>
              <a:rPr lang="zh-CN" altLang="en-US" sz="3200" u="sng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正数</a:t>
            </a:r>
            <a:r>
              <a:rPr lang="zh-CN" altLang="en-US" sz="320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，不等号方向</a:t>
            </a:r>
            <a:r>
              <a:rPr lang="zh-CN" altLang="en-US" sz="3200" u="sng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不变</a:t>
            </a:r>
            <a:r>
              <a:rPr lang="zh-CN" altLang="en-US" sz="3200" smtClean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；</a:t>
            </a:r>
            <a:endParaRPr lang="en-US" altLang="zh-CN" sz="3200" smtClean="0"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marL="342900" indent="-342900">
              <a:lnSpc>
                <a:spcPct val="150000"/>
              </a:lnSpc>
            </a:pPr>
            <a:r>
              <a:rPr lang="zh-CN" altLang="en-US" sz="3200" smtClean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（</a:t>
            </a:r>
            <a:r>
              <a:rPr lang="en-US" altLang="zh-CN" sz="3200" smtClean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zh-CN" altLang="en-US" sz="3200" smtClean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）不等式</a:t>
            </a:r>
            <a:r>
              <a:rPr lang="zh-CN" altLang="en-US" sz="320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两边都乘</a:t>
            </a:r>
            <a:r>
              <a:rPr lang="en-US" altLang="zh-CN" sz="320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en-US" sz="320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或除以</a:t>
            </a:r>
            <a:r>
              <a:rPr lang="en-US" altLang="zh-CN" sz="320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en-US" sz="320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同</a:t>
            </a:r>
            <a:r>
              <a:rPr lang="zh-CN" altLang="en-US" sz="3200" smtClean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一个</a:t>
            </a:r>
            <a:r>
              <a:rPr lang="zh-CN" altLang="en-US" sz="3200" u="sng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负数</a:t>
            </a:r>
            <a:r>
              <a:rPr lang="zh-CN" altLang="en-US" sz="320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en-US" sz="3200" smtClean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不等号</a:t>
            </a:r>
            <a:r>
              <a:rPr lang="zh-CN" altLang="en-US" sz="320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方向</a:t>
            </a:r>
            <a:r>
              <a:rPr lang="zh-CN" altLang="en-US" sz="3200" u="sng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改变</a:t>
            </a:r>
            <a:r>
              <a:rPr lang="zh-CN" altLang="en-US" sz="3200" smtClean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en-US" sz="3200"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  <p:bldP spid="29" grpId="0"/>
      <p:bldP spid="31" grpId="0"/>
      <p:bldP spid="32" grpId="0"/>
      <p:bldP spid="33" grpId="0"/>
      <p:bldP spid="3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6" name="文本框 5"/>
              <p:cNvSpPr txBox="1"/>
              <p:nvPr/>
            </p:nvSpPr>
            <p:spPr>
              <a:xfrm>
                <a:off x="415290" y="840105"/>
                <a:ext cx="10612755" cy="52197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p>
                <a:r>
                  <a:rPr lang="zh-CN" sz="2800" b="1"/>
                  <a:t>例</a:t>
                </a:r>
                <a:r>
                  <a:rPr lang="en-US" altLang="zh-CN" sz="2800" b="1"/>
                  <a:t>5 若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altLang="zh-CN" sz="2800" b="1" i="1">
                            <a:latin typeface="Cambria Math" panose="02040503050406030204" pitchFamily="18" charset="0"/>
                            <a:cs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zh-CN" sz="2800" b="1" i="1">
                            <a:latin typeface="Cambria Math" panose="02040503050406030204" pitchFamily="18" charset="0"/>
                            <a:cs typeface="Cambria Math" panose="02040503050406030204" pitchFamily="18" charset="0"/>
                          </a:rPr>
                          <m:t>𝟐</m:t>
                        </m:r>
                        <m:r>
                          <a:rPr lang="en-US" altLang="zh-CN" sz="2800" b="1" i="1">
                            <a:latin typeface="Cambria Math" panose="02040503050406030204" pitchFamily="18" charset="0"/>
                            <a:cs typeface="Cambria Math" panose="02040503050406030204" pitchFamily="18" charset="0"/>
                          </a:rPr>
                          <m:t>𝒙</m:t>
                        </m:r>
                        <m:r>
                          <a:rPr lang="en-US" altLang="zh-CN" sz="2800" b="1" i="1">
                            <a:latin typeface="Cambria Math" panose="02040503050406030204" pitchFamily="18" charset="0"/>
                            <a:cs typeface="Cambria Math" panose="02040503050406030204" pitchFamily="18" charset="0"/>
                          </a:rPr>
                          <m:t>+</m:t>
                        </m:r>
                        <m:r>
                          <a:rPr lang="en-US" altLang="zh-CN" sz="2800" b="1" i="1">
                            <a:latin typeface="Cambria Math" panose="02040503050406030204" pitchFamily="18" charset="0"/>
                            <a:cs typeface="Cambria Math" panose="02040503050406030204" pitchFamily="18" charset="0"/>
                          </a:rPr>
                          <m:t>𝟒</m:t>
                        </m:r>
                      </m:e>
                    </m:d>
                    <m:r>
                      <a:rPr lang="en-US" altLang="zh-CN" sz="2800" b="1" i="1">
                        <a:latin typeface="Cambria Math" panose="02040503050406030204" pitchFamily="18" charset="0"/>
                        <a:cs typeface="Cambria Math" panose="02040503050406030204" pitchFamily="18" charset="0"/>
                      </a:rPr>
                      <m:t>=</m:t>
                    </m:r>
                    <m:r>
                      <a:rPr lang="en-US" altLang="zh-CN" sz="2800" b="1" i="1">
                        <a:latin typeface="Cambria Math" panose="02040503050406030204" pitchFamily="18" charset="0"/>
                        <a:cs typeface="Cambria Math" panose="02040503050406030204" pitchFamily="18" charset="0"/>
                      </a:rPr>
                      <m:t>𝟐</m:t>
                    </m:r>
                    <m:r>
                      <a:rPr lang="en-US" altLang="zh-CN" sz="2800" b="1" i="1">
                        <a:latin typeface="Cambria Math" panose="02040503050406030204" pitchFamily="18" charset="0"/>
                        <a:cs typeface="Cambria Math" panose="02040503050406030204" pitchFamily="18" charset="0"/>
                      </a:rPr>
                      <m:t>𝒙</m:t>
                    </m:r>
                    <m:r>
                      <a:rPr lang="en-US" altLang="zh-CN" sz="2800" b="1" i="1">
                        <a:latin typeface="Cambria Math" panose="02040503050406030204" pitchFamily="18" charset="0"/>
                        <a:cs typeface="Cambria Math" panose="02040503050406030204" pitchFamily="18" charset="0"/>
                      </a:rPr>
                      <m:t>+</m:t>
                    </m:r>
                    <m:r>
                      <a:rPr lang="en-US" altLang="zh-CN" sz="2800" b="1" i="1">
                        <a:latin typeface="Cambria Math" panose="02040503050406030204" pitchFamily="18" charset="0"/>
                        <a:cs typeface="Cambria Math" panose="02040503050406030204" pitchFamily="18" charset="0"/>
                      </a:rPr>
                      <m:t>𝟒</m:t>
                    </m:r>
                  </m:oMath>
                </a14:m>
                <a:r>
                  <a:rPr lang="en-US" altLang="zh-CN" sz="2800" b="1"/>
                  <a:t>，则x的取值范围是_______________           </a:t>
                </a:r>
                <a:endParaRPr lang="en-US" altLang="zh-CN" sz="2800" b="1"/>
              </a:p>
            </p:txBody>
          </p:sp>
        </mc:Choice>
        <mc:Fallback>
          <p:sp>
            <p:nvSpPr>
              <p:cNvPr id="6" name="文本框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5290" y="840105"/>
                <a:ext cx="10612755" cy="521970"/>
              </a:xfrm>
              <a:prstGeom prst="rect">
                <a:avLst/>
              </a:prstGeom>
              <a:blipFill rotWithShape="1">
                <a:blip r:embed="rId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文本框 3"/>
              <p:cNvSpPr txBox="1"/>
              <p:nvPr/>
            </p:nvSpPr>
            <p:spPr>
              <a:xfrm>
                <a:off x="278130" y="3583940"/>
                <a:ext cx="10612755" cy="52197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p>
                <a:r>
                  <a:rPr lang="zh-CN" altLang="en-US" sz="2800" b="1"/>
                  <a:t>练习</a:t>
                </a:r>
                <a:r>
                  <a:rPr lang="en-US" altLang="zh-CN" sz="2800" b="1"/>
                  <a:t> 若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altLang="zh-CN" sz="2800" b="1" i="1">
                            <a:latin typeface="Cambria Math" panose="02040503050406030204" pitchFamily="18" charset="0"/>
                            <a:cs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zh-CN" sz="2800" b="1" i="1">
                            <a:latin typeface="Cambria Math" panose="02040503050406030204" pitchFamily="18" charset="0"/>
                            <a:cs typeface="Cambria Math" panose="02040503050406030204" pitchFamily="18" charset="0"/>
                          </a:rPr>
                          <m:t>𝟑</m:t>
                        </m:r>
                        <m:r>
                          <a:rPr lang="en-US" altLang="zh-CN" sz="2800" b="1" i="1">
                            <a:latin typeface="Cambria Math" panose="02040503050406030204" pitchFamily="18" charset="0"/>
                            <a:cs typeface="Cambria Math" panose="02040503050406030204" pitchFamily="18" charset="0"/>
                          </a:rPr>
                          <m:t>−</m:t>
                        </m:r>
                        <m:r>
                          <a:rPr lang="en-US" altLang="zh-CN" sz="2800" b="1" i="1">
                            <a:latin typeface="Cambria Math" panose="02040503050406030204" pitchFamily="18" charset="0"/>
                            <a:cs typeface="Cambria Math" panose="02040503050406030204" pitchFamily="18" charset="0"/>
                          </a:rPr>
                          <m:t>𝟐</m:t>
                        </m:r>
                        <m:r>
                          <a:rPr lang="en-US" altLang="zh-CN" sz="2800" b="1" i="1">
                            <a:latin typeface="Cambria Math" panose="02040503050406030204" pitchFamily="18" charset="0"/>
                            <a:cs typeface="Cambria Math" panose="02040503050406030204" pitchFamily="18" charset="0"/>
                          </a:rPr>
                          <m:t>𝒙</m:t>
                        </m:r>
                      </m:e>
                    </m:d>
                    <m:r>
                      <a:rPr lang="en-US" altLang="zh-CN" sz="2800" b="1" i="1">
                        <a:latin typeface="Cambria Math" panose="02040503050406030204" pitchFamily="18" charset="0"/>
                        <a:cs typeface="Cambria Math" panose="02040503050406030204" pitchFamily="18" charset="0"/>
                      </a:rPr>
                      <m:t>=</m:t>
                    </m:r>
                    <m:r>
                      <a:rPr lang="en-US" altLang="zh-CN" sz="2800" b="1" i="1">
                        <a:latin typeface="Cambria Math" panose="02040503050406030204" pitchFamily="18" charset="0"/>
                        <a:cs typeface="Cambria Math" panose="02040503050406030204" pitchFamily="18" charset="0"/>
                      </a:rPr>
                      <m:t>𝟐</m:t>
                    </m:r>
                    <m:r>
                      <a:rPr lang="en-US" altLang="zh-CN" sz="2800" b="1" i="1">
                        <a:latin typeface="Cambria Math" panose="02040503050406030204" pitchFamily="18" charset="0"/>
                        <a:cs typeface="Cambria Math" panose="02040503050406030204" pitchFamily="18" charset="0"/>
                      </a:rPr>
                      <m:t>𝒙</m:t>
                    </m:r>
                    <m:r>
                      <a:rPr lang="en-US" altLang="zh-CN" sz="2800" b="1" i="1">
                        <a:latin typeface="Cambria Math" panose="02040503050406030204" pitchFamily="18" charset="0"/>
                        <a:cs typeface="Cambria Math" panose="02040503050406030204" pitchFamily="18" charset="0"/>
                      </a:rPr>
                      <m:t>−</m:t>
                    </m:r>
                    <m:r>
                      <a:rPr lang="en-US" altLang="zh-CN" sz="2800" b="1" i="1">
                        <a:latin typeface="Cambria Math" panose="02040503050406030204" pitchFamily="18" charset="0"/>
                        <a:cs typeface="Cambria Math" panose="02040503050406030204" pitchFamily="18" charset="0"/>
                      </a:rPr>
                      <m:t>𝟑</m:t>
                    </m:r>
                  </m:oMath>
                </a14:m>
                <a:r>
                  <a:rPr lang="en-US" altLang="zh-CN" sz="2800" b="1"/>
                  <a:t>，则x的取值范围是_______________           </a:t>
                </a:r>
                <a:endParaRPr lang="en-US" altLang="zh-CN" sz="2800" b="1"/>
              </a:p>
            </p:txBody>
          </p:sp>
        </mc:Choice>
        <mc:Fallback>
          <p:sp>
            <p:nvSpPr>
              <p:cNvPr id="4" name="文本框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8130" y="3583940"/>
                <a:ext cx="10612755" cy="521970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" name="文本框 6"/>
              <p:cNvSpPr txBox="1"/>
              <p:nvPr/>
            </p:nvSpPr>
            <p:spPr>
              <a:xfrm>
                <a:off x="7464425" y="694690"/>
                <a:ext cx="1967865" cy="52197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sz="2800" b="1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Cambria Math" panose="02040503050406030204" pitchFamily="18" charset="0"/>
                        </a:rPr>
                        <m:t>𝒙</m:t>
                      </m:r>
                      <m:r>
                        <a:rPr lang="en-US" altLang="zh-CN" sz="2800" b="1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Cambria Math" panose="02040503050406030204" pitchFamily="18" charset="0"/>
                        </a:rPr>
                        <m:t>≥</m:t>
                      </m:r>
                      <m:r>
                        <a:rPr lang="en-US" altLang="zh-CN" sz="2800" b="1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Cambria Math" panose="02040503050406030204" pitchFamily="18" charset="0"/>
                        </a:rPr>
                        <m:t>−</m:t>
                      </m:r>
                      <m:r>
                        <a:rPr lang="en-US" altLang="zh-CN" sz="2800" b="1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MS Mincho" charset="0"/>
                          <a:cs typeface="Cambria Math" panose="02040503050406030204" pitchFamily="18" charset="0"/>
                        </a:rPr>
                        <m:t>𝟐</m:t>
                      </m:r>
                    </m:oMath>
                  </m:oMathPara>
                </a14:m>
                <a:endParaRPr lang="en-US" altLang="zh-CN" sz="2800" b="1" i="1">
                  <a:solidFill>
                    <a:srgbClr val="FF0000"/>
                  </a:solidFill>
                  <a:latin typeface="Cambria Math" panose="02040503050406030204" pitchFamily="18" charset="0"/>
                  <a:ea typeface="MS Mincho" charset="0"/>
                  <a:cs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7" name="文本框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64425" y="694690"/>
                <a:ext cx="1967865" cy="521970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" name="文本框 7"/>
              <p:cNvSpPr txBox="1"/>
              <p:nvPr/>
            </p:nvSpPr>
            <p:spPr>
              <a:xfrm>
                <a:off x="7464425" y="3114040"/>
                <a:ext cx="1967865" cy="89090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sz="2800" b="1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Cambria Math" panose="02040503050406030204" pitchFamily="18" charset="0"/>
                        </a:rPr>
                        <m:t>𝒙</m:t>
                      </m:r>
                      <m:r>
                        <a:rPr lang="en-US" altLang="zh-CN" sz="2800" b="1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Cambria Math" panose="02040503050406030204" pitchFamily="18" charset="0"/>
                        </a:rPr>
                        <m:t>≥</m:t>
                      </m:r>
                      <m:f>
                        <m:fPr>
                          <m:ctrlPr>
                            <a:rPr lang="en-US" altLang="zh-CN" sz="2800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cs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altLang="zh-CN" sz="2800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cs typeface="Cambria Math" panose="02040503050406030204" pitchFamily="18" charset="0"/>
                            </a:rPr>
                            <m:t>𝟑</m:t>
                          </m:r>
                        </m:num>
                        <m:den>
                          <m:r>
                            <a:rPr lang="en-US" altLang="zh-CN" sz="2800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cs typeface="Cambria Math" panose="02040503050406030204" pitchFamily="18" charset="0"/>
                            </a:rPr>
                            <m:t>𝟐</m:t>
                          </m:r>
                        </m:den>
                      </m:f>
                    </m:oMath>
                  </m:oMathPara>
                </a14:m>
                <a:endParaRPr lang="en-US" altLang="zh-CN" sz="2800" b="1" i="1">
                  <a:solidFill>
                    <a:srgbClr val="FF0000"/>
                  </a:solidFill>
                  <a:latin typeface="Cambria Math" panose="02040503050406030204" pitchFamily="18" charset="0"/>
                  <a:ea typeface="MS Mincho" charset="0"/>
                  <a:cs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8" name="文本框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64425" y="3114040"/>
                <a:ext cx="1967865" cy="890905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" name="Text Box 2"/>
          <p:cNvSpPr txBox="1"/>
          <p:nvPr/>
        </p:nvSpPr>
        <p:spPr>
          <a:xfrm>
            <a:off x="0" y="-34290"/>
            <a:ext cx="7600315" cy="70675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4000" b="1" smtClean="0">
                <a:solidFill>
                  <a:schemeClr val="accent5">
                    <a:lumMod val="7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</a:t>
            </a:r>
            <a:r>
              <a:rPr lang="zh-CN" altLang="en-US" sz="4000" b="1" smtClean="0">
                <a:solidFill>
                  <a:schemeClr val="accent5">
                    <a:lumMod val="7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思维拓展</a:t>
            </a:r>
            <a:endParaRPr lang="zh-CN" altLang="en-US" sz="4000" b="1" smtClean="0">
              <a:solidFill>
                <a:schemeClr val="accent5">
                  <a:lumMod val="7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5370168" y="2100616"/>
            <a:ext cx="5991472" cy="2206603"/>
          </a:xfrm>
          <a:prstGeom prst="rect">
            <a:avLst/>
          </a:prstGeom>
          <a:noFill/>
          <a:ln w="9525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endParaRPr lang="zh-CN" altLang="en-US">
              <a:solidFill>
                <a:schemeClr val="bg2"/>
              </a:solidFill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5641867" y="2419087"/>
            <a:ext cx="4883195" cy="1600439"/>
            <a:chOff x="5956255" y="183524"/>
            <a:chExt cx="4883195" cy="1600439"/>
          </a:xfrm>
        </p:grpSpPr>
        <p:sp>
          <p:nvSpPr>
            <p:cNvPr id="4" name="文本框 3"/>
            <p:cNvSpPr txBox="1"/>
            <p:nvPr/>
          </p:nvSpPr>
          <p:spPr>
            <a:xfrm>
              <a:off x="6787664" y="322116"/>
              <a:ext cx="3399868" cy="5835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13800">
                  <a:solidFill>
                    <a:srgbClr val="497A00"/>
                  </a:solidFill>
                  <a:effectLst>
                    <a:outerShdw blurRad="139700" sx="102000" sy="102000" algn="ctr" rotWithShape="0">
                      <a:srgbClr val="9BC54B"/>
                    </a:outerShdw>
                  </a:effectLst>
                  <a:latin typeface="方正细谭黑简体" panose="02000000000000000000" pitchFamily="2" charset="-122"/>
                  <a:ea typeface="方正细谭黑简体" panose="02000000000000000000" pitchFamily="2" charset="-122"/>
                </a:defRPr>
              </a:lvl1pPr>
            </a:lstStyle>
            <a:p>
              <a:r>
                <a:rPr lang="zh-CN" altLang="en-US" sz="3200" smtClean="0">
                  <a:solidFill>
                    <a:schemeClr val="accent1"/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  <a:latin typeface="微软雅黑" panose="020B0503020204020204" charset="-122"/>
                  <a:ea typeface="微软雅黑" panose="020B0503020204020204" charset="-122"/>
                </a:rPr>
                <a:t>复习回顾</a:t>
              </a:r>
              <a:endParaRPr lang="zh-CN" altLang="en-US" sz="32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cxnSp>
          <p:nvCxnSpPr>
            <p:cNvPr id="5" name="直接连接符 4"/>
            <p:cNvCxnSpPr/>
            <p:nvPr/>
          </p:nvCxnSpPr>
          <p:spPr>
            <a:xfrm>
              <a:off x="6672223" y="907107"/>
              <a:ext cx="2611814" cy="0"/>
            </a:xfrm>
            <a:prstGeom prst="line">
              <a:avLst/>
            </a:prstGeom>
            <a:ln>
              <a:solidFill>
                <a:schemeClr val="accent1">
                  <a:alpha val="3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直接连接符 5"/>
            <p:cNvCxnSpPr/>
            <p:nvPr/>
          </p:nvCxnSpPr>
          <p:spPr>
            <a:xfrm>
              <a:off x="9397663" y="907107"/>
              <a:ext cx="641687" cy="0"/>
            </a:xfrm>
            <a:prstGeom prst="line">
              <a:avLst/>
            </a:prstGeom>
            <a:ln>
              <a:solidFill>
                <a:schemeClr val="accent1">
                  <a:alpha val="3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直接连接符 6"/>
            <p:cNvCxnSpPr/>
            <p:nvPr/>
          </p:nvCxnSpPr>
          <p:spPr>
            <a:xfrm>
              <a:off x="10235863" y="907107"/>
              <a:ext cx="374987" cy="0"/>
            </a:xfrm>
            <a:prstGeom prst="line">
              <a:avLst/>
            </a:prstGeom>
            <a:ln>
              <a:solidFill>
                <a:schemeClr val="accent1">
                  <a:alpha val="3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直接连接符 7"/>
            <p:cNvCxnSpPr/>
            <p:nvPr/>
          </p:nvCxnSpPr>
          <p:spPr>
            <a:xfrm>
              <a:off x="10712113" y="907107"/>
              <a:ext cx="127337" cy="0"/>
            </a:xfrm>
            <a:prstGeom prst="line">
              <a:avLst/>
            </a:prstGeom>
            <a:ln>
              <a:solidFill>
                <a:schemeClr val="accent1">
                  <a:alpha val="3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文本框 9"/>
            <p:cNvSpPr txBox="1"/>
            <p:nvPr/>
          </p:nvSpPr>
          <p:spPr>
            <a:xfrm>
              <a:off x="5956255" y="183524"/>
              <a:ext cx="670736" cy="16004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3200">
                  <a:solidFill>
                    <a:schemeClr val="accent1"/>
                  </a:solidFill>
                  <a:effectLst>
                    <a:outerShdw blurRad="139700" sx="102000" sy="102000" algn="ctr" rotWithShape="0">
                      <a:srgbClr val="9BC54B"/>
                    </a:outerShdw>
                  </a:effectLst>
                  <a:latin typeface="微软雅黑" panose="020B0503020204020204" charset="-122"/>
                  <a:ea typeface="微软雅黑" panose="020B0503020204020204" charset="-122"/>
                </a:defRPr>
              </a:lvl1pPr>
            </a:lstStyle>
            <a:p>
              <a:r>
                <a:rPr lang="en-US" altLang="zh-CN" sz="9600">
                  <a:solidFill>
                    <a:schemeClr val="accent1"/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1</a:t>
              </a:r>
              <a:endParaRPr lang="en-US" altLang="zh-CN" sz="96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Box 2"/>
          <p:cNvSpPr txBox="1"/>
          <p:nvPr/>
        </p:nvSpPr>
        <p:spPr>
          <a:xfrm>
            <a:off x="22661" y="-34572"/>
            <a:ext cx="3812360" cy="707886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4000" b="1" smtClean="0">
                <a:solidFill>
                  <a:schemeClr val="accent5">
                    <a:lumMod val="7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一、复习回顾</a:t>
            </a:r>
            <a:r>
              <a:rPr lang="en-US" altLang="zh-CN" sz="4000" b="1">
                <a:solidFill>
                  <a:schemeClr val="accent5">
                    <a:lumMod val="7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:</a:t>
            </a:r>
            <a:endParaRPr lang="en-US" altLang="zh-CN" sz="4000" b="1">
              <a:solidFill>
                <a:schemeClr val="accent5">
                  <a:lumMod val="7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684530" y="1330960"/>
            <a:ext cx="9864090" cy="31076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/>
              <a:t>问题1： </a:t>
            </a:r>
            <a:r>
              <a:rPr lang="en-US" altLang="zh-CN" sz="2800"/>
              <a:t>5-x≥3</a:t>
            </a:r>
            <a:r>
              <a:rPr lang="zh-CN" altLang="en-US" sz="2800"/>
              <a:t>的解集为</a:t>
            </a:r>
            <a:r>
              <a:rPr lang="en-US" altLang="zh-CN" sz="2800"/>
              <a:t>_________________</a:t>
            </a:r>
            <a:r>
              <a:rPr lang="zh-CN" altLang="en-US" sz="2800"/>
              <a:t>，其中正整数解为</a:t>
            </a:r>
            <a:r>
              <a:rPr lang="en-US" altLang="zh-CN" sz="2800"/>
              <a:t>__________________</a:t>
            </a:r>
            <a:r>
              <a:rPr lang="zh-CN" altLang="en-US" sz="2800"/>
              <a:t>   </a:t>
            </a:r>
            <a:endParaRPr lang="zh-CN" altLang="en-US" sz="2800"/>
          </a:p>
          <a:p>
            <a:r>
              <a:rPr lang="zh-CN" altLang="en-US" sz="2800"/>
              <a:t>        </a:t>
            </a:r>
            <a:endParaRPr lang="zh-CN" altLang="en-US" sz="2800"/>
          </a:p>
          <a:p>
            <a:r>
              <a:rPr lang="zh-CN" altLang="en-US" sz="2800"/>
              <a:t>问题2：</a:t>
            </a:r>
            <a:r>
              <a:rPr lang="en-US" altLang="zh-CN" sz="2800"/>
              <a:t>x-1≥-3</a:t>
            </a:r>
            <a:r>
              <a:rPr lang="zh-CN" altLang="en-US" sz="2800"/>
              <a:t>的解集为</a:t>
            </a:r>
            <a:r>
              <a:rPr lang="en-US" altLang="zh-CN" sz="2800"/>
              <a:t>_________________</a:t>
            </a:r>
            <a:r>
              <a:rPr lang="zh-CN" altLang="en-US" sz="2800"/>
              <a:t>，其中非正整数解为</a:t>
            </a:r>
            <a:r>
              <a:rPr lang="en-US" altLang="zh-CN" sz="2800"/>
              <a:t>__________________</a:t>
            </a:r>
            <a:endParaRPr lang="en-US" altLang="zh-CN" sz="2800"/>
          </a:p>
          <a:p>
            <a:endParaRPr lang="zh-CN" altLang="en-US" sz="2800"/>
          </a:p>
          <a:p>
            <a:r>
              <a:rPr lang="zh-CN" altLang="en-US" sz="2800"/>
              <a:t>问题3： 若</a:t>
            </a:r>
            <a:r>
              <a:rPr lang="en-US" altLang="zh-CN" sz="2800"/>
              <a:t>a+2=4</a:t>
            </a:r>
            <a:r>
              <a:rPr lang="zh-CN" altLang="en-US" sz="2800"/>
              <a:t>，则不等式</a:t>
            </a:r>
            <a:r>
              <a:rPr lang="en-US" altLang="zh-CN" sz="2800"/>
              <a:t>2x+a</a:t>
            </a:r>
            <a:r>
              <a:rPr lang="zh-CN" altLang="en-US" sz="2800"/>
              <a:t>＜</a:t>
            </a:r>
            <a:r>
              <a:rPr lang="en-US" altLang="zh-CN" sz="2800"/>
              <a:t>3</a:t>
            </a:r>
            <a:r>
              <a:rPr lang="zh-CN" altLang="en-US" sz="2800"/>
              <a:t>的解集为</a:t>
            </a:r>
            <a:r>
              <a:rPr lang="en-US" altLang="zh-CN" sz="2800"/>
              <a:t>_______________</a:t>
            </a:r>
            <a:r>
              <a:rPr lang="zh-CN" altLang="en-US" sz="2800"/>
              <a:t>   </a:t>
            </a:r>
            <a:r>
              <a:rPr lang="zh-CN" altLang="en-US"/>
              <a:t>         </a:t>
            </a:r>
            <a:endParaRPr lang="zh-CN" altLang="en-US"/>
          </a:p>
        </p:txBody>
      </p:sp>
      <p:sp>
        <p:nvSpPr>
          <p:cNvPr id="17" name="文本框 16"/>
          <p:cNvSpPr txBox="1"/>
          <p:nvPr/>
        </p:nvSpPr>
        <p:spPr>
          <a:xfrm>
            <a:off x="5130800" y="1258570"/>
            <a:ext cx="193040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</a:rPr>
              <a:t>x≤2</a:t>
            </a:r>
            <a:endParaRPr lang="en-US" altLang="zh-CN" sz="2800" b="1">
              <a:solidFill>
                <a:srgbClr val="FF0000"/>
              </a:solidFill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1724025" y="1704975"/>
            <a:ext cx="125666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</a:rPr>
              <a:t>1,2</a:t>
            </a:r>
            <a:endParaRPr lang="en-US" altLang="zh-CN" sz="2800" b="1">
              <a:solidFill>
                <a:srgbClr val="FF0000"/>
              </a:solidFill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5249545" y="2551430"/>
            <a:ext cx="193040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</a:rPr>
              <a:t>x≥-2</a:t>
            </a:r>
            <a:endParaRPr lang="en-US" altLang="zh-CN" sz="2800" b="1">
              <a:solidFill>
                <a:srgbClr val="FF0000"/>
              </a:solidFill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1519555" y="2997835"/>
            <a:ext cx="234759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</a:rPr>
              <a:t>0,-1,-2</a:t>
            </a:r>
            <a:endParaRPr lang="en-US" altLang="zh-CN" sz="2800" b="1">
              <a:solidFill>
                <a:srgbClr val="FF0000"/>
              </a:solidFill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8089900" y="3816985"/>
            <a:ext cx="193040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</a:rPr>
              <a:t>x</a:t>
            </a:r>
            <a:r>
              <a:rPr lang="zh-CN" altLang="en-US" sz="2800" b="1">
                <a:solidFill>
                  <a:srgbClr val="FF0000"/>
                </a:solidFill>
              </a:rPr>
              <a:t>＜</a:t>
            </a:r>
            <a:r>
              <a:rPr lang="en-US" altLang="zh-CN" sz="2800" b="1">
                <a:solidFill>
                  <a:srgbClr val="FF0000"/>
                </a:solidFill>
              </a:rPr>
              <a:t>0.5</a:t>
            </a:r>
            <a:endParaRPr lang="en-US" altLang="zh-CN" sz="2800" b="1">
              <a:solidFill>
                <a:srgbClr val="FF000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6" grpId="0"/>
      <p:bldP spid="16" grpId="1"/>
      <p:bldP spid="17" grpId="0"/>
      <p:bldP spid="17" grpId="1"/>
      <p:bldP spid="18" grpId="0"/>
      <p:bldP spid="18" grpId="1"/>
      <p:bldP spid="19" grpId="0"/>
      <p:bldP spid="19" grpId="1"/>
      <p:bldP spid="20" grpId="0"/>
      <p:bldP spid="20" grpId="1"/>
      <p:bldP spid="21" grpId="0"/>
      <p:bldP spid="21" grpId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5370168" y="2100616"/>
            <a:ext cx="5991472" cy="2206603"/>
          </a:xfrm>
          <a:prstGeom prst="rect">
            <a:avLst/>
          </a:prstGeom>
          <a:noFill/>
          <a:ln w="9525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endParaRPr lang="zh-CN" altLang="en-US">
              <a:solidFill>
                <a:schemeClr val="bg2"/>
              </a:solidFill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5641975" y="2419350"/>
            <a:ext cx="5686425" cy="1568450"/>
            <a:chOff x="5956255" y="183524"/>
            <a:chExt cx="4883195" cy="1568684"/>
          </a:xfrm>
        </p:grpSpPr>
        <p:sp>
          <p:nvSpPr>
            <p:cNvPr id="4" name="文本框 3"/>
            <p:cNvSpPr txBox="1"/>
            <p:nvPr/>
          </p:nvSpPr>
          <p:spPr>
            <a:xfrm>
              <a:off x="6787470" y="321954"/>
              <a:ext cx="3924935" cy="10764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13800">
                  <a:solidFill>
                    <a:srgbClr val="497A00"/>
                  </a:solidFill>
                  <a:effectLst>
                    <a:outerShdw blurRad="139700" sx="102000" sy="102000" algn="ctr" rotWithShape="0">
                      <a:srgbClr val="9BC54B"/>
                    </a:outerShdw>
                  </a:effectLst>
                  <a:latin typeface="方正细谭黑简体" panose="02000000000000000000" pitchFamily="2" charset="-122"/>
                  <a:ea typeface="方正细谭黑简体" panose="02000000000000000000" pitchFamily="2" charset="-122"/>
                </a:defRPr>
              </a:lvl1pPr>
            </a:lstStyle>
            <a:p>
              <a:r>
                <a:rPr lang="zh-CN" altLang="en-US" sz="3200">
                  <a:solidFill>
                    <a:schemeClr val="accent1"/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  <a:latin typeface="微软雅黑" panose="020B0503020204020204" charset="-122"/>
                  <a:ea typeface="微软雅黑" panose="020B0503020204020204" charset="-122"/>
                </a:rPr>
                <a:t>探索一元一次不等式的解法</a:t>
              </a:r>
              <a:endParaRPr lang="zh-CN" altLang="en-US" sz="32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cxnSp>
          <p:nvCxnSpPr>
            <p:cNvPr id="5" name="直接连接符 4"/>
            <p:cNvCxnSpPr/>
            <p:nvPr/>
          </p:nvCxnSpPr>
          <p:spPr>
            <a:xfrm>
              <a:off x="6672223" y="907107"/>
              <a:ext cx="2611814" cy="0"/>
            </a:xfrm>
            <a:prstGeom prst="line">
              <a:avLst/>
            </a:prstGeom>
            <a:ln>
              <a:solidFill>
                <a:schemeClr val="accent1">
                  <a:alpha val="3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直接连接符 5"/>
            <p:cNvCxnSpPr/>
            <p:nvPr/>
          </p:nvCxnSpPr>
          <p:spPr>
            <a:xfrm>
              <a:off x="9397663" y="907107"/>
              <a:ext cx="641687" cy="0"/>
            </a:xfrm>
            <a:prstGeom prst="line">
              <a:avLst/>
            </a:prstGeom>
            <a:ln>
              <a:solidFill>
                <a:schemeClr val="accent1">
                  <a:alpha val="3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直接连接符 6"/>
            <p:cNvCxnSpPr/>
            <p:nvPr/>
          </p:nvCxnSpPr>
          <p:spPr>
            <a:xfrm>
              <a:off x="10235863" y="907107"/>
              <a:ext cx="374987" cy="0"/>
            </a:xfrm>
            <a:prstGeom prst="line">
              <a:avLst/>
            </a:prstGeom>
            <a:ln>
              <a:solidFill>
                <a:schemeClr val="accent1">
                  <a:alpha val="3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直接连接符 7"/>
            <p:cNvCxnSpPr/>
            <p:nvPr/>
          </p:nvCxnSpPr>
          <p:spPr>
            <a:xfrm>
              <a:off x="10712113" y="907107"/>
              <a:ext cx="127337" cy="0"/>
            </a:xfrm>
            <a:prstGeom prst="line">
              <a:avLst/>
            </a:prstGeom>
            <a:ln>
              <a:solidFill>
                <a:schemeClr val="accent1">
                  <a:alpha val="3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文本框 9"/>
            <p:cNvSpPr txBox="1"/>
            <p:nvPr/>
          </p:nvSpPr>
          <p:spPr>
            <a:xfrm>
              <a:off x="5956255" y="183524"/>
              <a:ext cx="670736" cy="156868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3200">
                  <a:solidFill>
                    <a:schemeClr val="accent1"/>
                  </a:solidFill>
                  <a:effectLst>
                    <a:outerShdw blurRad="139700" sx="102000" sy="102000" algn="ctr" rotWithShape="0">
                      <a:srgbClr val="9BC54B"/>
                    </a:outerShdw>
                  </a:effectLst>
                  <a:latin typeface="微软雅黑" panose="020B0503020204020204" charset="-122"/>
                  <a:ea typeface="微软雅黑" panose="020B0503020204020204" charset="-122"/>
                </a:defRPr>
              </a:lvl1pPr>
            </a:lstStyle>
            <a:p>
              <a:r>
                <a:rPr lang="en-US" altLang="zh-CN" sz="9600"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2</a:t>
              </a:r>
              <a:endParaRPr lang="en-US" altLang="zh-CN" sz="96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 Box 2"/>
          <p:cNvSpPr txBox="1"/>
          <p:nvPr/>
        </p:nvSpPr>
        <p:spPr>
          <a:xfrm>
            <a:off x="0" y="-34290"/>
            <a:ext cx="7600315" cy="70675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4000" b="1">
                <a:solidFill>
                  <a:schemeClr val="accent5">
                    <a:lumMod val="7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二</a:t>
            </a:r>
            <a:r>
              <a:rPr lang="zh-CN" altLang="en-US" sz="4000" b="1" smtClean="0">
                <a:solidFill>
                  <a:schemeClr val="accent5">
                    <a:lumMod val="7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、探索一元一次不等式的解法</a:t>
            </a:r>
            <a:endParaRPr lang="en-US" altLang="zh-CN" sz="4000" b="1">
              <a:solidFill>
                <a:schemeClr val="accent5">
                  <a:lumMod val="7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grpSp>
        <p:nvGrpSpPr>
          <p:cNvPr id="27" name="组合 26"/>
          <p:cNvGrpSpPr/>
          <p:nvPr/>
        </p:nvGrpSpPr>
        <p:grpSpPr>
          <a:xfrm>
            <a:off x="158115" y="672465"/>
            <a:ext cx="12192000" cy="1263650"/>
            <a:chOff x="249" y="1059"/>
            <a:chExt cx="19200" cy="1990"/>
          </a:xfrm>
        </p:grpSpPr>
        <p:sp>
          <p:nvSpPr>
            <p:cNvPr id="15" name="Text Box 6"/>
            <p:cNvSpPr txBox="1"/>
            <p:nvPr/>
          </p:nvSpPr>
          <p:spPr>
            <a:xfrm>
              <a:off x="249" y="1209"/>
              <a:ext cx="19200" cy="1840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lstStyle/>
            <a:p>
              <a:pPr marL="342900" indent="-342900">
                <a:spcBef>
                  <a:spcPct val="50000"/>
                </a:spcBef>
              </a:pPr>
              <a:r>
                <a:rPr lang="zh-CN" altLang="en-US" sz="2800" b="1" smtClean="0">
                  <a:solidFill>
                    <a:schemeClr val="tx1"/>
                  </a:solidFill>
                  <a:latin typeface="+mn-ea"/>
                  <a:cs typeface="+mn-ea"/>
                </a:rPr>
                <a:t>例</a:t>
              </a:r>
              <a:r>
                <a:rPr lang="en-US" altLang="zh-CN" sz="2800" b="1" smtClean="0">
                  <a:solidFill>
                    <a:schemeClr val="tx1"/>
                  </a:solidFill>
                  <a:latin typeface="+mn-ea"/>
                  <a:cs typeface="+mn-ea"/>
                </a:rPr>
                <a:t>1 解不等式                       ,并把它</a:t>
              </a:r>
              <a:r>
                <a:rPr lang="zh-CN" altLang="en-US" sz="2800" b="1" smtClean="0">
                  <a:solidFill>
                    <a:schemeClr val="tx1"/>
                  </a:solidFill>
                  <a:latin typeface="+mn-ea"/>
                  <a:cs typeface="+mn-ea"/>
                </a:rPr>
                <a:t>的</a:t>
              </a:r>
              <a:r>
                <a:rPr lang="en-US" altLang="zh-CN" sz="2800" b="1" smtClean="0">
                  <a:solidFill>
                    <a:schemeClr val="tx1"/>
                  </a:solidFill>
                  <a:latin typeface="+mn-ea"/>
                  <a:cs typeface="+mn-ea"/>
                </a:rPr>
                <a:t>解集在数轴上表示出来.</a:t>
              </a:r>
              <a:endParaRPr lang="en-US" altLang="zh-CN" sz="2800" b="1" smtClean="0">
                <a:solidFill>
                  <a:schemeClr val="tx1"/>
                </a:solidFill>
                <a:latin typeface="+mn-ea"/>
                <a:cs typeface="+mn-ea"/>
              </a:endParaRPr>
            </a:p>
            <a:p>
              <a:pPr marL="342900" indent="-342900">
                <a:spcBef>
                  <a:spcPct val="50000"/>
                </a:spcBef>
              </a:pPr>
              <a:endParaRPr lang="en-US" altLang="zh-CN" sz="28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graphicFrame>
          <p:nvGraphicFramePr>
            <p:cNvPr id="2" name="对象 1">
              <a:hlinkClick r:id="" action="ppaction://ole?verb=0"/>
            </p:cNvPr>
            <p:cNvGraphicFramePr/>
            <p:nvPr/>
          </p:nvGraphicFramePr>
          <p:xfrm>
            <a:off x="3641" y="1059"/>
            <a:ext cx="3496" cy="108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25" name="" r:id="rId1" imgW="30784800" imgH="9753600" progId="Equations">
                    <p:embed/>
                  </p:oleObj>
                </mc:Choice>
                <mc:Fallback>
                  <p:oleObj name="" r:id="rId1" imgW="30784800" imgH="9753600" progId="Equations">
                    <p:embed/>
                    <p:pic>
                      <p:nvPicPr>
                        <p:cNvPr id="0" name="图片 1024" descr="image2"/>
                        <p:cNvPicPr/>
                        <p:nvPr/>
                      </p:nvPicPr>
                      <p:blipFill>
                        <a:blip r:embed="rId2"/>
                        <a:stretch>
                          <a:fillRect/>
                        </a:stretch>
                      </p:blipFill>
                      <p:spPr>
                        <a:xfrm>
                          <a:off x="3641" y="1059"/>
                          <a:ext cx="3496" cy="1082"/>
                        </a:xfrm>
                        <a:prstGeom prst="rect">
                          <a:avLst/>
                        </a:prstGeom>
                        <a:noFill/>
                        <a:ln w="9525">
                          <a:noFill/>
                        </a:ln>
                      </p:spPr>
                    </p:pic>
                  </p:oleObj>
                </mc:Fallback>
              </mc:AlternateContent>
            </a:graphicData>
          </a:graphic>
        </p:graphicFrame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文本框 2"/>
              <p:cNvSpPr txBox="1"/>
              <p:nvPr/>
            </p:nvSpPr>
            <p:spPr>
              <a:xfrm>
                <a:off x="231775" y="1382395"/>
                <a:ext cx="8369935" cy="458533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p>
                <a:r>
                  <a:rPr lang="zh-CN" altLang="en-US" sz="2800" b="1">
                    <a:solidFill>
                      <a:srgbClr val="0070C0"/>
                    </a:solidFill>
                  </a:rPr>
                  <a:t>解：去分母，得：</a:t>
                </a:r>
                <a:r>
                  <a:rPr lang="en-US" altLang="zh-CN" sz="2800" b="1">
                    <a:solidFill>
                      <a:srgbClr val="0070C0"/>
                    </a:solidFill>
                  </a:rPr>
                  <a:t>3(2x-1)-2(5x+2)&lt;-12</a:t>
                </a:r>
                <a:endParaRPr lang="en-US" altLang="zh-CN" sz="2800" b="1">
                  <a:solidFill>
                    <a:srgbClr val="0070C0"/>
                  </a:solidFill>
                </a:endParaRPr>
              </a:p>
              <a:p>
                <a:r>
                  <a:rPr lang="en-US" altLang="zh-CN" sz="2800" b="1">
                    <a:solidFill>
                      <a:srgbClr val="0070C0"/>
                    </a:solidFill>
                  </a:rPr>
                  <a:t>       </a:t>
                </a:r>
                <a:endParaRPr lang="en-US" altLang="zh-CN" sz="2800" b="1">
                  <a:solidFill>
                    <a:srgbClr val="0070C0"/>
                  </a:solidFill>
                </a:endParaRPr>
              </a:p>
              <a:p>
                <a:r>
                  <a:rPr lang="en-US" altLang="zh-CN" sz="2800" b="1">
                    <a:solidFill>
                      <a:srgbClr val="0070C0"/>
                    </a:solidFill>
                  </a:rPr>
                  <a:t>       </a:t>
                </a:r>
                <a:r>
                  <a:rPr lang="zh-CN" altLang="en-US" sz="2800" b="1">
                    <a:solidFill>
                      <a:srgbClr val="0070C0"/>
                    </a:solidFill>
                  </a:rPr>
                  <a:t>去括号，得：</a:t>
                </a:r>
                <a:r>
                  <a:rPr lang="en-US" altLang="zh-CN" sz="2800" b="1">
                    <a:solidFill>
                      <a:srgbClr val="0070C0"/>
                    </a:solidFill>
                  </a:rPr>
                  <a:t>6x-3-10x-4&lt;-12</a:t>
                </a:r>
                <a:endParaRPr lang="en-US" altLang="zh-CN" sz="2800" b="1">
                  <a:solidFill>
                    <a:srgbClr val="0070C0"/>
                  </a:solidFill>
                </a:endParaRPr>
              </a:p>
              <a:p>
                <a:r>
                  <a:rPr lang="en-US" altLang="zh-CN" sz="2800" b="1">
                    <a:solidFill>
                      <a:srgbClr val="0070C0"/>
                    </a:solidFill>
                  </a:rPr>
                  <a:t>           </a:t>
                </a:r>
                <a:endParaRPr lang="en-US" altLang="zh-CN" sz="2800" b="1">
                  <a:solidFill>
                    <a:srgbClr val="0070C0"/>
                  </a:solidFill>
                </a:endParaRPr>
              </a:p>
              <a:p>
                <a:r>
                  <a:rPr lang="en-US" altLang="zh-CN" sz="2800" b="1">
                    <a:solidFill>
                      <a:srgbClr val="0070C0"/>
                    </a:solidFill>
                  </a:rPr>
                  <a:t>          </a:t>
                </a:r>
                <a:r>
                  <a:rPr lang="zh-CN" altLang="en-US" sz="2800" b="1">
                    <a:solidFill>
                      <a:srgbClr val="0070C0"/>
                    </a:solidFill>
                  </a:rPr>
                  <a:t>移项，得：</a:t>
                </a:r>
                <a:r>
                  <a:rPr lang="en-US" altLang="zh-CN" sz="2800" b="1">
                    <a:solidFill>
                      <a:srgbClr val="0070C0"/>
                    </a:solidFill>
                  </a:rPr>
                  <a:t>6x-10x&lt;-12</a:t>
                </a:r>
                <a:r>
                  <a:rPr lang="en-US" altLang="zh-CN" sz="2800" b="1">
                    <a:solidFill>
                      <a:srgbClr val="FF0000"/>
                    </a:solidFill>
                  </a:rPr>
                  <a:t>+3+4</a:t>
                </a:r>
                <a:endParaRPr lang="en-US" altLang="zh-CN" sz="2800" b="1">
                  <a:solidFill>
                    <a:srgbClr val="0070C0"/>
                  </a:solidFill>
                </a:endParaRPr>
              </a:p>
              <a:p>
                <a:r>
                  <a:rPr lang="en-US" altLang="zh-CN" sz="2800" b="1">
                    <a:solidFill>
                      <a:srgbClr val="0070C0"/>
                    </a:solidFill>
                  </a:rPr>
                  <a:t> </a:t>
                </a:r>
                <a:endParaRPr lang="en-US" altLang="zh-CN" sz="2800" b="1">
                  <a:solidFill>
                    <a:srgbClr val="0070C0"/>
                  </a:solidFill>
                </a:endParaRPr>
              </a:p>
              <a:p>
                <a:r>
                  <a:rPr lang="zh-CN" altLang="en-US" sz="2800" b="1">
                    <a:solidFill>
                      <a:srgbClr val="0070C0"/>
                    </a:solidFill>
                  </a:rPr>
                  <a:t>合并同类项，得：</a:t>
                </a:r>
                <a:r>
                  <a:rPr lang="en-US" altLang="zh-CN" sz="2800" b="1">
                    <a:solidFill>
                      <a:srgbClr val="0070C0"/>
                    </a:solidFill>
                  </a:rPr>
                  <a:t>-4x&lt;-5</a:t>
                </a:r>
                <a:endParaRPr lang="en-US" altLang="zh-CN" sz="2800" b="1">
                  <a:solidFill>
                    <a:srgbClr val="0070C0"/>
                  </a:solidFill>
                </a:endParaRPr>
              </a:p>
              <a:p>
                <a:r>
                  <a:rPr lang="en-US" altLang="zh-CN" sz="2800" b="1">
                    <a:solidFill>
                      <a:srgbClr val="0070C0"/>
                    </a:solidFill>
                  </a:rPr>
                  <a:t>  </a:t>
                </a:r>
                <a:endParaRPr lang="en-US" altLang="zh-CN" sz="2800" b="1">
                  <a:solidFill>
                    <a:srgbClr val="0070C0"/>
                  </a:solidFill>
                </a:endParaRPr>
              </a:p>
              <a:p>
                <a:r>
                  <a:rPr lang="en-US" altLang="zh-CN" sz="2800" b="1">
                    <a:solidFill>
                      <a:srgbClr val="0070C0"/>
                    </a:solidFill>
                  </a:rPr>
                  <a:t> </a:t>
                </a:r>
                <a:r>
                  <a:rPr lang="zh-CN" altLang="en-US" sz="2800" b="1">
                    <a:solidFill>
                      <a:srgbClr val="0070C0"/>
                    </a:solidFill>
                  </a:rPr>
                  <a:t>系数化为</a:t>
                </a:r>
                <a:r>
                  <a:rPr lang="en-US" altLang="zh-CN" sz="2800" b="1">
                    <a:solidFill>
                      <a:srgbClr val="0070C0"/>
                    </a:solidFill>
                  </a:rPr>
                  <a:t>1</a:t>
                </a:r>
                <a:r>
                  <a:rPr lang="zh-CN" altLang="en-US" sz="2800" b="1">
                    <a:solidFill>
                      <a:srgbClr val="0070C0"/>
                    </a:solidFill>
                  </a:rPr>
                  <a:t>，得：</a:t>
                </a:r>
                <a:r>
                  <a:rPr lang="en-US" altLang="zh-CN" sz="2800" b="1">
                    <a:solidFill>
                      <a:srgbClr val="0070C0"/>
                    </a:solidFill>
                  </a:rPr>
                  <a:t>x</a:t>
                </a:r>
                <a:r>
                  <a:rPr lang="en-US" altLang="zh-CN" sz="2800" b="1">
                    <a:solidFill>
                      <a:srgbClr val="FF0000"/>
                    </a:solidFill>
                  </a:rPr>
                  <a:t>&gt;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800" b="1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cs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cs typeface="Cambria Math" panose="02040503050406030204" pitchFamily="18" charset="0"/>
                          </a:rPr>
                          <m:t>𝟓</m:t>
                        </m:r>
                      </m:num>
                      <m:den>
                        <m:r>
                          <a:rPr lang="en-US" altLang="zh-CN" sz="2800" b="1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cs typeface="Cambria Math" panose="02040503050406030204" pitchFamily="18" charset="0"/>
                          </a:rPr>
                          <m:t>𝟒</m:t>
                        </m:r>
                      </m:den>
                    </m:f>
                  </m:oMath>
                </a14:m>
                <a:endParaRPr lang="en-US" altLang="zh-CN" sz="2800" b="1">
                  <a:solidFill>
                    <a:srgbClr val="0070C0"/>
                  </a:solidFill>
                </a:endParaRPr>
              </a:p>
              <a:p>
                <a:endParaRPr lang="en-US" altLang="zh-CN" sz="2800" b="1" i="1">
                  <a:solidFill>
                    <a:srgbClr val="FF0000"/>
                  </a:solidFill>
                  <a:latin typeface="Cambria Math" panose="02040503050406030204" pitchFamily="18" charset="0"/>
                  <a:cs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3" name="文本框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1775" y="1382395"/>
                <a:ext cx="8369935" cy="4585335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左箭头标注 3"/>
          <p:cNvSpPr/>
          <p:nvPr/>
        </p:nvSpPr>
        <p:spPr>
          <a:xfrm>
            <a:off x="7217410" y="1155700"/>
            <a:ext cx="4048760" cy="1133475"/>
          </a:xfrm>
          <a:prstGeom prst="leftArrowCallou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8601710" y="1458595"/>
            <a:ext cx="2664460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>
                <a:solidFill>
                  <a:srgbClr val="FF0000"/>
                </a:solidFill>
              </a:rPr>
              <a:t>  </a:t>
            </a:r>
            <a:r>
              <a:rPr lang="zh-CN" altLang="en-US" b="1">
                <a:solidFill>
                  <a:srgbClr val="FF0000"/>
                </a:solidFill>
              </a:rPr>
              <a:t>同×</a:t>
            </a:r>
            <a:r>
              <a:rPr lang="en-US" altLang="zh-CN" b="1">
                <a:solidFill>
                  <a:srgbClr val="FF0000"/>
                </a:solidFill>
              </a:rPr>
              <a:t>12</a:t>
            </a:r>
            <a:endParaRPr lang="en-US" altLang="zh-CN" b="1">
              <a:solidFill>
                <a:srgbClr val="FF0000"/>
              </a:solidFill>
            </a:endParaRPr>
          </a:p>
          <a:p>
            <a:r>
              <a:rPr lang="zh-CN" altLang="en-US" b="1">
                <a:solidFill>
                  <a:schemeClr val="tx1"/>
                </a:solidFill>
              </a:rPr>
              <a:t>注意：</a:t>
            </a:r>
            <a:r>
              <a:rPr lang="en-US" altLang="zh-CN" b="1">
                <a:solidFill>
                  <a:schemeClr val="tx1"/>
                </a:solidFill>
              </a:rPr>
              <a:t>1.</a:t>
            </a:r>
            <a:r>
              <a:rPr lang="zh-CN" altLang="en-US" b="1">
                <a:solidFill>
                  <a:srgbClr val="FF0000"/>
                </a:solidFill>
              </a:rPr>
              <a:t>每项</a:t>
            </a:r>
            <a:r>
              <a:rPr lang="zh-CN" altLang="en-US" b="1">
                <a:solidFill>
                  <a:schemeClr val="tx1"/>
                </a:solidFill>
              </a:rPr>
              <a:t>都乘</a:t>
            </a:r>
            <a:endParaRPr lang="zh-CN" altLang="en-US" b="1">
              <a:solidFill>
                <a:schemeClr val="tx1"/>
              </a:solidFill>
            </a:endParaRPr>
          </a:p>
          <a:p>
            <a:r>
              <a:rPr lang="en-US" altLang="zh-CN" b="1">
                <a:solidFill>
                  <a:schemeClr val="tx1"/>
                </a:solidFill>
              </a:rPr>
              <a:t>2.</a:t>
            </a:r>
            <a:r>
              <a:rPr lang="zh-CN" altLang="en-US" b="1">
                <a:solidFill>
                  <a:schemeClr val="tx1"/>
                </a:solidFill>
              </a:rPr>
              <a:t>分子为多项式要</a:t>
            </a:r>
            <a:r>
              <a:rPr lang="zh-CN" altLang="en-US" b="1">
                <a:solidFill>
                  <a:srgbClr val="FF0000"/>
                </a:solidFill>
              </a:rPr>
              <a:t>加括号</a:t>
            </a:r>
            <a:endParaRPr lang="zh-CN" altLang="en-US" b="1">
              <a:solidFill>
                <a:srgbClr val="FF0000"/>
              </a:solidFill>
            </a:endParaRPr>
          </a:p>
        </p:txBody>
      </p:sp>
      <p:sp>
        <p:nvSpPr>
          <p:cNvPr id="6" name="左箭头标注 5"/>
          <p:cNvSpPr/>
          <p:nvPr/>
        </p:nvSpPr>
        <p:spPr>
          <a:xfrm>
            <a:off x="6358890" y="2738755"/>
            <a:ext cx="3956050" cy="1257300"/>
          </a:xfrm>
          <a:prstGeom prst="leftArrowCallou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7728585" y="2990215"/>
            <a:ext cx="250571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/>
              <a:t>问：移项这步的依据？</a:t>
            </a:r>
            <a:endParaRPr lang="zh-CN" altLang="en-US" b="1"/>
          </a:p>
        </p:txBody>
      </p:sp>
      <p:sp>
        <p:nvSpPr>
          <p:cNvPr id="8" name="文本框 7"/>
          <p:cNvSpPr txBox="1"/>
          <p:nvPr/>
        </p:nvSpPr>
        <p:spPr>
          <a:xfrm>
            <a:off x="7819390" y="3491230"/>
            <a:ext cx="241490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>
                <a:solidFill>
                  <a:srgbClr val="FF0000"/>
                </a:solidFill>
              </a:rPr>
              <a:t>注意：移项要变号</a:t>
            </a:r>
            <a:endParaRPr lang="zh-CN" altLang="en-US" b="1">
              <a:solidFill>
                <a:srgbClr val="FF0000"/>
              </a:solidFill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8681085" y="1181735"/>
            <a:ext cx="250571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/>
              <a:t>问：去分母这步的依据？</a:t>
            </a:r>
            <a:endParaRPr lang="zh-CN" altLang="en-US" b="1"/>
          </a:p>
        </p:txBody>
      </p:sp>
      <p:sp>
        <p:nvSpPr>
          <p:cNvPr id="10" name="左箭头标注 9"/>
          <p:cNvSpPr/>
          <p:nvPr/>
        </p:nvSpPr>
        <p:spPr>
          <a:xfrm>
            <a:off x="4531995" y="4525010"/>
            <a:ext cx="3956050" cy="1257300"/>
          </a:xfrm>
          <a:prstGeom prst="leftArrowCallou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文本框 10"/>
          <p:cNvSpPr txBox="1"/>
          <p:nvPr/>
        </p:nvSpPr>
        <p:spPr>
          <a:xfrm>
            <a:off x="5982335" y="4610735"/>
            <a:ext cx="250571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/>
              <a:t>问：这步的依据？</a:t>
            </a:r>
            <a:endParaRPr lang="zh-CN" altLang="en-US" b="1"/>
          </a:p>
        </p:txBody>
      </p:sp>
      <p:sp>
        <p:nvSpPr>
          <p:cNvPr id="14" name="文本框 13"/>
          <p:cNvSpPr txBox="1"/>
          <p:nvPr/>
        </p:nvSpPr>
        <p:spPr>
          <a:xfrm>
            <a:off x="5982335" y="5268595"/>
            <a:ext cx="250571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>
                <a:solidFill>
                  <a:srgbClr val="FF0000"/>
                </a:solidFill>
              </a:rPr>
              <a:t>注意：判断不等号方向</a:t>
            </a:r>
            <a:endParaRPr lang="zh-CN" altLang="en-US" b="1">
              <a:solidFill>
                <a:srgbClr val="FF0000"/>
              </a:solidFill>
            </a:endParaRPr>
          </a:p>
        </p:txBody>
      </p:sp>
      <p:grpSp>
        <p:nvGrpSpPr>
          <p:cNvPr id="24" name="组合 23"/>
          <p:cNvGrpSpPr/>
          <p:nvPr/>
        </p:nvGrpSpPr>
        <p:grpSpPr>
          <a:xfrm>
            <a:off x="252095" y="5592445"/>
            <a:ext cx="2059940" cy="648970"/>
            <a:chOff x="365" y="9213"/>
            <a:chExt cx="3244" cy="1022"/>
          </a:xfrm>
        </p:grpSpPr>
        <p:sp>
          <p:nvSpPr>
            <p:cNvPr id="16" name="矩形标注 15"/>
            <p:cNvSpPr/>
            <p:nvPr/>
          </p:nvSpPr>
          <p:spPr>
            <a:xfrm rot="10800000">
              <a:off x="365" y="9213"/>
              <a:ext cx="3244" cy="1022"/>
            </a:xfrm>
            <a:prstGeom prst="wedgeRectCallout">
              <a:avLst>
                <a:gd name="adj1" fmla="val -19269"/>
                <a:gd name="adj2" fmla="val 92541"/>
              </a:avLst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17" name="文本框 16"/>
                <p:cNvSpPr txBox="1"/>
                <p:nvPr/>
              </p:nvSpPr>
              <p:spPr>
                <a:xfrm>
                  <a:off x="646" y="9283"/>
                  <a:ext cx="2683" cy="95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:r>
                    <a:rPr lang="zh-CN" altLang="en-US" b="1">
                      <a:solidFill>
                        <a:srgbClr val="FF0000"/>
                      </a:solidFill>
                      <a:sym typeface="+mn-ea"/>
                    </a:rPr>
                    <a:t>同×</a:t>
                  </a:r>
                  <a14:m>
                    <m:oMath xmlns:m="http://schemas.openxmlformats.org/officeDocument/2006/math">
                      <m:r>
                        <a:rPr lang="en-US" altLang="zh-CN" b="1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Cambria Math" panose="02040503050406030204" pitchFamily="18" charset="0"/>
                        </a:rPr>
                        <m:t>（−</m:t>
                      </m:r>
                      <m:f>
                        <m:fPr>
                          <m:ctrlPr>
                            <a:rPr lang="en-US" altLang="zh-CN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cs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altLang="zh-CN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cs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en-US" altLang="zh-CN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cs typeface="Cambria Math" panose="02040503050406030204" pitchFamily="18" charset="0"/>
                            </a:rPr>
                            <m:t>𝟒</m:t>
                          </m:r>
                        </m:den>
                      </m:f>
                      <m:r>
                        <a:rPr lang="en-US" altLang="zh-CN" b="1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Cambria Math" panose="02040503050406030204" pitchFamily="18" charset="0"/>
                        </a:rPr>
                        <m:t>）</m:t>
                      </m:r>
                    </m:oMath>
                  </a14:m>
                  <a:endParaRPr lang="zh-CN" altLang="en-US"/>
                </a:p>
              </p:txBody>
            </p:sp>
          </mc:Choice>
          <mc:Fallback>
            <p:sp>
              <p:nvSpPr>
                <p:cNvPr id="17" name="文本框 16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46" y="9283"/>
                  <a:ext cx="2683" cy="952"/>
                </a:xfrm>
                <a:prstGeom prst="rect">
                  <a:avLst/>
                </a:prstGeom>
                <a:blipFill rotWithShape="1">
                  <a:blip r:embed="rId4"/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12" name="文本框 11"/>
          <p:cNvSpPr txBox="1"/>
          <p:nvPr/>
        </p:nvSpPr>
        <p:spPr>
          <a:xfrm>
            <a:off x="242570" y="6251575"/>
            <a:ext cx="697484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>
                <a:solidFill>
                  <a:srgbClr val="0070C0"/>
                </a:solidFill>
              </a:rPr>
              <a:t>解集表示为：</a:t>
            </a:r>
            <a:endParaRPr lang="zh-CN" altLang="en-US" sz="2800" b="1">
              <a:solidFill>
                <a:srgbClr val="0070C0"/>
              </a:solidFill>
            </a:endParaRPr>
          </a:p>
        </p:txBody>
      </p:sp>
      <p:grpSp>
        <p:nvGrpSpPr>
          <p:cNvPr id="13" name="组合 15"/>
          <p:cNvGrpSpPr/>
          <p:nvPr/>
        </p:nvGrpSpPr>
        <p:grpSpPr>
          <a:xfrm>
            <a:off x="2774315" y="5891530"/>
            <a:ext cx="3510280" cy="1047848"/>
            <a:chOff x="4198" y="2639"/>
            <a:chExt cx="3660" cy="1249"/>
          </a:xfrm>
        </p:grpSpPr>
        <p:grpSp>
          <p:nvGrpSpPr>
            <p:cNvPr id="18" name="组合 13"/>
            <p:cNvGrpSpPr/>
            <p:nvPr/>
          </p:nvGrpSpPr>
          <p:grpSpPr>
            <a:xfrm>
              <a:off x="4198" y="2639"/>
              <a:ext cx="3660" cy="565"/>
              <a:chOff x="4198" y="2639"/>
              <a:chExt cx="3660" cy="565"/>
            </a:xfrm>
          </p:grpSpPr>
          <p:cxnSp>
            <p:nvCxnSpPr>
              <p:cNvPr id="19" name="直接箭头连接符 11"/>
              <p:cNvCxnSpPr/>
              <p:nvPr/>
            </p:nvCxnSpPr>
            <p:spPr>
              <a:xfrm>
                <a:off x="4198" y="3140"/>
                <a:ext cx="3660" cy="0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直接连接符 12"/>
              <p:cNvCxnSpPr/>
              <p:nvPr/>
            </p:nvCxnSpPr>
            <p:spPr>
              <a:xfrm>
                <a:off x="5158" y="3008"/>
                <a:ext cx="0" cy="144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1" name="椭圆 10"/>
              <p:cNvSpPr/>
              <p:nvPr/>
            </p:nvSpPr>
            <p:spPr>
              <a:xfrm>
                <a:off x="5588" y="3068"/>
                <a:ext cx="129" cy="137"/>
              </a:xfrm>
              <a:prstGeom prst="ellipse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r>
                  <a:rPr lang="en-US" altLang="zh-CN" sz="1050" kern="100">
                    <a:latin typeface="Calibri" panose="020F0502020204030204"/>
                    <a:ea typeface="宋体" panose="02010600030101010101" pitchFamily="2" charset="-122"/>
                    <a:cs typeface="Times New Roman" panose="02020603050405020304"/>
                    <a:sym typeface="Times New Roman" panose="02020603050405020304"/>
                  </a:rPr>
                  <a:t> </a:t>
                </a:r>
                <a:endParaRPr lang="en-US" altLang="zh-CN" sz="1050" kern="100">
                  <a:latin typeface="Calibri" panose="020F0502020204030204"/>
                  <a:ea typeface="宋体" panose="02010600030101010101" pitchFamily="2" charset="-122"/>
                  <a:cs typeface="Times New Roman" panose="02020603050405020304"/>
                  <a:sym typeface="Times New Roman" panose="02020603050405020304"/>
                </a:endParaRPr>
              </a:p>
            </p:txBody>
          </p:sp>
          <p:cxnSp>
            <p:nvCxnSpPr>
              <p:cNvPr id="23" name="直接连接符 9"/>
              <p:cNvCxnSpPr/>
              <p:nvPr/>
            </p:nvCxnSpPr>
            <p:spPr>
              <a:xfrm>
                <a:off x="5645" y="2639"/>
                <a:ext cx="0" cy="403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直接连接符 8"/>
              <p:cNvCxnSpPr/>
              <p:nvPr/>
            </p:nvCxnSpPr>
            <p:spPr>
              <a:xfrm>
                <a:off x="5644" y="2648"/>
                <a:ext cx="2152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26" name="文本框 14"/>
                <p:cNvSpPr txBox="1"/>
                <p:nvPr/>
              </p:nvSpPr>
              <p:spPr>
                <a:xfrm>
                  <a:off x="4752" y="3208"/>
                  <a:ext cx="1639" cy="680"/>
                </a:xfrm>
                <a:prstGeom prst="rect">
                  <a:avLst/>
                </a:prstGeom>
                <a:noFill/>
                <a:ln w="6350"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00"/>
                      </a:solidFill>
                    </a14:hiddenFill>
                  </a:ext>
                </a:extLst>
              </p:spPr>
              <p:style>
                <a:lnRef idx="0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noAutofit/>
                </a:bodyPr>
                <a:lstStyle/>
                <a:p>
                  <a:pPr algn="just"/>
                  <a:r>
                    <a:rPr lang="en-US" altLang="zh-CN" sz="1600" b="1" kern="100">
                      <a:latin typeface="Calibri" panose="020F0502020204030204"/>
                      <a:ea typeface="宋体" panose="02010600030101010101" pitchFamily="2" charset="-122"/>
                      <a:cs typeface="Times New Roman" panose="02020603050405020304"/>
                      <a:sym typeface="Times New Roman" panose="02020603050405020304"/>
                    </a:rPr>
                    <a:t>     0         </a:t>
                  </a:r>
                  <a14:m>
                    <m:oMath xmlns:m="http://schemas.openxmlformats.org/officeDocument/2006/math">
                      <m:f>
                        <m:fPr>
                          <m:ctrlPr>
                            <a:rPr lang="en-US" altLang="zh-CN" sz="1600" b="1" kern="100">
                              <a:latin typeface="Cambria Math" panose="02040503050406030204"/>
                              <a:ea typeface="宋体" panose="02010600030101010101" pitchFamily="2" charset="-122"/>
                              <a:cs typeface="Times New Roman" panose="02020603050405020304"/>
                              <a:sym typeface="Times New Roman" panose="02020603050405020304"/>
                            </a:rPr>
                          </m:ctrlPr>
                        </m:fPr>
                        <m:num>
                          <m:r>
                            <a:rPr lang="en-US" altLang="zh-CN" sz="1600" b="1" kern="100">
                              <a:latin typeface="Cambria Math" panose="02040503050406030204"/>
                              <a:ea typeface="宋体" panose="02010600030101010101" pitchFamily="2" charset="-122"/>
                              <a:cs typeface="Times New Roman" panose="02020603050405020304"/>
                              <a:sym typeface="Times New Roman" panose="02020603050405020304"/>
                            </a:rPr>
                            <m:t>𝟓</m:t>
                          </m:r>
                        </m:num>
                        <m:den>
                          <m:r>
                            <a:rPr lang="en-US" altLang="zh-CN" sz="1600" b="1" kern="100">
                              <a:latin typeface="Cambria Math" panose="02040503050406030204"/>
                              <a:ea typeface="宋体" panose="02010600030101010101" pitchFamily="2" charset="-122"/>
                              <a:cs typeface="Times New Roman" panose="02020603050405020304"/>
                              <a:sym typeface="Times New Roman" panose="02020603050405020304"/>
                            </a:rPr>
                            <m:t>𝟒</m:t>
                          </m:r>
                        </m:den>
                      </m:f>
                    </m:oMath>
                  </a14:m>
                  <a:endParaRPr lang="en-US" altLang="zh-CN" sz="1600" b="1" kern="100">
                    <a:latin typeface="Calibri" panose="020F0502020204030204"/>
                    <a:ea typeface="宋体" panose="02010600030101010101" pitchFamily="2" charset="-122"/>
                    <a:cs typeface="Times New Roman" panose="02020603050405020304"/>
                    <a:sym typeface="Times New Roman" panose="02020603050405020304"/>
                  </a:endParaRPr>
                </a:p>
              </p:txBody>
            </p:sp>
          </mc:Choice>
          <mc:Fallback>
            <p:sp>
              <p:nvSpPr>
                <p:cNvPr id="26" name="文本框 14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752" y="3208"/>
                  <a:ext cx="1639" cy="680"/>
                </a:xfrm>
                <a:prstGeom prst="rect">
                  <a:avLst/>
                </a:prstGeom>
                <a:blipFill rotWithShape="1">
                  <a:blip r:embed="rId5"/>
                </a:blipFill>
                <a:ln w="6350"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00"/>
                      </a:solidFill>
                    </a14:hiddenFill>
                  </a:ext>
                </a:extLst>
              </p:spPr>
              <p:style>
                <a:lnRef idx="0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3" grpId="1"/>
      <p:bldP spid="4" grpId="0" bldLvl="0" animBg="1"/>
      <p:bldP spid="5" grpId="0"/>
      <p:bldP spid="6" grpId="0" bldLvl="0" animBg="1"/>
      <p:bldP spid="7" grpId="0"/>
      <p:bldP spid="8" grpId="0"/>
      <p:bldP spid="9" grpId="0"/>
      <p:bldP spid="10" grpId="0" bldLvl="0" animBg="1"/>
      <p:bldP spid="11" grpId="0"/>
      <p:bldP spid="14" grpId="0"/>
      <p:bldP spid="1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 Box 2"/>
          <p:cNvSpPr txBox="1"/>
          <p:nvPr/>
        </p:nvSpPr>
        <p:spPr>
          <a:xfrm>
            <a:off x="0" y="-34290"/>
            <a:ext cx="7600315" cy="70675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4000" b="1">
                <a:solidFill>
                  <a:schemeClr val="accent5">
                    <a:lumMod val="7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二</a:t>
            </a:r>
            <a:r>
              <a:rPr lang="zh-CN" altLang="en-US" sz="4000" b="1" smtClean="0">
                <a:solidFill>
                  <a:schemeClr val="accent5">
                    <a:lumMod val="7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、探索一元一次不等式的解法</a:t>
            </a:r>
            <a:endParaRPr lang="en-US" altLang="zh-CN" sz="4000" b="1">
              <a:solidFill>
                <a:schemeClr val="accent5">
                  <a:lumMod val="7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841375" y="1266190"/>
            <a:ext cx="9371965" cy="3815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/>
              <a:t>练习：解不等式，并把它解集在数轴上表示出来</a:t>
            </a:r>
            <a:endParaRPr lang="zh-CN" altLang="en-US" b="1"/>
          </a:p>
          <a:p>
            <a:endParaRPr lang="zh-CN" altLang="en-US"/>
          </a:p>
          <a:p>
            <a:endParaRPr lang="zh-CN" altLang="en-US" sz="2800" b="1"/>
          </a:p>
          <a:p>
            <a:r>
              <a:rPr lang="zh-CN" altLang="en-US" sz="2800" b="1"/>
              <a:t>（</a:t>
            </a:r>
            <a:r>
              <a:rPr lang="en-US" altLang="zh-CN" sz="2800" b="1"/>
              <a:t>1</a:t>
            </a:r>
            <a:r>
              <a:rPr lang="zh-CN" altLang="en-US" sz="2800" b="1"/>
              <a:t>）</a:t>
            </a:r>
            <a:r>
              <a:rPr lang="en-US" altLang="zh-CN" sz="2800" b="1"/>
              <a:t>                                   </a:t>
            </a:r>
            <a:r>
              <a:rPr lang="zh-CN" altLang="en-US" sz="2800" b="1"/>
              <a:t>（</a:t>
            </a:r>
            <a:r>
              <a:rPr lang="en-US" altLang="zh-CN" sz="2800" b="1"/>
              <a:t>2</a:t>
            </a:r>
            <a:r>
              <a:rPr lang="zh-CN" altLang="en-US" sz="2800" b="1"/>
              <a:t>）</a:t>
            </a:r>
            <a:endParaRPr lang="zh-CN" altLang="en-US" sz="2800" b="1"/>
          </a:p>
          <a:p>
            <a:endParaRPr lang="zh-CN" altLang="en-US" sz="2800" b="1"/>
          </a:p>
          <a:p>
            <a:endParaRPr lang="zh-CN" altLang="en-US" sz="2800" b="1"/>
          </a:p>
          <a:p>
            <a:endParaRPr lang="zh-CN" altLang="en-US" sz="2800" b="1"/>
          </a:p>
          <a:p>
            <a:endParaRPr lang="zh-CN" altLang="en-US" sz="2800" b="1"/>
          </a:p>
          <a:p>
            <a:r>
              <a:rPr lang="zh-CN" altLang="en-US" sz="2800" b="1"/>
              <a:t>（</a:t>
            </a:r>
            <a:r>
              <a:rPr lang="en-US" altLang="zh-CN" sz="2800" b="1"/>
              <a:t>3</a:t>
            </a:r>
            <a:r>
              <a:rPr lang="zh-CN" altLang="en-US" sz="2800" b="1"/>
              <a:t>）</a:t>
            </a:r>
            <a:r>
              <a:rPr lang="en-US" altLang="zh-CN" sz="2800" b="1"/>
              <a:t>                                   </a:t>
            </a:r>
            <a:r>
              <a:rPr lang="zh-CN" altLang="en-US" sz="2800" b="1"/>
              <a:t>（</a:t>
            </a:r>
            <a:r>
              <a:rPr lang="en-US" altLang="zh-CN" sz="2800" b="1"/>
              <a:t>4</a:t>
            </a:r>
            <a:r>
              <a:rPr lang="zh-CN" altLang="en-US" sz="2800" b="1"/>
              <a:t>）</a:t>
            </a:r>
            <a:endParaRPr lang="zh-CN" altLang="en-US" sz="2800" b="1"/>
          </a:p>
        </p:txBody>
      </p:sp>
      <p:graphicFrame>
        <p:nvGraphicFramePr>
          <p:cNvPr id="3" name="对象 2">
            <a:hlinkClick r:id="" action="ppaction://ole?verb=0"/>
          </p:cNvPr>
          <p:cNvGraphicFramePr/>
          <p:nvPr/>
        </p:nvGraphicFramePr>
        <p:xfrm>
          <a:off x="1922780" y="2228850"/>
          <a:ext cx="2070735" cy="800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49" name="" r:id="rId1" imgW="21640800" imgH="9753600" progId="Equations">
                  <p:embed/>
                </p:oleObj>
              </mc:Choice>
              <mc:Fallback>
                <p:oleObj name="" r:id="rId1" imgW="21640800" imgH="9753600" progId="Equations">
                  <p:embed/>
                  <p:pic>
                    <p:nvPicPr>
                      <p:cNvPr id="0" name="图片 2048" descr="image6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1922780" y="2228850"/>
                        <a:ext cx="2070735" cy="800100"/>
                      </a:xfrm>
                      <a:prstGeom prst="rect">
                        <a:avLst/>
                      </a:prstGeom>
                      <a:noFill/>
                      <a:ln w="9525"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对象 3">
            <a:hlinkClick r:id="" action="ppaction://ole?verb=0"/>
          </p:cNvPr>
          <p:cNvGraphicFramePr/>
          <p:nvPr/>
        </p:nvGraphicFramePr>
        <p:xfrm>
          <a:off x="6167755" y="2207895"/>
          <a:ext cx="2198370" cy="82105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0" name="" r:id="rId3" imgW="27736800" imgH="9753600" progId="Equations">
                  <p:embed/>
                </p:oleObj>
              </mc:Choice>
              <mc:Fallback>
                <p:oleObj name="" r:id="rId3" imgW="27736800" imgH="9753600" progId="Equations">
                  <p:embed/>
                  <p:pic>
                    <p:nvPicPr>
                      <p:cNvPr id="0" name="图片 2049" descr="image7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6167755" y="2207895"/>
                        <a:ext cx="2198370" cy="821055"/>
                      </a:xfrm>
                      <a:prstGeom prst="rect">
                        <a:avLst/>
                      </a:prstGeom>
                      <a:noFill/>
                      <a:ln w="9525"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对象 4">
            <a:hlinkClick r:id="" action="ppaction://ole?verb=0"/>
          </p:cNvPr>
          <p:cNvGraphicFramePr/>
          <p:nvPr/>
        </p:nvGraphicFramePr>
        <p:xfrm>
          <a:off x="1923415" y="4386580"/>
          <a:ext cx="2070100" cy="85661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1" name="" r:id="rId5" imgW="17373600" imgH="9753600" progId="Equations">
                  <p:embed/>
                </p:oleObj>
              </mc:Choice>
              <mc:Fallback>
                <p:oleObj name="" r:id="rId5" imgW="17373600" imgH="9753600" progId="Equations">
                  <p:embed/>
                  <p:pic>
                    <p:nvPicPr>
                      <p:cNvPr id="0" name="图片 2050" descr="image8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923415" y="4386580"/>
                        <a:ext cx="2070100" cy="856615"/>
                      </a:xfrm>
                      <a:prstGeom prst="rect">
                        <a:avLst/>
                      </a:prstGeom>
                      <a:noFill/>
                      <a:ln w="9525"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对象 5">
            <a:hlinkClick r:id="" action="ppaction://ole?verb=0"/>
          </p:cNvPr>
          <p:cNvGraphicFramePr/>
          <p:nvPr/>
        </p:nvGraphicFramePr>
        <p:xfrm>
          <a:off x="6163945" y="4402455"/>
          <a:ext cx="2576830" cy="80708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2" name="" r:id="rId7" imgW="39014400" imgH="9753600" progId="Equations">
                  <p:embed/>
                </p:oleObj>
              </mc:Choice>
              <mc:Fallback>
                <p:oleObj name="" r:id="rId7" imgW="39014400" imgH="9753600" progId="Equations">
                  <p:embed/>
                  <p:pic>
                    <p:nvPicPr>
                      <p:cNvPr id="0" name="图片 2051" descr="image9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6163945" y="4402455"/>
                        <a:ext cx="2576830" cy="807085"/>
                      </a:xfrm>
                      <a:prstGeom prst="rect">
                        <a:avLst/>
                      </a:prstGeom>
                      <a:noFill/>
                      <a:ln w="9525"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文本框 6"/>
          <p:cNvSpPr txBox="1"/>
          <p:nvPr/>
        </p:nvSpPr>
        <p:spPr>
          <a:xfrm>
            <a:off x="851535" y="1266190"/>
            <a:ext cx="9371965" cy="3815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/>
              <a:t>练习：解不等式，并把它解集在数轴上表示出来</a:t>
            </a:r>
            <a:endParaRPr lang="zh-CN" altLang="en-US" b="1"/>
          </a:p>
          <a:p>
            <a:endParaRPr lang="zh-CN" altLang="en-US"/>
          </a:p>
          <a:p>
            <a:endParaRPr lang="zh-CN" altLang="en-US" sz="2800" b="1"/>
          </a:p>
          <a:p>
            <a:r>
              <a:rPr lang="zh-CN" altLang="en-US" sz="2800" b="1"/>
              <a:t>（</a:t>
            </a:r>
            <a:r>
              <a:rPr lang="en-US" altLang="zh-CN" sz="2800" b="1"/>
              <a:t>1</a:t>
            </a:r>
            <a:r>
              <a:rPr lang="zh-CN" altLang="en-US" sz="2800" b="1"/>
              <a:t>）</a:t>
            </a:r>
            <a:r>
              <a:rPr lang="en-US" altLang="zh-CN" sz="2800" b="1"/>
              <a:t>                                   </a:t>
            </a:r>
            <a:r>
              <a:rPr lang="zh-CN" altLang="en-US" sz="2800" b="1"/>
              <a:t>（</a:t>
            </a:r>
            <a:r>
              <a:rPr lang="en-US" altLang="zh-CN" sz="2800" b="1"/>
              <a:t>2</a:t>
            </a:r>
            <a:r>
              <a:rPr lang="zh-CN" altLang="en-US" sz="2800" b="1"/>
              <a:t>）</a:t>
            </a:r>
            <a:endParaRPr lang="zh-CN" altLang="en-US" sz="2800" b="1"/>
          </a:p>
          <a:p>
            <a:endParaRPr lang="zh-CN" altLang="en-US" sz="2800" b="1"/>
          </a:p>
          <a:p>
            <a:endParaRPr lang="zh-CN" altLang="en-US" sz="2800" b="1"/>
          </a:p>
          <a:p>
            <a:endParaRPr lang="zh-CN" altLang="en-US" sz="2800" b="1"/>
          </a:p>
          <a:p>
            <a:endParaRPr lang="zh-CN" altLang="en-US" sz="2800" b="1"/>
          </a:p>
          <a:p>
            <a:r>
              <a:rPr lang="zh-CN" altLang="en-US" sz="2800" b="1"/>
              <a:t>（</a:t>
            </a:r>
            <a:r>
              <a:rPr lang="en-US" altLang="zh-CN" sz="2800" b="1"/>
              <a:t>3</a:t>
            </a:r>
            <a:r>
              <a:rPr lang="zh-CN" altLang="en-US" sz="2800" b="1"/>
              <a:t>）</a:t>
            </a:r>
            <a:r>
              <a:rPr lang="en-US" altLang="zh-CN" sz="2800" b="1"/>
              <a:t>                                   </a:t>
            </a:r>
            <a:r>
              <a:rPr lang="zh-CN" altLang="en-US" sz="2800" b="1"/>
              <a:t>（</a:t>
            </a:r>
            <a:r>
              <a:rPr lang="en-US" altLang="zh-CN" sz="2800" b="1"/>
              <a:t>4</a:t>
            </a:r>
            <a:r>
              <a:rPr lang="zh-CN" altLang="en-US" sz="2800" b="1"/>
              <a:t>）</a:t>
            </a:r>
            <a:endParaRPr lang="zh-CN" altLang="en-US" sz="2800" b="1"/>
          </a:p>
        </p:txBody>
      </p:sp>
      <p:graphicFrame>
        <p:nvGraphicFramePr>
          <p:cNvPr id="8" name="对象 7">
            <a:hlinkClick r:id="" action="ppaction://ole?verb=0"/>
          </p:cNvPr>
          <p:cNvGraphicFramePr/>
          <p:nvPr/>
        </p:nvGraphicFramePr>
        <p:xfrm>
          <a:off x="1932940" y="2228850"/>
          <a:ext cx="2070735" cy="800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3" name="" r:id="rId9" imgW="21640800" imgH="9753600" progId="Equations">
                  <p:embed/>
                </p:oleObj>
              </mc:Choice>
              <mc:Fallback>
                <p:oleObj name="" r:id="rId9" imgW="21640800" imgH="9753600" progId="Equations">
                  <p:embed/>
                  <p:pic>
                    <p:nvPicPr>
                      <p:cNvPr id="0" name="图片 2048" descr="image6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1932940" y="2228850"/>
                        <a:ext cx="2070735" cy="800100"/>
                      </a:xfrm>
                      <a:prstGeom prst="rect">
                        <a:avLst/>
                      </a:prstGeom>
                      <a:noFill/>
                      <a:ln w="9525"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2" name="组合 11"/>
          <p:cNvGrpSpPr/>
          <p:nvPr/>
        </p:nvGrpSpPr>
        <p:grpSpPr>
          <a:xfrm>
            <a:off x="842010" y="1266190"/>
            <a:ext cx="9371330" cy="3815080"/>
            <a:chOff x="1326" y="1994"/>
            <a:chExt cx="14758" cy="6008"/>
          </a:xfrm>
        </p:grpSpPr>
        <p:sp>
          <p:nvSpPr>
            <p:cNvPr id="10" name="文本框 9"/>
            <p:cNvSpPr txBox="1"/>
            <p:nvPr/>
          </p:nvSpPr>
          <p:spPr>
            <a:xfrm>
              <a:off x="1326" y="1994"/>
              <a:ext cx="14759" cy="60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b="1"/>
                <a:t>练习：解不等式，并把它解集在数轴上表示出来</a:t>
              </a:r>
              <a:endParaRPr lang="zh-CN" altLang="en-US" b="1"/>
            </a:p>
            <a:p>
              <a:endParaRPr lang="zh-CN" altLang="en-US"/>
            </a:p>
            <a:p>
              <a:endParaRPr lang="zh-CN" altLang="en-US" sz="2800" b="1"/>
            </a:p>
            <a:p>
              <a:r>
                <a:rPr lang="zh-CN" altLang="en-US" sz="2800" b="1"/>
                <a:t>（</a:t>
              </a:r>
              <a:r>
                <a:rPr lang="en-US" altLang="zh-CN" sz="2800" b="1"/>
                <a:t>1</a:t>
              </a:r>
              <a:r>
                <a:rPr lang="zh-CN" altLang="en-US" sz="2800" b="1"/>
                <a:t>）</a:t>
              </a:r>
              <a:r>
                <a:rPr lang="en-US" altLang="zh-CN" sz="2800" b="1"/>
                <a:t>                                   </a:t>
              </a:r>
              <a:r>
                <a:rPr lang="zh-CN" altLang="en-US" sz="2800" b="1"/>
                <a:t>（</a:t>
              </a:r>
              <a:r>
                <a:rPr lang="en-US" altLang="zh-CN" sz="2800" b="1"/>
                <a:t>2</a:t>
              </a:r>
              <a:r>
                <a:rPr lang="zh-CN" altLang="en-US" sz="2800" b="1"/>
                <a:t>）</a:t>
              </a:r>
              <a:endParaRPr lang="zh-CN" altLang="en-US" sz="2800" b="1"/>
            </a:p>
            <a:p>
              <a:endParaRPr lang="zh-CN" altLang="en-US" sz="2800" b="1"/>
            </a:p>
            <a:p>
              <a:endParaRPr lang="zh-CN" altLang="en-US" sz="2800" b="1"/>
            </a:p>
            <a:p>
              <a:endParaRPr lang="zh-CN" altLang="en-US" sz="2800" b="1"/>
            </a:p>
            <a:p>
              <a:endParaRPr lang="zh-CN" altLang="en-US" sz="2800" b="1"/>
            </a:p>
            <a:p>
              <a:r>
                <a:rPr lang="zh-CN" altLang="en-US" sz="2800" b="1"/>
                <a:t>（</a:t>
              </a:r>
              <a:r>
                <a:rPr lang="en-US" altLang="zh-CN" sz="2800" b="1"/>
                <a:t>3</a:t>
              </a:r>
              <a:r>
                <a:rPr lang="zh-CN" altLang="en-US" sz="2800" b="1"/>
                <a:t>）</a:t>
              </a:r>
              <a:r>
                <a:rPr lang="en-US" altLang="zh-CN" sz="2800" b="1"/>
                <a:t>                                   </a:t>
              </a:r>
              <a:r>
                <a:rPr lang="zh-CN" altLang="en-US" sz="2800" b="1"/>
                <a:t>（</a:t>
              </a:r>
              <a:r>
                <a:rPr lang="en-US" altLang="zh-CN" sz="2800" b="1"/>
                <a:t>4</a:t>
              </a:r>
              <a:r>
                <a:rPr lang="zh-CN" altLang="en-US" sz="2800" b="1"/>
                <a:t>）</a:t>
              </a:r>
              <a:endParaRPr lang="zh-CN" altLang="en-US" sz="2800" b="1"/>
            </a:p>
          </p:txBody>
        </p:sp>
        <p:graphicFrame>
          <p:nvGraphicFramePr>
            <p:cNvPr id="11" name="对象 10">
              <a:hlinkClick r:id="" action="ppaction://ole?verb=0"/>
            </p:cNvPr>
            <p:cNvGraphicFramePr/>
            <p:nvPr/>
          </p:nvGraphicFramePr>
          <p:xfrm>
            <a:off x="3029" y="3510"/>
            <a:ext cx="3261" cy="126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054" name="" r:id="rId10" imgW="21640800" imgH="9753600" progId="Equations">
                    <p:embed/>
                  </p:oleObj>
                </mc:Choice>
                <mc:Fallback>
                  <p:oleObj name="" r:id="rId10" imgW="21640800" imgH="9753600" progId="Equations">
                    <p:embed/>
                    <p:pic>
                      <p:nvPicPr>
                        <p:cNvPr id="0" name="图片 2053" descr="image6"/>
                        <p:cNvPicPr/>
                        <p:nvPr/>
                      </p:nvPicPr>
                      <p:blipFill>
                        <a:blip r:embed="rId2"/>
                        <a:stretch>
                          <a:fillRect/>
                        </a:stretch>
                      </p:blipFill>
                      <p:spPr>
                        <a:xfrm>
                          <a:off x="3029" y="3510"/>
                          <a:ext cx="3261" cy="1260"/>
                        </a:xfrm>
                        <a:prstGeom prst="rect">
                          <a:avLst/>
                        </a:prstGeom>
                        <a:noFill/>
                        <a:ln w="9525">
                          <a:noFill/>
                        </a:ln>
                      </p:spPr>
                    </p:pic>
                  </p:oleObj>
                </mc:Fallback>
              </mc:AlternateContent>
            </a:graphicData>
          </a:graphic>
        </p:graphicFrame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5370168" y="2100616"/>
            <a:ext cx="5991472" cy="2206603"/>
          </a:xfrm>
          <a:prstGeom prst="rect">
            <a:avLst/>
          </a:prstGeom>
          <a:noFill/>
          <a:ln w="9525">
            <a:solidFill>
              <a:schemeClr val="tx2">
                <a:alpha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endParaRPr lang="zh-CN" altLang="en-US">
              <a:solidFill>
                <a:schemeClr val="tx2"/>
              </a:solidFill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5627897" y="2419087"/>
            <a:ext cx="5476017" cy="1568450"/>
            <a:chOff x="5956255" y="183524"/>
            <a:chExt cx="5476017" cy="1568450"/>
          </a:xfrm>
        </p:grpSpPr>
        <p:sp>
          <p:nvSpPr>
            <p:cNvPr id="4" name="文本框 3"/>
            <p:cNvSpPr txBox="1"/>
            <p:nvPr/>
          </p:nvSpPr>
          <p:spPr>
            <a:xfrm>
              <a:off x="6751906" y="322117"/>
              <a:ext cx="1808480" cy="5835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>
                <a:defRPr sz="13800">
                  <a:solidFill>
                    <a:srgbClr val="497A00"/>
                  </a:solidFill>
                  <a:effectLst>
                    <a:outerShdw blurRad="139700" sx="102000" sy="102000" algn="ctr" rotWithShape="0">
                      <a:srgbClr val="9BC54B"/>
                    </a:outerShdw>
                  </a:effectLst>
                  <a:latin typeface="方正细谭黑简体" panose="02000000000000000000" pitchFamily="2" charset="-122"/>
                  <a:ea typeface="方正细谭黑简体" panose="02000000000000000000" pitchFamily="2" charset="-122"/>
                </a:defRPr>
              </a:lvl1pPr>
            </a:lstStyle>
            <a:p>
              <a:r>
                <a:rPr lang="zh-CN" altLang="en-US" sz="3200">
                  <a:solidFill>
                    <a:schemeClr val="accent1"/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  <a:latin typeface="微软雅黑" panose="020B0503020204020204" charset="-122"/>
                  <a:ea typeface="微软雅黑" panose="020B0503020204020204" charset="-122"/>
                </a:rPr>
                <a:t>含参问题</a:t>
              </a:r>
              <a:endParaRPr lang="zh-CN" altLang="en-US" sz="32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cxnSp>
          <p:nvCxnSpPr>
            <p:cNvPr id="5" name="直接连接符 4"/>
            <p:cNvCxnSpPr/>
            <p:nvPr/>
          </p:nvCxnSpPr>
          <p:spPr>
            <a:xfrm>
              <a:off x="6672223" y="907107"/>
              <a:ext cx="2611814" cy="0"/>
            </a:xfrm>
            <a:prstGeom prst="line">
              <a:avLst/>
            </a:prstGeom>
            <a:ln>
              <a:solidFill>
                <a:schemeClr val="tx2">
                  <a:alpha val="3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直接连接符 5"/>
            <p:cNvCxnSpPr/>
            <p:nvPr/>
          </p:nvCxnSpPr>
          <p:spPr>
            <a:xfrm>
              <a:off x="9397663" y="907107"/>
              <a:ext cx="641687" cy="0"/>
            </a:xfrm>
            <a:prstGeom prst="line">
              <a:avLst/>
            </a:prstGeom>
            <a:ln>
              <a:solidFill>
                <a:schemeClr val="tx2">
                  <a:alpha val="3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直接连接符 6"/>
            <p:cNvCxnSpPr/>
            <p:nvPr/>
          </p:nvCxnSpPr>
          <p:spPr>
            <a:xfrm>
              <a:off x="10235863" y="907107"/>
              <a:ext cx="374987" cy="0"/>
            </a:xfrm>
            <a:prstGeom prst="line">
              <a:avLst/>
            </a:prstGeom>
            <a:ln>
              <a:solidFill>
                <a:schemeClr val="tx2">
                  <a:alpha val="3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直接连接符 7"/>
            <p:cNvCxnSpPr/>
            <p:nvPr/>
          </p:nvCxnSpPr>
          <p:spPr>
            <a:xfrm>
              <a:off x="10712113" y="907107"/>
              <a:ext cx="127337" cy="0"/>
            </a:xfrm>
            <a:prstGeom prst="line">
              <a:avLst/>
            </a:prstGeom>
            <a:ln>
              <a:solidFill>
                <a:schemeClr val="tx2">
                  <a:alpha val="3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矩形 8"/>
            <p:cNvSpPr/>
            <p:nvPr/>
          </p:nvSpPr>
          <p:spPr>
            <a:xfrm>
              <a:off x="6773486" y="1008400"/>
              <a:ext cx="4658786" cy="3231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endParaRPr lang="zh-CN" altLang="en-US" sz="1500">
                <a:solidFill>
                  <a:schemeClr val="tx2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10" name="文本框 9"/>
            <p:cNvSpPr txBox="1"/>
            <p:nvPr/>
          </p:nvSpPr>
          <p:spPr>
            <a:xfrm>
              <a:off x="5956255" y="183524"/>
              <a:ext cx="861060" cy="15684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>
                <a:defRPr sz="3200">
                  <a:solidFill>
                    <a:schemeClr val="accent1"/>
                  </a:solidFill>
                  <a:effectLst>
                    <a:outerShdw blurRad="139700" sx="102000" sy="102000" algn="ctr" rotWithShape="0">
                      <a:srgbClr val="9BC54B"/>
                    </a:outerShdw>
                  </a:effectLst>
                  <a:latin typeface="微软雅黑" panose="020B0503020204020204" charset="-122"/>
                  <a:ea typeface="微软雅黑" panose="020B0503020204020204" charset="-122"/>
                </a:defRPr>
              </a:lvl1pPr>
            </a:lstStyle>
            <a:p>
              <a:r>
                <a:rPr lang="en-US" altLang="zh-CN" sz="9600">
                  <a:solidFill>
                    <a:schemeClr val="accent1"/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2</a:t>
              </a:r>
              <a:endParaRPr lang="en-US" altLang="zh-CN" sz="96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466090" y="278765"/>
            <a:ext cx="378333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altLang="zh-CN"/>
          </a:p>
        </p:txBody>
      </p:sp>
      <p:sp>
        <p:nvSpPr>
          <p:cNvPr id="22" name="Text Box 2"/>
          <p:cNvSpPr txBox="1"/>
          <p:nvPr/>
        </p:nvSpPr>
        <p:spPr>
          <a:xfrm>
            <a:off x="0" y="-59690"/>
            <a:ext cx="7600315" cy="70675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4000" b="1" smtClean="0">
                <a:solidFill>
                  <a:schemeClr val="accent5">
                    <a:lumMod val="7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</a:t>
            </a:r>
            <a:r>
              <a:rPr lang="zh-CN" altLang="en-US" sz="4000" b="1" smtClean="0">
                <a:solidFill>
                  <a:schemeClr val="accent5">
                    <a:lumMod val="7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不等式</a:t>
            </a:r>
            <a:r>
              <a:rPr lang="en-US" altLang="zh-CN" sz="4000" b="1" smtClean="0">
                <a:solidFill>
                  <a:schemeClr val="accent5">
                    <a:lumMod val="7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       </a:t>
            </a:r>
            <a:r>
              <a:rPr lang="zh-CN" altLang="en-US" sz="4000" b="1" smtClean="0">
                <a:solidFill>
                  <a:schemeClr val="accent5">
                    <a:lumMod val="7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方程</a:t>
            </a:r>
            <a:endParaRPr lang="zh-CN" altLang="en-US" sz="4000" b="1" smtClean="0">
              <a:solidFill>
                <a:schemeClr val="accent5">
                  <a:lumMod val="7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5" name="右箭头 4"/>
          <p:cNvSpPr/>
          <p:nvPr/>
        </p:nvSpPr>
        <p:spPr>
          <a:xfrm>
            <a:off x="2372995" y="134620"/>
            <a:ext cx="2343150" cy="3683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文本框 5"/>
              <p:cNvSpPr txBox="1"/>
              <p:nvPr/>
            </p:nvSpPr>
            <p:spPr>
              <a:xfrm>
                <a:off x="415290" y="554990"/>
                <a:ext cx="11135995" cy="52197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p>
                <a:r>
                  <a:rPr lang="zh-CN" sz="2800" b="1"/>
                  <a:t>例</a:t>
                </a:r>
                <a:r>
                  <a:rPr lang="en-US" altLang="zh-CN" sz="2800" b="1"/>
                  <a:t>2 已知</a:t>
                </a:r>
                <a:r>
                  <a:rPr lang="zh-CN" altLang="en-US" sz="2800" b="1"/>
                  <a:t>关于</a:t>
                </a:r>
                <a:r>
                  <a:rPr lang="en-US" altLang="zh-CN" sz="2800" b="1"/>
                  <a:t>x</a:t>
                </a:r>
                <a:r>
                  <a:rPr lang="zh-CN" altLang="en-US" sz="2800" b="1"/>
                  <a:t>的</a:t>
                </a:r>
                <a:r>
                  <a:rPr lang="en-US" altLang="zh-CN" sz="2800" b="1"/>
                  <a:t>不等式</a:t>
                </a:r>
                <a14:m>
                  <m:oMath xmlns:m="http://schemas.openxmlformats.org/officeDocument/2006/math">
                    <m:r>
                      <a:rPr lang="en-US" altLang="zh-CN" sz="2800" b="1" i="1">
                        <a:latin typeface="Cambria Math" panose="02040503050406030204" pitchFamily="18" charset="0"/>
                        <a:cs typeface="Cambria Math" panose="02040503050406030204" pitchFamily="18" charset="0"/>
                      </a:rPr>
                      <m:t>𝟑</m:t>
                    </m:r>
                    <m:r>
                      <a:rPr lang="en-US" altLang="zh-CN" sz="2800" b="1" i="1">
                        <a:latin typeface="Cambria Math" panose="02040503050406030204" pitchFamily="18" charset="0"/>
                        <a:cs typeface="Cambria Math" panose="02040503050406030204" pitchFamily="18" charset="0"/>
                      </a:rPr>
                      <m:t>(</m:t>
                    </m:r>
                    <m:r>
                      <a:rPr lang="en-US" altLang="zh-CN" sz="2800" b="1" i="1">
                        <a:latin typeface="Cambria Math" panose="02040503050406030204" pitchFamily="18" charset="0"/>
                        <a:cs typeface="Cambria Math" panose="02040503050406030204" pitchFamily="18" charset="0"/>
                      </a:rPr>
                      <m:t>𝒙</m:t>
                    </m:r>
                    <m:r>
                      <a:rPr lang="en-US" altLang="zh-CN" sz="2800" b="1" i="1">
                        <a:latin typeface="Cambria Math" panose="02040503050406030204" pitchFamily="18" charset="0"/>
                        <a:cs typeface="Cambria Math" panose="02040503050406030204" pitchFamily="18" charset="0"/>
                      </a:rPr>
                      <m:t>−</m:t>
                    </m:r>
                    <m:r>
                      <a:rPr lang="en-US" altLang="zh-CN" sz="2800" b="1" i="1">
                        <a:latin typeface="Cambria Math" panose="02040503050406030204" pitchFamily="18" charset="0"/>
                        <a:cs typeface="Cambria Math" panose="02040503050406030204" pitchFamily="18" charset="0"/>
                      </a:rPr>
                      <m:t>𝒂</m:t>
                    </m:r>
                    <m:r>
                      <a:rPr lang="en-US" altLang="zh-CN" sz="2800" b="1" i="1">
                        <a:latin typeface="Cambria Math" panose="02040503050406030204" pitchFamily="18" charset="0"/>
                        <a:cs typeface="Cambria Math" panose="02040503050406030204" pitchFamily="18" charset="0"/>
                      </a:rPr>
                      <m:t>)&lt;</m:t>
                    </m:r>
                    <m:r>
                      <a:rPr lang="en-US" altLang="zh-CN" sz="2800" b="1" i="1">
                        <a:latin typeface="Cambria Math" panose="02040503050406030204" pitchFamily="18" charset="0"/>
                        <a:cs typeface="Cambria Math" panose="02040503050406030204" pitchFamily="18" charset="0"/>
                      </a:rPr>
                      <m:t>𝒙</m:t>
                    </m:r>
                    <m:r>
                      <a:rPr lang="en-US" altLang="zh-CN" sz="2800" b="1" i="1">
                        <a:latin typeface="Cambria Math" panose="02040503050406030204" pitchFamily="18" charset="0"/>
                        <a:cs typeface="Cambria Math" panose="02040503050406030204" pitchFamily="18" charset="0"/>
                      </a:rPr>
                      <m:t>−</m:t>
                    </m:r>
                    <m:r>
                      <a:rPr lang="en-US" altLang="zh-CN" sz="2800" b="1" i="1">
                        <a:latin typeface="Cambria Math" panose="02040503050406030204" pitchFamily="18" charset="0"/>
                        <a:cs typeface="Cambria Math" panose="02040503050406030204" pitchFamily="18" charset="0"/>
                      </a:rPr>
                      <m:t>𝟏𝟓</m:t>
                    </m:r>
                  </m:oMath>
                </a14:m>
                <a:r>
                  <a:rPr lang="en-US" altLang="zh-CN" sz="2800" b="1"/>
                  <a:t>的解集是</a:t>
                </a:r>
                <a14:m>
                  <m:oMath xmlns:m="http://schemas.openxmlformats.org/officeDocument/2006/math">
                    <m:r>
                      <a:rPr lang="en-US" altLang="zh-CN" sz="2800" b="1" i="1">
                        <a:latin typeface="Cambria Math" panose="02040503050406030204" pitchFamily="18" charset="0"/>
                        <a:cs typeface="Cambria Math" panose="02040503050406030204" pitchFamily="18" charset="0"/>
                      </a:rPr>
                      <m:t>𝒙</m:t>
                    </m:r>
                    <m:r>
                      <a:rPr lang="en-US" altLang="zh-CN" sz="2800" b="1" i="1">
                        <a:latin typeface="Cambria Math" panose="02040503050406030204" pitchFamily="18" charset="0"/>
                        <a:cs typeface="Cambria Math" panose="02040503050406030204" pitchFamily="18" charset="0"/>
                      </a:rPr>
                      <m:t>&lt;</m:t>
                    </m:r>
                    <m:r>
                      <a:rPr lang="en-US" altLang="zh-CN" sz="2800" b="1" i="1">
                        <a:latin typeface="Cambria Math" panose="02040503050406030204" pitchFamily="18" charset="0"/>
                        <a:cs typeface="Cambria Math" panose="02040503050406030204" pitchFamily="18" charset="0"/>
                      </a:rPr>
                      <m:t>−</m:t>
                    </m:r>
                    <m:r>
                      <a:rPr lang="en-US" altLang="zh-CN" sz="2800" b="1" i="1">
                        <a:latin typeface="Cambria Math" panose="02040503050406030204" pitchFamily="18" charset="0"/>
                        <a:cs typeface="Cambria Math" panose="02040503050406030204" pitchFamily="18" charset="0"/>
                      </a:rPr>
                      <m:t>𝟑</m:t>
                    </m:r>
                  </m:oMath>
                </a14:m>
                <a:r>
                  <a:rPr lang="en-US" altLang="zh-CN" sz="2800" b="1"/>
                  <a:t>，求a的值。</a:t>
                </a:r>
                <a:endParaRPr lang="en-US" altLang="zh-CN" sz="2800" b="1"/>
              </a:p>
            </p:txBody>
          </p:sp>
        </mc:Choice>
        <mc:Fallback>
          <p:sp>
            <p:nvSpPr>
              <p:cNvPr id="6" name="文本框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5290" y="554990"/>
                <a:ext cx="11135995" cy="521970"/>
              </a:xfrm>
              <a:prstGeom prst="rect">
                <a:avLst/>
              </a:prstGeom>
              <a:blipFill rotWithShape="1">
                <a:blip r:embed="rId1"/>
                <a:stretch>
                  <a:fillRect r="-20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0" name="文本框 9"/>
              <p:cNvSpPr txBox="1"/>
              <p:nvPr/>
            </p:nvSpPr>
            <p:spPr>
              <a:xfrm>
                <a:off x="415290" y="5238115"/>
                <a:ext cx="11123930" cy="52197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p>
                <a:r>
                  <a:rPr lang="zh-CN" altLang="en-US" sz="2800" b="1"/>
                  <a:t>练习</a:t>
                </a:r>
                <a:r>
                  <a:rPr lang="en-US" altLang="zh-CN" sz="2800" b="1"/>
                  <a:t> 已知</a:t>
                </a:r>
                <a:r>
                  <a:rPr lang="zh-CN" altLang="en-US" sz="2800" b="1"/>
                  <a:t>关于</a:t>
                </a:r>
                <a:r>
                  <a:rPr lang="en-US" altLang="zh-CN" sz="2800" b="1"/>
                  <a:t>x</a:t>
                </a:r>
                <a:r>
                  <a:rPr lang="zh-CN" altLang="en-US" sz="2800" b="1"/>
                  <a:t>的</a:t>
                </a:r>
                <a:r>
                  <a:rPr lang="en-US" altLang="zh-CN" sz="2800" b="1"/>
                  <a:t>不等式</a:t>
                </a:r>
                <a14:m>
                  <m:oMath xmlns:m="http://schemas.openxmlformats.org/officeDocument/2006/math">
                    <m:r>
                      <a:rPr lang="en-US" altLang="zh-CN" sz="2800" b="1" i="1">
                        <a:latin typeface="Cambria Math" panose="02040503050406030204" pitchFamily="18" charset="0"/>
                        <a:cs typeface="Cambria Math" panose="02040503050406030204" pitchFamily="18" charset="0"/>
                      </a:rPr>
                      <m:t>𝟑</m:t>
                    </m:r>
                    <m:r>
                      <a:rPr lang="en-US" altLang="zh-CN" sz="2800" b="1" i="1">
                        <a:latin typeface="Cambria Math" panose="02040503050406030204" pitchFamily="18" charset="0"/>
                        <a:cs typeface="Cambria Math" panose="02040503050406030204" pitchFamily="18" charset="0"/>
                      </a:rPr>
                      <m:t>𝒂</m:t>
                    </m:r>
                    <m:r>
                      <a:rPr lang="en-US" altLang="zh-CN" sz="2800" b="1" i="1">
                        <a:latin typeface="Cambria Math" panose="02040503050406030204" pitchFamily="18" charset="0"/>
                        <a:cs typeface="Cambria Math" panose="02040503050406030204" pitchFamily="18" charset="0"/>
                      </a:rPr>
                      <m:t>+</m:t>
                    </m:r>
                    <m:r>
                      <a:rPr lang="en-US" altLang="zh-CN" sz="2800" b="1" i="1">
                        <a:latin typeface="Cambria Math" panose="02040503050406030204" pitchFamily="18" charset="0"/>
                        <a:cs typeface="Cambria Math" panose="02040503050406030204" pitchFamily="18" charset="0"/>
                      </a:rPr>
                      <m:t>𝟐</m:t>
                    </m:r>
                    <m:r>
                      <a:rPr lang="en-US" altLang="zh-CN" sz="2800" b="1" i="1">
                        <a:latin typeface="Cambria Math" panose="02040503050406030204" pitchFamily="18" charset="0"/>
                        <a:cs typeface="Cambria Math" panose="02040503050406030204" pitchFamily="18" charset="0"/>
                      </a:rPr>
                      <m:t>𝒙</m:t>
                    </m:r>
                    <m:r>
                      <a:rPr lang="en-US" altLang="zh-CN" sz="2800" b="1" i="1">
                        <a:latin typeface="Cambria Math" panose="02040503050406030204" pitchFamily="18" charset="0"/>
                        <a:cs typeface="Cambria Math" panose="02040503050406030204" pitchFamily="18" charset="0"/>
                      </a:rPr>
                      <m:t>+</m:t>
                    </m:r>
                    <m:r>
                      <a:rPr lang="en-US" altLang="zh-CN" sz="2800" b="1" i="1">
                        <a:latin typeface="Cambria Math" panose="02040503050406030204" pitchFamily="18" charset="0"/>
                        <a:cs typeface="Cambria Math" panose="02040503050406030204" pitchFamily="18" charset="0"/>
                      </a:rPr>
                      <m:t>𝟐</m:t>
                    </m:r>
                    <m:r>
                      <a:rPr lang="en-US" altLang="zh-CN" sz="2800" b="1" i="1">
                        <a:latin typeface="Cambria Math" panose="02040503050406030204" pitchFamily="18" charset="0"/>
                        <a:cs typeface="Cambria Math" panose="02040503050406030204" pitchFamily="18" charset="0"/>
                      </a:rPr>
                      <m:t>&lt;</m:t>
                    </m:r>
                    <m:r>
                      <a:rPr lang="en-US" altLang="zh-CN" sz="2800" b="1" i="1">
                        <a:latin typeface="Cambria Math" panose="02040503050406030204" pitchFamily="18" charset="0"/>
                        <a:cs typeface="Cambria Math" panose="02040503050406030204" pitchFamily="18" charset="0"/>
                      </a:rPr>
                      <m:t>𝟑</m:t>
                    </m:r>
                  </m:oMath>
                </a14:m>
                <a:r>
                  <a:rPr lang="en-US" altLang="zh-CN" sz="2800" b="1"/>
                  <a:t>的解集是</a:t>
                </a:r>
                <a14:m>
                  <m:oMath xmlns:m="http://schemas.openxmlformats.org/officeDocument/2006/math">
                    <m:r>
                      <a:rPr lang="en-US" altLang="zh-CN" sz="2800" b="1" i="1">
                        <a:latin typeface="Cambria Math" panose="02040503050406030204" pitchFamily="18" charset="0"/>
                        <a:cs typeface="Cambria Math" panose="02040503050406030204" pitchFamily="18" charset="0"/>
                      </a:rPr>
                      <m:t>𝒙</m:t>
                    </m:r>
                    <m:r>
                      <a:rPr lang="en-US" altLang="zh-CN" sz="2800" b="1" i="1">
                        <a:latin typeface="Cambria Math" panose="02040503050406030204" pitchFamily="18" charset="0"/>
                        <a:cs typeface="Cambria Math" panose="02040503050406030204" pitchFamily="18" charset="0"/>
                      </a:rPr>
                      <m:t>&lt;</m:t>
                    </m:r>
                    <m:r>
                      <a:rPr lang="en-US" altLang="zh-CN" sz="2800" b="1" i="1">
                        <a:latin typeface="Cambria Math" panose="02040503050406030204" pitchFamily="18" charset="0"/>
                        <a:cs typeface="Cambria Math" panose="02040503050406030204" pitchFamily="18" charset="0"/>
                      </a:rPr>
                      <m:t>𝟐</m:t>
                    </m:r>
                  </m:oMath>
                </a14:m>
                <a:r>
                  <a:rPr lang="en-US" altLang="zh-CN" sz="2800" b="1"/>
                  <a:t>，求a的值。</a:t>
                </a:r>
                <a:endParaRPr lang="en-US" altLang="zh-CN" sz="2800" b="1"/>
              </a:p>
            </p:txBody>
          </p:sp>
        </mc:Choice>
        <mc:Fallback>
          <p:sp>
            <p:nvSpPr>
              <p:cNvPr id="10" name="文本框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5290" y="5238115"/>
                <a:ext cx="11123930" cy="521970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1" name="文本框 10"/>
              <p:cNvSpPr txBox="1"/>
              <p:nvPr/>
            </p:nvSpPr>
            <p:spPr>
              <a:xfrm>
                <a:off x="2136140" y="1441450"/>
                <a:ext cx="7171055" cy="347789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p>
                <a:r>
                  <a:rPr lang="zh-CN" altLang="en-US" sz="2800" b="1">
                    <a:solidFill>
                      <a:srgbClr val="0070C0"/>
                    </a:solidFill>
                  </a:rPr>
                  <a:t>解：</a:t>
                </a:r>
                <a14:m>
                  <m:oMath xmlns:m="http://schemas.openxmlformats.org/officeDocument/2006/math">
                    <m:r>
                      <a:rPr lang="en-US" altLang="zh-CN" sz="2800" b="1" i="1">
                        <a:solidFill>
                          <a:srgbClr val="0070C0"/>
                        </a:solidFill>
                        <a:latin typeface="Cambria Math" panose="02040503050406030204" pitchFamily="18" charset="0"/>
                        <a:cs typeface="Cambria Math" panose="02040503050406030204" pitchFamily="18" charset="0"/>
                      </a:rPr>
                      <m:t>𝟑</m:t>
                    </m:r>
                    <m:r>
                      <a:rPr lang="en-US" altLang="zh-CN" sz="2800" b="1" i="1">
                        <a:solidFill>
                          <a:srgbClr val="0070C0"/>
                        </a:solidFill>
                        <a:latin typeface="Cambria Math" panose="02040503050406030204" pitchFamily="18" charset="0"/>
                        <a:cs typeface="Cambria Math" panose="02040503050406030204" pitchFamily="18" charset="0"/>
                      </a:rPr>
                      <m:t>𝒙</m:t>
                    </m:r>
                    <m:r>
                      <a:rPr lang="en-US" altLang="zh-CN" sz="2800" b="1" i="1">
                        <a:solidFill>
                          <a:srgbClr val="0070C0"/>
                        </a:solidFill>
                        <a:latin typeface="Cambria Math" panose="02040503050406030204" pitchFamily="18" charset="0"/>
                        <a:cs typeface="Cambria Math" panose="02040503050406030204" pitchFamily="18" charset="0"/>
                      </a:rPr>
                      <m:t>−</m:t>
                    </m:r>
                    <m:r>
                      <a:rPr lang="en-US" altLang="zh-CN" sz="2800" b="1" i="1">
                        <a:solidFill>
                          <a:srgbClr val="0070C0"/>
                        </a:solidFill>
                        <a:latin typeface="Cambria Math" panose="02040503050406030204" pitchFamily="18" charset="0"/>
                        <a:cs typeface="Cambria Math" panose="02040503050406030204" pitchFamily="18" charset="0"/>
                      </a:rPr>
                      <m:t>𝟑</m:t>
                    </m:r>
                    <m:r>
                      <a:rPr lang="en-US" altLang="zh-CN" sz="2800" b="1" i="1">
                        <a:solidFill>
                          <a:srgbClr val="0070C0"/>
                        </a:solidFill>
                        <a:latin typeface="Cambria Math" panose="02040503050406030204" pitchFamily="18" charset="0"/>
                        <a:cs typeface="Cambria Math" panose="02040503050406030204" pitchFamily="18" charset="0"/>
                      </a:rPr>
                      <m:t>𝒂</m:t>
                    </m:r>
                    <m:r>
                      <a:rPr lang="en-US" altLang="zh-CN" sz="2800" b="1" i="1">
                        <a:solidFill>
                          <a:srgbClr val="0070C0"/>
                        </a:solidFill>
                        <a:latin typeface="Cambria Math" panose="02040503050406030204" pitchFamily="18" charset="0"/>
                        <a:cs typeface="Cambria Math" panose="02040503050406030204" pitchFamily="18" charset="0"/>
                      </a:rPr>
                      <m:t>&lt;</m:t>
                    </m:r>
                    <m:r>
                      <a:rPr lang="en-US" altLang="zh-CN" sz="2800" b="1" i="1">
                        <a:solidFill>
                          <a:srgbClr val="0070C0"/>
                        </a:solidFill>
                        <a:latin typeface="Cambria Math" panose="02040503050406030204" pitchFamily="18" charset="0"/>
                        <a:cs typeface="Cambria Math" panose="02040503050406030204" pitchFamily="18" charset="0"/>
                      </a:rPr>
                      <m:t>𝒙</m:t>
                    </m:r>
                    <m:r>
                      <a:rPr lang="en-US" altLang="zh-CN" sz="2800" b="1" i="1">
                        <a:solidFill>
                          <a:srgbClr val="0070C0"/>
                        </a:solidFill>
                        <a:latin typeface="Cambria Math" panose="02040503050406030204" pitchFamily="18" charset="0"/>
                        <a:cs typeface="Cambria Math" panose="02040503050406030204" pitchFamily="18" charset="0"/>
                      </a:rPr>
                      <m:t>−</m:t>
                    </m:r>
                    <m:r>
                      <a:rPr lang="en-US" altLang="zh-CN" sz="2800" b="1" i="1">
                        <a:solidFill>
                          <a:srgbClr val="0070C0"/>
                        </a:solidFill>
                        <a:latin typeface="Cambria Math" panose="02040503050406030204" pitchFamily="18" charset="0"/>
                        <a:cs typeface="Cambria Math" panose="02040503050406030204" pitchFamily="18" charset="0"/>
                      </a:rPr>
                      <m:t>𝟏𝟓</m:t>
                    </m:r>
                  </m:oMath>
                </a14:m>
                <a:endParaRPr lang="en-US" altLang="zh-CN" sz="2800" b="1" i="1">
                  <a:solidFill>
                    <a:srgbClr val="0070C0"/>
                  </a:solidFill>
                  <a:latin typeface="Cambria Math" panose="02040503050406030204" pitchFamily="18" charset="0"/>
                  <a:cs typeface="Cambria Math" panose="02040503050406030204" pitchFamily="18" charset="0"/>
                </a:endParaRPr>
              </a:p>
              <a:p>
                <a:r>
                  <a:rPr lang="en-US" altLang="zh-CN" sz="2800" b="1">
                    <a:solidFill>
                      <a:srgbClr val="0070C0"/>
                    </a:solidFill>
                  </a:rPr>
                  <a:t>         </a:t>
                </a:r>
                <a14:m>
                  <m:oMath xmlns:m="http://schemas.openxmlformats.org/officeDocument/2006/math">
                    <m:r>
                      <a:rPr lang="en-US" altLang="zh-CN" sz="2800" b="1" i="1">
                        <a:solidFill>
                          <a:srgbClr val="0070C0"/>
                        </a:solidFill>
                        <a:latin typeface="Cambria Math" panose="02040503050406030204" pitchFamily="18" charset="0"/>
                        <a:cs typeface="Cambria Math" panose="02040503050406030204" pitchFamily="18" charset="0"/>
                      </a:rPr>
                      <m:t>𝟑</m:t>
                    </m:r>
                    <m:r>
                      <a:rPr lang="en-US" altLang="zh-CN" sz="2800" b="1" i="1">
                        <a:solidFill>
                          <a:srgbClr val="0070C0"/>
                        </a:solidFill>
                        <a:latin typeface="Cambria Math" panose="02040503050406030204" pitchFamily="18" charset="0"/>
                        <a:cs typeface="Cambria Math" panose="02040503050406030204" pitchFamily="18" charset="0"/>
                      </a:rPr>
                      <m:t>𝒙</m:t>
                    </m:r>
                    <m:r>
                      <a:rPr lang="en-US" altLang="zh-CN" sz="2800" b="1" i="1">
                        <a:solidFill>
                          <a:srgbClr val="0070C0"/>
                        </a:solidFill>
                        <a:latin typeface="Cambria Math" panose="02040503050406030204" pitchFamily="18" charset="0"/>
                        <a:cs typeface="Cambria Math" panose="02040503050406030204" pitchFamily="18" charset="0"/>
                      </a:rPr>
                      <m:t>−</m:t>
                    </m:r>
                    <m:r>
                      <a:rPr lang="en-US" altLang="zh-CN" sz="2800" b="1" i="1">
                        <a:solidFill>
                          <a:srgbClr val="0070C0"/>
                        </a:solidFill>
                        <a:latin typeface="Cambria Math" panose="02040503050406030204" pitchFamily="18" charset="0"/>
                        <a:cs typeface="Cambria Math" panose="02040503050406030204" pitchFamily="18" charset="0"/>
                      </a:rPr>
                      <m:t>𝒙</m:t>
                    </m:r>
                    <m:r>
                      <a:rPr lang="en-US" altLang="zh-CN" sz="2800" b="1" i="1">
                        <a:solidFill>
                          <a:srgbClr val="0070C0"/>
                        </a:solidFill>
                        <a:latin typeface="Cambria Math" panose="02040503050406030204" pitchFamily="18" charset="0"/>
                        <a:cs typeface="Cambria Math" panose="02040503050406030204" pitchFamily="18" charset="0"/>
                      </a:rPr>
                      <m:t>&lt;−</m:t>
                    </m:r>
                    <m:r>
                      <a:rPr lang="en-US" altLang="zh-CN" sz="2800" b="1" i="1">
                        <a:solidFill>
                          <a:srgbClr val="0070C0"/>
                        </a:solidFill>
                        <a:latin typeface="Cambria Math" panose="02040503050406030204" pitchFamily="18" charset="0"/>
                        <a:cs typeface="Cambria Math" panose="02040503050406030204" pitchFamily="18" charset="0"/>
                      </a:rPr>
                      <m:t>𝟏𝟓</m:t>
                    </m:r>
                    <m:r>
                      <a:rPr lang="en-US" altLang="zh-CN" sz="2800" b="1" i="1">
                        <a:solidFill>
                          <a:srgbClr val="0070C0"/>
                        </a:solidFill>
                        <a:latin typeface="Cambria Math" panose="02040503050406030204" pitchFamily="18" charset="0"/>
                        <a:cs typeface="Cambria Math" panose="02040503050406030204" pitchFamily="18" charset="0"/>
                      </a:rPr>
                      <m:t>+</m:t>
                    </m:r>
                    <m:r>
                      <a:rPr lang="en-US" altLang="zh-CN" sz="2800" b="1" i="1">
                        <a:solidFill>
                          <a:srgbClr val="0070C0"/>
                        </a:solidFill>
                        <a:latin typeface="Cambria Math" panose="02040503050406030204" pitchFamily="18" charset="0"/>
                        <a:cs typeface="Cambria Math" panose="02040503050406030204" pitchFamily="18" charset="0"/>
                      </a:rPr>
                      <m:t>𝟑</m:t>
                    </m:r>
                    <m:r>
                      <a:rPr lang="en-US" altLang="zh-CN" sz="2800" b="1" i="1">
                        <a:solidFill>
                          <a:srgbClr val="0070C0"/>
                        </a:solidFill>
                        <a:latin typeface="Cambria Math" panose="02040503050406030204" pitchFamily="18" charset="0"/>
                        <a:cs typeface="Cambria Math" panose="02040503050406030204" pitchFamily="18" charset="0"/>
                      </a:rPr>
                      <m:t>𝒂</m:t>
                    </m:r>
                  </m:oMath>
                </a14:m>
                <a:endParaRPr lang="en-US" altLang="zh-CN" sz="2800" b="1" i="1">
                  <a:solidFill>
                    <a:srgbClr val="0070C0"/>
                  </a:solidFill>
                  <a:latin typeface="Cambria Math" panose="02040503050406030204" pitchFamily="18" charset="0"/>
                  <a:cs typeface="Cambria Math" panose="02040503050406030204" pitchFamily="18" charset="0"/>
                </a:endParaRPr>
              </a:p>
              <a:p>
                <a:r>
                  <a:rPr lang="en-US" altLang="zh-CN" sz="2800" b="1">
                    <a:solidFill>
                      <a:srgbClr val="0070C0"/>
                    </a:solidFill>
                  </a:rPr>
                  <a:t>             </a:t>
                </a:r>
                <a14:m>
                  <m:oMath xmlns:m="http://schemas.openxmlformats.org/officeDocument/2006/math">
                    <m:r>
                      <a:rPr lang="en-US" altLang="zh-CN" sz="2800" b="1" i="1">
                        <a:solidFill>
                          <a:srgbClr val="0070C0"/>
                        </a:solidFill>
                        <a:latin typeface="Cambria Math" panose="02040503050406030204" pitchFamily="18" charset="0"/>
                        <a:cs typeface="Cambria Math" panose="02040503050406030204" pitchFamily="18" charset="0"/>
                      </a:rPr>
                      <m:t>𝟐</m:t>
                    </m:r>
                    <m:r>
                      <a:rPr lang="en-US" altLang="zh-CN" sz="2800" b="1" i="1">
                        <a:solidFill>
                          <a:srgbClr val="0070C0"/>
                        </a:solidFill>
                        <a:latin typeface="Cambria Math" panose="02040503050406030204" pitchFamily="18" charset="0"/>
                        <a:cs typeface="Cambria Math" panose="02040503050406030204" pitchFamily="18" charset="0"/>
                      </a:rPr>
                      <m:t>𝒙</m:t>
                    </m:r>
                    <m:r>
                      <a:rPr lang="en-US" altLang="zh-CN" sz="2800" b="1" i="1">
                        <a:solidFill>
                          <a:srgbClr val="0070C0"/>
                        </a:solidFill>
                        <a:latin typeface="Cambria Math" panose="02040503050406030204" pitchFamily="18" charset="0"/>
                        <a:cs typeface="Cambria Math" panose="02040503050406030204" pitchFamily="18" charset="0"/>
                      </a:rPr>
                      <m:t>&lt;−</m:t>
                    </m:r>
                    <m:r>
                      <a:rPr lang="en-US" altLang="zh-CN" sz="2800" b="1" i="1">
                        <a:solidFill>
                          <a:srgbClr val="0070C0"/>
                        </a:solidFill>
                        <a:latin typeface="Cambria Math" panose="02040503050406030204" pitchFamily="18" charset="0"/>
                        <a:cs typeface="Cambria Math" panose="02040503050406030204" pitchFamily="18" charset="0"/>
                      </a:rPr>
                      <m:t>𝟏𝟓</m:t>
                    </m:r>
                    <m:r>
                      <a:rPr lang="en-US" altLang="zh-CN" sz="2800" b="1" i="1">
                        <a:solidFill>
                          <a:srgbClr val="0070C0"/>
                        </a:solidFill>
                        <a:latin typeface="Cambria Math" panose="02040503050406030204" pitchFamily="18" charset="0"/>
                        <a:cs typeface="Cambria Math" panose="02040503050406030204" pitchFamily="18" charset="0"/>
                      </a:rPr>
                      <m:t>+</m:t>
                    </m:r>
                    <m:r>
                      <a:rPr lang="en-US" altLang="zh-CN" sz="2800" b="1" i="1">
                        <a:solidFill>
                          <a:srgbClr val="0070C0"/>
                        </a:solidFill>
                        <a:latin typeface="Cambria Math" panose="02040503050406030204" pitchFamily="18" charset="0"/>
                        <a:cs typeface="Cambria Math" panose="02040503050406030204" pitchFamily="18" charset="0"/>
                      </a:rPr>
                      <m:t>𝟑</m:t>
                    </m:r>
                    <m:r>
                      <a:rPr lang="en-US" altLang="zh-CN" sz="2800" b="1" i="1">
                        <a:solidFill>
                          <a:srgbClr val="0070C0"/>
                        </a:solidFill>
                        <a:latin typeface="Cambria Math" panose="02040503050406030204" pitchFamily="18" charset="0"/>
                        <a:cs typeface="Cambria Math" panose="02040503050406030204" pitchFamily="18" charset="0"/>
                      </a:rPr>
                      <m:t>𝒂</m:t>
                    </m:r>
                  </m:oMath>
                </a14:m>
                <a:endParaRPr lang="en-US" altLang="zh-CN" sz="2800" b="1" i="1">
                  <a:solidFill>
                    <a:srgbClr val="0070C0"/>
                  </a:solidFill>
                  <a:latin typeface="Cambria Math" panose="02040503050406030204" pitchFamily="18" charset="0"/>
                  <a:cs typeface="Cambria Math" panose="02040503050406030204" pitchFamily="18" charset="0"/>
                </a:endParaRPr>
              </a:p>
              <a:p>
                <a:r>
                  <a:rPr lang="en-US" altLang="zh-CN" sz="2800" b="1">
                    <a:solidFill>
                      <a:srgbClr val="0070C0"/>
                    </a:solidFill>
                  </a:rPr>
                  <a:t>               </a:t>
                </a:r>
                <a14:m>
                  <m:oMath xmlns:m="http://schemas.openxmlformats.org/officeDocument/2006/math">
                    <m:r>
                      <a:rPr lang="en-US" altLang="zh-CN" sz="2800" b="1" i="1">
                        <a:solidFill>
                          <a:srgbClr val="0070C0"/>
                        </a:solidFill>
                        <a:latin typeface="Cambria Math" panose="02040503050406030204" pitchFamily="18" charset="0"/>
                        <a:cs typeface="Cambria Math" panose="02040503050406030204" pitchFamily="18" charset="0"/>
                      </a:rPr>
                      <m:t>𝒙</m:t>
                    </m:r>
                    <m:r>
                      <a:rPr lang="en-US" altLang="zh-CN" sz="2800" b="1" i="1">
                        <a:solidFill>
                          <a:srgbClr val="0070C0"/>
                        </a:solidFill>
                        <a:latin typeface="Cambria Math" panose="02040503050406030204" pitchFamily="18" charset="0"/>
                        <a:cs typeface="Cambria Math" panose="02040503050406030204" pitchFamily="18" charset="0"/>
                      </a:rPr>
                      <m:t>&lt;</m:t>
                    </m:r>
                    <m:f>
                      <m:fPr>
                        <m:ctrlPr>
                          <a:rPr lang="en-US" altLang="zh-CN" sz="2800" b="1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cs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cs typeface="Cambria Math" panose="02040503050406030204" pitchFamily="18" charset="0"/>
                          </a:rPr>
                          <m:t>−</m:t>
                        </m:r>
                        <m:r>
                          <a:rPr lang="en-US" altLang="zh-CN" sz="2800" b="1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cs typeface="Cambria Math" panose="02040503050406030204" pitchFamily="18" charset="0"/>
                          </a:rPr>
                          <m:t>𝟏𝟓</m:t>
                        </m:r>
                        <m:r>
                          <a:rPr lang="en-US" altLang="zh-CN" sz="2800" b="1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cs typeface="Cambria Math" panose="02040503050406030204" pitchFamily="18" charset="0"/>
                          </a:rPr>
                          <m:t>+</m:t>
                        </m:r>
                        <m:r>
                          <a:rPr lang="en-US" altLang="zh-CN" sz="2800" b="1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cs typeface="Cambria Math" panose="02040503050406030204" pitchFamily="18" charset="0"/>
                          </a:rPr>
                          <m:t>𝟑</m:t>
                        </m:r>
                        <m:r>
                          <a:rPr lang="en-US" altLang="zh-CN" sz="2800" b="1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cs typeface="Cambria Math" panose="02040503050406030204" pitchFamily="18" charset="0"/>
                          </a:rPr>
                          <m:t>𝒂</m:t>
                        </m:r>
                      </m:num>
                      <m:den>
                        <m:r>
                          <a:rPr lang="en-US" altLang="zh-CN" sz="2800" b="1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cs typeface="Cambria Math" panose="02040503050406030204" pitchFamily="18" charset="0"/>
                          </a:rPr>
                          <m:t>𝟐</m:t>
                        </m:r>
                      </m:den>
                    </m:f>
                  </m:oMath>
                </a14:m>
                <a:endParaRPr lang="en-US" altLang="zh-CN" sz="2800" b="1" i="1">
                  <a:solidFill>
                    <a:srgbClr val="0070C0"/>
                  </a:solidFill>
                  <a:latin typeface="Cambria Math" panose="02040503050406030204" pitchFamily="18" charset="0"/>
                  <a:cs typeface="Cambria Math" panose="02040503050406030204" pitchFamily="18" charset="0"/>
                </a:endParaRPr>
              </a:p>
              <a:p>
                <a:r>
                  <a:rPr lang="en-US" altLang="zh-CN" sz="2800" b="1">
                    <a:solidFill>
                      <a:srgbClr val="0070C0"/>
                    </a:solidFill>
                  </a:rPr>
                  <a:t>∵</a:t>
                </a:r>
                <a14:m>
                  <m:oMath xmlns:m="http://schemas.openxmlformats.org/officeDocument/2006/math">
                    <m:r>
                      <a:rPr lang="en-US" altLang="zh-CN" sz="2800" b="1" i="1">
                        <a:solidFill>
                          <a:srgbClr val="0070C0"/>
                        </a:solidFill>
                        <a:latin typeface="Cambria Math" panose="02040503050406030204" pitchFamily="18" charset="0"/>
                        <a:cs typeface="Cambria Math" panose="02040503050406030204" pitchFamily="18" charset="0"/>
                      </a:rPr>
                      <m:t>𝒙</m:t>
                    </m:r>
                    <m:r>
                      <a:rPr lang="en-US" altLang="zh-CN" sz="2800" b="1" i="1">
                        <a:solidFill>
                          <a:srgbClr val="0070C0"/>
                        </a:solidFill>
                        <a:latin typeface="Cambria Math" panose="02040503050406030204" pitchFamily="18" charset="0"/>
                        <a:cs typeface="Cambria Math" panose="02040503050406030204" pitchFamily="18" charset="0"/>
                      </a:rPr>
                      <m:t>&lt;−</m:t>
                    </m:r>
                    <m:r>
                      <a:rPr lang="en-US" altLang="zh-CN" sz="2800" b="1" i="1">
                        <a:solidFill>
                          <a:srgbClr val="0070C0"/>
                        </a:solidFill>
                        <a:latin typeface="Cambria Math" panose="02040503050406030204" pitchFamily="18" charset="0"/>
                        <a:cs typeface="Cambria Math" panose="02040503050406030204" pitchFamily="18" charset="0"/>
                      </a:rPr>
                      <m:t>𝟑</m:t>
                    </m:r>
                  </m:oMath>
                </a14:m>
                <a:endParaRPr lang="en-US" altLang="zh-CN" sz="2800" b="1" i="1">
                  <a:solidFill>
                    <a:srgbClr val="0070C0"/>
                  </a:solidFill>
                  <a:latin typeface="Cambria Math" panose="02040503050406030204" pitchFamily="18" charset="0"/>
                  <a:cs typeface="Cambria Math" panose="02040503050406030204" pitchFamily="18" charset="0"/>
                </a:endParaRPr>
              </a:p>
              <a:p>
                <a:r>
                  <a:rPr lang="en-US" altLang="zh-CN" sz="2800" b="1">
                    <a:solidFill>
                      <a:srgbClr val="0070C0"/>
                    </a:solidFill>
                  </a:rPr>
                  <a:t>∴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800" b="1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cs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cs typeface="Cambria Math" panose="02040503050406030204" pitchFamily="18" charset="0"/>
                          </a:rPr>
                          <m:t>−</m:t>
                        </m:r>
                        <m:r>
                          <a:rPr lang="en-US" altLang="zh-CN" sz="2800" b="1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cs typeface="Cambria Math" panose="02040503050406030204" pitchFamily="18" charset="0"/>
                          </a:rPr>
                          <m:t>𝟏𝟓</m:t>
                        </m:r>
                        <m:r>
                          <a:rPr lang="en-US" altLang="zh-CN" sz="2800" b="1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cs typeface="Cambria Math" panose="02040503050406030204" pitchFamily="18" charset="0"/>
                          </a:rPr>
                          <m:t>+</m:t>
                        </m:r>
                        <m:r>
                          <a:rPr lang="en-US" altLang="zh-CN" sz="2800" b="1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cs typeface="Cambria Math" panose="02040503050406030204" pitchFamily="18" charset="0"/>
                          </a:rPr>
                          <m:t>𝟑</m:t>
                        </m:r>
                        <m:r>
                          <a:rPr lang="en-US" altLang="zh-CN" sz="2800" b="1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cs typeface="Cambria Math" panose="02040503050406030204" pitchFamily="18" charset="0"/>
                          </a:rPr>
                          <m:t>𝒂</m:t>
                        </m:r>
                      </m:num>
                      <m:den>
                        <m:r>
                          <a:rPr lang="en-US" altLang="zh-CN" sz="2800" b="1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cs typeface="Cambria Math" panose="02040503050406030204" pitchFamily="18" charset="0"/>
                          </a:rPr>
                          <m:t>𝟐</m:t>
                        </m:r>
                      </m:den>
                    </m:f>
                    <m:r>
                      <a:rPr lang="en-US" altLang="zh-CN" sz="2800" b="1" i="1">
                        <a:solidFill>
                          <a:srgbClr val="0070C0"/>
                        </a:solidFill>
                        <a:latin typeface="Cambria Math" panose="02040503050406030204" pitchFamily="18" charset="0"/>
                        <a:cs typeface="Cambria Math" panose="02040503050406030204" pitchFamily="18" charset="0"/>
                      </a:rPr>
                      <m:t>=−</m:t>
                    </m:r>
                    <m:r>
                      <a:rPr lang="en-US" altLang="zh-CN" sz="2800" b="1" i="1">
                        <a:solidFill>
                          <a:srgbClr val="0070C0"/>
                        </a:solidFill>
                        <a:latin typeface="Cambria Math" panose="02040503050406030204" pitchFamily="18" charset="0"/>
                        <a:cs typeface="Cambria Math" panose="02040503050406030204" pitchFamily="18" charset="0"/>
                      </a:rPr>
                      <m:t>𝟑</m:t>
                    </m:r>
                  </m:oMath>
                </a14:m>
                <a:endParaRPr lang="en-US" altLang="zh-CN" sz="2800" b="1" i="1">
                  <a:solidFill>
                    <a:srgbClr val="0070C0"/>
                  </a:solidFill>
                  <a:latin typeface="Cambria Math" panose="02040503050406030204" pitchFamily="18" charset="0"/>
                  <a:cs typeface="Cambria Math" panose="02040503050406030204" pitchFamily="18" charset="0"/>
                </a:endParaRPr>
              </a:p>
              <a:p>
                <a:r>
                  <a:rPr lang="zh-CN" altLang="en-US" sz="2800" b="1">
                    <a:solidFill>
                      <a:srgbClr val="0070C0"/>
                    </a:solidFill>
                  </a:rPr>
                  <a:t>解得：</a:t>
                </a:r>
                <a14:m>
                  <m:oMath xmlns:m="http://schemas.openxmlformats.org/officeDocument/2006/math">
                    <m:r>
                      <a:rPr lang="en-US" altLang="zh-CN" sz="2800" b="1" i="1">
                        <a:solidFill>
                          <a:srgbClr val="0070C0"/>
                        </a:solidFill>
                        <a:latin typeface="Cambria Math" panose="02040503050406030204" pitchFamily="18" charset="0"/>
                        <a:cs typeface="Cambria Math" panose="02040503050406030204" pitchFamily="18" charset="0"/>
                      </a:rPr>
                      <m:t>𝒂</m:t>
                    </m:r>
                    <m:r>
                      <a:rPr lang="en-US" altLang="zh-CN" sz="2800" b="1" i="1">
                        <a:solidFill>
                          <a:srgbClr val="0070C0"/>
                        </a:solidFill>
                        <a:latin typeface="Cambria Math" panose="02040503050406030204" pitchFamily="18" charset="0"/>
                        <a:cs typeface="Cambria Math" panose="02040503050406030204" pitchFamily="18" charset="0"/>
                      </a:rPr>
                      <m:t>=</m:t>
                    </m:r>
                    <m:r>
                      <a:rPr lang="en-US" altLang="zh-CN" sz="2800" b="1" i="1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MS Mincho" charset="0"/>
                        <a:cs typeface="Cambria Math" panose="02040503050406030204" pitchFamily="18" charset="0"/>
                      </a:rPr>
                      <m:t>𝟑</m:t>
                    </m:r>
                  </m:oMath>
                </a14:m>
                <a:endParaRPr lang="en-US" altLang="zh-CN" sz="2800" b="1" i="1">
                  <a:solidFill>
                    <a:srgbClr val="0070C0"/>
                  </a:solidFill>
                  <a:latin typeface="Cambria Math" panose="02040503050406030204" pitchFamily="18" charset="0"/>
                  <a:ea typeface="MS Mincho" charset="0"/>
                  <a:cs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11" name="文本框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36140" y="1441450"/>
                <a:ext cx="7171055" cy="3477895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9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11" grpId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 Box 2"/>
          <p:cNvSpPr txBox="1"/>
          <p:nvPr/>
        </p:nvSpPr>
        <p:spPr>
          <a:xfrm>
            <a:off x="0" y="-34290"/>
            <a:ext cx="7600315" cy="70675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4000" b="1" smtClean="0">
                <a:solidFill>
                  <a:schemeClr val="accent5">
                    <a:lumMod val="7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</a:t>
            </a:r>
            <a:r>
              <a:rPr lang="zh-CN" altLang="en-US" sz="4000" b="1" smtClean="0">
                <a:solidFill>
                  <a:schemeClr val="accent5">
                    <a:lumMod val="7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方程</a:t>
            </a:r>
            <a:r>
              <a:rPr lang="en-US" altLang="zh-CN" sz="4000" b="1" smtClean="0">
                <a:solidFill>
                  <a:schemeClr val="accent5">
                    <a:lumMod val="7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       </a:t>
            </a:r>
            <a:r>
              <a:rPr lang="zh-CN" altLang="en-US" sz="4000" b="1" smtClean="0">
                <a:solidFill>
                  <a:schemeClr val="accent5">
                    <a:lumMod val="7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不等式</a:t>
            </a:r>
            <a:endParaRPr lang="zh-CN" altLang="en-US" sz="4000" b="1" smtClean="0">
              <a:solidFill>
                <a:schemeClr val="accent5">
                  <a:lumMod val="7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5" name="右箭头 4"/>
          <p:cNvSpPr/>
          <p:nvPr/>
        </p:nvSpPr>
        <p:spPr>
          <a:xfrm>
            <a:off x="1825625" y="134620"/>
            <a:ext cx="2343150" cy="3683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文本框 5"/>
              <p:cNvSpPr txBox="1"/>
              <p:nvPr/>
            </p:nvSpPr>
            <p:spPr>
              <a:xfrm>
                <a:off x="0" y="840105"/>
                <a:ext cx="12324080" cy="95313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p>
                <a:r>
                  <a:rPr lang="zh-CN" sz="2800" b="1"/>
                  <a:t>例</a:t>
                </a:r>
                <a:r>
                  <a:rPr lang="en-US" altLang="zh-CN" sz="2800" b="1"/>
                  <a:t>3 解方程</a:t>
                </a:r>
                <a14:m>
                  <m:oMath xmlns:m="http://schemas.openxmlformats.org/officeDocument/2006/math">
                    <m:r>
                      <a:rPr lang="en-US" altLang="zh-CN" sz="2800" b="1" i="1">
                        <a:latin typeface="Cambria Math" panose="02040503050406030204" pitchFamily="18" charset="0"/>
                        <a:cs typeface="Cambria Math" panose="02040503050406030204" pitchFamily="18" charset="0"/>
                      </a:rPr>
                      <m:t>𝟑</m:t>
                    </m:r>
                    <m:r>
                      <a:rPr lang="en-US" altLang="zh-CN" sz="2800" b="1" i="1">
                        <a:latin typeface="Cambria Math" panose="02040503050406030204" pitchFamily="18" charset="0"/>
                        <a:cs typeface="Cambria Math" panose="02040503050406030204" pitchFamily="18" charset="0"/>
                      </a:rPr>
                      <m:t>𝒙</m:t>
                    </m:r>
                    <m:r>
                      <a:rPr lang="en-US" altLang="zh-CN" sz="2800" b="1" i="1">
                        <a:latin typeface="Cambria Math" panose="02040503050406030204" pitchFamily="18" charset="0"/>
                        <a:cs typeface="Cambria Math" panose="02040503050406030204" pitchFamily="18" charset="0"/>
                      </a:rPr>
                      <m:t>−</m:t>
                    </m:r>
                    <m:r>
                      <a:rPr lang="en-US" altLang="zh-CN" sz="2800" b="1" i="1">
                        <a:latin typeface="Cambria Math" panose="02040503050406030204" pitchFamily="18" charset="0"/>
                        <a:cs typeface="Cambria Math" panose="02040503050406030204" pitchFamily="18" charset="0"/>
                      </a:rPr>
                      <m:t>𝟐</m:t>
                    </m:r>
                    <m:r>
                      <a:rPr lang="en-US" altLang="zh-CN" sz="2800" b="1" i="1">
                        <a:latin typeface="Cambria Math" panose="02040503050406030204" pitchFamily="18" charset="0"/>
                        <a:cs typeface="Cambria Math" panose="02040503050406030204" pitchFamily="18" charset="0"/>
                      </a:rPr>
                      <m:t>=</m:t>
                    </m:r>
                    <m:r>
                      <a:rPr lang="en-US" altLang="zh-CN" sz="2800" b="1" i="1">
                        <a:latin typeface="Cambria Math" panose="02040503050406030204" pitchFamily="18" charset="0"/>
                        <a:cs typeface="Cambria Math" panose="02040503050406030204" pitchFamily="18" charset="0"/>
                      </a:rPr>
                      <m:t>𝒂</m:t>
                    </m:r>
                  </m:oMath>
                </a14:m>
                <a:r>
                  <a:rPr lang="en-US" altLang="zh-CN" sz="2800" b="1"/>
                  <a:t>得到的</a:t>
                </a:r>
                <a14:m>
                  <m:oMath xmlns:m="http://schemas.openxmlformats.org/officeDocument/2006/math">
                    <m:r>
                      <a:rPr lang="en-US" altLang="zh-CN" sz="2800" b="1" i="1">
                        <a:latin typeface="Cambria Math" panose="02040503050406030204" pitchFamily="18" charset="0"/>
                        <a:cs typeface="Cambria Math" panose="02040503050406030204" pitchFamily="18" charset="0"/>
                      </a:rPr>
                      <m:t>𝒙</m:t>
                    </m:r>
                  </m:oMath>
                </a14:m>
                <a:r>
                  <a:rPr lang="en-US" altLang="zh-CN" sz="2800" b="1"/>
                  <a:t>的值。</a:t>
                </a:r>
                <a:endParaRPr lang="en-US" altLang="zh-CN" sz="2800" b="1"/>
              </a:p>
              <a:p>
                <a:r>
                  <a:rPr lang="zh-CN" altLang="en-US" sz="2800" b="1"/>
                  <a:t>（</a:t>
                </a:r>
                <a:r>
                  <a:rPr lang="en-US" altLang="zh-CN" sz="2800" b="1"/>
                  <a:t>1</a:t>
                </a:r>
                <a:r>
                  <a:rPr lang="zh-CN" altLang="en-US" sz="2800" b="1"/>
                  <a:t>）</a:t>
                </a:r>
                <a:r>
                  <a:rPr lang="en-US" altLang="zh-CN" sz="2800" b="1"/>
                  <a:t>若</a:t>
                </a:r>
                <a14:m>
                  <m:oMath xmlns:m="http://schemas.openxmlformats.org/officeDocument/2006/math">
                    <m:r>
                      <a:rPr lang="en-US" altLang="zh-CN" sz="2800" b="1" i="1">
                        <a:latin typeface="Cambria Math" panose="02040503050406030204" pitchFamily="18" charset="0"/>
                        <a:cs typeface="Cambria Math" panose="02040503050406030204" pitchFamily="18" charset="0"/>
                      </a:rPr>
                      <m:t>𝒙</m:t>
                    </m:r>
                  </m:oMath>
                </a14:m>
                <a:r>
                  <a:rPr lang="en-US" altLang="zh-CN" sz="2800" b="1"/>
                  <a:t>是正数，求a的取值范围      </a:t>
                </a:r>
                <a:r>
                  <a:rPr lang="zh-CN" altLang="en-US" sz="2800" b="1"/>
                  <a:t>（</a:t>
                </a:r>
                <a:r>
                  <a:rPr lang="en-US" altLang="zh-CN" sz="2800" b="1"/>
                  <a:t>2</a:t>
                </a:r>
                <a:r>
                  <a:rPr lang="zh-CN" altLang="en-US" sz="2800" b="1"/>
                  <a:t>）</a:t>
                </a:r>
                <a:r>
                  <a:rPr lang="en-US" altLang="zh-CN" sz="2800" b="1"/>
                  <a:t>变式：若</a:t>
                </a:r>
                <a14:m>
                  <m:oMath xmlns:m="http://schemas.openxmlformats.org/officeDocument/2006/math">
                    <m:r>
                      <a:rPr lang="en-US" altLang="zh-CN" sz="2800" b="1" i="1">
                        <a:latin typeface="Cambria Math" panose="02040503050406030204" pitchFamily="18" charset="0"/>
                        <a:cs typeface="Cambria Math" panose="02040503050406030204" pitchFamily="18" charset="0"/>
                      </a:rPr>
                      <m:t>𝒙</m:t>
                    </m:r>
                  </m:oMath>
                </a14:m>
                <a:r>
                  <a:rPr lang="en-US" altLang="zh-CN" sz="2800" b="1"/>
                  <a:t>是负数，求a的取值范围 </a:t>
                </a:r>
                <a:endParaRPr lang="en-US" altLang="zh-CN" sz="2800" b="1"/>
              </a:p>
            </p:txBody>
          </p:sp>
        </mc:Choice>
        <mc:Fallback>
          <p:sp>
            <p:nvSpPr>
              <p:cNvPr id="6" name="文本框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840105"/>
                <a:ext cx="12324080" cy="953135"/>
              </a:xfrm>
              <a:prstGeom prst="rect">
                <a:avLst/>
              </a:prstGeom>
              <a:blipFill rotWithShape="1">
                <a:blip r:embed="rId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" name="文本框 6"/>
              <p:cNvSpPr txBox="1"/>
              <p:nvPr/>
            </p:nvSpPr>
            <p:spPr>
              <a:xfrm>
                <a:off x="774700" y="2326005"/>
                <a:ext cx="9625965" cy="70294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p>
                <a:r>
                  <a:rPr lang="zh-CN" altLang="en-US" sz="2800" b="1">
                    <a:solidFill>
                      <a:srgbClr val="0070C0"/>
                    </a:solidFill>
                  </a:rPr>
                  <a:t>解：</a:t>
                </a:r>
                <a14:m>
                  <m:oMath xmlns:m="http://schemas.openxmlformats.org/officeDocument/2006/math">
                    <m:r>
                      <a:rPr lang="en-US" altLang="zh-CN" sz="2800" b="1" i="1">
                        <a:solidFill>
                          <a:srgbClr val="0070C0"/>
                        </a:solidFill>
                        <a:latin typeface="Cambria Math" panose="02040503050406030204" pitchFamily="18" charset="0"/>
                        <a:cs typeface="Cambria Math" panose="02040503050406030204" pitchFamily="18" charset="0"/>
                      </a:rPr>
                      <m:t>由</m:t>
                    </m:r>
                    <m:r>
                      <a:rPr lang="en-US" altLang="zh-CN" sz="2800" b="1" i="1">
                        <a:solidFill>
                          <a:srgbClr val="0070C0"/>
                        </a:solidFill>
                        <a:latin typeface="Cambria Math" panose="02040503050406030204" pitchFamily="18" charset="0"/>
                        <a:cs typeface="Cambria Math" panose="02040503050406030204" pitchFamily="18" charset="0"/>
                      </a:rPr>
                      <m:t>𝟑</m:t>
                    </m:r>
                    <m:r>
                      <a:rPr lang="en-US" altLang="zh-CN" sz="2800" b="1" i="1">
                        <a:solidFill>
                          <a:srgbClr val="0070C0"/>
                        </a:solidFill>
                        <a:latin typeface="Cambria Math" panose="02040503050406030204" pitchFamily="18" charset="0"/>
                        <a:cs typeface="Cambria Math" panose="02040503050406030204" pitchFamily="18" charset="0"/>
                      </a:rPr>
                      <m:t>𝒙</m:t>
                    </m:r>
                    <m:r>
                      <a:rPr lang="en-US" altLang="zh-CN" sz="2800" b="1" i="1">
                        <a:solidFill>
                          <a:srgbClr val="0070C0"/>
                        </a:solidFill>
                        <a:latin typeface="Cambria Math" panose="02040503050406030204" pitchFamily="18" charset="0"/>
                        <a:cs typeface="Cambria Math" panose="02040503050406030204" pitchFamily="18" charset="0"/>
                      </a:rPr>
                      <m:t>−</m:t>
                    </m:r>
                    <m:r>
                      <a:rPr lang="en-US" altLang="zh-CN" sz="2800" b="1" i="1">
                        <a:solidFill>
                          <a:srgbClr val="0070C0"/>
                        </a:solidFill>
                        <a:latin typeface="Cambria Math" panose="02040503050406030204" pitchFamily="18" charset="0"/>
                        <a:cs typeface="Cambria Math" panose="02040503050406030204" pitchFamily="18" charset="0"/>
                      </a:rPr>
                      <m:t>𝟐</m:t>
                    </m:r>
                    <m:r>
                      <a:rPr lang="en-US" altLang="zh-CN" sz="2800" b="1" i="1">
                        <a:solidFill>
                          <a:srgbClr val="0070C0"/>
                        </a:solidFill>
                        <a:latin typeface="Cambria Math" panose="02040503050406030204" pitchFamily="18" charset="0"/>
                        <a:cs typeface="Cambria Math" panose="02040503050406030204" pitchFamily="18" charset="0"/>
                      </a:rPr>
                      <m:t>=</m:t>
                    </m:r>
                    <m:r>
                      <a:rPr lang="en-US" altLang="zh-CN" sz="2800" b="1" i="1">
                        <a:solidFill>
                          <a:srgbClr val="0070C0"/>
                        </a:solidFill>
                        <a:latin typeface="Cambria Math" panose="02040503050406030204" pitchFamily="18" charset="0"/>
                        <a:cs typeface="Cambria Math" panose="02040503050406030204" pitchFamily="18" charset="0"/>
                      </a:rPr>
                      <m:t>𝒂</m:t>
                    </m:r>
                    <m:r>
                      <a:rPr lang="en-US" altLang="zh-CN" sz="2800" b="1" i="1">
                        <a:solidFill>
                          <a:srgbClr val="0070C0"/>
                        </a:solidFill>
                        <a:latin typeface="Cambria Math" panose="02040503050406030204" pitchFamily="18" charset="0"/>
                        <a:cs typeface="Cambria Math" panose="02040503050406030204" pitchFamily="18" charset="0"/>
                      </a:rPr>
                      <m:t>，解得：</m:t>
                    </m:r>
                    <m:r>
                      <a:rPr lang="en-US" altLang="zh-CN" sz="2800" b="1" i="1">
                        <a:solidFill>
                          <a:srgbClr val="C00000"/>
                        </a:solidFill>
                        <a:latin typeface="Cambria Math" panose="02040503050406030204" pitchFamily="18" charset="0"/>
                        <a:cs typeface="Cambria Math" panose="02040503050406030204" pitchFamily="18" charset="0"/>
                      </a:rPr>
                      <m:t>𝒙</m:t>
                    </m:r>
                    <m:r>
                      <a:rPr lang="en-US" altLang="zh-CN" sz="2800" b="1" i="1">
                        <a:solidFill>
                          <a:srgbClr val="C00000"/>
                        </a:solidFill>
                        <a:latin typeface="Cambria Math" panose="02040503050406030204" pitchFamily="18" charset="0"/>
                        <a:cs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altLang="zh-CN" sz="2800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cs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cs typeface="Cambria Math" panose="02040503050406030204" pitchFamily="18" charset="0"/>
                          </a:rPr>
                          <m:t>𝒂</m:t>
                        </m:r>
                        <m:r>
                          <a:rPr lang="en-US" altLang="zh-CN" sz="2800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cs typeface="Cambria Math" panose="02040503050406030204" pitchFamily="18" charset="0"/>
                          </a:rPr>
                          <m:t>+</m:t>
                        </m:r>
                        <m:r>
                          <a:rPr lang="en-US" altLang="zh-CN" sz="2800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cs typeface="Cambria Math" panose="02040503050406030204" pitchFamily="18" charset="0"/>
                          </a:rPr>
                          <m:t>𝟐</m:t>
                        </m:r>
                      </m:num>
                      <m:den>
                        <m:r>
                          <a:rPr lang="en-US" altLang="zh-CN" sz="2800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cs typeface="Cambria Math" panose="02040503050406030204" pitchFamily="18" charset="0"/>
                          </a:rPr>
                          <m:t>𝟑</m:t>
                        </m:r>
                      </m:den>
                    </m:f>
                  </m:oMath>
                </a14:m>
                <a:endParaRPr lang="en-US" altLang="zh-CN" sz="2800" b="1" i="1">
                  <a:solidFill>
                    <a:srgbClr val="C00000"/>
                  </a:solidFill>
                  <a:latin typeface="Cambria Math" panose="02040503050406030204" pitchFamily="18" charset="0"/>
                  <a:cs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7" name="文本框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4700" y="2326005"/>
                <a:ext cx="9625965" cy="702945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" name="文本框 7"/>
              <p:cNvSpPr txBox="1"/>
              <p:nvPr/>
            </p:nvSpPr>
            <p:spPr>
              <a:xfrm>
                <a:off x="871855" y="3745865"/>
                <a:ext cx="3539490" cy="15995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p>
                <a:r>
                  <a:rPr lang="zh-CN" altLang="en-US" sz="2800" b="1">
                    <a:solidFill>
                      <a:srgbClr val="0070C0"/>
                    </a:solidFill>
                  </a:rPr>
                  <a:t>（</a:t>
                </a:r>
                <a:r>
                  <a:rPr lang="en-US" altLang="zh-CN" sz="2800" b="1">
                    <a:solidFill>
                      <a:srgbClr val="0070C0"/>
                    </a:solidFill>
                  </a:rPr>
                  <a:t>1</a:t>
                </a:r>
                <a:r>
                  <a:rPr lang="zh-CN" altLang="en-US" sz="2800" b="1">
                    <a:solidFill>
                      <a:srgbClr val="0070C0"/>
                    </a:solidFill>
                  </a:rPr>
                  <a:t>）</a:t>
                </a:r>
                <a:r>
                  <a:rPr lang="en-US" altLang="zh-CN" sz="2800" b="1">
                    <a:solidFill>
                      <a:srgbClr val="0070C0"/>
                    </a:solidFill>
                  </a:rPr>
                  <a:t>∵</a:t>
                </a:r>
                <a14:m>
                  <m:oMath xmlns:m="http://schemas.openxmlformats.org/officeDocument/2006/math">
                    <m:r>
                      <a:rPr lang="en-US" altLang="zh-CN" sz="2800" b="1" i="1">
                        <a:solidFill>
                          <a:srgbClr val="0070C0"/>
                        </a:solidFill>
                        <a:latin typeface="Cambria Math" panose="02040503050406030204" pitchFamily="18" charset="0"/>
                        <a:cs typeface="Cambria Math" panose="02040503050406030204" pitchFamily="18" charset="0"/>
                      </a:rPr>
                      <m:t>𝒙</m:t>
                    </m:r>
                    <m:r>
                      <a:rPr lang="en-US" altLang="zh-CN" sz="2800" b="1" i="1">
                        <a:solidFill>
                          <a:srgbClr val="0070C0"/>
                        </a:solidFill>
                        <a:latin typeface="Cambria Math" panose="02040503050406030204" pitchFamily="18" charset="0"/>
                        <a:cs typeface="Cambria Math" panose="02040503050406030204" pitchFamily="18" charset="0"/>
                      </a:rPr>
                      <m:t>&gt;</m:t>
                    </m:r>
                    <m:r>
                      <a:rPr lang="en-US" altLang="zh-CN" sz="2800" b="1" i="1">
                        <a:solidFill>
                          <a:srgbClr val="0070C0"/>
                        </a:solidFill>
                        <a:latin typeface="Cambria Math" panose="02040503050406030204" pitchFamily="18" charset="0"/>
                        <a:cs typeface="Cambria Math" panose="02040503050406030204" pitchFamily="18" charset="0"/>
                      </a:rPr>
                      <m:t>𝟎</m:t>
                    </m:r>
                  </m:oMath>
                </a14:m>
                <a:endParaRPr lang="en-US" altLang="zh-CN" sz="2800" b="1" i="1">
                  <a:solidFill>
                    <a:srgbClr val="0070C0"/>
                  </a:solidFill>
                  <a:latin typeface="Cambria Math" panose="02040503050406030204" pitchFamily="18" charset="0"/>
                  <a:cs typeface="Cambria Math" panose="02040503050406030204" pitchFamily="18" charset="0"/>
                </a:endParaRPr>
              </a:p>
              <a:p>
                <a:r>
                  <a:rPr lang="en-US" altLang="zh-CN" sz="2800" b="1">
                    <a:solidFill>
                      <a:srgbClr val="0070C0"/>
                    </a:solidFill>
                  </a:rPr>
                  <a:t>         ∴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800" b="1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cs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cs typeface="Cambria Math" panose="02040503050406030204" pitchFamily="18" charset="0"/>
                          </a:rPr>
                          <m:t>𝒂</m:t>
                        </m:r>
                        <m:r>
                          <a:rPr lang="en-US" altLang="zh-CN" sz="2800" b="1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cs typeface="Cambria Math" panose="02040503050406030204" pitchFamily="18" charset="0"/>
                          </a:rPr>
                          <m:t>+</m:t>
                        </m:r>
                        <m:r>
                          <a:rPr lang="en-US" altLang="zh-CN" sz="2800" b="1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cs typeface="Cambria Math" panose="02040503050406030204" pitchFamily="18" charset="0"/>
                          </a:rPr>
                          <m:t>𝟐</m:t>
                        </m:r>
                      </m:num>
                      <m:den>
                        <m:r>
                          <a:rPr lang="en-US" altLang="zh-CN" sz="2800" b="1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cs typeface="Cambria Math" panose="02040503050406030204" pitchFamily="18" charset="0"/>
                          </a:rPr>
                          <m:t>𝟑</m:t>
                        </m:r>
                      </m:den>
                    </m:f>
                  </m:oMath>
                </a14:m>
                <a:r>
                  <a:rPr lang="en-US" altLang="zh-CN" sz="2800" b="1">
                    <a:solidFill>
                      <a:srgbClr val="0070C0"/>
                    </a:solidFill>
                  </a:rPr>
                  <a:t>&gt;0</a:t>
                </a:r>
                <a:endParaRPr lang="en-US" altLang="zh-CN" sz="2800" b="1">
                  <a:solidFill>
                    <a:srgbClr val="0070C0"/>
                  </a:solidFill>
                </a:endParaRPr>
              </a:p>
              <a:p>
                <a:r>
                  <a:rPr lang="en-US" altLang="zh-CN" sz="2800" b="1">
                    <a:solidFill>
                      <a:srgbClr val="0070C0"/>
                    </a:solidFill>
                  </a:rPr>
                  <a:t>         </a:t>
                </a:r>
                <a14:m>
                  <m:oMath xmlns:m="http://schemas.openxmlformats.org/officeDocument/2006/math">
                    <m:r>
                      <a:rPr lang="en-US" altLang="zh-CN" sz="2800" b="1" i="1">
                        <a:solidFill>
                          <a:srgbClr val="0070C0"/>
                        </a:solidFill>
                        <a:latin typeface="Cambria Math" panose="02040503050406030204" pitchFamily="18" charset="0"/>
                        <a:cs typeface="Cambria Math" panose="02040503050406030204" pitchFamily="18" charset="0"/>
                      </a:rPr>
                      <m:t>则</m:t>
                    </m:r>
                    <m:r>
                      <a:rPr lang="en-US" altLang="zh-CN" sz="2800" b="1" i="1">
                        <a:solidFill>
                          <a:srgbClr val="0070C0"/>
                        </a:solidFill>
                        <a:latin typeface="Cambria Math" panose="02040503050406030204" pitchFamily="18" charset="0"/>
                        <a:cs typeface="Cambria Math" panose="02040503050406030204" pitchFamily="18" charset="0"/>
                      </a:rPr>
                      <m:t>𝒂</m:t>
                    </m:r>
                    <m:r>
                      <a:rPr lang="en-US" altLang="zh-CN" sz="2800" b="1" i="1">
                        <a:solidFill>
                          <a:srgbClr val="0070C0"/>
                        </a:solidFill>
                        <a:latin typeface="Cambria Math" panose="02040503050406030204" pitchFamily="18" charset="0"/>
                        <a:cs typeface="Cambria Math" panose="02040503050406030204" pitchFamily="18" charset="0"/>
                      </a:rPr>
                      <m:t>&gt;−</m:t>
                    </m:r>
                    <m:r>
                      <a:rPr lang="en-US" altLang="zh-CN" sz="2800" b="1" i="1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MS Mincho" charset="0"/>
                        <a:cs typeface="Cambria Math" panose="02040503050406030204" pitchFamily="18" charset="0"/>
                      </a:rPr>
                      <m:t>𝟐</m:t>
                    </m:r>
                  </m:oMath>
                </a14:m>
                <a:endParaRPr lang="en-US" altLang="zh-CN" sz="2800" b="1" i="1">
                  <a:solidFill>
                    <a:srgbClr val="0070C0"/>
                  </a:solidFill>
                  <a:latin typeface="Cambria Math" panose="02040503050406030204" pitchFamily="18" charset="0"/>
                  <a:ea typeface="MS Mincho" charset="0"/>
                  <a:cs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8" name="文本框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1855" y="3745865"/>
                <a:ext cx="3539490" cy="1599565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9" name="文本框 8"/>
              <p:cNvSpPr txBox="1"/>
              <p:nvPr/>
            </p:nvSpPr>
            <p:spPr>
              <a:xfrm>
                <a:off x="6861175" y="3745865"/>
                <a:ext cx="3539490" cy="15995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p>
                <a:r>
                  <a:rPr lang="zh-CN" altLang="en-US" sz="2800" b="1">
                    <a:solidFill>
                      <a:srgbClr val="0070C0"/>
                    </a:solidFill>
                  </a:rPr>
                  <a:t>（</a:t>
                </a:r>
                <a:r>
                  <a:rPr lang="en-US" altLang="zh-CN" sz="2800" b="1">
                    <a:solidFill>
                      <a:srgbClr val="0070C0"/>
                    </a:solidFill>
                  </a:rPr>
                  <a:t>2</a:t>
                </a:r>
                <a:r>
                  <a:rPr lang="zh-CN" altLang="en-US" sz="2800" b="1">
                    <a:solidFill>
                      <a:srgbClr val="0070C0"/>
                    </a:solidFill>
                  </a:rPr>
                  <a:t>）</a:t>
                </a:r>
                <a:r>
                  <a:rPr lang="en-US" altLang="zh-CN" sz="2800" b="1">
                    <a:solidFill>
                      <a:srgbClr val="0070C0"/>
                    </a:solidFill>
                  </a:rPr>
                  <a:t>∵</a:t>
                </a:r>
                <a14:m>
                  <m:oMath xmlns:m="http://schemas.openxmlformats.org/officeDocument/2006/math">
                    <m:r>
                      <a:rPr lang="en-US" altLang="zh-CN" sz="2800" b="1" i="1">
                        <a:solidFill>
                          <a:srgbClr val="0070C0"/>
                        </a:solidFill>
                        <a:latin typeface="Cambria Math" panose="02040503050406030204" pitchFamily="18" charset="0"/>
                        <a:cs typeface="Cambria Math" panose="02040503050406030204" pitchFamily="18" charset="0"/>
                      </a:rPr>
                      <m:t>𝒙</m:t>
                    </m:r>
                    <m:r>
                      <a:rPr lang="en-US" altLang="zh-CN" sz="2800" b="1" i="1">
                        <a:solidFill>
                          <a:srgbClr val="0070C0"/>
                        </a:solidFill>
                        <a:latin typeface="Cambria Math" panose="02040503050406030204" pitchFamily="18" charset="0"/>
                        <a:cs typeface="Cambria Math" panose="02040503050406030204" pitchFamily="18" charset="0"/>
                      </a:rPr>
                      <m:t>&lt;</m:t>
                    </m:r>
                    <m:r>
                      <a:rPr lang="en-US" altLang="zh-CN" sz="2800" b="1" i="1">
                        <a:solidFill>
                          <a:srgbClr val="0070C0"/>
                        </a:solidFill>
                        <a:latin typeface="Cambria Math" panose="02040503050406030204" pitchFamily="18" charset="0"/>
                        <a:cs typeface="Cambria Math" panose="02040503050406030204" pitchFamily="18" charset="0"/>
                      </a:rPr>
                      <m:t>𝟎</m:t>
                    </m:r>
                  </m:oMath>
                </a14:m>
                <a:endParaRPr lang="en-US" altLang="zh-CN" sz="2800" b="1" i="1">
                  <a:solidFill>
                    <a:srgbClr val="0070C0"/>
                  </a:solidFill>
                  <a:latin typeface="Cambria Math" panose="02040503050406030204" pitchFamily="18" charset="0"/>
                  <a:cs typeface="Cambria Math" panose="02040503050406030204" pitchFamily="18" charset="0"/>
                </a:endParaRPr>
              </a:p>
              <a:p>
                <a:r>
                  <a:rPr lang="en-US" altLang="zh-CN" sz="2800" b="1">
                    <a:solidFill>
                      <a:srgbClr val="0070C0"/>
                    </a:solidFill>
                  </a:rPr>
                  <a:t>         ∴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800" b="1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cs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cs typeface="Cambria Math" panose="02040503050406030204" pitchFamily="18" charset="0"/>
                          </a:rPr>
                          <m:t>𝒂</m:t>
                        </m:r>
                        <m:r>
                          <a:rPr lang="en-US" altLang="zh-CN" sz="2800" b="1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cs typeface="Cambria Math" panose="02040503050406030204" pitchFamily="18" charset="0"/>
                          </a:rPr>
                          <m:t>+</m:t>
                        </m:r>
                        <m:r>
                          <a:rPr lang="en-US" altLang="zh-CN" sz="2800" b="1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cs typeface="Cambria Math" panose="02040503050406030204" pitchFamily="18" charset="0"/>
                          </a:rPr>
                          <m:t>𝟐</m:t>
                        </m:r>
                      </m:num>
                      <m:den>
                        <m:r>
                          <a:rPr lang="en-US" altLang="zh-CN" sz="2800" b="1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cs typeface="Cambria Math" panose="02040503050406030204" pitchFamily="18" charset="0"/>
                          </a:rPr>
                          <m:t>𝟑</m:t>
                        </m:r>
                      </m:den>
                    </m:f>
                    <m:r>
                      <a:rPr lang="en-US" altLang="zh-CN" sz="2800" b="1" i="1">
                        <a:solidFill>
                          <a:srgbClr val="0070C0"/>
                        </a:solidFill>
                        <a:latin typeface="Cambria Math" panose="02040503050406030204" pitchFamily="18" charset="0"/>
                        <a:cs typeface="Cambria Math" panose="02040503050406030204" pitchFamily="18" charset="0"/>
                      </a:rPr>
                      <m:t>&lt;</m:t>
                    </m:r>
                  </m:oMath>
                </a14:m>
                <a:r>
                  <a:rPr lang="en-US" altLang="zh-CN" sz="2800" b="1">
                    <a:solidFill>
                      <a:srgbClr val="0070C0"/>
                    </a:solidFill>
                  </a:rPr>
                  <a:t>0</a:t>
                </a:r>
                <a:endParaRPr lang="en-US" altLang="zh-CN" sz="2800" b="1">
                  <a:solidFill>
                    <a:srgbClr val="0070C0"/>
                  </a:solidFill>
                </a:endParaRPr>
              </a:p>
              <a:p>
                <a:r>
                  <a:rPr lang="en-US" altLang="zh-CN" sz="2800" b="1">
                    <a:solidFill>
                      <a:srgbClr val="0070C0"/>
                    </a:solidFill>
                  </a:rPr>
                  <a:t>         </a:t>
                </a:r>
                <a14:m>
                  <m:oMath xmlns:m="http://schemas.openxmlformats.org/officeDocument/2006/math">
                    <m:r>
                      <a:rPr lang="en-US" altLang="zh-CN" sz="2800" b="1" i="1">
                        <a:solidFill>
                          <a:srgbClr val="0070C0"/>
                        </a:solidFill>
                        <a:latin typeface="Cambria Math" panose="02040503050406030204" pitchFamily="18" charset="0"/>
                        <a:cs typeface="Cambria Math" panose="02040503050406030204" pitchFamily="18" charset="0"/>
                      </a:rPr>
                      <m:t>则</m:t>
                    </m:r>
                    <m:r>
                      <a:rPr lang="en-US" altLang="zh-CN" sz="2800" b="1" i="1">
                        <a:solidFill>
                          <a:srgbClr val="0070C0"/>
                        </a:solidFill>
                        <a:latin typeface="Cambria Math" panose="02040503050406030204" pitchFamily="18" charset="0"/>
                        <a:cs typeface="Cambria Math" panose="02040503050406030204" pitchFamily="18" charset="0"/>
                      </a:rPr>
                      <m:t>𝒂</m:t>
                    </m:r>
                    <m:r>
                      <a:rPr lang="en-US" altLang="zh-CN" sz="2800" b="1" i="1">
                        <a:solidFill>
                          <a:srgbClr val="0070C0"/>
                        </a:solidFill>
                        <a:latin typeface="Cambria Math" panose="02040503050406030204" pitchFamily="18" charset="0"/>
                        <a:cs typeface="Cambria Math" panose="02040503050406030204" pitchFamily="18" charset="0"/>
                      </a:rPr>
                      <m:t>&lt;−</m:t>
                    </m:r>
                    <m:r>
                      <a:rPr lang="en-US" altLang="zh-CN" sz="2800" b="1" i="1">
                        <a:solidFill>
                          <a:srgbClr val="0070C0"/>
                        </a:solidFill>
                        <a:latin typeface="Cambria Math" panose="02040503050406030204" pitchFamily="18" charset="0"/>
                        <a:cs typeface="Cambria Math" panose="02040503050406030204" pitchFamily="18" charset="0"/>
                      </a:rPr>
                      <m:t>𝟐</m:t>
                    </m:r>
                  </m:oMath>
                </a14:m>
                <a:endParaRPr lang="en-US" altLang="zh-CN" sz="2800" b="1" i="1">
                  <a:solidFill>
                    <a:srgbClr val="0070C0"/>
                  </a:solidFill>
                  <a:latin typeface="Cambria Math" panose="02040503050406030204" pitchFamily="18" charset="0"/>
                  <a:cs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9" name="文本框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61175" y="3745865"/>
                <a:ext cx="3539490" cy="1599565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</p:bldLst>
  </p:timing>
</p:sld>
</file>

<file path=ppt/tags/tag1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  <p:tag name="ISPRING_PRESENTATION_TITLE" val="企业员工团队时间管理技能培训课件PPT模板"/>
  <p:tag name="COMMONDATA" val="eyJoZGlkIjoiMmFlMWZkMjU4MzYyNjQwN2Y3OWNmOGIzMDRjNzYyY2UifQ=="/>
</p:tagLst>
</file>

<file path=ppt/theme/theme1.xml><?xml version="1.0" encoding="utf-8"?>
<a:theme xmlns:a="http://schemas.openxmlformats.org/drawingml/2006/main" name="Office 主题">
  <a:themeElements>
    <a:clrScheme name="自定义 132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1D4582"/>
      </a:accent1>
      <a:accent2>
        <a:srgbClr val="1D4582"/>
      </a:accent2>
      <a:accent3>
        <a:srgbClr val="E42F4B"/>
      </a:accent3>
      <a:accent4>
        <a:srgbClr val="1D4582"/>
      </a:accent4>
      <a:accent5>
        <a:srgbClr val="1D4582"/>
      </a:accent5>
      <a:accent6>
        <a:srgbClr val="E42F4B"/>
      </a:accent6>
      <a:hlink>
        <a:srgbClr val="1D4582"/>
      </a:hlink>
      <a:folHlink>
        <a:srgbClr val="E42F4B"/>
      </a:folHlink>
    </a:clrScheme>
    <a:fontScheme name="Office">
      <a:majorFont>
        <a:latin typeface="DengXian Light"/>
        <a:ea typeface="Arial"/>
        <a:cs typeface="Arial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DengXian"/>
        <a:ea typeface="Arial"/>
        <a:cs typeface="Arial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1966</Words>
  <Application>WPS 演示</Application>
  <PresentationFormat>自定义</PresentationFormat>
  <Paragraphs>183</Paragraphs>
  <Slides>13</Slides>
  <Notes>1</Notes>
  <HiddenSlides>0</HiddenSlides>
  <MMClips>0</MMClips>
  <ScaleCrop>false</ScaleCrop>
  <HeadingPairs>
    <vt:vector size="8" baseType="variant">
      <vt:variant>
        <vt:lpstr>已用的字体</vt:lpstr>
      </vt:variant>
      <vt:variant>
        <vt:i4>19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7</vt:i4>
      </vt:variant>
      <vt:variant>
        <vt:lpstr>幻灯片标题</vt:lpstr>
      </vt:variant>
      <vt:variant>
        <vt:i4>13</vt:i4>
      </vt:variant>
    </vt:vector>
  </HeadingPairs>
  <TitlesOfParts>
    <vt:vector size="40" baseType="lpstr">
      <vt:lpstr>Arial</vt:lpstr>
      <vt:lpstr>宋体</vt:lpstr>
      <vt:lpstr>Wingdings</vt:lpstr>
      <vt:lpstr>Arial</vt:lpstr>
      <vt:lpstr>微软雅黑</vt:lpstr>
      <vt:lpstr>方正细谭黑简体</vt:lpstr>
      <vt:lpstr>黑体</vt:lpstr>
      <vt:lpstr>微软雅黑 Light</vt:lpstr>
      <vt:lpstr>Times New Roman</vt:lpstr>
      <vt:lpstr>Cambria Math</vt:lpstr>
      <vt:lpstr>Calibri</vt:lpstr>
      <vt:lpstr>Times New Roman</vt:lpstr>
      <vt:lpstr>Cambria Math</vt:lpstr>
      <vt:lpstr>MS Mincho</vt:lpstr>
      <vt:lpstr>Segoe Print</vt:lpstr>
      <vt:lpstr>楷体</vt:lpstr>
      <vt:lpstr>等线</vt:lpstr>
      <vt:lpstr>Arial Unicode MS</vt:lpstr>
      <vt:lpstr>等线 Light</vt:lpstr>
      <vt:lpstr>Office 主题</vt:lpstr>
      <vt:lpstr>Equations</vt:lpstr>
      <vt:lpstr>Equations</vt:lpstr>
      <vt:lpstr>Equations</vt:lpstr>
      <vt:lpstr>Equations</vt:lpstr>
      <vt:lpstr>Equations</vt:lpstr>
      <vt:lpstr>Equations</vt:lpstr>
      <vt:lpstr>Equations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学科网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rbm.xkw.com</dc:creator>
  <cp:lastModifiedBy>LENOVO</cp:lastModifiedBy>
  <cp:revision>15</cp:revision>
  <cp:lastPrinted>2021-05-17T15:52:00Z</cp:lastPrinted>
  <dcterms:created xsi:type="dcterms:W3CDTF">2021-05-17T15:52:00Z</dcterms:created>
  <dcterms:modified xsi:type="dcterms:W3CDTF">2022-05-23T05:20:21Z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lbum">
    <vt:lpwstr>rbm.xkw.com</vt:lpwstr>
  </property>
  <property fmtid="{D5CDD505-2E9C-101B-9397-08002B2CF9AE}" pid="3" name="author">
    <vt:lpwstr>rbm.xkw.com</vt:lpwstr>
  </property>
  <property fmtid="{D5CDD505-2E9C-101B-9397-08002B2CF9AE}" pid="4" name="company">
    <vt:lpwstr>学科网</vt:lpwstr>
  </property>
  <property fmtid="{D5CDD505-2E9C-101B-9397-08002B2CF9AE}" pid="5" name="copyright">
    <vt:lpwstr>学科网版权所有</vt:lpwstr>
  </property>
  <property fmtid="{D5CDD505-2E9C-101B-9397-08002B2CF9AE}" pid="6" name="ICV">
    <vt:lpwstr>76E4A2B94DA2409D8A7D30CBEA1015D1</vt:lpwstr>
  </property>
  <property fmtid="{D5CDD505-2E9C-101B-9397-08002B2CF9AE}" pid="7" name="KSOProductBuildVer">
    <vt:lpwstr>2052-11.1.0.11365</vt:lpwstr>
  </property>
</Properties>
</file>