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12"/>
  </p:notesMasterIdLst>
  <p:handoutMasterIdLst>
    <p:handoutMasterId r:id="rId20"/>
  </p:handoutMasterIdLst>
  <p:sldIdLst>
    <p:sldId id="294" r:id="rId5"/>
    <p:sldId id="312" r:id="rId6"/>
    <p:sldId id="362" r:id="rId7"/>
    <p:sldId id="382" r:id="rId8"/>
    <p:sldId id="327" r:id="rId9"/>
    <p:sldId id="448" r:id="rId10"/>
    <p:sldId id="459" r:id="rId11"/>
    <p:sldId id="449" r:id="rId13"/>
    <p:sldId id="450" r:id="rId14"/>
    <p:sldId id="321" r:id="rId15"/>
    <p:sldId id="437" r:id="rId16"/>
    <p:sldId id="390" r:id="rId17"/>
    <p:sldId id="349" r:id="rId18"/>
    <p:sldId id="444" r:id="rId19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jun" initials="j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36"/>
  </p:normalViewPr>
  <p:slideViewPr>
    <p:cSldViewPr showGuides="1">
      <p:cViewPr varScale="1">
        <p:scale>
          <a:sx n="109" d="100"/>
          <a:sy n="109" d="100"/>
        </p:scale>
        <p:origin x="1650" y="90"/>
      </p:cViewPr>
      <p:guideLst>
        <p:guide orient="horz" pos="2204"/>
        <p:guide pos="29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5" Type="http://schemas.openxmlformats.org/officeDocument/2006/relationships/tags" Target="tags/tag2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B3A0DC8-C207-46A9-8EC0-240BC65457DE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kumimoji="1" sz="1200" smtClean="0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kumimoji="1" sz="1200" smtClean="0"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kumimoji="1" sz="1200" smtClean="0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Times New Roman" panose="02020603050405020304" pitchFamily="18" charset="0"/>
              </a:rPr>
            </a:fld>
            <a:endParaRPr lang="zh-CN" altLang="en-US" sz="120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FDB9FD-F92B-4336-9E6E-1707174193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2"/>
          <p:cNvSpPr/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099" name="Group 8"/>
          <p:cNvGrpSpPr/>
          <p:nvPr/>
        </p:nvGrpSpPr>
        <p:grpSpPr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55" name="Freeform 9"/>
            <p:cNvSpPr/>
            <p:nvPr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3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Freeform 10"/>
            <p:cNvSpPr/>
            <p:nvPr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11"/>
            <p:cNvSpPr/>
            <p:nvPr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120" name="Group 12"/>
            <p:cNvGrpSpPr/>
            <p:nvPr userDrawn="1"/>
          </p:nvGrpSpPr>
          <p:grpSpPr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9" name="Freeform 13"/>
              <p:cNvSpPr/>
              <p:nvPr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0" name="Freeform 14"/>
              <p:cNvSpPr/>
              <p:nvPr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" name="Freeform 15"/>
              <p:cNvSpPr/>
              <p:nvPr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2" name="Freeform 16"/>
              <p:cNvSpPr/>
              <p:nvPr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3" name="Freeform 17"/>
              <p:cNvSpPr/>
              <p:nvPr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4100" name="Group 18"/>
          <p:cNvGrpSpPr/>
          <p:nvPr/>
        </p:nvGrpSpPr>
        <p:grpSpPr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65" name="Freeform 19"/>
            <p:cNvSpPr/>
            <p:nvPr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3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Freeform 20"/>
            <p:cNvSpPr/>
            <p:nvPr/>
          </p:nvSpPr>
          <p:spPr bwMode="auto">
            <a:xfrm rot="7320404">
              <a:off x="4894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Freeform 21"/>
            <p:cNvSpPr/>
            <p:nvPr/>
          </p:nvSpPr>
          <p:spPr bwMode="auto">
            <a:xfrm rot="7320404">
              <a:off x="5000" y="2914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111" name="Group 22"/>
            <p:cNvGrpSpPr/>
            <p:nvPr userDrawn="1"/>
          </p:nvGrpSpPr>
          <p:grpSpPr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69" name="Freeform 23"/>
              <p:cNvSpPr/>
              <p:nvPr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0" name="Freeform 24"/>
              <p:cNvSpPr/>
              <p:nvPr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" name="Freeform 25"/>
              <p:cNvSpPr/>
              <p:nvPr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2" name="Freeform 26"/>
              <p:cNvSpPr/>
              <p:nvPr/>
            </p:nvSpPr>
            <p:spPr bwMode="auto">
              <a:xfrm rot="7320404">
                <a:off x="5365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3" name="Freeform 27"/>
              <p:cNvSpPr/>
              <p:nvPr/>
            </p:nvSpPr>
            <p:spPr bwMode="auto">
              <a:xfrm rot="7320404">
                <a:off x="5138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74" name="Freeform 28"/>
          <p:cNvSpPr/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Freeform 29"/>
          <p:cNvSpPr/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76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7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-26670" y="6708775"/>
            <a:ext cx="9210199" cy="1454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8" name="Text Box 6"/>
          <p:cNvSpPr txBox="1">
            <a:spLocks noChangeArrowheads="1"/>
          </p:cNvSpPr>
          <p:nvPr/>
        </p:nvSpPr>
        <p:spPr bwMode="auto">
          <a:xfrm>
            <a:off x="323850" y="620713"/>
            <a:ext cx="21590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7" name="Rectangle 7"/>
          <p:cNvSpPr/>
          <p:nvPr userDrawn="1"/>
        </p:nvSpPr>
        <p:spPr>
          <a:xfrm flipH="1">
            <a:off x="0" y="0"/>
            <a:ext cx="360363" cy="6858000"/>
          </a:xfrm>
          <a:prstGeom prst="rect">
            <a:avLst/>
          </a:prstGeom>
          <a:gradFill rotWithShape="0">
            <a:gsLst>
              <a:gs pos="0">
                <a:srgbClr val="D2EF21"/>
              </a:gs>
              <a:gs pos="100000">
                <a:schemeClr val="bg1"/>
              </a:gs>
            </a:gsLst>
            <a:lin ang="5400000" scaled="1"/>
          </a:gradFill>
          <a:ln w="9525" cap="flat" cmpd="sng">
            <a:pattFill prst="dotGrid">
              <a:fgClr>
                <a:srgbClr val="D2EF21"/>
              </a:fgClr>
              <a:bgClr>
                <a:srgbClr val="FFFFFF"/>
              </a:bgClr>
            </a:patt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-55562" y="188913"/>
            <a:ext cx="458788" cy="27368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anose="02010609030101010101" pitchFamily="49" charset="-122"/>
                <a:cs typeface="+mn-cs"/>
              </a:rPr>
              <a:t>苏科八下   不等式应用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105481" name="Rectangle 9"/>
          <p:cNvSpPr>
            <a:spLocks noChangeArrowheads="1"/>
          </p:cNvSpPr>
          <p:nvPr/>
        </p:nvSpPr>
        <p:spPr bwMode="auto">
          <a:xfrm flipV="1">
            <a:off x="0" y="6597650"/>
            <a:ext cx="9144000" cy="2603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2EF21"/>
              </a:gs>
            </a:gsLst>
            <a:lin ang="0" scaled="1"/>
          </a:gradFill>
          <a:ln w="9525">
            <a:solidFill>
              <a:srgbClr val="D2EF21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5482" name="Text Box 10"/>
          <p:cNvSpPr txBox="1">
            <a:spLocks noChangeArrowheads="1"/>
          </p:cNvSpPr>
          <p:nvPr/>
        </p:nvSpPr>
        <p:spPr bwMode="auto">
          <a:xfrm>
            <a:off x="7254875" y="6521450"/>
            <a:ext cx="3132138" cy="336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anose="02010609030101010101" pitchFamily="49" charset="-122"/>
                <a:cs typeface="+mn-cs"/>
              </a:rPr>
              <a:t>南师附中江宁分校</a:t>
            </a: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2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20838" name="Text Box 6"/>
          <p:cNvSpPr txBox="1">
            <a:spLocks noChangeArrowheads="1"/>
          </p:cNvSpPr>
          <p:nvPr/>
        </p:nvSpPr>
        <p:spPr bwMode="auto">
          <a:xfrm>
            <a:off x="323850" y="620713"/>
            <a:ext cx="21590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/>
          <p:nvPr userDrawn="1"/>
        </p:nvSpPr>
        <p:spPr>
          <a:xfrm flipH="1">
            <a:off x="0" y="0"/>
            <a:ext cx="360363" cy="6858000"/>
          </a:xfrm>
          <a:prstGeom prst="rect">
            <a:avLst/>
          </a:prstGeom>
          <a:gradFill rotWithShape="0">
            <a:gsLst>
              <a:gs pos="0">
                <a:srgbClr val="D2EF21"/>
              </a:gs>
              <a:gs pos="100000">
                <a:schemeClr val="bg1"/>
              </a:gs>
            </a:gsLst>
            <a:lin ang="5400000" scaled="1"/>
          </a:gradFill>
          <a:ln w="9525" cap="flat" cmpd="sng">
            <a:pattFill prst="dotGrid">
              <a:fgClr>
                <a:srgbClr val="D2EF21"/>
              </a:fgClr>
              <a:bgClr>
                <a:srgbClr val="FFFFFF"/>
              </a:bgClr>
            </a:patt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0" y="188913"/>
            <a:ext cx="458788" cy="27368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vert="eaVer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楷体_GB2312" panose="02010609030101010101" pitchFamily="49" charset="-122"/>
                <a:cs typeface="+mn-cs"/>
              </a:rPr>
              <a:t>苏科八下   不等式性质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120841" name="Rectangle 9"/>
          <p:cNvSpPr>
            <a:spLocks noChangeArrowheads="1"/>
          </p:cNvSpPr>
          <p:nvPr/>
        </p:nvSpPr>
        <p:spPr bwMode="auto">
          <a:xfrm flipV="1">
            <a:off x="0" y="6669088"/>
            <a:ext cx="9144000" cy="1889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D2EF21"/>
              </a:gs>
            </a:gsLst>
            <a:lin ang="0" scaled="1"/>
          </a:gradFill>
          <a:ln w="9525">
            <a:solidFill>
              <a:srgbClr val="D2EF21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/>
          <p:nvPr/>
        </p:nvSpPr>
        <p:spPr bwMode="auto">
          <a:xfrm rot="-3172564">
            <a:off x="7777956" y="-15081"/>
            <a:ext cx="1162050" cy="2084388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Rectangle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6" name="Rectangle 4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/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en-US" altLang="zh-CN">
                <a:latin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7176" name="Freeform 8"/>
          <p:cNvSpPr/>
          <p:nvPr/>
        </p:nvSpPr>
        <p:spPr bwMode="auto">
          <a:xfrm rot="-3172564">
            <a:off x="7865269" y="24606"/>
            <a:ext cx="1165225" cy="2097088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77" name="Freeform 9"/>
          <p:cNvSpPr/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82" name="Group 10"/>
          <p:cNvGrpSpPr/>
          <p:nvPr/>
        </p:nvGrpSpPr>
        <p:grpSpPr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7179" name="Freeform 11"/>
            <p:cNvSpPr/>
            <p:nvPr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0" name="Freeform 12"/>
            <p:cNvSpPr/>
            <p:nvPr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1" name="Freeform 13"/>
            <p:cNvSpPr/>
            <p:nvPr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2" name="Freeform 14"/>
            <p:cNvSpPr/>
            <p:nvPr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3" name="Freeform 15"/>
            <p:cNvSpPr/>
            <p:nvPr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4" name="Freeform 16"/>
            <p:cNvSpPr/>
            <p:nvPr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5" name="Freeform 17"/>
            <p:cNvSpPr/>
            <p:nvPr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6" name="Freeform 18"/>
            <p:cNvSpPr/>
            <p:nvPr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87" name="Freeform 19"/>
            <p:cNvSpPr/>
            <p:nvPr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108" name="Group 20"/>
            <p:cNvGrpSpPr/>
            <p:nvPr userDrawn="1"/>
          </p:nvGrpSpPr>
          <p:grpSpPr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3109" name="Group 21"/>
              <p:cNvGrpSpPr/>
              <p:nvPr userDrawn="1"/>
            </p:nvGrpSpPr>
            <p:grpSpPr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7190" name="Freeform 22"/>
                <p:cNvSpPr/>
                <p:nvPr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191" name="Freeform 23"/>
                <p:cNvSpPr/>
                <p:nvPr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192" name="Freeform 24"/>
                <p:cNvSpPr/>
                <p:nvPr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7193" name="Freeform 25"/>
              <p:cNvSpPr/>
              <p:nvPr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94" name="Freeform 26"/>
              <p:cNvSpPr/>
              <p:nvPr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195" name="Freeform 27"/>
              <p:cNvSpPr/>
              <p:nvPr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3113" name="Group 28"/>
              <p:cNvGrpSpPr/>
              <p:nvPr userDrawn="1"/>
            </p:nvGrpSpPr>
            <p:grpSpPr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7197" name="Freeform 29"/>
                <p:cNvSpPr/>
                <p:nvPr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198" name="Freeform 30"/>
                <p:cNvSpPr/>
                <p:nvPr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199" name="Freeform 31"/>
                <p:cNvSpPr/>
                <p:nvPr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00" name="Freeform 32"/>
                <p:cNvSpPr/>
                <p:nvPr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01" name="Freeform 33"/>
                <p:cNvSpPr/>
                <p:nvPr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3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02" name="Freeform 34"/>
                <p:cNvSpPr/>
                <p:nvPr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03" name="Freeform 35"/>
                <p:cNvSpPr/>
                <p:nvPr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3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04" name="Freeform 36"/>
                <p:cNvSpPr/>
                <p:nvPr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3083" name="Group 37"/>
          <p:cNvGrpSpPr/>
          <p:nvPr/>
        </p:nvGrpSpPr>
        <p:grpSpPr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7206" name="Freeform 38"/>
            <p:cNvSpPr/>
            <p:nvPr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5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07" name="Freeform 39"/>
            <p:cNvSpPr/>
            <p:nvPr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5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84" name="Group 40"/>
          <p:cNvGrpSpPr/>
          <p:nvPr/>
        </p:nvGrpSpPr>
        <p:grpSpPr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3085" name="Group 41"/>
            <p:cNvGrpSpPr/>
            <p:nvPr userDrawn="1"/>
          </p:nvGrpSpPr>
          <p:grpSpPr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7210" name="Freeform 42"/>
              <p:cNvSpPr/>
              <p:nvPr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5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grpSp>
            <p:nvGrpSpPr>
              <p:cNvPr id="3088" name="Group 43"/>
              <p:cNvGrpSpPr/>
              <p:nvPr userDrawn="1"/>
            </p:nvGrpSpPr>
            <p:grpSpPr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7212" name="Freeform 44"/>
                <p:cNvSpPr/>
                <p:nvPr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13" name="Freeform 45"/>
                <p:cNvSpPr/>
                <p:nvPr/>
              </p:nvSpPr>
              <p:spPr bwMode="auto">
                <a:xfrm rot="-3172564">
                  <a:off x="5050" y="331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14" name="Freeform 46"/>
                <p:cNvSpPr/>
                <p:nvPr/>
              </p:nvSpPr>
              <p:spPr bwMode="auto">
                <a:xfrm rot="-3172564">
                  <a:off x="4860" y="181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15" name="Freeform 47"/>
                <p:cNvSpPr/>
                <p:nvPr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0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16" name="Freeform 48"/>
                <p:cNvSpPr/>
                <p:nvPr/>
              </p:nvSpPr>
              <p:spPr bwMode="auto">
                <a:xfrm rot="-3172564">
                  <a:off x="5299" y="896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17" name="Freeform 49"/>
                <p:cNvSpPr/>
                <p:nvPr/>
              </p:nvSpPr>
              <p:spPr bwMode="auto">
                <a:xfrm rot="-3172564">
                  <a:off x="5254" y="805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2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18" name="Freeform 50"/>
                <p:cNvSpPr/>
                <p:nvPr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7219" name="Freeform 51"/>
                <p:cNvSpPr/>
                <p:nvPr/>
              </p:nvSpPr>
              <p:spPr bwMode="auto">
                <a:xfrm rot="-3172564">
                  <a:off x="4950" y="141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7220" name="Line 52"/>
            <p:cNvSpPr>
              <a:spLocks noChangeShapeType="1"/>
            </p:cNvSpPr>
            <p:nvPr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</a:ln>
            <a:effec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anose="030F0702030302020204" pitchFamily="66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5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4.wmf"/><Relationship Id="rId1" Type="http://schemas.openxmlformats.org/officeDocument/2006/relationships/oleObject" Target="../embeddings/oleObject4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6.GIF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36.xml"/><Relationship Id="rId4" Type="http://schemas.openxmlformats.org/officeDocument/2006/relationships/image" Target="../media/image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3.wmf"/><Relationship Id="rId1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-108585" y="1124585"/>
            <a:ext cx="8787130" cy="214122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45791" dir="2021404" algn="ctr" rotWithShape="0">
              <a:schemeClr val="bg2"/>
            </a:outerShdw>
          </a:effectLst>
        </p:spPr>
        <p:txBody>
          <a:bodyPr anchor="b"/>
          <a:lstStyle/>
          <a:p>
            <a:pPr algn="ctr"/>
            <a:r>
              <a:rPr lang="en-US" altLang="zh-CN" sz="4800" b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11.5  </a:t>
            </a:r>
            <a:r>
              <a:rPr lang="zh-CN" altLang="en-US" sz="4800" b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用一元一次不等式</a:t>
            </a:r>
            <a:endParaRPr lang="en-US" altLang="zh-CN" sz="4800" b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 algn="ctr"/>
            <a:r>
              <a:rPr lang="zh-CN" altLang="en-US" sz="4800" b="1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解决问题 </a:t>
            </a:r>
            <a:endParaRPr lang="zh-CN" altLang="en-US" sz="4800" b="1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35600" y="4509135"/>
            <a:ext cx="3191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en-US" altLang="zh-CN" sz="2400" b="1"/>
              <a:t>——</a:t>
            </a:r>
            <a:r>
              <a:rPr lang="zh-CN" altLang="en-US" sz="2400" b="1"/>
              <a:t>新桥初中马宇晶</a:t>
            </a:r>
            <a:endParaRPr lang="zh-CN" altLang="en-US" sz="2400" b="1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/>
          <p:nvPr/>
        </p:nvSpPr>
        <p:spPr>
          <a:xfrm>
            <a:off x="251460" y="836930"/>
            <a:ext cx="790067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某校七年级</a:t>
            </a:r>
            <a:r>
              <a:rPr lang="en-US" altLang="zh-CN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406</a:t>
            </a:r>
            <a:r>
              <a:rPr lang="zh-CN" altLang="en-US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名师生外出春游</a:t>
            </a:r>
            <a:r>
              <a:rPr lang="en-US" altLang="zh-CN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,</a:t>
            </a:r>
            <a:r>
              <a:rPr lang="zh-CN" altLang="en-US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租用</a:t>
            </a:r>
            <a:r>
              <a:rPr lang="en-US" altLang="zh-CN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44</a:t>
            </a:r>
            <a:r>
              <a:rPr lang="zh-CN" altLang="en-US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座和</a:t>
            </a:r>
            <a:r>
              <a:rPr lang="en-US" altLang="zh-CN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40</a:t>
            </a:r>
            <a:r>
              <a:rPr lang="zh-CN" altLang="en-US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座的两种客车</a:t>
            </a:r>
            <a:r>
              <a:rPr lang="en-US" altLang="zh-CN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.</a:t>
            </a:r>
            <a:r>
              <a:rPr lang="zh-CN" altLang="en-US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如果</a:t>
            </a:r>
            <a:r>
              <a:rPr lang="en-US" altLang="zh-CN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44</a:t>
            </a:r>
            <a:r>
              <a:rPr lang="zh-CN" altLang="en-US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座的客车租用了</a:t>
            </a:r>
            <a:r>
              <a:rPr lang="en-US" altLang="zh-CN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2</a:t>
            </a:r>
            <a:r>
              <a:rPr lang="zh-CN" altLang="en-US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辆，那么</a:t>
            </a:r>
            <a:r>
              <a:rPr lang="en-US" altLang="zh-CN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40</a:t>
            </a:r>
            <a:r>
              <a:rPr lang="zh-CN" altLang="en-US" sz="2800" b="1">
                <a:solidFill>
                  <a:schemeClr val="accent4"/>
                </a:solidFill>
                <a:latin typeface="宋体" panose="02010600030101010101" pitchFamily="2" charset="-122"/>
                <a:sym typeface="Wingdings" panose="05000000000000000000" pitchFamily="2" charset="2"/>
              </a:rPr>
              <a:t>座的客车至少需租用多少辆？</a:t>
            </a:r>
            <a:endParaRPr lang="zh-CN" altLang="en-US" sz="2800" b="1">
              <a:solidFill>
                <a:schemeClr val="accent4"/>
              </a:solidFill>
              <a:latin typeface="宋体" panose="02010600030101010101" pitchFamily="2" charset="-122"/>
              <a:sym typeface="Wingdings" panose="05000000000000000000" pitchFamily="2" charset="2"/>
            </a:endParaRPr>
          </a:p>
        </p:txBody>
      </p:sp>
      <p:sp>
        <p:nvSpPr>
          <p:cNvPr id="7171" name="Text Box 4"/>
          <p:cNvSpPr txBox="1"/>
          <p:nvPr/>
        </p:nvSpPr>
        <p:spPr>
          <a:xfrm>
            <a:off x="-12382" y="-2857"/>
            <a:ext cx="2449512" cy="70675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应用练习 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78" name="矩形 7177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1" name="矩形 7180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182" name="组合 7181"/>
          <p:cNvGrpSpPr/>
          <p:nvPr/>
        </p:nvGrpSpPr>
        <p:grpSpPr>
          <a:xfrm>
            <a:off x="396008" y="2277375"/>
            <a:ext cx="7529195" cy="3661903"/>
            <a:chOff x="735" y="2639"/>
            <a:chExt cx="3504" cy="2412"/>
          </a:xfrm>
        </p:grpSpPr>
        <p:sp>
          <p:nvSpPr>
            <p:cNvPr id="7174" name="文本框 7173"/>
            <p:cNvSpPr txBox="1"/>
            <p:nvPr/>
          </p:nvSpPr>
          <p:spPr>
            <a:xfrm>
              <a:off x="735" y="2639"/>
              <a:ext cx="3504" cy="241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解：设</a:t>
              </a:r>
              <a:r>
                <a:rPr lang="en-US" altLang="zh-CN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40</a:t>
              </a:r>
              <a:r>
                <a:rPr lang="zh-CN" altLang="en-US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座的客车需租用</a:t>
              </a:r>
              <a:r>
                <a:rPr lang="en-US" altLang="zh-CN" sz="4000" i="1">
                  <a:solidFill>
                    <a:srgbClr val="0070C0"/>
                  </a:solidFill>
                  <a:latin typeface="Times New Roman" panose="02020603050405020304" pitchFamily="18" charset="0"/>
                  <a:sym typeface="+mn-ea"/>
                </a:rPr>
                <a:t>x</a:t>
              </a:r>
              <a:r>
                <a:rPr lang="zh-CN" altLang="en-US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辆</a:t>
              </a:r>
              <a:r>
                <a:rPr lang="en-US" altLang="zh-CN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.</a:t>
              </a:r>
              <a:endParaRPr lang="en-US" altLang="zh-CN" sz="3200" b="1">
                <a:solidFill>
                  <a:srgbClr val="0070C0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zh-CN" altLang="en-US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根据题意得：</a:t>
              </a:r>
              <a:endParaRPr lang="zh-CN" altLang="en-US" sz="3200" b="1">
                <a:solidFill>
                  <a:srgbClr val="0070C0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            </a:t>
              </a:r>
              <a:r>
                <a:rPr lang="zh-CN" altLang="en-US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解得：</a:t>
              </a:r>
              <a:endParaRPr lang="zh-CN" altLang="en-US" sz="3200" b="1">
                <a:solidFill>
                  <a:srgbClr val="0070C0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  </a:t>
              </a:r>
              <a:r>
                <a:rPr kumimoji="1" lang="zh-CN" altLang="en-US" sz="3200" b="1">
                  <a:latin typeface="Times New Roman" panose="02020603050405020304" pitchFamily="49" charset="-122"/>
                  <a:ea typeface="楷体" panose="02010609060101010101" pitchFamily="49" charset="-122"/>
                  <a:sym typeface="+mn-ea"/>
                </a:rPr>
                <a:t>因为</a:t>
              </a:r>
              <a:r>
                <a:rPr kumimoji="1" lang="zh-CN" altLang="en-US" sz="3200" b="1">
                  <a:latin typeface="Times New Roman" panose="02020603050405020304" pitchFamily="49" charset="-122"/>
                  <a:ea typeface="楷体" panose="02010609060101010101" pitchFamily="49" charset="-122"/>
                  <a:sym typeface="+mn-ea"/>
                </a:rPr>
                <a:t> </a:t>
              </a:r>
              <a:r>
                <a:rPr kumimoji="1" lang="en-US" altLang="zh-CN" sz="3200" b="1" i="1">
                  <a:latin typeface="Times New Roman" panose="02020603050405020304" pitchFamily="18" charset="0"/>
                  <a:ea typeface="楷体" panose="02010609060101010101" pitchFamily="49" charset="-122"/>
                  <a:sym typeface="+mn-ea"/>
                </a:rPr>
                <a:t>x</a:t>
              </a:r>
              <a:r>
                <a:rPr kumimoji="1" lang="en-US" altLang="zh-CN" sz="3200" b="1">
                  <a:latin typeface="Times New Roman" panose="02020603050405020304" pitchFamily="49" charset="-122"/>
                  <a:ea typeface="楷体" panose="02010609060101010101" pitchFamily="49" charset="-122"/>
                  <a:sym typeface="+mn-ea"/>
                </a:rPr>
                <a:t> </a:t>
              </a:r>
              <a:r>
                <a:rPr kumimoji="1" lang="zh-CN" altLang="en-US" sz="3200" b="1">
                  <a:latin typeface="Times New Roman" panose="02020603050405020304" pitchFamily="49" charset="-122"/>
                  <a:ea typeface="楷体" panose="02010609060101010101" pitchFamily="49" charset="-122"/>
                  <a:sym typeface="+mn-ea"/>
                </a:rPr>
                <a:t>为正整数，所以 </a:t>
              </a:r>
              <a:r>
                <a:rPr kumimoji="1" lang="en-US" altLang="zh-CN" sz="3200" b="1" i="1">
                  <a:latin typeface="Times New Roman" panose="02020603050405020304" pitchFamily="18" charset="0"/>
                  <a:ea typeface="楷体" panose="02010609060101010101" pitchFamily="49" charset="-122"/>
                  <a:sym typeface="+mn-ea"/>
                </a:rPr>
                <a:t>x</a:t>
              </a:r>
              <a:r>
                <a:rPr kumimoji="1" lang="en-US" altLang="zh-CN" sz="3200" b="1">
                  <a:latin typeface="Times New Roman" panose="02020603050405020304" pitchFamily="49" charset="-122"/>
                  <a:ea typeface="楷体" panose="02010609060101010101" pitchFamily="49" charset="-122"/>
                  <a:sym typeface="+mn-ea"/>
                </a:rPr>
                <a:t> </a:t>
              </a:r>
              <a:r>
                <a:rPr kumimoji="1" lang="zh-CN" altLang="en-US" sz="3200" b="1">
                  <a:latin typeface="Times New Roman" panose="02020603050405020304" pitchFamily="49" charset="-122"/>
                  <a:ea typeface="楷体" panose="02010609060101010101" pitchFamily="49" charset="-122"/>
                  <a:sym typeface="+mn-ea"/>
                </a:rPr>
                <a:t>最小为</a:t>
              </a:r>
              <a:r>
                <a:rPr kumimoji="1" lang="en-US" altLang="zh-CN" sz="3200" b="1">
                  <a:latin typeface="Times New Roman" panose="02020603050405020304" pitchFamily="49" charset="-122"/>
                  <a:ea typeface="楷体" panose="02010609060101010101" pitchFamily="49" charset="-122"/>
                  <a:sym typeface="+mn-ea"/>
                </a:rPr>
                <a:t>8.</a:t>
              </a:r>
              <a:endParaRPr lang="en-US" altLang="zh-CN" sz="3200" b="1">
                <a:solidFill>
                  <a:srgbClr val="0070C0"/>
                </a:solidFill>
                <a:latin typeface="Arial" panose="020B0604020202020204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altLang="zh-CN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 </a:t>
              </a:r>
              <a:r>
                <a:rPr lang="zh-CN" altLang="en-US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答：</a:t>
              </a:r>
              <a:r>
                <a:rPr lang="en-US" altLang="zh-CN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40</a:t>
              </a:r>
              <a:r>
                <a:rPr lang="zh-CN" altLang="en-US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座的客车至少需租用</a:t>
              </a:r>
              <a:r>
                <a:rPr lang="en-US" altLang="zh-CN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8</a:t>
              </a:r>
              <a:r>
                <a:rPr lang="zh-CN" altLang="en-US" sz="3200" b="1">
                  <a:solidFill>
                    <a:srgbClr val="0070C0"/>
                  </a:solidFill>
                  <a:latin typeface="Arial" panose="020B0604020202020204" pitchFamily="34" charset="0"/>
                </a:rPr>
                <a:t>辆。</a:t>
              </a:r>
              <a:endParaRPr lang="zh-CN" altLang="en-US" sz="3200" b="1">
                <a:solidFill>
                  <a:srgbClr val="0070C0"/>
                </a:solidFill>
                <a:latin typeface="Arial" panose="020B0604020202020204" pitchFamily="34" charset="0"/>
              </a:endParaRPr>
            </a:p>
          </p:txBody>
        </p:sp>
        <p:graphicFrame>
          <p:nvGraphicFramePr>
            <p:cNvPr id="7175" name="Object 9"/>
            <p:cNvGraphicFramePr>
              <a:graphicFrameLocks noChangeAspect="1"/>
            </p:cNvGraphicFramePr>
            <p:nvPr/>
          </p:nvGraphicFramePr>
          <p:xfrm>
            <a:off x="1874" y="3238"/>
            <a:ext cx="1848" cy="3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8" name="" r:id="rId1" imgW="1143000" imgH="177165" progId="Equation.3">
                    <p:embed/>
                  </p:oleObj>
                </mc:Choice>
                <mc:Fallback>
                  <p:oleObj name="" r:id="rId1" imgW="1143000" imgH="177165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874" y="3238"/>
                          <a:ext cx="1848" cy="31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80" name="对象 7179"/>
            <p:cNvGraphicFramePr>
              <a:graphicFrameLocks noChangeAspect="1"/>
            </p:cNvGraphicFramePr>
            <p:nvPr/>
          </p:nvGraphicFramePr>
          <p:xfrm>
            <a:off x="2078" y="3560"/>
            <a:ext cx="819" cy="5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name="" r:id="rId3" imgW="508000" imgH="393700" progId="Equation.3">
                    <p:embed/>
                  </p:oleObj>
                </mc:Choice>
                <mc:Fallback>
                  <p:oleObj name="" r:id="rId3" imgW="508000" imgH="393700" progId="Equation.3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078" y="3560"/>
                          <a:ext cx="819" cy="57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/>
          <p:nvPr/>
        </p:nvSpPr>
        <p:spPr>
          <a:xfrm>
            <a:off x="-7620" y="-26670"/>
            <a:ext cx="1206500" cy="70675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小结 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75740" y="188595"/>
            <a:ext cx="50901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/>
              <a:t>用一元一次不等式解决问题</a:t>
            </a:r>
            <a:endParaRPr lang="zh-CN" altLang="en-US" sz="2800"/>
          </a:p>
        </p:txBody>
      </p:sp>
      <p:sp>
        <p:nvSpPr>
          <p:cNvPr id="17" name="矩形 16"/>
          <p:cNvSpPr/>
          <p:nvPr/>
        </p:nvSpPr>
        <p:spPr>
          <a:xfrm>
            <a:off x="395605" y="1455420"/>
            <a:ext cx="2799715" cy="122428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olidFill>
                  <a:schemeClr val="tx1"/>
                </a:solidFill>
              </a:rPr>
              <a:t>实际问题</a:t>
            </a:r>
            <a:endParaRPr lang="zh-CN" altLang="en-US" sz="2400">
              <a:solidFill>
                <a:schemeClr val="tx1"/>
              </a:solidFill>
            </a:endParaRPr>
          </a:p>
          <a:p>
            <a:pPr algn="ctr"/>
            <a:r>
              <a:rPr lang="zh-CN" altLang="en-US" sz="2400">
                <a:solidFill>
                  <a:schemeClr val="tx1"/>
                </a:solidFill>
              </a:rPr>
              <a:t>（包含不等关系）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52135" y="1412875"/>
            <a:ext cx="2957195" cy="1224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olidFill>
                  <a:schemeClr val="tx1"/>
                </a:solidFill>
              </a:rPr>
              <a:t>数学问题</a:t>
            </a:r>
            <a:endParaRPr lang="zh-CN" altLang="en-US" sz="2400">
              <a:solidFill>
                <a:schemeClr val="tx1"/>
              </a:solidFill>
            </a:endParaRPr>
          </a:p>
          <a:p>
            <a:pPr algn="ctr"/>
            <a:r>
              <a:rPr lang="zh-CN" altLang="en-US" sz="2400">
                <a:solidFill>
                  <a:schemeClr val="tx1"/>
                </a:solidFill>
              </a:rPr>
              <a:t>（一元一次不等式）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83895" y="4149090"/>
            <a:ext cx="2653030" cy="1224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olidFill>
                  <a:schemeClr val="tx1"/>
                </a:solidFill>
              </a:rPr>
              <a:t>实际问题的解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652770" y="4149090"/>
            <a:ext cx="2956560" cy="1224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400">
                <a:solidFill>
                  <a:schemeClr val="tx1"/>
                </a:solidFill>
              </a:rPr>
              <a:t>数学问题的解</a:t>
            </a:r>
            <a:endParaRPr lang="zh-CN" altLang="en-US" sz="2400">
              <a:solidFill>
                <a:schemeClr val="tx1"/>
              </a:solidFill>
            </a:endParaRPr>
          </a:p>
          <a:p>
            <a:pPr algn="ctr"/>
            <a:r>
              <a:rPr lang="zh-CN" altLang="en-US" sz="2400">
                <a:solidFill>
                  <a:schemeClr val="tx1"/>
                </a:solidFill>
              </a:rPr>
              <a:t>（不等式的解集）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1" name="右箭头 20"/>
          <p:cNvSpPr/>
          <p:nvPr/>
        </p:nvSpPr>
        <p:spPr>
          <a:xfrm>
            <a:off x="3420110" y="1845310"/>
            <a:ext cx="2232025" cy="2882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596005" y="1424940"/>
            <a:ext cx="1768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找关键语句</a:t>
            </a:r>
            <a:endParaRPr lang="zh-CN" altLang="en-US" sz="2400" b="1"/>
          </a:p>
        </p:txBody>
      </p:sp>
      <p:sp>
        <p:nvSpPr>
          <p:cNvPr id="23" name="文本框 22"/>
          <p:cNvSpPr txBox="1"/>
          <p:nvPr/>
        </p:nvSpPr>
        <p:spPr>
          <a:xfrm>
            <a:off x="3538855" y="2204720"/>
            <a:ext cx="21132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设未知数、列不等式</a:t>
            </a:r>
            <a:endParaRPr lang="zh-CN" altLang="en-US" sz="2400" b="1"/>
          </a:p>
        </p:txBody>
      </p:sp>
      <p:sp>
        <p:nvSpPr>
          <p:cNvPr id="24" name="下箭头 23"/>
          <p:cNvSpPr/>
          <p:nvPr/>
        </p:nvSpPr>
        <p:spPr>
          <a:xfrm>
            <a:off x="7091680" y="2708910"/>
            <a:ext cx="288290" cy="13677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320280" y="3188970"/>
            <a:ext cx="14287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解不等式</a:t>
            </a:r>
            <a:endParaRPr lang="zh-CN" altLang="en-US" sz="2400" b="1"/>
          </a:p>
        </p:txBody>
      </p:sp>
      <p:sp>
        <p:nvSpPr>
          <p:cNvPr id="26" name="左箭头 25"/>
          <p:cNvSpPr/>
          <p:nvPr/>
        </p:nvSpPr>
        <p:spPr>
          <a:xfrm>
            <a:off x="3420110" y="4723765"/>
            <a:ext cx="2160270" cy="2882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067810" y="4344035"/>
            <a:ext cx="12420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检验</a:t>
            </a:r>
            <a:endParaRPr lang="zh-CN" altLang="en-US" sz="2400" b="1"/>
          </a:p>
        </p:txBody>
      </p:sp>
      <p:cxnSp>
        <p:nvCxnSpPr>
          <p:cNvPr id="28" name="直接箭头连接符 27"/>
          <p:cNvCxnSpPr/>
          <p:nvPr/>
        </p:nvCxnSpPr>
        <p:spPr>
          <a:xfrm>
            <a:off x="1835785" y="2807970"/>
            <a:ext cx="0" cy="1260000"/>
          </a:xfrm>
          <a:prstGeom prst="straightConnector1">
            <a:avLst/>
          </a:prstGeom>
          <a:ln w="76200" cmpd="dbl">
            <a:solidFill>
              <a:schemeClr val="accent1">
                <a:shade val="50000"/>
              </a:schemeClr>
            </a:solidFill>
            <a:prstDash val="sysDot"/>
            <a:tailEnd type="arrow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0" name="右弧形箭头 29"/>
          <p:cNvSpPr/>
          <p:nvPr/>
        </p:nvSpPr>
        <p:spPr>
          <a:xfrm>
            <a:off x="2484120" y="2780665"/>
            <a:ext cx="503555" cy="13684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323851" y="1052513"/>
            <a:ext cx="8569325" cy="1066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100"/>
          </a:p>
        </p:txBody>
      </p:sp>
      <p:sp>
        <p:nvSpPr>
          <p:cNvPr id="14" name="Text Box 2"/>
          <p:cNvSpPr txBox="1"/>
          <p:nvPr/>
        </p:nvSpPr>
        <p:spPr>
          <a:xfrm>
            <a:off x="162411" y="620741"/>
            <a:ext cx="226814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课堂小结</a:t>
            </a:r>
            <a:r>
              <a:rPr lang="en-US" altLang="zh-CN" sz="2700" b="1" smtClean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endParaRPr lang="en-US" altLang="zh-CN" sz="27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2710" name="Text Box 6"/>
          <p:cNvSpPr txBox="1"/>
          <p:nvPr/>
        </p:nvSpPr>
        <p:spPr>
          <a:xfrm>
            <a:off x="121920" y="1732598"/>
            <a:ext cx="8767763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defTabSz="629920" fontAlgn="auto">
              <a:lnSpc>
                <a:spcPct val="100000"/>
              </a:lnSpc>
            </a:pP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列不等式解应用题基本步骤与列方程解应用题的步骤相类似，即</a:t>
            </a:r>
            <a:endParaRPr lang="zh-CN" altLang="en-US" sz="2100" b="1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 defTabSz="629920" fontAlgn="auto">
              <a:lnSpc>
                <a:spcPct val="100000"/>
              </a:lnSpc>
            </a:pP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①</a:t>
            </a:r>
            <a:r>
              <a:rPr lang="zh-CN" altLang="en-US" sz="2100" b="1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找</a:t>
            </a: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：找出题中不等关系，要抓住题设中的关键字眼，如“大于”、“小于”、“不小于”、“不大于”等．</a:t>
            </a:r>
            <a:endParaRPr lang="zh-CN" altLang="en-US" sz="2100" b="1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 defTabSz="629920" fontAlgn="auto">
              <a:lnSpc>
                <a:spcPct val="100000"/>
              </a:lnSpc>
            </a:pP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②</a:t>
            </a:r>
            <a:r>
              <a:rPr lang="zh-CN" altLang="en-US" sz="2100" b="1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设</a:t>
            </a: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：设出适当的未知数．</a:t>
            </a:r>
            <a:endParaRPr lang="zh-CN" altLang="en-US" sz="2100" b="1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 defTabSz="629920" fontAlgn="auto">
              <a:lnSpc>
                <a:spcPct val="100000"/>
              </a:lnSpc>
            </a:pP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③</a:t>
            </a:r>
            <a:r>
              <a:rPr lang="zh-CN" altLang="en-US" sz="2100" b="1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列</a:t>
            </a: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：根据题中的不等关系，列出不等式． </a:t>
            </a:r>
            <a:endParaRPr lang="zh-CN" altLang="en-US" sz="2100" b="1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 defTabSz="629920" fontAlgn="auto">
              <a:lnSpc>
                <a:spcPct val="100000"/>
              </a:lnSpc>
            </a:pP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④</a:t>
            </a:r>
            <a:r>
              <a:rPr lang="zh-CN" altLang="en-US" sz="2100" b="1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解</a:t>
            </a: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：解出所列不等式的解集． </a:t>
            </a:r>
            <a:endParaRPr lang="zh-CN" altLang="en-US" sz="2100" b="1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 defTabSz="629920" fontAlgn="auto">
              <a:lnSpc>
                <a:spcPct val="100000"/>
              </a:lnSpc>
            </a:pP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⑤</a:t>
            </a:r>
            <a:r>
              <a:rPr lang="zh-CN" altLang="en-US" sz="2100" b="1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答</a:t>
            </a: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：写出答案．（ </a:t>
            </a: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  <a:sym typeface="+mn-ea"/>
              </a:rPr>
              <a:t>检验求得的解或解集是否符合实际意义）</a:t>
            </a:r>
            <a:endParaRPr lang="zh-CN" altLang="en-US" sz="2100" b="1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  <a:p>
            <a:pPr defTabSz="629920" fontAlgn="auto">
              <a:lnSpc>
                <a:spcPct val="100000"/>
              </a:lnSpc>
            </a:pPr>
            <a:endParaRPr lang="zh-CN" altLang="en-US" sz="2100" b="1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72711" name="Text Box 7"/>
          <p:cNvSpPr txBox="1"/>
          <p:nvPr/>
        </p:nvSpPr>
        <p:spPr>
          <a:xfrm>
            <a:off x="121920" y="1327785"/>
            <a:ext cx="7112318" cy="506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7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7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  </a:t>
            </a:r>
            <a:r>
              <a:rPr lang="zh-CN" altLang="en-US" sz="2700" b="1">
                <a:latin typeface="Arial" panose="020B0604020202020204" pitchFamily="34" charset="0"/>
              </a:rPr>
              <a:t>用一元一次不等式解决问题的一般步骤</a:t>
            </a:r>
            <a:endParaRPr lang="zh-CN" altLang="en-US" sz="27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Text Box 7"/>
          <p:cNvSpPr txBox="1"/>
          <p:nvPr/>
        </p:nvSpPr>
        <p:spPr>
          <a:xfrm>
            <a:off x="179705" y="4437221"/>
            <a:ext cx="6387941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   </a:t>
            </a:r>
            <a:r>
              <a:rPr lang="zh-CN" altLang="en-US" sz="2400" b="1">
                <a:latin typeface="Arial" panose="020B0604020202020204" pitchFamily="34" charset="0"/>
              </a:rPr>
              <a:t>用一元一次不等式解决问题的关键什么？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Text Box 7"/>
          <p:cNvSpPr txBox="1"/>
          <p:nvPr/>
        </p:nvSpPr>
        <p:spPr>
          <a:xfrm>
            <a:off x="162546" y="4941519"/>
            <a:ext cx="8900816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用一元一次不等式解决问题的关键是抓住题目中的</a:t>
            </a:r>
            <a:r>
              <a:rPr lang="zh-CN" altLang="en-US" sz="2100" b="1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关键词</a:t>
            </a:r>
            <a:r>
              <a:rPr lang="zh-CN" altLang="en-US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，找出题目中的</a:t>
            </a:r>
            <a:r>
              <a:rPr lang="zh-CN" altLang="en-US" sz="2100" b="1">
                <a:solidFill>
                  <a:schemeClr val="tx2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不等关系 </a:t>
            </a:r>
            <a:r>
              <a:rPr lang="en-US" altLang="zh-CN" sz="21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. </a:t>
            </a:r>
            <a:endParaRPr lang="en-US" altLang="zh-CN" sz="2100" b="1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  <p:sp>
        <p:nvSpPr>
          <p:cNvPr id="2" name="Text Box 6"/>
          <p:cNvSpPr txBox="1"/>
          <p:nvPr/>
        </p:nvSpPr>
        <p:spPr>
          <a:xfrm>
            <a:off x="162560" y="1167130"/>
            <a:ext cx="1169035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defTabSz="629920" fontAlgn="auto">
              <a:lnSpc>
                <a:spcPct val="100000"/>
              </a:lnSpc>
            </a:pPr>
            <a:r>
              <a:rPr lang="zh-CN" altLang="en-US" sz="2800" b="1">
                <a:latin typeface="华文楷体" panose="02010600040101010101" pitchFamily="2" charset="-122"/>
                <a:ea typeface="华文楷体" panose="02010600040101010101" pitchFamily="2" charset="-122"/>
                <a:cs typeface="华文楷体" panose="02010600040101010101" pitchFamily="2" charset="-122"/>
              </a:rPr>
              <a:t> </a:t>
            </a:r>
            <a:endParaRPr lang="zh-CN" altLang="en-US" sz="2800" b="1">
              <a:latin typeface="华文楷体" panose="02010600040101010101" pitchFamily="2" charset="-122"/>
              <a:ea typeface="华文楷体" panose="02010600040101010101" pitchFamily="2" charset="-122"/>
              <a:cs typeface="华文楷体" panose="020106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2710" grpId="0"/>
      <p:bldP spid="72711" grpId="0"/>
      <p:bldP spid="9" grpId="0"/>
      <p:bldP spid="3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WordArt 2"/>
          <p:cNvSpPr>
            <a:spLocks noTextEdit="1"/>
          </p:cNvSpPr>
          <p:nvPr/>
        </p:nvSpPr>
        <p:spPr>
          <a:xfrm>
            <a:off x="2990850" y="1651000"/>
            <a:ext cx="2989263" cy="34290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34"/>
              </a:avLst>
            </a:prstTxWarp>
            <a:normAutofit fontScale="60000"/>
          </a:bodyPr>
          <a:lstStyle/>
          <a:p>
            <a:pPr algn="ctr" fontAlgn="base"/>
            <a:r>
              <a:rPr lang="zh-CN" altLang="en-US" sz="2700" b="1" strike="noStrike" noProof="1">
                <a:solidFill>
                  <a:srgbClr val="008000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愿你拥有</a:t>
            </a:r>
            <a:endParaRPr lang="zh-CN" altLang="en-US" sz="2700" b="1" strike="noStrike" noProof="1">
              <a:solidFill>
                <a:srgbClr val="008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5059" name="WordArt 3"/>
          <p:cNvSpPr>
            <a:spLocks noTextEdit="1"/>
          </p:cNvSpPr>
          <p:nvPr/>
        </p:nvSpPr>
        <p:spPr>
          <a:xfrm>
            <a:off x="1466850" y="3717925"/>
            <a:ext cx="5917565" cy="7353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2700" b="1">
                <a:ln w="25400" cap="flat" cmpd="sng">
                  <a:solidFill>
                    <a:srgbClr val="3333CC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一个能用数学思维思考世界的头脑。</a:t>
            </a:r>
            <a:endParaRPr lang="zh-CN" altLang="en-US" sz="2700" b="1">
              <a:ln w="25400" cap="flat" cmpd="sng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5060" name="WordArt 4"/>
          <p:cNvSpPr>
            <a:spLocks noTextEdit="1"/>
          </p:cNvSpPr>
          <p:nvPr/>
        </p:nvSpPr>
        <p:spPr>
          <a:xfrm>
            <a:off x="1490663" y="2563813"/>
            <a:ext cx="5602287" cy="74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2700" b="1">
                <a:ln w="25400" cap="flat" cmpd="sng">
                  <a:solidFill>
                    <a:srgbClr val="3333CC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一双能用数学视觉观察世界的眼睛；</a:t>
            </a:r>
            <a:endParaRPr lang="zh-CN" altLang="en-US" sz="2700" b="1">
              <a:ln w="25400" cap="flat" cmpd="sng">
                <a:solidFill>
                  <a:srgbClr val="3333CC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47108" name="Group 8"/>
          <p:cNvGrpSpPr/>
          <p:nvPr/>
        </p:nvGrpSpPr>
        <p:grpSpPr>
          <a:xfrm>
            <a:off x="4223385" y="4940935"/>
            <a:ext cx="3714750" cy="598880"/>
            <a:chOff x="2352" y="3408"/>
            <a:chExt cx="3120" cy="501"/>
          </a:xfrm>
        </p:grpSpPr>
        <p:sp>
          <p:nvSpPr>
            <p:cNvPr id="47109" name="Line 6"/>
            <p:cNvSpPr/>
            <p:nvPr/>
          </p:nvSpPr>
          <p:spPr>
            <a:xfrm>
              <a:off x="2352" y="3696"/>
              <a:ext cx="1200" cy="0"/>
            </a:xfrm>
            <a:prstGeom prst="line">
              <a:avLst/>
            </a:prstGeom>
            <a:ln w="762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  <p:sp>
          <p:nvSpPr>
            <p:cNvPr id="47110" name="Text Box 7"/>
            <p:cNvSpPr txBox="1"/>
            <p:nvPr/>
          </p:nvSpPr>
          <p:spPr>
            <a:xfrm>
              <a:off x="3552" y="3408"/>
              <a:ext cx="1920" cy="50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3300" b="1">
                  <a:solidFill>
                    <a:srgbClr val="008000"/>
                  </a:solidFill>
                  <a:latin typeface="Arial" panose="020B0604020202020204" pitchFamily="34" charset="0"/>
                  <a:ea typeface="楷体_GB2312" panose="02010609030101010101" pitchFamily="49" charset="-122"/>
                </a:rPr>
                <a:t>赠言</a:t>
              </a:r>
              <a:endParaRPr lang="zh-CN" altLang="en-US" sz="3300" b="1">
                <a:solidFill>
                  <a:srgbClr val="008000"/>
                </a:solidFill>
                <a:latin typeface="Arial" panose="020B0604020202020204" pitchFamily="34" charset="0"/>
                <a:ea typeface="楷体_GB2312" panose="0201060903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2"/>
          <p:cNvSpPr/>
          <p:nvPr/>
        </p:nvSpPr>
        <p:spPr>
          <a:xfrm>
            <a:off x="395288" y="1392873"/>
            <a:ext cx="8178800" cy="403098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pPr eaLnBrk="1" hangingPunct="1"/>
            <a:r>
              <a:rPr lang="zh-CN" altLang="en-US" sz="3200" b="1">
                <a:solidFill>
                  <a:schemeClr val="tx1"/>
                </a:solidFill>
                <a:ea typeface="黑体" panose="02010609060101010101" pitchFamily="2" charset="-122"/>
                <a:sym typeface="+mn-ea"/>
              </a:rPr>
              <a:t>小新问陆老师：你所教的的班有多少学生，陆老师想了想说：“现在是兴趣活动课，有一半的学生在学数学，四分之一的学生在学音乐，七分之一的学生在念外语，还有不足六位同学在踢足球。你说我们班有多少学生？”小新想了好半天也没想出来，你能帮帮小新吗？</a:t>
            </a:r>
            <a:endParaRPr lang="zh-CN" altLang="en-US" sz="3200" b="1">
              <a:solidFill>
                <a:schemeClr val="tx1"/>
              </a:solidFill>
              <a:ea typeface="黑体" panose="02010609060101010101" pitchFamily="2" charset="-122"/>
            </a:endParaRPr>
          </a:p>
          <a:p>
            <a:pPr eaLnBrk="1" hangingPunct="1"/>
            <a:endParaRPr lang="zh-CN" altLang="en-US" sz="3200" b="1" dirty="0">
              <a:solidFill>
                <a:schemeClr val="tx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723" name="矩形 2"/>
          <p:cNvSpPr/>
          <p:nvPr/>
        </p:nvSpPr>
        <p:spPr>
          <a:xfrm>
            <a:off x="468630" y="476250"/>
            <a:ext cx="2061210" cy="645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</a:ln>
        </p:spPr>
        <p:txBody>
          <a:bodyPr wrap="square">
            <a:spAutoFit/>
          </a:bodyPr>
          <a:p>
            <a:pPr eaLnBrk="1" hangingPunct="1"/>
            <a:r>
              <a:rPr lang="zh-CN" altLang="en-US" sz="3600" dirty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思维拓展</a:t>
            </a:r>
            <a:endParaRPr lang="zh-CN" altLang="en-US" sz="3600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pic>
        <p:nvPicPr>
          <p:cNvPr id="21509" name="图片 17412" descr="image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732270" y="4653280"/>
            <a:ext cx="1719580" cy="1752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/>
          <p:nvPr/>
        </p:nvSpPr>
        <p:spPr>
          <a:xfrm>
            <a:off x="206058" y="996633"/>
            <a:ext cx="22320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【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问题</a:t>
            </a:r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1】</a:t>
            </a:r>
            <a:endParaRPr lang="en-US" altLang="zh-CN" sz="32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099" name="Rectangle 3"/>
          <p:cNvSpPr/>
          <p:nvPr/>
        </p:nvSpPr>
        <p:spPr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100" name="Rectangle 4"/>
          <p:cNvSpPr/>
          <p:nvPr/>
        </p:nvSpPr>
        <p:spPr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173" name="Text Box 5"/>
          <p:cNvSpPr txBox="1"/>
          <p:nvPr/>
        </p:nvSpPr>
        <p:spPr>
          <a:xfrm>
            <a:off x="107315" y="1009650"/>
            <a:ext cx="840930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宋体" panose="02010600030101010101" pitchFamily="2" charset="-122"/>
              </a:rPr>
              <a:t>         </a:t>
            </a:r>
            <a:r>
              <a:rPr lang="zh-CN" altLang="en-US" sz="2800" b="1">
                <a:latin typeface="宋体" panose="02010600030101010101" pitchFamily="2" charset="-122"/>
              </a:rPr>
              <a:t>一只纸箱质量为</a:t>
            </a:r>
            <a:r>
              <a:rPr lang="en-US" altLang="zh-CN" sz="2800" b="1">
                <a:latin typeface="宋体" panose="02010600030101010101" pitchFamily="2" charset="-122"/>
              </a:rPr>
              <a:t>1kg,</a:t>
            </a:r>
            <a:r>
              <a:rPr lang="zh-CN" altLang="en-US" sz="2800" b="1">
                <a:latin typeface="宋体" panose="02010600030101010101" pitchFamily="2" charset="-122"/>
              </a:rPr>
              <a:t>当放入一些苹果</a:t>
            </a:r>
            <a:r>
              <a:rPr lang="en-US" altLang="zh-CN" sz="2800" b="1">
                <a:latin typeface="宋体" panose="02010600030101010101" pitchFamily="2" charset="-122"/>
              </a:rPr>
              <a:t>  </a:t>
            </a:r>
            <a:r>
              <a:rPr lang="zh-CN" altLang="en-US" sz="2800" b="1">
                <a:latin typeface="宋体" panose="02010600030101010101" pitchFamily="2" charset="-122"/>
              </a:rPr>
              <a:t>（每只苹果的质量为</a:t>
            </a:r>
            <a:r>
              <a:rPr lang="en-US" altLang="zh-CN" sz="2800" b="1">
                <a:latin typeface="宋体" panose="02010600030101010101" pitchFamily="2" charset="-122"/>
              </a:rPr>
              <a:t>0.25kg</a:t>
            </a:r>
            <a:r>
              <a:rPr lang="zh-CN" altLang="en-US" sz="2800" b="1">
                <a:latin typeface="宋体" panose="02010600030101010101" pitchFamily="2" charset="-122"/>
              </a:rPr>
              <a:t>）后，箱子和苹果的总质量为</a:t>
            </a:r>
            <a:r>
              <a:rPr lang="en-US" altLang="zh-CN" sz="2800" b="1">
                <a:latin typeface="宋体" panose="02010600030101010101" pitchFamily="2" charset="-122"/>
              </a:rPr>
              <a:t>10kg</a:t>
            </a:r>
            <a:r>
              <a:rPr lang="zh-CN" altLang="en-US" sz="2800" b="1">
                <a:latin typeface="宋体" panose="02010600030101010101" pitchFamily="2" charset="-122"/>
              </a:rPr>
              <a:t>。这只纸箱内装多少个苹果？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4102" name="Text Box 6"/>
          <p:cNvSpPr txBox="1"/>
          <p:nvPr/>
        </p:nvSpPr>
        <p:spPr>
          <a:xfrm>
            <a:off x="-16827" y="-18732"/>
            <a:ext cx="2303462" cy="70167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cs typeface="Times New Roman" panose="02020603050405020304" pitchFamily="18" charset="0"/>
              </a:rPr>
              <a:t>旧知再现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7175" name="Text Box 7"/>
          <p:cNvSpPr txBox="1"/>
          <p:nvPr/>
        </p:nvSpPr>
        <p:spPr>
          <a:xfrm>
            <a:off x="26987" y="2691925"/>
            <a:ext cx="867568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宋体" panose="02010600030101010101" pitchFamily="2" charset="-122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（1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）你用什么方法来解决这个实际问题？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7176" name="Text Box 8"/>
          <p:cNvSpPr txBox="1"/>
          <p:nvPr/>
        </p:nvSpPr>
        <p:spPr>
          <a:xfrm>
            <a:off x="206058" y="3369080"/>
            <a:ext cx="86106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）运用上述方法解决问题的一般步骤是什么？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6148" name="圆角矩形标注 30729"/>
          <p:cNvSpPr/>
          <p:nvPr/>
        </p:nvSpPr>
        <p:spPr>
          <a:xfrm>
            <a:off x="1749340" y="3923521"/>
            <a:ext cx="6814820" cy="2736850"/>
          </a:xfrm>
          <a:prstGeom prst="wedgeRoundRectCallout">
            <a:avLst>
              <a:gd name="adj1" fmla="val -66264"/>
              <a:gd name="adj2" fmla="val 42273"/>
              <a:gd name="adj3" fmla="val 16667"/>
            </a:avLst>
          </a:prstGeom>
          <a:noFill/>
          <a:ln w="25400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列一元一次方程解决问题的步骤：</a:t>
            </a:r>
            <a:endParaRPr lang="zh-CN" altLang="en-US" sz="2400" b="1">
              <a:solidFill>
                <a:schemeClr val="accent4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（1）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找：</a:t>
            </a:r>
            <a:r>
              <a:rPr lang="zh-CN" altLang="en-US" sz="2400" b="1">
                <a:solidFill>
                  <a:schemeClr val="tx1"/>
                </a:solidFill>
                <a:latin typeface="Times New Roman" panose="02020603050405020304" pitchFamily="18" charset="0"/>
                <a:sym typeface="+mn-ea"/>
              </a:rPr>
              <a:t>找出问题中的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sym typeface="+mn-ea"/>
              </a:rPr>
              <a:t>相等关系</a:t>
            </a:r>
            <a:endParaRPr lang="zh-CN" altLang="en-US" sz="2400" b="1">
              <a:solidFill>
                <a:srgbClr val="0000FF"/>
              </a:solidFill>
              <a:latin typeface="Times New Roman" panose="02020603050405020304" pitchFamily="18" charset="0"/>
              <a:sym typeface="+mn-ea"/>
            </a:endParaRPr>
          </a:p>
          <a:p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设</a:t>
            </a:r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：设出适当的未知数；</a:t>
            </a:r>
            <a:endParaRPr lang="zh-CN" altLang="en-US" sz="2400" b="1">
              <a:solidFill>
                <a:schemeClr val="accent4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列</a:t>
            </a:r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：根据题中的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相等关系</a:t>
            </a:r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，列出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方程</a:t>
            </a:r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endParaRPr lang="zh-CN" altLang="en-US" sz="2400" b="1">
              <a:solidFill>
                <a:schemeClr val="accent4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解</a:t>
            </a:r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：解所列方程，求得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方程的解</a:t>
            </a:r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；</a:t>
            </a:r>
            <a:endParaRPr lang="zh-CN" altLang="en-US" sz="2400" b="1">
              <a:solidFill>
                <a:schemeClr val="accent4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</a:t>
            </a:r>
            <a:r>
              <a:rPr lang="zh-CN" altLang="en-US" sz="2400" b="1">
                <a:solidFill>
                  <a:srgbClr val="0000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答</a:t>
            </a:r>
            <a:r>
              <a:rPr lang="zh-CN" altLang="en-US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：检验答案是否符合题意并作答</a:t>
            </a:r>
            <a:r>
              <a:rPr lang="en-US" altLang="zh-CN" sz="2400" b="1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sz="2400">
                <a:solidFill>
                  <a:schemeClr val="accent4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z="2400">
              <a:solidFill>
                <a:schemeClr val="accent4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  <p:bldP spid="7176" grpId="0"/>
      <p:bldP spid="6148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2"/>
          <p:cNvSpPr/>
          <p:nvPr/>
        </p:nvSpPr>
        <p:spPr>
          <a:xfrm>
            <a:off x="558483" y="3194051"/>
            <a:ext cx="7739062" cy="245364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一只纸箱质量为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1kg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，当放入一些苹果（每个苹果的质量为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0.25kg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）后，箱子和苹果的总质量</a:t>
            </a:r>
            <a:r>
              <a:rPr lang="zh-CN" altLang="en-US"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不超过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10kg.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这只纸箱内</a:t>
            </a:r>
            <a:r>
              <a:rPr lang="zh-CN" altLang="en-US" sz="3200" b="1">
                <a:solidFill>
                  <a:schemeClr val="tx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最多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能装多少个苹果？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6325" name="Rectangle 22"/>
          <p:cNvSpPr/>
          <p:nvPr/>
        </p:nvSpPr>
        <p:spPr>
          <a:xfrm>
            <a:off x="755650" y="752793"/>
            <a:ext cx="7739063" cy="245364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      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一只纸箱质量为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1kg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，当放入一些苹果（每个苹果的质量为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0.25kg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）后，箱子和苹果的总质量为</a:t>
            </a:r>
            <a:r>
              <a:rPr lang="en-US" altLang="zh-CN" sz="3200" b="1">
                <a:latin typeface="黑体" panose="02010609060101010101" pitchFamily="2" charset="-122"/>
                <a:ea typeface="黑体" panose="02010609060101010101" pitchFamily="2" charset="-122"/>
              </a:rPr>
              <a:t>10kg.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这只纸箱内装有多少个苹果？</a:t>
            </a:r>
            <a:endParaRPr lang="zh-CN" altLang="en-US" sz="32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6" name="Text Box 6"/>
          <p:cNvSpPr txBox="1"/>
          <p:nvPr/>
        </p:nvSpPr>
        <p:spPr>
          <a:xfrm>
            <a:off x="0" y="-25400"/>
            <a:ext cx="2520315" cy="70675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共探模型 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194" name="Text Box 2"/>
          <p:cNvSpPr txBox="1"/>
          <p:nvPr/>
        </p:nvSpPr>
        <p:spPr>
          <a:xfrm>
            <a:off x="109855" y="3278505"/>
            <a:ext cx="204724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【</a:t>
            </a:r>
            <a:r>
              <a:rPr lang="zh-CN" altLang="en-US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变式</a:t>
            </a:r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】</a:t>
            </a:r>
            <a:endParaRPr lang="en-US" altLang="zh-CN" sz="32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Text Box 2"/>
          <p:cNvSpPr txBox="1"/>
          <p:nvPr/>
        </p:nvSpPr>
        <p:spPr>
          <a:xfrm>
            <a:off x="107315" y="836930"/>
            <a:ext cx="207073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【</a:t>
            </a:r>
            <a:r>
              <a:rPr lang="zh-CN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问题</a:t>
            </a:r>
            <a:r>
              <a:rPr lang="en-US" altLang="zh-CN" sz="32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1】</a:t>
            </a:r>
            <a:endParaRPr lang="en-US" altLang="zh-CN" sz="32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文本框 5121"/>
          <p:cNvSpPr/>
          <p:nvPr/>
        </p:nvSpPr>
        <p:spPr>
          <a:xfrm>
            <a:off x="468313" y="1125538"/>
            <a:ext cx="2232025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【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变式</a:t>
            </a:r>
            <a:r>
              <a:rPr lang="en-US" altLang="zh-CN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】</a:t>
            </a:r>
            <a:endParaRPr lang="zh-CN" altLang="en-US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5" name="矩形 5122"/>
          <p:cNvSpPr/>
          <p:nvPr/>
        </p:nvSpPr>
        <p:spPr>
          <a:xfrm>
            <a:off x="0" y="3338513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6" name="矩形 5123"/>
          <p:cNvSpPr/>
          <p:nvPr/>
        </p:nvSpPr>
        <p:spPr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b="1">
              <a:solidFill>
                <a:srgbClr val="3333CC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7" name="文本框 5124"/>
          <p:cNvSpPr/>
          <p:nvPr/>
        </p:nvSpPr>
        <p:spPr>
          <a:xfrm>
            <a:off x="467995" y="1124585"/>
            <a:ext cx="7882890" cy="2061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b="1">
                <a:latin typeface="宋体" panose="02010600030101010101" pitchFamily="2" charset="-122"/>
              </a:rPr>
              <a:t>     </a:t>
            </a:r>
            <a:r>
              <a:rPr lang="en-US" altLang="zh-CN" b="1">
                <a:latin typeface="宋体" panose="02010600030101010101" pitchFamily="2" charset="-122"/>
              </a:rPr>
              <a:t>   </a:t>
            </a:r>
            <a:r>
              <a:rPr lang="zh-CN" altLang="en-US" b="1">
                <a:latin typeface="宋体" panose="02010600030101010101" pitchFamily="2" charset="-122"/>
              </a:rPr>
              <a:t>一只纸箱质量为</a:t>
            </a:r>
            <a:r>
              <a:rPr lang="en-US" altLang="zh-CN" b="1">
                <a:latin typeface="宋体" panose="02010600030101010101" pitchFamily="2" charset="-122"/>
              </a:rPr>
              <a:t>1kg,</a:t>
            </a:r>
            <a:r>
              <a:rPr lang="zh-CN" altLang="en-US" b="1">
                <a:latin typeface="宋体" panose="02010600030101010101" pitchFamily="2" charset="-122"/>
              </a:rPr>
              <a:t>当放入一些苹果（每只苹果的质量为</a:t>
            </a:r>
            <a:r>
              <a:rPr lang="en-US" altLang="zh-CN" b="1">
                <a:latin typeface="宋体" panose="02010600030101010101" pitchFamily="2" charset="-122"/>
              </a:rPr>
              <a:t>0.25kg</a:t>
            </a:r>
            <a:r>
              <a:rPr lang="zh-CN" altLang="en-US" b="1">
                <a:latin typeface="宋体" panose="02010600030101010101" pitchFamily="2" charset="-122"/>
              </a:rPr>
              <a:t>）后，箱子和苹果的总质量</a:t>
            </a:r>
            <a:r>
              <a:rPr lang="zh-CN" altLang="en-US" b="1">
                <a:solidFill>
                  <a:schemeClr val="tx1"/>
                </a:solidFill>
                <a:latin typeface="宋体" panose="02010600030101010101" pitchFamily="2" charset="-122"/>
              </a:rPr>
              <a:t>不超过</a:t>
            </a:r>
            <a:r>
              <a:rPr lang="en-US" altLang="zh-CN" b="1">
                <a:latin typeface="宋体" panose="02010600030101010101" pitchFamily="2" charset="-122"/>
              </a:rPr>
              <a:t>10kg</a:t>
            </a:r>
            <a:r>
              <a:rPr lang="zh-CN" altLang="en-US" b="1">
                <a:latin typeface="宋体" panose="02010600030101010101" pitchFamily="2" charset="-122"/>
              </a:rPr>
              <a:t>。这只纸箱内</a:t>
            </a:r>
            <a:r>
              <a:rPr lang="zh-CN" altLang="en-US" b="1">
                <a:solidFill>
                  <a:schemeClr val="tx1"/>
                </a:solidFill>
                <a:latin typeface="宋体" panose="02010600030101010101" pitchFamily="2" charset="-122"/>
              </a:rPr>
              <a:t>最多</a:t>
            </a:r>
            <a:r>
              <a:rPr lang="zh-CN" altLang="en-US" b="1">
                <a:latin typeface="宋体" panose="02010600030101010101" pitchFamily="2" charset="-122"/>
              </a:rPr>
              <a:t>能装多少个苹果？</a:t>
            </a:r>
            <a:endParaRPr lang="zh-CN" altLang="en-US" b="1">
              <a:latin typeface="宋体" panose="02010600030101010101" pitchFamily="2" charset="-122"/>
            </a:endParaRPr>
          </a:p>
        </p:txBody>
      </p:sp>
      <p:sp>
        <p:nvSpPr>
          <p:cNvPr id="13318" name="文本框 5125"/>
          <p:cNvSpPr/>
          <p:nvPr/>
        </p:nvSpPr>
        <p:spPr>
          <a:xfrm>
            <a:off x="-2222" y="-36512"/>
            <a:ext cx="2303462" cy="70167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</a:rPr>
              <a:t>问题情境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9" name="文本框 5126"/>
          <p:cNvSpPr/>
          <p:nvPr/>
        </p:nvSpPr>
        <p:spPr>
          <a:xfrm>
            <a:off x="323850" y="3284855"/>
            <a:ext cx="809498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思考：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这个问题能用方程解决吗，有等量关系吗？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3320" name="文本框 5127"/>
          <p:cNvSpPr/>
          <p:nvPr/>
        </p:nvSpPr>
        <p:spPr>
          <a:xfrm>
            <a:off x="1403350" y="4005263"/>
            <a:ext cx="7056438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2.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在这个问题中，有什么关系呢？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3321" name="文本框 5128"/>
          <p:cNvSpPr/>
          <p:nvPr/>
        </p:nvSpPr>
        <p:spPr>
          <a:xfrm>
            <a:off x="1437958" y="4724718"/>
            <a:ext cx="705643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你认为应该用什么知识来解决这个问题？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nimBg="1"/>
      <p:bldP spid="13320" grpId="0" animBg="1"/>
      <p:bldP spid="133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/>
          <p:nvPr/>
        </p:nvSpPr>
        <p:spPr>
          <a:xfrm>
            <a:off x="287020" y="914400"/>
            <a:ext cx="71748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latin typeface="宋体" panose="02010600030101010101" pitchFamily="2" charset="-122"/>
              </a:rPr>
              <a:t>用一元一次不等式解决实际问题的步骤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0" y="2838415"/>
            <a:ext cx="8915400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设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：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设未知数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----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注意语言的表达；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列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：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根据</a:t>
            </a:r>
            <a:r>
              <a:rPr lang="zh-CN" altLang="en-US" sz="24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不等关系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列出</a:t>
            </a:r>
            <a:r>
              <a:rPr lang="zh-CN" altLang="en-US" sz="2400" b="1">
                <a:solidFill>
                  <a:schemeClr val="tx2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一元一次不等式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；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：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解这个不等式；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“验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答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：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写出</a:t>
            </a:r>
            <a:r>
              <a:rPr lang="zh-CN" altLang="en-US" sz="2400" b="1">
                <a:solidFill>
                  <a:srgbClr val="66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符合题意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的答案</a:t>
            </a:r>
            <a:r>
              <a:rPr lang="en-US" altLang="zh-CN" sz="2400" b="1">
                <a:latin typeface="黑体" panose="02010609060101010101" pitchFamily="2" charset="-122"/>
                <a:ea typeface="黑体" panose="02010609060101010101" pitchFamily="2" charset="-122"/>
              </a:rPr>
              <a:t>----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注意与</a:t>
            </a:r>
            <a:r>
              <a:rPr lang="zh-CN" altLang="en-US" sz="2400" b="1"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设</a:t>
            </a:r>
            <a:r>
              <a:rPr lang="zh-CN" altLang="en-US" sz="2400" b="1">
                <a:latin typeface="Times New Roman" panose="02020603050405020304" pitchFamily="18" charset="0"/>
                <a:ea typeface="黑体" panose="02010609060101010101" pitchFamily="2" charset="-122"/>
              </a:rPr>
              <a:t>”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中语言表达的区别。</a:t>
            </a:r>
            <a:endParaRPr lang="zh-CN" altLang="en-US" sz="2400" b="1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20" name="AutoShape 4"/>
          <p:cNvSpPr/>
          <p:nvPr/>
        </p:nvSpPr>
        <p:spPr>
          <a:xfrm>
            <a:off x="5147945" y="4725035"/>
            <a:ext cx="3779838" cy="2159000"/>
          </a:xfrm>
          <a:prstGeom prst="cloudCallout">
            <a:avLst>
              <a:gd name="adj1" fmla="val -80111"/>
              <a:gd name="adj2" fmla="val -90148"/>
            </a:avLst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与列一元一次方程解决实际问题相比较 </a:t>
            </a:r>
            <a:endParaRPr lang="zh-CN" altLang="en-US" sz="2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228600" y="5156835"/>
            <a:ext cx="4800600" cy="52197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chemeClr val="tx1"/>
                </a:solidFill>
                <a:latin typeface="华文行楷" pitchFamily="2" charset="-122"/>
                <a:ea typeface="华文行楷" pitchFamily="2" charset="-122"/>
              </a:rPr>
              <a:t>最关键的是</a:t>
            </a:r>
            <a:r>
              <a:rPr lang="zh-CN" altLang="en-US" sz="2800" b="1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找不等关系！</a:t>
            </a:r>
            <a:endParaRPr lang="zh-CN" altLang="en-US" sz="2800" b="1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8198" name="Text Box 4"/>
          <p:cNvSpPr txBox="1"/>
          <p:nvPr/>
        </p:nvSpPr>
        <p:spPr>
          <a:xfrm>
            <a:off x="0" y="2540"/>
            <a:ext cx="2602230" cy="64516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成果共分享 </a:t>
            </a:r>
            <a:endParaRPr lang="zh-CN" altLang="en-US" sz="36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8600" y="1520066"/>
            <a:ext cx="8015808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找”</a:t>
            </a:r>
            <a:r>
              <a:rPr lang="zh-CN" altLang="en-US" sz="24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：</a:t>
            </a:r>
            <a:r>
              <a:rPr lang="zh-CN" altLang="en-US" sz="2400" b="1">
                <a:latin typeface="Times New Roman" panose="02020603050405020304" pitchFamily="18" charset="0"/>
                <a:sym typeface="+mn-ea"/>
              </a:rPr>
              <a:t>找出问题中的</a:t>
            </a:r>
            <a:r>
              <a:rPr lang="zh-CN" altLang="en-US" sz="2400" b="1">
                <a:solidFill>
                  <a:srgbClr val="6600CC"/>
                </a:solidFill>
                <a:ea typeface="黑体" panose="02010609060101010101" pitchFamily="2" charset="-122"/>
                <a:sym typeface="+mn-ea"/>
              </a:rPr>
              <a:t>不等关系。</a:t>
            </a:r>
            <a:endParaRPr lang="zh-CN" altLang="en-US" sz="2400" b="1">
              <a:ea typeface="黑体" panose="0201060906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6951" y="2060595"/>
            <a:ext cx="7488832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ea typeface="黑体" panose="02010609060101010101" pitchFamily="2" charset="-122"/>
              </a:rPr>
              <a:t>抓住题设中的关键字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zh-CN" altLang="en-US" sz="2400" b="1">
                <a:ea typeface="黑体" panose="02010609060101010101" pitchFamily="2" charset="-122"/>
              </a:rPr>
              <a:t>眼</a:t>
            </a:r>
            <a:r>
              <a:rPr lang="zh-CN" altLang="en-US" sz="2400" b="1">
                <a:latin typeface="黑体" panose="02010609060101010101" pitchFamily="2" charset="-122"/>
                <a:ea typeface="黑体" panose="02010609060101010101" pitchFamily="2" charset="-122"/>
              </a:rPr>
              <a:t>”</a:t>
            </a:r>
            <a:r>
              <a:rPr lang="zh-CN" altLang="en-US" sz="2400" b="1">
                <a:ea typeface="黑体" panose="02010609060101010101" pitchFamily="2" charset="-122"/>
              </a:rPr>
              <a:t>如</a:t>
            </a:r>
            <a:r>
              <a:rPr lang="zh-CN" altLang="en-US" sz="2400" b="1">
                <a:solidFill>
                  <a:srgbClr val="66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zh-CN" altLang="en-US" sz="2400" b="1">
                <a:solidFill>
                  <a:srgbClr val="6600CC"/>
                </a:solidFill>
                <a:ea typeface="黑体" panose="02010609060101010101" pitchFamily="2" charset="-122"/>
              </a:rPr>
              <a:t>大于</a:t>
            </a:r>
            <a:r>
              <a:rPr lang="zh-CN" altLang="en-US" sz="2400" b="1">
                <a:solidFill>
                  <a:srgbClr val="66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”</a:t>
            </a:r>
            <a:r>
              <a:rPr lang="zh-CN" altLang="en-US" sz="2400" b="1">
                <a:solidFill>
                  <a:srgbClr val="6600CC"/>
                </a:solidFill>
                <a:ea typeface="黑体" panose="02010609060101010101" pitchFamily="2" charset="-122"/>
              </a:rPr>
              <a:t>、</a:t>
            </a:r>
            <a:r>
              <a:rPr lang="zh-CN" altLang="en-US" sz="2400" b="1">
                <a:solidFill>
                  <a:srgbClr val="66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zh-CN" altLang="en-US" sz="2400" b="1">
                <a:solidFill>
                  <a:srgbClr val="6600CC"/>
                </a:solidFill>
                <a:ea typeface="黑体" panose="02010609060101010101" pitchFamily="2" charset="-122"/>
              </a:rPr>
              <a:t>小于</a:t>
            </a:r>
            <a:r>
              <a:rPr lang="zh-CN" altLang="en-US" sz="2400" b="1">
                <a:solidFill>
                  <a:srgbClr val="66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”、“</a:t>
            </a:r>
            <a:r>
              <a:rPr lang="zh-CN" altLang="en-US" sz="2400" b="1">
                <a:solidFill>
                  <a:srgbClr val="6600CC"/>
                </a:solidFill>
                <a:ea typeface="黑体" panose="02010609060101010101" pitchFamily="2" charset="-122"/>
              </a:rPr>
              <a:t>不小于</a:t>
            </a:r>
            <a:r>
              <a:rPr lang="zh-CN" altLang="en-US" sz="2400" b="1">
                <a:solidFill>
                  <a:srgbClr val="66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”</a:t>
            </a:r>
            <a:r>
              <a:rPr lang="zh-CN" altLang="en-US" sz="2400" b="1">
                <a:solidFill>
                  <a:srgbClr val="6600CC"/>
                </a:solidFill>
                <a:ea typeface="黑体" panose="02010609060101010101" pitchFamily="2" charset="-122"/>
              </a:rPr>
              <a:t>、</a:t>
            </a:r>
            <a:r>
              <a:rPr lang="zh-CN" altLang="en-US" sz="2400" b="1">
                <a:solidFill>
                  <a:srgbClr val="66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“</a:t>
            </a:r>
            <a:r>
              <a:rPr lang="zh-CN" altLang="en-US" sz="2400" b="1">
                <a:solidFill>
                  <a:srgbClr val="6600CC"/>
                </a:solidFill>
                <a:ea typeface="黑体" panose="02010609060101010101" pitchFamily="2" charset="-122"/>
              </a:rPr>
              <a:t>不大于</a:t>
            </a:r>
            <a:r>
              <a:rPr lang="zh-CN" altLang="en-US" sz="2400" b="1">
                <a:solidFill>
                  <a:srgbClr val="6600CC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”</a:t>
            </a:r>
            <a:r>
              <a:rPr lang="zh-CN" altLang="en-US" sz="2400" b="1">
                <a:solidFill>
                  <a:srgbClr val="6600CC"/>
                </a:solidFill>
                <a:ea typeface="黑体" panose="02010609060101010101" pitchFamily="2" charset="-122"/>
              </a:rPr>
              <a:t>等的含义。</a:t>
            </a:r>
            <a:endParaRPr lang="zh-CN" altLang="en-US" sz="2400" b="1">
              <a:solidFill>
                <a:srgbClr val="6600CC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0" grpId="0" bldLvl="0" animBg="1"/>
      <p:bldP spid="9221" grpId="0" bldLvl="0" animBg="1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3"/>
          <p:cNvSpPr/>
          <p:nvPr/>
        </p:nvSpPr>
        <p:spPr>
          <a:xfrm>
            <a:off x="251460" y="620395"/>
            <a:ext cx="807593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kumimoji="1" lang="zh-CN" altLang="en-US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某电影院暑假向学生优惠开放，每张票</a:t>
            </a:r>
            <a:r>
              <a:rPr kumimoji="1"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kumimoji="1" lang="zh-CN" altLang="en-US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元．另外，每场次还可以售出每张</a:t>
            </a:r>
            <a:r>
              <a:rPr kumimoji="1"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5</a:t>
            </a:r>
            <a:r>
              <a:rPr kumimoji="1" lang="zh-CN" altLang="en-US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元的普通票</a:t>
            </a:r>
            <a:r>
              <a:rPr kumimoji="1"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300</a:t>
            </a:r>
            <a:r>
              <a:rPr kumimoji="1" lang="zh-CN" altLang="en-US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张，如果要保持每场次票房收入不低于</a:t>
            </a:r>
            <a:r>
              <a:rPr kumimoji="1" lang="en-US" altLang="zh-CN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2000</a:t>
            </a:r>
            <a:r>
              <a:rPr kumimoji="1" lang="zh-CN" altLang="en-US" sz="24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元，那么平均每场次至少应出售学生优惠票多少张？</a:t>
            </a:r>
            <a:endParaRPr kumimoji="1" lang="zh-CN" altLang="en-US" sz="2800" b="1">
              <a:solidFill>
                <a:schemeClr val="tx1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061" name="Text Box 15"/>
          <p:cNvSpPr txBox="1"/>
          <p:nvPr/>
        </p:nvSpPr>
        <p:spPr>
          <a:xfrm>
            <a:off x="2194084" y="5657215"/>
            <a:ext cx="486728" cy="414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100">
              <a:solidFill>
                <a:srgbClr val="080808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5359" y="2853326"/>
            <a:ext cx="8238418" cy="11988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分析：</a:t>
            </a: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sym typeface="+mn-ea"/>
              </a:rPr>
              <a:t>根据关键词“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不低于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2000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元</a:t>
            </a: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sym typeface="+mn-ea"/>
              </a:rPr>
              <a:t>”得到不等关系“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每场次票房收入≥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2000</a:t>
            </a: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sym typeface="+mn-ea"/>
              </a:rPr>
              <a:t>”，也就是</a:t>
            </a:r>
            <a:r>
              <a:rPr lang="zh-CN" altLang="en-US" sz="2400">
                <a:solidFill>
                  <a:srgbClr val="7030A0"/>
                </a:solidFill>
                <a:highlight>
                  <a:srgbClr val="FFFF00"/>
                </a:highlight>
                <a:latin typeface="宋体" panose="02010600030101010101" pitchFamily="2" charset="-122"/>
                <a:sym typeface="+mn-ea"/>
              </a:rPr>
              <a:t>优惠票收入</a:t>
            </a:r>
            <a:r>
              <a:rPr lang="en-US" altLang="zh-CN" sz="2400">
                <a:solidFill>
                  <a:srgbClr val="7030A0"/>
                </a:solidFill>
                <a:highlight>
                  <a:srgbClr val="FFFF00"/>
                </a:highlight>
                <a:latin typeface="宋体" panose="02010600030101010101" pitchFamily="2" charset="-122"/>
                <a:sym typeface="+mn-ea"/>
              </a:rPr>
              <a:t>+</a:t>
            </a:r>
            <a:r>
              <a:rPr lang="zh-CN" altLang="en-US" sz="2400">
                <a:solidFill>
                  <a:srgbClr val="7030A0"/>
                </a:solidFill>
                <a:highlight>
                  <a:srgbClr val="FFFF00"/>
                </a:highlight>
                <a:latin typeface="宋体" panose="02010600030101010101" pitchFamily="2" charset="-122"/>
                <a:sym typeface="+mn-ea"/>
              </a:rPr>
              <a:t>普通票收入</a:t>
            </a:r>
            <a:r>
              <a:rPr lang="zh-CN" altLang="en-US" sz="2400">
                <a:solidFill>
                  <a:srgbClr val="FF0000"/>
                </a:solidFill>
                <a:highlight>
                  <a:srgbClr val="FFFF00"/>
                </a:highlight>
                <a:latin typeface="宋体" panose="02010600030101010101" pitchFamily="2" charset="-122"/>
                <a:sym typeface="+mn-ea"/>
              </a:rPr>
              <a:t>≥</a:t>
            </a:r>
            <a:r>
              <a:rPr lang="en-US" altLang="zh-CN" sz="2400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2000</a:t>
            </a:r>
            <a:endParaRPr lang="en-US" altLang="zh-CN" sz="2400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" name="文本框 10"/>
          <p:cNvSpPr txBox="1"/>
          <p:nvPr/>
        </p:nvSpPr>
        <p:spPr>
          <a:xfrm>
            <a:off x="2214880" y="4304665"/>
            <a:ext cx="61995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latin typeface="宋体" panose="02010600030101010101" pitchFamily="2" charset="-122"/>
              </a:rPr>
              <a:t>解：设平均每场次应出售学生优惠票</a:t>
            </a: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zh-CN" altLang="en-US" sz="2400">
                <a:latin typeface="宋体" panose="02010600030101010101" pitchFamily="2" charset="-122"/>
              </a:rPr>
              <a:t>张</a:t>
            </a:r>
            <a:endParaRPr lang="zh-CN" altLang="en-US" sz="24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0"/>
          <p:cNvSpPr txBox="1"/>
          <p:nvPr/>
        </p:nvSpPr>
        <p:spPr>
          <a:xfrm>
            <a:off x="2360930" y="4787900"/>
            <a:ext cx="6216015" cy="506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根据题意，得：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	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×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≥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2000</a:t>
            </a:r>
            <a:r>
              <a:rPr lang="en-US" altLang="zh-CN" sz="2700">
                <a:latin typeface="宋体" panose="02010600030101010101" pitchFamily="2" charset="-122"/>
                <a:ea typeface="宋体" panose="02010600030101010101" pitchFamily="2" charset="-122"/>
              </a:rPr>
              <a:t>	</a:t>
            </a:r>
            <a:endParaRPr lang="en-US" altLang="zh-CN" sz="27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7405" y="5366385"/>
            <a:ext cx="65214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	    </a:t>
            </a:r>
            <a:r>
              <a:rPr lang="zh-CN" altLang="en-US" sz="2400">
                <a:latin typeface="宋体" panose="02010600030101010101" pitchFamily="2" charset="-122"/>
                <a:ea typeface="宋体" panose="02010600030101010101" pitchFamily="2" charset="-122"/>
              </a:rPr>
              <a:t>解这个不等式，得：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	</a:t>
            </a:r>
            <a:r>
              <a:rPr lang="en-US" altLang="zh-CN" sz="2400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en-US" sz="2400">
                <a:latin typeface="+mn-ea"/>
                <a:cs typeface="Times New Roman" panose="02020603050405020304" pitchFamily="18" charset="0"/>
              </a:rPr>
              <a:t>≥</a:t>
            </a:r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250</a:t>
            </a:r>
            <a:endParaRPr lang="en-US" altLang="zh-CN" sz="2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39975" y="5876925"/>
            <a:ext cx="64230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latin typeface="宋体" panose="02010600030101010101" pitchFamily="2" charset="-122"/>
              </a:rPr>
              <a:t>答：平均每场次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至少</a:t>
            </a:r>
            <a:r>
              <a:rPr lang="zh-CN" altLang="en-US" sz="2400">
                <a:latin typeface="宋体" panose="02010600030101010101" pitchFamily="2" charset="-122"/>
              </a:rPr>
              <a:t>应出售学生优惠票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250</a:t>
            </a:r>
            <a:r>
              <a:rPr lang="zh-CN" altLang="en-US" sz="2400">
                <a:latin typeface="宋体" panose="02010600030101010101" pitchFamily="2" charset="-122"/>
              </a:rPr>
              <a:t>张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</a:rPr>
              <a:t>. </a:t>
            </a:r>
            <a:endParaRPr lang="en-US" altLang="zh-CN" sz="24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198" name="Text Box 4"/>
          <p:cNvSpPr txBox="1"/>
          <p:nvPr/>
        </p:nvSpPr>
        <p:spPr>
          <a:xfrm>
            <a:off x="-7620" y="1270"/>
            <a:ext cx="2421890" cy="70675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4000">
                <a:solidFill>
                  <a:srgbClr val="FF66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小试牛刀</a:t>
            </a:r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endParaRPr lang="zh-CN" altLang="en-US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" grpId="0"/>
      <p:bldP spid="11" grpId="0" bldLvl="0" animBg="1"/>
      <p:bldP spid="10" grpId="0"/>
      <p:bldP spid="12" grpId="0"/>
      <p:bldP spid="1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9705" y="694690"/>
            <a:ext cx="795274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kumimoji="1"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抗洪抢险，向险段运送物资，共有120公里原路程，需要1小时送达，前半小时已经走了50公里后，后半小时速度至少为多少时才能保证及时送到？</a:t>
            </a:r>
            <a:endParaRPr kumimoji="1" lang="zh-CN" altLang="en-US" sz="2800" b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23604" y="2061481"/>
            <a:ext cx="8238418" cy="17532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分析：题目中隐含的不等关系是：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前半小时和后半小时走的路程之和至少是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120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公里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400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也就是</a:t>
            </a:r>
            <a:r>
              <a:rPr lang="zh-CN" altLang="en-US" sz="2400">
                <a:solidFill>
                  <a:srgbClr val="FF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已经走的路程</a:t>
            </a:r>
            <a:r>
              <a:rPr lang="en-US" altLang="zh-CN" sz="2400">
                <a:solidFill>
                  <a:srgbClr val="FF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en-US" sz="2400">
                <a:solidFill>
                  <a:srgbClr val="FF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</a:rPr>
              <a:t>后半小时走的路程</a:t>
            </a:r>
            <a:r>
              <a:rPr lang="zh-CN" altLang="en-US" sz="2400">
                <a:solidFill>
                  <a:srgbClr val="FF0000"/>
                </a:solidFill>
                <a:highlight>
                  <a:srgbClr val="FFFF00"/>
                </a:highlight>
                <a:latin typeface="宋体" panose="02010600030101010101" pitchFamily="2" charset="-122"/>
                <a:sym typeface="+mn-ea"/>
              </a:rPr>
              <a:t>≥</a:t>
            </a:r>
            <a:r>
              <a:rPr lang="en-US" altLang="zh-CN" sz="2400">
                <a:solidFill>
                  <a:srgbClr val="FF0000"/>
                </a:solidFill>
                <a:highlight>
                  <a:srgbClr val="FFFF00"/>
                </a:highlight>
                <a:latin typeface="宋体" panose="02010600030101010101" pitchFamily="2" charset="-122"/>
                <a:sym typeface="+mn-ea"/>
              </a:rPr>
              <a:t>120.</a:t>
            </a:r>
            <a:endParaRPr lang="en-US" altLang="zh-CN" sz="2400">
              <a:solidFill>
                <a:srgbClr val="FF0000"/>
              </a:solidFill>
              <a:highlight>
                <a:srgbClr val="FFFF00"/>
              </a:highlight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23340" y="3789045"/>
            <a:ext cx="6880860" cy="2891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</a:rPr>
              <a:t>解：设后半小时速度为</a:t>
            </a:r>
            <a:r>
              <a:rPr lang="en-US" altLang="zh-CN" sz="2800" i="1">
                <a:solidFill>
                  <a:srgbClr val="0070C0"/>
                </a:solidFill>
                <a:latin typeface="Times New Roman" panose="02020603050405020304" pitchFamily="18" charset="0"/>
                <a:sym typeface="+mn-ea"/>
              </a:rPr>
              <a:t>x</a:t>
            </a:r>
            <a:r>
              <a:rPr lang="zh-CN" altLang="en-US" sz="2800" b="1">
                <a:solidFill>
                  <a:srgbClr val="0070C0"/>
                </a:solidFill>
                <a:latin typeface="Times New Roman" panose="02020603050405020304" pitchFamily="18" charset="0"/>
                <a:sym typeface="+mn-ea"/>
              </a:rPr>
              <a:t>公里</a:t>
            </a:r>
            <a:r>
              <a:rPr lang="en-US" altLang="zh-CN" sz="2800" b="1">
                <a:solidFill>
                  <a:srgbClr val="0070C0"/>
                </a:solidFill>
                <a:latin typeface="Times New Roman" panose="02020603050405020304" pitchFamily="18" charset="0"/>
                <a:sym typeface="+mn-ea"/>
              </a:rPr>
              <a:t>/</a:t>
            </a:r>
            <a:r>
              <a:rPr lang="zh-CN" altLang="en-US" sz="2800" b="1">
                <a:solidFill>
                  <a:srgbClr val="0070C0"/>
                </a:solidFill>
                <a:latin typeface="Times New Roman" panose="02020603050405020304" pitchFamily="18" charset="0"/>
                <a:sym typeface="+mn-ea"/>
              </a:rPr>
              <a:t>小时，</a:t>
            </a:r>
            <a:endParaRPr lang="zh-CN" altLang="en-US" sz="2800" b="1">
              <a:solidFill>
                <a:srgbClr val="0070C0"/>
              </a:solidFill>
              <a:latin typeface="Times New Roman" panose="02020603050405020304" pitchFamily="18" charset="0"/>
              <a:sym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</a:rPr>
              <a:t>根据题意得：</a:t>
            </a:r>
            <a:endParaRPr lang="zh-CN" altLang="en-US" sz="2800" b="1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70C0"/>
                </a:solidFill>
                <a:latin typeface="Arial" panose="020B0604020202020204" pitchFamily="34" charset="0"/>
              </a:rPr>
              <a:t>            </a:t>
            </a: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</a:rPr>
              <a:t>解得：</a:t>
            </a:r>
            <a:endParaRPr lang="zh-CN" altLang="en-US" sz="2800" b="1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70C0"/>
                </a:solidFill>
                <a:latin typeface="Arial" panose="020B0604020202020204" pitchFamily="34" charset="0"/>
              </a:rPr>
              <a:t>    </a:t>
            </a: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</a:rPr>
              <a:t>答：后半小时速度</a:t>
            </a:r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至少</a:t>
            </a: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</a:rPr>
              <a:t>为</a:t>
            </a:r>
            <a:r>
              <a:rPr lang="en-US" altLang="zh-CN" sz="2800" b="1">
                <a:solidFill>
                  <a:srgbClr val="0070C0"/>
                </a:solidFill>
                <a:latin typeface="Arial" panose="020B0604020202020204" pitchFamily="34" charset="0"/>
              </a:rPr>
              <a:t>140</a:t>
            </a: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</a:rPr>
              <a:t>公里</a:t>
            </a:r>
            <a:r>
              <a:rPr lang="en-US" altLang="zh-CN" sz="2800" b="1">
                <a:solidFill>
                  <a:srgbClr val="0070C0"/>
                </a:solidFill>
                <a:latin typeface="Arial" panose="020B0604020202020204" pitchFamily="34" charset="0"/>
              </a:rPr>
              <a:t>/</a:t>
            </a:r>
            <a:r>
              <a:rPr lang="zh-CN" altLang="en-US" sz="2800" b="1">
                <a:solidFill>
                  <a:srgbClr val="0070C0"/>
                </a:solidFill>
                <a:latin typeface="Arial" panose="020B0604020202020204" pitchFamily="34" charset="0"/>
              </a:rPr>
              <a:t>小时才能保证及时送达。</a:t>
            </a:r>
            <a:endParaRPr lang="zh-CN" altLang="en-US" sz="2800" b="1">
              <a:solidFill>
                <a:srgbClr val="0070C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7175" name="Object 9"/>
          <p:cNvGraphicFramePr>
            <a:graphicFrameLocks noChangeAspect="1"/>
          </p:cNvGraphicFramePr>
          <p:nvPr/>
        </p:nvGraphicFramePr>
        <p:xfrm>
          <a:off x="4284608" y="4437480"/>
          <a:ext cx="3354070" cy="484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" r:id="rId1" imgW="965200" imgH="177165" progId="Equation.3">
                  <p:embed/>
                </p:oleObj>
              </mc:Choice>
              <mc:Fallback>
                <p:oleObj name="" r:id="rId1" imgW="965200" imgH="17716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284608" y="4437480"/>
                        <a:ext cx="3354070" cy="48450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80" name="对象 7179"/>
          <p:cNvGraphicFramePr>
            <a:graphicFrameLocks noChangeAspect="1"/>
          </p:cNvGraphicFramePr>
          <p:nvPr/>
        </p:nvGraphicFramePr>
        <p:xfrm>
          <a:off x="4500042" y="5085559"/>
          <a:ext cx="1672590" cy="388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3" imgW="482600" imgH="177165" progId="Equation.3">
                  <p:embed/>
                </p:oleObj>
              </mc:Choice>
              <mc:Fallback>
                <p:oleObj name="" r:id="rId3" imgW="482600" imgH="177165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00042" y="5085559"/>
                        <a:ext cx="1672590" cy="38862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 Box 6"/>
          <p:cNvSpPr txBox="1"/>
          <p:nvPr/>
        </p:nvSpPr>
        <p:spPr>
          <a:xfrm>
            <a:off x="-16827" y="-18732"/>
            <a:ext cx="2303462" cy="70675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问题</a:t>
            </a:r>
            <a:r>
              <a:rPr lang="en-US" altLang="zh-CN" sz="4000" b="1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endParaRPr lang="en-US" altLang="zh-CN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3" grpId="0"/>
      <p:bldP spid="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135255" y="1953101"/>
            <a:ext cx="8874443" cy="106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ct val="0"/>
              </a:spcBef>
            </a:pP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   按上图的搭法，用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4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根火柴棒可以搭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1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个正方形，用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____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根火柴棒可以搭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2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个正方形，用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____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根火柴棒可以搭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3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个正方形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.</a:t>
            </a:r>
            <a:endParaRPr kumimoji="1" lang="en-US" altLang="zh-CN" sz="21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Group 38"/>
          <p:cNvGrpSpPr/>
          <p:nvPr/>
        </p:nvGrpSpPr>
        <p:grpSpPr>
          <a:xfrm>
            <a:off x="1788081" y="939165"/>
            <a:ext cx="5085159" cy="1176338"/>
            <a:chOff x="612" y="650"/>
            <a:chExt cx="4271" cy="988"/>
          </a:xfrm>
        </p:grpSpPr>
        <p:grpSp>
          <p:nvGrpSpPr>
            <p:cNvPr id="158726" name="Group 39"/>
            <p:cNvGrpSpPr/>
            <p:nvPr/>
          </p:nvGrpSpPr>
          <p:grpSpPr>
            <a:xfrm>
              <a:off x="960" y="671"/>
              <a:ext cx="73" cy="480"/>
              <a:chOff x="431" y="799"/>
              <a:chExt cx="102" cy="735"/>
            </a:xfrm>
          </p:grpSpPr>
          <p:sp>
            <p:nvSpPr>
              <p:cNvPr id="158727" name="Rectangle 40"/>
              <p:cNvSpPr>
                <a:spLocks noChangeArrowheads="1"/>
              </p:cNvSpPr>
              <p:nvPr/>
            </p:nvSpPr>
            <p:spPr bwMode="auto">
              <a:xfrm>
                <a:off x="464" y="899"/>
                <a:ext cx="45" cy="635"/>
              </a:xfrm>
              <a:prstGeom prst="rect">
                <a:avLst/>
              </a:prstGeom>
              <a:solidFill>
                <a:srgbClr val="EDD599"/>
              </a:solidFill>
              <a:ln w="9525">
                <a:solidFill>
                  <a:srgbClr val="DEA83C"/>
                </a:solidFill>
                <a:miter lim="800000"/>
              </a:ln>
            </p:spPr>
            <p:txBody>
              <a:bodyPr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/>
                <a:endParaRPr kumimoji="0" lang="zh-CN" altLang="en-US" sz="1350">
                  <a:latin typeface="Arial" panose="020B0604020202020204" pitchFamily="34" charset="0"/>
                </a:endParaRPr>
              </a:p>
            </p:txBody>
          </p:sp>
          <p:sp>
            <p:nvSpPr>
              <p:cNvPr id="158728" name="Oval 41"/>
              <p:cNvSpPr>
                <a:spLocks noChangeArrowheads="1"/>
              </p:cNvSpPr>
              <p:nvPr/>
            </p:nvSpPr>
            <p:spPr bwMode="auto">
              <a:xfrm rot="-5400000">
                <a:off x="416" y="814"/>
                <a:ext cx="131" cy="10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EDD599"/>
                </a:solidFill>
                <a:round/>
              </a:ln>
            </p:spPr>
            <p:txBody>
              <a:bodyPr vert="eaVert"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/>
                <a:endParaRPr kumimoji="0" lang="zh-CN" altLang="en-US" sz="135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58729" name="Group 42"/>
            <p:cNvGrpSpPr/>
            <p:nvPr/>
          </p:nvGrpSpPr>
          <p:grpSpPr>
            <a:xfrm>
              <a:off x="2037" y="660"/>
              <a:ext cx="494" cy="511"/>
              <a:chOff x="1392" y="628"/>
              <a:chExt cx="494" cy="511"/>
            </a:xfrm>
          </p:grpSpPr>
          <p:grpSp>
            <p:nvGrpSpPr>
              <p:cNvPr id="158730" name="Group 43"/>
              <p:cNvGrpSpPr>
                <a:grpSpLocks noChangeAspect="1"/>
              </p:cNvGrpSpPr>
              <p:nvPr/>
            </p:nvGrpSpPr>
            <p:grpSpPr>
              <a:xfrm rot="-5400000">
                <a:off x="1594" y="871"/>
                <a:ext cx="66" cy="469"/>
                <a:chOff x="431" y="799"/>
                <a:chExt cx="102" cy="735"/>
              </a:xfrm>
            </p:grpSpPr>
            <p:sp>
              <p:nvSpPr>
                <p:cNvPr id="158731" name="Rectangle 44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32" name="Oval 45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33" name="Group 46"/>
              <p:cNvGrpSpPr>
                <a:grpSpLocks noChangeAspect="1"/>
              </p:cNvGrpSpPr>
              <p:nvPr/>
            </p:nvGrpSpPr>
            <p:grpSpPr>
              <a:xfrm rot="10800000">
                <a:off x="1818" y="662"/>
                <a:ext cx="66" cy="469"/>
                <a:chOff x="431" y="799"/>
                <a:chExt cx="102" cy="735"/>
              </a:xfrm>
            </p:grpSpPr>
            <p:sp>
              <p:nvSpPr>
                <p:cNvPr id="158734" name="Rectangle 47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35" name="Oval 48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36" name="Group 49"/>
              <p:cNvGrpSpPr>
                <a:grpSpLocks noChangeAspect="1"/>
              </p:cNvGrpSpPr>
              <p:nvPr/>
            </p:nvGrpSpPr>
            <p:grpSpPr>
              <a:xfrm rot="5400000">
                <a:off x="1619" y="426"/>
                <a:ext cx="66" cy="469"/>
                <a:chOff x="431" y="799"/>
                <a:chExt cx="102" cy="735"/>
              </a:xfrm>
            </p:grpSpPr>
            <p:sp>
              <p:nvSpPr>
                <p:cNvPr id="158737" name="Rectangle 50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38" name="Oval 51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739" name="Group 52"/>
            <p:cNvGrpSpPr/>
            <p:nvPr/>
          </p:nvGrpSpPr>
          <p:grpSpPr>
            <a:xfrm>
              <a:off x="2475" y="650"/>
              <a:ext cx="494" cy="511"/>
              <a:chOff x="1392" y="628"/>
              <a:chExt cx="494" cy="511"/>
            </a:xfrm>
          </p:grpSpPr>
          <p:grpSp>
            <p:nvGrpSpPr>
              <p:cNvPr id="158740" name="Group 53"/>
              <p:cNvGrpSpPr>
                <a:grpSpLocks noChangeAspect="1"/>
              </p:cNvGrpSpPr>
              <p:nvPr/>
            </p:nvGrpSpPr>
            <p:grpSpPr>
              <a:xfrm rot="-5400000">
                <a:off x="1594" y="871"/>
                <a:ext cx="66" cy="469"/>
                <a:chOff x="431" y="799"/>
                <a:chExt cx="102" cy="735"/>
              </a:xfrm>
            </p:grpSpPr>
            <p:sp>
              <p:nvSpPr>
                <p:cNvPr id="158741" name="Rectangl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42" name="Oval 55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43" name="Group 56"/>
              <p:cNvGrpSpPr>
                <a:grpSpLocks noChangeAspect="1"/>
              </p:cNvGrpSpPr>
              <p:nvPr/>
            </p:nvGrpSpPr>
            <p:grpSpPr>
              <a:xfrm rot="10800000">
                <a:off x="1818" y="662"/>
                <a:ext cx="66" cy="469"/>
                <a:chOff x="431" y="799"/>
                <a:chExt cx="102" cy="735"/>
              </a:xfrm>
            </p:grpSpPr>
            <p:sp>
              <p:nvSpPr>
                <p:cNvPr id="158744" name="Rectangle 57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45" name="Oval 58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46" name="Group 59"/>
              <p:cNvGrpSpPr>
                <a:grpSpLocks noChangeAspect="1"/>
              </p:cNvGrpSpPr>
              <p:nvPr/>
            </p:nvGrpSpPr>
            <p:grpSpPr>
              <a:xfrm rot="5400000">
                <a:off x="1619" y="426"/>
                <a:ext cx="66" cy="469"/>
                <a:chOff x="431" y="799"/>
                <a:chExt cx="102" cy="735"/>
              </a:xfrm>
            </p:grpSpPr>
            <p:sp>
              <p:nvSpPr>
                <p:cNvPr id="158747" name="Rectangl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48" name="Oval 61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749" name="Group 62"/>
            <p:cNvGrpSpPr/>
            <p:nvPr/>
          </p:nvGrpSpPr>
          <p:grpSpPr>
            <a:xfrm>
              <a:off x="3874" y="660"/>
              <a:ext cx="494" cy="511"/>
              <a:chOff x="1392" y="628"/>
              <a:chExt cx="494" cy="511"/>
            </a:xfrm>
          </p:grpSpPr>
          <p:grpSp>
            <p:nvGrpSpPr>
              <p:cNvPr id="158750" name="Group 63"/>
              <p:cNvGrpSpPr>
                <a:grpSpLocks noChangeAspect="1"/>
              </p:cNvGrpSpPr>
              <p:nvPr/>
            </p:nvGrpSpPr>
            <p:grpSpPr>
              <a:xfrm rot="-5400000">
                <a:off x="1594" y="871"/>
                <a:ext cx="66" cy="469"/>
                <a:chOff x="431" y="799"/>
                <a:chExt cx="102" cy="735"/>
              </a:xfrm>
            </p:grpSpPr>
            <p:sp>
              <p:nvSpPr>
                <p:cNvPr id="158751" name="Rectangle 64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52" name="Oval 65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53" name="Group 66"/>
              <p:cNvGrpSpPr>
                <a:grpSpLocks noChangeAspect="1"/>
              </p:cNvGrpSpPr>
              <p:nvPr/>
            </p:nvGrpSpPr>
            <p:grpSpPr>
              <a:xfrm rot="10800000">
                <a:off x="1818" y="662"/>
                <a:ext cx="66" cy="469"/>
                <a:chOff x="431" y="799"/>
                <a:chExt cx="102" cy="735"/>
              </a:xfrm>
            </p:grpSpPr>
            <p:sp>
              <p:nvSpPr>
                <p:cNvPr id="158754" name="Rectangle 67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55" name="Oval 68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56" name="Group 69"/>
              <p:cNvGrpSpPr>
                <a:grpSpLocks noChangeAspect="1"/>
              </p:cNvGrpSpPr>
              <p:nvPr/>
            </p:nvGrpSpPr>
            <p:grpSpPr>
              <a:xfrm rot="5400000">
                <a:off x="1619" y="426"/>
                <a:ext cx="66" cy="469"/>
                <a:chOff x="431" y="799"/>
                <a:chExt cx="102" cy="735"/>
              </a:xfrm>
            </p:grpSpPr>
            <p:sp>
              <p:nvSpPr>
                <p:cNvPr id="158757" name="Rectangle 70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58" name="Oval 71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759" name="Group 72"/>
            <p:cNvGrpSpPr/>
            <p:nvPr/>
          </p:nvGrpSpPr>
          <p:grpSpPr>
            <a:xfrm>
              <a:off x="4334" y="659"/>
              <a:ext cx="494" cy="511"/>
              <a:chOff x="1392" y="628"/>
              <a:chExt cx="494" cy="511"/>
            </a:xfrm>
          </p:grpSpPr>
          <p:grpSp>
            <p:nvGrpSpPr>
              <p:cNvPr id="158760" name="Group 73"/>
              <p:cNvGrpSpPr>
                <a:grpSpLocks noChangeAspect="1"/>
              </p:cNvGrpSpPr>
              <p:nvPr/>
            </p:nvGrpSpPr>
            <p:grpSpPr>
              <a:xfrm rot="-5400000">
                <a:off x="1594" y="871"/>
                <a:ext cx="66" cy="469"/>
                <a:chOff x="431" y="799"/>
                <a:chExt cx="102" cy="735"/>
              </a:xfrm>
            </p:grpSpPr>
            <p:sp>
              <p:nvSpPr>
                <p:cNvPr id="158761" name="Rectangle 74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62" name="Oval 75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63" name="Group 76"/>
              <p:cNvGrpSpPr>
                <a:grpSpLocks noChangeAspect="1"/>
              </p:cNvGrpSpPr>
              <p:nvPr/>
            </p:nvGrpSpPr>
            <p:grpSpPr>
              <a:xfrm rot="10800000">
                <a:off x="1818" y="662"/>
                <a:ext cx="66" cy="469"/>
                <a:chOff x="431" y="799"/>
                <a:chExt cx="102" cy="735"/>
              </a:xfrm>
            </p:grpSpPr>
            <p:sp>
              <p:nvSpPr>
                <p:cNvPr id="158764" name="Rectangle 77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65" name="Oval 78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66" name="Group 79"/>
              <p:cNvGrpSpPr>
                <a:grpSpLocks noChangeAspect="1"/>
              </p:cNvGrpSpPr>
              <p:nvPr/>
            </p:nvGrpSpPr>
            <p:grpSpPr>
              <a:xfrm rot="5400000">
                <a:off x="1619" y="426"/>
                <a:ext cx="66" cy="469"/>
                <a:chOff x="431" y="799"/>
                <a:chExt cx="102" cy="735"/>
              </a:xfrm>
            </p:grpSpPr>
            <p:sp>
              <p:nvSpPr>
                <p:cNvPr id="158767" name="Rectangle 80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68" name="Oval 81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769" name="Group 82"/>
            <p:cNvGrpSpPr/>
            <p:nvPr/>
          </p:nvGrpSpPr>
          <p:grpSpPr>
            <a:xfrm>
              <a:off x="1001" y="656"/>
              <a:ext cx="494" cy="511"/>
              <a:chOff x="1392" y="628"/>
              <a:chExt cx="494" cy="511"/>
            </a:xfrm>
          </p:grpSpPr>
          <p:grpSp>
            <p:nvGrpSpPr>
              <p:cNvPr id="158770" name="Group 83"/>
              <p:cNvGrpSpPr>
                <a:grpSpLocks noChangeAspect="1"/>
              </p:cNvGrpSpPr>
              <p:nvPr/>
            </p:nvGrpSpPr>
            <p:grpSpPr>
              <a:xfrm rot="-5400000">
                <a:off x="1594" y="871"/>
                <a:ext cx="66" cy="469"/>
                <a:chOff x="431" y="799"/>
                <a:chExt cx="102" cy="735"/>
              </a:xfrm>
            </p:grpSpPr>
            <p:sp>
              <p:nvSpPr>
                <p:cNvPr id="158771" name="Rectangle 84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72" name="Oval 85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73" name="Group 86"/>
              <p:cNvGrpSpPr>
                <a:grpSpLocks noChangeAspect="1"/>
              </p:cNvGrpSpPr>
              <p:nvPr/>
            </p:nvGrpSpPr>
            <p:grpSpPr>
              <a:xfrm rot="10800000">
                <a:off x="1818" y="662"/>
                <a:ext cx="66" cy="469"/>
                <a:chOff x="431" y="799"/>
                <a:chExt cx="102" cy="735"/>
              </a:xfrm>
            </p:grpSpPr>
            <p:sp>
              <p:nvSpPr>
                <p:cNvPr id="158774" name="Rectangle 87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75" name="Oval 88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76" name="Group 89"/>
              <p:cNvGrpSpPr>
                <a:grpSpLocks noChangeAspect="1"/>
              </p:cNvGrpSpPr>
              <p:nvPr/>
            </p:nvGrpSpPr>
            <p:grpSpPr>
              <a:xfrm rot="5400000">
                <a:off x="1619" y="426"/>
                <a:ext cx="66" cy="469"/>
                <a:chOff x="431" y="799"/>
                <a:chExt cx="102" cy="735"/>
              </a:xfrm>
            </p:grpSpPr>
            <p:sp>
              <p:nvSpPr>
                <p:cNvPr id="158777" name="Rectangle 90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78" name="Oval 91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779" name="Group 92"/>
            <p:cNvGrpSpPr/>
            <p:nvPr/>
          </p:nvGrpSpPr>
          <p:grpSpPr>
            <a:xfrm>
              <a:off x="2021" y="668"/>
              <a:ext cx="73" cy="480"/>
              <a:chOff x="431" y="799"/>
              <a:chExt cx="102" cy="735"/>
            </a:xfrm>
          </p:grpSpPr>
          <p:sp>
            <p:nvSpPr>
              <p:cNvPr id="158780" name="Rectangle 93"/>
              <p:cNvSpPr>
                <a:spLocks noChangeArrowheads="1"/>
              </p:cNvSpPr>
              <p:nvPr/>
            </p:nvSpPr>
            <p:spPr bwMode="auto">
              <a:xfrm>
                <a:off x="464" y="899"/>
                <a:ext cx="45" cy="635"/>
              </a:xfrm>
              <a:prstGeom prst="rect">
                <a:avLst/>
              </a:prstGeom>
              <a:solidFill>
                <a:srgbClr val="EDD599"/>
              </a:solidFill>
              <a:ln w="9525">
                <a:solidFill>
                  <a:srgbClr val="DEA83C"/>
                </a:solidFill>
                <a:miter lim="800000"/>
              </a:ln>
            </p:spPr>
            <p:txBody>
              <a:bodyPr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/>
                <a:endParaRPr kumimoji="0" lang="zh-CN" altLang="en-US" sz="1350">
                  <a:latin typeface="Arial" panose="020B0604020202020204" pitchFamily="34" charset="0"/>
                </a:endParaRPr>
              </a:p>
            </p:txBody>
          </p:sp>
          <p:sp>
            <p:nvSpPr>
              <p:cNvPr id="158781" name="Oval 94"/>
              <p:cNvSpPr>
                <a:spLocks noChangeArrowheads="1"/>
              </p:cNvSpPr>
              <p:nvPr/>
            </p:nvSpPr>
            <p:spPr bwMode="auto">
              <a:xfrm rot="-5400000">
                <a:off x="416" y="814"/>
                <a:ext cx="131" cy="10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EDD599"/>
                </a:solidFill>
                <a:round/>
              </a:ln>
            </p:spPr>
            <p:txBody>
              <a:bodyPr vert="eaVert"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/>
                <a:endParaRPr kumimoji="0" lang="zh-CN" altLang="en-US" sz="135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58782" name="Group 95"/>
            <p:cNvGrpSpPr/>
            <p:nvPr/>
          </p:nvGrpSpPr>
          <p:grpSpPr>
            <a:xfrm>
              <a:off x="3442" y="660"/>
              <a:ext cx="494" cy="511"/>
              <a:chOff x="1392" y="628"/>
              <a:chExt cx="494" cy="511"/>
            </a:xfrm>
          </p:grpSpPr>
          <p:grpSp>
            <p:nvGrpSpPr>
              <p:cNvPr id="158783" name="Group 96"/>
              <p:cNvGrpSpPr>
                <a:grpSpLocks noChangeAspect="1"/>
              </p:cNvGrpSpPr>
              <p:nvPr/>
            </p:nvGrpSpPr>
            <p:grpSpPr>
              <a:xfrm rot="-5400000">
                <a:off x="1594" y="871"/>
                <a:ext cx="66" cy="469"/>
                <a:chOff x="431" y="799"/>
                <a:chExt cx="102" cy="735"/>
              </a:xfrm>
            </p:grpSpPr>
            <p:sp>
              <p:nvSpPr>
                <p:cNvPr id="158784" name="Rectangle 97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85" name="Oval 98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86" name="Group 99"/>
              <p:cNvGrpSpPr>
                <a:grpSpLocks noChangeAspect="1"/>
              </p:cNvGrpSpPr>
              <p:nvPr/>
            </p:nvGrpSpPr>
            <p:grpSpPr>
              <a:xfrm rot="10800000">
                <a:off x="1818" y="662"/>
                <a:ext cx="66" cy="469"/>
                <a:chOff x="431" y="799"/>
                <a:chExt cx="102" cy="735"/>
              </a:xfrm>
            </p:grpSpPr>
            <p:sp>
              <p:nvSpPr>
                <p:cNvPr id="158787" name="Rectangle 100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88" name="Oval 101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789" name="Group 102"/>
              <p:cNvGrpSpPr>
                <a:grpSpLocks noChangeAspect="1"/>
              </p:cNvGrpSpPr>
              <p:nvPr/>
            </p:nvGrpSpPr>
            <p:grpSpPr>
              <a:xfrm rot="5400000">
                <a:off x="1619" y="426"/>
                <a:ext cx="66" cy="469"/>
                <a:chOff x="431" y="799"/>
                <a:chExt cx="102" cy="735"/>
              </a:xfrm>
            </p:grpSpPr>
            <p:sp>
              <p:nvSpPr>
                <p:cNvPr id="158790" name="Rectangle 103"/>
                <p:cNvSpPr>
                  <a:spLocks noChangeAspect="1"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rot="10800000"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791" name="Oval 104"/>
                <p:cNvSpPr>
                  <a:spLocks noChangeAspect="1"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792" name="Group 105"/>
            <p:cNvGrpSpPr/>
            <p:nvPr/>
          </p:nvGrpSpPr>
          <p:grpSpPr>
            <a:xfrm>
              <a:off x="3416" y="656"/>
              <a:ext cx="73" cy="480"/>
              <a:chOff x="431" y="799"/>
              <a:chExt cx="102" cy="735"/>
            </a:xfrm>
          </p:grpSpPr>
          <p:sp>
            <p:nvSpPr>
              <p:cNvPr id="158793" name="Rectangle 106"/>
              <p:cNvSpPr>
                <a:spLocks noChangeArrowheads="1"/>
              </p:cNvSpPr>
              <p:nvPr/>
            </p:nvSpPr>
            <p:spPr bwMode="auto">
              <a:xfrm>
                <a:off x="464" y="899"/>
                <a:ext cx="45" cy="635"/>
              </a:xfrm>
              <a:prstGeom prst="rect">
                <a:avLst/>
              </a:prstGeom>
              <a:solidFill>
                <a:srgbClr val="EDD599"/>
              </a:solidFill>
              <a:ln w="9525">
                <a:solidFill>
                  <a:srgbClr val="DEA83C"/>
                </a:solidFill>
                <a:miter lim="800000"/>
              </a:ln>
            </p:spPr>
            <p:txBody>
              <a:bodyPr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/>
                <a:endParaRPr kumimoji="0" lang="zh-CN" altLang="en-US" sz="1350">
                  <a:latin typeface="Arial" panose="020B0604020202020204" pitchFamily="34" charset="0"/>
                </a:endParaRPr>
              </a:p>
            </p:txBody>
          </p:sp>
          <p:sp>
            <p:nvSpPr>
              <p:cNvPr id="158794" name="Oval 107"/>
              <p:cNvSpPr>
                <a:spLocks noChangeArrowheads="1"/>
              </p:cNvSpPr>
              <p:nvPr/>
            </p:nvSpPr>
            <p:spPr bwMode="auto">
              <a:xfrm rot="-5400000">
                <a:off x="416" y="814"/>
                <a:ext cx="131" cy="10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EDD599"/>
                </a:solidFill>
                <a:round/>
              </a:ln>
            </p:spPr>
            <p:txBody>
              <a:bodyPr vert="eaVert"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/>
                <a:endParaRPr kumimoji="0" lang="zh-CN" altLang="en-US" sz="1350">
                  <a:latin typeface="Arial" panose="020B0604020202020204" pitchFamily="34" charset="0"/>
                </a:endParaRPr>
              </a:p>
            </p:txBody>
          </p:sp>
        </p:grpSp>
        <p:sp>
          <p:nvSpPr>
            <p:cNvPr id="158795" name="Text Box 108"/>
            <p:cNvSpPr txBox="1">
              <a:spLocks noChangeArrowheads="1"/>
            </p:cNvSpPr>
            <p:nvPr/>
          </p:nvSpPr>
          <p:spPr bwMode="auto">
            <a:xfrm>
              <a:off x="612" y="1290"/>
              <a:ext cx="1279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zh-CN" altLang="en-US" sz="2100" b="1">
                  <a:latin typeface="Arial" panose="020B0604020202020204" pitchFamily="34" charset="0"/>
                  <a:ea typeface="华文新魏" panose="02010800040101010101" pitchFamily="2" charset="-122"/>
                </a:rPr>
                <a:t>一个正方形</a:t>
              </a:r>
              <a:endParaRPr kumimoji="0" lang="zh-CN" altLang="en-US" sz="2100" b="1">
                <a:latin typeface="Arial" panose="020B0604020202020204" pitchFamily="34" charset="0"/>
                <a:ea typeface="华文新魏" panose="02010800040101010101" pitchFamily="2" charset="-122"/>
              </a:endParaRPr>
            </a:p>
          </p:txBody>
        </p:sp>
        <p:sp>
          <p:nvSpPr>
            <p:cNvPr id="158796" name="Text Box 109"/>
            <p:cNvSpPr txBox="1">
              <a:spLocks noChangeArrowheads="1"/>
            </p:cNvSpPr>
            <p:nvPr/>
          </p:nvSpPr>
          <p:spPr bwMode="auto">
            <a:xfrm>
              <a:off x="1982" y="1290"/>
              <a:ext cx="1279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zh-CN" altLang="en-US" sz="2100" b="1">
                  <a:latin typeface="Arial" panose="020B0604020202020204" pitchFamily="34" charset="0"/>
                  <a:ea typeface="华文新魏" panose="02010800040101010101" pitchFamily="2" charset="-122"/>
                </a:rPr>
                <a:t>两个正方形</a:t>
              </a:r>
              <a:endParaRPr kumimoji="0" lang="zh-CN" altLang="en-US" sz="2100" b="1">
                <a:latin typeface="Arial" panose="020B0604020202020204" pitchFamily="34" charset="0"/>
                <a:ea typeface="华文新魏" panose="02010800040101010101" pitchFamily="2" charset="-122"/>
              </a:endParaRPr>
            </a:p>
          </p:txBody>
        </p:sp>
        <p:sp>
          <p:nvSpPr>
            <p:cNvPr id="158797" name="Text Box 110"/>
            <p:cNvSpPr txBox="1">
              <a:spLocks noChangeArrowheads="1"/>
            </p:cNvSpPr>
            <p:nvPr/>
          </p:nvSpPr>
          <p:spPr bwMode="auto">
            <a:xfrm>
              <a:off x="3604" y="1290"/>
              <a:ext cx="1279" cy="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r>
                <a:rPr kumimoji="0" lang="zh-CN" altLang="en-US" sz="2100" b="1">
                  <a:latin typeface="Arial" panose="020B0604020202020204" pitchFamily="34" charset="0"/>
                  <a:ea typeface="华文新魏" panose="02010800040101010101" pitchFamily="2" charset="-122"/>
                </a:rPr>
                <a:t>三个正方形</a:t>
              </a:r>
              <a:endParaRPr kumimoji="0" lang="zh-CN" altLang="en-US" sz="2100" b="1">
                <a:latin typeface="Arial" panose="020B0604020202020204" pitchFamily="34" charset="0"/>
                <a:ea typeface="华文新魏" panose="02010800040101010101" pitchFamily="2" charset="-122"/>
              </a:endParaRPr>
            </a:p>
          </p:txBody>
        </p:sp>
      </p:grpSp>
      <p:grpSp>
        <p:nvGrpSpPr>
          <p:cNvPr id="30" name="Group 111"/>
          <p:cNvGrpSpPr/>
          <p:nvPr/>
        </p:nvGrpSpPr>
        <p:grpSpPr>
          <a:xfrm>
            <a:off x="2049304" y="2990850"/>
            <a:ext cx="4289822" cy="1396350"/>
            <a:chOff x="1247" y="1862"/>
            <a:chExt cx="3603" cy="1173"/>
          </a:xfrm>
        </p:grpSpPr>
        <p:grpSp>
          <p:nvGrpSpPr>
            <p:cNvPr id="158799" name="Group 112"/>
            <p:cNvGrpSpPr/>
            <p:nvPr/>
          </p:nvGrpSpPr>
          <p:grpSpPr>
            <a:xfrm>
              <a:off x="1247" y="1862"/>
              <a:ext cx="3603" cy="561"/>
              <a:chOff x="860" y="1862"/>
              <a:chExt cx="3603" cy="561"/>
            </a:xfrm>
          </p:grpSpPr>
          <p:grpSp>
            <p:nvGrpSpPr>
              <p:cNvPr id="158800" name="Group 113"/>
              <p:cNvGrpSpPr/>
              <p:nvPr/>
            </p:nvGrpSpPr>
            <p:grpSpPr>
              <a:xfrm>
                <a:off x="860" y="1882"/>
                <a:ext cx="73" cy="480"/>
                <a:chOff x="431" y="799"/>
                <a:chExt cx="102" cy="735"/>
              </a:xfrm>
            </p:grpSpPr>
            <p:sp>
              <p:nvSpPr>
                <p:cNvPr id="158801" name="Rectangle 114"/>
                <p:cNvSpPr>
                  <a:spLocks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8802" name="Oval 115"/>
                <p:cNvSpPr>
                  <a:spLocks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8803" name="Group 116"/>
              <p:cNvGrpSpPr/>
              <p:nvPr/>
            </p:nvGrpSpPr>
            <p:grpSpPr>
              <a:xfrm>
                <a:off x="888" y="1886"/>
                <a:ext cx="494" cy="511"/>
                <a:chOff x="1392" y="628"/>
                <a:chExt cx="494" cy="511"/>
              </a:xfrm>
            </p:grpSpPr>
            <p:grpSp>
              <p:nvGrpSpPr>
                <p:cNvPr id="158804" name="Group 117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8805" name="Rectangle 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06" name="Oval 11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07" name="Group 120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8808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09" name="Oval 12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10" name="Group 123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8811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12" name="Oval 12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58813" name="Group 126"/>
              <p:cNvGrpSpPr/>
              <p:nvPr/>
            </p:nvGrpSpPr>
            <p:grpSpPr>
              <a:xfrm>
                <a:off x="1339" y="1886"/>
                <a:ext cx="494" cy="511"/>
                <a:chOff x="1392" y="628"/>
                <a:chExt cx="494" cy="511"/>
              </a:xfrm>
            </p:grpSpPr>
            <p:grpSp>
              <p:nvGrpSpPr>
                <p:cNvPr id="158814" name="Group 127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8815" name="Rectangle 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16" name="Oval 12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17" name="Group 130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8818" name="Rectangle 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19" name="Oval 13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20" name="Group 133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8821" name="Rectangle 1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22" name="Oval 13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58823" name="Group 136"/>
              <p:cNvGrpSpPr/>
              <p:nvPr/>
            </p:nvGrpSpPr>
            <p:grpSpPr>
              <a:xfrm>
                <a:off x="1790" y="1886"/>
                <a:ext cx="494" cy="511"/>
                <a:chOff x="1392" y="628"/>
                <a:chExt cx="494" cy="511"/>
              </a:xfrm>
            </p:grpSpPr>
            <p:grpSp>
              <p:nvGrpSpPr>
                <p:cNvPr id="158824" name="Group 137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8825" name="Rectangle 1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26" name="Oval 13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27" name="Group 140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8828" name="Rectangle 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29" name="Oval 14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30" name="Group 143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8831" name="Rectangle 1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32" name="Oval 14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58833" name="Group 146"/>
              <p:cNvGrpSpPr/>
              <p:nvPr/>
            </p:nvGrpSpPr>
            <p:grpSpPr>
              <a:xfrm>
                <a:off x="2241" y="1886"/>
                <a:ext cx="494" cy="511"/>
                <a:chOff x="1392" y="628"/>
                <a:chExt cx="494" cy="511"/>
              </a:xfrm>
            </p:grpSpPr>
            <p:grpSp>
              <p:nvGrpSpPr>
                <p:cNvPr id="158834" name="Group 147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8835" name="Rectangle 1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36" name="Oval 14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37" name="Group 150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8838" name="Rectangle 1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39" name="Oval 15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40" name="Group 153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8841" name="Rectangle 1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42" name="Oval 15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58843" name="Group 156"/>
              <p:cNvGrpSpPr/>
              <p:nvPr/>
            </p:nvGrpSpPr>
            <p:grpSpPr>
              <a:xfrm>
                <a:off x="3969" y="1886"/>
                <a:ext cx="494" cy="511"/>
                <a:chOff x="1392" y="628"/>
                <a:chExt cx="494" cy="511"/>
              </a:xfrm>
            </p:grpSpPr>
            <p:grpSp>
              <p:nvGrpSpPr>
                <p:cNvPr id="158844" name="Group 157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8845" name="Rectangle 1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46" name="Oval 15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47" name="Group 160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8848" name="Rectangle 1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49" name="Oval 16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50" name="Group 163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8851" name="Rectangle 1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52" name="Oval 16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58853" name="Text Box 166"/>
              <p:cNvSpPr txBox="1">
                <a:spLocks noChangeArrowheads="1"/>
              </p:cNvSpPr>
              <p:nvPr/>
            </p:nvSpPr>
            <p:spPr bwMode="auto">
              <a:xfrm>
                <a:off x="3152" y="1862"/>
                <a:ext cx="554" cy="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zh-CN" altLang="en-US" sz="3750">
                    <a:latin typeface="宋体" panose="02010600030101010101" pitchFamily="2" charset="-122"/>
                  </a:rPr>
                  <a:t>…</a:t>
                </a:r>
                <a:endParaRPr kumimoji="0" lang="zh-CN" altLang="en-US" sz="3750">
                  <a:latin typeface="Arial" panose="020B0604020202020204" pitchFamily="34" charset="0"/>
                </a:endParaRPr>
              </a:p>
            </p:txBody>
          </p:sp>
          <p:grpSp>
            <p:nvGrpSpPr>
              <p:cNvPr id="158854" name="Group 167"/>
              <p:cNvGrpSpPr/>
              <p:nvPr/>
            </p:nvGrpSpPr>
            <p:grpSpPr>
              <a:xfrm>
                <a:off x="2692" y="1886"/>
                <a:ext cx="494" cy="511"/>
                <a:chOff x="1392" y="628"/>
                <a:chExt cx="494" cy="511"/>
              </a:xfrm>
            </p:grpSpPr>
            <p:grpSp>
              <p:nvGrpSpPr>
                <p:cNvPr id="158855" name="Group 168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8856" name="Rectangle 1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57" name="Oval 170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58" name="Group 171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8859" name="Rectangle 1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60" name="Oval 173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8861" name="Group 174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8862" name="Rectangle 1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8863" name="Oval 176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158864" name="Group 177"/>
            <p:cNvGrpSpPr/>
            <p:nvPr/>
          </p:nvGrpSpPr>
          <p:grpSpPr>
            <a:xfrm>
              <a:off x="1383" y="2498"/>
              <a:ext cx="3221" cy="537"/>
              <a:chOff x="1202" y="436"/>
              <a:chExt cx="3356" cy="470"/>
            </a:xfrm>
          </p:grpSpPr>
          <p:sp>
            <p:nvSpPr>
              <p:cNvPr id="158865" name="AutoShape 178"/>
              <p:cNvSpPr/>
              <p:nvPr/>
            </p:nvSpPr>
            <p:spPr bwMode="auto">
              <a:xfrm rot="-5400000">
                <a:off x="2789" y="-1151"/>
                <a:ext cx="182" cy="3356"/>
              </a:xfrm>
              <a:prstGeom prst="leftBrace">
                <a:avLst>
                  <a:gd name="adj1" fmla="val 153663"/>
                  <a:gd name="adj2" fmla="val 50000"/>
                </a:avLst>
              </a:prstGeom>
              <a:noFill/>
              <a:ln w="381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/>
                <a:endParaRPr kumimoji="0" lang="zh-CN" altLang="en-US" sz="1350">
                  <a:latin typeface="Arial" panose="020B0604020202020204" pitchFamily="34" charset="0"/>
                </a:endParaRPr>
              </a:p>
            </p:txBody>
          </p:sp>
          <p:sp>
            <p:nvSpPr>
              <p:cNvPr id="158866" name="Text Box 179"/>
              <p:cNvSpPr txBox="1">
                <a:spLocks noChangeArrowheads="1"/>
              </p:cNvSpPr>
              <p:nvPr/>
            </p:nvSpPr>
            <p:spPr bwMode="auto">
              <a:xfrm>
                <a:off x="2193" y="567"/>
                <a:ext cx="1498" cy="3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b="1" i="1"/>
                  <a:t>50</a:t>
                </a:r>
                <a:r>
                  <a:rPr kumimoji="0" lang="zh-CN" altLang="en-US" b="1">
                    <a:latin typeface="Arial" panose="020B0604020202020204" pitchFamily="34" charset="0"/>
                    <a:ea typeface="华文新魏" panose="02010800040101010101" pitchFamily="2" charset="-122"/>
                  </a:rPr>
                  <a:t>根火柴棒</a:t>
                </a:r>
                <a:endParaRPr kumimoji="0" lang="zh-CN" altLang="en-US" b="1">
                  <a:latin typeface="Arial" panose="020B0604020202020204" pitchFamily="34" charset="0"/>
                  <a:ea typeface="华文新魏" panose="02010800040101010101" pitchFamily="2" charset="-122"/>
                </a:endParaRPr>
              </a:p>
            </p:txBody>
          </p:sp>
        </p:grpSp>
      </p:grpSp>
      <p:sp>
        <p:nvSpPr>
          <p:cNvPr id="158867" name="Rectangle 147"/>
          <p:cNvSpPr>
            <a:spLocks noChangeArrowheads="1"/>
          </p:cNvSpPr>
          <p:nvPr/>
        </p:nvSpPr>
        <p:spPr bwMode="auto">
          <a:xfrm>
            <a:off x="86201" y="4437936"/>
            <a:ext cx="6641306" cy="41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照此搭法，用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50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根火柴棒最多可以搭出多少个正方形？</a:t>
            </a:r>
            <a:endParaRPr kumimoji="1" lang="zh-CN" altLang="en-US" sz="21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58868" name="Text Box 148"/>
          <p:cNvSpPr txBox="1">
            <a:spLocks noChangeArrowheads="1"/>
          </p:cNvSpPr>
          <p:nvPr/>
        </p:nvSpPr>
        <p:spPr bwMode="auto">
          <a:xfrm>
            <a:off x="6366749" y="2013585"/>
            <a:ext cx="43219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7</a:t>
            </a:r>
            <a:endParaRPr kumimoji="1" lang="en-US" altLang="zh-CN" sz="24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58869" name="Text Box 149"/>
          <p:cNvSpPr txBox="1">
            <a:spLocks noChangeArrowheads="1"/>
          </p:cNvSpPr>
          <p:nvPr/>
        </p:nvSpPr>
        <p:spPr bwMode="auto">
          <a:xfrm>
            <a:off x="1792367" y="2491740"/>
            <a:ext cx="59412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4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10</a:t>
            </a:r>
            <a:endParaRPr kumimoji="1" lang="en-US" altLang="zh-CN" sz="2400" b="1">
              <a:solidFill>
                <a:srgbClr val="FF0000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22530" name="矩形 14337"/>
          <p:cNvSpPr/>
          <p:nvPr/>
        </p:nvSpPr>
        <p:spPr>
          <a:xfrm>
            <a:off x="7620" y="-14287"/>
            <a:ext cx="3740150" cy="70167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【</a:t>
            </a:r>
            <a:r>
              <a:rPr lang="zh-CN" altLang="en-US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数学实验室</a:t>
            </a:r>
            <a:r>
              <a:rPr lang="en-US" altLang="zh-CN" sz="4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】</a:t>
            </a:r>
            <a:endParaRPr lang="en-US" altLang="zh-CN" sz="40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1" name="矩形 14338"/>
          <p:cNvSpPr/>
          <p:nvPr/>
        </p:nvSpPr>
        <p:spPr>
          <a:xfrm>
            <a:off x="4029710" y="116523"/>
            <a:ext cx="2673350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>
                <a:latin typeface="黑体" panose="02010609060101010101" pitchFamily="2" charset="-122"/>
                <a:ea typeface="黑体" panose="02010609060101010101" pitchFamily="2" charset="-122"/>
              </a:rPr>
              <a:t>搭一搭，算一算</a:t>
            </a:r>
            <a:endParaRPr lang="zh-CN" altLang="en-US" sz="28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7" name="文本框 14344"/>
          <p:cNvSpPr/>
          <p:nvPr/>
        </p:nvSpPr>
        <p:spPr>
          <a:xfrm>
            <a:off x="428943" y="4941570"/>
            <a:ext cx="77041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b="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</a:rPr>
              <a:t>你能用不等式解决这个问题吗？试一试。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indefinite"/>
                                        <p:tgtEl>
                                          <p:spTgt spid="158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8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8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8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867" grpId="0" bldLvl="0" animBg="1"/>
      <p:bldP spid="158868" grpId="1" bldLvl="0" animBg="1"/>
      <p:bldP spid="158869" grpId="2" bldLvl="0" animBg="1"/>
      <p:bldP spid="225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111"/>
          <p:cNvGrpSpPr/>
          <p:nvPr/>
        </p:nvGrpSpPr>
        <p:grpSpPr>
          <a:xfrm>
            <a:off x="2294811" y="924401"/>
            <a:ext cx="4289822" cy="1420834"/>
            <a:chOff x="1247" y="1862"/>
            <a:chExt cx="3603" cy="1194"/>
          </a:xfrm>
        </p:grpSpPr>
        <p:grpSp>
          <p:nvGrpSpPr>
            <p:cNvPr id="159747" name="Group 112"/>
            <p:cNvGrpSpPr/>
            <p:nvPr/>
          </p:nvGrpSpPr>
          <p:grpSpPr>
            <a:xfrm>
              <a:off x="1247" y="1862"/>
              <a:ext cx="3603" cy="561"/>
              <a:chOff x="860" y="1862"/>
              <a:chExt cx="3603" cy="561"/>
            </a:xfrm>
          </p:grpSpPr>
          <p:grpSp>
            <p:nvGrpSpPr>
              <p:cNvPr id="159748" name="Group 113"/>
              <p:cNvGrpSpPr/>
              <p:nvPr/>
            </p:nvGrpSpPr>
            <p:grpSpPr>
              <a:xfrm>
                <a:off x="860" y="1882"/>
                <a:ext cx="73" cy="480"/>
                <a:chOff x="431" y="799"/>
                <a:chExt cx="102" cy="735"/>
              </a:xfrm>
            </p:grpSpPr>
            <p:sp>
              <p:nvSpPr>
                <p:cNvPr id="159749" name="Rectangle 114"/>
                <p:cNvSpPr>
                  <a:spLocks noChangeArrowheads="1"/>
                </p:cNvSpPr>
                <p:nvPr/>
              </p:nvSpPr>
              <p:spPr bwMode="auto">
                <a:xfrm>
                  <a:off x="464" y="899"/>
                  <a:ext cx="45" cy="635"/>
                </a:xfrm>
                <a:prstGeom prst="rect">
                  <a:avLst/>
                </a:prstGeom>
                <a:solidFill>
                  <a:srgbClr val="EDD599"/>
                </a:solidFill>
                <a:ln w="9525">
                  <a:solidFill>
                    <a:srgbClr val="DEA83C"/>
                  </a:solidFill>
                  <a:miter lim="800000"/>
                </a:ln>
              </p:spPr>
              <p:txBody>
                <a:bodyPr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9750" name="Oval 115"/>
                <p:cNvSpPr>
                  <a:spLocks noChangeArrowheads="1"/>
                </p:cNvSpPr>
                <p:nvPr/>
              </p:nvSpPr>
              <p:spPr bwMode="auto">
                <a:xfrm rot="-5400000">
                  <a:off x="416" y="814"/>
                  <a:ext cx="131" cy="102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EDD599"/>
                  </a:solidFill>
                  <a:round/>
                </a:ln>
              </p:spPr>
              <p:txBody>
                <a:bodyPr vert="eaVert" wrap="none" anchor="ctr"/>
                <a:lstStyle>
                  <a:lvl1pPr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eaLnBrk="0" hangingPunct="0"/>
                  <a:endParaRPr kumimoji="0" lang="zh-CN" altLang="en-US" sz="135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9751" name="Group 116"/>
              <p:cNvGrpSpPr/>
              <p:nvPr/>
            </p:nvGrpSpPr>
            <p:grpSpPr>
              <a:xfrm>
                <a:off x="888" y="1886"/>
                <a:ext cx="494" cy="511"/>
                <a:chOff x="1392" y="628"/>
                <a:chExt cx="494" cy="511"/>
              </a:xfrm>
            </p:grpSpPr>
            <p:grpSp>
              <p:nvGrpSpPr>
                <p:cNvPr id="159752" name="Group 117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9753" name="Rectangle 11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54" name="Oval 11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755" name="Group 120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9756" name="Rectangle 1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57" name="Oval 12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758" name="Group 123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9759" name="Rectangle 1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60" name="Oval 12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59761" name="Group 126"/>
              <p:cNvGrpSpPr/>
              <p:nvPr/>
            </p:nvGrpSpPr>
            <p:grpSpPr>
              <a:xfrm>
                <a:off x="1339" y="1886"/>
                <a:ext cx="494" cy="511"/>
                <a:chOff x="1392" y="628"/>
                <a:chExt cx="494" cy="511"/>
              </a:xfrm>
            </p:grpSpPr>
            <p:grpSp>
              <p:nvGrpSpPr>
                <p:cNvPr id="159762" name="Group 127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9763" name="Rectangle 1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64" name="Oval 12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765" name="Group 130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9766" name="Rectangle 1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67" name="Oval 13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768" name="Group 133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9769" name="Rectangle 13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70" name="Oval 13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59771" name="Group 136"/>
              <p:cNvGrpSpPr/>
              <p:nvPr/>
            </p:nvGrpSpPr>
            <p:grpSpPr>
              <a:xfrm>
                <a:off x="1790" y="1886"/>
                <a:ext cx="494" cy="511"/>
                <a:chOff x="1392" y="628"/>
                <a:chExt cx="494" cy="511"/>
              </a:xfrm>
            </p:grpSpPr>
            <p:grpSp>
              <p:nvGrpSpPr>
                <p:cNvPr id="159772" name="Group 137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9773" name="Rectangle 13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74" name="Oval 13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775" name="Group 140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9776" name="Rectangle 14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77" name="Oval 14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778" name="Group 143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9779" name="Rectangle 14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80" name="Oval 14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59781" name="Group 146"/>
              <p:cNvGrpSpPr/>
              <p:nvPr/>
            </p:nvGrpSpPr>
            <p:grpSpPr>
              <a:xfrm>
                <a:off x="2241" y="1886"/>
                <a:ext cx="494" cy="511"/>
                <a:chOff x="1392" y="628"/>
                <a:chExt cx="494" cy="511"/>
              </a:xfrm>
            </p:grpSpPr>
            <p:grpSp>
              <p:nvGrpSpPr>
                <p:cNvPr id="159782" name="Group 147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9783" name="Rectangle 14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84" name="Oval 14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785" name="Group 150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9786" name="Rectangle 15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87" name="Oval 15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788" name="Group 153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9789" name="Rectangle 15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90" name="Oval 15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159791" name="Group 156"/>
              <p:cNvGrpSpPr/>
              <p:nvPr/>
            </p:nvGrpSpPr>
            <p:grpSpPr>
              <a:xfrm>
                <a:off x="3969" y="1886"/>
                <a:ext cx="494" cy="511"/>
                <a:chOff x="1392" y="628"/>
                <a:chExt cx="494" cy="511"/>
              </a:xfrm>
            </p:grpSpPr>
            <p:grpSp>
              <p:nvGrpSpPr>
                <p:cNvPr id="159792" name="Group 157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9793" name="Rectangle 15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94" name="Oval 159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795" name="Group 160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9796" name="Rectangle 1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797" name="Oval 162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798" name="Group 163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9799" name="Rectangle 1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800" name="Oval 165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59801" name="Text Box 166"/>
              <p:cNvSpPr txBox="1">
                <a:spLocks noChangeArrowheads="1"/>
              </p:cNvSpPr>
              <p:nvPr/>
            </p:nvSpPr>
            <p:spPr bwMode="auto">
              <a:xfrm>
                <a:off x="3152" y="1862"/>
                <a:ext cx="554" cy="5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zh-CN" altLang="en-US" sz="3750">
                    <a:latin typeface="宋体" panose="02010600030101010101" pitchFamily="2" charset="-122"/>
                  </a:rPr>
                  <a:t>…</a:t>
                </a:r>
                <a:endParaRPr kumimoji="0" lang="zh-CN" altLang="en-US" sz="3750">
                  <a:latin typeface="Arial" panose="020B0604020202020204" pitchFamily="34" charset="0"/>
                </a:endParaRPr>
              </a:p>
            </p:txBody>
          </p:sp>
          <p:grpSp>
            <p:nvGrpSpPr>
              <p:cNvPr id="159802" name="Group 167"/>
              <p:cNvGrpSpPr/>
              <p:nvPr/>
            </p:nvGrpSpPr>
            <p:grpSpPr>
              <a:xfrm>
                <a:off x="2692" y="1886"/>
                <a:ext cx="494" cy="511"/>
                <a:chOff x="1392" y="628"/>
                <a:chExt cx="494" cy="511"/>
              </a:xfrm>
            </p:grpSpPr>
            <p:grpSp>
              <p:nvGrpSpPr>
                <p:cNvPr id="159803" name="Group 168"/>
                <p:cNvGrpSpPr>
                  <a:grpSpLocks noChangeAspect="1"/>
                </p:cNvGrpSpPr>
                <p:nvPr/>
              </p:nvGrpSpPr>
              <p:grpSpPr>
                <a:xfrm rot="-5400000">
                  <a:off x="1594" y="871"/>
                  <a:ext cx="66" cy="469"/>
                  <a:chOff x="431" y="799"/>
                  <a:chExt cx="102" cy="735"/>
                </a:xfrm>
              </p:grpSpPr>
              <p:sp>
                <p:nvSpPr>
                  <p:cNvPr id="159804" name="Rectangle 1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805" name="Oval 170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806" name="Group 171"/>
                <p:cNvGrpSpPr>
                  <a:grpSpLocks noChangeAspect="1"/>
                </p:cNvGrpSpPr>
                <p:nvPr/>
              </p:nvGrpSpPr>
              <p:grpSpPr>
                <a:xfrm rot="10800000">
                  <a:off x="1818" y="662"/>
                  <a:ext cx="66" cy="469"/>
                  <a:chOff x="431" y="799"/>
                  <a:chExt cx="102" cy="735"/>
                </a:xfrm>
              </p:grpSpPr>
              <p:sp>
                <p:nvSpPr>
                  <p:cNvPr id="159807" name="Rectangle 17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808" name="Oval 173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9809" name="Group 174"/>
                <p:cNvGrpSpPr>
                  <a:grpSpLocks noChangeAspect="1"/>
                </p:cNvGrpSpPr>
                <p:nvPr/>
              </p:nvGrpSpPr>
              <p:grpSpPr>
                <a:xfrm rot="5400000">
                  <a:off x="1619" y="426"/>
                  <a:ext cx="66" cy="469"/>
                  <a:chOff x="431" y="799"/>
                  <a:chExt cx="102" cy="735"/>
                </a:xfrm>
              </p:grpSpPr>
              <p:sp>
                <p:nvSpPr>
                  <p:cNvPr id="159810" name="Rectangle 1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64" y="899"/>
                    <a:ext cx="45" cy="635"/>
                  </a:xfrm>
                  <a:prstGeom prst="rect">
                    <a:avLst/>
                  </a:prstGeom>
                  <a:solidFill>
                    <a:srgbClr val="EDD599"/>
                  </a:solidFill>
                  <a:ln w="9525">
                    <a:solidFill>
                      <a:srgbClr val="DEA83C"/>
                    </a:solidFill>
                    <a:miter lim="800000"/>
                  </a:ln>
                </p:spPr>
                <p:txBody>
                  <a:bodyPr rot="10800000" vert="eaVert"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9811" name="Oval 176"/>
                  <p:cNvSpPr>
                    <a:spLocks noChangeAspect="1" noChangeArrowheads="1"/>
                  </p:cNvSpPr>
                  <p:nvPr/>
                </p:nvSpPr>
                <p:spPr bwMode="auto">
                  <a:xfrm rot="-5400000">
                    <a:off x="416" y="814"/>
                    <a:ext cx="131" cy="10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9525">
                    <a:solidFill>
                      <a:srgbClr val="EDD599"/>
                    </a:solidFill>
                    <a:round/>
                  </a:ln>
                </p:spPr>
                <p:txBody>
                  <a:bodyPr wrap="none" anchor="ctr"/>
                  <a:lstStyle>
                    <a:lvl1pPr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5pPr>
                    <a:lvl6pPr marL="25146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6pPr>
                    <a:lvl7pPr marL="29718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7pPr>
                    <a:lvl8pPr marL="34290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8pPr>
                    <a:lvl9pPr marL="3886200" indent="-2286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0" hangingPunct="0"/>
                    <a:endParaRPr kumimoji="0" lang="zh-CN" altLang="en-US" sz="1350"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159812" name="Group 177"/>
            <p:cNvGrpSpPr/>
            <p:nvPr/>
          </p:nvGrpSpPr>
          <p:grpSpPr>
            <a:xfrm>
              <a:off x="1383" y="2498"/>
              <a:ext cx="3221" cy="558"/>
              <a:chOff x="1202" y="436"/>
              <a:chExt cx="3356" cy="488"/>
            </a:xfrm>
          </p:grpSpPr>
          <p:sp>
            <p:nvSpPr>
              <p:cNvPr id="159813" name="AutoShape 178"/>
              <p:cNvSpPr/>
              <p:nvPr/>
            </p:nvSpPr>
            <p:spPr bwMode="auto">
              <a:xfrm rot="-5400000">
                <a:off x="2789" y="-1151"/>
                <a:ext cx="182" cy="3356"/>
              </a:xfrm>
              <a:prstGeom prst="leftBrace">
                <a:avLst>
                  <a:gd name="adj1" fmla="val 153663"/>
                  <a:gd name="adj2" fmla="val 50000"/>
                </a:avLst>
              </a:prstGeom>
              <a:noFill/>
              <a:ln w="38100">
                <a:solidFill>
                  <a:srgbClr val="FF0000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eaVert" wrap="none" anchor="ctr"/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0" hangingPunct="0"/>
                <a:endParaRPr kumimoji="0" lang="zh-CN" altLang="en-US" sz="1350">
                  <a:latin typeface="Arial" panose="020B0604020202020204" pitchFamily="34" charset="0"/>
                </a:endParaRPr>
              </a:p>
            </p:txBody>
          </p:sp>
          <p:sp>
            <p:nvSpPr>
              <p:cNvPr id="159814" name="Text Box 179"/>
              <p:cNvSpPr txBox="1">
                <a:spLocks noChangeArrowheads="1"/>
              </p:cNvSpPr>
              <p:nvPr/>
            </p:nvSpPr>
            <p:spPr bwMode="auto">
              <a:xfrm>
                <a:off x="2198" y="586"/>
                <a:ext cx="1498" cy="3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r>
                  <a:rPr kumimoji="0" lang="en-US" altLang="zh-CN" b="1" i="1"/>
                  <a:t>50</a:t>
                </a:r>
                <a:r>
                  <a:rPr kumimoji="0" lang="zh-CN" altLang="en-US" b="1">
                    <a:latin typeface="Arial" panose="020B0604020202020204" pitchFamily="34" charset="0"/>
                    <a:ea typeface="华文新魏" panose="02010800040101010101" pitchFamily="2" charset="-122"/>
                  </a:rPr>
                  <a:t>根火柴棒</a:t>
                </a:r>
                <a:endParaRPr kumimoji="0" lang="zh-CN" altLang="en-US" b="1">
                  <a:latin typeface="Arial" panose="020B0604020202020204" pitchFamily="34" charset="0"/>
                  <a:ea typeface="华文新魏" panose="02010800040101010101" pitchFamily="2" charset="-122"/>
                </a:endParaRPr>
              </a:p>
            </p:txBody>
          </p:sp>
        </p:grpSp>
      </p:grpSp>
      <p:sp>
        <p:nvSpPr>
          <p:cNvPr id="159815" name="Rectangle 71"/>
          <p:cNvSpPr>
            <a:spLocks noChangeArrowheads="1"/>
          </p:cNvSpPr>
          <p:nvPr/>
        </p:nvSpPr>
        <p:spPr bwMode="auto">
          <a:xfrm>
            <a:off x="82630" y="2320529"/>
            <a:ext cx="6641306" cy="41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照此搭法，用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50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根火柴棒最多可以搭出多少个正方形？</a:t>
            </a:r>
            <a:endParaRPr kumimoji="1" lang="zh-CN" altLang="en-US" sz="21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59816" name="Text Box 72"/>
          <p:cNvSpPr txBox="1">
            <a:spLocks noChangeArrowheads="1"/>
          </p:cNvSpPr>
          <p:nvPr/>
        </p:nvSpPr>
        <p:spPr bwMode="auto">
          <a:xfrm>
            <a:off x="1223883" y="2951480"/>
            <a:ext cx="6156722" cy="2353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解：设用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50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根火柴棒可搭出</a:t>
            </a:r>
            <a:r>
              <a:rPr kumimoji="1" lang="en-US" altLang="zh-CN" sz="2100" b="1" i="1">
                <a:latin typeface="Times New Roman" panose="02020603050405020304" pitchFamily="18" charset="0"/>
                <a:ea typeface="楷体" panose="02010609060101010101" pitchFamily="49" charset="-122"/>
              </a:rPr>
              <a:t>x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个正方形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.</a:t>
            </a:r>
            <a:endParaRPr kumimoji="1" lang="en-US" altLang="zh-CN" sz="21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根据题意，得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  4 + 3(x-1) ≤ 50</a:t>
            </a:r>
            <a:endParaRPr kumimoji="1" lang="en-US" altLang="zh-CN" sz="21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解这个不等式，得 </a:t>
            </a:r>
            <a:r>
              <a:rPr kumimoji="1" lang="en-US" altLang="zh-CN" sz="2100" b="1" i="1">
                <a:latin typeface="Times New Roman" panose="02020603050405020304" pitchFamily="18" charset="0"/>
                <a:ea typeface="楷体" panose="02010609060101010101" pitchFamily="49" charset="-122"/>
              </a:rPr>
              <a:t>x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 ≤</a:t>
            </a:r>
            <a:endParaRPr kumimoji="1" lang="en-US" altLang="zh-CN" sz="21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100" b="1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因为</a:t>
            </a:r>
            <a:r>
              <a:rPr kumimoji="1" lang="zh-CN" altLang="en-US" sz="2100" b="1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kumimoji="1" lang="en-US" altLang="zh-CN" sz="2100" b="1" i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x</a:t>
            </a:r>
            <a:r>
              <a:rPr kumimoji="1" lang="en-US" altLang="zh-CN" sz="2100" b="1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kumimoji="1" lang="zh-CN" altLang="en-US" sz="2100" b="1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  <a:sym typeface="+mn-ea"/>
              </a:rPr>
              <a:t>为正整数，所以 </a:t>
            </a:r>
            <a:r>
              <a:rPr kumimoji="1" lang="en-US" altLang="zh-CN" sz="2100" b="1" i="1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x</a:t>
            </a:r>
            <a:r>
              <a:rPr kumimoji="1" lang="en-US" altLang="zh-CN" sz="2100" b="1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kumimoji="1" lang="zh-CN" altLang="en-US" sz="2100" b="1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  <a:sym typeface="+mn-ea"/>
              </a:rPr>
              <a:t>最大为</a:t>
            </a:r>
            <a:r>
              <a:rPr kumimoji="1" lang="en-US" altLang="zh-CN" sz="2100" b="1">
                <a:solidFill>
                  <a:schemeClr val="tx2"/>
                </a:solidFill>
                <a:latin typeface="Times New Roman" panose="02020603050405020304" pitchFamily="49" charset="-122"/>
                <a:ea typeface="楷体" panose="02010609060101010101" pitchFamily="49" charset="-122"/>
                <a:sym typeface="+mn-ea"/>
              </a:rPr>
              <a:t>16.</a:t>
            </a:r>
            <a:endParaRPr kumimoji="1" lang="zh-CN" altLang="en-US" sz="2100" b="1">
              <a:solidFill>
                <a:schemeClr val="tx2"/>
              </a:solidFill>
              <a:latin typeface="Times New Roman" panose="02020603050405020304" pitchFamily="49" charset="-122"/>
              <a:ea typeface="楷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答：用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50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根火柴棒</a:t>
            </a:r>
            <a:r>
              <a:rPr kumimoji="1" lang="zh-CN" altLang="en-US" sz="2100" b="1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最多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可以搭出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16</a:t>
            </a:r>
            <a:r>
              <a:rPr kumimoji="1" lang="zh-CN" altLang="en-US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个正方形</a:t>
            </a:r>
            <a:r>
              <a:rPr kumimoji="1" lang="en-US" altLang="zh-CN" sz="2100" b="1">
                <a:latin typeface="Times New Roman" panose="02020603050405020304" pitchFamily="49" charset="-122"/>
                <a:ea typeface="楷体" panose="02010609060101010101" pitchFamily="49" charset="-122"/>
              </a:rPr>
              <a:t>.</a:t>
            </a:r>
            <a:endParaRPr kumimoji="1" lang="en-US" altLang="zh-CN" sz="2100" b="1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59817" name="Rectangle 73"/>
          <p:cNvSpPr>
            <a:spLocks noChangeArrowheads="1"/>
          </p:cNvSpPr>
          <p:nvPr/>
        </p:nvSpPr>
        <p:spPr bwMode="auto">
          <a:xfrm>
            <a:off x="0" y="803910"/>
            <a:ext cx="309880" cy="106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 sz="100"/>
          </a:p>
        </p:txBody>
      </p:sp>
      <p:graphicFrame>
        <p:nvGraphicFramePr>
          <p:cNvPr id="159818" name="Object 74"/>
          <p:cNvGraphicFramePr>
            <a:graphicFrameLocks noChangeAspect="1"/>
          </p:cNvGraphicFramePr>
          <p:nvPr/>
        </p:nvGraphicFramePr>
        <p:xfrm>
          <a:off x="3997325" y="3802380"/>
          <a:ext cx="57658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1" imgW="292100" imgH="128905" progId="Equation.DSMT4">
                  <p:embed/>
                </p:oleObj>
              </mc:Choice>
              <mc:Fallback>
                <p:oleObj name="Equation" r:id="rId1" imgW="292100" imgH="128905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997325" y="3802380"/>
                        <a:ext cx="576580" cy="647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98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98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98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98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9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98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2760,&quot;width&quot;:1762.4992125984252}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jhjMjJlMzU5MzU0Nzk5N2RjN2ViMzY4OTRmNjE3YmEifQ=="/>
</p:tagLst>
</file>

<file path=ppt/theme/theme1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自定义设计方案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宋体"/>
        <a:cs typeface="Arial"/>
      </a:majorFont>
      <a:minorFont>
        <a:latin typeface="Comic Sans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2078</Words>
  <Application>WPS 演示</Application>
  <PresentationFormat>On-screen Show (4:3)</PresentationFormat>
  <Paragraphs>186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14</vt:i4>
      </vt:variant>
    </vt:vector>
  </HeadingPairs>
  <TitlesOfParts>
    <vt:vector size="36" baseType="lpstr">
      <vt:lpstr>Arial</vt:lpstr>
      <vt:lpstr>宋体</vt:lpstr>
      <vt:lpstr>Wingdings</vt:lpstr>
      <vt:lpstr>楷体_GB2312</vt:lpstr>
      <vt:lpstr>Comic Sans MS</vt:lpstr>
      <vt:lpstr>Times New Roman</vt:lpstr>
      <vt:lpstr>黑体</vt:lpstr>
      <vt:lpstr>华文行楷</vt:lpstr>
      <vt:lpstr>微软雅黑</vt:lpstr>
      <vt:lpstr>Times New Roman</vt:lpstr>
      <vt:lpstr>楷体</vt:lpstr>
      <vt:lpstr>华文新魏</vt:lpstr>
      <vt:lpstr>华文楷体</vt:lpstr>
      <vt:lpstr>Arial Unicode MS</vt:lpstr>
      <vt:lpstr>自定义设计方案</vt:lpstr>
      <vt:lpstr>2_自定义设计方案</vt:lpstr>
      <vt:lpstr>1_Crayons</vt:lpstr>
      <vt:lpstr>Equation.3</vt:lpstr>
      <vt:lpstr>Equation.3</vt:lpstr>
      <vt:lpstr>Equation.DSMT4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肉肉团子</cp:lastModifiedBy>
  <cp:revision>26</cp:revision>
  <cp:lastPrinted>2021-04-09T08:28:00Z</cp:lastPrinted>
  <dcterms:created xsi:type="dcterms:W3CDTF">2021-04-09T08:28:00Z</dcterms:created>
  <dcterms:modified xsi:type="dcterms:W3CDTF">2022-05-25T03:54:10Z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F750B6A84BE848AB8E0C26BBF5D315ED</vt:lpwstr>
  </property>
  <property fmtid="{D5CDD505-2E9C-101B-9397-08002B2CF9AE}" pid="7" name="KSOProductBuildVer">
    <vt:lpwstr>2052-11.1.0.11744</vt:lpwstr>
  </property>
</Properties>
</file>