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3"/>
  </p:notesMasterIdLst>
  <p:sldIdLst>
    <p:sldId id="1341" r:id="rId3"/>
    <p:sldId id="1271" r:id="rId4"/>
    <p:sldId id="260" r:id="rId5"/>
    <p:sldId id="1432" r:id="rId6"/>
    <p:sldId id="1534" r:id="rId7"/>
    <p:sldId id="1399" r:id="rId8"/>
    <p:sldId id="1346" r:id="rId9"/>
    <p:sldId id="1398" r:id="rId10"/>
    <p:sldId id="1278" r:id="rId11"/>
    <p:sldId id="1510" r:id="rId12"/>
    <p:sldId id="1400" r:id="rId13"/>
    <p:sldId id="1347" r:id="rId14"/>
    <p:sldId id="1348" r:id="rId15"/>
    <p:sldId id="1349" r:id="rId16"/>
    <p:sldId id="1283" r:id="rId17"/>
    <p:sldId id="1375" r:id="rId18"/>
    <p:sldId id="1284" r:id="rId19"/>
    <p:sldId id="308" r:id="rId20"/>
    <p:sldId id="1380" r:id="rId21"/>
    <p:sldId id="1381" r:id="rId22"/>
    <p:sldId id="1382" r:id="rId23"/>
    <p:sldId id="1383" r:id="rId24"/>
    <p:sldId id="433" r:id="rId25"/>
    <p:sldId id="1263" r:id="rId26"/>
    <p:sldId id="1384" r:id="rId27"/>
    <p:sldId id="1385" r:id="rId28"/>
    <p:sldId id="1030" r:id="rId29"/>
    <p:sldId id="1493" r:id="rId30"/>
    <p:sldId id="307" r:id="rId31"/>
    <p:sldId id="126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2D68F3E-2175-4EB5-A0EE-F378795C1529}">
          <p14:sldIdLst>
            <p14:sldId id="1341"/>
            <p14:sldId id="1271"/>
            <p14:sldId id="260"/>
            <p14:sldId id="1432"/>
            <p14:sldId id="1534"/>
            <p14:sldId id="1399"/>
            <p14:sldId id="1346"/>
            <p14:sldId id="1398"/>
            <p14:sldId id="1278"/>
            <p14:sldId id="1510"/>
            <p14:sldId id="1400"/>
            <p14:sldId id="1347"/>
            <p14:sldId id="1348"/>
            <p14:sldId id="1349"/>
            <p14:sldId id="1283"/>
            <p14:sldId id="1375"/>
            <p14:sldId id="1284"/>
            <p14:sldId id="308"/>
            <p14:sldId id="1380"/>
            <p14:sldId id="1381"/>
            <p14:sldId id="1382"/>
            <p14:sldId id="1383"/>
            <p14:sldId id="433"/>
            <p14:sldId id="1263"/>
            <p14:sldId id="1384"/>
            <p14:sldId id="1385"/>
            <p14:sldId id="1030"/>
            <p14:sldId id="1493"/>
            <p14:sldId id="307"/>
            <p14:sldId id="1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微软用户" initials="微" lastIdx="1" clrIdx="0"/>
  <p:cmAuthor id="2" name="Administrator" initials="A" lastIdx="2" clrIdx="0"/>
  <p:cmAuthor id="3" name="kingsoft" initials="k" lastIdx="1" clrIdx="0"/>
  <p:cmAuthor id="4" name="新课标第一网" initials="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997DE0-10A5-4906-9CDD-FF64789D7A47}" type="doc">
      <dgm:prSet loTypeId="urn:microsoft.com/office/officeart/2005/8/layout/list1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941A1DAB-9EF0-40F7-8E32-8B6ED36CAC84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>
              <a:latin typeface="+mn-ea"/>
              <a:cs typeface="+mn-ea"/>
            </a:rPr>
            <a:t>对外开放之义</a:t>
          </a:r>
          <a:endParaRPr sz="1700"/>
        </a:p>
      </dgm:t>
    </dgm:pt>
    <dgm:pt modelId="{E656B67E-D07A-4C89-A557-E36811274F6D}" type="parTrans" cxnId="{3E7487FF-DC91-4AEE-B011-B47D451A7120}">
      <dgm:prSet/>
      <dgm:spPr/>
      <dgm:t>
        <a:bodyPr/>
        <a:lstStyle/>
        <a:p>
          <a:endParaRPr lang="zh-CN" altLang="en-US" sz="1600"/>
        </a:p>
      </dgm:t>
    </dgm:pt>
    <dgm:pt modelId="{727EBBE7-0925-4772-9A9A-A68ADA75AC5E}" type="sibTrans" cxnId="{3E7487FF-DC91-4AEE-B011-B47D451A7120}">
      <dgm:prSet/>
      <dgm:spPr/>
      <dgm:t>
        <a:bodyPr/>
        <a:lstStyle/>
        <a:p>
          <a:endParaRPr lang="zh-CN" altLang="en-US" sz="1600"/>
        </a:p>
      </dgm:t>
    </dgm:pt>
    <dgm:pt modelId="{5AC93216-DB1D-495E-AC1A-DC718585EC2B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>
              <a:latin typeface="+mn-ea"/>
              <a:cs typeface="+mn-ea"/>
            </a:rPr>
            <a:t>对外开放之因</a:t>
          </a:r>
          <a:endParaRPr sz="1700"/>
        </a:p>
      </dgm:t>
    </dgm:pt>
    <dgm:pt modelId="{6AEF3AEC-F14A-4A5B-A22B-C6256AF77BB9}" type="parTrans" cxnId="{D9B783F7-79D9-47AC-B9F2-D93ACB33AF42}">
      <dgm:prSet/>
      <dgm:spPr/>
      <dgm:t>
        <a:bodyPr/>
        <a:lstStyle/>
        <a:p>
          <a:endParaRPr lang="zh-CN" altLang="en-US" sz="1600"/>
        </a:p>
      </dgm:t>
    </dgm:pt>
    <dgm:pt modelId="{4FC85832-E0E6-429A-B5F5-14FCDDBB9B40}" type="sibTrans" cxnId="{D9B783F7-79D9-47AC-B9F2-D93ACB33AF42}">
      <dgm:prSet/>
      <dgm:spPr/>
      <dgm:t>
        <a:bodyPr/>
        <a:lstStyle/>
        <a:p>
          <a:endParaRPr lang="zh-CN" altLang="en-US" sz="1600"/>
        </a:p>
      </dgm:t>
    </dgm:pt>
    <dgm:pt modelId="{FEAF0773-BCE9-4413-8A14-367560B9FFDC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>
              <a:latin typeface="+mn-ea"/>
              <a:cs typeface="+mn-ea"/>
            </a:rPr>
            <a:t>对外开放之时</a:t>
          </a:r>
          <a:endParaRPr sz="1700"/>
        </a:p>
      </dgm:t>
    </dgm:pt>
    <dgm:pt modelId="{D4A6414F-9E87-4C3A-AEDE-AED2015F13F8}" type="parTrans" cxnId="{3B25DAB6-8FEF-4B09-8C74-DF8FE6240E91}">
      <dgm:prSet/>
      <dgm:spPr/>
      <dgm:t>
        <a:bodyPr/>
        <a:lstStyle/>
        <a:p>
          <a:endParaRPr lang="zh-CN" altLang="en-US" sz="1600"/>
        </a:p>
      </dgm:t>
    </dgm:pt>
    <dgm:pt modelId="{E0B378FB-1D4A-4030-96C9-9D175F7E6EF5}" type="sibTrans" cxnId="{3B25DAB6-8FEF-4B09-8C74-DF8FE6240E91}">
      <dgm:prSet/>
      <dgm:spPr/>
      <dgm:t>
        <a:bodyPr/>
        <a:lstStyle/>
        <a:p>
          <a:endParaRPr lang="zh-CN" altLang="en-US" sz="1600"/>
        </a:p>
      </dgm:t>
    </dgm:pt>
    <dgm:pt modelId="{9E37F7E7-193D-4CE8-BAEA-391986E2C036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>
              <a:latin typeface="+mn-ea"/>
              <a:cs typeface="+mn-ea"/>
            </a:rPr>
            <a:t>对外开放之地</a:t>
          </a:r>
          <a:endParaRPr sz="1700"/>
        </a:p>
      </dgm:t>
    </dgm:pt>
    <dgm:pt modelId="{365FBBAD-3E21-4BDB-BB9B-E7F272016E05}" type="parTrans" cxnId="{CECE24B9-0A8B-4483-A93A-88FACE94FBB4}">
      <dgm:prSet/>
      <dgm:spPr/>
      <dgm:t>
        <a:bodyPr/>
        <a:lstStyle/>
        <a:p>
          <a:endParaRPr lang="zh-CN" altLang="en-US"/>
        </a:p>
      </dgm:t>
    </dgm:pt>
    <dgm:pt modelId="{D157A96D-E2C3-4BE1-9575-D23E0B677D7E}" type="sibTrans" cxnId="{CECE24B9-0A8B-4483-A93A-88FACE94FBB4}">
      <dgm:prSet/>
      <dgm:spPr/>
      <dgm:t>
        <a:bodyPr/>
        <a:lstStyle/>
        <a:p>
          <a:endParaRPr lang="zh-CN" altLang="en-US"/>
        </a:p>
      </dgm:t>
    </dgm:pt>
    <dgm:pt modelId="{EC9933FC-EF2E-443A-8C6B-24A50FCB3B8D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800">
              <a:latin typeface="+mn-ea"/>
              <a:cs typeface="+mn-ea"/>
            </a:rPr>
            <a:t>对外开放之果</a:t>
          </a:r>
          <a:endParaRPr sz="1700"/>
        </a:p>
      </dgm:t>
    </dgm:pt>
    <dgm:pt modelId="{C64461BD-BD33-4444-AA91-61623BCE00D5}" type="parTrans" cxnId="{600EF408-711E-462B-86AB-7DE0555D3C5B}">
      <dgm:prSet/>
      <dgm:spPr/>
      <dgm:t>
        <a:bodyPr/>
        <a:lstStyle/>
        <a:p>
          <a:endParaRPr lang="zh-CN" altLang="en-US" sz="1600"/>
        </a:p>
      </dgm:t>
    </dgm:pt>
    <dgm:pt modelId="{CBEC1E1A-9190-4D34-98EF-3FA96E384BEE}" type="sibTrans" cxnId="{600EF408-711E-462B-86AB-7DE0555D3C5B}">
      <dgm:prSet/>
      <dgm:spPr/>
      <dgm:t>
        <a:bodyPr/>
        <a:lstStyle/>
        <a:p>
          <a:endParaRPr lang="zh-CN" altLang="en-US" sz="1600"/>
        </a:p>
      </dgm:t>
    </dgm:pt>
    <dgm:pt modelId="{5B717AF5-4A1D-4305-8044-FB096F2DE2A7}" type="pres">
      <dgm:prSet presAssocID="{D6997DE0-10A5-4906-9CDD-FF64789D7A4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D7120D1-4330-4819-9DAF-A34DD0E7676F}" type="pres">
      <dgm:prSet presAssocID="{941A1DAB-9EF0-40F7-8E32-8B6ED36CAC84}" presName="parentLin" presStyleCnt="0"/>
      <dgm:spPr/>
    </dgm:pt>
    <dgm:pt modelId="{F3E66A2C-74DE-4069-8592-4D1BFA873314}" type="pres">
      <dgm:prSet presAssocID="{941A1DAB-9EF0-40F7-8E32-8B6ED36CAC84}" presName="parentLeftMargin" presStyleLbl="node1" presStyleIdx="0" presStyleCnt="5"/>
      <dgm:spPr/>
      <dgm:t>
        <a:bodyPr/>
        <a:lstStyle/>
        <a:p>
          <a:endParaRPr lang="zh-CN" altLang="en-US"/>
        </a:p>
      </dgm:t>
    </dgm:pt>
    <dgm:pt modelId="{E7BD3B78-8571-4529-BF56-011187D03ED2}" type="pres">
      <dgm:prSet presAssocID="{941A1DAB-9EF0-40F7-8E32-8B6ED36CAC8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6A7E66F-A2A1-44CC-A14E-BBDCC75184CE}" type="pres">
      <dgm:prSet presAssocID="{941A1DAB-9EF0-40F7-8E32-8B6ED36CAC84}" presName="negativeSpace" presStyleCnt="0"/>
      <dgm:spPr/>
    </dgm:pt>
    <dgm:pt modelId="{DD23850F-2916-4565-AD06-DCD23BAD6A47}" type="pres">
      <dgm:prSet presAssocID="{941A1DAB-9EF0-40F7-8E32-8B6ED36CAC84}" presName="childText" presStyleLbl="conFgAcc1" presStyleIdx="0" presStyleCnt="5">
        <dgm:presLayoutVars>
          <dgm:bulletEnabled val="1"/>
        </dgm:presLayoutVars>
      </dgm:prSet>
      <dgm:spPr/>
    </dgm:pt>
    <dgm:pt modelId="{DC65B2D8-91CB-46E5-9E2C-BF5DCD3D81A0}" type="pres">
      <dgm:prSet presAssocID="{727EBBE7-0925-4772-9A9A-A68ADA75AC5E}" presName="spaceBetweenRectangles" presStyleCnt="0"/>
      <dgm:spPr/>
    </dgm:pt>
    <dgm:pt modelId="{C170A165-0CF8-4634-90C1-F12711F3672E}" type="pres">
      <dgm:prSet presAssocID="{5AC93216-DB1D-495E-AC1A-DC718585EC2B}" presName="parentLin" presStyleCnt="0"/>
      <dgm:spPr/>
    </dgm:pt>
    <dgm:pt modelId="{C3713089-4CD9-496C-9596-D085CB20D7A5}" type="pres">
      <dgm:prSet presAssocID="{5AC93216-DB1D-495E-AC1A-DC718585EC2B}" presName="parentLeftMargin" presStyleLbl="node1" presStyleIdx="0" presStyleCnt="5"/>
      <dgm:spPr/>
      <dgm:t>
        <a:bodyPr/>
        <a:lstStyle/>
        <a:p>
          <a:endParaRPr lang="zh-CN" altLang="en-US"/>
        </a:p>
      </dgm:t>
    </dgm:pt>
    <dgm:pt modelId="{6F05232E-10D1-4404-992D-AA7E7096E808}" type="pres">
      <dgm:prSet presAssocID="{5AC93216-DB1D-495E-AC1A-DC718585EC2B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A44958C-7826-4218-8A97-144ADB602833}" type="pres">
      <dgm:prSet presAssocID="{5AC93216-DB1D-495E-AC1A-DC718585EC2B}" presName="negativeSpace" presStyleCnt="0"/>
      <dgm:spPr/>
    </dgm:pt>
    <dgm:pt modelId="{6E9002AD-82F1-4FBC-B141-B13E403A0E1A}" type="pres">
      <dgm:prSet presAssocID="{5AC93216-DB1D-495E-AC1A-DC718585EC2B}" presName="childText" presStyleLbl="conFgAcc1" presStyleIdx="1" presStyleCnt="5">
        <dgm:presLayoutVars>
          <dgm:bulletEnabled val="1"/>
        </dgm:presLayoutVars>
      </dgm:prSet>
      <dgm:spPr/>
    </dgm:pt>
    <dgm:pt modelId="{1FF857EF-1F5A-4A5B-83E4-F6A90BA6441A}" type="pres">
      <dgm:prSet presAssocID="{4FC85832-E0E6-429A-B5F5-14FCDDBB9B40}" presName="spaceBetweenRectangles" presStyleCnt="0"/>
      <dgm:spPr/>
    </dgm:pt>
    <dgm:pt modelId="{E0599A45-2BF0-4F1E-80E6-F440637AEE33}" type="pres">
      <dgm:prSet presAssocID="{FEAF0773-BCE9-4413-8A14-367560B9FFDC}" presName="parentLin" presStyleCnt="0"/>
      <dgm:spPr/>
    </dgm:pt>
    <dgm:pt modelId="{CB55C953-BF8B-4B1F-A52A-05B3E452BBD7}" type="pres">
      <dgm:prSet presAssocID="{FEAF0773-BCE9-4413-8A14-367560B9FFDC}" presName="parentLeftMargin" presStyleLbl="node1" presStyleIdx="1" presStyleCnt="5"/>
      <dgm:spPr/>
      <dgm:t>
        <a:bodyPr/>
        <a:lstStyle/>
        <a:p>
          <a:endParaRPr lang="zh-CN" altLang="en-US"/>
        </a:p>
      </dgm:t>
    </dgm:pt>
    <dgm:pt modelId="{83EDFC62-4B72-42B1-98F5-0E0B19A3BB9B}" type="pres">
      <dgm:prSet presAssocID="{FEAF0773-BCE9-4413-8A14-367560B9FFD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11E173A-A00E-4B3F-B87E-73DDA2197584}" type="pres">
      <dgm:prSet presAssocID="{FEAF0773-BCE9-4413-8A14-367560B9FFDC}" presName="negativeSpace" presStyleCnt="0"/>
      <dgm:spPr/>
    </dgm:pt>
    <dgm:pt modelId="{8E1A386B-588D-4355-8156-A9A1FFFC53D2}" type="pres">
      <dgm:prSet presAssocID="{FEAF0773-BCE9-4413-8A14-367560B9FFDC}" presName="childText" presStyleLbl="conFgAcc1" presStyleIdx="2" presStyleCnt="5">
        <dgm:presLayoutVars>
          <dgm:bulletEnabled val="1"/>
        </dgm:presLayoutVars>
      </dgm:prSet>
      <dgm:spPr/>
    </dgm:pt>
    <dgm:pt modelId="{45887BA0-B25A-4C8D-A960-765E678A8DF0}" type="pres">
      <dgm:prSet presAssocID="{E0B378FB-1D4A-4030-96C9-9D175F7E6EF5}" presName="spaceBetweenRectangles" presStyleCnt="0"/>
      <dgm:spPr/>
    </dgm:pt>
    <dgm:pt modelId="{3653863D-B9AF-4B27-A13D-D4A8D1074166}" type="pres">
      <dgm:prSet presAssocID="{9E37F7E7-193D-4CE8-BAEA-391986E2C036}" presName="parentLin" presStyleCnt="0"/>
      <dgm:spPr/>
    </dgm:pt>
    <dgm:pt modelId="{AEEA2040-80E8-4076-A0B3-67908A5397F8}" type="pres">
      <dgm:prSet presAssocID="{9E37F7E7-193D-4CE8-BAEA-391986E2C036}" presName="parentLeftMargin" presStyleLbl="node1" presStyleIdx="2" presStyleCnt="5"/>
      <dgm:spPr/>
      <dgm:t>
        <a:bodyPr/>
        <a:lstStyle/>
        <a:p>
          <a:endParaRPr lang="zh-CN" altLang="en-US"/>
        </a:p>
      </dgm:t>
    </dgm:pt>
    <dgm:pt modelId="{5E77A6D9-2E6D-47E7-A087-B3D3F3322AC0}" type="pres">
      <dgm:prSet presAssocID="{9E37F7E7-193D-4CE8-BAEA-391986E2C03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23FB4DA-6EAF-4937-928E-4AC5B2A23D3C}" type="pres">
      <dgm:prSet presAssocID="{9E37F7E7-193D-4CE8-BAEA-391986E2C036}" presName="negativeSpace" presStyleCnt="0"/>
      <dgm:spPr/>
    </dgm:pt>
    <dgm:pt modelId="{5C171F9B-964C-4735-A822-EC63745407F4}" type="pres">
      <dgm:prSet presAssocID="{9E37F7E7-193D-4CE8-BAEA-391986E2C036}" presName="childText" presStyleLbl="conFgAcc1" presStyleIdx="3" presStyleCnt="5">
        <dgm:presLayoutVars>
          <dgm:bulletEnabled val="1"/>
        </dgm:presLayoutVars>
      </dgm:prSet>
      <dgm:spPr/>
    </dgm:pt>
    <dgm:pt modelId="{03B2B5AC-4CC3-46AD-B383-10F7AA2F579F}" type="pres">
      <dgm:prSet presAssocID="{D157A96D-E2C3-4BE1-9575-D23E0B677D7E}" presName="spaceBetweenRectangles" presStyleCnt="0"/>
      <dgm:spPr/>
    </dgm:pt>
    <dgm:pt modelId="{D89382F2-CAD5-4EBB-AF72-63284590AF62}" type="pres">
      <dgm:prSet presAssocID="{EC9933FC-EF2E-443A-8C6B-24A50FCB3B8D}" presName="parentLin" presStyleCnt="0"/>
      <dgm:spPr/>
    </dgm:pt>
    <dgm:pt modelId="{571F65D9-5EF8-43C5-A841-711277A3090F}" type="pres">
      <dgm:prSet presAssocID="{EC9933FC-EF2E-443A-8C6B-24A50FCB3B8D}" presName="parentLeftMargin" presStyleLbl="node1" presStyleIdx="3" presStyleCnt="5"/>
      <dgm:spPr/>
      <dgm:t>
        <a:bodyPr/>
        <a:lstStyle/>
        <a:p>
          <a:endParaRPr lang="zh-CN" altLang="en-US"/>
        </a:p>
      </dgm:t>
    </dgm:pt>
    <dgm:pt modelId="{F1F73F5C-E9F8-41DA-9537-5B2DE37890AC}" type="pres">
      <dgm:prSet presAssocID="{EC9933FC-EF2E-443A-8C6B-24A50FCB3B8D}" presName="parentText" presStyleLbl="node1" presStyleIdx="4" presStyleCnt="5" custScaleX="13919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1CDB8F5-6333-4CAE-A0AC-48750E96B92C}" type="pres">
      <dgm:prSet presAssocID="{EC9933FC-EF2E-443A-8C6B-24A50FCB3B8D}" presName="negativeSpace" presStyleCnt="0"/>
      <dgm:spPr/>
    </dgm:pt>
    <dgm:pt modelId="{9EC1A4CB-7AD9-4AE6-9FAF-1D3079D93539}" type="pres">
      <dgm:prSet presAssocID="{EC9933FC-EF2E-443A-8C6B-24A50FCB3B8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F0FBF3B-26B1-4709-AFB8-4DEF557E0EBD}" type="presOf" srcId="{FEAF0773-BCE9-4413-8A14-367560B9FFDC}" destId="{83EDFC62-4B72-42B1-98F5-0E0B19A3BB9B}" srcOrd="1" destOrd="0" presId="urn:microsoft.com/office/officeart/2005/8/layout/list1#1"/>
    <dgm:cxn modelId="{9138A904-95F6-48FC-BA64-15D59CE42F76}" type="presOf" srcId="{5AC93216-DB1D-495E-AC1A-DC718585EC2B}" destId="{C3713089-4CD9-496C-9596-D085CB20D7A5}" srcOrd="0" destOrd="0" presId="urn:microsoft.com/office/officeart/2005/8/layout/list1#1"/>
    <dgm:cxn modelId="{4F067836-B9B4-4EE2-BB73-C025A7016A15}" type="presOf" srcId="{9E37F7E7-193D-4CE8-BAEA-391986E2C036}" destId="{5E77A6D9-2E6D-47E7-A087-B3D3F3322AC0}" srcOrd="1" destOrd="0" presId="urn:microsoft.com/office/officeart/2005/8/layout/list1#1"/>
    <dgm:cxn modelId="{BD7DB4BB-0937-4E87-BAFD-AEEFFC3F8E2F}" type="presOf" srcId="{9E37F7E7-193D-4CE8-BAEA-391986E2C036}" destId="{AEEA2040-80E8-4076-A0B3-67908A5397F8}" srcOrd="0" destOrd="0" presId="urn:microsoft.com/office/officeart/2005/8/layout/list1#1"/>
    <dgm:cxn modelId="{3B25DAB6-8FEF-4B09-8C74-DF8FE6240E91}" srcId="{D6997DE0-10A5-4906-9CDD-FF64789D7A47}" destId="{FEAF0773-BCE9-4413-8A14-367560B9FFDC}" srcOrd="2" destOrd="0" parTransId="{D4A6414F-9E87-4C3A-AEDE-AED2015F13F8}" sibTransId="{E0B378FB-1D4A-4030-96C9-9D175F7E6EF5}"/>
    <dgm:cxn modelId="{D82F8DFC-DEA8-42AF-A3A3-7F4777DEC5FF}" type="presOf" srcId="{5AC93216-DB1D-495E-AC1A-DC718585EC2B}" destId="{6F05232E-10D1-4404-992D-AA7E7096E808}" srcOrd="1" destOrd="0" presId="urn:microsoft.com/office/officeart/2005/8/layout/list1#1"/>
    <dgm:cxn modelId="{F026A961-2326-4A55-9DFC-6A96B68F1AF4}" type="presOf" srcId="{EC9933FC-EF2E-443A-8C6B-24A50FCB3B8D}" destId="{571F65D9-5EF8-43C5-A841-711277A3090F}" srcOrd="0" destOrd="0" presId="urn:microsoft.com/office/officeart/2005/8/layout/list1#1"/>
    <dgm:cxn modelId="{CECE24B9-0A8B-4483-A93A-88FACE94FBB4}" srcId="{D6997DE0-10A5-4906-9CDD-FF64789D7A47}" destId="{9E37F7E7-193D-4CE8-BAEA-391986E2C036}" srcOrd="3" destOrd="0" parTransId="{365FBBAD-3E21-4BDB-BB9B-E7F272016E05}" sibTransId="{D157A96D-E2C3-4BE1-9575-D23E0B677D7E}"/>
    <dgm:cxn modelId="{E993FBCE-9268-4532-8493-869CD26F53C2}" type="presOf" srcId="{FEAF0773-BCE9-4413-8A14-367560B9FFDC}" destId="{CB55C953-BF8B-4B1F-A52A-05B3E452BBD7}" srcOrd="0" destOrd="0" presId="urn:microsoft.com/office/officeart/2005/8/layout/list1#1"/>
    <dgm:cxn modelId="{2CE0DFDE-3F6C-4BF9-A831-4DCE82C1460B}" type="presOf" srcId="{941A1DAB-9EF0-40F7-8E32-8B6ED36CAC84}" destId="{E7BD3B78-8571-4529-BF56-011187D03ED2}" srcOrd="1" destOrd="0" presId="urn:microsoft.com/office/officeart/2005/8/layout/list1#1"/>
    <dgm:cxn modelId="{7D511DFA-ED64-4ED5-BD10-877B75DE7B4F}" type="presOf" srcId="{D6997DE0-10A5-4906-9CDD-FF64789D7A47}" destId="{5B717AF5-4A1D-4305-8044-FB096F2DE2A7}" srcOrd="0" destOrd="0" presId="urn:microsoft.com/office/officeart/2005/8/layout/list1#1"/>
    <dgm:cxn modelId="{48C41EA8-5CA6-46D4-9AD7-48E7F1C4A07D}" type="presOf" srcId="{EC9933FC-EF2E-443A-8C6B-24A50FCB3B8D}" destId="{F1F73F5C-E9F8-41DA-9537-5B2DE37890AC}" srcOrd="1" destOrd="0" presId="urn:microsoft.com/office/officeart/2005/8/layout/list1#1"/>
    <dgm:cxn modelId="{8816E852-AA7B-41D9-9A8B-E83FE180777D}" type="presOf" srcId="{941A1DAB-9EF0-40F7-8E32-8B6ED36CAC84}" destId="{F3E66A2C-74DE-4069-8592-4D1BFA873314}" srcOrd="0" destOrd="0" presId="urn:microsoft.com/office/officeart/2005/8/layout/list1#1"/>
    <dgm:cxn modelId="{D9B783F7-79D9-47AC-B9F2-D93ACB33AF42}" srcId="{D6997DE0-10A5-4906-9CDD-FF64789D7A47}" destId="{5AC93216-DB1D-495E-AC1A-DC718585EC2B}" srcOrd="1" destOrd="0" parTransId="{6AEF3AEC-F14A-4A5B-A22B-C6256AF77BB9}" sibTransId="{4FC85832-E0E6-429A-B5F5-14FCDDBB9B40}"/>
    <dgm:cxn modelId="{600EF408-711E-462B-86AB-7DE0555D3C5B}" srcId="{D6997DE0-10A5-4906-9CDD-FF64789D7A47}" destId="{EC9933FC-EF2E-443A-8C6B-24A50FCB3B8D}" srcOrd="4" destOrd="0" parTransId="{C64461BD-BD33-4444-AA91-61623BCE00D5}" sibTransId="{CBEC1E1A-9190-4D34-98EF-3FA96E384BEE}"/>
    <dgm:cxn modelId="{3E7487FF-DC91-4AEE-B011-B47D451A7120}" srcId="{D6997DE0-10A5-4906-9CDD-FF64789D7A47}" destId="{941A1DAB-9EF0-40F7-8E32-8B6ED36CAC84}" srcOrd="0" destOrd="0" parTransId="{E656B67E-D07A-4C89-A557-E36811274F6D}" sibTransId="{727EBBE7-0925-4772-9A9A-A68ADA75AC5E}"/>
    <dgm:cxn modelId="{26BDB259-9EDB-4813-B55D-24EF8AEC6A13}" type="presParOf" srcId="{5B717AF5-4A1D-4305-8044-FB096F2DE2A7}" destId="{6D7120D1-4330-4819-9DAF-A34DD0E7676F}" srcOrd="0" destOrd="0" presId="urn:microsoft.com/office/officeart/2005/8/layout/list1#1"/>
    <dgm:cxn modelId="{4EADCA54-7A91-4F5B-8547-F3B7CD228943}" type="presParOf" srcId="{6D7120D1-4330-4819-9DAF-A34DD0E7676F}" destId="{F3E66A2C-74DE-4069-8592-4D1BFA873314}" srcOrd="0" destOrd="0" presId="urn:microsoft.com/office/officeart/2005/8/layout/list1#1"/>
    <dgm:cxn modelId="{1D4C0B6D-AB72-403A-B4C4-8B35F6934BAF}" type="presParOf" srcId="{6D7120D1-4330-4819-9DAF-A34DD0E7676F}" destId="{E7BD3B78-8571-4529-BF56-011187D03ED2}" srcOrd="1" destOrd="0" presId="urn:microsoft.com/office/officeart/2005/8/layout/list1#1"/>
    <dgm:cxn modelId="{86843845-AFA2-4341-A9C2-F5CF4C7EA1D0}" type="presParOf" srcId="{5B717AF5-4A1D-4305-8044-FB096F2DE2A7}" destId="{66A7E66F-A2A1-44CC-A14E-BBDCC75184CE}" srcOrd="1" destOrd="0" presId="urn:microsoft.com/office/officeart/2005/8/layout/list1#1"/>
    <dgm:cxn modelId="{C64AD88D-93CF-4A0C-896D-955C53CDEBD2}" type="presParOf" srcId="{5B717AF5-4A1D-4305-8044-FB096F2DE2A7}" destId="{DD23850F-2916-4565-AD06-DCD23BAD6A47}" srcOrd="2" destOrd="0" presId="urn:microsoft.com/office/officeart/2005/8/layout/list1#1"/>
    <dgm:cxn modelId="{0BBB838E-06CD-4578-BCE8-E6701C952D47}" type="presParOf" srcId="{5B717AF5-4A1D-4305-8044-FB096F2DE2A7}" destId="{DC65B2D8-91CB-46E5-9E2C-BF5DCD3D81A0}" srcOrd="3" destOrd="0" presId="urn:microsoft.com/office/officeart/2005/8/layout/list1#1"/>
    <dgm:cxn modelId="{4AF5E86A-350A-42BF-880C-D7EF085E72C5}" type="presParOf" srcId="{5B717AF5-4A1D-4305-8044-FB096F2DE2A7}" destId="{C170A165-0CF8-4634-90C1-F12711F3672E}" srcOrd="4" destOrd="0" presId="urn:microsoft.com/office/officeart/2005/8/layout/list1#1"/>
    <dgm:cxn modelId="{6D25438B-E74D-4C0F-A614-3B38C39CD4AF}" type="presParOf" srcId="{C170A165-0CF8-4634-90C1-F12711F3672E}" destId="{C3713089-4CD9-496C-9596-D085CB20D7A5}" srcOrd="0" destOrd="0" presId="urn:microsoft.com/office/officeart/2005/8/layout/list1#1"/>
    <dgm:cxn modelId="{9B61963D-A9BA-473F-99AD-81903BC9D1DF}" type="presParOf" srcId="{C170A165-0CF8-4634-90C1-F12711F3672E}" destId="{6F05232E-10D1-4404-992D-AA7E7096E808}" srcOrd="1" destOrd="0" presId="urn:microsoft.com/office/officeart/2005/8/layout/list1#1"/>
    <dgm:cxn modelId="{6D77745C-C600-40D2-8A56-FE7D2E25A6CA}" type="presParOf" srcId="{5B717AF5-4A1D-4305-8044-FB096F2DE2A7}" destId="{3A44958C-7826-4218-8A97-144ADB602833}" srcOrd="5" destOrd="0" presId="urn:microsoft.com/office/officeart/2005/8/layout/list1#1"/>
    <dgm:cxn modelId="{AE4AD03D-96C3-4238-97B0-5D9641928412}" type="presParOf" srcId="{5B717AF5-4A1D-4305-8044-FB096F2DE2A7}" destId="{6E9002AD-82F1-4FBC-B141-B13E403A0E1A}" srcOrd="6" destOrd="0" presId="urn:microsoft.com/office/officeart/2005/8/layout/list1#1"/>
    <dgm:cxn modelId="{A11771F1-A800-46F2-B5B2-642F33D7715B}" type="presParOf" srcId="{5B717AF5-4A1D-4305-8044-FB096F2DE2A7}" destId="{1FF857EF-1F5A-4A5B-83E4-F6A90BA6441A}" srcOrd="7" destOrd="0" presId="urn:microsoft.com/office/officeart/2005/8/layout/list1#1"/>
    <dgm:cxn modelId="{56A38810-D008-454D-88D8-88C309C08730}" type="presParOf" srcId="{5B717AF5-4A1D-4305-8044-FB096F2DE2A7}" destId="{E0599A45-2BF0-4F1E-80E6-F440637AEE33}" srcOrd="8" destOrd="0" presId="urn:microsoft.com/office/officeart/2005/8/layout/list1#1"/>
    <dgm:cxn modelId="{ED7BB91D-3909-45DB-B186-1ABC18F359FB}" type="presParOf" srcId="{E0599A45-2BF0-4F1E-80E6-F440637AEE33}" destId="{CB55C953-BF8B-4B1F-A52A-05B3E452BBD7}" srcOrd="0" destOrd="0" presId="urn:microsoft.com/office/officeart/2005/8/layout/list1#1"/>
    <dgm:cxn modelId="{DE62A165-9FA9-4829-8E41-B47D605BD5C8}" type="presParOf" srcId="{E0599A45-2BF0-4F1E-80E6-F440637AEE33}" destId="{83EDFC62-4B72-42B1-98F5-0E0B19A3BB9B}" srcOrd="1" destOrd="0" presId="urn:microsoft.com/office/officeart/2005/8/layout/list1#1"/>
    <dgm:cxn modelId="{7FC4B352-DE6D-4F41-881A-EA7A6CCAC986}" type="presParOf" srcId="{5B717AF5-4A1D-4305-8044-FB096F2DE2A7}" destId="{011E173A-A00E-4B3F-B87E-73DDA2197584}" srcOrd="9" destOrd="0" presId="urn:microsoft.com/office/officeart/2005/8/layout/list1#1"/>
    <dgm:cxn modelId="{FB3B73CA-7DD8-477A-862C-AC8319DA84FE}" type="presParOf" srcId="{5B717AF5-4A1D-4305-8044-FB096F2DE2A7}" destId="{8E1A386B-588D-4355-8156-A9A1FFFC53D2}" srcOrd="10" destOrd="0" presId="urn:microsoft.com/office/officeart/2005/8/layout/list1#1"/>
    <dgm:cxn modelId="{E6CC1755-494C-4D73-9249-D4CCE56925F9}" type="presParOf" srcId="{5B717AF5-4A1D-4305-8044-FB096F2DE2A7}" destId="{45887BA0-B25A-4C8D-A960-765E678A8DF0}" srcOrd="11" destOrd="0" presId="urn:microsoft.com/office/officeart/2005/8/layout/list1#1"/>
    <dgm:cxn modelId="{0252F368-C1D7-4D16-B29C-881D2CF35BC1}" type="presParOf" srcId="{5B717AF5-4A1D-4305-8044-FB096F2DE2A7}" destId="{3653863D-B9AF-4B27-A13D-D4A8D1074166}" srcOrd="12" destOrd="0" presId="urn:microsoft.com/office/officeart/2005/8/layout/list1#1"/>
    <dgm:cxn modelId="{FAC165B8-0C49-48BD-8C0E-CFC01569E9B1}" type="presParOf" srcId="{3653863D-B9AF-4B27-A13D-D4A8D1074166}" destId="{AEEA2040-80E8-4076-A0B3-67908A5397F8}" srcOrd="0" destOrd="0" presId="urn:microsoft.com/office/officeart/2005/8/layout/list1#1"/>
    <dgm:cxn modelId="{19835F97-701E-4447-B163-7132EA7AF0EA}" type="presParOf" srcId="{3653863D-B9AF-4B27-A13D-D4A8D1074166}" destId="{5E77A6D9-2E6D-47E7-A087-B3D3F3322AC0}" srcOrd="1" destOrd="0" presId="urn:microsoft.com/office/officeart/2005/8/layout/list1#1"/>
    <dgm:cxn modelId="{F595F2F2-E329-4620-8F8D-9906FFD12D37}" type="presParOf" srcId="{5B717AF5-4A1D-4305-8044-FB096F2DE2A7}" destId="{B23FB4DA-6EAF-4937-928E-4AC5B2A23D3C}" srcOrd="13" destOrd="0" presId="urn:microsoft.com/office/officeart/2005/8/layout/list1#1"/>
    <dgm:cxn modelId="{F2B9EE53-7CC4-4AA5-8A21-71C11F17AFD2}" type="presParOf" srcId="{5B717AF5-4A1D-4305-8044-FB096F2DE2A7}" destId="{5C171F9B-964C-4735-A822-EC63745407F4}" srcOrd="14" destOrd="0" presId="urn:microsoft.com/office/officeart/2005/8/layout/list1#1"/>
    <dgm:cxn modelId="{F4F7EB1A-61C3-4092-943B-BB4E353CE2C9}" type="presParOf" srcId="{5B717AF5-4A1D-4305-8044-FB096F2DE2A7}" destId="{03B2B5AC-4CC3-46AD-B383-10F7AA2F579F}" srcOrd="15" destOrd="0" presId="urn:microsoft.com/office/officeart/2005/8/layout/list1#1"/>
    <dgm:cxn modelId="{2843CE51-9BFA-431C-A761-2292279B308B}" type="presParOf" srcId="{5B717AF5-4A1D-4305-8044-FB096F2DE2A7}" destId="{D89382F2-CAD5-4EBB-AF72-63284590AF62}" srcOrd="16" destOrd="0" presId="urn:microsoft.com/office/officeart/2005/8/layout/list1#1"/>
    <dgm:cxn modelId="{29E76C5C-9A15-4E9E-9B3D-0147CE42C1B1}" type="presParOf" srcId="{D89382F2-CAD5-4EBB-AF72-63284590AF62}" destId="{571F65D9-5EF8-43C5-A841-711277A3090F}" srcOrd="0" destOrd="0" presId="urn:microsoft.com/office/officeart/2005/8/layout/list1#1"/>
    <dgm:cxn modelId="{F60D6E56-7CDA-4DE0-89D8-A4EDBF2DBBAA}" type="presParOf" srcId="{D89382F2-CAD5-4EBB-AF72-63284590AF62}" destId="{F1F73F5C-E9F8-41DA-9537-5B2DE37890AC}" srcOrd="1" destOrd="0" presId="urn:microsoft.com/office/officeart/2005/8/layout/list1#1"/>
    <dgm:cxn modelId="{41AA151E-EC92-4FDB-86E4-B1178BCC3490}" type="presParOf" srcId="{5B717AF5-4A1D-4305-8044-FB096F2DE2A7}" destId="{D1CDB8F5-6333-4CAE-A0AC-48750E96B92C}" srcOrd="17" destOrd="0" presId="urn:microsoft.com/office/officeart/2005/8/layout/list1#1"/>
    <dgm:cxn modelId="{2A616DDA-F3A2-46A0-AEB9-59B95FFA0627}" type="presParOf" srcId="{5B717AF5-4A1D-4305-8044-FB096F2DE2A7}" destId="{9EC1A4CB-7AD9-4AE6-9FAF-1D3079D93539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094578-F82F-4272-8D0F-AAC248B5072F}" type="doc">
      <dgm:prSet loTypeId="urn:microsoft.com/office/officeart/2009/layout/CircleArrowProcess#1" loCatId="process" qsTypeId="urn:microsoft.com/office/officeart/2005/8/quickstyle/simple5#1" qsCatId="simple" csTypeId="urn:microsoft.com/office/officeart/2005/8/colors/colorful4#1" csCatId="accent2" phldr="1"/>
      <dgm:spPr/>
      <dgm:t>
        <a:bodyPr/>
        <a:lstStyle/>
        <a:p>
          <a:endParaRPr lang="zh-CN" altLang="en-US"/>
        </a:p>
      </dgm:t>
    </dgm:pt>
    <dgm:pt modelId="{57D6C156-16E3-4B5D-8879-44B9A4BD5D53}">
      <dgm:prSet phldrT="[文本]" custT="1"/>
      <dgm:spPr/>
      <dgm:t>
        <a:bodyPr/>
        <a:lstStyle/>
        <a:p>
          <a:r>
            <a:rPr lang="zh-CN" altLang="en-US" sz="3200" dirty="0">
              <a:latin typeface="方正正粗黑简体" charset="-122"/>
              <a:ea typeface="方正正粗黑简体" charset="-122"/>
            </a:rPr>
            <a:t>全方位</a:t>
          </a:r>
        </a:p>
      </dgm:t>
    </dgm:pt>
    <dgm:pt modelId="{1E0CBE0F-864A-4A3C-8B01-0372EC2923EA}" type="parTrans" cxnId="{C1C71E22-A9A9-4207-921B-C48109817157}">
      <dgm:prSet/>
      <dgm:spPr/>
      <dgm:t>
        <a:bodyPr/>
        <a:lstStyle/>
        <a:p>
          <a:endParaRPr lang="zh-CN" altLang="en-US"/>
        </a:p>
      </dgm:t>
    </dgm:pt>
    <dgm:pt modelId="{2EF576C4-C44F-471F-8E7A-623FEF3E05D8}" type="sibTrans" cxnId="{C1C71E22-A9A9-4207-921B-C48109817157}">
      <dgm:prSet/>
      <dgm:spPr/>
      <dgm:t>
        <a:bodyPr/>
        <a:lstStyle/>
        <a:p>
          <a:endParaRPr lang="zh-CN" altLang="en-US"/>
        </a:p>
      </dgm:t>
    </dgm:pt>
    <dgm:pt modelId="{52305D7B-63E7-4801-B887-C1FB0C3257F1}">
      <dgm:prSet phldrT="[文本]" custT="1"/>
      <dgm:spPr/>
      <dgm:t>
        <a:bodyPr/>
        <a:lstStyle/>
        <a:p>
          <a:r>
            <a:rPr lang="zh-CN" altLang="en-US" sz="3200" b="1" dirty="0">
              <a:latin typeface="方正正粗黑简体" charset="-122"/>
              <a:ea typeface="方正正粗黑简体" charset="-122"/>
            </a:rPr>
            <a:t>多</a:t>
          </a:r>
          <a:r>
            <a:rPr lang="zh-CN" altLang="en-US" sz="3200" dirty="0">
              <a:latin typeface="方正正粗黑简体" charset="-122"/>
              <a:ea typeface="方正正粗黑简体" charset="-122"/>
            </a:rPr>
            <a:t>层次</a:t>
          </a:r>
        </a:p>
      </dgm:t>
    </dgm:pt>
    <dgm:pt modelId="{3F53A3D1-850D-4B3D-971B-FF0DD734AE1B}" type="parTrans" cxnId="{78B2D1DF-FB2B-41D7-9AC3-FF2DB8B436BB}">
      <dgm:prSet/>
      <dgm:spPr/>
      <dgm:t>
        <a:bodyPr/>
        <a:lstStyle/>
        <a:p>
          <a:endParaRPr lang="zh-CN" altLang="en-US"/>
        </a:p>
      </dgm:t>
    </dgm:pt>
    <dgm:pt modelId="{A7EEBDB9-DD7C-48A6-A36E-DB9849FC76F6}" type="sibTrans" cxnId="{78B2D1DF-FB2B-41D7-9AC3-FF2DB8B436BB}">
      <dgm:prSet/>
      <dgm:spPr/>
      <dgm:t>
        <a:bodyPr/>
        <a:lstStyle/>
        <a:p>
          <a:endParaRPr lang="zh-CN" altLang="en-US"/>
        </a:p>
      </dgm:t>
    </dgm:pt>
    <dgm:pt modelId="{22BDD9D6-759B-456F-B921-66719350B282}">
      <dgm:prSet phldrT="[文本]" custT="1"/>
      <dgm:spPr/>
      <dgm:t>
        <a:bodyPr/>
        <a:lstStyle/>
        <a:p>
          <a:r>
            <a:rPr lang="zh-CN" altLang="en-US" sz="3200" b="1" dirty="0">
              <a:latin typeface="方正正粗黑简体" charset="-122"/>
              <a:ea typeface="方正正粗黑简体" charset="-122"/>
            </a:rPr>
            <a:t>宽</a:t>
          </a:r>
          <a:r>
            <a:rPr lang="zh-CN" altLang="en-US" sz="3200" dirty="0">
              <a:latin typeface="方正正粗黑简体" charset="-122"/>
              <a:ea typeface="方正正粗黑简体" charset="-122"/>
            </a:rPr>
            <a:t>领域</a:t>
          </a:r>
        </a:p>
      </dgm:t>
    </dgm:pt>
    <dgm:pt modelId="{151AB9E5-E291-4531-B908-3AC062B32266}" type="parTrans" cxnId="{FFB391D2-AB79-4594-A410-2C5F034550EA}">
      <dgm:prSet/>
      <dgm:spPr/>
      <dgm:t>
        <a:bodyPr/>
        <a:lstStyle/>
        <a:p>
          <a:endParaRPr lang="zh-CN" altLang="en-US"/>
        </a:p>
      </dgm:t>
    </dgm:pt>
    <dgm:pt modelId="{E35D4F7A-6657-46CA-9C4C-0EC3F61BF41D}" type="sibTrans" cxnId="{FFB391D2-AB79-4594-A410-2C5F034550EA}">
      <dgm:prSet/>
      <dgm:spPr/>
      <dgm:t>
        <a:bodyPr/>
        <a:lstStyle/>
        <a:p>
          <a:endParaRPr lang="zh-CN" altLang="en-US"/>
        </a:p>
      </dgm:t>
    </dgm:pt>
    <dgm:pt modelId="{D5B6A65B-2D61-44F4-83E6-27AAE8819681}" type="pres">
      <dgm:prSet presAssocID="{92094578-F82F-4272-8D0F-AAC248B5072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EE180654-E399-4311-BC55-A6183B66A020}" type="pres">
      <dgm:prSet presAssocID="{57D6C156-16E3-4B5D-8879-44B9A4BD5D53}" presName="Accent1" presStyleCnt="0"/>
      <dgm:spPr/>
    </dgm:pt>
    <dgm:pt modelId="{70578A25-E6BF-4058-8AE3-51B363530F6B}" type="pres">
      <dgm:prSet presAssocID="{57D6C156-16E3-4B5D-8879-44B9A4BD5D53}" presName="Accent" presStyleLbl="node1" presStyleIdx="0" presStyleCnt="3"/>
      <dgm:spPr/>
    </dgm:pt>
    <dgm:pt modelId="{146C079C-85FA-468F-A30D-A1DC28075549}" type="pres">
      <dgm:prSet presAssocID="{57D6C156-16E3-4B5D-8879-44B9A4BD5D53}" presName="Parent1" presStyleLbl="revTx" presStyleIdx="0" presStyleCnt="3" custScaleX="1213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4A414A-9EE2-4D7C-A218-EC95FD442295}" type="pres">
      <dgm:prSet presAssocID="{52305D7B-63E7-4801-B887-C1FB0C3257F1}" presName="Accent2" presStyleCnt="0"/>
      <dgm:spPr/>
    </dgm:pt>
    <dgm:pt modelId="{D507EA82-BCA0-4B0A-B6D0-D66D325AC81E}" type="pres">
      <dgm:prSet presAssocID="{52305D7B-63E7-4801-B887-C1FB0C3257F1}" presName="Accent" presStyleLbl="node1" presStyleIdx="1" presStyleCnt="3"/>
      <dgm:spPr/>
    </dgm:pt>
    <dgm:pt modelId="{58C9D429-0FCD-47DE-850B-5280C9484130}" type="pres">
      <dgm:prSet presAssocID="{52305D7B-63E7-4801-B887-C1FB0C3257F1}" presName="Parent2" presStyleLbl="revTx" presStyleIdx="1" presStyleCnt="3" custScaleX="1213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3E254C4-7B56-4E9B-89B4-19ABDCBD58AD}" type="pres">
      <dgm:prSet presAssocID="{22BDD9D6-759B-456F-B921-66719350B282}" presName="Accent3" presStyleCnt="0"/>
      <dgm:spPr/>
    </dgm:pt>
    <dgm:pt modelId="{ED1FA815-6B22-4FE5-BC5C-2A476DD099E7}" type="pres">
      <dgm:prSet presAssocID="{22BDD9D6-759B-456F-B921-66719350B282}" presName="Accent" presStyleLbl="node1" presStyleIdx="2" presStyleCnt="3"/>
      <dgm:spPr/>
    </dgm:pt>
    <dgm:pt modelId="{2C1ED372-A054-4A15-B43F-D096BEC32D5F}" type="pres">
      <dgm:prSet presAssocID="{22BDD9D6-759B-456F-B921-66719350B282}" presName="Parent3" presStyleLbl="revTx" presStyleIdx="2" presStyleCnt="3" custScaleX="1213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0EEA1A0-6ECE-41D6-80AD-927C5D6FF67D}" type="presOf" srcId="{52305D7B-63E7-4801-B887-C1FB0C3257F1}" destId="{58C9D429-0FCD-47DE-850B-5280C9484130}" srcOrd="0" destOrd="0" presId="urn:microsoft.com/office/officeart/2009/layout/CircleArrowProcess#1"/>
    <dgm:cxn modelId="{C73F94EF-20CC-44DC-9596-FA5965BBE3BB}" type="presOf" srcId="{57D6C156-16E3-4B5D-8879-44B9A4BD5D53}" destId="{146C079C-85FA-468F-A30D-A1DC28075549}" srcOrd="0" destOrd="0" presId="urn:microsoft.com/office/officeart/2009/layout/CircleArrowProcess#1"/>
    <dgm:cxn modelId="{591AF01B-F04D-4559-9CC8-724D2F82F304}" type="presOf" srcId="{22BDD9D6-759B-456F-B921-66719350B282}" destId="{2C1ED372-A054-4A15-B43F-D096BEC32D5F}" srcOrd="0" destOrd="0" presId="urn:microsoft.com/office/officeart/2009/layout/CircleArrowProcess#1"/>
    <dgm:cxn modelId="{FFB391D2-AB79-4594-A410-2C5F034550EA}" srcId="{92094578-F82F-4272-8D0F-AAC248B5072F}" destId="{22BDD9D6-759B-456F-B921-66719350B282}" srcOrd="2" destOrd="0" parTransId="{151AB9E5-E291-4531-B908-3AC062B32266}" sibTransId="{E35D4F7A-6657-46CA-9C4C-0EC3F61BF41D}"/>
    <dgm:cxn modelId="{DE591F00-18D9-41CC-9CD6-07296EF71DC5}" type="presOf" srcId="{92094578-F82F-4272-8D0F-AAC248B5072F}" destId="{D5B6A65B-2D61-44F4-83E6-27AAE8819681}" srcOrd="0" destOrd="0" presId="urn:microsoft.com/office/officeart/2009/layout/CircleArrowProcess#1"/>
    <dgm:cxn modelId="{C1C71E22-A9A9-4207-921B-C48109817157}" srcId="{92094578-F82F-4272-8D0F-AAC248B5072F}" destId="{57D6C156-16E3-4B5D-8879-44B9A4BD5D53}" srcOrd="0" destOrd="0" parTransId="{1E0CBE0F-864A-4A3C-8B01-0372EC2923EA}" sibTransId="{2EF576C4-C44F-471F-8E7A-623FEF3E05D8}"/>
    <dgm:cxn modelId="{78B2D1DF-FB2B-41D7-9AC3-FF2DB8B436BB}" srcId="{92094578-F82F-4272-8D0F-AAC248B5072F}" destId="{52305D7B-63E7-4801-B887-C1FB0C3257F1}" srcOrd="1" destOrd="0" parTransId="{3F53A3D1-850D-4B3D-971B-FF0DD734AE1B}" sibTransId="{A7EEBDB9-DD7C-48A6-A36E-DB9849FC76F6}"/>
    <dgm:cxn modelId="{A2E2D2E9-3DB1-4B34-9724-697219D31670}" type="presParOf" srcId="{D5B6A65B-2D61-44F4-83E6-27AAE8819681}" destId="{EE180654-E399-4311-BC55-A6183B66A020}" srcOrd="0" destOrd="0" presId="urn:microsoft.com/office/officeart/2009/layout/CircleArrowProcess#1"/>
    <dgm:cxn modelId="{F19EA347-D51E-4E06-B504-1039ED194530}" type="presParOf" srcId="{EE180654-E399-4311-BC55-A6183B66A020}" destId="{70578A25-E6BF-4058-8AE3-51B363530F6B}" srcOrd="0" destOrd="0" presId="urn:microsoft.com/office/officeart/2009/layout/CircleArrowProcess#1"/>
    <dgm:cxn modelId="{A6CAE737-8A6E-4ACF-A4F5-C1DF4C488981}" type="presParOf" srcId="{D5B6A65B-2D61-44F4-83E6-27AAE8819681}" destId="{146C079C-85FA-468F-A30D-A1DC28075549}" srcOrd="1" destOrd="0" presId="urn:microsoft.com/office/officeart/2009/layout/CircleArrowProcess#1"/>
    <dgm:cxn modelId="{C52C540F-41D9-4749-9620-6C31106E3C45}" type="presParOf" srcId="{D5B6A65B-2D61-44F4-83E6-27AAE8819681}" destId="{6D4A414A-9EE2-4D7C-A218-EC95FD442295}" srcOrd="2" destOrd="0" presId="urn:microsoft.com/office/officeart/2009/layout/CircleArrowProcess#1"/>
    <dgm:cxn modelId="{674AE3DF-CA22-4336-A213-19A8B6CFC95C}" type="presParOf" srcId="{6D4A414A-9EE2-4D7C-A218-EC95FD442295}" destId="{D507EA82-BCA0-4B0A-B6D0-D66D325AC81E}" srcOrd="0" destOrd="0" presId="urn:microsoft.com/office/officeart/2009/layout/CircleArrowProcess#1"/>
    <dgm:cxn modelId="{90C012D6-A3AA-4B57-8B88-8ADD91148A4B}" type="presParOf" srcId="{D5B6A65B-2D61-44F4-83E6-27AAE8819681}" destId="{58C9D429-0FCD-47DE-850B-5280C9484130}" srcOrd="3" destOrd="0" presId="urn:microsoft.com/office/officeart/2009/layout/CircleArrowProcess#1"/>
    <dgm:cxn modelId="{96D41BBF-ED15-4FB7-8B7C-A272EE5102ED}" type="presParOf" srcId="{D5B6A65B-2D61-44F4-83E6-27AAE8819681}" destId="{B3E254C4-7B56-4E9B-89B4-19ABDCBD58AD}" srcOrd="4" destOrd="0" presId="urn:microsoft.com/office/officeart/2009/layout/CircleArrowProcess#1"/>
    <dgm:cxn modelId="{5AB072E4-5A7E-4AF7-876A-3C73802AFDC9}" type="presParOf" srcId="{B3E254C4-7B56-4E9B-89B4-19ABDCBD58AD}" destId="{ED1FA815-6B22-4FE5-BC5C-2A476DD099E7}" srcOrd="0" destOrd="0" presId="urn:microsoft.com/office/officeart/2009/layout/CircleArrowProcess#1"/>
    <dgm:cxn modelId="{DF27EAF7-BF86-4D02-879B-7BC935185B54}" type="presParOf" srcId="{D5B6A65B-2D61-44F4-83E6-27AAE8819681}" destId="{2C1ED372-A054-4A15-B43F-D096BEC32D5F}" srcOrd="5" destOrd="0" presId="urn:microsoft.com/office/officeart/2009/layout/CircleArrow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3850F-2916-4565-AD06-DCD23BAD6A47}">
      <dsp:nvSpPr>
        <dsp:cNvPr id="0" name=""/>
        <dsp:cNvSpPr/>
      </dsp:nvSpPr>
      <dsp:spPr>
        <a:xfrm>
          <a:off x="0" y="306159"/>
          <a:ext cx="559775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D3B78-8571-4529-BF56-011187D03ED2}">
      <dsp:nvSpPr>
        <dsp:cNvPr id="0" name=""/>
        <dsp:cNvSpPr/>
      </dsp:nvSpPr>
      <dsp:spPr>
        <a:xfrm>
          <a:off x="279887" y="55239"/>
          <a:ext cx="391842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107" tIns="0" rIns="148107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>
              <a:latin typeface="+mn-ea"/>
              <a:cs typeface="+mn-ea"/>
            </a:rPr>
            <a:t>对外开放之义</a:t>
          </a:r>
          <a:endParaRPr sz="2800" kern="1200" dirty="0">
            <a:latin typeface="+mn-ea"/>
            <a:cs typeface="+mn-ea"/>
          </a:endParaRPr>
        </a:p>
      </dsp:txBody>
      <dsp:txXfrm>
        <a:off x="304385" y="79737"/>
        <a:ext cx="3869431" cy="452844"/>
      </dsp:txXfrm>
    </dsp:sp>
    <dsp:sp modelId="{6E9002AD-82F1-4FBC-B141-B13E403A0E1A}">
      <dsp:nvSpPr>
        <dsp:cNvPr id="0" name=""/>
        <dsp:cNvSpPr/>
      </dsp:nvSpPr>
      <dsp:spPr>
        <a:xfrm>
          <a:off x="0" y="1077279"/>
          <a:ext cx="559775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5232E-10D1-4404-992D-AA7E7096E808}">
      <dsp:nvSpPr>
        <dsp:cNvPr id="0" name=""/>
        <dsp:cNvSpPr/>
      </dsp:nvSpPr>
      <dsp:spPr>
        <a:xfrm>
          <a:off x="279887" y="826359"/>
          <a:ext cx="391842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107" tIns="0" rIns="148107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>
              <a:latin typeface="+mn-ea"/>
              <a:cs typeface="+mn-ea"/>
            </a:rPr>
            <a:t>对外开放之因</a:t>
          </a:r>
          <a:endParaRPr sz="2800" kern="1200" dirty="0">
            <a:latin typeface="+mn-ea"/>
            <a:cs typeface="+mn-ea"/>
          </a:endParaRPr>
        </a:p>
      </dsp:txBody>
      <dsp:txXfrm>
        <a:off x="304385" y="850857"/>
        <a:ext cx="3869431" cy="452844"/>
      </dsp:txXfrm>
    </dsp:sp>
    <dsp:sp modelId="{8E1A386B-588D-4355-8156-A9A1FFFC53D2}">
      <dsp:nvSpPr>
        <dsp:cNvPr id="0" name=""/>
        <dsp:cNvSpPr/>
      </dsp:nvSpPr>
      <dsp:spPr>
        <a:xfrm>
          <a:off x="0" y="1848400"/>
          <a:ext cx="559775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DFC62-4B72-42B1-98F5-0E0B19A3BB9B}">
      <dsp:nvSpPr>
        <dsp:cNvPr id="0" name=""/>
        <dsp:cNvSpPr/>
      </dsp:nvSpPr>
      <dsp:spPr>
        <a:xfrm>
          <a:off x="279887" y="1597479"/>
          <a:ext cx="391842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107" tIns="0" rIns="148107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>
              <a:latin typeface="+mn-ea"/>
              <a:cs typeface="+mn-ea"/>
            </a:rPr>
            <a:t>对外开放之时</a:t>
          </a:r>
          <a:endParaRPr sz="2800" kern="1200" dirty="0">
            <a:latin typeface="+mn-ea"/>
            <a:cs typeface="+mn-ea"/>
          </a:endParaRPr>
        </a:p>
      </dsp:txBody>
      <dsp:txXfrm>
        <a:off x="304385" y="1621977"/>
        <a:ext cx="3869431" cy="452844"/>
      </dsp:txXfrm>
    </dsp:sp>
    <dsp:sp modelId="{5C171F9B-964C-4735-A822-EC63745407F4}">
      <dsp:nvSpPr>
        <dsp:cNvPr id="0" name=""/>
        <dsp:cNvSpPr/>
      </dsp:nvSpPr>
      <dsp:spPr>
        <a:xfrm>
          <a:off x="0" y="2619520"/>
          <a:ext cx="559775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7A6D9-2E6D-47E7-A087-B3D3F3322AC0}">
      <dsp:nvSpPr>
        <dsp:cNvPr id="0" name=""/>
        <dsp:cNvSpPr/>
      </dsp:nvSpPr>
      <dsp:spPr>
        <a:xfrm>
          <a:off x="279887" y="2368600"/>
          <a:ext cx="3918427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107" tIns="0" rIns="148107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>
              <a:latin typeface="+mn-ea"/>
              <a:cs typeface="+mn-ea"/>
            </a:rPr>
            <a:t>对外开放之地</a:t>
          </a:r>
          <a:endParaRPr sz="2800" kern="1200" dirty="0">
            <a:latin typeface="+mn-ea"/>
            <a:cs typeface="+mn-ea"/>
          </a:endParaRPr>
        </a:p>
      </dsp:txBody>
      <dsp:txXfrm>
        <a:off x="304385" y="2393098"/>
        <a:ext cx="3869431" cy="452844"/>
      </dsp:txXfrm>
    </dsp:sp>
    <dsp:sp modelId="{9EC1A4CB-7AD9-4AE6-9FAF-1D3079D93539}">
      <dsp:nvSpPr>
        <dsp:cNvPr id="0" name=""/>
        <dsp:cNvSpPr/>
      </dsp:nvSpPr>
      <dsp:spPr>
        <a:xfrm>
          <a:off x="0" y="3390640"/>
          <a:ext cx="559775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73F5C-E9F8-41DA-9537-5B2DE37890AC}">
      <dsp:nvSpPr>
        <dsp:cNvPr id="0" name=""/>
        <dsp:cNvSpPr/>
      </dsp:nvSpPr>
      <dsp:spPr>
        <a:xfrm>
          <a:off x="273054" y="3139719"/>
          <a:ext cx="5321055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107" tIns="0" rIns="148107" bIns="0" numCol="1" spcCol="1270" anchor="ctr" anchorCtr="0">
          <a:noAutofit/>
        </a:bodyPr>
        <a:lstStyle/>
        <a:p>
          <a:pPr lvl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sz="2800" kern="1200">
              <a:latin typeface="+mn-ea"/>
              <a:cs typeface="+mn-ea"/>
            </a:rPr>
            <a:t>对外开放之果</a:t>
          </a:r>
          <a:endParaRPr sz="2800" kern="1200">
            <a:latin typeface="+mn-ea"/>
            <a:cs typeface="+mn-ea"/>
          </a:endParaRPr>
        </a:p>
      </dsp:txBody>
      <dsp:txXfrm>
        <a:off x="297552" y="3164217"/>
        <a:ext cx="5272059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78A25-E6BF-4058-8AE3-51B363530F6B}">
      <dsp:nvSpPr>
        <dsp:cNvPr id="0" name=""/>
        <dsp:cNvSpPr/>
      </dsp:nvSpPr>
      <dsp:spPr>
        <a:xfrm>
          <a:off x="1316139" y="0"/>
          <a:ext cx="2129563" cy="212988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4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6C079C-85FA-468F-A30D-A1DC28075549}">
      <dsp:nvSpPr>
        <dsp:cNvPr id="0" name=""/>
        <dsp:cNvSpPr/>
      </dsp:nvSpPr>
      <dsp:spPr>
        <a:xfrm>
          <a:off x="1660436" y="768954"/>
          <a:ext cx="1436170" cy="59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>
              <a:latin typeface="方正正粗黑简体" charset="-122"/>
              <a:ea typeface="方正正粗黑简体" charset="-122"/>
            </a:rPr>
            <a:t>全方位</a:t>
          </a:r>
        </a:p>
      </dsp:txBody>
      <dsp:txXfrm>
        <a:off x="1660436" y="768954"/>
        <a:ext cx="1436170" cy="591537"/>
      </dsp:txXfrm>
    </dsp:sp>
    <dsp:sp modelId="{D507EA82-BCA0-4B0A-B6D0-D66D325AC81E}">
      <dsp:nvSpPr>
        <dsp:cNvPr id="0" name=""/>
        <dsp:cNvSpPr/>
      </dsp:nvSpPr>
      <dsp:spPr>
        <a:xfrm>
          <a:off x="724660" y="1223778"/>
          <a:ext cx="2129563" cy="212988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4">
                <a:hueOff val="-857133"/>
                <a:satOff val="7260"/>
                <a:lumOff val="-3137"/>
                <a:alphaOff val="0"/>
              </a:schemeClr>
            </a:gs>
            <a:gs pos="90000">
              <a:schemeClr val="accent4">
                <a:hueOff val="-857133"/>
                <a:satOff val="7260"/>
                <a:lumOff val="-3137"/>
                <a:alphaOff val="0"/>
                <a:shade val="100000"/>
                <a:satMod val="105000"/>
              </a:schemeClr>
            </a:gs>
            <a:gs pos="100000">
              <a:schemeClr val="accent4">
                <a:hueOff val="-857133"/>
                <a:satOff val="7260"/>
                <a:lumOff val="-3137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4">
              <a:hueOff val="-857133"/>
              <a:satOff val="7260"/>
              <a:lumOff val="-3137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8C9D429-0FCD-47DE-850B-5280C9484130}">
      <dsp:nvSpPr>
        <dsp:cNvPr id="0" name=""/>
        <dsp:cNvSpPr/>
      </dsp:nvSpPr>
      <dsp:spPr>
        <a:xfrm>
          <a:off x="1071357" y="1999811"/>
          <a:ext cx="1436170" cy="59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>
              <a:latin typeface="方正正粗黑简体" charset="-122"/>
              <a:ea typeface="方正正粗黑简体" charset="-122"/>
            </a:rPr>
            <a:t>多</a:t>
          </a:r>
          <a:r>
            <a:rPr lang="zh-CN" altLang="en-US" sz="3200" kern="1200" dirty="0">
              <a:latin typeface="方正正粗黑简体" charset="-122"/>
              <a:ea typeface="方正正粗黑简体" charset="-122"/>
            </a:rPr>
            <a:t>层次</a:t>
          </a:r>
        </a:p>
      </dsp:txBody>
      <dsp:txXfrm>
        <a:off x="1071357" y="1999811"/>
        <a:ext cx="1436170" cy="591537"/>
      </dsp:txXfrm>
    </dsp:sp>
    <dsp:sp modelId="{ED1FA815-6B22-4FE5-BC5C-2A476DD099E7}">
      <dsp:nvSpPr>
        <dsp:cNvPr id="0" name=""/>
        <dsp:cNvSpPr/>
      </dsp:nvSpPr>
      <dsp:spPr>
        <a:xfrm>
          <a:off x="1467707" y="2594003"/>
          <a:ext cx="1829625" cy="183035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4">
                <a:hueOff val="-1714266"/>
                <a:satOff val="14520"/>
                <a:lumOff val="-6274"/>
                <a:alphaOff val="0"/>
              </a:schemeClr>
            </a:gs>
            <a:gs pos="90000">
              <a:schemeClr val="accent4">
                <a:hueOff val="-1714266"/>
                <a:satOff val="14520"/>
                <a:lumOff val="-6274"/>
                <a:alphaOff val="0"/>
                <a:shade val="100000"/>
                <a:satMod val="105000"/>
              </a:schemeClr>
            </a:gs>
            <a:gs pos="100000">
              <a:schemeClr val="accent4">
                <a:hueOff val="-1714266"/>
                <a:satOff val="14520"/>
                <a:lumOff val="-6274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4">
              <a:hueOff val="-1714266"/>
              <a:satOff val="14520"/>
              <a:lumOff val="-6274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1ED372-A054-4A15-B43F-D096BEC32D5F}">
      <dsp:nvSpPr>
        <dsp:cNvPr id="0" name=""/>
        <dsp:cNvSpPr/>
      </dsp:nvSpPr>
      <dsp:spPr>
        <a:xfrm>
          <a:off x="1663235" y="3232438"/>
          <a:ext cx="1436170" cy="5915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>
              <a:latin typeface="方正正粗黑简体" charset="-122"/>
              <a:ea typeface="方正正粗黑简体" charset="-122"/>
            </a:rPr>
            <a:t>宽</a:t>
          </a:r>
          <a:r>
            <a:rPr lang="zh-CN" altLang="en-US" sz="3200" kern="1200" dirty="0">
              <a:latin typeface="方正正粗黑简体" charset="-122"/>
              <a:ea typeface="方正正粗黑简体" charset="-122"/>
            </a:rPr>
            <a:t>领域</a:t>
          </a:r>
        </a:p>
      </dsp:txBody>
      <dsp:txXfrm>
        <a:off x="1663235" y="3232438"/>
        <a:ext cx="1436170" cy="591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#1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A730D-A8FA-4CFC-AF57-514C44F27ADE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460BB-FE40-4091-9380-D10E55B3FF0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62A795-6F94-4A96-B820-B9038480D04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Tahoma" panose="020B0604030504040204" pitchFamily="34" charset="0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袁庚是招商局集团原常务副董事长、招商局蛇口工业区和招商银行、平安保险等企业创始人、百年招商局第二次辉煌的主要缔造者、中国改革开放事业的重要探索者</a:t>
            </a:r>
            <a:r>
              <a:rPr lang="en-US" altLang="zh-CN" dirty="0"/>
              <a:t>2018</a:t>
            </a:r>
            <a:r>
              <a:rPr lang="zh-CN" altLang="en-US" dirty="0"/>
              <a:t>年</a:t>
            </a:r>
            <a:r>
              <a:rPr lang="en-US" altLang="zh-CN" dirty="0"/>
              <a:t>12</a:t>
            </a:r>
            <a:r>
              <a:rPr lang="zh-CN" altLang="en-US" dirty="0"/>
              <a:t>月</a:t>
            </a:r>
            <a:r>
              <a:rPr lang="en-US" altLang="zh-CN" dirty="0"/>
              <a:t>18</a:t>
            </a:r>
            <a:r>
              <a:rPr lang="zh-CN" altLang="en-US" dirty="0"/>
              <a:t>日，党中央、国务院授予袁庚同志改革先锋称号，颁授改革先锋奖章，并获评改革开放试验田“蛇口模式”的探索创立者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460BB-FE40-4091-9380-D10E55B3FF0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1746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现在的上海浦东很繁华，可是在</a:t>
            </a:r>
            <a:r>
              <a:rPr lang="en-US" altLang="zh-CN" dirty="0"/>
              <a:t>1990</a:t>
            </a:r>
            <a:r>
              <a:rPr lang="zh-CN" altLang="en-US" dirty="0"/>
              <a:t>年以前，人们却很嫌弃浦东在短短</a:t>
            </a:r>
            <a:r>
              <a:rPr lang="en-US" altLang="zh-CN" dirty="0"/>
              <a:t>30</a:t>
            </a:r>
            <a:r>
              <a:rPr lang="zh-CN" altLang="en-US" dirty="0"/>
              <a:t>年间已经成为了</a:t>
            </a:r>
            <a:r>
              <a:rPr lang="en-US" altLang="zh-CN" dirty="0"/>
              <a:t>——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13E94-30F3-4C3D-863B-E25B61AA928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460BB-FE40-4091-9380-D10E55B3FF0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/>
            <a:endParaRPr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>
              <a:buSzTx/>
            </a:pPr>
            <a:fld id="{9A0DB2DC-4C9A-4742-B13C-FB6460FD3503}" type="slidenum">
              <a:rPr lang="en-US" altLang="zh-CN" sz="1800">
                <a:solidFill>
                  <a:srgbClr val="000000"/>
                </a:solidFill>
                <a:latin typeface="等线" panose="02010600030101010101" charset="-122"/>
                <a:ea typeface="宋体" panose="02010600030101010101" pitchFamily="2" charset="-122"/>
              </a:rPr>
              <a:t>27</a:t>
            </a:fld>
            <a:endParaRPr lang="en-US" altLang="zh-CN" sz="1800">
              <a:solidFill>
                <a:srgbClr val="000000"/>
              </a:solidFill>
              <a:latin typeface="等线" panose="02010600030101010101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97E59-F696-4A8A-86DF-784F25EE5936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CN" altLang="en-US" noProof="0"/>
              <a:t>单击此处编辑母版副标题样式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C643B07F-1D4C-4540-999E-86D36202C0C6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  <p:cxnSp>
        <p:nvCxnSpPr>
          <p:cNvPr id="8" name="直接连接符​​ 7"/>
          <p:cNvCxnSpPr/>
          <p:nvPr/>
        </p:nvCxnSpPr>
        <p:spPr>
          <a:xfrm>
            <a:off x="4213781" y="3733800"/>
            <a:ext cx="371416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F8439094-95A5-4980-A2A3-89FA2435876B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5322F546-3B99-456D-B1CF-27BD2F7FE5D2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fld id="{283B4E9E-02F9-9147-A886-85602386DE7A}" type="datetimeFigureOut">
              <a:rPr kumimoji="1" lang="zh-CN" altLang="en-US" smtClean="0"/>
              <a:t>2022/5/30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fld id="{1A1AD1DD-DA9C-8B4C-B2CA-12AAB412AFF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向不加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hlinkClick r:id="" action="ppaction://noaction"/>
          </p:cNvPr>
          <p:cNvSpPr txBox="1">
            <a:spLocks noChangeAspect="1"/>
          </p:cNvSpPr>
          <p:nvPr userDrawn="1"/>
        </p:nvSpPr>
        <p:spPr>
          <a:xfrm>
            <a:off x="10709969" y="60008"/>
            <a:ext cx="1483722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  <a:softEdge rad="31750"/>
          </a:effectLst>
        </p:spPr>
        <p:txBody>
          <a:bodyPr wrap="square" rtlCol="0" anchor="ctr" anchorCtr="0">
            <a:spAutoFit/>
          </a:bodyPr>
          <a:lstStyle/>
          <a:p>
            <a:pPr algn="ctr" fontAlgn="auto"/>
            <a:r>
              <a:rPr lang="zh-CN" altLang="en-US" sz="2000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返回目录</a:t>
            </a:r>
            <a:endParaRPr lang="zh-CN" altLang="en-US" sz="2000" b="1" strike="noStrike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617952" y="-2540"/>
            <a:ext cx="897331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</a:t>
            </a:r>
            <a:r>
              <a:rPr lang="en-US" altLang="zh-CN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社会主义制度的建立与社会主义建设的探索</a:t>
            </a:r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E4D37FF0-D500-4819-9052-AC9C333A8832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BD3CB5DD-18D0-4B93-A228-C4DB80A9C862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29669D3E-3884-46AC-96BE-0EB89ED52750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1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522F1139-3645-4824-BD53-F607326A61B9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D208615-CB44-40D5-A0AD-BC9B36114A55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854EB7C-80E3-4267-B53F-C264AD7BECE0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 sz="2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8DD0F495-F050-49AC-8028-2B6604CE35DE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单击图标添加图片</a:t>
            </a:r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1E4CCE92-93A9-45CB-93EB-0D8BC89697E4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altLang="en-US" noProof="0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 dirty="0"/>
              <a:t>编辑母版文本样式</a:t>
            </a:r>
          </a:p>
          <a:p>
            <a:pPr lvl="1" rtl="0"/>
            <a:r>
              <a:rPr lang="zh-CN" altLang="en-US" noProof="0" dirty="0"/>
              <a:t>第二级</a:t>
            </a:r>
          </a:p>
          <a:p>
            <a:pPr lvl="2" rtl="0"/>
            <a:r>
              <a:rPr lang="zh-CN" altLang="en-US" noProof="0" dirty="0"/>
              <a:t>第三级</a:t>
            </a:r>
          </a:p>
          <a:p>
            <a:pPr lvl="3" rtl="0"/>
            <a:r>
              <a:rPr lang="zh-CN" altLang="en-US" noProof="0" dirty="0"/>
              <a:t>第四级</a:t>
            </a:r>
          </a:p>
          <a:p>
            <a:pPr lvl="4" rtl="0"/>
            <a:r>
              <a:rPr lang="zh-CN" altLang="en-US" noProof="0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F09E1F69-A97B-455B-BA72-3104C5C7CE22}" type="datetime1">
              <a:rPr lang="zh-CN" altLang="en-US" smtClean="0"/>
              <a:t>2022/5/30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&#33891;&#25991;&#21326;%20&#26149;&#22825;&#30340;&#25925;&#20107;\0001.&#22303;&#35910;&#32593;-&#33891;&#25991;&#21326;%20&#26149;&#22825;&#30340;&#25925;&#20107;.f4v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3.jpeg"/><Relationship Id="rId5" Type="http://schemas.openxmlformats.org/officeDocument/2006/relationships/slide" Target="slide18.xml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&#12298;&#25968;&#23383;&#30424;&#28857;&#20013;&#22269;&#20837;&#19990;15&#24180;&#30340;&#32418;&#21033;&#12299;.mp4" TargetMode="Externa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未命名2"/>
          <p:cNvPicPr>
            <a:picLocks noChangeAspect="1" noChangeArrowheads="1"/>
          </p:cNvPicPr>
          <p:nvPr/>
        </p:nvPicPr>
        <p:blipFill>
          <a:blip r:embed="rId2"/>
          <a:srcRect l="8658" t="65573" r="9937" b="14091"/>
          <a:stretch>
            <a:fillRect/>
          </a:stretch>
        </p:blipFill>
        <p:spPr bwMode="auto">
          <a:xfrm>
            <a:off x="1524000" y="5922982"/>
            <a:ext cx="9144000" cy="935037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1978586" y="4113515"/>
            <a:ext cx="7920880" cy="1197610"/>
          </a:xfrm>
          <a:prstGeom prst="rect">
            <a:avLst/>
          </a:prstGeom>
        </p:spPr>
        <p:txBody>
          <a:bodyPr wrap="square" lIns="90490" tIns="45245" rIns="90490" bIns="45245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kumimoji="1"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“老人”指的是谁？</a:t>
            </a:r>
            <a:endParaRPr kumimoji="1" lang="en-US" altLang="zh-CN" sz="3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②</a:t>
            </a:r>
            <a:r>
              <a:rPr kumimoji="1" lang="en-US" altLang="zh-CN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kumimoji="1"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南海边画了一个圈”是指什么？</a:t>
            </a:r>
          </a:p>
        </p:txBody>
      </p:sp>
      <p:sp>
        <p:nvSpPr>
          <p:cNvPr id="6" name="矩形 5">
            <a:hlinkClick r:id="rId3" action="ppaction://hlinkfile"/>
          </p:cNvPr>
          <p:cNvSpPr/>
          <p:nvPr/>
        </p:nvSpPr>
        <p:spPr>
          <a:xfrm>
            <a:off x="1176655" y="2305050"/>
            <a:ext cx="9943465" cy="1209675"/>
          </a:xfrm>
          <a:prstGeom prst="rect">
            <a:avLst/>
          </a:prstGeom>
          <a:solidFill>
            <a:srgbClr val="CCECFF"/>
          </a:solidFill>
        </p:spPr>
        <p:txBody>
          <a:bodyPr wrap="square" lIns="90490" tIns="45245" rIns="90490" bIns="45245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一九七九年，那是一个春天，有一位老人在中国的</a:t>
            </a:r>
            <a:r>
              <a:rPr kumimoji="1" lang="zh-CN" altLang="en-US" sz="2800" b="1" dirty="0">
                <a:solidFill>
                  <a:schemeClr val="bg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南海边画了一个圈</a:t>
            </a:r>
            <a:r>
              <a:rPr kumimoji="1" lang="zh-CN" altLang="en-US" sz="2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，神话般地崛起座座城</a:t>
            </a:r>
            <a:r>
              <a:rPr kumimoji="1" lang="en-US" altLang="zh-CN" sz="2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kumimoji="1" lang="zh-CN" altLang="en-US" sz="2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奇迹般地聚起座座金山</a:t>
            </a:r>
            <a:r>
              <a:rPr kumimoji="1" lang="en-US" altLang="zh-CN" sz="2800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4" name="矩形 3"/>
          <p:cNvSpPr/>
          <p:nvPr/>
        </p:nvSpPr>
        <p:spPr>
          <a:xfrm>
            <a:off x="3215681" y="1316766"/>
            <a:ext cx="339661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kumimoji="1"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春天的故事</a:t>
            </a:r>
            <a:r>
              <a:rPr kumimoji="1" lang="en-US" altLang="zh-CN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箭头: 五边形 1"/>
          <p:cNvSpPr/>
          <p:nvPr/>
        </p:nvSpPr>
        <p:spPr>
          <a:xfrm>
            <a:off x="397510" y="386715"/>
            <a:ext cx="4695825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：建立经济特区</a:t>
            </a:r>
          </a:p>
        </p:txBody>
      </p:sp>
      <p:pic>
        <p:nvPicPr>
          <p:cNvPr id="5" name="内容占位符 4" descr="H_BLADA2ZL]NN86{A8AT@CK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21055" y="2448560"/>
            <a:ext cx="5476875" cy="3540760"/>
          </a:xfrm>
          <a:prstGeom prst="rect">
            <a:avLst/>
          </a:prstGeom>
        </p:spPr>
      </p:pic>
      <p:pic>
        <p:nvPicPr>
          <p:cNvPr id="10" name="图片 9" descr="S{BTR`@6TW{}G`VOV%@}`1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545" y="2448560"/>
            <a:ext cx="5781040" cy="3540760"/>
          </a:xfrm>
          <a:prstGeom prst="rect">
            <a:avLst/>
          </a:prstGeom>
        </p:spPr>
      </p:pic>
      <p:sp>
        <p:nvSpPr>
          <p:cNvPr id="18437" name="文本框 18436"/>
          <p:cNvSpPr txBox="1"/>
          <p:nvPr/>
        </p:nvSpPr>
        <p:spPr>
          <a:xfrm>
            <a:off x="6895465" y="300990"/>
            <a:ext cx="4267200" cy="19735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</a:ln>
        </p:spPr>
        <p:txBody>
          <a:bodyPr vert="horz" wrap="square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</a:rPr>
              <a:t>深圳</a:t>
            </a:r>
          </a:p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</a:rPr>
              <a:t>“一夜崛起之城”</a:t>
            </a:r>
          </a:p>
          <a:p>
            <a:pPr algn="ctr">
              <a:spcBef>
                <a:spcPct val="2000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</a:rPr>
              <a:t>对外开放的“窗口”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5703353" y="403122"/>
            <a:ext cx="916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P45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课后活动：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经济特区作用和影响？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89610" y="1059407"/>
            <a:ext cx="11412779" cy="2710200"/>
            <a:chOff x="240335" y="3991178"/>
            <a:chExt cx="11696700" cy="271020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8572805" y="3991178"/>
              <a:ext cx="3364230" cy="224853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335" y="3991178"/>
              <a:ext cx="2884170" cy="224853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8950" y="3991178"/>
              <a:ext cx="2840990" cy="224853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9940" y="3991178"/>
              <a:ext cx="2618740" cy="224853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82930" y="6239713"/>
              <a:ext cx="2160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珠海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397555" y="6239713"/>
              <a:ext cx="2160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汕头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199175" y="6239713"/>
              <a:ext cx="2160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b="1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厦门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303055" y="6239713"/>
              <a:ext cx="21609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深圳</a:t>
              </a:r>
            </a:p>
          </p:txBody>
        </p:sp>
      </p:grpSp>
      <p:sp>
        <p:nvSpPr>
          <p:cNvPr id="4" name="TextBox 13"/>
          <p:cNvSpPr txBox="1"/>
          <p:nvPr/>
        </p:nvSpPr>
        <p:spPr>
          <a:xfrm>
            <a:off x="389610" y="3759849"/>
            <a:ext cx="7229961" cy="280076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材料：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1984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邓小平视察了深圳、珠海、厦门特区后说：“特区是个窗口，是技术的窗口，管理的窗口，知识的窗口，也是对外政策的窗口。从特区可以引进技术，获得知识，学到管理，管理也是知识。特区成为开放的基地，不仅在经济方面、培养人才方面使我们得到好处，而且会扩大我国的对外影响。”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spcBef>
                <a:spcPct val="0"/>
              </a:spcBef>
              <a:defRPr/>
            </a:pP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ct val="0"/>
              </a:spcBef>
              <a:defRPr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——《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邓小平文选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》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19571" y="3759849"/>
            <a:ext cx="4249612" cy="27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引进了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外资、先进技术和管理经验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推动了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国内的进一步改革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扩大了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对外经济交流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④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社会主义现代化事业</a:t>
            </a:r>
          </a:p>
        </p:txBody>
      </p:sp>
      <p:sp>
        <p:nvSpPr>
          <p:cNvPr id="3" name="箭头: 五边形 1"/>
          <p:cNvSpPr/>
          <p:nvPr/>
        </p:nvSpPr>
        <p:spPr>
          <a:xfrm>
            <a:off x="487045" y="263525"/>
            <a:ext cx="4695825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：建立经济特区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ldLvl="0" animBg="1"/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87041" descr="stdmapchina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586"/>
          <a:stretch>
            <a:fillRect/>
          </a:stretch>
        </p:blipFill>
        <p:spPr bwMode="auto">
          <a:xfrm>
            <a:off x="1260639" y="-221237"/>
            <a:ext cx="8930616" cy="685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矩形标注 87044"/>
          <p:cNvSpPr>
            <a:spLocks noChangeArrowheads="1"/>
          </p:cNvSpPr>
          <p:nvPr/>
        </p:nvSpPr>
        <p:spPr bwMode="auto">
          <a:xfrm>
            <a:off x="7288129" y="1905177"/>
            <a:ext cx="892902" cy="533194"/>
          </a:xfrm>
          <a:prstGeom prst="wedgeRectCallout">
            <a:avLst>
              <a:gd name="adj1" fmla="val 13370"/>
              <a:gd name="adj2" fmla="val 155954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天津</a:t>
            </a:r>
          </a:p>
        </p:txBody>
      </p:sp>
      <p:pic>
        <p:nvPicPr>
          <p:cNvPr id="30723" name="图片 87045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7735375" y="2818771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矩形标注 87046"/>
          <p:cNvSpPr>
            <a:spLocks noChangeArrowheads="1"/>
          </p:cNvSpPr>
          <p:nvPr/>
        </p:nvSpPr>
        <p:spPr bwMode="auto">
          <a:xfrm>
            <a:off x="8925912" y="4114355"/>
            <a:ext cx="892903" cy="533194"/>
          </a:xfrm>
          <a:prstGeom prst="wedgeRectCallout">
            <a:avLst>
              <a:gd name="adj1" fmla="val -86634"/>
              <a:gd name="adj2" fmla="val -12796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上海</a:t>
            </a:r>
          </a:p>
        </p:txBody>
      </p:sp>
      <p:sp>
        <p:nvSpPr>
          <p:cNvPr id="87048" name="矩形标注 87047"/>
          <p:cNvSpPr>
            <a:spLocks noChangeArrowheads="1"/>
          </p:cNvSpPr>
          <p:nvPr/>
        </p:nvSpPr>
        <p:spPr bwMode="auto">
          <a:xfrm>
            <a:off x="8925912" y="2514770"/>
            <a:ext cx="892903" cy="533195"/>
          </a:xfrm>
          <a:prstGeom prst="wedgeRectCallout">
            <a:avLst>
              <a:gd name="adj1" fmla="val -101389"/>
              <a:gd name="adj2" fmla="val 13690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大连</a:t>
            </a:r>
          </a:p>
        </p:txBody>
      </p:sp>
      <p:sp>
        <p:nvSpPr>
          <p:cNvPr id="87049" name="矩形标注 87048"/>
          <p:cNvSpPr>
            <a:spLocks noChangeArrowheads="1"/>
          </p:cNvSpPr>
          <p:nvPr/>
        </p:nvSpPr>
        <p:spPr bwMode="auto">
          <a:xfrm>
            <a:off x="8330644" y="1828779"/>
            <a:ext cx="1265344" cy="533194"/>
          </a:xfrm>
          <a:prstGeom prst="wedgeRectCallout">
            <a:avLst>
              <a:gd name="adj1" fmla="val -65931"/>
              <a:gd name="adj2" fmla="val 127977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秦皇岛</a:t>
            </a:r>
          </a:p>
        </p:txBody>
      </p:sp>
      <p:sp>
        <p:nvSpPr>
          <p:cNvPr id="87050" name="矩形标注 87049"/>
          <p:cNvSpPr>
            <a:spLocks noChangeArrowheads="1"/>
          </p:cNvSpPr>
          <p:nvPr/>
        </p:nvSpPr>
        <p:spPr bwMode="auto">
          <a:xfrm>
            <a:off x="8925912" y="3047965"/>
            <a:ext cx="892903" cy="533194"/>
          </a:xfrm>
          <a:prstGeom prst="wedgeRectCallout">
            <a:avLst>
              <a:gd name="adj1" fmla="val -96528"/>
              <a:gd name="adj2" fmla="val -26486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烟台</a:t>
            </a:r>
          </a:p>
        </p:txBody>
      </p:sp>
      <p:sp>
        <p:nvSpPr>
          <p:cNvPr id="87051" name="矩形标注 87050"/>
          <p:cNvSpPr>
            <a:spLocks noChangeArrowheads="1"/>
          </p:cNvSpPr>
          <p:nvPr/>
        </p:nvSpPr>
        <p:spPr bwMode="auto">
          <a:xfrm>
            <a:off x="6543248" y="3200761"/>
            <a:ext cx="1192128" cy="456796"/>
          </a:xfrm>
          <a:prstGeom prst="wedgeRectCallout">
            <a:avLst>
              <a:gd name="adj1" fmla="val 84898"/>
              <a:gd name="adj2" fmla="val -6250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青岛</a:t>
            </a:r>
          </a:p>
        </p:txBody>
      </p:sp>
      <p:sp>
        <p:nvSpPr>
          <p:cNvPr id="87052" name="矩形标注 87051"/>
          <p:cNvSpPr>
            <a:spLocks noChangeArrowheads="1"/>
          </p:cNvSpPr>
          <p:nvPr/>
        </p:nvSpPr>
        <p:spPr bwMode="auto">
          <a:xfrm>
            <a:off x="6840881" y="3963150"/>
            <a:ext cx="1414956" cy="533195"/>
          </a:xfrm>
          <a:prstGeom prst="wedgeRectCallout">
            <a:avLst>
              <a:gd name="adj1" fmla="val 41338"/>
              <a:gd name="adj2" fmla="val -92560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连云港</a:t>
            </a:r>
          </a:p>
        </p:txBody>
      </p:sp>
      <p:sp>
        <p:nvSpPr>
          <p:cNvPr id="87053" name="矩形标注 87052"/>
          <p:cNvSpPr>
            <a:spLocks noChangeArrowheads="1"/>
          </p:cNvSpPr>
          <p:nvPr/>
        </p:nvSpPr>
        <p:spPr bwMode="auto">
          <a:xfrm>
            <a:off x="8925912" y="3581159"/>
            <a:ext cx="892903" cy="533195"/>
          </a:xfrm>
          <a:prstGeom prst="wedgeRectCallout">
            <a:avLst>
              <a:gd name="adj1" fmla="val -89065"/>
              <a:gd name="adj2" fmla="val 39287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南通</a:t>
            </a:r>
          </a:p>
        </p:txBody>
      </p:sp>
      <p:sp>
        <p:nvSpPr>
          <p:cNvPr id="87054" name="矩形标注 87053"/>
          <p:cNvSpPr>
            <a:spLocks noChangeArrowheads="1"/>
          </p:cNvSpPr>
          <p:nvPr/>
        </p:nvSpPr>
        <p:spPr bwMode="auto">
          <a:xfrm>
            <a:off x="8925912" y="4723947"/>
            <a:ext cx="892903" cy="533195"/>
          </a:xfrm>
          <a:prstGeom prst="wedgeRectCallout">
            <a:avLst>
              <a:gd name="adj1" fmla="val -73611"/>
              <a:gd name="adj2" fmla="val -79764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宁波</a:t>
            </a:r>
          </a:p>
        </p:txBody>
      </p:sp>
      <p:sp>
        <p:nvSpPr>
          <p:cNvPr id="87055" name="矩形标注 87054"/>
          <p:cNvSpPr>
            <a:spLocks noChangeArrowheads="1"/>
          </p:cNvSpPr>
          <p:nvPr/>
        </p:nvSpPr>
        <p:spPr bwMode="auto">
          <a:xfrm>
            <a:off x="9298352" y="5257143"/>
            <a:ext cx="892903" cy="534786"/>
          </a:xfrm>
          <a:prstGeom prst="wedgeRectCallout">
            <a:avLst>
              <a:gd name="adj1" fmla="val -139583"/>
              <a:gd name="adj2" fmla="val -145236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温州</a:t>
            </a:r>
          </a:p>
        </p:txBody>
      </p:sp>
      <p:sp>
        <p:nvSpPr>
          <p:cNvPr id="87056" name="矩形标注 87055"/>
          <p:cNvSpPr>
            <a:spLocks noChangeArrowheads="1"/>
          </p:cNvSpPr>
          <p:nvPr/>
        </p:nvSpPr>
        <p:spPr bwMode="auto">
          <a:xfrm>
            <a:off x="9148740" y="5943133"/>
            <a:ext cx="894494" cy="534786"/>
          </a:xfrm>
          <a:prstGeom prst="wedgeRectCallout">
            <a:avLst>
              <a:gd name="adj1" fmla="val -149306"/>
              <a:gd name="adj2" fmla="val -215181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福州</a:t>
            </a:r>
          </a:p>
        </p:txBody>
      </p:sp>
      <p:sp>
        <p:nvSpPr>
          <p:cNvPr id="87057" name="矩形标注 87056"/>
          <p:cNvSpPr>
            <a:spLocks noChangeArrowheads="1"/>
          </p:cNvSpPr>
          <p:nvPr/>
        </p:nvSpPr>
        <p:spPr bwMode="auto">
          <a:xfrm>
            <a:off x="6096000" y="4496345"/>
            <a:ext cx="894494" cy="533194"/>
          </a:xfrm>
          <a:prstGeom prst="wedgeRectCallout">
            <a:avLst>
              <a:gd name="adj1" fmla="val 101912"/>
              <a:gd name="adj2" fmla="val 138394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广州</a:t>
            </a:r>
          </a:p>
        </p:txBody>
      </p:sp>
      <p:sp>
        <p:nvSpPr>
          <p:cNvPr id="87058" name="矩形标注 87057"/>
          <p:cNvSpPr>
            <a:spLocks noChangeArrowheads="1"/>
          </p:cNvSpPr>
          <p:nvPr/>
        </p:nvSpPr>
        <p:spPr bwMode="auto">
          <a:xfrm>
            <a:off x="6320420" y="6095929"/>
            <a:ext cx="892902" cy="533195"/>
          </a:xfrm>
          <a:prstGeom prst="wedgeRectCallout">
            <a:avLst>
              <a:gd name="adj1" fmla="val 39759"/>
              <a:gd name="adj2" fmla="val -100597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湛江</a:t>
            </a:r>
          </a:p>
        </p:txBody>
      </p:sp>
      <p:sp>
        <p:nvSpPr>
          <p:cNvPr id="87059" name="矩形标注 87058"/>
          <p:cNvSpPr>
            <a:spLocks noChangeArrowheads="1"/>
          </p:cNvSpPr>
          <p:nvPr/>
        </p:nvSpPr>
        <p:spPr bwMode="auto">
          <a:xfrm>
            <a:off x="6096000" y="5182336"/>
            <a:ext cx="894494" cy="533195"/>
          </a:xfrm>
          <a:prstGeom prst="wedgeRectCallout">
            <a:avLst>
              <a:gd name="adj1" fmla="val 42361"/>
              <a:gd name="adj2" fmla="val 64880"/>
            </a:avLst>
          </a:prstGeom>
          <a:solidFill>
            <a:srgbClr val="0000FF"/>
          </a:solidFill>
          <a:ln w="12700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>
              <a:buClr>
                <a:schemeClr val="bg1"/>
              </a:buClr>
            </a:pPr>
            <a:r>
              <a:rPr lang="zh-CN" altLang="en-US" sz="2405">
                <a:solidFill>
                  <a:schemeClr val="bg1"/>
                </a:solidFill>
                <a:latin typeface="Times New Roman" panose="02020603050405020304" pitchFamily="18" charset="0"/>
              </a:rPr>
              <a:t>北海</a:t>
            </a:r>
          </a:p>
        </p:txBody>
      </p:sp>
      <p:pic>
        <p:nvPicPr>
          <p:cNvPr id="30737" name="图片 87059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7958203" y="2667566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图片 87060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255838" y="2743964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图片 87061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181031" y="3277159"/>
            <a:ext cx="224420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图片 87062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405450" y="3047965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图片 87063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106225" y="3581159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图片 87064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330644" y="3963150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3" name="图片 87065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478665" y="4190753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4" name="图片 87066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330644" y="4647549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5" name="图片 87067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478665" y="4419947"/>
            <a:ext cx="224419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6" name="图片 87068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8181031" y="4953141"/>
            <a:ext cx="224420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7" name="图片 87069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7362935" y="5409939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8" name="图片 87070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6766075" y="5639133"/>
            <a:ext cx="224419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9" name="图片 87071" descr="huo4"/>
          <p:cNvPicPr>
            <a:picLocks noChangeAspect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6990494" y="5715531"/>
            <a:ext cx="222828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73" name="文本框 87072"/>
          <p:cNvSpPr txBox="1"/>
          <p:nvPr/>
        </p:nvSpPr>
        <p:spPr>
          <a:xfrm>
            <a:off x="802250" y="3695757"/>
            <a:ext cx="1048882" cy="95948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95354" tIns="47676" rIns="95354" bIns="47676">
            <a:spAutoFit/>
          </a:bodyPr>
          <a:lstStyle/>
          <a:p>
            <a:pPr defTabSz="951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5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经济特区</a:t>
            </a: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829983" y="3657558"/>
            <a:ext cx="1351291" cy="959485"/>
          </a:xfrm>
          <a:prstGeom prst="rect">
            <a:avLst/>
          </a:prstGeom>
          <a:gradFill rotWithShape="0">
            <a:gsLst>
              <a:gs pos="0">
                <a:srgbClr val="E30000"/>
              </a:gs>
              <a:gs pos="100000">
                <a:srgbClr val="760303"/>
              </a:gs>
            </a:gsLst>
            <a:lin ang="5400000"/>
          </a:gradFill>
          <a:ln w="9525">
            <a:noFill/>
            <a:miter lim="800000"/>
          </a:ln>
        </p:spPr>
        <p:txBody>
          <a:bodyPr lIns="95354" tIns="47676" rIns="95354" bIns="47676">
            <a:spAutoFit/>
          </a:bodyPr>
          <a:lstStyle/>
          <a:p>
            <a:r>
              <a:rPr lang="zh-CN" altLang="en-US" sz="2805" b="1">
                <a:solidFill>
                  <a:schemeClr val="bg1"/>
                </a:solidFill>
                <a:sym typeface="+mn-ea"/>
              </a:rPr>
              <a:t>沿海开放城市</a:t>
            </a:r>
            <a:endParaRPr lang="zh-CN" altLang="en-US" sz="1805">
              <a:latin typeface="Calibri" panose="020F0502020204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879080" y="2763063"/>
            <a:ext cx="1723732" cy="3054332"/>
          </a:xfrm>
          <a:custGeom>
            <a:avLst/>
            <a:gdLst>
              <a:gd name="connisteX0" fmla="*/ 965200 w 1763888"/>
              <a:gd name="connsiteY0" fmla="*/ 201957 h 3055012"/>
              <a:gd name="connisteX1" fmla="*/ 1036320 w 1763888"/>
              <a:gd name="connsiteY1" fmla="*/ 201957 h 3055012"/>
              <a:gd name="connisteX2" fmla="*/ 1106805 w 1763888"/>
              <a:gd name="connsiteY2" fmla="*/ 144807 h 3055012"/>
              <a:gd name="connisteX3" fmla="*/ 1177925 w 1763888"/>
              <a:gd name="connsiteY3" fmla="*/ 116867 h 3055012"/>
              <a:gd name="connisteX4" fmla="*/ 1220470 w 1763888"/>
              <a:gd name="connsiteY4" fmla="*/ 31777 h 3055012"/>
              <a:gd name="connisteX5" fmla="*/ 1291590 w 1763888"/>
              <a:gd name="connsiteY5" fmla="*/ 17172 h 3055012"/>
              <a:gd name="connisteX6" fmla="*/ 1362710 w 1763888"/>
              <a:gd name="connsiteY6" fmla="*/ 3202 h 3055012"/>
              <a:gd name="connisteX7" fmla="*/ 1433195 w 1763888"/>
              <a:gd name="connsiteY7" fmla="*/ 3202 h 3055012"/>
              <a:gd name="connisteX8" fmla="*/ 1504315 w 1763888"/>
              <a:gd name="connsiteY8" fmla="*/ 31777 h 3055012"/>
              <a:gd name="connisteX9" fmla="*/ 1532890 w 1763888"/>
              <a:gd name="connsiteY9" fmla="*/ 102262 h 3055012"/>
              <a:gd name="connisteX10" fmla="*/ 1561465 w 1763888"/>
              <a:gd name="connsiteY10" fmla="*/ 173382 h 3055012"/>
              <a:gd name="connisteX11" fmla="*/ 1589405 w 1763888"/>
              <a:gd name="connsiteY11" fmla="*/ 244502 h 3055012"/>
              <a:gd name="connisteX12" fmla="*/ 1604010 w 1763888"/>
              <a:gd name="connsiteY12" fmla="*/ 315622 h 3055012"/>
              <a:gd name="connisteX13" fmla="*/ 1631950 w 1763888"/>
              <a:gd name="connsiteY13" fmla="*/ 386107 h 3055012"/>
              <a:gd name="connisteX14" fmla="*/ 1604010 w 1763888"/>
              <a:gd name="connsiteY14" fmla="*/ 457227 h 3055012"/>
              <a:gd name="connisteX15" fmla="*/ 1532890 w 1763888"/>
              <a:gd name="connsiteY15" fmla="*/ 471832 h 3055012"/>
              <a:gd name="connisteX16" fmla="*/ 1461770 w 1763888"/>
              <a:gd name="connsiteY16" fmla="*/ 528347 h 3055012"/>
              <a:gd name="connisteX17" fmla="*/ 1419225 w 1763888"/>
              <a:gd name="connsiteY17" fmla="*/ 599467 h 3055012"/>
              <a:gd name="connisteX18" fmla="*/ 1390650 w 1763888"/>
              <a:gd name="connsiteY18" fmla="*/ 669952 h 3055012"/>
              <a:gd name="connisteX19" fmla="*/ 1390650 w 1763888"/>
              <a:gd name="connsiteY19" fmla="*/ 755677 h 3055012"/>
              <a:gd name="connisteX20" fmla="*/ 1362710 w 1763888"/>
              <a:gd name="connsiteY20" fmla="*/ 826162 h 3055012"/>
              <a:gd name="connisteX21" fmla="*/ 1362710 w 1763888"/>
              <a:gd name="connsiteY21" fmla="*/ 897282 h 3055012"/>
              <a:gd name="connisteX22" fmla="*/ 1362710 w 1763888"/>
              <a:gd name="connsiteY22" fmla="*/ 968402 h 3055012"/>
              <a:gd name="connisteX23" fmla="*/ 1390650 w 1763888"/>
              <a:gd name="connsiteY23" fmla="*/ 1039522 h 3055012"/>
              <a:gd name="connisteX24" fmla="*/ 1419225 w 1763888"/>
              <a:gd name="connsiteY24" fmla="*/ 1124612 h 3055012"/>
              <a:gd name="connisteX25" fmla="*/ 1476375 w 1763888"/>
              <a:gd name="connsiteY25" fmla="*/ 1195732 h 3055012"/>
              <a:gd name="connisteX26" fmla="*/ 1504315 w 1763888"/>
              <a:gd name="connsiteY26" fmla="*/ 1266217 h 3055012"/>
              <a:gd name="connisteX27" fmla="*/ 1561465 w 1763888"/>
              <a:gd name="connsiteY27" fmla="*/ 1337337 h 3055012"/>
              <a:gd name="connisteX28" fmla="*/ 1631950 w 1763888"/>
              <a:gd name="connsiteY28" fmla="*/ 1379882 h 3055012"/>
              <a:gd name="connisteX29" fmla="*/ 1689100 w 1763888"/>
              <a:gd name="connsiteY29" fmla="*/ 1451002 h 3055012"/>
              <a:gd name="connisteX30" fmla="*/ 1703070 w 1763888"/>
              <a:gd name="connsiteY30" fmla="*/ 1522122 h 3055012"/>
              <a:gd name="connisteX31" fmla="*/ 1703070 w 1763888"/>
              <a:gd name="connsiteY31" fmla="*/ 1592607 h 3055012"/>
              <a:gd name="connisteX32" fmla="*/ 1731645 w 1763888"/>
              <a:gd name="connsiteY32" fmla="*/ 1663727 h 3055012"/>
              <a:gd name="connisteX33" fmla="*/ 1760220 w 1763888"/>
              <a:gd name="connsiteY33" fmla="*/ 1734847 h 3055012"/>
              <a:gd name="connisteX34" fmla="*/ 1760220 w 1763888"/>
              <a:gd name="connsiteY34" fmla="*/ 1819937 h 3055012"/>
              <a:gd name="connisteX35" fmla="*/ 1760220 w 1763888"/>
              <a:gd name="connsiteY35" fmla="*/ 1891057 h 3055012"/>
              <a:gd name="connisteX36" fmla="*/ 1717675 w 1763888"/>
              <a:gd name="connsiteY36" fmla="*/ 1961542 h 3055012"/>
              <a:gd name="connisteX37" fmla="*/ 1689100 w 1763888"/>
              <a:gd name="connsiteY37" fmla="*/ 2032662 h 3055012"/>
              <a:gd name="connisteX38" fmla="*/ 1631950 w 1763888"/>
              <a:gd name="connsiteY38" fmla="*/ 2103782 h 3055012"/>
              <a:gd name="connisteX39" fmla="*/ 1575435 w 1763888"/>
              <a:gd name="connsiteY39" fmla="*/ 2174902 h 3055012"/>
              <a:gd name="connisteX40" fmla="*/ 1532890 w 1763888"/>
              <a:gd name="connsiteY40" fmla="*/ 2246022 h 3055012"/>
              <a:gd name="connisteX41" fmla="*/ 1490345 w 1763888"/>
              <a:gd name="connsiteY41" fmla="*/ 2316507 h 3055012"/>
              <a:gd name="connisteX42" fmla="*/ 1433195 w 1763888"/>
              <a:gd name="connsiteY42" fmla="*/ 2387627 h 3055012"/>
              <a:gd name="connisteX43" fmla="*/ 1362710 w 1763888"/>
              <a:gd name="connsiteY43" fmla="*/ 2444142 h 3055012"/>
              <a:gd name="connisteX44" fmla="*/ 1291590 w 1763888"/>
              <a:gd name="connsiteY44" fmla="*/ 2458747 h 3055012"/>
              <a:gd name="connisteX45" fmla="*/ 1220470 w 1763888"/>
              <a:gd name="connsiteY45" fmla="*/ 2501292 h 3055012"/>
              <a:gd name="connisteX46" fmla="*/ 1149350 w 1763888"/>
              <a:gd name="connsiteY46" fmla="*/ 2543837 h 3055012"/>
              <a:gd name="connisteX47" fmla="*/ 1078865 w 1763888"/>
              <a:gd name="connsiteY47" fmla="*/ 2586382 h 3055012"/>
              <a:gd name="connisteX48" fmla="*/ 1007745 w 1763888"/>
              <a:gd name="connsiteY48" fmla="*/ 2614957 h 3055012"/>
              <a:gd name="connisteX49" fmla="*/ 936625 w 1763888"/>
              <a:gd name="connsiteY49" fmla="*/ 2628927 h 3055012"/>
              <a:gd name="connisteX50" fmla="*/ 865505 w 1763888"/>
              <a:gd name="connsiteY50" fmla="*/ 2628927 h 3055012"/>
              <a:gd name="connisteX51" fmla="*/ 795020 w 1763888"/>
              <a:gd name="connsiteY51" fmla="*/ 2642897 h 3055012"/>
              <a:gd name="connisteX52" fmla="*/ 723900 w 1763888"/>
              <a:gd name="connsiteY52" fmla="*/ 2671472 h 3055012"/>
              <a:gd name="connisteX53" fmla="*/ 652780 w 1763888"/>
              <a:gd name="connsiteY53" fmla="*/ 2742592 h 3055012"/>
              <a:gd name="connisteX54" fmla="*/ 581660 w 1763888"/>
              <a:gd name="connsiteY54" fmla="*/ 2799107 h 3055012"/>
              <a:gd name="connisteX55" fmla="*/ 511175 w 1763888"/>
              <a:gd name="connsiteY55" fmla="*/ 2856257 h 3055012"/>
              <a:gd name="connisteX56" fmla="*/ 426085 w 1763888"/>
              <a:gd name="connsiteY56" fmla="*/ 2884197 h 3055012"/>
              <a:gd name="connisteX57" fmla="*/ 354965 w 1763888"/>
              <a:gd name="connsiteY57" fmla="*/ 2912772 h 3055012"/>
              <a:gd name="connisteX58" fmla="*/ 283845 w 1763888"/>
              <a:gd name="connsiteY58" fmla="*/ 2969287 h 3055012"/>
              <a:gd name="connisteX59" fmla="*/ 212725 w 1763888"/>
              <a:gd name="connsiteY59" fmla="*/ 2969287 h 3055012"/>
              <a:gd name="connisteX60" fmla="*/ 142240 w 1763888"/>
              <a:gd name="connsiteY60" fmla="*/ 2969287 h 3055012"/>
              <a:gd name="connisteX61" fmla="*/ 71120 w 1763888"/>
              <a:gd name="connsiteY61" fmla="*/ 2969287 h 3055012"/>
              <a:gd name="connisteX62" fmla="*/ 0 w 1763888"/>
              <a:gd name="connsiteY62" fmla="*/ 2969287 h 3055012"/>
              <a:gd name="connisteX63" fmla="*/ 71120 w 1763888"/>
              <a:gd name="connsiteY63" fmla="*/ 3026437 h 3055012"/>
              <a:gd name="connisteX64" fmla="*/ 142240 w 1763888"/>
              <a:gd name="connsiteY64" fmla="*/ 3040407 h 3055012"/>
              <a:gd name="connisteX65" fmla="*/ 227330 w 1763888"/>
              <a:gd name="connsiteY65" fmla="*/ 3055012 h 305501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</a:cxnLst>
            <a:rect l="l" t="t" r="r" b="b"/>
            <a:pathLst>
              <a:path w="1763889" h="3055013">
                <a:moveTo>
                  <a:pt x="965200" y="201958"/>
                </a:moveTo>
                <a:cubicBezTo>
                  <a:pt x="977900" y="203228"/>
                  <a:pt x="1007745" y="213388"/>
                  <a:pt x="1036320" y="201958"/>
                </a:cubicBezTo>
                <a:cubicBezTo>
                  <a:pt x="1064895" y="190528"/>
                  <a:pt x="1078230" y="161953"/>
                  <a:pt x="1106805" y="144808"/>
                </a:cubicBezTo>
                <a:cubicBezTo>
                  <a:pt x="1135380" y="127663"/>
                  <a:pt x="1155065" y="139728"/>
                  <a:pt x="1177925" y="116868"/>
                </a:cubicBezTo>
                <a:cubicBezTo>
                  <a:pt x="1200785" y="94008"/>
                  <a:pt x="1197610" y="51463"/>
                  <a:pt x="1220470" y="31778"/>
                </a:cubicBezTo>
                <a:cubicBezTo>
                  <a:pt x="1243330" y="12093"/>
                  <a:pt x="1263015" y="22888"/>
                  <a:pt x="1291590" y="17173"/>
                </a:cubicBezTo>
                <a:cubicBezTo>
                  <a:pt x="1320165" y="11458"/>
                  <a:pt x="1334135" y="5743"/>
                  <a:pt x="1362710" y="3203"/>
                </a:cubicBezTo>
                <a:cubicBezTo>
                  <a:pt x="1391285" y="663"/>
                  <a:pt x="1404620" y="-2512"/>
                  <a:pt x="1433195" y="3203"/>
                </a:cubicBezTo>
                <a:cubicBezTo>
                  <a:pt x="1461770" y="8918"/>
                  <a:pt x="1484630" y="12093"/>
                  <a:pt x="1504315" y="31778"/>
                </a:cubicBezTo>
                <a:cubicBezTo>
                  <a:pt x="1524000" y="51463"/>
                  <a:pt x="1521460" y="73688"/>
                  <a:pt x="1532890" y="102263"/>
                </a:cubicBezTo>
                <a:cubicBezTo>
                  <a:pt x="1544320" y="130838"/>
                  <a:pt x="1550035" y="144808"/>
                  <a:pt x="1561465" y="173383"/>
                </a:cubicBezTo>
                <a:cubicBezTo>
                  <a:pt x="1572895" y="201958"/>
                  <a:pt x="1581150" y="215928"/>
                  <a:pt x="1589405" y="244503"/>
                </a:cubicBezTo>
                <a:cubicBezTo>
                  <a:pt x="1597660" y="273078"/>
                  <a:pt x="1595755" y="287048"/>
                  <a:pt x="1604010" y="315623"/>
                </a:cubicBezTo>
                <a:cubicBezTo>
                  <a:pt x="1612265" y="344198"/>
                  <a:pt x="1631950" y="357533"/>
                  <a:pt x="1631950" y="386108"/>
                </a:cubicBezTo>
                <a:cubicBezTo>
                  <a:pt x="1631950" y="414683"/>
                  <a:pt x="1623695" y="440083"/>
                  <a:pt x="1604010" y="457228"/>
                </a:cubicBezTo>
                <a:cubicBezTo>
                  <a:pt x="1584325" y="474373"/>
                  <a:pt x="1561465" y="457863"/>
                  <a:pt x="1532890" y="471833"/>
                </a:cubicBezTo>
                <a:cubicBezTo>
                  <a:pt x="1504315" y="485803"/>
                  <a:pt x="1484630" y="502948"/>
                  <a:pt x="1461770" y="528348"/>
                </a:cubicBezTo>
                <a:cubicBezTo>
                  <a:pt x="1438910" y="553748"/>
                  <a:pt x="1433195" y="570893"/>
                  <a:pt x="1419225" y="599468"/>
                </a:cubicBezTo>
                <a:cubicBezTo>
                  <a:pt x="1405255" y="628043"/>
                  <a:pt x="1396365" y="638838"/>
                  <a:pt x="1390650" y="669953"/>
                </a:cubicBezTo>
                <a:cubicBezTo>
                  <a:pt x="1384935" y="701068"/>
                  <a:pt x="1396365" y="724563"/>
                  <a:pt x="1390650" y="755678"/>
                </a:cubicBezTo>
                <a:cubicBezTo>
                  <a:pt x="1384935" y="786793"/>
                  <a:pt x="1368425" y="797588"/>
                  <a:pt x="1362710" y="826163"/>
                </a:cubicBezTo>
                <a:cubicBezTo>
                  <a:pt x="1356995" y="854738"/>
                  <a:pt x="1362710" y="868708"/>
                  <a:pt x="1362710" y="897283"/>
                </a:cubicBezTo>
                <a:cubicBezTo>
                  <a:pt x="1362710" y="925858"/>
                  <a:pt x="1356995" y="939828"/>
                  <a:pt x="1362710" y="968403"/>
                </a:cubicBezTo>
                <a:cubicBezTo>
                  <a:pt x="1368425" y="996978"/>
                  <a:pt x="1379220" y="1008408"/>
                  <a:pt x="1390650" y="1039523"/>
                </a:cubicBezTo>
                <a:cubicBezTo>
                  <a:pt x="1402080" y="1070638"/>
                  <a:pt x="1402080" y="1093498"/>
                  <a:pt x="1419225" y="1124613"/>
                </a:cubicBezTo>
                <a:cubicBezTo>
                  <a:pt x="1436370" y="1155728"/>
                  <a:pt x="1459230" y="1167158"/>
                  <a:pt x="1476375" y="1195733"/>
                </a:cubicBezTo>
                <a:cubicBezTo>
                  <a:pt x="1493520" y="1224308"/>
                  <a:pt x="1487170" y="1237643"/>
                  <a:pt x="1504315" y="1266218"/>
                </a:cubicBezTo>
                <a:cubicBezTo>
                  <a:pt x="1521460" y="1294793"/>
                  <a:pt x="1536065" y="1314478"/>
                  <a:pt x="1561465" y="1337338"/>
                </a:cubicBezTo>
                <a:cubicBezTo>
                  <a:pt x="1586865" y="1360198"/>
                  <a:pt x="1606550" y="1357023"/>
                  <a:pt x="1631950" y="1379883"/>
                </a:cubicBezTo>
                <a:cubicBezTo>
                  <a:pt x="1657350" y="1402743"/>
                  <a:pt x="1675130" y="1422428"/>
                  <a:pt x="1689100" y="1451003"/>
                </a:cubicBezTo>
                <a:cubicBezTo>
                  <a:pt x="1703070" y="1479578"/>
                  <a:pt x="1700530" y="1493548"/>
                  <a:pt x="1703070" y="1522123"/>
                </a:cubicBezTo>
                <a:cubicBezTo>
                  <a:pt x="1705610" y="1550698"/>
                  <a:pt x="1697355" y="1564033"/>
                  <a:pt x="1703070" y="1592608"/>
                </a:cubicBezTo>
                <a:cubicBezTo>
                  <a:pt x="1708785" y="1621183"/>
                  <a:pt x="1720215" y="1635153"/>
                  <a:pt x="1731645" y="1663728"/>
                </a:cubicBezTo>
                <a:cubicBezTo>
                  <a:pt x="1743075" y="1692303"/>
                  <a:pt x="1754505" y="1703733"/>
                  <a:pt x="1760220" y="1734848"/>
                </a:cubicBezTo>
                <a:cubicBezTo>
                  <a:pt x="1765935" y="1765963"/>
                  <a:pt x="1760220" y="1788823"/>
                  <a:pt x="1760220" y="1819938"/>
                </a:cubicBezTo>
                <a:cubicBezTo>
                  <a:pt x="1760220" y="1851053"/>
                  <a:pt x="1768475" y="1862483"/>
                  <a:pt x="1760220" y="1891058"/>
                </a:cubicBezTo>
                <a:cubicBezTo>
                  <a:pt x="1751965" y="1919633"/>
                  <a:pt x="1731645" y="1932968"/>
                  <a:pt x="1717675" y="1961543"/>
                </a:cubicBezTo>
                <a:cubicBezTo>
                  <a:pt x="1703705" y="1990118"/>
                  <a:pt x="1706245" y="2004088"/>
                  <a:pt x="1689100" y="2032663"/>
                </a:cubicBezTo>
                <a:cubicBezTo>
                  <a:pt x="1671955" y="2061238"/>
                  <a:pt x="1654810" y="2075208"/>
                  <a:pt x="1631950" y="2103783"/>
                </a:cubicBezTo>
                <a:cubicBezTo>
                  <a:pt x="1609090" y="2132358"/>
                  <a:pt x="1595120" y="2146328"/>
                  <a:pt x="1575435" y="2174903"/>
                </a:cubicBezTo>
                <a:cubicBezTo>
                  <a:pt x="1555750" y="2203478"/>
                  <a:pt x="1550035" y="2217448"/>
                  <a:pt x="1532890" y="2246023"/>
                </a:cubicBezTo>
                <a:cubicBezTo>
                  <a:pt x="1515745" y="2274598"/>
                  <a:pt x="1510030" y="2287933"/>
                  <a:pt x="1490345" y="2316508"/>
                </a:cubicBezTo>
                <a:cubicBezTo>
                  <a:pt x="1470660" y="2345083"/>
                  <a:pt x="1458595" y="2362228"/>
                  <a:pt x="1433195" y="2387628"/>
                </a:cubicBezTo>
                <a:cubicBezTo>
                  <a:pt x="1407795" y="2413028"/>
                  <a:pt x="1391285" y="2430173"/>
                  <a:pt x="1362710" y="2444143"/>
                </a:cubicBezTo>
                <a:cubicBezTo>
                  <a:pt x="1334135" y="2458113"/>
                  <a:pt x="1320165" y="2447318"/>
                  <a:pt x="1291590" y="2458748"/>
                </a:cubicBezTo>
                <a:cubicBezTo>
                  <a:pt x="1263015" y="2470178"/>
                  <a:pt x="1249045" y="2484148"/>
                  <a:pt x="1220470" y="2501293"/>
                </a:cubicBezTo>
                <a:cubicBezTo>
                  <a:pt x="1191895" y="2518438"/>
                  <a:pt x="1177925" y="2526693"/>
                  <a:pt x="1149350" y="2543838"/>
                </a:cubicBezTo>
                <a:cubicBezTo>
                  <a:pt x="1120775" y="2560983"/>
                  <a:pt x="1107440" y="2572413"/>
                  <a:pt x="1078865" y="2586383"/>
                </a:cubicBezTo>
                <a:cubicBezTo>
                  <a:pt x="1050290" y="2600353"/>
                  <a:pt x="1036320" y="2606703"/>
                  <a:pt x="1007745" y="2614958"/>
                </a:cubicBezTo>
                <a:cubicBezTo>
                  <a:pt x="979170" y="2623213"/>
                  <a:pt x="965200" y="2626388"/>
                  <a:pt x="936625" y="2628928"/>
                </a:cubicBezTo>
                <a:cubicBezTo>
                  <a:pt x="908050" y="2631468"/>
                  <a:pt x="894080" y="2626388"/>
                  <a:pt x="865505" y="2628928"/>
                </a:cubicBezTo>
                <a:cubicBezTo>
                  <a:pt x="836930" y="2631468"/>
                  <a:pt x="823595" y="2634643"/>
                  <a:pt x="795020" y="2642898"/>
                </a:cubicBezTo>
                <a:cubicBezTo>
                  <a:pt x="766445" y="2651153"/>
                  <a:pt x="752475" y="2651788"/>
                  <a:pt x="723900" y="2671473"/>
                </a:cubicBezTo>
                <a:cubicBezTo>
                  <a:pt x="695325" y="2691158"/>
                  <a:pt x="681355" y="2717193"/>
                  <a:pt x="652780" y="2742593"/>
                </a:cubicBezTo>
                <a:cubicBezTo>
                  <a:pt x="624205" y="2767993"/>
                  <a:pt x="610235" y="2776248"/>
                  <a:pt x="581660" y="2799108"/>
                </a:cubicBezTo>
                <a:cubicBezTo>
                  <a:pt x="553085" y="2821968"/>
                  <a:pt x="542290" y="2839113"/>
                  <a:pt x="511175" y="2856258"/>
                </a:cubicBezTo>
                <a:cubicBezTo>
                  <a:pt x="480060" y="2873403"/>
                  <a:pt x="457200" y="2872768"/>
                  <a:pt x="426085" y="2884198"/>
                </a:cubicBezTo>
                <a:cubicBezTo>
                  <a:pt x="394970" y="2895628"/>
                  <a:pt x="383540" y="2895628"/>
                  <a:pt x="354965" y="2912773"/>
                </a:cubicBezTo>
                <a:cubicBezTo>
                  <a:pt x="326390" y="2929918"/>
                  <a:pt x="312420" y="2957858"/>
                  <a:pt x="283845" y="2969288"/>
                </a:cubicBezTo>
                <a:cubicBezTo>
                  <a:pt x="255270" y="2980718"/>
                  <a:pt x="241300" y="2969288"/>
                  <a:pt x="212725" y="2969288"/>
                </a:cubicBezTo>
                <a:cubicBezTo>
                  <a:pt x="184150" y="2969288"/>
                  <a:pt x="170815" y="2969288"/>
                  <a:pt x="142240" y="2969288"/>
                </a:cubicBezTo>
                <a:cubicBezTo>
                  <a:pt x="113665" y="2969288"/>
                  <a:pt x="99695" y="2969288"/>
                  <a:pt x="71120" y="2969288"/>
                </a:cubicBezTo>
                <a:cubicBezTo>
                  <a:pt x="42545" y="2969288"/>
                  <a:pt x="0" y="2957858"/>
                  <a:pt x="0" y="2969288"/>
                </a:cubicBezTo>
                <a:cubicBezTo>
                  <a:pt x="0" y="2980718"/>
                  <a:pt x="42545" y="3012468"/>
                  <a:pt x="71120" y="3026438"/>
                </a:cubicBezTo>
                <a:cubicBezTo>
                  <a:pt x="99695" y="3040408"/>
                  <a:pt x="111125" y="3034693"/>
                  <a:pt x="142240" y="3040408"/>
                </a:cubicBezTo>
                <a:cubicBezTo>
                  <a:pt x="173355" y="3046123"/>
                  <a:pt x="211455" y="3052473"/>
                  <a:pt x="227330" y="3055013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4" tIns="47676" rIns="95354" bIns="47676" anchor="ctr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5"/>
          </a:p>
        </p:txBody>
      </p:sp>
      <p:sp>
        <p:nvSpPr>
          <p:cNvPr id="8" name="右箭头 7"/>
          <p:cNvSpPr/>
          <p:nvPr/>
        </p:nvSpPr>
        <p:spPr>
          <a:xfrm>
            <a:off x="1995970" y="3994982"/>
            <a:ext cx="832421" cy="3549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4" tIns="47676" rIns="95354" bIns="47676" anchor="ctr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5"/>
          </a:p>
        </p:txBody>
      </p:sp>
      <p:grpSp>
        <p:nvGrpSpPr>
          <p:cNvPr id="9" name="组合 8"/>
          <p:cNvGrpSpPr/>
          <p:nvPr/>
        </p:nvGrpSpPr>
        <p:grpSpPr bwMode="auto">
          <a:xfrm>
            <a:off x="741769" y="5070922"/>
            <a:ext cx="1192129" cy="1208045"/>
            <a:chOff x="768" y="3024"/>
            <a:chExt cx="769" cy="761"/>
          </a:xfrm>
        </p:grpSpPr>
        <p:grpSp>
          <p:nvGrpSpPr>
            <p:cNvPr id="30773" name="组合 9"/>
            <p:cNvGrpSpPr/>
            <p:nvPr/>
          </p:nvGrpSpPr>
          <p:grpSpPr bwMode="auto">
            <a:xfrm>
              <a:off x="768" y="3024"/>
              <a:ext cx="769" cy="761"/>
              <a:chOff x="816" y="1152"/>
              <a:chExt cx="1073" cy="1063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816" y="1152"/>
                <a:ext cx="1073" cy="1063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816" y="1152"/>
                <a:ext cx="1073" cy="1063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32001"/>
                    </a:schemeClr>
                  </a:gs>
                  <a:gs pos="100000">
                    <a:schemeClr val="folHlink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886" y="1221"/>
                <a:ext cx="933" cy="924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54118"/>
                      <a:invGamma/>
                    </a:schemeClr>
                  </a:gs>
                  <a:gs pos="50000">
                    <a:schemeClr val="folHlink"/>
                  </a:gs>
                  <a:gs pos="100000">
                    <a:schemeClr val="folHlink">
                      <a:gamma/>
                      <a:shade val="54118"/>
                      <a:invGamma/>
                    </a:schemeClr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888" y="1223"/>
                <a:ext cx="934" cy="923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gamma/>
                      <a:shade val="63529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30779" name="椭圆 14"/>
              <p:cNvSpPr>
                <a:spLocks noChangeArrowheads="1"/>
              </p:cNvSpPr>
              <p:nvPr/>
            </p:nvSpPr>
            <p:spPr bwMode="auto">
              <a:xfrm>
                <a:off x="933" y="1268"/>
                <a:ext cx="840" cy="832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  <a:round/>
              </a:ln>
            </p:spPr>
            <p:txBody>
              <a:bodyPr/>
              <a:lstStyle/>
              <a:p>
                <a:endParaRPr lang="zh-CN" altLang="en-US" sz="1805">
                  <a:latin typeface="Calibri" panose="020F0502020204030204" pitchFamily="34" charset="0"/>
                </a:endParaRPr>
              </a:p>
            </p:txBody>
          </p:sp>
          <p:grpSp>
            <p:nvGrpSpPr>
              <p:cNvPr id="30780" name="组合 15"/>
              <p:cNvGrpSpPr/>
              <p:nvPr/>
            </p:nvGrpSpPr>
            <p:grpSpPr bwMode="auto">
              <a:xfrm>
                <a:off x="946" y="1280"/>
                <a:ext cx="813" cy="805"/>
                <a:chOff x="4166" y="1706"/>
                <a:chExt cx="1252" cy="1252"/>
              </a:xfrm>
            </p:grpSpPr>
            <p:sp>
              <p:nvSpPr>
                <p:cNvPr id="30781" name="椭圆 16"/>
                <p:cNvSpPr>
                  <a:spLocks noChangeArrowheads="1"/>
                </p:cNvSpPr>
                <p:nvPr/>
              </p:nvSpPr>
              <p:spPr bwMode="auto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82" name="椭圆 17"/>
                <p:cNvSpPr>
                  <a:spLocks noChangeArrowheads="1"/>
                </p:cNvSpPr>
                <p:nvPr/>
              </p:nvSpPr>
              <p:spPr bwMode="auto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83" name="椭圆 18"/>
                <p:cNvSpPr>
                  <a:spLocks noChangeArrowheads="1"/>
                </p:cNvSpPr>
                <p:nvPr/>
              </p:nvSpPr>
              <p:spPr bwMode="auto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84" name="椭圆 19"/>
                <p:cNvSpPr>
                  <a:spLocks noChangeArrowheads="1"/>
                </p:cNvSpPr>
                <p:nvPr/>
              </p:nvSpPr>
              <p:spPr bwMode="auto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774" name="文本框 20"/>
            <p:cNvSpPr txBox="1">
              <a:spLocks noChangeArrowheads="1"/>
            </p:cNvSpPr>
            <p:nvPr/>
          </p:nvSpPr>
          <p:spPr bwMode="auto">
            <a:xfrm>
              <a:off x="960" y="3187"/>
              <a:ext cx="344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805" b="1"/>
                <a:t>点</a:t>
              </a:r>
            </a:p>
          </p:txBody>
        </p:sp>
      </p:grpSp>
      <p:grpSp>
        <p:nvGrpSpPr>
          <p:cNvPr id="93272" name="组合 93271"/>
          <p:cNvGrpSpPr/>
          <p:nvPr/>
        </p:nvGrpSpPr>
        <p:grpSpPr bwMode="auto">
          <a:xfrm>
            <a:off x="2917523" y="5074105"/>
            <a:ext cx="1193720" cy="1208045"/>
            <a:chOff x="2399" y="3024"/>
            <a:chExt cx="769" cy="761"/>
          </a:xfrm>
        </p:grpSpPr>
        <p:grpSp>
          <p:nvGrpSpPr>
            <p:cNvPr id="30761" name="组合 93272"/>
            <p:cNvGrpSpPr/>
            <p:nvPr/>
          </p:nvGrpSpPr>
          <p:grpSpPr bwMode="auto">
            <a:xfrm>
              <a:off x="2399" y="3024"/>
              <a:ext cx="769" cy="761"/>
              <a:chOff x="2368" y="1155"/>
              <a:chExt cx="1073" cy="1063"/>
            </a:xfrm>
          </p:grpSpPr>
          <p:sp>
            <p:nvSpPr>
              <p:cNvPr id="93274" name="椭圆 93273"/>
              <p:cNvSpPr/>
              <p:nvPr/>
            </p:nvSpPr>
            <p:spPr>
              <a:xfrm>
                <a:off x="2368" y="1155"/>
                <a:ext cx="1073" cy="10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93275" name="椭圆 93274"/>
              <p:cNvSpPr/>
              <p:nvPr/>
            </p:nvSpPr>
            <p:spPr>
              <a:xfrm>
                <a:off x="2368" y="1155"/>
                <a:ext cx="1073" cy="10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32001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93276" name="椭圆 93275"/>
              <p:cNvSpPr/>
              <p:nvPr/>
            </p:nvSpPr>
            <p:spPr>
              <a:xfrm>
                <a:off x="2438" y="1225"/>
                <a:ext cx="933" cy="9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54118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54118"/>
                      <a:invGamma/>
                    </a:schemeClr>
                  </a:gs>
                </a:gsLst>
                <a:lin ang="189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93277" name="椭圆 93276"/>
              <p:cNvSpPr/>
              <p:nvPr/>
            </p:nvSpPr>
            <p:spPr>
              <a:xfrm>
                <a:off x="2440" y="1226"/>
                <a:ext cx="933" cy="92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63529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2700000" scaled="1"/>
                <a:tileRect/>
              </a:gradFill>
              <a:ln w="38100">
                <a:noFill/>
              </a:ln>
            </p:spPr>
            <p:txBody>
              <a:bodyPr/>
              <a:lstStyle/>
              <a:p>
                <a:pPr defTabSz="95123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5">
                  <a:latin typeface="+mn-lt"/>
                  <a:ea typeface="+mn-ea"/>
                </a:endParaRPr>
              </a:p>
            </p:txBody>
          </p:sp>
          <p:sp>
            <p:nvSpPr>
              <p:cNvPr id="30767" name="椭圆 93277"/>
              <p:cNvSpPr>
                <a:spLocks noChangeArrowheads="1"/>
              </p:cNvSpPr>
              <p:nvPr/>
            </p:nvSpPr>
            <p:spPr bwMode="auto">
              <a:xfrm>
                <a:off x="2484" y="1270"/>
                <a:ext cx="840" cy="832"/>
              </a:xfrm>
              <a:prstGeom prst="ellipse">
                <a:avLst/>
              </a:prstGeom>
              <a:solidFill>
                <a:srgbClr val="333333"/>
              </a:solidFill>
              <a:ln w="38100">
                <a:noFill/>
                <a:round/>
              </a:ln>
            </p:spPr>
            <p:txBody>
              <a:bodyPr/>
              <a:lstStyle/>
              <a:p>
                <a:endParaRPr lang="zh-CN" altLang="en-US" sz="1805">
                  <a:latin typeface="Calibri" panose="020F0502020204030204" pitchFamily="34" charset="0"/>
                </a:endParaRPr>
              </a:p>
            </p:txBody>
          </p:sp>
          <p:grpSp>
            <p:nvGrpSpPr>
              <p:cNvPr id="30768" name="组合 93278"/>
              <p:cNvGrpSpPr/>
              <p:nvPr/>
            </p:nvGrpSpPr>
            <p:grpSpPr bwMode="auto">
              <a:xfrm>
                <a:off x="2498" y="1280"/>
                <a:ext cx="813" cy="805"/>
                <a:chOff x="4166" y="1706"/>
                <a:chExt cx="1252" cy="1252"/>
              </a:xfrm>
            </p:grpSpPr>
            <p:sp>
              <p:nvSpPr>
                <p:cNvPr id="30769" name="椭圆 93279"/>
                <p:cNvSpPr>
                  <a:spLocks noChangeArrowheads="1"/>
                </p:cNvSpPr>
                <p:nvPr/>
              </p:nvSpPr>
              <p:spPr bwMode="auto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36869"/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70" name="椭圆 93280"/>
                <p:cNvSpPr>
                  <a:spLocks noChangeArrowheads="1"/>
                </p:cNvSpPr>
                <p:nvPr/>
              </p:nvSpPr>
              <p:spPr bwMode="auto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F1F5F5"/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71" name="椭圆 93281"/>
                <p:cNvSpPr>
                  <a:spLocks noChangeArrowheads="1"/>
                </p:cNvSpPr>
                <p:nvPr/>
              </p:nvSpPr>
              <p:spPr bwMode="auto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AAB2B3"/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772" name="椭圆 93282"/>
                <p:cNvSpPr>
                  <a:spLocks noChangeArrowheads="1"/>
                </p:cNvSpPr>
                <p:nvPr/>
              </p:nvSpPr>
              <p:spPr bwMode="auto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D6E1E2">
                        <a:alpha val="37999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zh-CN" altLang="en-US" sz="1805"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762" name="文本框 93283"/>
            <p:cNvSpPr txBox="1">
              <a:spLocks noChangeArrowheads="1"/>
            </p:cNvSpPr>
            <p:nvPr/>
          </p:nvSpPr>
          <p:spPr bwMode="auto">
            <a:xfrm>
              <a:off x="2592" y="3187"/>
              <a:ext cx="344" cy="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805" b="1"/>
                <a:t>线</a:t>
              </a:r>
            </a:p>
          </p:txBody>
        </p:sp>
      </p:grpSp>
      <p:sp>
        <p:nvSpPr>
          <p:cNvPr id="93257" name="燕尾形 93256"/>
          <p:cNvSpPr>
            <a:spLocks noChangeArrowheads="1"/>
          </p:cNvSpPr>
          <p:nvPr/>
        </p:nvSpPr>
        <p:spPr bwMode="auto">
          <a:xfrm>
            <a:off x="2215615" y="5527719"/>
            <a:ext cx="391540" cy="450430"/>
          </a:xfrm>
          <a:prstGeom prst="chevron">
            <a:avLst>
              <a:gd name="adj" fmla="val 52514"/>
            </a:avLst>
          </a:prstGeom>
          <a:solidFill>
            <a:srgbClr val="008000"/>
          </a:solidFill>
          <a:ln w="0">
            <a:solidFill>
              <a:srgbClr val="FF6600"/>
            </a:solidFill>
            <a:miter lim="800000"/>
          </a:ln>
        </p:spPr>
        <p:txBody>
          <a:bodyPr lIns="95354" tIns="47676" rIns="95354" bIns="47676"/>
          <a:lstStyle/>
          <a:p>
            <a:endParaRPr lang="zh-CN" altLang="en-US" sz="1805">
              <a:latin typeface="Calibri" panose="020F0502020204030204" pitchFamily="34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741769" y="1251018"/>
            <a:ext cx="5032723" cy="1796947"/>
          </a:xfrm>
          <a:prstGeom prst="round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4" tIns="47676" rIns="95354" bIns="47676" anchor="ctr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5"/>
          </a:p>
        </p:txBody>
      </p:sp>
      <p:sp>
        <p:nvSpPr>
          <p:cNvPr id="30758" name="文本框 22"/>
          <p:cNvSpPr txBox="1">
            <a:spLocks noChangeArrowheads="1"/>
          </p:cNvSpPr>
          <p:nvPr/>
        </p:nvSpPr>
        <p:spPr bwMode="auto">
          <a:xfrm>
            <a:off x="1158775" y="1251018"/>
            <a:ext cx="4232135" cy="1529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354" tIns="47676" rIns="95354" bIns="47676">
            <a:spAutoFit/>
          </a:bodyPr>
          <a:lstStyle/>
          <a:p>
            <a:r>
              <a:rPr lang="zh-CN" altLang="en-US" sz="3110" b="1">
                <a:latin typeface="楷体_GB2312" panose="02010609030101010101" pitchFamily="49" charset="-122"/>
              </a:rPr>
              <a:t>阅读课本</a:t>
            </a:r>
            <a:r>
              <a:rPr lang="en-US" altLang="zh-CN" sz="3110" b="1">
                <a:latin typeface="楷体_GB2312" panose="02010609030101010101" pitchFamily="49" charset="-122"/>
              </a:rPr>
              <a:t>P44</a:t>
            </a:r>
            <a:r>
              <a:rPr lang="zh-CN" altLang="en-US" sz="3110" b="1">
                <a:latin typeface="楷体_GB2312" panose="02010609030101010101" pitchFamily="49" charset="-122"/>
              </a:rPr>
              <a:t>示意图：</a:t>
            </a:r>
          </a:p>
          <a:p>
            <a:r>
              <a:rPr lang="en-US" altLang="zh-CN" sz="3110" b="1">
                <a:latin typeface="楷体_GB2312" panose="02010609030101010101" pitchFamily="49" charset="-122"/>
              </a:rPr>
              <a:t>1984</a:t>
            </a:r>
            <a:r>
              <a:rPr lang="zh-CN" altLang="en-US" sz="3110" b="1">
                <a:latin typeface="楷体_GB2312" panose="02010609030101010101" pitchFamily="49" charset="-122"/>
              </a:rPr>
              <a:t>年我国又进一步开放了哪些沿海城市？</a:t>
            </a:r>
          </a:p>
        </p:txBody>
      </p:sp>
      <p:sp>
        <p:nvSpPr>
          <p:cNvPr id="3" name="箭头: 五边形 1"/>
          <p:cNvSpPr/>
          <p:nvPr/>
        </p:nvSpPr>
        <p:spPr>
          <a:xfrm>
            <a:off x="487045" y="263525"/>
            <a:ext cx="4695825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：建立沿海开放城市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bldLvl="0" animBg="1"/>
      <p:bldP spid="87047" grpId="0" bldLvl="0" animBg="1"/>
      <p:bldP spid="87048" grpId="0" bldLvl="0" animBg="1"/>
      <p:bldP spid="87049" grpId="0" bldLvl="0" animBg="1"/>
      <p:bldP spid="87050" grpId="0" bldLvl="0" animBg="1"/>
      <p:bldP spid="87051" grpId="0" bldLvl="0" animBg="1"/>
      <p:bldP spid="87052" grpId="0" bldLvl="0" animBg="1"/>
      <p:bldP spid="87053" grpId="0" bldLvl="0" animBg="1"/>
      <p:bldP spid="87054" grpId="0" bldLvl="0" animBg="1"/>
      <p:bldP spid="87055" grpId="0" bldLvl="0" animBg="1"/>
      <p:bldP spid="87056" grpId="0" bldLvl="0" animBg="1"/>
      <p:bldP spid="87056" grpId="1" bldLvl="0" animBg="1"/>
      <p:bldP spid="87057" grpId="0" bldLvl="0" animBg="1"/>
      <p:bldP spid="87058" grpId="0" bldLvl="0" animBg="1"/>
      <p:bldP spid="87059" grpId="0" bldLvl="0" animBg="1"/>
      <p:bldP spid="87073" grpId="0" bldLvl="0" animBg="1"/>
      <p:bldP spid="2" grpId="0" animBg="1"/>
      <p:bldP spid="2" grpId="1" bldLvl="0" animBg="1"/>
      <p:bldP spid="6" grpId="0" animBg="1"/>
      <p:bldP spid="6" grpId="1" animBg="1"/>
      <p:bldP spid="6" grpId="2" animBg="1"/>
      <p:bldP spid="6" grpId="3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图片 88065" descr="stdmapchina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586"/>
          <a:stretch>
            <a:fillRect/>
          </a:stretch>
        </p:blipFill>
        <p:spPr bwMode="auto">
          <a:xfrm>
            <a:off x="1879782" y="0"/>
            <a:ext cx="7892875" cy="655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8072" name="组合 88071"/>
          <p:cNvGrpSpPr/>
          <p:nvPr/>
        </p:nvGrpSpPr>
        <p:grpSpPr bwMode="auto">
          <a:xfrm>
            <a:off x="6555981" y="2178937"/>
            <a:ext cx="2220318" cy="4084113"/>
            <a:chOff x="3184" y="1381"/>
            <a:chExt cx="1432" cy="2573"/>
          </a:xfrm>
        </p:grpSpPr>
        <p:sp>
          <p:nvSpPr>
            <p:cNvPr id="32800" name="任意多边形 88072"/>
            <p:cNvSpPr/>
            <p:nvPr/>
          </p:nvSpPr>
          <p:spPr bwMode="auto">
            <a:xfrm>
              <a:off x="3184" y="3532"/>
              <a:ext cx="194" cy="114"/>
            </a:xfrm>
            <a:custGeom>
              <a:avLst/>
              <a:gdLst>
                <a:gd name="T0" fmla="*/ 1 w 194"/>
                <a:gd name="T1" fmla="*/ 60 h 114"/>
                <a:gd name="T2" fmla="*/ 52 w 194"/>
                <a:gd name="T3" fmla="*/ 0 h 114"/>
                <a:gd name="T4" fmla="*/ 170 w 194"/>
                <a:gd name="T5" fmla="*/ 34 h 114"/>
                <a:gd name="T6" fmla="*/ 145 w 194"/>
                <a:gd name="T7" fmla="*/ 60 h 114"/>
                <a:gd name="T8" fmla="*/ 128 w 194"/>
                <a:gd name="T9" fmla="*/ 102 h 114"/>
                <a:gd name="T10" fmla="*/ 43 w 194"/>
                <a:gd name="T11" fmla="*/ 93 h 114"/>
                <a:gd name="T12" fmla="*/ 1 w 194"/>
                <a:gd name="T13" fmla="*/ 6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14"/>
                <a:gd name="T23" fmla="*/ 194 w 194"/>
                <a:gd name="T24" fmla="*/ 114 h 1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14">
                  <a:moveTo>
                    <a:pt x="1" y="60"/>
                  </a:moveTo>
                  <a:cubicBezTo>
                    <a:pt x="29" y="16"/>
                    <a:pt x="36" y="46"/>
                    <a:pt x="52" y="0"/>
                  </a:cubicBezTo>
                  <a:cubicBezTo>
                    <a:pt x="98" y="7"/>
                    <a:pt x="132" y="8"/>
                    <a:pt x="170" y="34"/>
                  </a:cubicBezTo>
                  <a:cubicBezTo>
                    <a:pt x="162" y="43"/>
                    <a:pt x="149" y="49"/>
                    <a:pt x="145" y="60"/>
                  </a:cubicBezTo>
                  <a:cubicBezTo>
                    <a:pt x="127" y="114"/>
                    <a:pt x="194" y="57"/>
                    <a:pt x="128" y="102"/>
                  </a:cubicBezTo>
                  <a:cubicBezTo>
                    <a:pt x="93" y="93"/>
                    <a:pt x="77" y="83"/>
                    <a:pt x="43" y="93"/>
                  </a:cubicBezTo>
                  <a:cubicBezTo>
                    <a:pt x="0" y="83"/>
                    <a:pt x="13" y="96"/>
                    <a:pt x="1" y="6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32801" name="任意多边形 88073"/>
            <p:cNvSpPr/>
            <p:nvPr/>
          </p:nvSpPr>
          <p:spPr bwMode="auto">
            <a:xfrm>
              <a:off x="3210" y="3193"/>
              <a:ext cx="969" cy="761"/>
            </a:xfrm>
            <a:custGeom>
              <a:avLst/>
              <a:gdLst>
                <a:gd name="T0" fmla="*/ 161 w 969"/>
                <a:gd name="T1" fmla="*/ 390 h 761"/>
                <a:gd name="T2" fmla="*/ 229 w 969"/>
                <a:gd name="T3" fmla="*/ 331 h 761"/>
                <a:gd name="T4" fmla="*/ 314 w 969"/>
                <a:gd name="T5" fmla="*/ 288 h 761"/>
                <a:gd name="T6" fmla="*/ 365 w 969"/>
                <a:gd name="T7" fmla="*/ 221 h 761"/>
                <a:gd name="T8" fmla="*/ 390 w 969"/>
                <a:gd name="T9" fmla="*/ 111 h 761"/>
                <a:gd name="T10" fmla="*/ 466 w 969"/>
                <a:gd name="T11" fmla="*/ 26 h 761"/>
                <a:gd name="T12" fmla="*/ 475 w 969"/>
                <a:gd name="T13" fmla="*/ 51 h 761"/>
                <a:gd name="T14" fmla="*/ 526 w 969"/>
                <a:gd name="T15" fmla="*/ 17 h 761"/>
                <a:gd name="T16" fmla="*/ 551 w 969"/>
                <a:gd name="T17" fmla="*/ 0 h 761"/>
                <a:gd name="T18" fmla="*/ 585 w 969"/>
                <a:gd name="T19" fmla="*/ 9 h 761"/>
                <a:gd name="T20" fmla="*/ 576 w 969"/>
                <a:gd name="T21" fmla="*/ 34 h 761"/>
                <a:gd name="T22" fmla="*/ 627 w 969"/>
                <a:gd name="T23" fmla="*/ 68 h 761"/>
                <a:gd name="T24" fmla="*/ 644 w 969"/>
                <a:gd name="T25" fmla="*/ 94 h 761"/>
                <a:gd name="T26" fmla="*/ 653 w 969"/>
                <a:gd name="T27" fmla="*/ 119 h 761"/>
                <a:gd name="T28" fmla="*/ 695 w 969"/>
                <a:gd name="T29" fmla="*/ 68 h 761"/>
                <a:gd name="T30" fmla="*/ 797 w 969"/>
                <a:gd name="T31" fmla="*/ 43 h 761"/>
                <a:gd name="T32" fmla="*/ 924 w 969"/>
                <a:gd name="T33" fmla="*/ 60 h 761"/>
                <a:gd name="T34" fmla="*/ 949 w 969"/>
                <a:gd name="T35" fmla="*/ 43 h 761"/>
                <a:gd name="T36" fmla="*/ 966 w 969"/>
                <a:gd name="T37" fmla="*/ 94 h 761"/>
                <a:gd name="T38" fmla="*/ 890 w 969"/>
                <a:gd name="T39" fmla="*/ 178 h 761"/>
                <a:gd name="T40" fmla="*/ 873 w 969"/>
                <a:gd name="T41" fmla="*/ 229 h 761"/>
                <a:gd name="T42" fmla="*/ 678 w 969"/>
                <a:gd name="T43" fmla="*/ 255 h 761"/>
                <a:gd name="T44" fmla="*/ 593 w 969"/>
                <a:gd name="T45" fmla="*/ 288 h 761"/>
                <a:gd name="T46" fmla="*/ 576 w 969"/>
                <a:gd name="T47" fmla="*/ 263 h 761"/>
                <a:gd name="T48" fmla="*/ 568 w 969"/>
                <a:gd name="T49" fmla="*/ 322 h 761"/>
                <a:gd name="T50" fmla="*/ 475 w 969"/>
                <a:gd name="T51" fmla="*/ 373 h 761"/>
                <a:gd name="T52" fmla="*/ 305 w 969"/>
                <a:gd name="T53" fmla="*/ 407 h 761"/>
                <a:gd name="T54" fmla="*/ 238 w 969"/>
                <a:gd name="T55" fmla="*/ 458 h 761"/>
                <a:gd name="T56" fmla="*/ 229 w 969"/>
                <a:gd name="T57" fmla="*/ 492 h 761"/>
                <a:gd name="T58" fmla="*/ 254 w 969"/>
                <a:gd name="T59" fmla="*/ 509 h 761"/>
                <a:gd name="T60" fmla="*/ 263 w 969"/>
                <a:gd name="T61" fmla="*/ 534 h 761"/>
                <a:gd name="T62" fmla="*/ 288 w 969"/>
                <a:gd name="T63" fmla="*/ 559 h 761"/>
                <a:gd name="T64" fmla="*/ 322 w 969"/>
                <a:gd name="T65" fmla="*/ 593 h 761"/>
                <a:gd name="T66" fmla="*/ 314 w 969"/>
                <a:gd name="T67" fmla="*/ 644 h 761"/>
                <a:gd name="T68" fmla="*/ 305 w 969"/>
                <a:gd name="T69" fmla="*/ 670 h 761"/>
                <a:gd name="T70" fmla="*/ 280 w 969"/>
                <a:gd name="T71" fmla="*/ 678 h 761"/>
                <a:gd name="T72" fmla="*/ 195 w 969"/>
                <a:gd name="T73" fmla="*/ 712 h 761"/>
                <a:gd name="T74" fmla="*/ 136 w 969"/>
                <a:gd name="T75" fmla="*/ 746 h 761"/>
                <a:gd name="T76" fmla="*/ 0 w 969"/>
                <a:gd name="T77" fmla="*/ 695 h 761"/>
                <a:gd name="T78" fmla="*/ 102 w 969"/>
                <a:gd name="T79" fmla="*/ 585 h 761"/>
                <a:gd name="T80" fmla="*/ 204 w 969"/>
                <a:gd name="T81" fmla="*/ 534 h 761"/>
                <a:gd name="T82" fmla="*/ 153 w 969"/>
                <a:gd name="T83" fmla="*/ 458 h 761"/>
                <a:gd name="T84" fmla="*/ 246 w 969"/>
                <a:gd name="T85" fmla="*/ 339 h 7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9"/>
                <a:gd name="T130" fmla="*/ 0 h 761"/>
                <a:gd name="T131" fmla="*/ 969 w 969"/>
                <a:gd name="T132" fmla="*/ 761 h 7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9" h="761">
                  <a:moveTo>
                    <a:pt x="161" y="390"/>
                  </a:moveTo>
                  <a:cubicBezTo>
                    <a:pt x="221" y="383"/>
                    <a:pt x="250" y="391"/>
                    <a:pt x="229" y="331"/>
                  </a:cubicBezTo>
                  <a:cubicBezTo>
                    <a:pt x="253" y="294"/>
                    <a:pt x="270" y="297"/>
                    <a:pt x="314" y="288"/>
                  </a:cubicBezTo>
                  <a:cubicBezTo>
                    <a:pt x="333" y="260"/>
                    <a:pt x="354" y="252"/>
                    <a:pt x="365" y="221"/>
                  </a:cubicBezTo>
                  <a:cubicBezTo>
                    <a:pt x="356" y="167"/>
                    <a:pt x="326" y="132"/>
                    <a:pt x="390" y="111"/>
                  </a:cubicBezTo>
                  <a:cubicBezTo>
                    <a:pt x="406" y="59"/>
                    <a:pt x="408" y="40"/>
                    <a:pt x="466" y="26"/>
                  </a:cubicBezTo>
                  <a:cubicBezTo>
                    <a:pt x="469" y="34"/>
                    <a:pt x="466" y="52"/>
                    <a:pt x="475" y="51"/>
                  </a:cubicBezTo>
                  <a:cubicBezTo>
                    <a:pt x="495" y="48"/>
                    <a:pt x="509" y="28"/>
                    <a:pt x="526" y="17"/>
                  </a:cubicBezTo>
                  <a:cubicBezTo>
                    <a:pt x="534" y="11"/>
                    <a:pt x="551" y="0"/>
                    <a:pt x="551" y="0"/>
                  </a:cubicBezTo>
                  <a:cubicBezTo>
                    <a:pt x="562" y="3"/>
                    <a:pt x="578" y="0"/>
                    <a:pt x="585" y="9"/>
                  </a:cubicBezTo>
                  <a:cubicBezTo>
                    <a:pt x="590" y="16"/>
                    <a:pt x="571" y="27"/>
                    <a:pt x="576" y="34"/>
                  </a:cubicBezTo>
                  <a:cubicBezTo>
                    <a:pt x="588" y="51"/>
                    <a:pt x="627" y="68"/>
                    <a:pt x="627" y="68"/>
                  </a:cubicBezTo>
                  <a:cubicBezTo>
                    <a:pt x="633" y="77"/>
                    <a:pt x="639" y="85"/>
                    <a:pt x="644" y="94"/>
                  </a:cubicBezTo>
                  <a:cubicBezTo>
                    <a:pt x="648" y="102"/>
                    <a:pt x="644" y="119"/>
                    <a:pt x="653" y="119"/>
                  </a:cubicBezTo>
                  <a:cubicBezTo>
                    <a:pt x="667" y="119"/>
                    <a:pt x="688" y="75"/>
                    <a:pt x="695" y="68"/>
                  </a:cubicBezTo>
                  <a:cubicBezTo>
                    <a:pt x="724" y="38"/>
                    <a:pt x="754" y="47"/>
                    <a:pt x="797" y="43"/>
                  </a:cubicBezTo>
                  <a:cubicBezTo>
                    <a:pt x="874" y="58"/>
                    <a:pt x="836" y="72"/>
                    <a:pt x="924" y="60"/>
                  </a:cubicBezTo>
                  <a:cubicBezTo>
                    <a:pt x="932" y="54"/>
                    <a:pt x="939" y="41"/>
                    <a:pt x="949" y="43"/>
                  </a:cubicBezTo>
                  <a:cubicBezTo>
                    <a:pt x="951" y="43"/>
                    <a:pt x="966" y="93"/>
                    <a:pt x="966" y="94"/>
                  </a:cubicBezTo>
                  <a:cubicBezTo>
                    <a:pt x="955" y="183"/>
                    <a:pt x="969" y="163"/>
                    <a:pt x="890" y="178"/>
                  </a:cubicBezTo>
                  <a:cubicBezTo>
                    <a:pt x="884" y="195"/>
                    <a:pt x="890" y="224"/>
                    <a:pt x="873" y="229"/>
                  </a:cubicBezTo>
                  <a:cubicBezTo>
                    <a:pt x="798" y="249"/>
                    <a:pt x="775" y="249"/>
                    <a:pt x="678" y="255"/>
                  </a:cubicBezTo>
                  <a:cubicBezTo>
                    <a:pt x="662" y="305"/>
                    <a:pt x="642" y="297"/>
                    <a:pt x="593" y="288"/>
                  </a:cubicBezTo>
                  <a:cubicBezTo>
                    <a:pt x="587" y="280"/>
                    <a:pt x="586" y="263"/>
                    <a:pt x="576" y="263"/>
                  </a:cubicBezTo>
                  <a:cubicBezTo>
                    <a:pt x="543" y="263"/>
                    <a:pt x="567" y="319"/>
                    <a:pt x="568" y="322"/>
                  </a:cubicBezTo>
                  <a:cubicBezTo>
                    <a:pt x="540" y="364"/>
                    <a:pt x="527" y="365"/>
                    <a:pt x="475" y="373"/>
                  </a:cubicBezTo>
                  <a:cubicBezTo>
                    <a:pt x="420" y="409"/>
                    <a:pt x="376" y="402"/>
                    <a:pt x="305" y="407"/>
                  </a:cubicBezTo>
                  <a:cubicBezTo>
                    <a:pt x="271" y="418"/>
                    <a:pt x="257" y="427"/>
                    <a:pt x="238" y="458"/>
                  </a:cubicBezTo>
                  <a:cubicBezTo>
                    <a:pt x="235" y="469"/>
                    <a:pt x="225" y="481"/>
                    <a:pt x="229" y="492"/>
                  </a:cubicBezTo>
                  <a:cubicBezTo>
                    <a:pt x="232" y="502"/>
                    <a:pt x="248" y="501"/>
                    <a:pt x="254" y="509"/>
                  </a:cubicBezTo>
                  <a:cubicBezTo>
                    <a:pt x="260" y="516"/>
                    <a:pt x="258" y="527"/>
                    <a:pt x="263" y="534"/>
                  </a:cubicBezTo>
                  <a:cubicBezTo>
                    <a:pt x="270" y="544"/>
                    <a:pt x="280" y="551"/>
                    <a:pt x="288" y="559"/>
                  </a:cubicBezTo>
                  <a:cubicBezTo>
                    <a:pt x="266" y="631"/>
                    <a:pt x="287" y="532"/>
                    <a:pt x="322" y="593"/>
                  </a:cubicBezTo>
                  <a:cubicBezTo>
                    <a:pt x="331" y="608"/>
                    <a:pt x="318" y="627"/>
                    <a:pt x="314" y="644"/>
                  </a:cubicBezTo>
                  <a:cubicBezTo>
                    <a:pt x="312" y="653"/>
                    <a:pt x="311" y="664"/>
                    <a:pt x="305" y="670"/>
                  </a:cubicBezTo>
                  <a:cubicBezTo>
                    <a:pt x="299" y="676"/>
                    <a:pt x="288" y="675"/>
                    <a:pt x="280" y="678"/>
                  </a:cubicBezTo>
                  <a:cubicBezTo>
                    <a:pt x="252" y="696"/>
                    <a:pt x="226" y="701"/>
                    <a:pt x="195" y="712"/>
                  </a:cubicBezTo>
                  <a:cubicBezTo>
                    <a:pt x="184" y="759"/>
                    <a:pt x="182" y="761"/>
                    <a:pt x="136" y="746"/>
                  </a:cubicBezTo>
                  <a:cubicBezTo>
                    <a:pt x="87" y="708"/>
                    <a:pt x="66" y="710"/>
                    <a:pt x="0" y="695"/>
                  </a:cubicBezTo>
                  <a:cubicBezTo>
                    <a:pt x="48" y="680"/>
                    <a:pt x="66" y="621"/>
                    <a:pt x="102" y="585"/>
                  </a:cubicBezTo>
                  <a:cubicBezTo>
                    <a:pt x="118" y="533"/>
                    <a:pt x="150" y="541"/>
                    <a:pt x="204" y="534"/>
                  </a:cubicBezTo>
                  <a:cubicBezTo>
                    <a:pt x="178" y="509"/>
                    <a:pt x="164" y="492"/>
                    <a:pt x="153" y="458"/>
                  </a:cubicBezTo>
                  <a:cubicBezTo>
                    <a:pt x="171" y="399"/>
                    <a:pt x="169" y="339"/>
                    <a:pt x="246" y="339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32802" name="任意多边形 88074"/>
            <p:cNvSpPr/>
            <p:nvPr/>
          </p:nvSpPr>
          <p:spPr bwMode="auto">
            <a:xfrm>
              <a:off x="4151" y="2612"/>
              <a:ext cx="431" cy="731"/>
            </a:xfrm>
            <a:custGeom>
              <a:avLst/>
              <a:gdLst>
                <a:gd name="T0" fmla="*/ 17 w 431"/>
                <a:gd name="T1" fmla="*/ 632 h 731"/>
                <a:gd name="T2" fmla="*/ 33 w 431"/>
                <a:gd name="T3" fmla="*/ 607 h 731"/>
                <a:gd name="T4" fmla="*/ 42 w 431"/>
                <a:gd name="T5" fmla="*/ 581 h 731"/>
                <a:gd name="T6" fmla="*/ 93 w 431"/>
                <a:gd name="T7" fmla="*/ 564 h 731"/>
                <a:gd name="T8" fmla="*/ 118 w 431"/>
                <a:gd name="T9" fmla="*/ 556 h 731"/>
                <a:gd name="T10" fmla="*/ 144 w 431"/>
                <a:gd name="T11" fmla="*/ 539 h 731"/>
                <a:gd name="T12" fmla="*/ 169 w 431"/>
                <a:gd name="T13" fmla="*/ 370 h 731"/>
                <a:gd name="T14" fmla="*/ 228 w 431"/>
                <a:gd name="T15" fmla="*/ 310 h 731"/>
                <a:gd name="T16" fmla="*/ 237 w 431"/>
                <a:gd name="T17" fmla="*/ 132 h 731"/>
                <a:gd name="T18" fmla="*/ 194 w 431"/>
                <a:gd name="T19" fmla="*/ 48 h 731"/>
                <a:gd name="T20" fmla="*/ 177 w 431"/>
                <a:gd name="T21" fmla="*/ 22 h 731"/>
                <a:gd name="T22" fmla="*/ 398 w 431"/>
                <a:gd name="T23" fmla="*/ 39 h 731"/>
                <a:gd name="T24" fmla="*/ 372 w 431"/>
                <a:gd name="T25" fmla="*/ 158 h 731"/>
                <a:gd name="T26" fmla="*/ 313 w 431"/>
                <a:gd name="T27" fmla="*/ 217 h 731"/>
                <a:gd name="T28" fmla="*/ 296 w 431"/>
                <a:gd name="T29" fmla="*/ 268 h 731"/>
                <a:gd name="T30" fmla="*/ 254 w 431"/>
                <a:gd name="T31" fmla="*/ 437 h 731"/>
                <a:gd name="T32" fmla="*/ 203 w 431"/>
                <a:gd name="T33" fmla="*/ 463 h 731"/>
                <a:gd name="T34" fmla="*/ 118 w 431"/>
                <a:gd name="T35" fmla="*/ 607 h 731"/>
                <a:gd name="T36" fmla="*/ 50 w 431"/>
                <a:gd name="T37" fmla="*/ 692 h 731"/>
                <a:gd name="T38" fmla="*/ 42 w 431"/>
                <a:gd name="T39" fmla="*/ 717 h 731"/>
                <a:gd name="T40" fmla="*/ 0 w 431"/>
                <a:gd name="T41" fmla="*/ 658 h 731"/>
                <a:gd name="T42" fmla="*/ 8 w 431"/>
                <a:gd name="T43" fmla="*/ 624 h 731"/>
                <a:gd name="T44" fmla="*/ 42 w 431"/>
                <a:gd name="T45" fmla="*/ 615 h 731"/>
                <a:gd name="T46" fmla="*/ 17 w 431"/>
                <a:gd name="T47" fmla="*/ 632 h 7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31"/>
                <a:gd name="T73" fmla="*/ 0 h 731"/>
                <a:gd name="T74" fmla="*/ 431 w 431"/>
                <a:gd name="T75" fmla="*/ 731 h 7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31" h="731">
                  <a:moveTo>
                    <a:pt x="17" y="632"/>
                  </a:moveTo>
                  <a:cubicBezTo>
                    <a:pt x="22" y="624"/>
                    <a:pt x="29" y="616"/>
                    <a:pt x="33" y="607"/>
                  </a:cubicBezTo>
                  <a:cubicBezTo>
                    <a:pt x="37" y="599"/>
                    <a:pt x="35" y="586"/>
                    <a:pt x="42" y="581"/>
                  </a:cubicBezTo>
                  <a:cubicBezTo>
                    <a:pt x="57" y="571"/>
                    <a:pt x="76" y="570"/>
                    <a:pt x="93" y="564"/>
                  </a:cubicBezTo>
                  <a:cubicBezTo>
                    <a:pt x="101" y="561"/>
                    <a:pt x="118" y="556"/>
                    <a:pt x="118" y="556"/>
                  </a:cubicBezTo>
                  <a:cubicBezTo>
                    <a:pt x="127" y="550"/>
                    <a:pt x="141" y="549"/>
                    <a:pt x="144" y="539"/>
                  </a:cubicBezTo>
                  <a:cubicBezTo>
                    <a:pt x="158" y="492"/>
                    <a:pt x="72" y="401"/>
                    <a:pt x="169" y="370"/>
                  </a:cubicBezTo>
                  <a:cubicBezTo>
                    <a:pt x="228" y="331"/>
                    <a:pt x="214" y="356"/>
                    <a:pt x="228" y="310"/>
                  </a:cubicBezTo>
                  <a:cubicBezTo>
                    <a:pt x="231" y="251"/>
                    <a:pt x="237" y="191"/>
                    <a:pt x="237" y="132"/>
                  </a:cubicBezTo>
                  <a:cubicBezTo>
                    <a:pt x="237" y="101"/>
                    <a:pt x="209" y="70"/>
                    <a:pt x="194" y="48"/>
                  </a:cubicBezTo>
                  <a:cubicBezTo>
                    <a:pt x="188" y="39"/>
                    <a:pt x="177" y="22"/>
                    <a:pt x="177" y="22"/>
                  </a:cubicBezTo>
                  <a:cubicBezTo>
                    <a:pt x="250" y="0"/>
                    <a:pt x="325" y="29"/>
                    <a:pt x="398" y="39"/>
                  </a:cubicBezTo>
                  <a:cubicBezTo>
                    <a:pt x="413" y="88"/>
                    <a:pt x="431" y="138"/>
                    <a:pt x="372" y="158"/>
                  </a:cubicBezTo>
                  <a:cubicBezTo>
                    <a:pt x="352" y="188"/>
                    <a:pt x="333" y="187"/>
                    <a:pt x="313" y="217"/>
                  </a:cubicBezTo>
                  <a:cubicBezTo>
                    <a:pt x="308" y="234"/>
                    <a:pt x="299" y="250"/>
                    <a:pt x="296" y="268"/>
                  </a:cubicBezTo>
                  <a:cubicBezTo>
                    <a:pt x="290" y="309"/>
                    <a:pt x="298" y="402"/>
                    <a:pt x="254" y="437"/>
                  </a:cubicBezTo>
                  <a:cubicBezTo>
                    <a:pt x="239" y="449"/>
                    <a:pt x="219" y="452"/>
                    <a:pt x="203" y="463"/>
                  </a:cubicBezTo>
                  <a:cubicBezTo>
                    <a:pt x="193" y="580"/>
                    <a:pt x="211" y="575"/>
                    <a:pt x="118" y="607"/>
                  </a:cubicBezTo>
                  <a:cubicBezTo>
                    <a:pt x="100" y="660"/>
                    <a:pt x="107" y="677"/>
                    <a:pt x="50" y="692"/>
                  </a:cubicBezTo>
                  <a:cubicBezTo>
                    <a:pt x="47" y="700"/>
                    <a:pt x="50" y="713"/>
                    <a:pt x="42" y="717"/>
                  </a:cubicBezTo>
                  <a:cubicBezTo>
                    <a:pt x="13" y="731"/>
                    <a:pt x="4" y="671"/>
                    <a:pt x="0" y="658"/>
                  </a:cubicBezTo>
                  <a:cubicBezTo>
                    <a:pt x="3" y="647"/>
                    <a:pt x="0" y="632"/>
                    <a:pt x="8" y="624"/>
                  </a:cubicBezTo>
                  <a:cubicBezTo>
                    <a:pt x="16" y="616"/>
                    <a:pt x="33" y="607"/>
                    <a:pt x="42" y="615"/>
                  </a:cubicBezTo>
                  <a:cubicBezTo>
                    <a:pt x="50" y="622"/>
                    <a:pt x="25" y="626"/>
                    <a:pt x="17" y="632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32803" name="任意多边形 88075"/>
            <p:cNvSpPr/>
            <p:nvPr/>
          </p:nvSpPr>
          <p:spPr bwMode="auto">
            <a:xfrm>
              <a:off x="4152" y="2101"/>
              <a:ext cx="335" cy="533"/>
            </a:xfrm>
            <a:custGeom>
              <a:avLst/>
              <a:gdLst>
                <a:gd name="T0" fmla="*/ 193 w 335"/>
                <a:gd name="T1" fmla="*/ 533 h 533"/>
                <a:gd name="T2" fmla="*/ 143 w 335"/>
                <a:gd name="T3" fmla="*/ 525 h 533"/>
                <a:gd name="T4" fmla="*/ 92 w 335"/>
                <a:gd name="T5" fmla="*/ 508 h 533"/>
                <a:gd name="T6" fmla="*/ 7 w 335"/>
                <a:gd name="T7" fmla="*/ 406 h 533"/>
                <a:gd name="T8" fmla="*/ 32 w 335"/>
                <a:gd name="T9" fmla="*/ 339 h 533"/>
                <a:gd name="T10" fmla="*/ 83 w 335"/>
                <a:gd name="T11" fmla="*/ 322 h 533"/>
                <a:gd name="T12" fmla="*/ 109 w 335"/>
                <a:gd name="T13" fmla="*/ 271 h 533"/>
                <a:gd name="T14" fmla="*/ 83 w 335"/>
                <a:gd name="T15" fmla="*/ 262 h 533"/>
                <a:gd name="T16" fmla="*/ 58 w 335"/>
                <a:gd name="T17" fmla="*/ 203 h 533"/>
                <a:gd name="T18" fmla="*/ 24 w 335"/>
                <a:gd name="T19" fmla="*/ 152 h 533"/>
                <a:gd name="T20" fmla="*/ 32 w 335"/>
                <a:gd name="T21" fmla="*/ 0 h 533"/>
                <a:gd name="T22" fmla="*/ 83 w 335"/>
                <a:gd name="T23" fmla="*/ 67 h 533"/>
                <a:gd name="T24" fmla="*/ 143 w 335"/>
                <a:gd name="T25" fmla="*/ 118 h 533"/>
                <a:gd name="T26" fmla="*/ 168 w 335"/>
                <a:gd name="T27" fmla="*/ 135 h 533"/>
                <a:gd name="T28" fmla="*/ 193 w 335"/>
                <a:gd name="T29" fmla="*/ 118 h 533"/>
                <a:gd name="T30" fmla="*/ 176 w 335"/>
                <a:gd name="T31" fmla="*/ 186 h 533"/>
                <a:gd name="T32" fmla="*/ 176 w 335"/>
                <a:gd name="T33" fmla="*/ 237 h 533"/>
                <a:gd name="T34" fmla="*/ 193 w 335"/>
                <a:gd name="T35" fmla="*/ 262 h 533"/>
                <a:gd name="T36" fmla="*/ 219 w 335"/>
                <a:gd name="T37" fmla="*/ 254 h 533"/>
                <a:gd name="T38" fmla="*/ 270 w 335"/>
                <a:gd name="T39" fmla="*/ 313 h 533"/>
                <a:gd name="T40" fmla="*/ 320 w 335"/>
                <a:gd name="T41" fmla="*/ 330 h 533"/>
                <a:gd name="T42" fmla="*/ 295 w 335"/>
                <a:gd name="T43" fmla="*/ 406 h 533"/>
                <a:gd name="T44" fmla="*/ 261 w 335"/>
                <a:gd name="T45" fmla="*/ 355 h 533"/>
                <a:gd name="T46" fmla="*/ 253 w 335"/>
                <a:gd name="T47" fmla="*/ 381 h 533"/>
                <a:gd name="T48" fmla="*/ 329 w 335"/>
                <a:gd name="T49" fmla="*/ 432 h 533"/>
                <a:gd name="T50" fmla="*/ 320 w 335"/>
                <a:gd name="T51" fmla="*/ 508 h 533"/>
                <a:gd name="T52" fmla="*/ 270 w 335"/>
                <a:gd name="T53" fmla="*/ 516 h 533"/>
                <a:gd name="T54" fmla="*/ 244 w 335"/>
                <a:gd name="T55" fmla="*/ 533 h 533"/>
                <a:gd name="T56" fmla="*/ 193 w 335"/>
                <a:gd name="T57" fmla="*/ 533 h 5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5"/>
                <a:gd name="T88" fmla="*/ 0 h 533"/>
                <a:gd name="T89" fmla="*/ 335 w 335"/>
                <a:gd name="T90" fmla="*/ 533 h 5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5" h="533">
                  <a:moveTo>
                    <a:pt x="193" y="533"/>
                  </a:moveTo>
                  <a:cubicBezTo>
                    <a:pt x="176" y="530"/>
                    <a:pt x="159" y="529"/>
                    <a:pt x="143" y="525"/>
                  </a:cubicBezTo>
                  <a:cubicBezTo>
                    <a:pt x="126" y="521"/>
                    <a:pt x="92" y="508"/>
                    <a:pt x="92" y="508"/>
                  </a:cubicBezTo>
                  <a:cubicBezTo>
                    <a:pt x="50" y="447"/>
                    <a:pt x="81" y="432"/>
                    <a:pt x="7" y="406"/>
                  </a:cubicBezTo>
                  <a:cubicBezTo>
                    <a:pt x="10" y="391"/>
                    <a:pt x="14" y="350"/>
                    <a:pt x="32" y="339"/>
                  </a:cubicBezTo>
                  <a:cubicBezTo>
                    <a:pt x="47" y="329"/>
                    <a:pt x="83" y="322"/>
                    <a:pt x="83" y="322"/>
                  </a:cubicBezTo>
                  <a:cubicBezTo>
                    <a:pt x="130" y="291"/>
                    <a:pt x="157" y="295"/>
                    <a:pt x="109" y="271"/>
                  </a:cubicBezTo>
                  <a:cubicBezTo>
                    <a:pt x="101" y="267"/>
                    <a:pt x="92" y="265"/>
                    <a:pt x="83" y="262"/>
                  </a:cubicBezTo>
                  <a:cubicBezTo>
                    <a:pt x="24" y="175"/>
                    <a:pt x="110" y="308"/>
                    <a:pt x="58" y="203"/>
                  </a:cubicBezTo>
                  <a:cubicBezTo>
                    <a:pt x="49" y="185"/>
                    <a:pt x="24" y="152"/>
                    <a:pt x="24" y="152"/>
                  </a:cubicBezTo>
                  <a:cubicBezTo>
                    <a:pt x="6" y="97"/>
                    <a:pt x="0" y="51"/>
                    <a:pt x="32" y="0"/>
                  </a:cubicBezTo>
                  <a:cubicBezTo>
                    <a:pt x="62" y="20"/>
                    <a:pt x="72" y="33"/>
                    <a:pt x="83" y="67"/>
                  </a:cubicBezTo>
                  <a:cubicBezTo>
                    <a:pt x="67" y="118"/>
                    <a:pt x="100" y="110"/>
                    <a:pt x="143" y="118"/>
                  </a:cubicBezTo>
                  <a:cubicBezTo>
                    <a:pt x="151" y="124"/>
                    <a:pt x="158" y="135"/>
                    <a:pt x="168" y="135"/>
                  </a:cubicBezTo>
                  <a:cubicBezTo>
                    <a:pt x="178" y="135"/>
                    <a:pt x="187" y="110"/>
                    <a:pt x="193" y="118"/>
                  </a:cubicBezTo>
                  <a:cubicBezTo>
                    <a:pt x="199" y="127"/>
                    <a:pt x="181" y="173"/>
                    <a:pt x="176" y="186"/>
                  </a:cubicBezTo>
                  <a:cubicBezTo>
                    <a:pt x="221" y="252"/>
                    <a:pt x="176" y="169"/>
                    <a:pt x="176" y="237"/>
                  </a:cubicBezTo>
                  <a:cubicBezTo>
                    <a:pt x="176" y="247"/>
                    <a:pt x="187" y="254"/>
                    <a:pt x="193" y="262"/>
                  </a:cubicBezTo>
                  <a:cubicBezTo>
                    <a:pt x="202" y="259"/>
                    <a:pt x="210" y="254"/>
                    <a:pt x="219" y="254"/>
                  </a:cubicBezTo>
                  <a:cubicBezTo>
                    <a:pt x="262" y="254"/>
                    <a:pt x="250" y="293"/>
                    <a:pt x="270" y="313"/>
                  </a:cubicBezTo>
                  <a:cubicBezTo>
                    <a:pt x="272" y="315"/>
                    <a:pt x="317" y="329"/>
                    <a:pt x="320" y="330"/>
                  </a:cubicBezTo>
                  <a:cubicBezTo>
                    <a:pt x="301" y="389"/>
                    <a:pt x="310" y="364"/>
                    <a:pt x="295" y="406"/>
                  </a:cubicBezTo>
                  <a:cubicBezTo>
                    <a:pt x="291" y="392"/>
                    <a:pt x="283" y="355"/>
                    <a:pt x="261" y="355"/>
                  </a:cubicBezTo>
                  <a:cubicBezTo>
                    <a:pt x="252" y="355"/>
                    <a:pt x="256" y="372"/>
                    <a:pt x="253" y="381"/>
                  </a:cubicBezTo>
                  <a:cubicBezTo>
                    <a:pt x="289" y="406"/>
                    <a:pt x="304" y="394"/>
                    <a:pt x="329" y="432"/>
                  </a:cubicBezTo>
                  <a:cubicBezTo>
                    <a:pt x="326" y="457"/>
                    <a:pt x="335" y="487"/>
                    <a:pt x="320" y="508"/>
                  </a:cubicBezTo>
                  <a:cubicBezTo>
                    <a:pt x="310" y="522"/>
                    <a:pt x="286" y="511"/>
                    <a:pt x="270" y="516"/>
                  </a:cubicBezTo>
                  <a:cubicBezTo>
                    <a:pt x="260" y="519"/>
                    <a:pt x="253" y="527"/>
                    <a:pt x="244" y="533"/>
                  </a:cubicBezTo>
                  <a:cubicBezTo>
                    <a:pt x="188" y="514"/>
                    <a:pt x="193" y="498"/>
                    <a:pt x="193" y="533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32804" name="任意多边形 88076"/>
            <p:cNvSpPr/>
            <p:nvPr/>
          </p:nvSpPr>
          <p:spPr bwMode="auto">
            <a:xfrm>
              <a:off x="3880" y="1381"/>
              <a:ext cx="736" cy="855"/>
            </a:xfrm>
            <a:custGeom>
              <a:avLst/>
              <a:gdLst>
                <a:gd name="T0" fmla="*/ 296 w 736"/>
                <a:gd name="T1" fmla="*/ 711 h 855"/>
                <a:gd name="T2" fmla="*/ 194 w 736"/>
                <a:gd name="T3" fmla="*/ 762 h 855"/>
                <a:gd name="T4" fmla="*/ 144 w 736"/>
                <a:gd name="T5" fmla="*/ 855 h 855"/>
                <a:gd name="T6" fmla="*/ 25 w 736"/>
                <a:gd name="T7" fmla="*/ 804 h 855"/>
                <a:gd name="T8" fmla="*/ 0 w 736"/>
                <a:gd name="T9" fmla="*/ 754 h 855"/>
                <a:gd name="T10" fmla="*/ 33 w 736"/>
                <a:gd name="T11" fmla="*/ 643 h 855"/>
                <a:gd name="T12" fmla="*/ 59 w 736"/>
                <a:gd name="T13" fmla="*/ 627 h 855"/>
                <a:gd name="T14" fmla="*/ 33 w 736"/>
                <a:gd name="T15" fmla="*/ 525 h 855"/>
                <a:gd name="T16" fmla="*/ 16 w 736"/>
                <a:gd name="T17" fmla="*/ 474 h 855"/>
                <a:gd name="T18" fmla="*/ 0 w 736"/>
                <a:gd name="T19" fmla="*/ 423 h 855"/>
                <a:gd name="T20" fmla="*/ 135 w 736"/>
                <a:gd name="T21" fmla="*/ 355 h 855"/>
                <a:gd name="T22" fmla="*/ 186 w 736"/>
                <a:gd name="T23" fmla="*/ 288 h 855"/>
                <a:gd name="T24" fmla="*/ 220 w 736"/>
                <a:gd name="T25" fmla="*/ 237 h 855"/>
                <a:gd name="T26" fmla="*/ 237 w 736"/>
                <a:gd name="T27" fmla="*/ 186 h 855"/>
                <a:gd name="T28" fmla="*/ 372 w 736"/>
                <a:gd name="T29" fmla="*/ 135 h 855"/>
                <a:gd name="T30" fmla="*/ 465 w 736"/>
                <a:gd name="T31" fmla="*/ 59 h 855"/>
                <a:gd name="T32" fmla="*/ 499 w 736"/>
                <a:gd name="T33" fmla="*/ 0 h 855"/>
                <a:gd name="T34" fmla="*/ 525 w 736"/>
                <a:gd name="T35" fmla="*/ 118 h 855"/>
                <a:gd name="T36" fmla="*/ 533 w 736"/>
                <a:gd name="T37" fmla="*/ 67 h 855"/>
                <a:gd name="T38" fmla="*/ 567 w 736"/>
                <a:gd name="T39" fmla="*/ 59 h 855"/>
                <a:gd name="T40" fmla="*/ 592 w 736"/>
                <a:gd name="T41" fmla="*/ 42 h 855"/>
                <a:gd name="T42" fmla="*/ 652 w 736"/>
                <a:gd name="T43" fmla="*/ 25 h 855"/>
                <a:gd name="T44" fmla="*/ 694 w 736"/>
                <a:gd name="T45" fmla="*/ 34 h 855"/>
                <a:gd name="T46" fmla="*/ 660 w 736"/>
                <a:gd name="T47" fmla="*/ 135 h 855"/>
                <a:gd name="T48" fmla="*/ 728 w 736"/>
                <a:gd name="T49" fmla="*/ 144 h 855"/>
                <a:gd name="T50" fmla="*/ 711 w 736"/>
                <a:gd name="T51" fmla="*/ 169 h 855"/>
                <a:gd name="T52" fmla="*/ 652 w 736"/>
                <a:gd name="T53" fmla="*/ 220 h 855"/>
                <a:gd name="T54" fmla="*/ 609 w 736"/>
                <a:gd name="T55" fmla="*/ 271 h 855"/>
                <a:gd name="T56" fmla="*/ 601 w 736"/>
                <a:gd name="T57" fmla="*/ 296 h 855"/>
                <a:gd name="T58" fmla="*/ 576 w 736"/>
                <a:gd name="T59" fmla="*/ 305 h 855"/>
                <a:gd name="T60" fmla="*/ 550 w 736"/>
                <a:gd name="T61" fmla="*/ 322 h 855"/>
                <a:gd name="T62" fmla="*/ 465 w 736"/>
                <a:gd name="T63" fmla="*/ 347 h 855"/>
                <a:gd name="T64" fmla="*/ 457 w 736"/>
                <a:gd name="T65" fmla="*/ 389 h 855"/>
                <a:gd name="T66" fmla="*/ 432 w 736"/>
                <a:gd name="T67" fmla="*/ 372 h 855"/>
                <a:gd name="T68" fmla="*/ 423 w 736"/>
                <a:gd name="T69" fmla="*/ 203 h 855"/>
                <a:gd name="T70" fmla="*/ 330 w 736"/>
                <a:gd name="T71" fmla="*/ 228 h 855"/>
                <a:gd name="T72" fmla="*/ 262 w 736"/>
                <a:gd name="T73" fmla="*/ 330 h 855"/>
                <a:gd name="T74" fmla="*/ 160 w 736"/>
                <a:gd name="T75" fmla="*/ 389 h 855"/>
                <a:gd name="T76" fmla="*/ 144 w 736"/>
                <a:gd name="T77" fmla="*/ 415 h 855"/>
                <a:gd name="T78" fmla="*/ 118 w 736"/>
                <a:gd name="T79" fmla="*/ 423 h 855"/>
                <a:gd name="T80" fmla="*/ 152 w 736"/>
                <a:gd name="T81" fmla="*/ 466 h 855"/>
                <a:gd name="T82" fmla="*/ 245 w 736"/>
                <a:gd name="T83" fmla="*/ 491 h 855"/>
                <a:gd name="T84" fmla="*/ 364 w 736"/>
                <a:gd name="T85" fmla="*/ 550 h 855"/>
                <a:gd name="T86" fmla="*/ 482 w 736"/>
                <a:gd name="T87" fmla="*/ 508 h 855"/>
                <a:gd name="T88" fmla="*/ 559 w 736"/>
                <a:gd name="T89" fmla="*/ 525 h 855"/>
                <a:gd name="T90" fmla="*/ 550 w 736"/>
                <a:gd name="T91" fmla="*/ 567 h 855"/>
                <a:gd name="T92" fmla="*/ 448 w 736"/>
                <a:gd name="T93" fmla="*/ 643 h 855"/>
                <a:gd name="T94" fmla="*/ 398 w 736"/>
                <a:gd name="T95" fmla="*/ 703 h 855"/>
                <a:gd name="T96" fmla="*/ 381 w 736"/>
                <a:gd name="T97" fmla="*/ 728 h 855"/>
                <a:gd name="T98" fmla="*/ 372 w 736"/>
                <a:gd name="T99" fmla="*/ 754 h 855"/>
                <a:gd name="T100" fmla="*/ 347 w 736"/>
                <a:gd name="T101" fmla="*/ 762 h 855"/>
                <a:gd name="T102" fmla="*/ 364 w 736"/>
                <a:gd name="T103" fmla="*/ 745 h 85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36"/>
                <a:gd name="T157" fmla="*/ 0 h 855"/>
                <a:gd name="T158" fmla="*/ 736 w 736"/>
                <a:gd name="T159" fmla="*/ 855 h 85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36" h="855">
                  <a:moveTo>
                    <a:pt x="296" y="711"/>
                  </a:moveTo>
                  <a:cubicBezTo>
                    <a:pt x="242" y="720"/>
                    <a:pt x="231" y="726"/>
                    <a:pt x="194" y="762"/>
                  </a:cubicBezTo>
                  <a:cubicBezTo>
                    <a:pt x="178" y="810"/>
                    <a:pt x="182" y="829"/>
                    <a:pt x="144" y="855"/>
                  </a:cubicBezTo>
                  <a:cubicBezTo>
                    <a:pt x="25" y="843"/>
                    <a:pt x="97" y="853"/>
                    <a:pt x="25" y="804"/>
                  </a:cubicBezTo>
                  <a:cubicBezTo>
                    <a:pt x="16" y="791"/>
                    <a:pt x="0" y="772"/>
                    <a:pt x="0" y="754"/>
                  </a:cubicBezTo>
                  <a:cubicBezTo>
                    <a:pt x="0" y="741"/>
                    <a:pt x="25" y="653"/>
                    <a:pt x="33" y="643"/>
                  </a:cubicBezTo>
                  <a:cubicBezTo>
                    <a:pt x="39" y="635"/>
                    <a:pt x="50" y="632"/>
                    <a:pt x="59" y="627"/>
                  </a:cubicBezTo>
                  <a:cubicBezTo>
                    <a:pt x="72" y="586"/>
                    <a:pt x="55" y="558"/>
                    <a:pt x="33" y="525"/>
                  </a:cubicBezTo>
                  <a:cubicBezTo>
                    <a:pt x="7" y="440"/>
                    <a:pt x="43" y="557"/>
                    <a:pt x="16" y="474"/>
                  </a:cubicBezTo>
                  <a:cubicBezTo>
                    <a:pt x="10" y="457"/>
                    <a:pt x="0" y="423"/>
                    <a:pt x="0" y="423"/>
                  </a:cubicBezTo>
                  <a:cubicBezTo>
                    <a:pt x="18" y="367"/>
                    <a:pt x="84" y="364"/>
                    <a:pt x="135" y="355"/>
                  </a:cubicBezTo>
                  <a:cubicBezTo>
                    <a:pt x="167" y="334"/>
                    <a:pt x="168" y="319"/>
                    <a:pt x="186" y="288"/>
                  </a:cubicBezTo>
                  <a:cubicBezTo>
                    <a:pt x="196" y="270"/>
                    <a:pt x="220" y="237"/>
                    <a:pt x="220" y="237"/>
                  </a:cubicBezTo>
                  <a:cubicBezTo>
                    <a:pt x="221" y="234"/>
                    <a:pt x="234" y="188"/>
                    <a:pt x="237" y="186"/>
                  </a:cubicBezTo>
                  <a:cubicBezTo>
                    <a:pt x="278" y="145"/>
                    <a:pt x="318" y="143"/>
                    <a:pt x="372" y="135"/>
                  </a:cubicBezTo>
                  <a:cubicBezTo>
                    <a:pt x="419" y="121"/>
                    <a:pt x="432" y="92"/>
                    <a:pt x="465" y="59"/>
                  </a:cubicBezTo>
                  <a:cubicBezTo>
                    <a:pt x="453" y="23"/>
                    <a:pt x="464" y="11"/>
                    <a:pt x="499" y="0"/>
                  </a:cubicBezTo>
                  <a:cubicBezTo>
                    <a:pt x="514" y="43"/>
                    <a:pt x="494" y="207"/>
                    <a:pt x="525" y="118"/>
                  </a:cubicBezTo>
                  <a:cubicBezTo>
                    <a:pt x="528" y="101"/>
                    <a:pt x="523" y="81"/>
                    <a:pt x="533" y="67"/>
                  </a:cubicBezTo>
                  <a:cubicBezTo>
                    <a:pt x="540" y="58"/>
                    <a:pt x="556" y="64"/>
                    <a:pt x="567" y="59"/>
                  </a:cubicBezTo>
                  <a:cubicBezTo>
                    <a:pt x="576" y="55"/>
                    <a:pt x="583" y="46"/>
                    <a:pt x="592" y="42"/>
                  </a:cubicBezTo>
                  <a:cubicBezTo>
                    <a:pt x="611" y="34"/>
                    <a:pt x="632" y="32"/>
                    <a:pt x="652" y="25"/>
                  </a:cubicBezTo>
                  <a:cubicBezTo>
                    <a:pt x="666" y="28"/>
                    <a:pt x="687" y="22"/>
                    <a:pt x="694" y="34"/>
                  </a:cubicBezTo>
                  <a:cubicBezTo>
                    <a:pt x="709" y="60"/>
                    <a:pt x="669" y="111"/>
                    <a:pt x="660" y="135"/>
                  </a:cubicBezTo>
                  <a:cubicBezTo>
                    <a:pt x="683" y="138"/>
                    <a:pt x="709" y="131"/>
                    <a:pt x="728" y="144"/>
                  </a:cubicBezTo>
                  <a:cubicBezTo>
                    <a:pt x="736" y="150"/>
                    <a:pt x="715" y="160"/>
                    <a:pt x="711" y="169"/>
                  </a:cubicBezTo>
                  <a:cubicBezTo>
                    <a:pt x="692" y="207"/>
                    <a:pt x="694" y="205"/>
                    <a:pt x="652" y="220"/>
                  </a:cubicBezTo>
                  <a:cubicBezTo>
                    <a:pt x="639" y="238"/>
                    <a:pt x="621" y="252"/>
                    <a:pt x="609" y="271"/>
                  </a:cubicBezTo>
                  <a:cubicBezTo>
                    <a:pt x="604" y="278"/>
                    <a:pt x="607" y="290"/>
                    <a:pt x="601" y="296"/>
                  </a:cubicBezTo>
                  <a:cubicBezTo>
                    <a:pt x="595" y="302"/>
                    <a:pt x="584" y="301"/>
                    <a:pt x="576" y="305"/>
                  </a:cubicBezTo>
                  <a:cubicBezTo>
                    <a:pt x="567" y="310"/>
                    <a:pt x="559" y="316"/>
                    <a:pt x="550" y="322"/>
                  </a:cubicBezTo>
                  <a:cubicBezTo>
                    <a:pt x="511" y="308"/>
                    <a:pt x="489" y="312"/>
                    <a:pt x="465" y="347"/>
                  </a:cubicBezTo>
                  <a:cubicBezTo>
                    <a:pt x="462" y="361"/>
                    <a:pt x="468" y="380"/>
                    <a:pt x="457" y="389"/>
                  </a:cubicBezTo>
                  <a:cubicBezTo>
                    <a:pt x="449" y="395"/>
                    <a:pt x="434" y="382"/>
                    <a:pt x="432" y="372"/>
                  </a:cubicBezTo>
                  <a:cubicBezTo>
                    <a:pt x="422" y="317"/>
                    <a:pt x="426" y="259"/>
                    <a:pt x="423" y="203"/>
                  </a:cubicBezTo>
                  <a:cubicBezTo>
                    <a:pt x="392" y="213"/>
                    <a:pt x="361" y="218"/>
                    <a:pt x="330" y="228"/>
                  </a:cubicBezTo>
                  <a:cubicBezTo>
                    <a:pt x="273" y="265"/>
                    <a:pt x="321" y="291"/>
                    <a:pt x="262" y="330"/>
                  </a:cubicBezTo>
                  <a:cubicBezTo>
                    <a:pt x="235" y="370"/>
                    <a:pt x="206" y="378"/>
                    <a:pt x="160" y="389"/>
                  </a:cubicBezTo>
                  <a:cubicBezTo>
                    <a:pt x="155" y="398"/>
                    <a:pt x="152" y="409"/>
                    <a:pt x="144" y="415"/>
                  </a:cubicBezTo>
                  <a:cubicBezTo>
                    <a:pt x="137" y="421"/>
                    <a:pt x="122" y="415"/>
                    <a:pt x="118" y="423"/>
                  </a:cubicBezTo>
                  <a:cubicBezTo>
                    <a:pt x="109" y="442"/>
                    <a:pt x="143" y="462"/>
                    <a:pt x="152" y="466"/>
                  </a:cubicBezTo>
                  <a:cubicBezTo>
                    <a:pt x="188" y="482"/>
                    <a:pt x="208" y="484"/>
                    <a:pt x="245" y="491"/>
                  </a:cubicBezTo>
                  <a:cubicBezTo>
                    <a:pt x="304" y="577"/>
                    <a:pt x="215" y="564"/>
                    <a:pt x="364" y="550"/>
                  </a:cubicBezTo>
                  <a:cubicBezTo>
                    <a:pt x="387" y="479"/>
                    <a:pt x="392" y="499"/>
                    <a:pt x="482" y="508"/>
                  </a:cubicBezTo>
                  <a:cubicBezTo>
                    <a:pt x="507" y="516"/>
                    <a:pt x="542" y="505"/>
                    <a:pt x="559" y="525"/>
                  </a:cubicBezTo>
                  <a:cubicBezTo>
                    <a:pt x="568" y="536"/>
                    <a:pt x="556" y="554"/>
                    <a:pt x="550" y="567"/>
                  </a:cubicBezTo>
                  <a:cubicBezTo>
                    <a:pt x="525" y="622"/>
                    <a:pt x="504" y="633"/>
                    <a:pt x="448" y="643"/>
                  </a:cubicBezTo>
                  <a:cubicBezTo>
                    <a:pt x="427" y="677"/>
                    <a:pt x="436" y="689"/>
                    <a:pt x="398" y="703"/>
                  </a:cubicBezTo>
                  <a:cubicBezTo>
                    <a:pt x="392" y="711"/>
                    <a:pt x="386" y="719"/>
                    <a:pt x="381" y="728"/>
                  </a:cubicBezTo>
                  <a:cubicBezTo>
                    <a:pt x="377" y="736"/>
                    <a:pt x="378" y="748"/>
                    <a:pt x="372" y="754"/>
                  </a:cubicBezTo>
                  <a:cubicBezTo>
                    <a:pt x="366" y="760"/>
                    <a:pt x="353" y="769"/>
                    <a:pt x="347" y="762"/>
                  </a:cubicBezTo>
                  <a:cubicBezTo>
                    <a:pt x="342" y="756"/>
                    <a:pt x="358" y="751"/>
                    <a:pt x="364" y="745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32805" name="任意多边形 88077"/>
            <p:cNvSpPr/>
            <p:nvPr/>
          </p:nvSpPr>
          <p:spPr bwMode="auto">
            <a:xfrm>
              <a:off x="3388" y="3456"/>
              <a:ext cx="51" cy="57"/>
            </a:xfrm>
            <a:custGeom>
              <a:avLst/>
              <a:gdLst>
                <a:gd name="T0" fmla="*/ 26 w 51"/>
                <a:gd name="T1" fmla="*/ 0 h 57"/>
                <a:gd name="T2" fmla="*/ 0 w 51"/>
                <a:gd name="T3" fmla="*/ 25 h 57"/>
                <a:gd name="T4" fmla="*/ 51 w 51"/>
                <a:gd name="T5" fmla="*/ 34 h 57"/>
                <a:gd name="T6" fmla="*/ 26 w 51"/>
                <a:gd name="T7" fmla="*/ 0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57"/>
                <a:gd name="T14" fmla="*/ 51 w 51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57">
                  <a:moveTo>
                    <a:pt x="26" y="0"/>
                  </a:moveTo>
                  <a:cubicBezTo>
                    <a:pt x="17" y="8"/>
                    <a:pt x="0" y="13"/>
                    <a:pt x="0" y="25"/>
                  </a:cubicBezTo>
                  <a:cubicBezTo>
                    <a:pt x="0" y="57"/>
                    <a:pt x="44" y="36"/>
                    <a:pt x="51" y="34"/>
                  </a:cubicBezTo>
                  <a:cubicBezTo>
                    <a:pt x="41" y="2"/>
                    <a:pt x="51" y="12"/>
                    <a:pt x="26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32806" name="任意多边形 88078"/>
            <p:cNvSpPr/>
            <p:nvPr/>
          </p:nvSpPr>
          <p:spPr bwMode="auto">
            <a:xfrm>
              <a:off x="3441" y="3289"/>
              <a:ext cx="102" cy="125"/>
            </a:xfrm>
            <a:custGeom>
              <a:avLst/>
              <a:gdLst>
                <a:gd name="T0" fmla="*/ 40 w 102"/>
                <a:gd name="T1" fmla="*/ 31 h 125"/>
                <a:gd name="T2" fmla="*/ 32 w 102"/>
                <a:gd name="T3" fmla="*/ 57 h 125"/>
                <a:gd name="T4" fmla="*/ 57 w 102"/>
                <a:gd name="T5" fmla="*/ 57 h 125"/>
                <a:gd name="T6" fmla="*/ 74 w 102"/>
                <a:gd name="T7" fmla="*/ 6 h 125"/>
                <a:gd name="T8" fmla="*/ 23 w 102"/>
                <a:gd name="T9" fmla="*/ 23 h 125"/>
                <a:gd name="T10" fmla="*/ 23 w 102"/>
                <a:gd name="T11" fmla="*/ 116 h 125"/>
                <a:gd name="T12" fmla="*/ 49 w 102"/>
                <a:gd name="T13" fmla="*/ 99 h 125"/>
                <a:gd name="T14" fmla="*/ 40 w 102"/>
                <a:gd name="T15" fmla="*/ 31 h 1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2"/>
                <a:gd name="T25" fmla="*/ 0 h 125"/>
                <a:gd name="T26" fmla="*/ 102 w 102"/>
                <a:gd name="T27" fmla="*/ 125 h 1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2" h="125">
                  <a:moveTo>
                    <a:pt x="40" y="31"/>
                  </a:moveTo>
                  <a:cubicBezTo>
                    <a:pt x="37" y="40"/>
                    <a:pt x="32" y="48"/>
                    <a:pt x="32" y="57"/>
                  </a:cubicBezTo>
                  <a:cubicBezTo>
                    <a:pt x="32" y="102"/>
                    <a:pt x="48" y="77"/>
                    <a:pt x="57" y="57"/>
                  </a:cubicBezTo>
                  <a:cubicBezTo>
                    <a:pt x="64" y="41"/>
                    <a:pt x="91" y="0"/>
                    <a:pt x="74" y="6"/>
                  </a:cubicBezTo>
                  <a:cubicBezTo>
                    <a:pt x="40" y="18"/>
                    <a:pt x="57" y="12"/>
                    <a:pt x="23" y="23"/>
                  </a:cubicBezTo>
                  <a:cubicBezTo>
                    <a:pt x="13" y="53"/>
                    <a:pt x="0" y="82"/>
                    <a:pt x="23" y="116"/>
                  </a:cubicBezTo>
                  <a:cubicBezTo>
                    <a:pt x="29" y="125"/>
                    <a:pt x="40" y="105"/>
                    <a:pt x="49" y="99"/>
                  </a:cubicBezTo>
                  <a:cubicBezTo>
                    <a:pt x="92" y="35"/>
                    <a:pt x="102" y="56"/>
                    <a:pt x="40" y="31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</p:grpSp>
      <p:pic>
        <p:nvPicPr>
          <p:cNvPr id="32771" name="图片 88079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7735375" y="2818771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图片 88080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7958203" y="2667566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图片 88081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255838" y="2743964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图片 88082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181031" y="3277159"/>
            <a:ext cx="224420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图片 88083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405450" y="3047965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图片 88084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106225" y="3581159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图片 88085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330644" y="3963150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图片 88086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478665" y="4190753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图片 88087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330644" y="4647549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图片 88088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478665" y="4419947"/>
            <a:ext cx="224419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图片 88089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181031" y="4953141"/>
            <a:ext cx="224420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图片 88090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7362935" y="5409939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图片 88091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6766075" y="5639133"/>
            <a:ext cx="224419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图片 88092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6990494" y="5715531"/>
            <a:ext cx="222828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4" name="矩形标注 88093"/>
          <p:cNvSpPr/>
          <p:nvPr/>
        </p:nvSpPr>
        <p:spPr>
          <a:xfrm>
            <a:off x="5277904" y="4190753"/>
            <a:ext cx="1414956" cy="915185"/>
          </a:xfrm>
          <a:prstGeom prst="wedgeRectCallout">
            <a:avLst>
              <a:gd name="adj1" fmla="val 93532"/>
              <a:gd name="adj2" fmla="val 99134"/>
            </a:avLst>
          </a:prstGeom>
          <a:solidFill>
            <a:schemeClr val="accent2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5354" tIns="47676" rIns="95354" bIns="47676"/>
          <a:lstStyle/>
          <a:p>
            <a:pPr algn="ctr" defTabSz="951230" fontAlgn="auto">
              <a:spcAft>
                <a:spcPts val="0"/>
              </a:spcAft>
              <a:buClr>
                <a:schemeClr val="bg1"/>
              </a:buClr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珠江三角洲</a:t>
            </a:r>
          </a:p>
        </p:txBody>
      </p:sp>
      <p:sp>
        <p:nvSpPr>
          <p:cNvPr id="88095" name="矩形标注 88094"/>
          <p:cNvSpPr/>
          <p:nvPr/>
        </p:nvSpPr>
        <p:spPr>
          <a:xfrm>
            <a:off x="8776299" y="3124363"/>
            <a:ext cx="1564569" cy="913594"/>
          </a:xfrm>
          <a:prstGeom prst="wedgeRectCallout">
            <a:avLst>
              <a:gd name="adj1" fmla="val -70338"/>
              <a:gd name="adj2" fmla="val 65972"/>
            </a:avLst>
          </a:prstGeom>
          <a:solidFill>
            <a:schemeClr val="accent2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5354" tIns="47676" rIns="95354" bIns="47676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长江三角洲</a:t>
            </a:r>
          </a:p>
        </p:txBody>
      </p:sp>
      <p:sp>
        <p:nvSpPr>
          <p:cNvPr id="88096" name="矩形标注 88095"/>
          <p:cNvSpPr/>
          <p:nvPr/>
        </p:nvSpPr>
        <p:spPr>
          <a:xfrm>
            <a:off x="8628278" y="5182336"/>
            <a:ext cx="1414955" cy="913594"/>
          </a:xfrm>
          <a:prstGeom prst="wedgeRectCallout">
            <a:avLst>
              <a:gd name="adj1" fmla="val -84870"/>
              <a:gd name="adj2" fmla="val -62500"/>
            </a:avLst>
          </a:prstGeom>
          <a:solidFill>
            <a:schemeClr val="accent2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5354" tIns="47676" rIns="95354" bIns="47676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闽南三角区</a:t>
            </a:r>
          </a:p>
        </p:txBody>
      </p:sp>
      <p:sp>
        <p:nvSpPr>
          <p:cNvPr id="88097" name="矩形标注 88096"/>
          <p:cNvSpPr/>
          <p:nvPr/>
        </p:nvSpPr>
        <p:spPr>
          <a:xfrm>
            <a:off x="8776299" y="1524778"/>
            <a:ext cx="1564569" cy="913594"/>
          </a:xfrm>
          <a:prstGeom prst="wedgeRectCallout">
            <a:avLst>
              <a:gd name="adj1" fmla="val -96431"/>
              <a:gd name="adj2" fmla="val 115106"/>
            </a:avLst>
          </a:prstGeom>
          <a:solidFill>
            <a:schemeClr val="accent2">
              <a:lumMod val="75000"/>
            </a:schemeClr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5354" tIns="47676" rIns="95354" bIns="47676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环渤海地区</a:t>
            </a:r>
          </a:p>
        </p:txBody>
      </p:sp>
      <p:pic>
        <p:nvPicPr>
          <p:cNvPr id="32791" name="图片 2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6718326" y="6065689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标注 3"/>
          <p:cNvSpPr/>
          <p:nvPr/>
        </p:nvSpPr>
        <p:spPr>
          <a:xfrm>
            <a:off x="7213322" y="6095929"/>
            <a:ext cx="1414956" cy="603227"/>
          </a:xfrm>
          <a:prstGeom prst="wedgeRectCallout">
            <a:avLst>
              <a:gd name="adj1" fmla="val -71140"/>
              <a:gd name="adj2" fmla="val -29578"/>
            </a:avLst>
          </a:prstGeom>
          <a:solidFill>
            <a:srgbClr val="C00000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5354" tIns="47676" rIns="95354" bIns="47676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海南岛</a:t>
            </a:r>
          </a:p>
        </p:txBody>
      </p:sp>
      <p:sp>
        <p:nvSpPr>
          <p:cNvPr id="87073" name="文本框 87072"/>
          <p:cNvSpPr txBox="1"/>
          <p:nvPr/>
        </p:nvSpPr>
        <p:spPr>
          <a:xfrm>
            <a:off x="399569" y="3899485"/>
            <a:ext cx="565027" cy="182372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  <a:ln w="1905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95354" tIns="47676" rIns="95354" bIns="47676">
            <a:spAutoFit/>
          </a:bodyPr>
          <a:lstStyle/>
          <a:p>
            <a:pPr defTabSz="951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经济特区</a:t>
            </a:r>
            <a:endParaRPr lang="zh-CN" altLang="en-US" sz="2805" b="1" dirty="0">
              <a:solidFill>
                <a:schemeClr val="bg1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1187424" y="4731906"/>
            <a:ext cx="332650" cy="3549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4" tIns="47676" rIns="95354" bIns="47676" anchor="ctr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5"/>
          </a:p>
        </p:txBody>
      </p:sp>
      <p:sp>
        <p:nvSpPr>
          <p:cNvPr id="5" name="文本框 4"/>
          <p:cNvSpPr txBox="1"/>
          <p:nvPr/>
        </p:nvSpPr>
        <p:spPr>
          <a:xfrm>
            <a:off x="1879782" y="3617767"/>
            <a:ext cx="615959" cy="268795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txBody>
          <a:bodyPr lIns="95354" tIns="47676" rIns="95354" bIns="47676">
            <a:spAutoFit/>
          </a:bodyPr>
          <a:lstStyle/>
          <a:p>
            <a:pPr defTabSz="951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沿海开放城市</a:t>
            </a:r>
            <a:endParaRPr lang="zh-CN" altLang="en-US" sz="1805">
              <a:latin typeface="+mn-lt"/>
              <a:ea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32665" y="3441096"/>
            <a:ext cx="593676" cy="3120390"/>
          </a:xfrm>
          <a:prstGeom prst="rect">
            <a:avLst/>
          </a:prstGeom>
          <a:solidFill>
            <a:srgbClr val="C00000"/>
          </a:solidFill>
        </p:spPr>
        <p:txBody>
          <a:bodyPr lIns="95354" tIns="47676" rIns="95354" bIns="47676">
            <a:spAutoFit/>
          </a:bodyPr>
          <a:lstStyle/>
          <a:p>
            <a:pPr defTabSz="951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沿海经济开放区</a:t>
            </a:r>
            <a:endParaRPr lang="zh-CN" altLang="en-US" sz="2805" b="1" dirty="0">
              <a:solidFill>
                <a:schemeClr val="bg1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697878" y="4731906"/>
            <a:ext cx="334242" cy="3549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4" tIns="47676" rIns="95354" bIns="47676" anchor="ctr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5"/>
          </a:p>
        </p:txBody>
      </p:sp>
      <p:sp>
        <p:nvSpPr>
          <p:cNvPr id="3" name="箭头: 五边形 1"/>
          <p:cNvSpPr/>
          <p:nvPr/>
        </p:nvSpPr>
        <p:spPr>
          <a:xfrm>
            <a:off x="399415" y="374650"/>
            <a:ext cx="4962698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：建立沿海经济开发区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741769" y="1251018"/>
            <a:ext cx="5032723" cy="1796947"/>
          </a:xfrm>
          <a:prstGeom prst="round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4" tIns="47676" rIns="95354" bIns="47676" anchor="ctr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5"/>
          </a:p>
        </p:txBody>
      </p:sp>
      <p:sp>
        <p:nvSpPr>
          <p:cNvPr id="30758" name="文本框 22"/>
          <p:cNvSpPr txBox="1">
            <a:spLocks noChangeArrowheads="1"/>
          </p:cNvSpPr>
          <p:nvPr/>
        </p:nvSpPr>
        <p:spPr bwMode="auto">
          <a:xfrm>
            <a:off x="741045" y="1289050"/>
            <a:ext cx="5033645" cy="18186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5354" tIns="47676" rIns="95354" bIns="47676">
            <a:spAutoFit/>
          </a:bodyPr>
          <a:lstStyle/>
          <a:p>
            <a:r>
              <a:rPr lang="zh-CN" altLang="en-US" sz="2800" b="1">
                <a:latin typeface="楷体_GB2312" panose="02010609030101010101" pitchFamily="49" charset="-122"/>
                <a:sym typeface="+mn-ea"/>
              </a:rPr>
              <a:t>阅读课本</a:t>
            </a:r>
            <a:r>
              <a:rPr lang="en-US" altLang="zh-CN" sz="2800" b="1">
                <a:latin typeface="楷体_GB2312" panose="02010609030101010101" pitchFamily="49" charset="-122"/>
                <a:sym typeface="+mn-ea"/>
              </a:rPr>
              <a:t>P44</a:t>
            </a:r>
            <a:r>
              <a:rPr lang="zh-CN" altLang="en-US" sz="2800" b="1">
                <a:latin typeface="楷体_GB2312" panose="02010609030101010101" pitchFamily="49" charset="-122"/>
                <a:sym typeface="+mn-ea"/>
              </a:rPr>
              <a:t>示意图</a:t>
            </a:r>
            <a:r>
              <a:rPr lang="zh-CN" altLang="en-US" sz="2800" b="1">
                <a:latin typeface="楷体_GB2312" panose="02010609030101010101" pitchFamily="49" charset="-122"/>
              </a:rPr>
              <a:t>：</a:t>
            </a:r>
            <a:r>
              <a:rPr lang="en-US" altLang="zh-CN" sz="2800" b="1">
                <a:latin typeface="楷体_GB2312" panose="02010609030101010101" pitchFamily="49" charset="-122"/>
              </a:rPr>
              <a:t>1985</a:t>
            </a:r>
            <a:r>
              <a:rPr lang="zh-CN" altLang="en-US" sz="2800" b="1">
                <a:latin typeface="楷体_GB2312" panose="02010609030101010101" pitchFamily="49" charset="-122"/>
              </a:rPr>
              <a:t>年我国又进一步开辟了哪些经济开放区？</a:t>
            </a:r>
            <a:r>
              <a:rPr lang="en-US" altLang="zh-CN" sz="2800" b="1">
                <a:latin typeface="楷体_GB2312" panose="02010609030101010101" pitchFamily="49" charset="-122"/>
              </a:rPr>
              <a:t>1988</a:t>
            </a:r>
            <a:r>
              <a:rPr lang="zh-CN" altLang="en-US" sz="2800" b="1">
                <a:latin typeface="楷体_GB2312" panose="02010609030101010101" pitchFamily="49" charset="-122"/>
              </a:rPr>
              <a:t>年新增了哪个经济特区？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94" grpId="0" bldLvl="0" animBg="1"/>
      <p:bldP spid="88095" grpId="0" bldLvl="0" animBg="1"/>
      <p:bldP spid="88096" grpId="0" bldLvl="0" animBg="1"/>
      <p:bldP spid="88097" grpId="0" bldLvl="0" animBg="1"/>
      <p:bldP spid="4" grpId="0" bldLvl="0" animBg="1"/>
      <p:bldP spid="87073" grpId="0" bldLvl="0" animBg="1"/>
      <p:bldP spid="8" grpId="0" bldLvl="0" animBg="1"/>
      <p:bldP spid="5" grpId="0" animBg="1"/>
      <p:bldP spid="5" grpId="1" bldLvl="0" animBg="1"/>
      <p:bldP spid="6" grpId="0" bldLvl="0" animBg="1"/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88065" descr="stdmapchina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7586"/>
          <a:stretch>
            <a:fillRect/>
          </a:stretch>
        </p:blipFill>
        <p:spPr bwMode="auto">
          <a:xfrm>
            <a:off x="1879782" y="0"/>
            <a:ext cx="7892875" cy="655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8072" name="组合 88071"/>
          <p:cNvGrpSpPr/>
          <p:nvPr/>
        </p:nvGrpSpPr>
        <p:grpSpPr bwMode="auto">
          <a:xfrm>
            <a:off x="6555981" y="2178937"/>
            <a:ext cx="2220318" cy="4084113"/>
            <a:chOff x="3184" y="1381"/>
            <a:chExt cx="1432" cy="2573"/>
          </a:xfrm>
        </p:grpSpPr>
        <p:sp>
          <p:nvSpPr>
            <p:cNvPr id="69636" name="任意多边形 88072"/>
            <p:cNvSpPr/>
            <p:nvPr/>
          </p:nvSpPr>
          <p:spPr bwMode="auto">
            <a:xfrm>
              <a:off x="3184" y="3532"/>
              <a:ext cx="194" cy="114"/>
            </a:xfrm>
            <a:custGeom>
              <a:avLst/>
              <a:gdLst>
                <a:gd name="T0" fmla="*/ 1 w 194"/>
                <a:gd name="T1" fmla="*/ 60 h 114"/>
                <a:gd name="T2" fmla="*/ 52 w 194"/>
                <a:gd name="T3" fmla="*/ 0 h 114"/>
                <a:gd name="T4" fmla="*/ 170 w 194"/>
                <a:gd name="T5" fmla="*/ 34 h 114"/>
                <a:gd name="T6" fmla="*/ 145 w 194"/>
                <a:gd name="T7" fmla="*/ 60 h 114"/>
                <a:gd name="T8" fmla="*/ 128 w 194"/>
                <a:gd name="T9" fmla="*/ 102 h 114"/>
                <a:gd name="T10" fmla="*/ 43 w 194"/>
                <a:gd name="T11" fmla="*/ 93 h 114"/>
                <a:gd name="T12" fmla="*/ 1 w 194"/>
                <a:gd name="T13" fmla="*/ 60 h 1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4"/>
                <a:gd name="T22" fmla="*/ 0 h 114"/>
                <a:gd name="T23" fmla="*/ 194 w 194"/>
                <a:gd name="T24" fmla="*/ 114 h 1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4" h="114">
                  <a:moveTo>
                    <a:pt x="1" y="60"/>
                  </a:moveTo>
                  <a:cubicBezTo>
                    <a:pt x="29" y="16"/>
                    <a:pt x="36" y="46"/>
                    <a:pt x="52" y="0"/>
                  </a:cubicBezTo>
                  <a:cubicBezTo>
                    <a:pt x="98" y="7"/>
                    <a:pt x="132" y="8"/>
                    <a:pt x="170" y="34"/>
                  </a:cubicBezTo>
                  <a:cubicBezTo>
                    <a:pt x="162" y="43"/>
                    <a:pt x="149" y="49"/>
                    <a:pt x="145" y="60"/>
                  </a:cubicBezTo>
                  <a:cubicBezTo>
                    <a:pt x="127" y="114"/>
                    <a:pt x="194" y="57"/>
                    <a:pt x="128" y="102"/>
                  </a:cubicBezTo>
                  <a:cubicBezTo>
                    <a:pt x="93" y="93"/>
                    <a:pt x="77" y="83"/>
                    <a:pt x="43" y="93"/>
                  </a:cubicBezTo>
                  <a:cubicBezTo>
                    <a:pt x="0" y="83"/>
                    <a:pt x="13" y="96"/>
                    <a:pt x="1" y="6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69637" name="任意多边形 88073"/>
            <p:cNvSpPr/>
            <p:nvPr/>
          </p:nvSpPr>
          <p:spPr bwMode="auto">
            <a:xfrm>
              <a:off x="3210" y="3193"/>
              <a:ext cx="969" cy="761"/>
            </a:xfrm>
            <a:custGeom>
              <a:avLst/>
              <a:gdLst>
                <a:gd name="T0" fmla="*/ 161 w 969"/>
                <a:gd name="T1" fmla="*/ 390 h 761"/>
                <a:gd name="T2" fmla="*/ 229 w 969"/>
                <a:gd name="T3" fmla="*/ 331 h 761"/>
                <a:gd name="T4" fmla="*/ 314 w 969"/>
                <a:gd name="T5" fmla="*/ 288 h 761"/>
                <a:gd name="T6" fmla="*/ 365 w 969"/>
                <a:gd name="T7" fmla="*/ 221 h 761"/>
                <a:gd name="T8" fmla="*/ 390 w 969"/>
                <a:gd name="T9" fmla="*/ 111 h 761"/>
                <a:gd name="T10" fmla="*/ 466 w 969"/>
                <a:gd name="T11" fmla="*/ 26 h 761"/>
                <a:gd name="T12" fmla="*/ 475 w 969"/>
                <a:gd name="T13" fmla="*/ 51 h 761"/>
                <a:gd name="T14" fmla="*/ 526 w 969"/>
                <a:gd name="T15" fmla="*/ 17 h 761"/>
                <a:gd name="T16" fmla="*/ 551 w 969"/>
                <a:gd name="T17" fmla="*/ 0 h 761"/>
                <a:gd name="T18" fmla="*/ 585 w 969"/>
                <a:gd name="T19" fmla="*/ 9 h 761"/>
                <a:gd name="T20" fmla="*/ 576 w 969"/>
                <a:gd name="T21" fmla="*/ 34 h 761"/>
                <a:gd name="T22" fmla="*/ 627 w 969"/>
                <a:gd name="T23" fmla="*/ 68 h 761"/>
                <a:gd name="T24" fmla="*/ 644 w 969"/>
                <a:gd name="T25" fmla="*/ 94 h 761"/>
                <a:gd name="T26" fmla="*/ 653 w 969"/>
                <a:gd name="T27" fmla="*/ 119 h 761"/>
                <a:gd name="T28" fmla="*/ 695 w 969"/>
                <a:gd name="T29" fmla="*/ 68 h 761"/>
                <a:gd name="T30" fmla="*/ 797 w 969"/>
                <a:gd name="T31" fmla="*/ 43 h 761"/>
                <a:gd name="T32" fmla="*/ 924 w 969"/>
                <a:gd name="T33" fmla="*/ 60 h 761"/>
                <a:gd name="T34" fmla="*/ 949 w 969"/>
                <a:gd name="T35" fmla="*/ 43 h 761"/>
                <a:gd name="T36" fmla="*/ 966 w 969"/>
                <a:gd name="T37" fmla="*/ 94 h 761"/>
                <a:gd name="T38" fmla="*/ 890 w 969"/>
                <a:gd name="T39" fmla="*/ 178 h 761"/>
                <a:gd name="T40" fmla="*/ 873 w 969"/>
                <a:gd name="T41" fmla="*/ 229 h 761"/>
                <a:gd name="T42" fmla="*/ 678 w 969"/>
                <a:gd name="T43" fmla="*/ 255 h 761"/>
                <a:gd name="T44" fmla="*/ 593 w 969"/>
                <a:gd name="T45" fmla="*/ 288 h 761"/>
                <a:gd name="T46" fmla="*/ 576 w 969"/>
                <a:gd name="T47" fmla="*/ 263 h 761"/>
                <a:gd name="T48" fmla="*/ 568 w 969"/>
                <a:gd name="T49" fmla="*/ 322 h 761"/>
                <a:gd name="T50" fmla="*/ 475 w 969"/>
                <a:gd name="T51" fmla="*/ 373 h 761"/>
                <a:gd name="T52" fmla="*/ 305 w 969"/>
                <a:gd name="T53" fmla="*/ 407 h 761"/>
                <a:gd name="T54" fmla="*/ 238 w 969"/>
                <a:gd name="T55" fmla="*/ 458 h 761"/>
                <a:gd name="T56" fmla="*/ 229 w 969"/>
                <a:gd name="T57" fmla="*/ 492 h 761"/>
                <a:gd name="T58" fmla="*/ 254 w 969"/>
                <a:gd name="T59" fmla="*/ 509 h 761"/>
                <a:gd name="T60" fmla="*/ 263 w 969"/>
                <a:gd name="T61" fmla="*/ 534 h 761"/>
                <a:gd name="T62" fmla="*/ 288 w 969"/>
                <a:gd name="T63" fmla="*/ 559 h 761"/>
                <a:gd name="T64" fmla="*/ 322 w 969"/>
                <a:gd name="T65" fmla="*/ 593 h 761"/>
                <a:gd name="T66" fmla="*/ 314 w 969"/>
                <a:gd name="T67" fmla="*/ 644 h 761"/>
                <a:gd name="T68" fmla="*/ 305 w 969"/>
                <a:gd name="T69" fmla="*/ 670 h 761"/>
                <a:gd name="T70" fmla="*/ 280 w 969"/>
                <a:gd name="T71" fmla="*/ 678 h 761"/>
                <a:gd name="T72" fmla="*/ 195 w 969"/>
                <a:gd name="T73" fmla="*/ 712 h 761"/>
                <a:gd name="T74" fmla="*/ 136 w 969"/>
                <a:gd name="T75" fmla="*/ 746 h 761"/>
                <a:gd name="T76" fmla="*/ 0 w 969"/>
                <a:gd name="T77" fmla="*/ 695 h 761"/>
                <a:gd name="T78" fmla="*/ 102 w 969"/>
                <a:gd name="T79" fmla="*/ 585 h 761"/>
                <a:gd name="T80" fmla="*/ 204 w 969"/>
                <a:gd name="T81" fmla="*/ 534 h 761"/>
                <a:gd name="T82" fmla="*/ 153 w 969"/>
                <a:gd name="T83" fmla="*/ 458 h 761"/>
                <a:gd name="T84" fmla="*/ 246 w 969"/>
                <a:gd name="T85" fmla="*/ 339 h 7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69"/>
                <a:gd name="T130" fmla="*/ 0 h 761"/>
                <a:gd name="T131" fmla="*/ 969 w 969"/>
                <a:gd name="T132" fmla="*/ 761 h 7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69" h="761">
                  <a:moveTo>
                    <a:pt x="161" y="390"/>
                  </a:moveTo>
                  <a:cubicBezTo>
                    <a:pt x="221" y="383"/>
                    <a:pt x="250" y="391"/>
                    <a:pt x="229" y="331"/>
                  </a:cubicBezTo>
                  <a:cubicBezTo>
                    <a:pt x="253" y="294"/>
                    <a:pt x="270" y="297"/>
                    <a:pt x="314" y="288"/>
                  </a:cubicBezTo>
                  <a:cubicBezTo>
                    <a:pt x="333" y="260"/>
                    <a:pt x="354" y="252"/>
                    <a:pt x="365" y="221"/>
                  </a:cubicBezTo>
                  <a:cubicBezTo>
                    <a:pt x="356" y="167"/>
                    <a:pt x="326" y="132"/>
                    <a:pt x="390" y="111"/>
                  </a:cubicBezTo>
                  <a:cubicBezTo>
                    <a:pt x="406" y="59"/>
                    <a:pt x="408" y="40"/>
                    <a:pt x="466" y="26"/>
                  </a:cubicBezTo>
                  <a:cubicBezTo>
                    <a:pt x="469" y="34"/>
                    <a:pt x="466" y="52"/>
                    <a:pt x="475" y="51"/>
                  </a:cubicBezTo>
                  <a:cubicBezTo>
                    <a:pt x="495" y="48"/>
                    <a:pt x="509" y="28"/>
                    <a:pt x="526" y="17"/>
                  </a:cubicBezTo>
                  <a:cubicBezTo>
                    <a:pt x="534" y="11"/>
                    <a:pt x="551" y="0"/>
                    <a:pt x="551" y="0"/>
                  </a:cubicBezTo>
                  <a:cubicBezTo>
                    <a:pt x="562" y="3"/>
                    <a:pt x="578" y="0"/>
                    <a:pt x="585" y="9"/>
                  </a:cubicBezTo>
                  <a:cubicBezTo>
                    <a:pt x="590" y="16"/>
                    <a:pt x="571" y="27"/>
                    <a:pt x="576" y="34"/>
                  </a:cubicBezTo>
                  <a:cubicBezTo>
                    <a:pt x="588" y="51"/>
                    <a:pt x="627" y="68"/>
                    <a:pt x="627" y="68"/>
                  </a:cubicBezTo>
                  <a:cubicBezTo>
                    <a:pt x="633" y="77"/>
                    <a:pt x="639" y="85"/>
                    <a:pt x="644" y="94"/>
                  </a:cubicBezTo>
                  <a:cubicBezTo>
                    <a:pt x="648" y="102"/>
                    <a:pt x="644" y="119"/>
                    <a:pt x="653" y="119"/>
                  </a:cubicBezTo>
                  <a:cubicBezTo>
                    <a:pt x="667" y="119"/>
                    <a:pt x="688" y="75"/>
                    <a:pt x="695" y="68"/>
                  </a:cubicBezTo>
                  <a:cubicBezTo>
                    <a:pt x="724" y="38"/>
                    <a:pt x="754" y="47"/>
                    <a:pt x="797" y="43"/>
                  </a:cubicBezTo>
                  <a:cubicBezTo>
                    <a:pt x="874" y="58"/>
                    <a:pt x="836" y="72"/>
                    <a:pt x="924" y="60"/>
                  </a:cubicBezTo>
                  <a:cubicBezTo>
                    <a:pt x="932" y="54"/>
                    <a:pt x="939" y="41"/>
                    <a:pt x="949" y="43"/>
                  </a:cubicBezTo>
                  <a:cubicBezTo>
                    <a:pt x="951" y="43"/>
                    <a:pt x="966" y="93"/>
                    <a:pt x="966" y="94"/>
                  </a:cubicBezTo>
                  <a:cubicBezTo>
                    <a:pt x="955" y="183"/>
                    <a:pt x="969" y="163"/>
                    <a:pt x="890" y="178"/>
                  </a:cubicBezTo>
                  <a:cubicBezTo>
                    <a:pt x="884" y="195"/>
                    <a:pt x="890" y="224"/>
                    <a:pt x="873" y="229"/>
                  </a:cubicBezTo>
                  <a:cubicBezTo>
                    <a:pt x="798" y="249"/>
                    <a:pt x="775" y="249"/>
                    <a:pt x="678" y="255"/>
                  </a:cubicBezTo>
                  <a:cubicBezTo>
                    <a:pt x="662" y="305"/>
                    <a:pt x="642" y="297"/>
                    <a:pt x="593" y="288"/>
                  </a:cubicBezTo>
                  <a:cubicBezTo>
                    <a:pt x="587" y="280"/>
                    <a:pt x="586" y="263"/>
                    <a:pt x="576" y="263"/>
                  </a:cubicBezTo>
                  <a:cubicBezTo>
                    <a:pt x="543" y="263"/>
                    <a:pt x="567" y="319"/>
                    <a:pt x="568" y="322"/>
                  </a:cubicBezTo>
                  <a:cubicBezTo>
                    <a:pt x="540" y="364"/>
                    <a:pt x="527" y="365"/>
                    <a:pt x="475" y="373"/>
                  </a:cubicBezTo>
                  <a:cubicBezTo>
                    <a:pt x="420" y="409"/>
                    <a:pt x="376" y="402"/>
                    <a:pt x="305" y="407"/>
                  </a:cubicBezTo>
                  <a:cubicBezTo>
                    <a:pt x="271" y="418"/>
                    <a:pt x="257" y="427"/>
                    <a:pt x="238" y="458"/>
                  </a:cubicBezTo>
                  <a:cubicBezTo>
                    <a:pt x="235" y="469"/>
                    <a:pt x="225" y="481"/>
                    <a:pt x="229" y="492"/>
                  </a:cubicBezTo>
                  <a:cubicBezTo>
                    <a:pt x="232" y="502"/>
                    <a:pt x="248" y="501"/>
                    <a:pt x="254" y="509"/>
                  </a:cubicBezTo>
                  <a:cubicBezTo>
                    <a:pt x="260" y="516"/>
                    <a:pt x="258" y="527"/>
                    <a:pt x="263" y="534"/>
                  </a:cubicBezTo>
                  <a:cubicBezTo>
                    <a:pt x="270" y="544"/>
                    <a:pt x="280" y="551"/>
                    <a:pt x="288" y="559"/>
                  </a:cubicBezTo>
                  <a:cubicBezTo>
                    <a:pt x="266" y="631"/>
                    <a:pt x="287" y="532"/>
                    <a:pt x="322" y="593"/>
                  </a:cubicBezTo>
                  <a:cubicBezTo>
                    <a:pt x="331" y="608"/>
                    <a:pt x="318" y="627"/>
                    <a:pt x="314" y="644"/>
                  </a:cubicBezTo>
                  <a:cubicBezTo>
                    <a:pt x="312" y="653"/>
                    <a:pt x="311" y="664"/>
                    <a:pt x="305" y="670"/>
                  </a:cubicBezTo>
                  <a:cubicBezTo>
                    <a:pt x="299" y="676"/>
                    <a:pt x="288" y="675"/>
                    <a:pt x="280" y="678"/>
                  </a:cubicBezTo>
                  <a:cubicBezTo>
                    <a:pt x="252" y="696"/>
                    <a:pt x="226" y="701"/>
                    <a:pt x="195" y="712"/>
                  </a:cubicBezTo>
                  <a:cubicBezTo>
                    <a:pt x="184" y="759"/>
                    <a:pt x="182" y="761"/>
                    <a:pt x="136" y="746"/>
                  </a:cubicBezTo>
                  <a:cubicBezTo>
                    <a:pt x="87" y="708"/>
                    <a:pt x="66" y="710"/>
                    <a:pt x="0" y="695"/>
                  </a:cubicBezTo>
                  <a:cubicBezTo>
                    <a:pt x="48" y="680"/>
                    <a:pt x="66" y="621"/>
                    <a:pt x="102" y="585"/>
                  </a:cubicBezTo>
                  <a:cubicBezTo>
                    <a:pt x="118" y="533"/>
                    <a:pt x="150" y="541"/>
                    <a:pt x="204" y="534"/>
                  </a:cubicBezTo>
                  <a:cubicBezTo>
                    <a:pt x="178" y="509"/>
                    <a:pt x="164" y="492"/>
                    <a:pt x="153" y="458"/>
                  </a:cubicBezTo>
                  <a:cubicBezTo>
                    <a:pt x="171" y="399"/>
                    <a:pt x="169" y="339"/>
                    <a:pt x="246" y="339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69638" name="任意多边形 88074"/>
            <p:cNvSpPr/>
            <p:nvPr/>
          </p:nvSpPr>
          <p:spPr bwMode="auto">
            <a:xfrm>
              <a:off x="4151" y="2612"/>
              <a:ext cx="431" cy="731"/>
            </a:xfrm>
            <a:custGeom>
              <a:avLst/>
              <a:gdLst>
                <a:gd name="T0" fmla="*/ 17 w 431"/>
                <a:gd name="T1" fmla="*/ 632 h 731"/>
                <a:gd name="T2" fmla="*/ 33 w 431"/>
                <a:gd name="T3" fmla="*/ 607 h 731"/>
                <a:gd name="T4" fmla="*/ 42 w 431"/>
                <a:gd name="T5" fmla="*/ 581 h 731"/>
                <a:gd name="T6" fmla="*/ 93 w 431"/>
                <a:gd name="T7" fmla="*/ 564 h 731"/>
                <a:gd name="T8" fmla="*/ 118 w 431"/>
                <a:gd name="T9" fmla="*/ 556 h 731"/>
                <a:gd name="T10" fmla="*/ 144 w 431"/>
                <a:gd name="T11" fmla="*/ 539 h 731"/>
                <a:gd name="T12" fmla="*/ 169 w 431"/>
                <a:gd name="T13" fmla="*/ 370 h 731"/>
                <a:gd name="T14" fmla="*/ 228 w 431"/>
                <a:gd name="T15" fmla="*/ 310 h 731"/>
                <a:gd name="T16" fmla="*/ 237 w 431"/>
                <a:gd name="T17" fmla="*/ 132 h 731"/>
                <a:gd name="T18" fmla="*/ 194 w 431"/>
                <a:gd name="T19" fmla="*/ 48 h 731"/>
                <a:gd name="T20" fmla="*/ 177 w 431"/>
                <a:gd name="T21" fmla="*/ 22 h 731"/>
                <a:gd name="T22" fmla="*/ 398 w 431"/>
                <a:gd name="T23" fmla="*/ 39 h 731"/>
                <a:gd name="T24" fmla="*/ 372 w 431"/>
                <a:gd name="T25" fmla="*/ 158 h 731"/>
                <a:gd name="T26" fmla="*/ 313 w 431"/>
                <a:gd name="T27" fmla="*/ 217 h 731"/>
                <a:gd name="T28" fmla="*/ 296 w 431"/>
                <a:gd name="T29" fmla="*/ 268 h 731"/>
                <a:gd name="T30" fmla="*/ 254 w 431"/>
                <a:gd name="T31" fmla="*/ 437 h 731"/>
                <a:gd name="T32" fmla="*/ 203 w 431"/>
                <a:gd name="T33" fmla="*/ 463 h 731"/>
                <a:gd name="T34" fmla="*/ 118 w 431"/>
                <a:gd name="T35" fmla="*/ 607 h 731"/>
                <a:gd name="T36" fmla="*/ 50 w 431"/>
                <a:gd name="T37" fmla="*/ 692 h 731"/>
                <a:gd name="T38" fmla="*/ 42 w 431"/>
                <a:gd name="T39" fmla="*/ 717 h 731"/>
                <a:gd name="T40" fmla="*/ 0 w 431"/>
                <a:gd name="T41" fmla="*/ 658 h 731"/>
                <a:gd name="T42" fmla="*/ 8 w 431"/>
                <a:gd name="T43" fmla="*/ 624 h 731"/>
                <a:gd name="T44" fmla="*/ 42 w 431"/>
                <a:gd name="T45" fmla="*/ 615 h 731"/>
                <a:gd name="T46" fmla="*/ 17 w 431"/>
                <a:gd name="T47" fmla="*/ 632 h 7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31"/>
                <a:gd name="T73" fmla="*/ 0 h 731"/>
                <a:gd name="T74" fmla="*/ 431 w 431"/>
                <a:gd name="T75" fmla="*/ 731 h 7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31" h="731">
                  <a:moveTo>
                    <a:pt x="17" y="632"/>
                  </a:moveTo>
                  <a:cubicBezTo>
                    <a:pt x="22" y="624"/>
                    <a:pt x="29" y="616"/>
                    <a:pt x="33" y="607"/>
                  </a:cubicBezTo>
                  <a:cubicBezTo>
                    <a:pt x="37" y="599"/>
                    <a:pt x="35" y="586"/>
                    <a:pt x="42" y="581"/>
                  </a:cubicBezTo>
                  <a:cubicBezTo>
                    <a:pt x="57" y="571"/>
                    <a:pt x="76" y="570"/>
                    <a:pt x="93" y="564"/>
                  </a:cubicBezTo>
                  <a:cubicBezTo>
                    <a:pt x="101" y="561"/>
                    <a:pt x="118" y="556"/>
                    <a:pt x="118" y="556"/>
                  </a:cubicBezTo>
                  <a:cubicBezTo>
                    <a:pt x="127" y="550"/>
                    <a:pt x="141" y="549"/>
                    <a:pt x="144" y="539"/>
                  </a:cubicBezTo>
                  <a:cubicBezTo>
                    <a:pt x="158" y="492"/>
                    <a:pt x="72" y="401"/>
                    <a:pt x="169" y="370"/>
                  </a:cubicBezTo>
                  <a:cubicBezTo>
                    <a:pt x="228" y="331"/>
                    <a:pt x="214" y="356"/>
                    <a:pt x="228" y="310"/>
                  </a:cubicBezTo>
                  <a:cubicBezTo>
                    <a:pt x="231" y="251"/>
                    <a:pt x="237" y="191"/>
                    <a:pt x="237" y="132"/>
                  </a:cubicBezTo>
                  <a:cubicBezTo>
                    <a:pt x="237" y="101"/>
                    <a:pt x="209" y="70"/>
                    <a:pt x="194" y="48"/>
                  </a:cubicBezTo>
                  <a:cubicBezTo>
                    <a:pt x="188" y="39"/>
                    <a:pt x="177" y="22"/>
                    <a:pt x="177" y="22"/>
                  </a:cubicBezTo>
                  <a:cubicBezTo>
                    <a:pt x="250" y="0"/>
                    <a:pt x="325" y="29"/>
                    <a:pt x="398" y="39"/>
                  </a:cubicBezTo>
                  <a:cubicBezTo>
                    <a:pt x="413" y="88"/>
                    <a:pt x="431" y="138"/>
                    <a:pt x="372" y="158"/>
                  </a:cubicBezTo>
                  <a:cubicBezTo>
                    <a:pt x="352" y="188"/>
                    <a:pt x="333" y="187"/>
                    <a:pt x="313" y="217"/>
                  </a:cubicBezTo>
                  <a:cubicBezTo>
                    <a:pt x="308" y="234"/>
                    <a:pt x="299" y="250"/>
                    <a:pt x="296" y="268"/>
                  </a:cubicBezTo>
                  <a:cubicBezTo>
                    <a:pt x="290" y="309"/>
                    <a:pt x="298" y="402"/>
                    <a:pt x="254" y="437"/>
                  </a:cubicBezTo>
                  <a:cubicBezTo>
                    <a:pt x="239" y="449"/>
                    <a:pt x="219" y="452"/>
                    <a:pt x="203" y="463"/>
                  </a:cubicBezTo>
                  <a:cubicBezTo>
                    <a:pt x="193" y="580"/>
                    <a:pt x="211" y="575"/>
                    <a:pt x="118" y="607"/>
                  </a:cubicBezTo>
                  <a:cubicBezTo>
                    <a:pt x="100" y="660"/>
                    <a:pt x="107" y="677"/>
                    <a:pt x="50" y="692"/>
                  </a:cubicBezTo>
                  <a:cubicBezTo>
                    <a:pt x="47" y="700"/>
                    <a:pt x="50" y="713"/>
                    <a:pt x="42" y="717"/>
                  </a:cubicBezTo>
                  <a:cubicBezTo>
                    <a:pt x="13" y="731"/>
                    <a:pt x="4" y="671"/>
                    <a:pt x="0" y="658"/>
                  </a:cubicBezTo>
                  <a:cubicBezTo>
                    <a:pt x="3" y="647"/>
                    <a:pt x="0" y="632"/>
                    <a:pt x="8" y="624"/>
                  </a:cubicBezTo>
                  <a:cubicBezTo>
                    <a:pt x="16" y="616"/>
                    <a:pt x="33" y="607"/>
                    <a:pt x="42" y="615"/>
                  </a:cubicBezTo>
                  <a:cubicBezTo>
                    <a:pt x="50" y="622"/>
                    <a:pt x="25" y="626"/>
                    <a:pt x="17" y="632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69639" name="任意多边形 88075"/>
            <p:cNvSpPr/>
            <p:nvPr/>
          </p:nvSpPr>
          <p:spPr bwMode="auto">
            <a:xfrm>
              <a:off x="4152" y="2101"/>
              <a:ext cx="335" cy="533"/>
            </a:xfrm>
            <a:custGeom>
              <a:avLst/>
              <a:gdLst>
                <a:gd name="T0" fmla="*/ 193 w 335"/>
                <a:gd name="T1" fmla="*/ 533 h 533"/>
                <a:gd name="T2" fmla="*/ 143 w 335"/>
                <a:gd name="T3" fmla="*/ 525 h 533"/>
                <a:gd name="T4" fmla="*/ 92 w 335"/>
                <a:gd name="T5" fmla="*/ 508 h 533"/>
                <a:gd name="T6" fmla="*/ 7 w 335"/>
                <a:gd name="T7" fmla="*/ 406 h 533"/>
                <a:gd name="T8" fmla="*/ 32 w 335"/>
                <a:gd name="T9" fmla="*/ 339 h 533"/>
                <a:gd name="T10" fmla="*/ 83 w 335"/>
                <a:gd name="T11" fmla="*/ 322 h 533"/>
                <a:gd name="T12" fmla="*/ 109 w 335"/>
                <a:gd name="T13" fmla="*/ 271 h 533"/>
                <a:gd name="T14" fmla="*/ 83 w 335"/>
                <a:gd name="T15" fmla="*/ 262 h 533"/>
                <a:gd name="T16" fmla="*/ 58 w 335"/>
                <a:gd name="T17" fmla="*/ 203 h 533"/>
                <a:gd name="T18" fmla="*/ 24 w 335"/>
                <a:gd name="T19" fmla="*/ 152 h 533"/>
                <a:gd name="T20" fmla="*/ 32 w 335"/>
                <a:gd name="T21" fmla="*/ 0 h 533"/>
                <a:gd name="T22" fmla="*/ 83 w 335"/>
                <a:gd name="T23" fmla="*/ 67 h 533"/>
                <a:gd name="T24" fmla="*/ 143 w 335"/>
                <a:gd name="T25" fmla="*/ 118 h 533"/>
                <a:gd name="T26" fmla="*/ 168 w 335"/>
                <a:gd name="T27" fmla="*/ 135 h 533"/>
                <a:gd name="T28" fmla="*/ 193 w 335"/>
                <a:gd name="T29" fmla="*/ 118 h 533"/>
                <a:gd name="T30" fmla="*/ 176 w 335"/>
                <a:gd name="T31" fmla="*/ 186 h 533"/>
                <a:gd name="T32" fmla="*/ 176 w 335"/>
                <a:gd name="T33" fmla="*/ 237 h 533"/>
                <a:gd name="T34" fmla="*/ 193 w 335"/>
                <a:gd name="T35" fmla="*/ 262 h 533"/>
                <a:gd name="T36" fmla="*/ 219 w 335"/>
                <a:gd name="T37" fmla="*/ 254 h 533"/>
                <a:gd name="T38" fmla="*/ 270 w 335"/>
                <a:gd name="T39" fmla="*/ 313 h 533"/>
                <a:gd name="T40" fmla="*/ 320 w 335"/>
                <a:gd name="T41" fmla="*/ 330 h 533"/>
                <a:gd name="T42" fmla="*/ 295 w 335"/>
                <a:gd name="T43" fmla="*/ 406 h 533"/>
                <a:gd name="T44" fmla="*/ 261 w 335"/>
                <a:gd name="T45" fmla="*/ 355 h 533"/>
                <a:gd name="T46" fmla="*/ 253 w 335"/>
                <a:gd name="T47" fmla="*/ 381 h 533"/>
                <a:gd name="T48" fmla="*/ 329 w 335"/>
                <a:gd name="T49" fmla="*/ 432 h 533"/>
                <a:gd name="T50" fmla="*/ 320 w 335"/>
                <a:gd name="T51" fmla="*/ 508 h 533"/>
                <a:gd name="T52" fmla="*/ 270 w 335"/>
                <a:gd name="T53" fmla="*/ 516 h 533"/>
                <a:gd name="T54" fmla="*/ 244 w 335"/>
                <a:gd name="T55" fmla="*/ 533 h 533"/>
                <a:gd name="T56" fmla="*/ 193 w 335"/>
                <a:gd name="T57" fmla="*/ 533 h 53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5"/>
                <a:gd name="T88" fmla="*/ 0 h 533"/>
                <a:gd name="T89" fmla="*/ 335 w 335"/>
                <a:gd name="T90" fmla="*/ 533 h 53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5" h="533">
                  <a:moveTo>
                    <a:pt x="193" y="533"/>
                  </a:moveTo>
                  <a:cubicBezTo>
                    <a:pt x="176" y="530"/>
                    <a:pt x="159" y="529"/>
                    <a:pt x="143" y="525"/>
                  </a:cubicBezTo>
                  <a:cubicBezTo>
                    <a:pt x="126" y="521"/>
                    <a:pt x="92" y="508"/>
                    <a:pt x="92" y="508"/>
                  </a:cubicBezTo>
                  <a:cubicBezTo>
                    <a:pt x="50" y="447"/>
                    <a:pt x="81" y="432"/>
                    <a:pt x="7" y="406"/>
                  </a:cubicBezTo>
                  <a:cubicBezTo>
                    <a:pt x="10" y="391"/>
                    <a:pt x="14" y="350"/>
                    <a:pt x="32" y="339"/>
                  </a:cubicBezTo>
                  <a:cubicBezTo>
                    <a:pt x="47" y="329"/>
                    <a:pt x="83" y="322"/>
                    <a:pt x="83" y="322"/>
                  </a:cubicBezTo>
                  <a:cubicBezTo>
                    <a:pt x="130" y="291"/>
                    <a:pt x="157" y="295"/>
                    <a:pt x="109" y="271"/>
                  </a:cubicBezTo>
                  <a:cubicBezTo>
                    <a:pt x="101" y="267"/>
                    <a:pt x="92" y="265"/>
                    <a:pt x="83" y="262"/>
                  </a:cubicBezTo>
                  <a:cubicBezTo>
                    <a:pt x="24" y="175"/>
                    <a:pt x="110" y="308"/>
                    <a:pt x="58" y="203"/>
                  </a:cubicBezTo>
                  <a:cubicBezTo>
                    <a:pt x="49" y="185"/>
                    <a:pt x="24" y="152"/>
                    <a:pt x="24" y="152"/>
                  </a:cubicBezTo>
                  <a:cubicBezTo>
                    <a:pt x="6" y="97"/>
                    <a:pt x="0" y="51"/>
                    <a:pt x="32" y="0"/>
                  </a:cubicBezTo>
                  <a:cubicBezTo>
                    <a:pt x="62" y="20"/>
                    <a:pt x="72" y="33"/>
                    <a:pt x="83" y="67"/>
                  </a:cubicBezTo>
                  <a:cubicBezTo>
                    <a:pt x="67" y="118"/>
                    <a:pt x="100" y="110"/>
                    <a:pt x="143" y="118"/>
                  </a:cubicBezTo>
                  <a:cubicBezTo>
                    <a:pt x="151" y="124"/>
                    <a:pt x="158" y="135"/>
                    <a:pt x="168" y="135"/>
                  </a:cubicBezTo>
                  <a:cubicBezTo>
                    <a:pt x="178" y="135"/>
                    <a:pt x="187" y="110"/>
                    <a:pt x="193" y="118"/>
                  </a:cubicBezTo>
                  <a:cubicBezTo>
                    <a:pt x="199" y="127"/>
                    <a:pt x="181" y="173"/>
                    <a:pt x="176" y="186"/>
                  </a:cubicBezTo>
                  <a:cubicBezTo>
                    <a:pt x="221" y="252"/>
                    <a:pt x="176" y="169"/>
                    <a:pt x="176" y="237"/>
                  </a:cubicBezTo>
                  <a:cubicBezTo>
                    <a:pt x="176" y="247"/>
                    <a:pt x="187" y="254"/>
                    <a:pt x="193" y="262"/>
                  </a:cubicBezTo>
                  <a:cubicBezTo>
                    <a:pt x="202" y="259"/>
                    <a:pt x="210" y="254"/>
                    <a:pt x="219" y="254"/>
                  </a:cubicBezTo>
                  <a:cubicBezTo>
                    <a:pt x="262" y="254"/>
                    <a:pt x="250" y="293"/>
                    <a:pt x="270" y="313"/>
                  </a:cubicBezTo>
                  <a:cubicBezTo>
                    <a:pt x="272" y="315"/>
                    <a:pt x="317" y="329"/>
                    <a:pt x="320" y="330"/>
                  </a:cubicBezTo>
                  <a:cubicBezTo>
                    <a:pt x="301" y="389"/>
                    <a:pt x="310" y="364"/>
                    <a:pt x="295" y="406"/>
                  </a:cubicBezTo>
                  <a:cubicBezTo>
                    <a:pt x="291" y="392"/>
                    <a:pt x="283" y="355"/>
                    <a:pt x="261" y="355"/>
                  </a:cubicBezTo>
                  <a:cubicBezTo>
                    <a:pt x="252" y="355"/>
                    <a:pt x="256" y="372"/>
                    <a:pt x="253" y="381"/>
                  </a:cubicBezTo>
                  <a:cubicBezTo>
                    <a:pt x="289" y="406"/>
                    <a:pt x="304" y="394"/>
                    <a:pt x="329" y="432"/>
                  </a:cubicBezTo>
                  <a:cubicBezTo>
                    <a:pt x="326" y="457"/>
                    <a:pt x="335" y="487"/>
                    <a:pt x="320" y="508"/>
                  </a:cubicBezTo>
                  <a:cubicBezTo>
                    <a:pt x="310" y="522"/>
                    <a:pt x="286" y="511"/>
                    <a:pt x="270" y="516"/>
                  </a:cubicBezTo>
                  <a:cubicBezTo>
                    <a:pt x="260" y="519"/>
                    <a:pt x="253" y="527"/>
                    <a:pt x="244" y="533"/>
                  </a:cubicBezTo>
                  <a:cubicBezTo>
                    <a:pt x="188" y="514"/>
                    <a:pt x="193" y="498"/>
                    <a:pt x="193" y="533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69640" name="任意多边形 88076"/>
            <p:cNvSpPr/>
            <p:nvPr/>
          </p:nvSpPr>
          <p:spPr bwMode="auto">
            <a:xfrm>
              <a:off x="3880" y="1381"/>
              <a:ext cx="736" cy="855"/>
            </a:xfrm>
            <a:custGeom>
              <a:avLst/>
              <a:gdLst>
                <a:gd name="T0" fmla="*/ 296 w 736"/>
                <a:gd name="T1" fmla="*/ 711 h 855"/>
                <a:gd name="T2" fmla="*/ 194 w 736"/>
                <a:gd name="T3" fmla="*/ 762 h 855"/>
                <a:gd name="T4" fmla="*/ 144 w 736"/>
                <a:gd name="T5" fmla="*/ 855 h 855"/>
                <a:gd name="T6" fmla="*/ 25 w 736"/>
                <a:gd name="T7" fmla="*/ 804 h 855"/>
                <a:gd name="T8" fmla="*/ 0 w 736"/>
                <a:gd name="T9" fmla="*/ 754 h 855"/>
                <a:gd name="T10" fmla="*/ 33 w 736"/>
                <a:gd name="T11" fmla="*/ 643 h 855"/>
                <a:gd name="T12" fmla="*/ 59 w 736"/>
                <a:gd name="T13" fmla="*/ 627 h 855"/>
                <a:gd name="T14" fmla="*/ 33 w 736"/>
                <a:gd name="T15" fmla="*/ 525 h 855"/>
                <a:gd name="T16" fmla="*/ 16 w 736"/>
                <a:gd name="T17" fmla="*/ 474 h 855"/>
                <a:gd name="T18" fmla="*/ 0 w 736"/>
                <a:gd name="T19" fmla="*/ 423 h 855"/>
                <a:gd name="T20" fmla="*/ 135 w 736"/>
                <a:gd name="T21" fmla="*/ 355 h 855"/>
                <a:gd name="T22" fmla="*/ 186 w 736"/>
                <a:gd name="T23" fmla="*/ 288 h 855"/>
                <a:gd name="T24" fmla="*/ 220 w 736"/>
                <a:gd name="T25" fmla="*/ 237 h 855"/>
                <a:gd name="T26" fmla="*/ 237 w 736"/>
                <a:gd name="T27" fmla="*/ 186 h 855"/>
                <a:gd name="T28" fmla="*/ 372 w 736"/>
                <a:gd name="T29" fmla="*/ 135 h 855"/>
                <a:gd name="T30" fmla="*/ 465 w 736"/>
                <a:gd name="T31" fmla="*/ 59 h 855"/>
                <a:gd name="T32" fmla="*/ 499 w 736"/>
                <a:gd name="T33" fmla="*/ 0 h 855"/>
                <a:gd name="T34" fmla="*/ 525 w 736"/>
                <a:gd name="T35" fmla="*/ 118 h 855"/>
                <a:gd name="T36" fmla="*/ 533 w 736"/>
                <a:gd name="T37" fmla="*/ 67 h 855"/>
                <a:gd name="T38" fmla="*/ 567 w 736"/>
                <a:gd name="T39" fmla="*/ 59 h 855"/>
                <a:gd name="T40" fmla="*/ 592 w 736"/>
                <a:gd name="T41" fmla="*/ 42 h 855"/>
                <a:gd name="T42" fmla="*/ 652 w 736"/>
                <a:gd name="T43" fmla="*/ 25 h 855"/>
                <a:gd name="T44" fmla="*/ 694 w 736"/>
                <a:gd name="T45" fmla="*/ 34 h 855"/>
                <a:gd name="T46" fmla="*/ 660 w 736"/>
                <a:gd name="T47" fmla="*/ 135 h 855"/>
                <a:gd name="T48" fmla="*/ 728 w 736"/>
                <a:gd name="T49" fmla="*/ 144 h 855"/>
                <a:gd name="T50" fmla="*/ 711 w 736"/>
                <a:gd name="T51" fmla="*/ 169 h 855"/>
                <a:gd name="T52" fmla="*/ 652 w 736"/>
                <a:gd name="T53" fmla="*/ 220 h 855"/>
                <a:gd name="T54" fmla="*/ 609 w 736"/>
                <a:gd name="T55" fmla="*/ 271 h 855"/>
                <a:gd name="T56" fmla="*/ 601 w 736"/>
                <a:gd name="T57" fmla="*/ 296 h 855"/>
                <a:gd name="T58" fmla="*/ 576 w 736"/>
                <a:gd name="T59" fmla="*/ 305 h 855"/>
                <a:gd name="T60" fmla="*/ 550 w 736"/>
                <a:gd name="T61" fmla="*/ 322 h 855"/>
                <a:gd name="T62" fmla="*/ 465 w 736"/>
                <a:gd name="T63" fmla="*/ 347 h 855"/>
                <a:gd name="T64" fmla="*/ 457 w 736"/>
                <a:gd name="T65" fmla="*/ 389 h 855"/>
                <a:gd name="T66" fmla="*/ 432 w 736"/>
                <a:gd name="T67" fmla="*/ 372 h 855"/>
                <a:gd name="T68" fmla="*/ 423 w 736"/>
                <a:gd name="T69" fmla="*/ 203 h 855"/>
                <a:gd name="T70" fmla="*/ 330 w 736"/>
                <a:gd name="T71" fmla="*/ 228 h 855"/>
                <a:gd name="T72" fmla="*/ 262 w 736"/>
                <a:gd name="T73" fmla="*/ 330 h 855"/>
                <a:gd name="T74" fmla="*/ 160 w 736"/>
                <a:gd name="T75" fmla="*/ 389 h 855"/>
                <a:gd name="T76" fmla="*/ 144 w 736"/>
                <a:gd name="T77" fmla="*/ 415 h 855"/>
                <a:gd name="T78" fmla="*/ 118 w 736"/>
                <a:gd name="T79" fmla="*/ 423 h 855"/>
                <a:gd name="T80" fmla="*/ 152 w 736"/>
                <a:gd name="T81" fmla="*/ 466 h 855"/>
                <a:gd name="T82" fmla="*/ 245 w 736"/>
                <a:gd name="T83" fmla="*/ 491 h 855"/>
                <a:gd name="T84" fmla="*/ 364 w 736"/>
                <a:gd name="T85" fmla="*/ 550 h 855"/>
                <a:gd name="T86" fmla="*/ 482 w 736"/>
                <a:gd name="T87" fmla="*/ 508 h 855"/>
                <a:gd name="T88" fmla="*/ 559 w 736"/>
                <a:gd name="T89" fmla="*/ 525 h 855"/>
                <a:gd name="T90" fmla="*/ 550 w 736"/>
                <a:gd name="T91" fmla="*/ 567 h 855"/>
                <a:gd name="T92" fmla="*/ 448 w 736"/>
                <a:gd name="T93" fmla="*/ 643 h 855"/>
                <a:gd name="T94" fmla="*/ 398 w 736"/>
                <a:gd name="T95" fmla="*/ 703 h 855"/>
                <a:gd name="T96" fmla="*/ 381 w 736"/>
                <a:gd name="T97" fmla="*/ 728 h 855"/>
                <a:gd name="T98" fmla="*/ 372 w 736"/>
                <a:gd name="T99" fmla="*/ 754 h 855"/>
                <a:gd name="T100" fmla="*/ 347 w 736"/>
                <a:gd name="T101" fmla="*/ 762 h 855"/>
                <a:gd name="T102" fmla="*/ 364 w 736"/>
                <a:gd name="T103" fmla="*/ 745 h 85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36"/>
                <a:gd name="T157" fmla="*/ 0 h 855"/>
                <a:gd name="T158" fmla="*/ 736 w 736"/>
                <a:gd name="T159" fmla="*/ 855 h 85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36" h="855">
                  <a:moveTo>
                    <a:pt x="296" y="711"/>
                  </a:moveTo>
                  <a:cubicBezTo>
                    <a:pt x="242" y="720"/>
                    <a:pt x="231" y="726"/>
                    <a:pt x="194" y="762"/>
                  </a:cubicBezTo>
                  <a:cubicBezTo>
                    <a:pt x="178" y="810"/>
                    <a:pt x="182" y="829"/>
                    <a:pt x="144" y="855"/>
                  </a:cubicBezTo>
                  <a:cubicBezTo>
                    <a:pt x="25" y="843"/>
                    <a:pt x="97" y="853"/>
                    <a:pt x="25" y="804"/>
                  </a:cubicBezTo>
                  <a:cubicBezTo>
                    <a:pt x="16" y="791"/>
                    <a:pt x="0" y="772"/>
                    <a:pt x="0" y="754"/>
                  </a:cubicBezTo>
                  <a:cubicBezTo>
                    <a:pt x="0" y="741"/>
                    <a:pt x="25" y="653"/>
                    <a:pt x="33" y="643"/>
                  </a:cubicBezTo>
                  <a:cubicBezTo>
                    <a:pt x="39" y="635"/>
                    <a:pt x="50" y="632"/>
                    <a:pt x="59" y="627"/>
                  </a:cubicBezTo>
                  <a:cubicBezTo>
                    <a:pt x="72" y="586"/>
                    <a:pt x="55" y="558"/>
                    <a:pt x="33" y="525"/>
                  </a:cubicBezTo>
                  <a:cubicBezTo>
                    <a:pt x="7" y="440"/>
                    <a:pt x="43" y="557"/>
                    <a:pt x="16" y="474"/>
                  </a:cubicBezTo>
                  <a:cubicBezTo>
                    <a:pt x="10" y="457"/>
                    <a:pt x="0" y="423"/>
                    <a:pt x="0" y="423"/>
                  </a:cubicBezTo>
                  <a:cubicBezTo>
                    <a:pt x="18" y="367"/>
                    <a:pt x="84" y="364"/>
                    <a:pt x="135" y="355"/>
                  </a:cubicBezTo>
                  <a:cubicBezTo>
                    <a:pt x="167" y="334"/>
                    <a:pt x="168" y="319"/>
                    <a:pt x="186" y="288"/>
                  </a:cubicBezTo>
                  <a:cubicBezTo>
                    <a:pt x="196" y="270"/>
                    <a:pt x="220" y="237"/>
                    <a:pt x="220" y="237"/>
                  </a:cubicBezTo>
                  <a:cubicBezTo>
                    <a:pt x="221" y="234"/>
                    <a:pt x="234" y="188"/>
                    <a:pt x="237" y="186"/>
                  </a:cubicBezTo>
                  <a:cubicBezTo>
                    <a:pt x="278" y="145"/>
                    <a:pt x="318" y="143"/>
                    <a:pt x="372" y="135"/>
                  </a:cubicBezTo>
                  <a:cubicBezTo>
                    <a:pt x="419" y="121"/>
                    <a:pt x="432" y="92"/>
                    <a:pt x="465" y="59"/>
                  </a:cubicBezTo>
                  <a:cubicBezTo>
                    <a:pt x="453" y="23"/>
                    <a:pt x="464" y="11"/>
                    <a:pt x="499" y="0"/>
                  </a:cubicBezTo>
                  <a:cubicBezTo>
                    <a:pt x="514" y="43"/>
                    <a:pt x="494" y="207"/>
                    <a:pt x="525" y="118"/>
                  </a:cubicBezTo>
                  <a:cubicBezTo>
                    <a:pt x="528" y="101"/>
                    <a:pt x="523" y="81"/>
                    <a:pt x="533" y="67"/>
                  </a:cubicBezTo>
                  <a:cubicBezTo>
                    <a:pt x="540" y="58"/>
                    <a:pt x="556" y="64"/>
                    <a:pt x="567" y="59"/>
                  </a:cubicBezTo>
                  <a:cubicBezTo>
                    <a:pt x="576" y="55"/>
                    <a:pt x="583" y="46"/>
                    <a:pt x="592" y="42"/>
                  </a:cubicBezTo>
                  <a:cubicBezTo>
                    <a:pt x="611" y="34"/>
                    <a:pt x="632" y="32"/>
                    <a:pt x="652" y="25"/>
                  </a:cubicBezTo>
                  <a:cubicBezTo>
                    <a:pt x="666" y="28"/>
                    <a:pt x="687" y="22"/>
                    <a:pt x="694" y="34"/>
                  </a:cubicBezTo>
                  <a:cubicBezTo>
                    <a:pt x="709" y="60"/>
                    <a:pt x="669" y="111"/>
                    <a:pt x="660" y="135"/>
                  </a:cubicBezTo>
                  <a:cubicBezTo>
                    <a:pt x="683" y="138"/>
                    <a:pt x="709" y="131"/>
                    <a:pt x="728" y="144"/>
                  </a:cubicBezTo>
                  <a:cubicBezTo>
                    <a:pt x="736" y="150"/>
                    <a:pt x="715" y="160"/>
                    <a:pt x="711" y="169"/>
                  </a:cubicBezTo>
                  <a:cubicBezTo>
                    <a:pt x="692" y="207"/>
                    <a:pt x="694" y="205"/>
                    <a:pt x="652" y="220"/>
                  </a:cubicBezTo>
                  <a:cubicBezTo>
                    <a:pt x="639" y="238"/>
                    <a:pt x="621" y="252"/>
                    <a:pt x="609" y="271"/>
                  </a:cubicBezTo>
                  <a:cubicBezTo>
                    <a:pt x="604" y="278"/>
                    <a:pt x="607" y="290"/>
                    <a:pt x="601" y="296"/>
                  </a:cubicBezTo>
                  <a:cubicBezTo>
                    <a:pt x="595" y="302"/>
                    <a:pt x="584" y="301"/>
                    <a:pt x="576" y="305"/>
                  </a:cubicBezTo>
                  <a:cubicBezTo>
                    <a:pt x="567" y="310"/>
                    <a:pt x="559" y="316"/>
                    <a:pt x="550" y="322"/>
                  </a:cubicBezTo>
                  <a:cubicBezTo>
                    <a:pt x="511" y="308"/>
                    <a:pt x="489" y="312"/>
                    <a:pt x="465" y="347"/>
                  </a:cubicBezTo>
                  <a:cubicBezTo>
                    <a:pt x="462" y="361"/>
                    <a:pt x="468" y="380"/>
                    <a:pt x="457" y="389"/>
                  </a:cubicBezTo>
                  <a:cubicBezTo>
                    <a:pt x="449" y="395"/>
                    <a:pt x="434" y="382"/>
                    <a:pt x="432" y="372"/>
                  </a:cubicBezTo>
                  <a:cubicBezTo>
                    <a:pt x="422" y="317"/>
                    <a:pt x="426" y="259"/>
                    <a:pt x="423" y="203"/>
                  </a:cubicBezTo>
                  <a:cubicBezTo>
                    <a:pt x="392" y="213"/>
                    <a:pt x="361" y="218"/>
                    <a:pt x="330" y="228"/>
                  </a:cubicBezTo>
                  <a:cubicBezTo>
                    <a:pt x="273" y="265"/>
                    <a:pt x="321" y="291"/>
                    <a:pt x="262" y="330"/>
                  </a:cubicBezTo>
                  <a:cubicBezTo>
                    <a:pt x="235" y="370"/>
                    <a:pt x="206" y="378"/>
                    <a:pt x="160" y="389"/>
                  </a:cubicBezTo>
                  <a:cubicBezTo>
                    <a:pt x="155" y="398"/>
                    <a:pt x="152" y="409"/>
                    <a:pt x="144" y="415"/>
                  </a:cubicBezTo>
                  <a:cubicBezTo>
                    <a:pt x="137" y="421"/>
                    <a:pt x="122" y="415"/>
                    <a:pt x="118" y="423"/>
                  </a:cubicBezTo>
                  <a:cubicBezTo>
                    <a:pt x="109" y="442"/>
                    <a:pt x="143" y="462"/>
                    <a:pt x="152" y="466"/>
                  </a:cubicBezTo>
                  <a:cubicBezTo>
                    <a:pt x="188" y="482"/>
                    <a:pt x="208" y="484"/>
                    <a:pt x="245" y="491"/>
                  </a:cubicBezTo>
                  <a:cubicBezTo>
                    <a:pt x="304" y="577"/>
                    <a:pt x="215" y="564"/>
                    <a:pt x="364" y="550"/>
                  </a:cubicBezTo>
                  <a:cubicBezTo>
                    <a:pt x="387" y="479"/>
                    <a:pt x="392" y="499"/>
                    <a:pt x="482" y="508"/>
                  </a:cubicBezTo>
                  <a:cubicBezTo>
                    <a:pt x="507" y="516"/>
                    <a:pt x="542" y="505"/>
                    <a:pt x="559" y="525"/>
                  </a:cubicBezTo>
                  <a:cubicBezTo>
                    <a:pt x="568" y="536"/>
                    <a:pt x="556" y="554"/>
                    <a:pt x="550" y="567"/>
                  </a:cubicBezTo>
                  <a:cubicBezTo>
                    <a:pt x="525" y="622"/>
                    <a:pt x="504" y="633"/>
                    <a:pt x="448" y="643"/>
                  </a:cubicBezTo>
                  <a:cubicBezTo>
                    <a:pt x="427" y="677"/>
                    <a:pt x="436" y="689"/>
                    <a:pt x="398" y="703"/>
                  </a:cubicBezTo>
                  <a:cubicBezTo>
                    <a:pt x="392" y="711"/>
                    <a:pt x="386" y="719"/>
                    <a:pt x="381" y="728"/>
                  </a:cubicBezTo>
                  <a:cubicBezTo>
                    <a:pt x="377" y="736"/>
                    <a:pt x="378" y="748"/>
                    <a:pt x="372" y="754"/>
                  </a:cubicBezTo>
                  <a:cubicBezTo>
                    <a:pt x="366" y="760"/>
                    <a:pt x="353" y="769"/>
                    <a:pt x="347" y="762"/>
                  </a:cubicBezTo>
                  <a:cubicBezTo>
                    <a:pt x="342" y="756"/>
                    <a:pt x="358" y="751"/>
                    <a:pt x="364" y="745"/>
                  </a:cubicBezTo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69641" name="任意多边形 88077"/>
            <p:cNvSpPr/>
            <p:nvPr/>
          </p:nvSpPr>
          <p:spPr bwMode="auto">
            <a:xfrm>
              <a:off x="3388" y="3456"/>
              <a:ext cx="51" cy="57"/>
            </a:xfrm>
            <a:custGeom>
              <a:avLst/>
              <a:gdLst>
                <a:gd name="T0" fmla="*/ 26 w 51"/>
                <a:gd name="T1" fmla="*/ 0 h 57"/>
                <a:gd name="T2" fmla="*/ 0 w 51"/>
                <a:gd name="T3" fmla="*/ 25 h 57"/>
                <a:gd name="T4" fmla="*/ 51 w 51"/>
                <a:gd name="T5" fmla="*/ 34 h 57"/>
                <a:gd name="T6" fmla="*/ 26 w 51"/>
                <a:gd name="T7" fmla="*/ 0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57"/>
                <a:gd name="T14" fmla="*/ 51 w 51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57">
                  <a:moveTo>
                    <a:pt x="26" y="0"/>
                  </a:moveTo>
                  <a:cubicBezTo>
                    <a:pt x="17" y="8"/>
                    <a:pt x="0" y="13"/>
                    <a:pt x="0" y="25"/>
                  </a:cubicBezTo>
                  <a:cubicBezTo>
                    <a:pt x="0" y="57"/>
                    <a:pt x="44" y="36"/>
                    <a:pt x="51" y="34"/>
                  </a:cubicBezTo>
                  <a:cubicBezTo>
                    <a:pt x="41" y="2"/>
                    <a:pt x="51" y="12"/>
                    <a:pt x="26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  <p:sp>
          <p:nvSpPr>
            <p:cNvPr id="69642" name="任意多边形 88078"/>
            <p:cNvSpPr/>
            <p:nvPr/>
          </p:nvSpPr>
          <p:spPr bwMode="auto">
            <a:xfrm>
              <a:off x="3441" y="3289"/>
              <a:ext cx="102" cy="125"/>
            </a:xfrm>
            <a:custGeom>
              <a:avLst/>
              <a:gdLst>
                <a:gd name="T0" fmla="*/ 40 w 102"/>
                <a:gd name="T1" fmla="*/ 31 h 125"/>
                <a:gd name="T2" fmla="*/ 32 w 102"/>
                <a:gd name="T3" fmla="*/ 57 h 125"/>
                <a:gd name="T4" fmla="*/ 57 w 102"/>
                <a:gd name="T5" fmla="*/ 57 h 125"/>
                <a:gd name="T6" fmla="*/ 74 w 102"/>
                <a:gd name="T7" fmla="*/ 6 h 125"/>
                <a:gd name="T8" fmla="*/ 23 w 102"/>
                <a:gd name="T9" fmla="*/ 23 h 125"/>
                <a:gd name="T10" fmla="*/ 23 w 102"/>
                <a:gd name="T11" fmla="*/ 116 h 125"/>
                <a:gd name="T12" fmla="*/ 49 w 102"/>
                <a:gd name="T13" fmla="*/ 99 h 125"/>
                <a:gd name="T14" fmla="*/ 40 w 102"/>
                <a:gd name="T15" fmla="*/ 31 h 1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2"/>
                <a:gd name="T25" fmla="*/ 0 h 125"/>
                <a:gd name="T26" fmla="*/ 102 w 102"/>
                <a:gd name="T27" fmla="*/ 125 h 1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2" h="125">
                  <a:moveTo>
                    <a:pt x="40" y="31"/>
                  </a:moveTo>
                  <a:cubicBezTo>
                    <a:pt x="37" y="40"/>
                    <a:pt x="32" y="48"/>
                    <a:pt x="32" y="57"/>
                  </a:cubicBezTo>
                  <a:cubicBezTo>
                    <a:pt x="32" y="102"/>
                    <a:pt x="48" y="77"/>
                    <a:pt x="57" y="57"/>
                  </a:cubicBezTo>
                  <a:cubicBezTo>
                    <a:pt x="64" y="41"/>
                    <a:pt x="91" y="0"/>
                    <a:pt x="74" y="6"/>
                  </a:cubicBezTo>
                  <a:cubicBezTo>
                    <a:pt x="40" y="18"/>
                    <a:pt x="57" y="12"/>
                    <a:pt x="23" y="23"/>
                  </a:cubicBezTo>
                  <a:cubicBezTo>
                    <a:pt x="13" y="53"/>
                    <a:pt x="0" y="82"/>
                    <a:pt x="23" y="116"/>
                  </a:cubicBezTo>
                  <a:cubicBezTo>
                    <a:pt x="29" y="125"/>
                    <a:pt x="40" y="105"/>
                    <a:pt x="49" y="99"/>
                  </a:cubicBezTo>
                  <a:cubicBezTo>
                    <a:pt x="92" y="35"/>
                    <a:pt x="102" y="56"/>
                    <a:pt x="40" y="31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805"/>
            </a:p>
          </p:txBody>
        </p:sp>
      </p:grpSp>
      <p:pic>
        <p:nvPicPr>
          <p:cNvPr id="69643" name="图片 88079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7735375" y="2818771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图片 88080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7958203" y="2667566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图片 88081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255838" y="2743964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图片 88082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181031" y="3277159"/>
            <a:ext cx="224420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图片 88083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405450" y="3047965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8" name="图片 88084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106225" y="3581159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图片 88085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330644" y="3963150"/>
            <a:ext cx="222828" cy="22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0" name="图片 88086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478665" y="4190753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1" name="图片 88087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330644" y="4647549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2" name="图片 88088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478665" y="4419947"/>
            <a:ext cx="224419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3" name="图片 88089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8181031" y="4953141"/>
            <a:ext cx="224420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4" name="图片 88090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7362935" y="5409939"/>
            <a:ext cx="222828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5" name="图片 88091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6766075" y="5639133"/>
            <a:ext cx="224419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6" name="图片 88092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6990494" y="5715531"/>
            <a:ext cx="222828" cy="22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1" name="图片 2" descr="huo4"/>
          <p:cNvPicPr>
            <a:picLocks noChangeAspect="1"/>
          </p:cNvPicPr>
          <p:nvPr/>
        </p:nvPicPr>
        <p:blipFill>
          <a:blip r:embed="rId3">
            <a:biLevel thresh="50000"/>
            <a:grayscl/>
          </a:blip>
          <a:srcRect/>
          <a:stretch>
            <a:fillRect/>
          </a:stretch>
        </p:blipFill>
        <p:spPr bwMode="auto">
          <a:xfrm>
            <a:off x="6718326" y="6065689"/>
            <a:ext cx="224419" cy="22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圆角矩形标注 97"/>
          <p:cNvSpPr>
            <a:spLocks noChangeArrowheads="1"/>
          </p:cNvSpPr>
          <p:nvPr/>
        </p:nvSpPr>
        <p:spPr bwMode="auto">
          <a:xfrm>
            <a:off x="8828823" y="3380615"/>
            <a:ext cx="1414955" cy="1647334"/>
          </a:xfrm>
          <a:prstGeom prst="wedgeRoundRectCallout">
            <a:avLst>
              <a:gd name="adj1" fmla="val -71597"/>
              <a:gd name="adj2" fmla="val -24009"/>
              <a:gd name="adj3" fmla="val 16667"/>
            </a:avLst>
          </a:prstGeom>
          <a:solidFill>
            <a:srgbClr val="C00000"/>
          </a:solidFill>
          <a:ln w="9525">
            <a:solidFill>
              <a:schemeClr val="bg1"/>
            </a:solidFill>
            <a:miter lim="800000"/>
          </a:ln>
        </p:spPr>
        <p:txBody>
          <a:bodyPr lIns="95354" tIns="47676" rIns="95354" bIns="47676"/>
          <a:lstStyle/>
          <a:p>
            <a:pPr algn="ctr" defTabSz="1069975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zh-CN" altLang="en-US" sz="2805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上海浦东开发区</a:t>
            </a:r>
          </a:p>
        </p:txBody>
      </p:sp>
      <p:pic>
        <p:nvPicPr>
          <p:cNvPr id="99" name="图片 98" descr="31938548.jpg"/>
          <p:cNvPicPr>
            <a:picLocks noChangeAspect="1"/>
          </p:cNvPicPr>
          <p:nvPr/>
        </p:nvPicPr>
        <p:blipFill>
          <a:blip r:embed="rId4"/>
          <a:srcRect l="14000" r="2229"/>
          <a:stretch>
            <a:fillRect/>
          </a:stretch>
        </p:blipFill>
        <p:spPr bwMode="auto">
          <a:xfrm>
            <a:off x="140134" y="1903585"/>
            <a:ext cx="4765330" cy="46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箭头: 五边形 1"/>
          <p:cNvSpPr/>
          <p:nvPr/>
        </p:nvSpPr>
        <p:spPr>
          <a:xfrm>
            <a:off x="399415" y="374650"/>
            <a:ext cx="4927187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：建立沿海经济开发区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741769" y="1251018"/>
            <a:ext cx="5032723" cy="1796947"/>
          </a:xfrm>
          <a:prstGeom prst="round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4" tIns="47676" rIns="95354" bIns="47676" anchor="ctr"/>
          <a:lstStyle/>
          <a:p>
            <a:pPr algn="ctr" defTabSz="9512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5"/>
          </a:p>
        </p:txBody>
      </p:sp>
      <p:sp>
        <p:nvSpPr>
          <p:cNvPr id="30758" name="文本框 22"/>
          <p:cNvSpPr txBox="1">
            <a:spLocks noChangeArrowheads="1"/>
          </p:cNvSpPr>
          <p:nvPr/>
        </p:nvSpPr>
        <p:spPr bwMode="auto">
          <a:xfrm>
            <a:off x="862865" y="1365318"/>
            <a:ext cx="4232135" cy="1529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354" tIns="47676" rIns="95354" bIns="47676">
            <a:spAutoFit/>
          </a:bodyPr>
          <a:lstStyle/>
          <a:p>
            <a:r>
              <a:rPr lang="zh-CN" altLang="en-US" sz="3110" b="1">
                <a:latin typeface="楷体_GB2312" panose="02010609030101010101" pitchFamily="49" charset="-122"/>
              </a:rPr>
              <a:t>结合课本</a:t>
            </a:r>
            <a:r>
              <a:rPr lang="en-US" altLang="zh-CN" sz="3110" b="1">
                <a:latin typeface="楷体_GB2312" panose="02010609030101010101" pitchFamily="49" charset="-122"/>
              </a:rPr>
              <a:t>P43</a:t>
            </a:r>
            <a:r>
              <a:rPr lang="zh-CN" altLang="en-US" sz="3110" b="1">
                <a:latin typeface="楷体_GB2312" panose="02010609030101010101" pitchFamily="49" charset="-122"/>
              </a:rPr>
              <a:t>：</a:t>
            </a:r>
          </a:p>
          <a:p>
            <a:r>
              <a:rPr lang="en-US" altLang="zh-CN" sz="3110" b="1">
                <a:latin typeface="楷体_GB2312" panose="02010609030101010101" pitchFamily="49" charset="-122"/>
              </a:rPr>
              <a:t>1990</a:t>
            </a:r>
            <a:r>
              <a:rPr lang="zh-CN" altLang="en-US" sz="3110" b="1">
                <a:latin typeface="楷体_GB2312" panose="02010609030101010101" pitchFamily="49" charset="-122"/>
              </a:rPr>
              <a:t>年我国又建立了哪个开发区？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488582" y="2400488"/>
            <a:ext cx="5243856" cy="4374478"/>
            <a:chOff x="374384" y="3831276"/>
            <a:chExt cx="3602814" cy="2503627"/>
          </a:xfrm>
        </p:grpSpPr>
        <p:pic>
          <p:nvPicPr>
            <p:cNvPr id="5" name="Picture 2" descr="QQ图片201503241615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84" y="3831276"/>
              <a:ext cx="3602814" cy="2092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923799" y="5934793"/>
              <a:ext cx="27741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现在的上海浦东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40054" y="2400488"/>
            <a:ext cx="5670551" cy="4024931"/>
            <a:chOff x="339407" y="1379446"/>
            <a:chExt cx="3637791" cy="2163397"/>
          </a:xfrm>
        </p:grpSpPr>
        <p:sp>
          <p:nvSpPr>
            <p:cNvPr id="11" name="文本框 10"/>
            <p:cNvSpPr txBox="1"/>
            <p:nvPr/>
          </p:nvSpPr>
          <p:spPr>
            <a:xfrm>
              <a:off x="457413" y="3327784"/>
              <a:ext cx="3174393" cy="2150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 b="1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1990</a:t>
              </a:r>
              <a:r>
                <a:rPr lang="zh-CN" altLang="en-US" sz="2000" b="1" noProof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年以前的上海浦东</a:t>
              </a:r>
            </a:p>
          </p:txBody>
        </p:sp>
        <p:pic>
          <p:nvPicPr>
            <p:cNvPr id="12" name="图片 1" descr="a78r8188324393972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9407" y="1379446"/>
              <a:ext cx="3637791" cy="1965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540054" y="1572034"/>
            <a:ext cx="5670551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宁要浦西一张床，不要浦东一幢房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488582" y="1572034"/>
            <a:ext cx="5243856" cy="52322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国际经济、金融和贸易中心之一</a:t>
            </a:r>
          </a:p>
        </p:txBody>
      </p:sp>
      <p:sp>
        <p:nvSpPr>
          <p:cNvPr id="17" name="矩形 16"/>
          <p:cNvSpPr/>
          <p:nvPr/>
        </p:nvSpPr>
        <p:spPr>
          <a:xfrm>
            <a:off x="288988" y="1073957"/>
            <a:ext cx="5231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不断深入──对外开放领域的扩大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箭头: 五边形 1"/>
          <p:cNvSpPr/>
          <p:nvPr/>
        </p:nvSpPr>
        <p:spPr>
          <a:xfrm>
            <a:off x="415290" y="295910"/>
            <a:ext cx="5026722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：建立沿海经济开发区</a:t>
            </a:r>
          </a:p>
        </p:txBody>
      </p:sp>
      <p:sp>
        <p:nvSpPr>
          <p:cNvPr id="25" name="矩形 24"/>
          <p:cNvSpPr/>
          <p:nvPr/>
        </p:nvSpPr>
        <p:spPr>
          <a:xfrm>
            <a:off x="5441950" y="295910"/>
            <a:ext cx="6290310" cy="200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05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“上海是我们的王牌，把上海搞起来是一条捷径”。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……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浦东面对的是太平洋，是欧美，是全世界。                          </a:t>
            </a:r>
          </a:p>
          <a:p>
            <a:pPr algn="l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</a:t>
            </a: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邓小平</a:t>
            </a:r>
            <a:endParaRPr lang="en-US" altLang="zh-CN" sz="305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305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             </a:t>
            </a:r>
            <a:endParaRPr lang="zh-CN" altLang="en-US" sz="305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5"/>
    </mc:Choice>
    <mc:Fallback xmlns="">
      <p:transition spd="slow" advTm="3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2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4" y="326740"/>
            <a:ext cx="10974265" cy="6167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Oval 8"/>
          <p:cNvSpPr/>
          <p:nvPr/>
        </p:nvSpPr>
        <p:spPr>
          <a:xfrm>
            <a:off x="7329481" y="5690382"/>
            <a:ext cx="137053" cy="137053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3" name="Oval 9"/>
          <p:cNvSpPr/>
          <p:nvPr/>
        </p:nvSpPr>
        <p:spPr>
          <a:xfrm>
            <a:off x="7123901" y="5690382"/>
            <a:ext cx="137053" cy="137053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4" name="Oval 10"/>
          <p:cNvSpPr/>
          <p:nvPr/>
        </p:nvSpPr>
        <p:spPr>
          <a:xfrm>
            <a:off x="7672114" y="5553328"/>
            <a:ext cx="137053" cy="137053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05" name="Oval 11"/>
          <p:cNvSpPr/>
          <p:nvPr/>
        </p:nvSpPr>
        <p:spPr>
          <a:xfrm>
            <a:off x="7877694" y="5279222"/>
            <a:ext cx="137053" cy="137053"/>
          </a:xfrm>
          <a:prstGeom prst="ellipse">
            <a:avLst/>
          </a:prstGeom>
          <a:solidFill>
            <a:srgbClr val="FF33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28" name="AutoShape 12"/>
          <p:cNvSpPr/>
          <p:nvPr/>
        </p:nvSpPr>
        <p:spPr>
          <a:xfrm>
            <a:off x="5072380" y="5827395"/>
            <a:ext cx="1334770" cy="669925"/>
          </a:xfrm>
          <a:prstGeom prst="cloudCallout">
            <a:avLst>
              <a:gd name="adj1" fmla="val 68546"/>
              <a:gd name="adj2" fmla="val 28750"/>
            </a:avLst>
          </a:prstGeom>
          <a:gradFill rotWithShape="0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海南</a:t>
            </a:r>
          </a:p>
        </p:txBody>
      </p:sp>
      <p:sp>
        <p:nvSpPr>
          <p:cNvPr id="86030" name="Oval 14"/>
          <p:cNvSpPr/>
          <p:nvPr/>
        </p:nvSpPr>
        <p:spPr>
          <a:xfrm>
            <a:off x="9029800" y="2449640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1" name="Oval 15"/>
          <p:cNvSpPr/>
          <p:nvPr/>
        </p:nvSpPr>
        <p:spPr>
          <a:xfrm>
            <a:off x="8837068" y="2449640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2" name="Oval 16"/>
          <p:cNvSpPr/>
          <p:nvPr/>
        </p:nvSpPr>
        <p:spPr>
          <a:xfrm>
            <a:off x="8425908" y="2675207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3" name="Oval 17"/>
          <p:cNvSpPr/>
          <p:nvPr/>
        </p:nvSpPr>
        <p:spPr>
          <a:xfrm rot="3300000">
            <a:off x="8590087" y="3109209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4" name="Oval 18"/>
          <p:cNvSpPr/>
          <p:nvPr/>
        </p:nvSpPr>
        <p:spPr>
          <a:xfrm>
            <a:off x="8754265" y="3273388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5" name="Oval 19"/>
          <p:cNvSpPr/>
          <p:nvPr/>
        </p:nvSpPr>
        <p:spPr>
          <a:xfrm>
            <a:off x="8617212" y="3626015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6" name="Oval 20"/>
          <p:cNvSpPr/>
          <p:nvPr/>
        </p:nvSpPr>
        <p:spPr>
          <a:xfrm>
            <a:off x="8974121" y="3977214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7" name="Oval 21"/>
          <p:cNvSpPr/>
          <p:nvPr/>
        </p:nvSpPr>
        <p:spPr>
          <a:xfrm>
            <a:off x="8891319" y="4281301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8" name="Oval 22"/>
          <p:cNvSpPr/>
          <p:nvPr/>
        </p:nvSpPr>
        <p:spPr>
          <a:xfrm>
            <a:off x="8974121" y="4679612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39" name="Oval 23"/>
          <p:cNvSpPr/>
          <p:nvPr/>
        </p:nvSpPr>
        <p:spPr>
          <a:xfrm>
            <a:off x="8837068" y="4936588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0" name="Oval 24"/>
          <p:cNvSpPr/>
          <p:nvPr/>
        </p:nvSpPr>
        <p:spPr>
          <a:xfrm>
            <a:off x="8480158" y="5279222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1" name="Oval 25"/>
          <p:cNvSpPr/>
          <p:nvPr/>
        </p:nvSpPr>
        <p:spPr>
          <a:xfrm>
            <a:off x="7636424" y="5553328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2" name="Oval 26"/>
          <p:cNvSpPr/>
          <p:nvPr/>
        </p:nvSpPr>
        <p:spPr>
          <a:xfrm>
            <a:off x="8253164" y="5553328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3" name="Oval 27"/>
          <p:cNvSpPr/>
          <p:nvPr/>
        </p:nvSpPr>
        <p:spPr>
          <a:xfrm>
            <a:off x="7362317" y="5690382"/>
            <a:ext cx="137053" cy="137053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62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4" name="Freeform 28"/>
          <p:cNvSpPr/>
          <p:nvPr/>
        </p:nvSpPr>
        <p:spPr>
          <a:xfrm>
            <a:off x="8327401" y="2302593"/>
            <a:ext cx="989354" cy="1321995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693" h="926">
                <a:moveTo>
                  <a:pt x="284" y="923"/>
                </a:moveTo>
                <a:cubicBezTo>
                  <a:pt x="276" y="918"/>
                  <a:pt x="269" y="911"/>
                  <a:pt x="260" y="907"/>
                </a:cubicBezTo>
                <a:cubicBezTo>
                  <a:pt x="253" y="903"/>
                  <a:pt x="238" y="907"/>
                  <a:pt x="237" y="899"/>
                </a:cubicBezTo>
                <a:cubicBezTo>
                  <a:pt x="233" y="866"/>
                  <a:pt x="257" y="847"/>
                  <a:pt x="276" y="828"/>
                </a:cubicBezTo>
                <a:cubicBezTo>
                  <a:pt x="261" y="770"/>
                  <a:pt x="241" y="778"/>
                  <a:pt x="197" y="749"/>
                </a:cubicBezTo>
                <a:cubicBezTo>
                  <a:pt x="165" y="756"/>
                  <a:pt x="135" y="765"/>
                  <a:pt x="103" y="773"/>
                </a:cubicBezTo>
                <a:cubicBezTo>
                  <a:pt x="39" y="765"/>
                  <a:pt x="34" y="772"/>
                  <a:pt x="16" y="718"/>
                </a:cubicBezTo>
                <a:cubicBezTo>
                  <a:pt x="27" y="676"/>
                  <a:pt x="44" y="645"/>
                  <a:pt x="87" y="631"/>
                </a:cubicBezTo>
                <a:cubicBezTo>
                  <a:pt x="109" y="566"/>
                  <a:pt x="119" y="517"/>
                  <a:pt x="40" y="489"/>
                </a:cubicBezTo>
                <a:cubicBezTo>
                  <a:pt x="24" y="465"/>
                  <a:pt x="16" y="442"/>
                  <a:pt x="0" y="418"/>
                </a:cubicBezTo>
                <a:cubicBezTo>
                  <a:pt x="12" y="346"/>
                  <a:pt x="42" y="316"/>
                  <a:pt x="63" y="252"/>
                </a:cubicBezTo>
                <a:cubicBezTo>
                  <a:pt x="89" y="261"/>
                  <a:pt x="134" y="292"/>
                  <a:pt x="134" y="292"/>
                </a:cubicBezTo>
                <a:cubicBezTo>
                  <a:pt x="169" y="288"/>
                  <a:pt x="210" y="298"/>
                  <a:pt x="237" y="276"/>
                </a:cubicBezTo>
                <a:cubicBezTo>
                  <a:pt x="245" y="270"/>
                  <a:pt x="246" y="258"/>
                  <a:pt x="253" y="252"/>
                </a:cubicBezTo>
                <a:cubicBezTo>
                  <a:pt x="267" y="240"/>
                  <a:pt x="300" y="221"/>
                  <a:pt x="300" y="221"/>
                </a:cubicBezTo>
                <a:cubicBezTo>
                  <a:pt x="341" y="157"/>
                  <a:pt x="320" y="189"/>
                  <a:pt x="363" y="126"/>
                </a:cubicBezTo>
                <a:cubicBezTo>
                  <a:pt x="373" y="111"/>
                  <a:pt x="400" y="121"/>
                  <a:pt x="418" y="118"/>
                </a:cubicBezTo>
                <a:cubicBezTo>
                  <a:pt x="450" y="113"/>
                  <a:pt x="482" y="104"/>
                  <a:pt x="513" y="95"/>
                </a:cubicBezTo>
                <a:cubicBezTo>
                  <a:pt x="535" y="62"/>
                  <a:pt x="546" y="31"/>
                  <a:pt x="568" y="0"/>
                </a:cubicBezTo>
                <a:cubicBezTo>
                  <a:pt x="600" y="11"/>
                  <a:pt x="606" y="24"/>
                  <a:pt x="616" y="55"/>
                </a:cubicBezTo>
                <a:cubicBezTo>
                  <a:pt x="597" y="111"/>
                  <a:pt x="614" y="93"/>
                  <a:pt x="576" y="118"/>
                </a:cubicBezTo>
                <a:cubicBezTo>
                  <a:pt x="579" y="131"/>
                  <a:pt x="577" y="146"/>
                  <a:pt x="584" y="158"/>
                </a:cubicBezTo>
                <a:cubicBezTo>
                  <a:pt x="603" y="191"/>
                  <a:pt x="615" y="168"/>
                  <a:pt x="623" y="150"/>
                </a:cubicBezTo>
                <a:cubicBezTo>
                  <a:pt x="650" y="88"/>
                  <a:pt x="620" y="114"/>
                  <a:pt x="663" y="87"/>
                </a:cubicBezTo>
                <a:cubicBezTo>
                  <a:pt x="688" y="123"/>
                  <a:pt x="693" y="213"/>
                  <a:pt x="671" y="252"/>
                </a:cubicBezTo>
                <a:cubicBezTo>
                  <a:pt x="665" y="262"/>
                  <a:pt x="650" y="264"/>
                  <a:pt x="639" y="268"/>
                </a:cubicBezTo>
                <a:cubicBezTo>
                  <a:pt x="603" y="280"/>
                  <a:pt x="584" y="279"/>
                  <a:pt x="552" y="300"/>
                </a:cubicBezTo>
                <a:cubicBezTo>
                  <a:pt x="534" y="328"/>
                  <a:pt x="510" y="338"/>
                  <a:pt x="489" y="363"/>
                </a:cubicBezTo>
                <a:cubicBezTo>
                  <a:pt x="483" y="370"/>
                  <a:pt x="481" y="380"/>
                  <a:pt x="474" y="386"/>
                </a:cubicBezTo>
                <a:cubicBezTo>
                  <a:pt x="467" y="391"/>
                  <a:pt x="458" y="391"/>
                  <a:pt x="450" y="394"/>
                </a:cubicBezTo>
                <a:cubicBezTo>
                  <a:pt x="442" y="386"/>
                  <a:pt x="432" y="380"/>
                  <a:pt x="426" y="371"/>
                </a:cubicBezTo>
                <a:cubicBezTo>
                  <a:pt x="393" y="323"/>
                  <a:pt x="467" y="287"/>
                  <a:pt x="489" y="252"/>
                </a:cubicBezTo>
                <a:cubicBezTo>
                  <a:pt x="478" y="176"/>
                  <a:pt x="492" y="180"/>
                  <a:pt x="426" y="158"/>
                </a:cubicBezTo>
                <a:cubicBezTo>
                  <a:pt x="402" y="166"/>
                  <a:pt x="395" y="165"/>
                  <a:pt x="379" y="189"/>
                </a:cubicBezTo>
                <a:cubicBezTo>
                  <a:pt x="374" y="196"/>
                  <a:pt x="376" y="206"/>
                  <a:pt x="371" y="213"/>
                </a:cubicBezTo>
                <a:cubicBezTo>
                  <a:pt x="359" y="228"/>
                  <a:pt x="317" y="257"/>
                  <a:pt x="300" y="268"/>
                </a:cubicBezTo>
                <a:cubicBezTo>
                  <a:pt x="270" y="313"/>
                  <a:pt x="251" y="365"/>
                  <a:pt x="221" y="410"/>
                </a:cubicBezTo>
                <a:cubicBezTo>
                  <a:pt x="205" y="476"/>
                  <a:pt x="197" y="549"/>
                  <a:pt x="237" y="607"/>
                </a:cubicBezTo>
                <a:cubicBezTo>
                  <a:pt x="251" y="650"/>
                  <a:pt x="264" y="648"/>
                  <a:pt x="308" y="639"/>
                </a:cubicBezTo>
                <a:cubicBezTo>
                  <a:pt x="352" y="573"/>
                  <a:pt x="409" y="589"/>
                  <a:pt x="489" y="584"/>
                </a:cubicBezTo>
                <a:cubicBezTo>
                  <a:pt x="522" y="562"/>
                  <a:pt x="539" y="555"/>
                  <a:pt x="552" y="599"/>
                </a:cubicBezTo>
                <a:cubicBezTo>
                  <a:pt x="525" y="642"/>
                  <a:pt x="471" y="665"/>
                  <a:pt x="426" y="686"/>
                </a:cubicBezTo>
                <a:cubicBezTo>
                  <a:pt x="412" y="701"/>
                  <a:pt x="396" y="715"/>
                  <a:pt x="387" y="734"/>
                </a:cubicBezTo>
                <a:cubicBezTo>
                  <a:pt x="362" y="790"/>
                  <a:pt x="386" y="784"/>
                  <a:pt x="324" y="805"/>
                </a:cubicBezTo>
                <a:cubicBezTo>
                  <a:pt x="321" y="813"/>
                  <a:pt x="321" y="822"/>
                  <a:pt x="316" y="828"/>
                </a:cubicBezTo>
                <a:cubicBezTo>
                  <a:pt x="310" y="835"/>
                  <a:pt x="294" y="835"/>
                  <a:pt x="292" y="844"/>
                </a:cubicBezTo>
                <a:cubicBezTo>
                  <a:pt x="288" y="859"/>
                  <a:pt x="297" y="875"/>
                  <a:pt x="300" y="891"/>
                </a:cubicBezTo>
                <a:cubicBezTo>
                  <a:pt x="291" y="926"/>
                  <a:pt x="303" y="923"/>
                  <a:pt x="284" y="923"/>
                </a:cubicBezTo>
                <a:close/>
              </a:path>
            </a:pathLst>
          </a:cu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62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5" name="Freeform 29"/>
          <p:cNvSpPr/>
          <p:nvPr/>
        </p:nvSpPr>
        <p:spPr>
          <a:xfrm>
            <a:off x="8562961" y="3458981"/>
            <a:ext cx="603892" cy="935103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423" h="655">
                <a:moveTo>
                  <a:pt x="110" y="0"/>
                </a:moveTo>
                <a:cubicBezTo>
                  <a:pt x="60" y="35"/>
                  <a:pt x="68" y="98"/>
                  <a:pt x="126" y="118"/>
                </a:cubicBezTo>
                <a:cubicBezTo>
                  <a:pt x="134" y="126"/>
                  <a:pt x="144" y="133"/>
                  <a:pt x="150" y="142"/>
                </a:cubicBezTo>
                <a:cubicBezTo>
                  <a:pt x="166" y="165"/>
                  <a:pt x="155" y="204"/>
                  <a:pt x="134" y="221"/>
                </a:cubicBezTo>
                <a:cubicBezTo>
                  <a:pt x="127" y="226"/>
                  <a:pt x="118" y="225"/>
                  <a:pt x="110" y="229"/>
                </a:cubicBezTo>
                <a:cubicBezTo>
                  <a:pt x="73" y="247"/>
                  <a:pt x="41" y="260"/>
                  <a:pt x="0" y="268"/>
                </a:cubicBezTo>
                <a:cubicBezTo>
                  <a:pt x="10" y="317"/>
                  <a:pt x="13" y="350"/>
                  <a:pt x="55" y="379"/>
                </a:cubicBezTo>
                <a:cubicBezTo>
                  <a:pt x="29" y="417"/>
                  <a:pt x="16" y="441"/>
                  <a:pt x="71" y="457"/>
                </a:cubicBezTo>
                <a:cubicBezTo>
                  <a:pt x="79" y="455"/>
                  <a:pt x="87" y="447"/>
                  <a:pt x="95" y="450"/>
                </a:cubicBezTo>
                <a:cubicBezTo>
                  <a:pt x="125" y="462"/>
                  <a:pt x="101" y="503"/>
                  <a:pt x="95" y="521"/>
                </a:cubicBezTo>
                <a:cubicBezTo>
                  <a:pt x="109" y="606"/>
                  <a:pt x="98" y="594"/>
                  <a:pt x="189" y="584"/>
                </a:cubicBezTo>
                <a:cubicBezTo>
                  <a:pt x="210" y="591"/>
                  <a:pt x="235" y="587"/>
                  <a:pt x="253" y="599"/>
                </a:cubicBezTo>
                <a:cubicBezTo>
                  <a:pt x="267" y="608"/>
                  <a:pt x="256" y="635"/>
                  <a:pt x="268" y="647"/>
                </a:cubicBezTo>
                <a:cubicBezTo>
                  <a:pt x="274" y="653"/>
                  <a:pt x="284" y="652"/>
                  <a:pt x="292" y="655"/>
                </a:cubicBezTo>
                <a:cubicBezTo>
                  <a:pt x="318" y="652"/>
                  <a:pt x="346" y="655"/>
                  <a:pt x="371" y="647"/>
                </a:cubicBezTo>
                <a:cubicBezTo>
                  <a:pt x="423" y="629"/>
                  <a:pt x="370" y="541"/>
                  <a:pt x="339" y="521"/>
                </a:cubicBezTo>
                <a:cubicBezTo>
                  <a:pt x="302" y="528"/>
                  <a:pt x="277" y="536"/>
                  <a:pt x="237" y="521"/>
                </a:cubicBezTo>
                <a:cubicBezTo>
                  <a:pt x="229" y="518"/>
                  <a:pt x="253" y="517"/>
                  <a:pt x="260" y="513"/>
                </a:cubicBezTo>
                <a:cubicBezTo>
                  <a:pt x="279" y="503"/>
                  <a:pt x="295" y="489"/>
                  <a:pt x="308" y="473"/>
                </a:cubicBezTo>
                <a:cubicBezTo>
                  <a:pt x="336" y="440"/>
                  <a:pt x="334" y="402"/>
                  <a:pt x="371" y="379"/>
                </a:cubicBezTo>
                <a:cubicBezTo>
                  <a:pt x="368" y="363"/>
                  <a:pt x="371" y="345"/>
                  <a:pt x="363" y="331"/>
                </a:cubicBezTo>
                <a:cubicBezTo>
                  <a:pt x="359" y="324"/>
                  <a:pt x="345" y="329"/>
                  <a:pt x="339" y="323"/>
                </a:cubicBezTo>
                <a:cubicBezTo>
                  <a:pt x="315" y="300"/>
                  <a:pt x="340" y="284"/>
                  <a:pt x="292" y="268"/>
                </a:cubicBezTo>
                <a:cubicBezTo>
                  <a:pt x="274" y="216"/>
                  <a:pt x="261" y="142"/>
                  <a:pt x="213" y="110"/>
                </a:cubicBezTo>
                <a:cubicBezTo>
                  <a:pt x="194" y="53"/>
                  <a:pt x="180" y="0"/>
                  <a:pt x="110" y="0"/>
                </a:cubicBezTo>
                <a:close/>
              </a:path>
            </a:pathLst>
          </a:custGeom>
          <a:solidFill>
            <a:srgbClr val="4775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62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7" name="Freeform 31"/>
          <p:cNvSpPr/>
          <p:nvPr/>
        </p:nvSpPr>
        <p:spPr>
          <a:xfrm>
            <a:off x="6886912" y="5153589"/>
            <a:ext cx="1204928" cy="93796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0" y="2147483647"/>
              </a:cxn>
            </a:cxnLst>
            <a:rect l="0" t="0" r="0" b="0"/>
            <a:pathLst>
              <a:path w="844" h="657">
                <a:moveTo>
                  <a:pt x="0" y="436"/>
                </a:moveTo>
                <a:cubicBezTo>
                  <a:pt x="17" y="430"/>
                  <a:pt x="30" y="414"/>
                  <a:pt x="47" y="412"/>
                </a:cubicBezTo>
                <a:cubicBezTo>
                  <a:pt x="76" y="408"/>
                  <a:pt x="105" y="423"/>
                  <a:pt x="134" y="428"/>
                </a:cubicBezTo>
                <a:cubicBezTo>
                  <a:pt x="142" y="431"/>
                  <a:pt x="151" y="430"/>
                  <a:pt x="157" y="436"/>
                </a:cubicBezTo>
                <a:cubicBezTo>
                  <a:pt x="170" y="449"/>
                  <a:pt x="173" y="472"/>
                  <a:pt x="189" y="483"/>
                </a:cubicBezTo>
                <a:cubicBezTo>
                  <a:pt x="220" y="504"/>
                  <a:pt x="204" y="496"/>
                  <a:pt x="236" y="507"/>
                </a:cubicBezTo>
                <a:cubicBezTo>
                  <a:pt x="265" y="501"/>
                  <a:pt x="297" y="504"/>
                  <a:pt x="323" y="491"/>
                </a:cubicBezTo>
                <a:cubicBezTo>
                  <a:pt x="346" y="479"/>
                  <a:pt x="355" y="420"/>
                  <a:pt x="355" y="420"/>
                </a:cubicBezTo>
                <a:cubicBezTo>
                  <a:pt x="346" y="383"/>
                  <a:pt x="347" y="370"/>
                  <a:pt x="315" y="349"/>
                </a:cubicBezTo>
                <a:cubicBezTo>
                  <a:pt x="286" y="261"/>
                  <a:pt x="414" y="246"/>
                  <a:pt x="473" y="238"/>
                </a:cubicBezTo>
                <a:cubicBezTo>
                  <a:pt x="500" y="230"/>
                  <a:pt x="525" y="222"/>
                  <a:pt x="552" y="215"/>
                </a:cubicBezTo>
                <a:cubicBezTo>
                  <a:pt x="555" y="207"/>
                  <a:pt x="561" y="199"/>
                  <a:pt x="560" y="191"/>
                </a:cubicBezTo>
                <a:cubicBezTo>
                  <a:pt x="558" y="175"/>
                  <a:pt x="544" y="144"/>
                  <a:pt x="544" y="144"/>
                </a:cubicBezTo>
                <a:cubicBezTo>
                  <a:pt x="528" y="0"/>
                  <a:pt x="519" y="85"/>
                  <a:pt x="560" y="89"/>
                </a:cubicBezTo>
                <a:cubicBezTo>
                  <a:pt x="581" y="91"/>
                  <a:pt x="602" y="84"/>
                  <a:pt x="623" y="81"/>
                </a:cubicBezTo>
                <a:cubicBezTo>
                  <a:pt x="638" y="76"/>
                  <a:pt x="672" y="60"/>
                  <a:pt x="686" y="81"/>
                </a:cubicBezTo>
                <a:cubicBezTo>
                  <a:pt x="709" y="116"/>
                  <a:pt x="670" y="123"/>
                  <a:pt x="655" y="128"/>
                </a:cubicBezTo>
                <a:cubicBezTo>
                  <a:pt x="732" y="181"/>
                  <a:pt x="683" y="159"/>
                  <a:pt x="812" y="167"/>
                </a:cubicBezTo>
                <a:cubicBezTo>
                  <a:pt x="835" y="236"/>
                  <a:pt x="800" y="126"/>
                  <a:pt x="828" y="238"/>
                </a:cubicBezTo>
                <a:cubicBezTo>
                  <a:pt x="832" y="254"/>
                  <a:pt x="844" y="286"/>
                  <a:pt x="844" y="286"/>
                </a:cubicBezTo>
                <a:cubicBezTo>
                  <a:pt x="830" y="327"/>
                  <a:pt x="836" y="352"/>
                  <a:pt x="797" y="365"/>
                </a:cubicBezTo>
                <a:cubicBezTo>
                  <a:pt x="734" y="344"/>
                  <a:pt x="729" y="352"/>
                  <a:pt x="662" y="365"/>
                </a:cubicBezTo>
                <a:cubicBezTo>
                  <a:pt x="651" y="425"/>
                  <a:pt x="668" y="388"/>
                  <a:pt x="631" y="420"/>
                </a:cubicBezTo>
                <a:cubicBezTo>
                  <a:pt x="614" y="435"/>
                  <a:pt x="583" y="467"/>
                  <a:pt x="583" y="467"/>
                </a:cubicBezTo>
                <a:cubicBezTo>
                  <a:pt x="548" y="458"/>
                  <a:pt x="533" y="451"/>
                  <a:pt x="497" y="459"/>
                </a:cubicBezTo>
                <a:cubicBezTo>
                  <a:pt x="489" y="464"/>
                  <a:pt x="482" y="471"/>
                  <a:pt x="473" y="475"/>
                </a:cubicBezTo>
                <a:cubicBezTo>
                  <a:pt x="465" y="479"/>
                  <a:pt x="456" y="479"/>
                  <a:pt x="449" y="483"/>
                </a:cubicBezTo>
                <a:cubicBezTo>
                  <a:pt x="372" y="526"/>
                  <a:pt x="433" y="507"/>
                  <a:pt x="370" y="523"/>
                </a:cubicBezTo>
                <a:cubicBezTo>
                  <a:pt x="328" y="550"/>
                  <a:pt x="284" y="550"/>
                  <a:pt x="236" y="562"/>
                </a:cubicBezTo>
                <a:cubicBezTo>
                  <a:pt x="225" y="605"/>
                  <a:pt x="220" y="631"/>
                  <a:pt x="181" y="657"/>
                </a:cubicBezTo>
                <a:cubicBezTo>
                  <a:pt x="173" y="654"/>
                  <a:pt x="163" y="655"/>
                  <a:pt x="157" y="649"/>
                </a:cubicBezTo>
                <a:cubicBezTo>
                  <a:pt x="128" y="619"/>
                  <a:pt x="188" y="614"/>
                  <a:pt x="134" y="578"/>
                </a:cubicBezTo>
                <a:cubicBezTo>
                  <a:pt x="103" y="557"/>
                  <a:pt x="119" y="565"/>
                  <a:pt x="86" y="554"/>
                </a:cubicBezTo>
                <a:cubicBezTo>
                  <a:pt x="78" y="546"/>
                  <a:pt x="72" y="537"/>
                  <a:pt x="63" y="530"/>
                </a:cubicBezTo>
                <a:cubicBezTo>
                  <a:pt x="48" y="518"/>
                  <a:pt x="15" y="499"/>
                  <a:pt x="15" y="499"/>
                </a:cubicBezTo>
                <a:cubicBezTo>
                  <a:pt x="10" y="491"/>
                  <a:pt x="0" y="484"/>
                  <a:pt x="0" y="475"/>
                </a:cubicBezTo>
                <a:cubicBezTo>
                  <a:pt x="0" y="426"/>
                  <a:pt x="36" y="475"/>
                  <a:pt x="0" y="436"/>
                </a:cubicBezTo>
                <a:close/>
              </a:path>
            </a:pathLst>
          </a:cu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5400000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62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048" name="AutoShape 32"/>
          <p:cNvSpPr/>
          <p:nvPr/>
        </p:nvSpPr>
        <p:spPr>
          <a:xfrm>
            <a:off x="9166860" y="2899410"/>
            <a:ext cx="1423670" cy="732790"/>
          </a:xfrm>
          <a:prstGeom prst="cloudCallout">
            <a:avLst>
              <a:gd name="adj1" fmla="val -62528"/>
              <a:gd name="adj2" fmla="val 62806"/>
            </a:avLst>
          </a:prstGeom>
          <a:gradFill rotWithShape="1">
            <a:gsLst>
              <a:gs pos="0">
                <a:srgbClr val="E30000"/>
              </a:gs>
              <a:gs pos="100000">
                <a:srgbClr val="760303"/>
              </a:gs>
            </a:gsLst>
            <a:lin ang="5400000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浦东</a:t>
            </a:r>
          </a:p>
        </p:txBody>
      </p:sp>
      <p:grpSp>
        <p:nvGrpSpPr>
          <p:cNvPr id="25625" name="Group 34"/>
          <p:cNvGrpSpPr/>
          <p:nvPr/>
        </p:nvGrpSpPr>
        <p:grpSpPr>
          <a:xfrm>
            <a:off x="1259158" y="943480"/>
            <a:ext cx="3247880" cy="478259"/>
            <a:chOff x="182" y="2181"/>
            <a:chExt cx="2223" cy="335"/>
          </a:xfr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grpSpPr>
        <p:sp>
          <p:nvSpPr>
            <p:cNvPr id="25626" name="Text Box 35"/>
            <p:cNvSpPr txBox="1"/>
            <p:nvPr/>
          </p:nvSpPr>
          <p:spPr>
            <a:xfrm>
              <a:off x="182" y="2181"/>
              <a:ext cx="908" cy="335"/>
            </a:xfrm>
            <a:prstGeom prst="rect">
              <a:avLst/>
            </a:prstGeom>
            <a:grpFill/>
            <a:ln w="38100" cap="flat" cmpd="sng">
              <a:solidFill>
                <a:srgbClr val="00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anchor="t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altLang="zh-CN" sz="2520" b="1" baseline="0" dirty="0">
                  <a:solidFill>
                    <a:srgbClr val="FFFF00"/>
                  </a:solidFill>
                  <a:latin typeface="微软雅黑" panose="020B0503020204020204" pitchFamily="34" charset="-122"/>
                  <a:ea typeface="宋体" panose="02010600030101010101" pitchFamily="2" charset="-122"/>
                </a:rPr>
                <a:t>1</a:t>
              </a:r>
            </a:p>
          </p:txBody>
        </p:sp>
        <p:sp>
          <p:nvSpPr>
            <p:cNvPr id="25627" name="Text Box 36"/>
            <p:cNvSpPr txBox="1"/>
            <p:nvPr/>
          </p:nvSpPr>
          <p:spPr>
            <a:xfrm>
              <a:off x="1271" y="2181"/>
              <a:ext cx="1134" cy="335"/>
            </a:xfrm>
            <a:prstGeom prst="rect">
              <a:avLst/>
            </a:prstGeom>
            <a:grpFill/>
            <a:ln w="57150" cap="flat" cmpd="thickThin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anchor="t">
              <a:spAutoFit/>
            </a:bodyPr>
            <a:lstStyle/>
            <a:p>
              <a:pPr algn="ctr" defTabSz="914400"/>
              <a:r>
                <a:rPr lang="zh-CN" altLang="en-US" sz="2520" b="1" baseline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经济特区</a:t>
              </a: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3360643" y="1967098"/>
            <a:ext cx="5667729" cy="4063063"/>
            <a:chOff x="1111" y="391"/>
            <a:chExt cx="3674" cy="3365"/>
          </a:xfrm>
        </p:grpSpPr>
        <p:sp>
          <p:nvSpPr>
            <p:cNvPr id="25629" name="Freeform 47"/>
            <p:cNvSpPr/>
            <p:nvPr/>
          </p:nvSpPr>
          <p:spPr>
            <a:xfrm>
              <a:off x="1565" y="935"/>
              <a:ext cx="1088" cy="228"/>
            </a:xfrm>
            <a:custGeom>
              <a:avLst/>
              <a:gdLst/>
              <a:ahLst/>
              <a:cxnLst>
                <a:cxn ang="0">
                  <a:pos x="789" y="0"/>
                </a:cxn>
                <a:cxn ang="0">
                  <a:pos x="484" y="0"/>
                </a:cxn>
                <a:cxn ang="0">
                  <a:pos x="182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0" b="0"/>
              <a:pathLst>
                <a:path w="1179" h="1134">
                  <a:moveTo>
                    <a:pt x="1179" y="1134"/>
                  </a:moveTo>
                  <a:cubicBezTo>
                    <a:pt x="1027" y="896"/>
                    <a:pt x="876" y="658"/>
                    <a:pt x="725" y="499"/>
                  </a:cubicBezTo>
                  <a:cubicBezTo>
                    <a:pt x="574" y="340"/>
                    <a:pt x="385" y="257"/>
                    <a:pt x="272" y="182"/>
                  </a:cubicBezTo>
                  <a:cubicBezTo>
                    <a:pt x="159" y="107"/>
                    <a:pt x="90" y="76"/>
                    <a:pt x="45" y="46"/>
                  </a:cubicBezTo>
                  <a:cubicBezTo>
                    <a:pt x="0" y="16"/>
                    <a:pt x="0" y="8"/>
                    <a:pt x="0" y="0"/>
                  </a:cubicBezTo>
                </a:path>
              </a:pathLst>
            </a:custGeom>
            <a:noFill/>
            <a:ln w="50800" cap="flat" cmpd="sng">
              <a:solidFill>
                <a:srgbClr val="0033CC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zh-CN" altLang="en-US" sz="162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630" name="Group 48"/>
            <p:cNvGrpSpPr/>
            <p:nvPr/>
          </p:nvGrpSpPr>
          <p:grpSpPr>
            <a:xfrm>
              <a:off x="1111" y="391"/>
              <a:ext cx="3674" cy="3365"/>
              <a:chOff x="1111" y="391"/>
              <a:chExt cx="3674" cy="3365"/>
            </a:xfrm>
          </p:grpSpPr>
          <p:grpSp>
            <p:nvGrpSpPr>
              <p:cNvPr id="25631" name="Group 49"/>
              <p:cNvGrpSpPr/>
              <p:nvPr/>
            </p:nvGrpSpPr>
            <p:grpSpPr>
              <a:xfrm>
                <a:off x="2290" y="935"/>
                <a:ext cx="2495" cy="2821"/>
                <a:chOff x="2290" y="935"/>
                <a:chExt cx="2495" cy="2821"/>
              </a:xfrm>
            </p:grpSpPr>
            <p:grpSp>
              <p:nvGrpSpPr>
                <p:cNvPr id="25632" name="Group 50"/>
                <p:cNvGrpSpPr/>
                <p:nvPr/>
              </p:nvGrpSpPr>
              <p:grpSpPr>
                <a:xfrm>
                  <a:off x="2698" y="935"/>
                  <a:ext cx="2087" cy="2655"/>
                  <a:chOff x="2698" y="935"/>
                  <a:chExt cx="2087" cy="2655"/>
                </a:xfrm>
              </p:grpSpPr>
              <p:grpSp>
                <p:nvGrpSpPr>
                  <p:cNvPr id="25633" name="Group 51"/>
                  <p:cNvGrpSpPr/>
                  <p:nvPr/>
                </p:nvGrpSpPr>
                <p:grpSpPr>
                  <a:xfrm>
                    <a:off x="2698" y="935"/>
                    <a:ext cx="2087" cy="2133"/>
                    <a:chOff x="2698" y="935"/>
                    <a:chExt cx="2087" cy="2133"/>
                  </a:xfrm>
                </p:grpSpPr>
                <p:sp>
                  <p:nvSpPr>
                    <p:cNvPr id="25634" name="Freeform 52"/>
                    <p:cNvSpPr/>
                    <p:nvPr/>
                  </p:nvSpPr>
                  <p:spPr>
                    <a:xfrm>
                      <a:off x="2744" y="2069"/>
                      <a:ext cx="999" cy="228"/>
                    </a:xfrm>
                    <a:custGeom>
                      <a:avLst/>
                      <a:gdLst/>
                      <a:ahLst/>
                      <a:cxnLst>
                        <a:cxn ang="0">
                          <a:pos x="2234" y="0"/>
                        </a:cxn>
                        <a:cxn ang="0">
                          <a:pos x="1612" y="0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817" h="1089">
                          <a:moveTo>
                            <a:pt x="817" y="1089"/>
                          </a:moveTo>
                          <a:cubicBezTo>
                            <a:pt x="771" y="907"/>
                            <a:pt x="726" y="726"/>
                            <a:pt x="590" y="545"/>
                          </a:cubicBezTo>
                          <a:cubicBezTo>
                            <a:pt x="454" y="364"/>
                            <a:pt x="98" y="91"/>
                            <a:pt x="0" y="0"/>
                          </a:cubicBezTo>
                        </a:path>
                      </a:pathLst>
                    </a:custGeom>
                    <a:noFill/>
                    <a:ln w="50800" cap="flat" cmpd="sng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zh-CN" altLang="en-US" sz="16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5635" name="Freeform 53"/>
                    <p:cNvSpPr/>
                    <p:nvPr/>
                  </p:nvSpPr>
                  <p:spPr>
                    <a:xfrm>
                      <a:off x="2698" y="2840"/>
                      <a:ext cx="636" cy="228"/>
                    </a:xfrm>
                    <a:custGeom>
                      <a:avLst/>
                      <a:gdLst/>
                      <a:ahLst/>
                      <a:cxnLst>
                        <a:cxn ang="0">
                          <a:pos x="234" y="0"/>
                        </a:cxn>
                        <a:cxn ang="0">
                          <a:pos x="168" y="0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817" h="1089">
                          <a:moveTo>
                            <a:pt x="817" y="1089"/>
                          </a:moveTo>
                          <a:cubicBezTo>
                            <a:pt x="771" y="907"/>
                            <a:pt x="726" y="726"/>
                            <a:pt x="590" y="545"/>
                          </a:cubicBezTo>
                          <a:cubicBezTo>
                            <a:pt x="454" y="364"/>
                            <a:pt x="98" y="91"/>
                            <a:pt x="0" y="0"/>
                          </a:cubicBezTo>
                        </a:path>
                      </a:pathLst>
                    </a:custGeom>
                    <a:noFill/>
                    <a:ln w="50800" cap="flat" cmpd="sng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zh-CN" altLang="en-US" sz="16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5636" name="Freeform 54"/>
                    <p:cNvSpPr/>
                    <p:nvPr/>
                  </p:nvSpPr>
                  <p:spPr>
                    <a:xfrm>
                      <a:off x="3016" y="1888"/>
                      <a:ext cx="999" cy="228"/>
                    </a:xfrm>
                    <a:custGeom>
                      <a:avLst/>
                      <a:gdLst/>
                      <a:ahLst/>
                      <a:cxnLst>
                        <a:cxn ang="0">
                          <a:pos x="2234" y="0"/>
                        </a:cxn>
                        <a:cxn ang="0">
                          <a:pos x="1612" y="0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817" h="1089">
                          <a:moveTo>
                            <a:pt x="817" y="1089"/>
                          </a:moveTo>
                          <a:cubicBezTo>
                            <a:pt x="771" y="907"/>
                            <a:pt x="726" y="726"/>
                            <a:pt x="590" y="545"/>
                          </a:cubicBezTo>
                          <a:cubicBezTo>
                            <a:pt x="454" y="364"/>
                            <a:pt x="98" y="91"/>
                            <a:pt x="0" y="0"/>
                          </a:cubicBezTo>
                        </a:path>
                      </a:pathLst>
                    </a:custGeom>
                    <a:noFill/>
                    <a:ln w="50800" cap="flat" cmpd="sng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zh-CN" altLang="en-US" sz="16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5637" name="Freeform 55"/>
                    <p:cNvSpPr/>
                    <p:nvPr/>
                  </p:nvSpPr>
                  <p:spPr>
                    <a:xfrm>
                      <a:off x="3243" y="1797"/>
                      <a:ext cx="1090" cy="228"/>
                    </a:xfrm>
                    <a:custGeom>
                      <a:avLst/>
                      <a:gdLst/>
                      <a:ahLst/>
                      <a:cxnLst>
                        <a:cxn ang="0">
                          <a:pos x="3453" y="0"/>
                        </a:cxn>
                        <a:cxn ang="0">
                          <a:pos x="2494" y="0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817" h="1089">
                          <a:moveTo>
                            <a:pt x="817" y="1089"/>
                          </a:moveTo>
                          <a:cubicBezTo>
                            <a:pt x="771" y="907"/>
                            <a:pt x="726" y="726"/>
                            <a:pt x="590" y="545"/>
                          </a:cubicBezTo>
                          <a:cubicBezTo>
                            <a:pt x="454" y="364"/>
                            <a:pt x="98" y="91"/>
                            <a:pt x="0" y="0"/>
                          </a:cubicBezTo>
                        </a:path>
                      </a:pathLst>
                    </a:custGeom>
                    <a:noFill/>
                    <a:ln w="50800" cap="flat" cmpd="sng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zh-CN" altLang="en-US" sz="16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5638" name="Freeform 56"/>
                    <p:cNvSpPr/>
                    <p:nvPr/>
                  </p:nvSpPr>
                  <p:spPr>
                    <a:xfrm>
                      <a:off x="3334" y="1480"/>
                      <a:ext cx="998" cy="228"/>
                    </a:xfrm>
                    <a:custGeom>
                      <a:avLst/>
                      <a:gdLst/>
                      <a:ahLst/>
                      <a:cxnLst>
                        <a:cxn ang="0">
                          <a:pos x="2222" y="0"/>
                        </a:cxn>
                        <a:cxn ang="0">
                          <a:pos x="1605" y="0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817" h="1089">
                          <a:moveTo>
                            <a:pt x="817" y="1089"/>
                          </a:moveTo>
                          <a:cubicBezTo>
                            <a:pt x="771" y="907"/>
                            <a:pt x="726" y="726"/>
                            <a:pt x="590" y="545"/>
                          </a:cubicBezTo>
                          <a:cubicBezTo>
                            <a:pt x="454" y="364"/>
                            <a:pt x="98" y="91"/>
                            <a:pt x="0" y="0"/>
                          </a:cubicBezTo>
                        </a:path>
                      </a:pathLst>
                    </a:custGeom>
                    <a:noFill/>
                    <a:ln w="50800" cap="flat" cmpd="sng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zh-CN" altLang="en-US" sz="16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25639" name="Freeform 57"/>
                    <p:cNvSpPr/>
                    <p:nvPr/>
                  </p:nvSpPr>
                  <p:spPr>
                    <a:xfrm flipH="1">
                      <a:off x="4377" y="935"/>
                      <a:ext cx="408" cy="228"/>
                    </a:xfrm>
                    <a:custGeom>
                      <a:avLst/>
                      <a:gdLst/>
                      <a:ahLst/>
                      <a:cxnLst>
                        <a:cxn ang="0">
                          <a:pos x="25" y="0"/>
                        </a:cxn>
                        <a:cxn ang="0">
                          <a:pos x="18" y="0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817" h="1089">
                          <a:moveTo>
                            <a:pt x="817" y="1089"/>
                          </a:moveTo>
                          <a:cubicBezTo>
                            <a:pt x="771" y="907"/>
                            <a:pt x="726" y="726"/>
                            <a:pt x="590" y="545"/>
                          </a:cubicBezTo>
                          <a:cubicBezTo>
                            <a:pt x="454" y="364"/>
                            <a:pt x="98" y="91"/>
                            <a:pt x="0" y="0"/>
                          </a:cubicBezTo>
                        </a:path>
                      </a:pathLst>
                    </a:custGeom>
                    <a:noFill/>
                    <a:ln w="50800" cap="flat" cmpd="sng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stealth" w="med" len="med"/>
                    </a:ln>
                  </p:spPr>
                  <p:txBody>
                    <a:bodyPr/>
                    <a:lstStyle/>
                    <a:p>
                      <a:endParaRPr lang="zh-CN" altLang="en-US" sz="16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sp>
                <p:nvSpPr>
                  <p:cNvPr id="25640" name="Freeform 58"/>
                  <p:cNvSpPr/>
                  <p:nvPr/>
                </p:nvSpPr>
                <p:spPr>
                  <a:xfrm>
                    <a:off x="2699" y="3362"/>
                    <a:ext cx="408" cy="228"/>
                  </a:xfrm>
                  <a:custGeom>
                    <a:avLst/>
                    <a:gdLst/>
                    <a:ahLst/>
                    <a:cxnLst>
                      <a:cxn ang="0">
                        <a:pos x="408" y="18"/>
                      </a:cxn>
                      <a:cxn ang="0">
                        <a:pos x="272" y="3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408" h="431">
                        <a:moveTo>
                          <a:pt x="408" y="431"/>
                        </a:moveTo>
                        <a:cubicBezTo>
                          <a:pt x="374" y="283"/>
                          <a:pt x="340" y="136"/>
                          <a:pt x="272" y="68"/>
                        </a:cubicBezTo>
                        <a:cubicBezTo>
                          <a:pt x="204" y="0"/>
                          <a:pt x="102" y="11"/>
                          <a:pt x="0" y="23"/>
                        </a:cubicBezTo>
                      </a:path>
                    </a:pathLst>
                  </a:custGeom>
                  <a:noFill/>
                  <a:ln w="50800" cap="flat" cmpd="sng">
                    <a:solidFill>
                      <a:srgbClr val="0033CC"/>
                    </a:solidFill>
                    <a:prstDash val="solid"/>
                    <a:round/>
                    <a:headEnd type="none" w="med" len="med"/>
                    <a:tailEnd type="stealth" w="med" len="med"/>
                  </a:ln>
                </p:spPr>
                <p:txBody>
                  <a:bodyPr/>
                  <a:lstStyle/>
                  <a:p>
                    <a:endParaRPr lang="zh-CN" altLang="en-US" sz="162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25641" name="Freeform 59"/>
                <p:cNvSpPr/>
                <p:nvPr/>
              </p:nvSpPr>
              <p:spPr>
                <a:xfrm>
                  <a:off x="2290" y="3528"/>
                  <a:ext cx="726" cy="228"/>
                </a:xfrm>
                <a:custGeom>
                  <a:avLst/>
                  <a:gdLst/>
                  <a:ahLst/>
                  <a:cxnLst>
                    <a:cxn ang="0">
                      <a:pos x="726" y="125"/>
                    </a:cxn>
                    <a:cxn ang="0">
                      <a:pos x="272" y="18"/>
                    </a:cxn>
                    <a:cxn ang="0">
                      <a:pos x="0" y="18"/>
                    </a:cxn>
                  </a:cxnLst>
                  <a:rect l="0" t="0" r="0" b="0"/>
                  <a:pathLst>
                    <a:path w="726" h="265">
                      <a:moveTo>
                        <a:pt x="726" y="265"/>
                      </a:moveTo>
                      <a:cubicBezTo>
                        <a:pt x="559" y="170"/>
                        <a:pt x="393" y="76"/>
                        <a:pt x="272" y="38"/>
                      </a:cubicBezTo>
                      <a:cubicBezTo>
                        <a:pt x="151" y="0"/>
                        <a:pt x="75" y="19"/>
                        <a:pt x="0" y="38"/>
                      </a:cubicBezTo>
                    </a:path>
                  </a:pathLst>
                </a:custGeom>
                <a:noFill/>
                <a:ln w="50800" cap="flat" cmpd="sng">
                  <a:solidFill>
                    <a:srgbClr val="0033CC"/>
                  </a:solidFill>
                  <a:prstDash val="solid"/>
                  <a:round/>
                  <a:headEnd type="none" w="med" len="med"/>
                  <a:tailEnd type="stealth" w="med" len="med"/>
                </a:ln>
              </p:spPr>
              <p:txBody>
                <a:bodyPr/>
                <a:lstStyle/>
                <a:p>
                  <a:endParaRPr lang="zh-CN" altLang="en-US" sz="162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5642" name="Freeform 60"/>
              <p:cNvSpPr/>
              <p:nvPr/>
            </p:nvSpPr>
            <p:spPr>
              <a:xfrm>
                <a:off x="1111" y="845"/>
                <a:ext cx="590" cy="228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23" y="0"/>
                  </a:cxn>
                  <a:cxn ang="0">
                    <a:pos x="9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0" b="0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162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43" name="Freeform 61"/>
              <p:cNvSpPr/>
              <p:nvPr/>
            </p:nvSpPr>
            <p:spPr>
              <a:xfrm>
                <a:off x="1292" y="572"/>
                <a:ext cx="409" cy="2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162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44" name="Freeform 62"/>
              <p:cNvSpPr/>
              <p:nvPr/>
            </p:nvSpPr>
            <p:spPr>
              <a:xfrm>
                <a:off x="1156" y="618"/>
                <a:ext cx="409" cy="2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162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45" name="Freeform 63"/>
              <p:cNvSpPr/>
              <p:nvPr/>
            </p:nvSpPr>
            <p:spPr>
              <a:xfrm>
                <a:off x="3515" y="1253"/>
                <a:ext cx="409" cy="22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162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46" name="Freeform 64"/>
              <p:cNvSpPr/>
              <p:nvPr/>
            </p:nvSpPr>
            <p:spPr>
              <a:xfrm flipH="1">
                <a:off x="4060" y="482"/>
                <a:ext cx="135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162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47" name="Freeform 65"/>
              <p:cNvSpPr/>
              <p:nvPr/>
            </p:nvSpPr>
            <p:spPr>
              <a:xfrm flipH="1">
                <a:off x="4332" y="391"/>
                <a:ext cx="272" cy="22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/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162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Group 40"/>
          <p:cNvGrpSpPr/>
          <p:nvPr/>
        </p:nvGrpSpPr>
        <p:grpSpPr>
          <a:xfrm>
            <a:off x="1259158" y="2872221"/>
            <a:ext cx="4338598" cy="478260"/>
            <a:chOff x="182" y="3089"/>
            <a:chExt cx="3039" cy="335"/>
          </a:xfr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grpSpPr>
        <p:sp>
          <p:nvSpPr>
            <p:cNvPr id="25649" name="Text Box 41"/>
            <p:cNvSpPr txBox="1"/>
            <p:nvPr/>
          </p:nvSpPr>
          <p:spPr>
            <a:xfrm>
              <a:off x="182" y="3089"/>
              <a:ext cx="908" cy="330"/>
            </a:xfrm>
            <a:prstGeom prst="rect">
              <a:avLst/>
            </a:prstGeom>
            <a:grpFill/>
            <a:ln w="38100" cap="flat" cmpd="sng">
              <a:solidFill>
                <a:srgbClr val="00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lIns="80937" tIns="42087" rIns="80937" bIns="42087" anchor="t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altLang="zh-CN" sz="2520" b="1" baseline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</a:p>
          </p:txBody>
        </p:sp>
        <p:sp>
          <p:nvSpPr>
            <p:cNvPr id="25650" name="Text Box 42"/>
            <p:cNvSpPr txBox="1"/>
            <p:nvPr/>
          </p:nvSpPr>
          <p:spPr>
            <a:xfrm>
              <a:off x="1271" y="3089"/>
              <a:ext cx="1950" cy="335"/>
            </a:xfrm>
            <a:prstGeom prst="rect">
              <a:avLst/>
            </a:prstGeom>
            <a:grpFill/>
            <a:ln w="57150" cap="flat" cmpd="thickThin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anchor="t">
              <a:spAutoFit/>
            </a:bodyPr>
            <a:lstStyle/>
            <a:p>
              <a:pPr algn="ctr" defTabSz="914400"/>
              <a:r>
                <a:rPr lang="zh-CN" altLang="en-US" sz="2520" b="1" baseline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沿海经济开放区</a:t>
              </a:r>
            </a:p>
          </p:txBody>
        </p:sp>
      </p:grpSp>
      <p:grpSp>
        <p:nvGrpSpPr>
          <p:cNvPr id="6" name="Group 40"/>
          <p:cNvGrpSpPr/>
          <p:nvPr/>
        </p:nvGrpSpPr>
        <p:grpSpPr>
          <a:xfrm>
            <a:off x="1245764" y="3761640"/>
            <a:ext cx="5553518" cy="478260"/>
            <a:chOff x="182" y="3089"/>
            <a:chExt cx="3890" cy="335"/>
          </a:xfr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grpSpPr>
        <p:sp>
          <p:nvSpPr>
            <p:cNvPr id="25652" name="Text Box 41"/>
            <p:cNvSpPr txBox="1"/>
            <p:nvPr/>
          </p:nvSpPr>
          <p:spPr>
            <a:xfrm>
              <a:off x="182" y="3089"/>
              <a:ext cx="908" cy="330"/>
            </a:xfrm>
            <a:prstGeom prst="rect">
              <a:avLst/>
            </a:prstGeom>
            <a:grpFill/>
            <a:ln w="38100" cap="flat" cmpd="sng">
              <a:solidFill>
                <a:srgbClr val="00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lIns="80937" tIns="42087" rIns="80937" bIns="42087" anchor="t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altLang="zh-CN" sz="2520" b="1" baseline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</a:p>
          </p:txBody>
        </p:sp>
        <p:sp>
          <p:nvSpPr>
            <p:cNvPr id="25653" name="Text Box 42"/>
            <p:cNvSpPr txBox="1"/>
            <p:nvPr/>
          </p:nvSpPr>
          <p:spPr>
            <a:xfrm>
              <a:off x="1271" y="3089"/>
              <a:ext cx="2801" cy="335"/>
            </a:xfrm>
            <a:prstGeom prst="rect">
              <a:avLst/>
            </a:prstGeom>
            <a:grpFill/>
            <a:ln w="57150" cap="flat" cmpd="thickThin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 anchor="t">
              <a:spAutoFit/>
            </a:bodyPr>
            <a:lstStyle/>
            <a:p>
              <a:pPr algn="ctr" defTabSz="914400"/>
              <a:r>
                <a:rPr lang="zh-CN" altLang="en-US" sz="2520" b="1" baseline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内地（沿江、沿边、省会）</a:t>
              </a:r>
            </a:p>
          </p:txBody>
        </p:sp>
      </p:grpSp>
      <p:sp>
        <p:nvSpPr>
          <p:cNvPr id="18465" name="AutoShape 33"/>
          <p:cNvSpPr/>
          <p:nvPr/>
        </p:nvSpPr>
        <p:spPr>
          <a:xfrm>
            <a:off x="9316720" y="2538095"/>
            <a:ext cx="1918970" cy="410845"/>
          </a:xfrm>
          <a:prstGeom prst="wedgeRectCallout">
            <a:avLst>
              <a:gd name="adj1" fmla="val -86097"/>
              <a:gd name="adj2" fmla="val 562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r>
              <a:rPr lang="zh-CN" altLang="en-US" sz="252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环渤海地区</a:t>
            </a:r>
          </a:p>
        </p:txBody>
      </p:sp>
      <p:sp>
        <p:nvSpPr>
          <p:cNvPr id="18466" name="AutoShape 34"/>
          <p:cNvSpPr/>
          <p:nvPr/>
        </p:nvSpPr>
        <p:spPr>
          <a:xfrm>
            <a:off x="9543750" y="3763068"/>
            <a:ext cx="1920175" cy="411160"/>
          </a:xfrm>
          <a:prstGeom prst="wedgeRectCallout">
            <a:avLst>
              <a:gd name="adj1" fmla="val -86991"/>
              <a:gd name="adj2" fmla="val 5625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r>
              <a:rPr lang="zh-CN" altLang="en-US" sz="25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  <a:r>
              <a:rPr lang="zh-CN" altLang="en-US" sz="252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</a:t>
            </a:r>
            <a:r>
              <a:rPr lang="zh-CN" altLang="en-US" sz="25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三角</a:t>
            </a:r>
            <a:r>
              <a:rPr lang="zh-CN" altLang="en-US" sz="252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洲</a:t>
            </a:r>
          </a:p>
        </p:txBody>
      </p:sp>
      <p:sp>
        <p:nvSpPr>
          <p:cNvPr id="18468" name="AutoShape 36"/>
          <p:cNvSpPr/>
          <p:nvPr/>
        </p:nvSpPr>
        <p:spPr>
          <a:xfrm>
            <a:off x="7874839" y="5964489"/>
            <a:ext cx="1980136" cy="411160"/>
          </a:xfrm>
          <a:prstGeom prst="wedgeRectCallout">
            <a:avLst>
              <a:gd name="adj1" fmla="val -52745"/>
              <a:gd name="adj2" fmla="val -12187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r>
              <a:rPr lang="zh-CN" altLang="en-US" sz="25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珠</a:t>
            </a:r>
            <a:r>
              <a:rPr lang="zh-CN" altLang="en-US" sz="252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</a:t>
            </a:r>
            <a:r>
              <a:rPr lang="zh-CN" altLang="en-US" sz="252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三角</a:t>
            </a:r>
            <a:r>
              <a:rPr lang="zh-CN" altLang="en-US" sz="252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洲</a:t>
            </a:r>
          </a:p>
        </p:txBody>
      </p:sp>
      <p:grpSp>
        <p:nvGrpSpPr>
          <p:cNvPr id="4" name="Group 37"/>
          <p:cNvGrpSpPr/>
          <p:nvPr/>
        </p:nvGrpSpPr>
        <p:grpSpPr>
          <a:xfrm>
            <a:off x="1260586" y="1832899"/>
            <a:ext cx="3948851" cy="478260"/>
            <a:chOff x="180" y="2640"/>
            <a:chExt cx="2766" cy="335"/>
          </a:xfr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grpSpPr>
        <p:sp>
          <p:nvSpPr>
            <p:cNvPr id="25659" name="Text Box 38"/>
            <p:cNvSpPr txBox="1"/>
            <p:nvPr/>
          </p:nvSpPr>
          <p:spPr>
            <a:xfrm>
              <a:off x="180" y="2640"/>
              <a:ext cx="908" cy="335"/>
            </a:xfrm>
            <a:prstGeom prst="rect">
              <a:avLst/>
            </a:prstGeom>
            <a:grpFill/>
            <a:ln w="38100" cap="flat" cmpd="sng">
              <a:solidFill>
                <a:srgbClr val="00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anchor="t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en-US" altLang="zh-CN" sz="2520" b="1" baseline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25660" name="Text Box 39"/>
            <p:cNvSpPr txBox="1"/>
            <p:nvPr/>
          </p:nvSpPr>
          <p:spPr>
            <a:xfrm>
              <a:off x="1268" y="2640"/>
              <a:ext cx="1678" cy="335"/>
            </a:xfrm>
            <a:prstGeom prst="rect">
              <a:avLst/>
            </a:prstGeom>
            <a:grpFill/>
            <a:ln w="57150" cap="flat" cmpd="thickThin">
              <a:solidFill>
                <a:srgbClr val="FFFF00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anchor="t">
              <a:spAutoFit/>
            </a:bodyPr>
            <a:lstStyle/>
            <a:p>
              <a:pPr algn="ctr" defTabSz="914400">
                <a:spcBef>
                  <a:spcPct val="50000"/>
                </a:spcBef>
              </a:pPr>
              <a:r>
                <a:rPr lang="zh-CN" altLang="en-US" sz="2520" b="1" baseline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沿海开放城市</a:t>
              </a:r>
            </a:p>
          </p:txBody>
        </p:sp>
      </p:grpSp>
      <p:sp>
        <p:nvSpPr>
          <p:cNvPr id="86029" name="Freeform 13"/>
          <p:cNvSpPr/>
          <p:nvPr/>
        </p:nvSpPr>
        <p:spPr>
          <a:xfrm>
            <a:off x="6919749" y="2352559"/>
            <a:ext cx="2054373" cy="3684739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1275" h="2304">
                <a:moveTo>
                  <a:pt x="1192" y="126"/>
                </a:moveTo>
                <a:cubicBezTo>
                  <a:pt x="1168" y="91"/>
                  <a:pt x="1139" y="85"/>
                  <a:pt x="1105" y="63"/>
                </a:cubicBezTo>
                <a:cubicBezTo>
                  <a:pt x="1089" y="39"/>
                  <a:pt x="1069" y="28"/>
                  <a:pt x="1042" y="16"/>
                </a:cubicBezTo>
                <a:cubicBezTo>
                  <a:pt x="1027" y="9"/>
                  <a:pt x="994" y="0"/>
                  <a:pt x="994" y="0"/>
                </a:cubicBezTo>
                <a:cubicBezTo>
                  <a:pt x="922" y="15"/>
                  <a:pt x="874" y="72"/>
                  <a:pt x="813" y="110"/>
                </a:cubicBezTo>
                <a:cubicBezTo>
                  <a:pt x="829" y="121"/>
                  <a:pt x="854" y="124"/>
                  <a:pt x="860" y="142"/>
                </a:cubicBezTo>
                <a:cubicBezTo>
                  <a:pt x="863" y="150"/>
                  <a:pt x="863" y="159"/>
                  <a:pt x="868" y="166"/>
                </a:cubicBezTo>
                <a:cubicBezTo>
                  <a:pt x="879" y="180"/>
                  <a:pt x="945" y="207"/>
                  <a:pt x="963" y="213"/>
                </a:cubicBezTo>
                <a:cubicBezTo>
                  <a:pt x="988" y="230"/>
                  <a:pt x="1009" y="252"/>
                  <a:pt x="1034" y="268"/>
                </a:cubicBezTo>
                <a:cubicBezTo>
                  <a:pt x="1076" y="296"/>
                  <a:pt x="1127" y="306"/>
                  <a:pt x="1176" y="316"/>
                </a:cubicBezTo>
                <a:cubicBezTo>
                  <a:pt x="1165" y="346"/>
                  <a:pt x="1156" y="361"/>
                  <a:pt x="1129" y="379"/>
                </a:cubicBezTo>
                <a:cubicBezTo>
                  <a:pt x="1108" y="440"/>
                  <a:pt x="1117" y="506"/>
                  <a:pt x="1057" y="544"/>
                </a:cubicBezTo>
                <a:cubicBezTo>
                  <a:pt x="1035" y="580"/>
                  <a:pt x="1034" y="619"/>
                  <a:pt x="1010" y="655"/>
                </a:cubicBezTo>
                <a:cubicBezTo>
                  <a:pt x="1028" y="707"/>
                  <a:pt x="1032" y="765"/>
                  <a:pt x="1081" y="797"/>
                </a:cubicBezTo>
                <a:cubicBezTo>
                  <a:pt x="1098" y="849"/>
                  <a:pt x="1160" y="948"/>
                  <a:pt x="1207" y="978"/>
                </a:cubicBezTo>
                <a:cubicBezTo>
                  <a:pt x="1215" y="1009"/>
                  <a:pt x="1222" y="1042"/>
                  <a:pt x="1231" y="1073"/>
                </a:cubicBezTo>
                <a:cubicBezTo>
                  <a:pt x="1235" y="1089"/>
                  <a:pt x="1247" y="1120"/>
                  <a:pt x="1247" y="1120"/>
                </a:cubicBezTo>
                <a:cubicBezTo>
                  <a:pt x="1252" y="1171"/>
                  <a:pt x="1275" y="1250"/>
                  <a:pt x="1255" y="1302"/>
                </a:cubicBezTo>
                <a:cubicBezTo>
                  <a:pt x="1248" y="1320"/>
                  <a:pt x="1234" y="1333"/>
                  <a:pt x="1223" y="1349"/>
                </a:cubicBezTo>
                <a:cubicBezTo>
                  <a:pt x="1218" y="1357"/>
                  <a:pt x="1207" y="1373"/>
                  <a:pt x="1207" y="1373"/>
                </a:cubicBezTo>
                <a:cubicBezTo>
                  <a:pt x="1191" y="1427"/>
                  <a:pt x="1166" y="1465"/>
                  <a:pt x="1144" y="1515"/>
                </a:cubicBezTo>
                <a:cubicBezTo>
                  <a:pt x="1123" y="1562"/>
                  <a:pt x="1112" y="1611"/>
                  <a:pt x="1089" y="1657"/>
                </a:cubicBezTo>
                <a:cubicBezTo>
                  <a:pt x="1080" y="1676"/>
                  <a:pt x="1079" y="1704"/>
                  <a:pt x="1065" y="1720"/>
                </a:cubicBezTo>
                <a:cubicBezTo>
                  <a:pt x="1043" y="1744"/>
                  <a:pt x="980" y="1780"/>
                  <a:pt x="947" y="1791"/>
                </a:cubicBezTo>
                <a:cubicBezTo>
                  <a:pt x="886" y="1852"/>
                  <a:pt x="796" y="1879"/>
                  <a:pt x="718" y="1917"/>
                </a:cubicBezTo>
                <a:cubicBezTo>
                  <a:pt x="702" y="1925"/>
                  <a:pt x="688" y="1935"/>
                  <a:pt x="671" y="1941"/>
                </a:cubicBezTo>
                <a:cubicBezTo>
                  <a:pt x="651" y="1948"/>
                  <a:pt x="608" y="1957"/>
                  <a:pt x="608" y="1957"/>
                </a:cubicBezTo>
                <a:cubicBezTo>
                  <a:pt x="566" y="1984"/>
                  <a:pt x="528" y="2004"/>
                  <a:pt x="481" y="2020"/>
                </a:cubicBezTo>
                <a:cubicBezTo>
                  <a:pt x="457" y="2037"/>
                  <a:pt x="438" y="2043"/>
                  <a:pt x="410" y="2051"/>
                </a:cubicBezTo>
                <a:cubicBezTo>
                  <a:pt x="353" y="2110"/>
                  <a:pt x="425" y="2038"/>
                  <a:pt x="355" y="2099"/>
                </a:cubicBezTo>
                <a:cubicBezTo>
                  <a:pt x="330" y="2121"/>
                  <a:pt x="320" y="2144"/>
                  <a:pt x="292" y="2162"/>
                </a:cubicBezTo>
                <a:cubicBezTo>
                  <a:pt x="272" y="2203"/>
                  <a:pt x="241" y="2229"/>
                  <a:pt x="205" y="2257"/>
                </a:cubicBezTo>
                <a:cubicBezTo>
                  <a:pt x="190" y="2268"/>
                  <a:pt x="174" y="2278"/>
                  <a:pt x="158" y="2288"/>
                </a:cubicBezTo>
                <a:cubicBezTo>
                  <a:pt x="150" y="2293"/>
                  <a:pt x="134" y="2304"/>
                  <a:pt x="134" y="2304"/>
                </a:cubicBezTo>
                <a:cubicBezTo>
                  <a:pt x="86" y="2292"/>
                  <a:pt x="54" y="2256"/>
                  <a:pt x="8" y="2241"/>
                </a:cubicBezTo>
                <a:cubicBezTo>
                  <a:pt x="5" y="2233"/>
                  <a:pt x="0" y="2217"/>
                  <a:pt x="0" y="2217"/>
                </a:cubicBezTo>
              </a:path>
            </a:pathLst>
          </a:custGeom>
          <a:noFill/>
          <a:ln w="31750" cap="flat" cmpd="sng">
            <a:solidFill>
              <a:srgbClr val="FF3300"/>
            </a:solidFill>
            <a:prstDash val="solid"/>
            <a:round/>
            <a:headEnd type="diamond" w="med" len="med"/>
            <a:tailEnd type="diamond" w="med" len="med"/>
          </a:ln>
        </p:spPr>
        <p:txBody>
          <a:bodyPr/>
          <a:lstStyle/>
          <a:p>
            <a:endParaRPr lang="zh-CN" altLang="en-US" sz="162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流程图: 顺序访问存储器 1"/>
          <p:cNvSpPr/>
          <p:nvPr/>
        </p:nvSpPr>
        <p:spPr>
          <a:xfrm>
            <a:off x="4312879" y="4281301"/>
            <a:ext cx="1793115" cy="466839"/>
          </a:xfrm>
          <a:prstGeom prst="flowChartMagnetic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en-US" altLang="zh-CN" b="1" strike="noStrike" noProof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1992</a:t>
            </a:r>
            <a:r>
              <a:rPr lang="zh-CN" altLang="en-US" b="1" strike="noStrike" noProof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重庆</a:t>
            </a:r>
          </a:p>
        </p:txBody>
      </p:sp>
      <p:sp>
        <p:nvSpPr>
          <p:cNvPr id="9" name="椭圆形标注 8"/>
          <p:cNvSpPr/>
          <p:nvPr/>
        </p:nvSpPr>
        <p:spPr>
          <a:xfrm flipH="1">
            <a:off x="6919749" y="532320"/>
            <a:ext cx="1282020" cy="663853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zh-CN" altLang="en-US" sz="1620" b="1" strike="noStrike" noProof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满州里</a:t>
            </a:r>
          </a:p>
        </p:txBody>
      </p:sp>
      <p:sp>
        <p:nvSpPr>
          <p:cNvPr id="8" name="箭头: 五边形 1"/>
          <p:cNvSpPr/>
          <p:nvPr/>
        </p:nvSpPr>
        <p:spPr>
          <a:xfrm>
            <a:off x="483870" y="165735"/>
            <a:ext cx="5255553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：纵深推进，深入内地</a:t>
            </a:r>
            <a:endParaRPr lang="en-US" altLang="zh-CN" sz="2400" b="1" dirty="0">
              <a:latin typeface="微软雅黑" panose="020B0503020204020204" pitchFamily="34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10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000"/>
                                        <p:tgtEl>
                                          <p:spTgt spid="86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10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86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8" grpId="0" bldLvl="0" animBg="1"/>
      <p:bldP spid="86030" grpId="0" bldLvl="0" animBg="1"/>
      <p:bldP spid="86031" grpId="0" bldLvl="0" animBg="1"/>
      <p:bldP spid="86032" grpId="0" bldLvl="0" animBg="1"/>
      <p:bldP spid="86033" grpId="0" bldLvl="0" animBg="1"/>
      <p:bldP spid="86034" grpId="0" bldLvl="0" animBg="1"/>
      <p:bldP spid="86035" grpId="0" bldLvl="0" animBg="1"/>
      <p:bldP spid="86036" grpId="0" bldLvl="0" animBg="1"/>
      <p:bldP spid="86037" grpId="0" bldLvl="0" animBg="1"/>
      <p:bldP spid="86038" grpId="0" bldLvl="0" animBg="1"/>
      <p:bldP spid="86039" grpId="0" bldLvl="0" animBg="1"/>
      <p:bldP spid="86040" grpId="0" bldLvl="0" animBg="1"/>
      <p:bldP spid="86041" grpId="0" bldLvl="0" animBg="1"/>
      <p:bldP spid="86042" grpId="0" bldLvl="0" animBg="1"/>
      <p:bldP spid="86043" grpId="0" bldLvl="0" animBg="1"/>
      <p:bldP spid="86048" grpId="0" bldLvl="0" animBg="1"/>
      <p:bldP spid="18465" grpId="0" bldLvl="0" animBg="1"/>
      <p:bldP spid="18466" grpId="0" bldLvl="0" animBg="1"/>
      <p:bldP spid="18468" grpId="0" bldLvl="0" animBg="1"/>
      <p:bldP spid="2" grpId="0" bldLvl="0" animBg="1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86255" y="296127"/>
            <a:ext cx="5231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不断深入──对外开放领域的扩大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2790" y="1478563"/>
            <a:ext cx="5315888" cy="521756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89991" tIns="44995" rIns="89991" bIns="4499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1984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    开放</a:t>
            </a:r>
            <a:r>
              <a:rPr lang="en-US" altLang="x-none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个沿海城市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5632790" y="2166800"/>
            <a:ext cx="5315888" cy="521756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89991" tIns="44995" rIns="89991" bIns="4499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1985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    开放沿海经济开放区</a:t>
            </a:r>
            <a:r>
              <a:rPr lang="en-US" altLang="x-none" sz="2800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5647285" y="2964823"/>
            <a:ext cx="5315888" cy="521756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89991" tIns="44995" rIns="89991" bIns="4499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1988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   建立海南岛经济特区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4">
            <a:hlinkClick r:id="rId4" action="ppaction://hlinksldjump"/>
          </p:cNvPr>
          <p:cNvSpPr/>
          <p:nvPr/>
        </p:nvSpPr>
        <p:spPr>
          <a:xfrm>
            <a:off x="5632790" y="3737311"/>
            <a:ext cx="5330383" cy="521756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89991" tIns="44995" rIns="89991" bIns="4499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   设立上海浦东开发区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100"/>
          <p:cNvSpPr txBox="1"/>
          <p:nvPr/>
        </p:nvSpPr>
        <p:spPr>
          <a:xfrm>
            <a:off x="5632790" y="4524005"/>
            <a:ext cx="5315887" cy="59645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89991" tIns="44995" rIns="89991" bIns="44995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1992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  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开放内地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（沿江、沿边、省会）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>
            <a:hlinkClick r:id="rId5" action="ppaction://hlinksldjump"/>
          </p:cNvPr>
          <p:cNvSpPr/>
          <p:nvPr/>
        </p:nvSpPr>
        <p:spPr>
          <a:xfrm>
            <a:off x="5647285" y="5408057"/>
            <a:ext cx="5250427" cy="9531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defRPr/>
            </a:pPr>
            <a:r>
              <a:rPr lang="zh-CN" altLang="en-US" sz="28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特点：形成全方位、多层次、宽领域的对外开放格局。</a:t>
            </a:r>
          </a:p>
        </p:txBody>
      </p:sp>
      <p:sp>
        <p:nvSpPr>
          <p:cNvPr id="32" name="Rectangle 5"/>
          <p:cNvSpPr/>
          <p:nvPr/>
        </p:nvSpPr>
        <p:spPr>
          <a:xfrm>
            <a:off x="5632790" y="846582"/>
            <a:ext cx="5315888" cy="521756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txBody>
          <a:bodyPr wrap="square" lIns="89991" tIns="44995" rIns="89991" bIns="4499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1980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    设立四个经济特区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6899" y="846582"/>
            <a:ext cx="4762500" cy="5676900"/>
            <a:chOff x="3964616" y="4999442"/>
            <a:chExt cx="4762500" cy="5676900"/>
          </a:xfrm>
        </p:grpSpPr>
        <p:pic>
          <p:nvPicPr>
            <p:cNvPr id="129" name="图片 1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4616" y="4999442"/>
              <a:ext cx="4762500" cy="5676900"/>
            </a:xfrm>
            <a:prstGeom prst="rect">
              <a:avLst/>
            </a:prstGeom>
          </p:spPr>
        </p:pic>
        <p:grpSp>
          <p:nvGrpSpPr>
            <p:cNvPr id="131" name="组合 130"/>
            <p:cNvGrpSpPr/>
            <p:nvPr/>
          </p:nvGrpSpPr>
          <p:grpSpPr>
            <a:xfrm>
              <a:off x="4153477" y="6827758"/>
              <a:ext cx="2035946" cy="3013402"/>
              <a:chOff x="2972800" y="2339846"/>
              <a:chExt cx="1710289" cy="2531397"/>
            </a:xfrm>
          </p:grpSpPr>
          <p:sp>
            <p:nvSpPr>
              <p:cNvPr id="132" name="Freeform 52"/>
              <p:cNvSpPr/>
              <p:nvPr/>
            </p:nvSpPr>
            <p:spPr>
              <a:xfrm>
                <a:off x="2972800" y="3123168"/>
                <a:ext cx="1075254" cy="218869"/>
              </a:xfrm>
              <a:custGeom>
                <a:avLst/>
                <a:gdLst>
                  <a:gd name="txL" fmla="*/ 0 w 817"/>
                  <a:gd name="txT" fmla="*/ 0 h 1089"/>
                  <a:gd name="txR" fmla="*/ 817 w 817"/>
                  <a:gd name="txB" fmla="*/ 1089 h 1089"/>
                </a:gdLst>
                <a:ahLst/>
                <a:cxnLst>
                  <a:cxn ang="0">
                    <a:pos x="2234" y="0"/>
                  </a:cxn>
                  <a:cxn ang="0">
                    <a:pos x="1612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817" h="1089">
                    <a:moveTo>
                      <a:pt x="817" y="1089"/>
                    </a:moveTo>
                    <a:cubicBezTo>
                      <a:pt x="771" y="907"/>
                      <a:pt x="726" y="726"/>
                      <a:pt x="590" y="545"/>
                    </a:cubicBezTo>
                    <a:cubicBezTo>
                      <a:pt x="454" y="364"/>
                      <a:pt x="98" y="91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33" name="Freeform 53"/>
              <p:cNvSpPr/>
              <p:nvPr/>
            </p:nvSpPr>
            <p:spPr>
              <a:xfrm>
                <a:off x="3730536" y="4218475"/>
                <a:ext cx="684546" cy="218869"/>
              </a:xfrm>
              <a:custGeom>
                <a:avLst/>
                <a:gdLst>
                  <a:gd name="txL" fmla="*/ 0 w 817"/>
                  <a:gd name="txT" fmla="*/ 0 h 1089"/>
                  <a:gd name="txR" fmla="*/ 817 w 817"/>
                  <a:gd name="txB" fmla="*/ 1089 h 1089"/>
                </a:gdLst>
                <a:ahLst/>
                <a:cxnLst>
                  <a:cxn ang="0">
                    <a:pos x="234" y="0"/>
                  </a:cxn>
                  <a:cxn ang="0">
                    <a:pos x="168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817" h="1089">
                    <a:moveTo>
                      <a:pt x="817" y="1089"/>
                    </a:moveTo>
                    <a:cubicBezTo>
                      <a:pt x="771" y="907"/>
                      <a:pt x="726" y="726"/>
                      <a:pt x="590" y="545"/>
                    </a:cubicBezTo>
                    <a:cubicBezTo>
                      <a:pt x="454" y="364"/>
                      <a:pt x="98" y="91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34" name="Freeform 54"/>
              <p:cNvSpPr/>
              <p:nvPr/>
            </p:nvSpPr>
            <p:spPr>
              <a:xfrm>
                <a:off x="3265562" y="2949416"/>
                <a:ext cx="1075254" cy="218869"/>
              </a:xfrm>
              <a:custGeom>
                <a:avLst/>
                <a:gdLst>
                  <a:gd name="txL" fmla="*/ 0 w 817"/>
                  <a:gd name="txT" fmla="*/ 0 h 1089"/>
                  <a:gd name="txR" fmla="*/ 817 w 817"/>
                  <a:gd name="txB" fmla="*/ 1089 h 1089"/>
                </a:gdLst>
                <a:ahLst/>
                <a:cxnLst>
                  <a:cxn ang="0">
                    <a:pos x="2234" y="0"/>
                  </a:cxn>
                  <a:cxn ang="0">
                    <a:pos x="1612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817" h="1089">
                    <a:moveTo>
                      <a:pt x="817" y="1089"/>
                    </a:moveTo>
                    <a:cubicBezTo>
                      <a:pt x="771" y="907"/>
                      <a:pt x="726" y="726"/>
                      <a:pt x="590" y="545"/>
                    </a:cubicBezTo>
                    <a:cubicBezTo>
                      <a:pt x="454" y="364"/>
                      <a:pt x="98" y="91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35" name="Freeform 55"/>
              <p:cNvSpPr/>
              <p:nvPr/>
            </p:nvSpPr>
            <p:spPr>
              <a:xfrm>
                <a:off x="3509889" y="2862061"/>
                <a:ext cx="1173200" cy="218869"/>
              </a:xfrm>
              <a:custGeom>
                <a:avLst/>
                <a:gdLst>
                  <a:gd name="txL" fmla="*/ 0 w 817"/>
                  <a:gd name="txT" fmla="*/ 0 h 1089"/>
                  <a:gd name="txR" fmla="*/ 817 w 817"/>
                  <a:gd name="txB" fmla="*/ 1089 h 1089"/>
                </a:gdLst>
                <a:ahLst/>
                <a:cxnLst>
                  <a:cxn ang="0">
                    <a:pos x="3453" y="0"/>
                  </a:cxn>
                  <a:cxn ang="0">
                    <a:pos x="2494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817" h="1089">
                    <a:moveTo>
                      <a:pt x="817" y="1089"/>
                    </a:moveTo>
                    <a:cubicBezTo>
                      <a:pt x="771" y="907"/>
                      <a:pt x="726" y="726"/>
                      <a:pt x="590" y="545"/>
                    </a:cubicBezTo>
                    <a:cubicBezTo>
                      <a:pt x="454" y="364"/>
                      <a:pt x="98" y="91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36" name="Freeform 56"/>
              <p:cNvSpPr/>
              <p:nvPr/>
            </p:nvSpPr>
            <p:spPr>
              <a:xfrm>
                <a:off x="3607835" y="2557756"/>
                <a:ext cx="1074178" cy="218869"/>
              </a:xfrm>
              <a:custGeom>
                <a:avLst/>
                <a:gdLst>
                  <a:gd name="txL" fmla="*/ 0 w 817"/>
                  <a:gd name="txT" fmla="*/ 0 h 1089"/>
                  <a:gd name="txR" fmla="*/ 817 w 817"/>
                  <a:gd name="txB" fmla="*/ 1089 h 1089"/>
                </a:gdLst>
                <a:ahLst/>
                <a:cxnLst>
                  <a:cxn ang="0">
                    <a:pos x="2222" y="0"/>
                  </a:cxn>
                  <a:cxn ang="0">
                    <a:pos x="1605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817" h="1089">
                    <a:moveTo>
                      <a:pt x="817" y="1089"/>
                    </a:moveTo>
                    <a:cubicBezTo>
                      <a:pt x="771" y="907"/>
                      <a:pt x="726" y="726"/>
                      <a:pt x="590" y="545"/>
                    </a:cubicBezTo>
                    <a:cubicBezTo>
                      <a:pt x="454" y="364"/>
                      <a:pt x="98" y="91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37" name="Freeform 58"/>
              <p:cNvSpPr/>
              <p:nvPr/>
            </p:nvSpPr>
            <p:spPr>
              <a:xfrm>
                <a:off x="3496973" y="4493022"/>
                <a:ext cx="439143" cy="218869"/>
              </a:xfrm>
              <a:custGeom>
                <a:avLst/>
                <a:gdLst>
                  <a:gd name="txL" fmla="*/ 0 w 408"/>
                  <a:gd name="txT" fmla="*/ 0 h 431"/>
                  <a:gd name="txR" fmla="*/ 408 w 408"/>
                  <a:gd name="txB" fmla="*/ 431 h 431"/>
                </a:gdLst>
                <a:ahLst/>
                <a:cxnLst>
                  <a:cxn ang="0">
                    <a:pos x="408" y="18"/>
                  </a:cxn>
                  <a:cxn ang="0">
                    <a:pos x="272" y="3"/>
                  </a:cxn>
                  <a:cxn ang="0">
                    <a:pos x="0" y="1"/>
                  </a:cxn>
                </a:cxnLst>
                <a:rect l="txL" t="txT" r="txR" b="txB"/>
                <a:pathLst>
                  <a:path w="408" h="431">
                    <a:moveTo>
                      <a:pt x="408" y="431"/>
                    </a:moveTo>
                    <a:cubicBezTo>
                      <a:pt x="374" y="283"/>
                      <a:pt x="340" y="136"/>
                      <a:pt x="272" y="68"/>
                    </a:cubicBezTo>
                    <a:cubicBezTo>
                      <a:pt x="204" y="0"/>
                      <a:pt x="102" y="11"/>
                      <a:pt x="0" y="23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38" name="Freeform 59"/>
              <p:cNvSpPr/>
              <p:nvPr/>
            </p:nvSpPr>
            <p:spPr>
              <a:xfrm>
                <a:off x="3056754" y="4652374"/>
                <a:ext cx="781416" cy="218869"/>
              </a:xfrm>
              <a:custGeom>
                <a:avLst/>
                <a:gdLst>
                  <a:gd name="txL" fmla="*/ 0 w 726"/>
                  <a:gd name="txT" fmla="*/ 0 h 265"/>
                  <a:gd name="txR" fmla="*/ 726 w 726"/>
                  <a:gd name="txB" fmla="*/ 265 h 265"/>
                </a:gdLst>
                <a:ahLst/>
                <a:cxnLst>
                  <a:cxn ang="0">
                    <a:pos x="726" y="125"/>
                  </a:cxn>
                  <a:cxn ang="0">
                    <a:pos x="272" y="18"/>
                  </a:cxn>
                  <a:cxn ang="0">
                    <a:pos x="0" y="18"/>
                  </a:cxn>
                </a:cxnLst>
                <a:rect l="txL" t="txT" r="txR" b="txB"/>
                <a:pathLst>
                  <a:path w="726" h="265">
                    <a:moveTo>
                      <a:pt x="726" y="265"/>
                    </a:moveTo>
                    <a:cubicBezTo>
                      <a:pt x="559" y="170"/>
                      <a:pt x="393" y="76"/>
                      <a:pt x="272" y="38"/>
                    </a:cubicBezTo>
                    <a:cubicBezTo>
                      <a:pt x="151" y="0"/>
                      <a:pt x="75" y="19"/>
                      <a:pt x="0" y="38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39" name="Freeform 63"/>
              <p:cNvSpPr/>
              <p:nvPr/>
            </p:nvSpPr>
            <p:spPr>
              <a:xfrm>
                <a:off x="3802651" y="2339846"/>
                <a:ext cx="440219" cy="218869"/>
              </a:xfrm>
              <a:custGeom>
                <a:avLst/>
                <a:gdLst>
                  <a:gd name="txL" fmla="*/ 0 w 1179"/>
                  <a:gd name="txT" fmla="*/ 0 h 1134"/>
                  <a:gd name="txR" fmla="*/ 1179 w 1179"/>
                  <a:gd name="txB" fmla="*/ 1134 h 1134"/>
                </a:gdLst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>
              <a:off x="5544596" y="5419642"/>
              <a:ext cx="764921" cy="732495"/>
              <a:chOff x="4527021" y="1638120"/>
              <a:chExt cx="642569" cy="615330"/>
            </a:xfrm>
          </p:grpSpPr>
          <p:sp>
            <p:nvSpPr>
              <p:cNvPr id="141" name="Freeform 57"/>
              <p:cNvSpPr/>
              <p:nvPr/>
            </p:nvSpPr>
            <p:spPr>
              <a:xfrm flipH="1">
                <a:off x="4730447" y="2034581"/>
                <a:ext cx="439143" cy="218869"/>
              </a:xfrm>
              <a:custGeom>
                <a:avLst/>
                <a:gdLst>
                  <a:gd name="txL" fmla="*/ 0 w 817"/>
                  <a:gd name="txT" fmla="*/ 0 h 1089"/>
                  <a:gd name="txR" fmla="*/ 817 w 817"/>
                  <a:gd name="txB" fmla="*/ 1089 h 1089"/>
                </a:gdLst>
                <a:ahLst/>
                <a:cxnLst>
                  <a:cxn ang="0">
                    <a:pos x="25" y="0"/>
                  </a:cxn>
                  <a:cxn ang="0">
                    <a:pos x="18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817" h="1089">
                    <a:moveTo>
                      <a:pt x="817" y="1089"/>
                    </a:moveTo>
                    <a:cubicBezTo>
                      <a:pt x="771" y="907"/>
                      <a:pt x="726" y="726"/>
                      <a:pt x="590" y="545"/>
                    </a:cubicBezTo>
                    <a:cubicBezTo>
                      <a:pt x="454" y="364"/>
                      <a:pt x="98" y="91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 dirty="0"/>
              </a:p>
            </p:txBody>
          </p:sp>
          <p:sp>
            <p:nvSpPr>
              <p:cNvPr id="142" name="Freeform 64"/>
              <p:cNvSpPr/>
              <p:nvPr/>
            </p:nvSpPr>
            <p:spPr>
              <a:xfrm flipH="1">
                <a:off x="4527021" y="1725476"/>
                <a:ext cx="145305" cy="218869"/>
              </a:xfrm>
              <a:custGeom>
                <a:avLst/>
                <a:gdLst>
                  <a:gd name="txL" fmla="*/ 0 w 1179"/>
                  <a:gd name="txT" fmla="*/ 0 h 1134"/>
                  <a:gd name="txR" fmla="*/ 1179 w 1179"/>
                  <a:gd name="txB" fmla="*/ 1134 h 1134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  <p:sp>
            <p:nvSpPr>
              <p:cNvPr id="143" name="Freeform 65"/>
              <p:cNvSpPr/>
              <p:nvPr/>
            </p:nvSpPr>
            <p:spPr>
              <a:xfrm flipH="1">
                <a:off x="4819783" y="1638120"/>
                <a:ext cx="292762" cy="218869"/>
              </a:xfrm>
              <a:custGeom>
                <a:avLst/>
                <a:gdLst>
                  <a:gd name="txL" fmla="*/ 0 w 1179"/>
                  <a:gd name="txT" fmla="*/ 0 h 1134"/>
                  <a:gd name="txR" fmla="*/ 1179 w 1179"/>
                  <a:gd name="txB" fmla="*/ 1134 h 1134"/>
                </a:gdLst>
                <a:ahLst/>
                <a:cxnLst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1179" h="1134">
                    <a:moveTo>
                      <a:pt x="1179" y="1134"/>
                    </a:moveTo>
                    <a:cubicBezTo>
                      <a:pt x="1027" y="896"/>
                      <a:pt x="876" y="658"/>
                      <a:pt x="725" y="499"/>
                    </a:cubicBezTo>
                    <a:cubicBezTo>
                      <a:pt x="574" y="340"/>
                      <a:pt x="385" y="257"/>
                      <a:pt x="272" y="182"/>
                    </a:cubicBezTo>
                    <a:cubicBezTo>
                      <a:pt x="159" y="107"/>
                      <a:pt x="90" y="76"/>
                      <a:pt x="45" y="46"/>
                    </a:cubicBezTo>
                    <a:cubicBezTo>
                      <a:pt x="0" y="16"/>
                      <a:pt x="0" y="8"/>
                      <a:pt x="0" y="0"/>
                    </a:cubicBezTo>
                  </a:path>
                </a:pathLst>
              </a:custGeom>
              <a:noFill/>
              <a:ln w="50800" cap="flat" cmpd="sng">
                <a:solidFill>
                  <a:srgbClr val="0033CC">
                    <a:alpha val="100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</p:spPr>
            <p:txBody>
              <a:bodyPr/>
              <a:lstStyle/>
              <a:p>
                <a:endParaRPr lang="zh-CN" altLang="en-US" sz="2145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485644" y="1269239"/>
            <a:ext cx="5007891" cy="4894162"/>
            <a:chOff x="6728306" y="-2664370"/>
            <a:chExt cx="5007891" cy="4894162"/>
          </a:xfrm>
        </p:grpSpPr>
        <p:sp>
          <p:nvSpPr>
            <p:cNvPr id="21" name="Text Box 36"/>
            <p:cNvSpPr txBox="1">
              <a:spLocks noChangeArrowheads="1"/>
            </p:cNvSpPr>
            <p:nvPr/>
          </p:nvSpPr>
          <p:spPr bwMode="auto">
            <a:xfrm>
              <a:off x="8258978" y="-2648217"/>
              <a:ext cx="1946549" cy="6052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zh-CN" altLang="en-US" sz="3335" b="1" dirty="0">
                  <a:latin typeface="Arial" panose="020B0604020202020204" pitchFamily="34" charset="0"/>
                  <a:ea typeface="楷体_GB2312" panose="02010609030101010101" pitchFamily="49" charset="-122"/>
                </a:rPr>
                <a:t>经济特区</a:t>
              </a:r>
            </a:p>
          </p:txBody>
        </p:sp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7845961" y="-1469036"/>
              <a:ext cx="2817776" cy="6052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zh-CN" altLang="en-US" sz="3335" b="1" dirty="0">
                  <a:latin typeface="楷体_GB2312" panose="02010609030101010101" pitchFamily="49" charset="-122"/>
                  <a:ea typeface="楷体_GB2312" panose="02010609030101010101" pitchFamily="49" charset="-122"/>
                </a:rPr>
                <a:t>沿海开放城市</a:t>
              </a:r>
            </a:p>
          </p:txBody>
        </p:sp>
        <p:sp>
          <p:nvSpPr>
            <p:cNvPr id="23" name="Text Box 42"/>
            <p:cNvSpPr txBox="1">
              <a:spLocks noChangeArrowheads="1"/>
            </p:cNvSpPr>
            <p:nvPr/>
          </p:nvSpPr>
          <p:spPr bwMode="auto">
            <a:xfrm>
              <a:off x="7609244" y="-346990"/>
              <a:ext cx="3246018" cy="6052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zh-CN" altLang="en-US" sz="3335" b="1" dirty="0">
                  <a:latin typeface="Arial" panose="020B0604020202020204" pitchFamily="34" charset="0"/>
                  <a:ea typeface="楷体_GB2312" panose="02010609030101010101" pitchFamily="49" charset="-122"/>
                </a:rPr>
                <a:t>沿海经济开放区</a:t>
              </a:r>
            </a:p>
          </p:txBody>
        </p:sp>
        <p:sp>
          <p:nvSpPr>
            <p:cNvPr id="24" name="Text Box 42"/>
            <p:cNvSpPr txBox="1">
              <a:spLocks noChangeArrowheads="1"/>
            </p:cNvSpPr>
            <p:nvPr/>
          </p:nvSpPr>
          <p:spPr bwMode="auto">
            <a:xfrm>
              <a:off x="6728306" y="765877"/>
              <a:ext cx="5007891" cy="6052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zh-CN" altLang="en-US" sz="3335" b="1" dirty="0">
                  <a:latin typeface="Arial" panose="020B0604020202020204" pitchFamily="34" charset="0"/>
                  <a:ea typeface="楷体_GB2312" panose="02010609030101010101" pitchFamily="49" charset="-122"/>
                </a:rPr>
                <a:t>内地（沿江、沿边、省会）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10515150" y="-2664370"/>
              <a:ext cx="773519" cy="67851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buClr>
                  <a:schemeClr val="bg1"/>
                </a:buClr>
                <a:buFont typeface="Arial" panose="020B0604020202020204" pitchFamily="34" charset="0"/>
                <a:buNone/>
                <a:defRPr/>
              </a:pPr>
              <a:r>
                <a:rPr lang="zh-CN" altLang="en-US" sz="3810" b="1" noProof="1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点</a:t>
              </a:r>
              <a:endParaRPr lang="en-US" altLang="zh-CN" sz="3810" b="1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0532732" y="-1435899"/>
              <a:ext cx="755938" cy="67851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buClr>
                  <a:schemeClr val="bg1"/>
                </a:buClr>
                <a:buFont typeface="Arial" panose="020B0604020202020204" pitchFamily="34" charset="0"/>
                <a:buNone/>
                <a:defRPr/>
              </a:pPr>
              <a:r>
                <a:rPr lang="zh-CN" altLang="en-US" sz="3810" b="1" noProof="1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线</a:t>
              </a:r>
              <a:endParaRPr lang="en-US" altLang="zh-CN" sz="3810" b="1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869683" y="1551273"/>
              <a:ext cx="725137" cy="678519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ct val="50000"/>
                </a:spcBef>
                <a:buClr>
                  <a:schemeClr val="bg1"/>
                </a:buClr>
                <a:buFont typeface="Arial" panose="020B0604020202020204" pitchFamily="34" charset="0"/>
                <a:buNone/>
                <a:defRPr/>
              </a:pPr>
              <a:r>
                <a:rPr lang="zh-CN" altLang="en-US" sz="3810" b="1" noProof="1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面</a:t>
              </a:r>
              <a:endParaRPr lang="en-US" altLang="zh-CN" sz="3810" b="1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AutoShape 12"/>
            <p:cNvSpPr>
              <a:spLocks noChangeArrowheads="1"/>
            </p:cNvSpPr>
            <p:nvPr/>
          </p:nvSpPr>
          <p:spPr bwMode="auto">
            <a:xfrm rot="5400000">
              <a:off x="8866837" y="-1936203"/>
              <a:ext cx="587258" cy="453546"/>
            </a:xfrm>
            <a:prstGeom prst="rightArrow">
              <a:avLst>
                <a:gd name="adj1" fmla="val 50000"/>
                <a:gd name="adj2" fmla="val 50521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381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AutoShape 14"/>
            <p:cNvSpPr>
              <a:spLocks noChangeArrowheads="1"/>
            </p:cNvSpPr>
            <p:nvPr/>
          </p:nvSpPr>
          <p:spPr bwMode="auto">
            <a:xfrm rot="5400000">
              <a:off x="8841454" y="-839560"/>
              <a:ext cx="622849" cy="453546"/>
            </a:xfrm>
            <a:prstGeom prst="rightArrow">
              <a:avLst>
                <a:gd name="adj1" fmla="val 50000"/>
                <a:gd name="adj2" fmla="val 5041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381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AutoShape 12"/>
            <p:cNvSpPr>
              <a:spLocks noChangeArrowheads="1"/>
            </p:cNvSpPr>
            <p:nvPr/>
          </p:nvSpPr>
          <p:spPr bwMode="auto">
            <a:xfrm rot="5400000">
              <a:off x="8866837" y="284346"/>
              <a:ext cx="587258" cy="453546"/>
            </a:xfrm>
            <a:prstGeom prst="rightArrow">
              <a:avLst>
                <a:gd name="adj1" fmla="val 50000"/>
                <a:gd name="adj2" fmla="val 50521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381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5"/>
    </mc:Choice>
    <mc:Fallback xmlns="">
      <p:transition spd="slow" advTm="40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66495" y="543560"/>
            <a:ext cx="9483090" cy="5835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08839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思考：如何理解对外开放格局初步形成的特点？</a:t>
            </a: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4294967295"/>
          </p:nvPr>
        </p:nvGraphicFramePr>
        <p:xfrm>
          <a:off x="0" y="1423988"/>
          <a:ext cx="4170363" cy="442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标注 7"/>
          <p:cNvSpPr/>
          <p:nvPr/>
        </p:nvSpPr>
        <p:spPr>
          <a:xfrm>
            <a:off x="3897435" y="1760516"/>
            <a:ext cx="7113071" cy="754399"/>
          </a:xfrm>
          <a:prstGeom prst="wedgeRectCallout">
            <a:avLst>
              <a:gd name="adj1" fmla="val -57818"/>
              <a:gd name="adj2" fmla="val -1216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8839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对世界上所有的国家开放 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3897435" y="2762054"/>
            <a:ext cx="7113072" cy="1590480"/>
          </a:xfrm>
          <a:prstGeom prst="wedgeRectCallout">
            <a:avLst>
              <a:gd name="adj1" fmla="val -62295"/>
              <a:gd name="adj2" fmla="val 121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8839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根据各地区的实际和特点，通过经济特区、沿海开放城市等多种形式，从东到西、从沿海到内地逐步推进的开放。</a:t>
            </a:r>
          </a:p>
        </p:txBody>
      </p:sp>
      <p:sp>
        <p:nvSpPr>
          <p:cNvPr id="10" name="矩形标注 9"/>
          <p:cNvSpPr/>
          <p:nvPr/>
        </p:nvSpPr>
        <p:spPr>
          <a:xfrm>
            <a:off x="3897435" y="4575528"/>
            <a:ext cx="7113072" cy="1272198"/>
          </a:xfrm>
          <a:prstGeom prst="wedgeRectCallout">
            <a:avLst>
              <a:gd name="adj1" fmla="val -57207"/>
              <a:gd name="adj2" fmla="val -1569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08839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对外开放不仅仅是经济领域，也包括科学、教育、文化、服务业、医疗卫生等领域。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/>
          <p:cNvSpPr txBox="1">
            <a:spLocks noChangeArrowheads="1"/>
          </p:cNvSpPr>
          <p:nvPr/>
        </p:nvSpPr>
        <p:spPr bwMode="auto">
          <a:xfrm>
            <a:off x="1830388" y="1387475"/>
            <a:ext cx="8348663" cy="1822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5350" tIns="47674" rIns="95350" bIns="47674">
            <a:spAutoFit/>
          </a:bodyPr>
          <a:lstStyle/>
          <a:p>
            <a:pPr marR="0" defTabSz="9144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110" b="1" kern="1200" cap="none" spc="0" normalizeH="0" baseline="0" noProof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</a:t>
            </a:r>
            <a:r>
              <a:rPr kumimoji="0" lang="en-US" altLang="zh-CN" sz="311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</a:t>
            </a:r>
            <a:r>
              <a:rPr kumimoji="0" lang="zh-CN" altLang="en-US" sz="311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在对外开放的过程中光有</a:t>
            </a:r>
            <a:r>
              <a:rPr kumimoji="0" lang="zh-CN" altLang="en-US" sz="3110" b="1" kern="1200" cap="none" spc="0" normalizeH="0" baseline="0" noProof="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“请进来”</a:t>
            </a:r>
            <a:r>
              <a:rPr kumimoji="0" lang="zh-CN" altLang="en-US" sz="3110" b="1" kern="1200" cap="none" spc="0" normalizeH="0" baseline="0" noProof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</a:t>
            </a:r>
            <a:r>
              <a:rPr kumimoji="0" lang="zh-CN" altLang="en-US" sz="3110" b="1" kern="1200" cap="none" spc="0" normalizeH="0" baseline="0" noProof="0" dirty="0">
                <a:latin typeface="+mn-lt"/>
                <a:ea typeface="黑体" panose="02010609060101010101" pitchFamily="49" charset="-122"/>
                <a:cs typeface="+mn-cs"/>
              </a:rPr>
              <a:t>是不够的，还提出了</a:t>
            </a:r>
            <a:r>
              <a:rPr kumimoji="0" lang="zh-CN" altLang="en-US" sz="3110" b="1" kern="1200" cap="none" spc="0" normalizeH="0" baseline="0" noProof="0" dirty="0">
                <a:solidFill>
                  <a:srgbClr val="FF0000"/>
                </a:solidFill>
                <a:latin typeface="+mn-lt"/>
                <a:ea typeface="黑体" panose="02010609060101010101" pitchFamily="49" charset="-122"/>
                <a:cs typeface="+mn-cs"/>
              </a:rPr>
              <a:t>“走出去”</a:t>
            </a:r>
            <a:r>
              <a:rPr kumimoji="0" lang="zh-CN" altLang="en-US" sz="3110" b="1" kern="1200" cap="none" spc="0" normalizeH="0" baseline="0" noProof="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的战略。</a:t>
            </a:r>
            <a:endParaRPr kumimoji="0" lang="en-US" altLang="zh-CN" sz="3110" b="1" kern="1200" cap="none" spc="0" normalizeH="0" baseline="0" noProof="0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R="0" defTabSz="91440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11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en-US" altLang="zh-CN" sz="3110" b="1" kern="1200" cap="none" spc="0" normalizeH="0" baseline="0" noProof="0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</a:t>
            </a:r>
            <a:endParaRPr kumimoji="0" lang="zh-CN" altLang="en-US" sz="3110" b="1" kern="1200" cap="none" spc="0" normalizeH="0" baseline="0" noProof="0" dirty="0"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2438" y="2630488"/>
            <a:ext cx="8178800" cy="1022350"/>
          </a:xfrm>
          <a:prstGeom prst="rect">
            <a:avLst/>
          </a:prstGeom>
          <a:ln w="4445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5350" tIns="47674" rIns="95350" bIns="47674">
            <a:spAutoFit/>
          </a:bodyPr>
          <a:lstStyle/>
          <a:p>
            <a:pPr marL="0" marR="0" lvl="0" indent="0" algn="l" defTabSz="95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请进来：</a:t>
            </a:r>
          </a:p>
          <a:p>
            <a:pPr marL="0" marR="0" lvl="0" indent="0" algn="l" defTabSz="95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5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引进外国资金、管理经验、先进的技术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22438" y="4070350"/>
            <a:ext cx="8178800" cy="1452563"/>
          </a:xfrm>
          <a:prstGeom prst="rect">
            <a:avLst/>
          </a:prstGeom>
          <a:ln w="41275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5350" tIns="47674" rIns="95350" bIns="47674">
            <a:spAutoFit/>
          </a:bodyPr>
          <a:lstStyle/>
          <a:p>
            <a:pPr marL="0" marR="0" lvl="0" indent="0" algn="l" defTabSz="95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1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走出去：</a:t>
            </a:r>
          </a:p>
          <a:p>
            <a:pPr marL="0" marR="0" lvl="0" indent="0" algn="l" defTabSz="95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5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对外投资、带动商品了劳务出口；</a:t>
            </a:r>
            <a:r>
              <a:rPr kumimoji="0" lang="zh-CN" altLang="zh-CN" sz="280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加入世界贸易组织</a:t>
            </a:r>
          </a:p>
        </p:txBody>
      </p:sp>
      <p:sp>
        <p:nvSpPr>
          <p:cNvPr id="290" name=" 290"/>
          <p:cNvSpPr/>
          <p:nvPr/>
        </p:nvSpPr>
        <p:spPr>
          <a:xfrm>
            <a:off x="939800" y="2727325"/>
            <a:ext cx="682625" cy="917575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0" tIns="47674" rIns="95350" bIns="31923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5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 290"/>
          <p:cNvSpPr/>
          <p:nvPr/>
        </p:nvSpPr>
        <p:spPr>
          <a:xfrm>
            <a:off x="939800" y="4254500"/>
            <a:ext cx="638175" cy="817563"/>
          </a:xfrm>
          <a:custGeom>
            <a:avLst/>
            <a:gdLst/>
            <a:ahLst/>
            <a:cxnLst/>
            <a:rect l="l" t="t" r="r" b="b"/>
            <a:pathLst>
              <a:path w="559792" h="955625">
                <a:moveTo>
                  <a:pt x="279896" y="194422"/>
                </a:moveTo>
                <a:cubicBezTo>
                  <a:pt x="168660" y="194422"/>
                  <a:pt x="78485" y="284596"/>
                  <a:pt x="78485" y="395833"/>
                </a:cubicBezTo>
                <a:cubicBezTo>
                  <a:pt x="78485" y="507069"/>
                  <a:pt x="168660" y="597244"/>
                  <a:pt x="279896" y="597244"/>
                </a:cubicBezTo>
                <a:cubicBezTo>
                  <a:pt x="391133" y="597244"/>
                  <a:pt x="481307" y="507069"/>
                  <a:pt x="481307" y="395833"/>
                </a:cubicBezTo>
                <a:cubicBezTo>
                  <a:pt x="481307" y="284596"/>
                  <a:pt x="391133" y="194422"/>
                  <a:pt x="279896" y="194422"/>
                </a:cubicBezTo>
                <a:close/>
                <a:moveTo>
                  <a:pt x="279896" y="0"/>
                </a:moveTo>
                <a:cubicBezTo>
                  <a:pt x="381198" y="-1"/>
                  <a:pt x="482501" y="38646"/>
                  <a:pt x="559792" y="115937"/>
                </a:cubicBezTo>
                <a:cubicBezTo>
                  <a:pt x="714375" y="270519"/>
                  <a:pt x="714375" y="521146"/>
                  <a:pt x="559792" y="675729"/>
                </a:cubicBezTo>
                <a:lnTo>
                  <a:pt x="279896" y="955625"/>
                </a:lnTo>
                <a:lnTo>
                  <a:pt x="0" y="675729"/>
                </a:lnTo>
                <a:cubicBezTo>
                  <a:pt x="-154583" y="521146"/>
                  <a:pt x="-154583" y="270519"/>
                  <a:pt x="0" y="115937"/>
                </a:cubicBezTo>
                <a:cubicBezTo>
                  <a:pt x="77291" y="38646"/>
                  <a:pt x="178594" y="-1"/>
                  <a:pt x="2798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0" tIns="47674" rIns="95350" bIns="31923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5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447800" y="5740400"/>
            <a:ext cx="8731250" cy="698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350" tIns="47674" rIns="95350" bIns="47674" anchor="ctr"/>
          <a:lstStyle/>
          <a:p>
            <a:pPr marL="0" marR="0" lvl="0" indent="0" algn="ctr" defTabSz="953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11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  <a:sym typeface="+mn-ea"/>
              </a:rPr>
              <a:t>2001</a:t>
            </a:r>
            <a:r>
              <a:rPr kumimoji="0" lang="zh-CN" altLang="en-US" sz="311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  <a:sym typeface="+mn-ea"/>
              </a:rPr>
              <a:t>年</a:t>
            </a:r>
            <a:r>
              <a:rPr kumimoji="0" lang="en-US" altLang="zh-CN" sz="311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  <a:sym typeface="+mn-ea"/>
              </a:rPr>
              <a:t>12</a:t>
            </a:r>
            <a:r>
              <a:rPr kumimoji="0" lang="zh-CN" altLang="en-US" sz="311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  <a:sym typeface="+mn-ea"/>
              </a:rPr>
              <a:t>月中国成为</a:t>
            </a:r>
            <a:r>
              <a:rPr kumimoji="0" lang="zh-CN" altLang="en-US" sz="311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  <a:sym typeface="+mn-ea"/>
              </a:rPr>
              <a:t>世界贸易组织</a:t>
            </a:r>
            <a:r>
              <a:rPr kumimoji="0" lang="zh-CN" altLang="en-US" sz="311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  <a:sym typeface="+mn-ea"/>
              </a:rPr>
              <a:t>的成员</a:t>
            </a:r>
            <a:r>
              <a:rPr kumimoji="0" lang="zh-CN" altLang="en-US" sz="311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+mn-ea"/>
              </a:rPr>
              <a:t>。</a:t>
            </a:r>
            <a:endParaRPr kumimoji="0" lang="zh-CN" altLang="en-US" sz="311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439" name="图片 25" descr="A2757BD46B9A39FB2C7E88D4709123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3" y="42863"/>
            <a:ext cx="2006600" cy="1717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箭头: 五边形 8"/>
          <p:cNvSpPr/>
          <p:nvPr/>
        </p:nvSpPr>
        <p:spPr>
          <a:xfrm>
            <a:off x="457835" y="150495"/>
            <a:ext cx="4798695" cy="79438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春的硕果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-How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2" grpId="0" bldLvl="0" animBg="1"/>
      <p:bldP spid="3" grpId="0" bldLvl="0" animBg="1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1" y="172828"/>
            <a:ext cx="11726587" cy="6412033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/>
        </p:nvGraphicFramePr>
        <p:xfrm>
          <a:off x="3297757" y="1826082"/>
          <a:ext cx="5597753" cy="3874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标题 3"/>
          <p:cNvSpPr txBox="1"/>
          <p:nvPr/>
        </p:nvSpPr>
        <p:spPr>
          <a:xfrm>
            <a:off x="965955" y="749806"/>
            <a:ext cx="9966960" cy="7644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5400" dirty="0">
                <a:solidFill>
                  <a:schemeClr val="tx1"/>
                </a:solidFill>
              </a:rPr>
              <a:t>第</a:t>
            </a:r>
            <a:r>
              <a:rPr lang="en-US" altLang="zh-CN" sz="5400" dirty="0">
                <a:solidFill>
                  <a:schemeClr val="tx1"/>
                </a:solidFill>
              </a:rPr>
              <a:t>9</a:t>
            </a:r>
            <a:r>
              <a:rPr lang="zh-CN" altLang="en-US" sz="5400" dirty="0">
                <a:solidFill>
                  <a:schemeClr val="tx1"/>
                </a:solidFill>
              </a:rPr>
              <a:t>课  对外开放</a:t>
            </a:r>
          </a:p>
        </p:txBody>
      </p:sp>
      <p:sp>
        <p:nvSpPr>
          <p:cNvPr id="7" name="副标题 4"/>
          <p:cNvSpPr txBox="1"/>
          <p:nvPr/>
        </p:nvSpPr>
        <p:spPr>
          <a:xfrm>
            <a:off x="2915044" y="6012201"/>
            <a:ext cx="8767860" cy="57266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200" kern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2000" kern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800" kern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 kern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 kern="120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600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999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27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4999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anose="020B0503020204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5150" y="1904365"/>
            <a:ext cx="2171065" cy="6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春的寓意</a:t>
            </a:r>
            <a:endParaRPr lang="en-US" altLang="zh-CN" sz="2800"/>
          </a:p>
        </p:txBody>
      </p:sp>
      <p:sp>
        <p:nvSpPr>
          <p:cNvPr id="4" name="左右箭头 3"/>
          <p:cNvSpPr/>
          <p:nvPr/>
        </p:nvSpPr>
        <p:spPr>
          <a:xfrm>
            <a:off x="2736215" y="1968500"/>
            <a:ext cx="884555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5150" y="3518535"/>
            <a:ext cx="2171065" cy="6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春的到来</a:t>
            </a:r>
            <a:endParaRPr lang="en-US" altLang="zh-CN" sz="2800"/>
          </a:p>
        </p:txBody>
      </p:sp>
      <p:sp>
        <p:nvSpPr>
          <p:cNvPr id="10" name="矩形 9"/>
          <p:cNvSpPr/>
          <p:nvPr/>
        </p:nvSpPr>
        <p:spPr>
          <a:xfrm>
            <a:off x="565150" y="2734945"/>
            <a:ext cx="2171065" cy="6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春的呼唤</a:t>
            </a:r>
          </a:p>
        </p:txBody>
      </p:sp>
      <p:sp>
        <p:nvSpPr>
          <p:cNvPr id="11" name="矩形 10"/>
          <p:cNvSpPr/>
          <p:nvPr/>
        </p:nvSpPr>
        <p:spPr>
          <a:xfrm>
            <a:off x="565150" y="4334510"/>
            <a:ext cx="2171065" cy="6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春的脚步</a:t>
            </a:r>
          </a:p>
        </p:txBody>
      </p:sp>
      <p:sp>
        <p:nvSpPr>
          <p:cNvPr id="12" name="矩形 11"/>
          <p:cNvSpPr/>
          <p:nvPr/>
        </p:nvSpPr>
        <p:spPr>
          <a:xfrm>
            <a:off x="565150" y="5086350"/>
            <a:ext cx="2171065" cy="614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春的硕果</a:t>
            </a:r>
          </a:p>
        </p:txBody>
      </p:sp>
      <p:sp>
        <p:nvSpPr>
          <p:cNvPr id="13" name="左右箭头 12"/>
          <p:cNvSpPr/>
          <p:nvPr/>
        </p:nvSpPr>
        <p:spPr>
          <a:xfrm>
            <a:off x="2736215" y="2799080"/>
            <a:ext cx="884555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右箭头 13"/>
          <p:cNvSpPr/>
          <p:nvPr/>
        </p:nvSpPr>
        <p:spPr>
          <a:xfrm>
            <a:off x="2736215" y="3582670"/>
            <a:ext cx="884555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左右箭头 14"/>
          <p:cNvSpPr/>
          <p:nvPr/>
        </p:nvSpPr>
        <p:spPr>
          <a:xfrm>
            <a:off x="2736215" y="4334510"/>
            <a:ext cx="884555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右箭头 15"/>
          <p:cNvSpPr/>
          <p:nvPr/>
        </p:nvSpPr>
        <p:spPr>
          <a:xfrm>
            <a:off x="2736215" y="5086350"/>
            <a:ext cx="884555" cy="485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688830" y="2080895"/>
            <a:ext cx="736600" cy="3745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3600"/>
              <a:t>春天的故事</a:t>
            </a:r>
          </a:p>
        </p:txBody>
      </p:sp>
      <p:sp>
        <p:nvSpPr>
          <p:cNvPr id="20" name="右箭头 19"/>
          <p:cNvSpPr/>
          <p:nvPr/>
        </p:nvSpPr>
        <p:spPr>
          <a:xfrm>
            <a:off x="8709660" y="341312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87998" y="515938"/>
            <a:ext cx="10844213" cy="1198880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探究：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加入世界贸易组织，给中国带来了哪些机遇和挑战？加入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WTO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</a:rPr>
              <a:t>有何重大意义？</a:t>
            </a:r>
          </a:p>
        </p:txBody>
      </p:sp>
      <p:sp>
        <p:nvSpPr>
          <p:cNvPr id="20482" name="矩形 424964"/>
          <p:cNvSpPr/>
          <p:nvPr/>
        </p:nvSpPr>
        <p:spPr>
          <a:xfrm>
            <a:off x="7758113" y="2286000"/>
            <a:ext cx="4300537" cy="3646488"/>
          </a:xfrm>
          <a:prstGeom prst="rect">
            <a:avLst/>
          </a:prstGeom>
          <a:noFill/>
          <a:ln w="9525">
            <a:noFill/>
          </a:ln>
        </p:spPr>
        <p:txBody>
          <a:bodyPr lIns="95107" tIns="47553" rIns="95107" bIns="47553" anchor="ctr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材料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：对普通百姓来说，加入世贸组织后，我国关税将进一步下降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… …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给广大消费者带来实惠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… …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同时，我国部分行业的垄断也将会被打破，消费者也同样会因此而获得更多的实惠。</a:t>
            </a:r>
          </a:p>
        </p:txBody>
      </p:sp>
      <p:pic>
        <p:nvPicPr>
          <p:cNvPr id="20483" name="图片 28" descr="W0201205024176105496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2205038"/>
            <a:ext cx="4532313" cy="372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30" descr="t01a581a4cc197a37c3.jpg"/>
          <p:cNvPicPr>
            <a:picLocks noChangeAspect="1"/>
          </p:cNvPicPr>
          <p:nvPr/>
        </p:nvPicPr>
        <p:blipFill>
          <a:blip r:embed="rId3"/>
          <a:srcRect l="20470" t="10361" r="13437" b="29236"/>
          <a:stretch>
            <a:fillRect/>
          </a:stretch>
        </p:blipFill>
        <p:spPr>
          <a:xfrm>
            <a:off x="260350" y="4160838"/>
            <a:ext cx="284797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36" descr="U531P950DT20161215133315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75" y="2058988"/>
            <a:ext cx="3378200" cy="2112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46113" y="611188"/>
            <a:ext cx="10844213" cy="645160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06870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20482" name="矩形 424964"/>
          <p:cNvSpPr/>
          <p:nvPr/>
        </p:nvSpPr>
        <p:spPr>
          <a:xfrm>
            <a:off x="7643813" y="1917065"/>
            <a:ext cx="4300537" cy="3646488"/>
          </a:xfrm>
          <a:prstGeom prst="rect">
            <a:avLst/>
          </a:prstGeom>
          <a:noFill/>
          <a:ln w="9525">
            <a:noFill/>
          </a:ln>
        </p:spPr>
        <p:txBody>
          <a:bodyPr lIns="95107" tIns="47553" rIns="95107" bIns="47553" anchor="ctr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材料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：对普通百姓来说，加入世贸组织后，我国关税将进一步下降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… …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给广大消费者带来实惠</a:t>
            </a:r>
            <a:r>
              <a:rPr lang="en-US" altLang="zh-CN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… …</a:t>
            </a:r>
            <a:r>
              <a:rPr lang="zh-CN" altLang="en-US" sz="2800" dirty="0">
                <a:latin typeface="华文新魏" panose="02010800040101010101" pitchFamily="2" charset="-122"/>
                <a:ea typeface="华文新魏" panose="02010800040101010101" pitchFamily="2" charset="-122"/>
              </a:rPr>
              <a:t>同时，我国部分行业的垄断也将会被打破，消费者也同样会因此而获得更多的实惠。</a:t>
            </a:r>
          </a:p>
        </p:txBody>
      </p:sp>
      <p:pic>
        <p:nvPicPr>
          <p:cNvPr id="20483" name="图片 28" descr="W0201205024176105496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777683"/>
            <a:ext cx="4532313" cy="372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30" descr="t01a581a4cc197a37c3.jpg"/>
          <p:cNvPicPr>
            <a:picLocks noChangeAspect="1"/>
          </p:cNvPicPr>
          <p:nvPr/>
        </p:nvPicPr>
        <p:blipFill>
          <a:blip r:embed="rId3"/>
          <a:srcRect l="20470" t="10361" r="13437" b="29236"/>
          <a:stretch>
            <a:fillRect/>
          </a:stretch>
        </p:blipFill>
        <p:spPr>
          <a:xfrm>
            <a:off x="149225" y="3781108"/>
            <a:ext cx="284797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36" descr="U531P950DT20161215133315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25" y="1916748"/>
            <a:ext cx="3378200" cy="2112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00050" y="334645"/>
            <a:ext cx="1115377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机遇：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引进国外的投资和技术；学习先进的经济管理经验等。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挑战：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中国仍属于发展中国家科技水平和经济水平相对较弱，在国际竞争中常处于不利地位等。</a:t>
            </a:r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337185" y="5347335"/>
            <a:ext cx="11153775" cy="1383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意义：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为我国参与经济全球化开辟了新途径，为国民经济和社会发展开拓了新空间，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 action="ppaction://hlinkfile"/>
              </a:rPr>
              <a:t>标志着我国对外开放进入一个新阶段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9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42" y="4227872"/>
            <a:ext cx="4855626" cy="22536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58090" y="1024284"/>
            <a:ext cx="4946981" cy="3037584"/>
            <a:chOff x="574018" y="3549849"/>
            <a:chExt cx="4946981" cy="303758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54" y="3549849"/>
              <a:ext cx="4879045" cy="2641265"/>
            </a:xfrm>
            <a:prstGeom prst="rect">
              <a:avLst/>
            </a:prstGeom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4"/>
            <a:srcRect l="2286" t="90649" r="2201" b="2060"/>
            <a:stretch>
              <a:fillRect/>
            </a:stretch>
          </p:blipFill>
          <p:spPr bwMode="auto">
            <a:xfrm>
              <a:off x="574018" y="6191114"/>
              <a:ext cx="4879046" cy="396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t="27023"/>
          <a:stretch>
            <a:fillRect/>
          </a:stretch>
        </p:blipFill>
        <p:spPr>
          <a:xfrm>
            <a:off x="6817689" y="1024284"/>
            <a:ext cx="4946979" cy="285212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10437" y="4763869"/>
            <a:ext cx="727132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改革开放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使中国人民的生活水平获得了提高。</a:t>
            </a: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使中国经济得到持续、稳定、快速的发展；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增强了综合国力，提高了国际地位；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8090" y="4138326"/>
            <a:ext cx="5505058" cy="4351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65209" tIns="32601" rIns="65209" bIns="32601" rtlCol="0">
            <a:spAutoFit/>
          </a:bodyPr>
          <a:lstStyle/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以上数据说明什么问题？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（人民、国家、国际）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150" y="1900260"/>
            <a:ext cx="2723532" cy="411935"/>
          </a:xfrm>
          <a:prstGeom prst="rect">
            <a:avLst/>
          </a:prstGeom>
        </p:spPr>
      </p:pic>
      <p:sp>
        <p:nvSpPr>
          <p:cNvPr id="2" name="箭头: 五边形 8"/>
          <p:cNvSpPr/>
          <p:nvPr/>
        </p:nvSpPr>
        <p:spPr>
          <a:xfrm>
            <a:off x="457835" y="229870"/>
            <a:ext cx="4798695" cy="79438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春的硕果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对外开放之果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04205" y="379095"/>
            <a:ext cx="573913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中国的发展离不开世界，世界的繁荣也需要中国。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565506" y="4098617"/>
            <a:ext cx="3446055" cy="1977261"/>
            <a:chOff x="2738438" y="4292600"/>
            <a:chExt cx="3849687" cy="1944688"/>
          </a:xfrm>
        </p:grpSpPr>
        <p:pic>
          <p:nvPicPr>
            <p:cNvPr id="37907" name="Picture 9" descr="2015031811420610476163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438" y="4292600"/>
              <a:ext cx="3849687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8" name="Text Box 10"/>
            <p:cNvSpPr txBox="1">
              <a:spLocks noChangeArrowheads="1"/>
            </p:cNvSpPr>
            <p:nvPr/>
          </p:nvSpPr>
          <p:spPr bwMode="auto">
            <a:xfrm>
              <a:off x="3143250" y="5854700"/>
              <a:ext cx="1187450" cy="378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107" tIns="47553" rIns="95107" bIns="47553">
              <a:spAutoFit/>
            </a:bodyPr>
            <a:lstStyle>
              <a:lvl1pPr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亚投行</a:t>
              </a:r>
            </a:p>
          </p:txBody>
        </p:sp>
      </p:grpSp>
      <p:grpSp>
        <p:nvGrpSpPr>
          <p:cNvPr id="2" name="组合 1"/>
          <p:cNvGrpSpPr/>
          <p:nvPr/>
        </p:nvGrpSpPr>
        <p:grpSpPr bwMode="auto">
          <a:xfrm>
            <a:off x="322161" y="1252195"/>
            <a:ext cx="3689400" cy="2484063"/>
            <a:chOff x="395288" y="1131888"/>
            <a:chExt cx="3643312" cy="2513012"/>
          </a:xfrm>
        </p:grpSpPr>
        <p:pic>
          <p:nvPicPr>
            <p:cNvPr id="37905" name="Picture 8" descr="17367798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131888"/>
              <a:ext cx="3643312" cy="251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6" name="文本框 2"/>
            <p:cNvSpPr txBox="1">
              <a:spLocks noChangeArrowheads="1"/>
            </p:cNvSpPr>
            <p:nvPr/>
          </p:nvSpPr>
          <p:spPr bwMode="auto">
            <a:xfrm>
              <a:off x="684213" y="3254375"/>
              <a:ext cx="1727200" cy="386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107" tIns="47553" rIns="95107" bIns="47553">
              <a:spAutoFit/>
            </a:bodyPr>
            <a:lstStyle>
              <a:lvl1pPr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zh-CN" sz="180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180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一带一路”</a:t>
              </a:r>
            </a:p>
          </p:txBody>
        </p:sp>
      </p:grpSp>
      <p:grpSp>
        <p:nvGrpSpPr>
          <p:cNvPr id="3" name="组合 2"/>
          <p:cNvGrpSpPr/>
          <p:nvPr/>
        </p:nvGrpSpPr>
        <p:grpSpPr bwMode="auto">
          <a:xfrm>
            <a:off x="8027473" y="1252196"/>
            <a:ext cx="3446845" cy="2324347"/>
            <a:chOff x="0" y="4292600"/>
            <a:chExt cx="3143250" cy="1944688"/>
          </a:xfrm>
        </p:grpSpPr>
        <p:pic>
          <p:nvPicPr>
            <p:cNvPr id="37903" name="图片 364556" descr="U11594P1DT201411161338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2600"/>
              <a:ext cx="3143250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4" name="文本框 3"/>
            <p:cNvSpPr txBox="1">
              <a:spLocks noChangeArrowheads="1"/>
            </p:cNvSpPr>
            <p:nvPr/>
          </p:nvSpPr>
          <p:spPr bwMode="auto">
            <a:xfrm>
              <a:off x="34925" y="5876925"/>
              <a:ext cx="1223963" cy="312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107" tIns="47553" rIns="95107" bIns="47553">
              <a:spAutoFit/>
            </a:bodyPr>
            <a:lstStyle>
              <a:lvl1pPr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G20</a:t>
              </a:r>
              <a:r>
                <a:rPr lang="zh-CN" altLang="en-US" sz="180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峰会</a:t>
              </a:r>
            </a:p>
          </p:txBody>
        </p:sp>
      </p:grpSp>
      <p:grpSp>
        <p:nvGrpSpPr>
          <p:cNvPr id="5" name="组合 4"/>
          <p:cNvGrpSpPr/>
          <p:nvPr/>
        </p:nvGrpSpPr>
        <p:grpSpPr bwMode="auto">
          <a:xfrm>
            <a:off x="8065771" y="4010980"/>
            <a:ext cx="3491100" cy="2197084"/>
            <a:chOff x="6227763" y="4292600"/>
            <a:chExt cx="2952750" cy="1957388"/>
          </a:xfrm>
        </p:grpSpPr>
        <p:pic>
          <p:nvPicPr>
            <p:cNvPr id="37901" name="图片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763" y="4292600"/>
              <a:ext cx="2914650" cy="191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文本框 4"/>
            <p:cNvSpPr txBox="1">
              <a:spLocks noChangeArrowheads="1"/>
            </p:cNvSpPr>
            <p:nvPr/>
          </p:nvSpPr>
          <p:spPr bwMode="auto">
            <a:xfrm>
              <a:off x="7827963" y="5876925"/>
              <a:ext cx="1352550" cy="373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107" tIns="47553" rIns="95107" bIns="47553">
              <a:spAutoFit/>
            </a:bodyPr>
            <a:lstStyle>
              <a:lvl1pPr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金砖会议</a:t>
              </a:r>
            </a:p>
          </p:txBody>
        </p:sp>
      </p:grpSp>
      <p:grpSp>
        <p:nvGrpSpPr>
          <p:cNvPr id="6" name="组合 5"/>
          <p:cNvGrpSpPr/>
          <p:nvPr/>
        </p:nvGrpSpPr>
        <p:grpSpPr bwMode="auto">
          <a:xfrm>
            <a:off x="4164528" y="1268773"/>
            <a:ext cx="3378199" cy="2394978"/>
            <a:chOff x="4572000" y="1131888"/>
            <a:chExt cx="4030663" cy="2514070"/>
          </a:xfrm>
        </p:grpSpPr>
        <p:pic>
          <p:nvPicPr>
            <p:cNvPr id="37899" name="Picture 12" descr="http://pic2.16pic.com/00/04/40/16pic_440080_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131888"/>
              <a:ext cx="4030663" cy="2455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文本框 2"/>
            <p:cNvSpPr txBox="1">
              <a:spLocks noChangeArrowheads="1"/>
            </p:cNvSpPr>
            <p:nvPr/>
          </p:nvSpPr>
          <p:spPr bwMode="auto">
            <a:xfrm>
              <a:off x="4572000" y="3254375"/>
              <a:ext cx="1401622" cy="391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107" tIns="47553" rIns="95107" bIns="47553">
              <a:spAutoFit/>
            </a:bodyPr>
            <a:lstStyle>
              <a:lvl1pPr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defTabSz="951230" eaLnBrk="0" hangingPunct="0"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defTabSz="95123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40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博鳌论坛</a:t>
              </a:r>
            </a:p>
          </p:txBody>
        </p:sp>
      </p:grpSp>
      <p:sp>
        <p:nvSpPr>
          <p:cNvPr id="18" name="文本框 6"/>
          <p:cNvSpPr txBox="1"/>
          <p:nvPr/>
        </p:nvSpPr>
        <p:spPr>
          <a:xfrm>
            <a:off x="5339262" y="441719"/>
            <a:ext cx="5740571" cy="464185"/>
          </a:xfrm>
          <a:prstGeom prst="rect">
            <a:avLst/>
          </a:prstGeom>
          <a:noFill/>
        </p:spPr>
        <p:txBody>
          <a:bodyPr wrap="square" lIns="95353" tIns="47676" rIns="95353" bIns="47676">
            <a:spAutoFit/>
          </a:bodyPr>
          <a:lstStyle/>
          <a:p>
            <a:pPr defTabSz="1426845"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近几年来我国对外开放取得的成就？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73" y="4086225"/>
            <a:ext cx="3505877" cy="20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4207573" y="5778198"/>
            <a:ext cx="1453385" cy="342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07" tIns="47553" rIns="95107" bIns="47553">
            <a:spAutoFit/>
          </a:bodyPr>
          <a:lstStyle>
            <a:lvl1pPr defTabSz="951230" eaLnBrk="0" hangingPunct="0"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51230" eaLnBrk="0" hangingPunct="0"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51230" eaLnBrk="0" hangingPunct="0"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51230" eaLnBrk="0" hangingPunct="0"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51230" eaLnBrk="0" hangingPunct="0"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512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512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512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5123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上海合作组织</a:t>
            </a:r>
          </a:p>
        </p:txBody>
      </p:sp>
      <p:sp>
        <p:nvSpPr>
          <p:cNvPr id="7" name="箭头: 五边形 8"/>
          <p:cNvSpPr/>
          <p:nvPr/>
        </p:nvSpPr>
        <p:spPr>
          <a:xfrm>
            <a:off x="321945" y="277495"/>
            <a:ext cx="4798695" cy="79438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春的硕果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对外开放之果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8" y="1081054"/>
            <a:ext cx="11245217" cy="5086350"/>
          </a:xfrm>
        </p:spPr>
      </p:pic>
      <p:sp>
        <p:nvSpPr>
          <p:cNvPr id="2" name="矩形 1"/>
          <p:cNvSpPr/>
          <p:nvPr/>
        </p:nvSpPr>
        <p:spPr>
          <a:xfrm>
            <a:off x="2040942" y="3301063"/>
            <a:ext cx="8036709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习近平：中国开放的大门不会关闭，只会越开越大。</a:t>
            </a:r>
          </a:p>
        </p:txBody>
      </p:sp>
      <p:sp>
        <p:nvSpPr>
          <p:cNvPr id="7" name="箭头: 五边形 8"/>
          <p:cNvSpPr/>
          <p:nvPr/>
        </p:nvSpPr>
        <p:spPr>
          <a:xfrm>
            <a:off x="321945" y="277495"/>
            <a:ext cx="4798695" cy="79438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春的硕果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对外开放之果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65206" y="492625"/>
            <a:ext cx="5638225" cy="4524285"/>
            <a:chOff x="12824" y="0"/>
            <a:chExt cx="4775200" cy="53008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4" y="0"/>
              <a:ext cx="4775200" cy="5300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1595393" y="2357612"/>
              <a:ext cx="543613" cy="449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汉口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467544" y="2852936"/>
              <a:ext cx="543613" cy="449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重庆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6389" y="87162"/>
              <a:ext cx="2148904" cy="539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清末的通商口岸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1" t="10807"/>
          <a:stretch>
            <a:fillRect/>
          </a:stretch>
        </p:blipFill>
        <p:spPr bwMode="auto">
          <a:xfrm>
            <a:off x="6527800" y="567055"/>
            <a:ext cx="5271135" cy="43764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27712" y="567213"/>
            <a:ext cx="23312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对外开放新格局</a:t>
            </a:r>
          </a:p>
        </p:txBody>
      </p:sp>
      <p:sp>
        <p:nvSpPr>
          <p:cNvPr id="11267" name="Rectangle 4"/>
          <p:cNvSpPr/>
          <p:nvPr/>
        </p:nvSpPr>
        <p:spPr>
          <a:xfrm>
            <a:off x="551815" y="5350510"/>
            <a:ext cx="11358880" cy="819785"/>
          </a:xfrm>
          <a:prstGeom prst="rect">
            <a:avLst/>
          </a:prstGeom>
          <a:noFill/>
          <a:ln w="9525">
            <a:noFill/>
          </a:ln>
        </p:spPr>
        <p:txBody>
          <a:bodyPr wrap="square" lIns="82232" tIns="41116" rIns="82232" bIns="41116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当今我国的对外开放和近代中国的开放一样吗？为什么？（提示：从前提、目的、后果三个角度思考）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363085" y="-29210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【拓展提高】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/>
          <p:nvPr/>
        </p:nvSpPr>
        <p:spPr>
          <a:xfrm>
            <a:off x="226060" y="617220"/>
            <a:ext cx="11739880" cy="52520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lIns="82232" tIns="41116" rIns="82232" bIns="41116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前提不同：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近代开放是在国家主权的独立完整遭到严重破坏的情况下的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被迫开放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；现代开放则是在维护国家主权完整前提下的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主动开放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目的不同：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近代开放是适应列强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对华侵略的需要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；现代开放则是为了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发展经济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后果不同：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近代开放使中国的半殖民地化程度逐渐加深并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日益贫困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；现代开放则使国家逐渐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走向富强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/>
        </p:nvSpPr>
        <p:spPr>
          <a:xfrm>
            <a:off x="5378247" y="4336026"/>
            <a:ext cx="6282812" cy="6190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5107" tIns="47553" rIns="95107" bIns="47553" numCol="1" anchor="t" anchorCtr="0" compatLnSpc="1"/>
          <a:lstStyle>
            <a:lvl1pPr marL="224155" indent="-224155" algn="l" defTabSz="898525" rtl="0" eaLnBrk="0" fontAlgn="base" hangingPunct="0">
              <a:lnSpc>
                <a:spcPct val="90000"/>
              </a:lnSpc>
              <a:spcBef>
                <a:spcPts val="99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24155" algn="l" defTabSz="898525" rtl="0" eaLnBrk="0" fontAlgn="base" hangingPunct="0">
              <a:lnSpc>
                <a:spcPct val="90000"/>
              </a:lnSpc>
              <a:spcBef>
                <a:spcPct val="9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2680" indent="-224155" algn="l" defTabSz="898525" rtl="0" eaLnBrk="0" fontAlgn="base" hangingPunct="0">
              <a:lnSpc>
                <a:spcPct val="90000"/>
              </a:lnSpc>
              <a:spcBef>
                <a:spcPct val="9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1625" indent="-224155" algn="l" defTabSz="898525" rtl="0" eaLnBrk="0" fontAlgn="base" hangingPunct="0">
              <a:lnSpc>
                <a:spcPct val="90000"/>
              </a:lnSpc>
              <a:spcBef>
                <a:spcPct val="9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1205" indent="-224155" algn="l" defTabSz="898525" rtl="0" eaLnBrk="0" fontAlgn="base" hangingPunct="0">
              <a:lnSpc>
                <a:spcPct val="90000"/>
              </a:lnSpc>
              <a:spcBef>
                <a:spcPct val="95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1420" indent="-224790" algn="l" defTabSz="898525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0365" indent="-224790" algn="l" defTabSz="898525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9945" indent="-224790" algn="l" defTabSz="898525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19525" indent="-224790" algn="l" defTabSz="898525" rtl="0" eaLnBrk="1" latinLnBrk="0" hangingPunct="1">
              <a:lnSpc>
                <a:spcPct val="90000"/>
              </a:lnSpc>
              <a:spcBef>
                <a:spcPct val="95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开放带来进步，封闭必然落后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开放是国家繁荣的必由之路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对外开放是实现国家繁荣富强的根本出路</a:t>
            </a:r>
          </a:p>
        </p:txBody>
      </p:sp>
      <p:sp>
        <p:nvSpPr>
          <p:cNvPr id="9" name="矩形 8"/>
          <p:cNvSpPr/>
          <p:nvPr/>
        </p:nvSpPr>
        <p:spPr>
          <a:xfrm>
            <a:off x="4768645" y="1118091"/>
            <a:ext cx="6577781" cy="29238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✦ 必须坚持扩大开放，不断推动共建人类命运共同体。改革开放40年的实践启示我们：开放带来进步，封闭必然落后。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中国的发展离不开世界，世界的繁荣也需要中国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algn="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——2018年12月8日，习近平在庆祝改革开放40周年大会上的讲话</a:t>
            </a:r>
          </a:p>
          <a:p>
            <a:pPr algn="r"/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6" y="1320748"/>
            <a:ext cx="3949019" cy="222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5" y="3955485"/>
            <a:ext cx="3949020" cy="2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680156" y="4336026"/>
            <a:ext cx="599767" cy="1077218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认识</a:t>
            </a:r>
          </a:p>
        </p:txBody>
      </p:sp>
      <p:sp>
        <p:nvSpPr>
          <p:cNvPr id="4" name="箭头: 五边形 3"/>
          <p:cNvSpPr/>
          <p:nvPr/>
        </p:nvSpPr>
        <p:spPr>
          <a:xfrm>
            <a:off x="386080" y="351155"/>
            <a:ext cx="3265170" cy="55626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新形势下的对外开放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51799" y="4162259"/>
            <a:ext cx="10888401" cy="2436057"/>
            <a:chOff x="452912" y="386941"/>
            <a:chExt cx="10888401" cy="243605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17528" y="386942"/>
              <a:ext cx="3523785" cy="19831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0412" y="386941"/>
              <a:ext cx="3433400" cy="19319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912" y="386941"/>
              <a:ext cx="3523785" cy="1983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" name="矩形 5"/>
            <p:cNvSpPr/>
            <p:nvPr/>
          </p:nvSpPr>
          <p:spPr>
            <a:xfrm>
              <a:off x="746150" y="2361333"/>
              <a:ext cx="104899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从建立海南经济特区 到支持海南建设自由贸易港，向世界最高开放水平迈进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1810" y="833764"/>
            <a:ext cx="10833324" cy="3331156"/>
            <a:chOff x="402823" y="3342877"/>
            <a:chExt cx="10833324" cy="333115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804" y="3383275"/>
              <a:ext cx="3445008" cy="22697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823" y="3342877"/>
              <a:ext cx="3523785" cy="2357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7"/>
            <a:srcRect t="-1" b="27741"/>
            <a:stretch>
              <a:fillRect/>
            </a:stretch>
          </p:blipFill>
          <p:spPr>
            <a:xfrm>
              <a:off x="7958936" y="3383275"/>
              <a:ext cx="3277211" cy="2314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矩形 10"/>
            <p:cNvSpPr/>
            <p:nvPr/>
          </p:nvSpPr>
          <p:spPr>
            <a:xfrm>
              <a:off x="1252728" y="5843036"/>
              <a:ext cx="968654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从深圳特区到粤港澳大湾区再到雄安新区，正向着开放新高地迈进</a:t>
              </a:r>
            </a:p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箭头: 五边形 14"/>
          <p:cNvSpPr/>
          <p:nvPr/>
        </p:nvSpPr>
        <p:spPr>
          <a:xfrm>
            <a:off x="375745" y="256601"/>
            <a:ext cx="3939850" cy="55595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新形势下的对外开放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2528" y="1633323"/>
            <a:ext cx="2267985" cy="65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70" b="1" dirty="0">
                <a:latin typeface="黑体" panose="02010609060101010101" pitchFamily="49" charset="-122"/>
                <a:ea typeface="黑体" panose="02010609060101010101" pitchFamily="49" charset="-122"/>
              </a:rPr>
              <a:t>经济特区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9031" y="2742165"/>
            <a:ext cx="3307477" cy="65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70" b="1" dirty="0">
                <a:latin typeface="黑体" panose="02010609060101010101" pitchFamily="49" charset="-122"/>
                <a:ea typeface="黑体" panose="02010609060101010101" pitchFamily="49" charset="-122"/>
              </a:rPr>
              <a:t>沿海开放城市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0033" y="3901307"/>
            <a:ext cx="3590975" cy="65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70" b="1" dirty="0">
                <a:latin typeface="黑体" panose="02010609060101010101" pitchFamily="49" charset="-122"/>
                <a:ea typeface="黑体" panose="02010609060101010101" pitchFamily="49" charset="-122"/>
              </a:rPr>
              <a:t>沿海经济开放区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0528" y="5035299"/>
            <a:ext cx="1322990" cy="65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70" b="1" dirty="0">
                <a:latin typeface="黑体" panose="02010609060101010101" pitchFamily="49" charset="-122"/>
                <a:ea typeface="黑体" panose="02010609060101010101" pitchFamily="49" charset="-122"/>
              </a:rPr>
              <a:t>内地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9006" y="3288581"/>
            <a:ext cx="1795488" cy="65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70" b="1" dirty="0">
                <a:latin typeface="黑体" panose="02010609060101010101" pitchFamily="49" charset="-122"/>
                <a:ea typeface="黑体" panose="02010609060101010101" pitchFamily="49" charset="-122"/>
              </a:rPr>
              <a:t>引进来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7991" y="3288581"/>
            <a:ext cx="1795488" cy="65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70" b="1" dirty="0">
                <a:latin typeface="黑体" panose="02010609060101010101" pitchFamily="49" charset="-122"/>
                <a:ea typeface="黑体" panose="02010609060101010101" pitchFamily="49" charset="-122"/>
              </a:rPr>
              <a:t>走出去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86976" y="2932689"/>
            <a:ext cx="2362483" cy="122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70" b="1" dirty="0">
                <a:latin typeface="黑体" panose="02010609060101010101" pitchFamily="49" charset="-122"/>
                <a:ea typeface="黑体" panose="02010609060101010101" pitchFamily="49" charset="-122"/>
              </a:rPr>
              <a:t>加入世界贸易组织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6339" y="565522"/>
            <a:ext cx="604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 对外开放</a:t>
            </a:r>
          </a:p>
        </p:txBody>
      </p:sp>
      <p:sp>
        <p:nvSpPr>
          <p:cNvPr id="19" name="右箭头 18"/>
          <p:cNvSpPr/>
          <p:nvPr/>
        </p:nvSpPr>
        <p:spPr>
          <a:xfrm>
            <a:off x="7135495" y="3502731"/>
            <a:ext cx="566996" cy="28349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/>
          </a:p>
        </p:txBody>
      </p:sp>
      <p:sp>
        <p:nvSpPr>
          <p:cNvPr id="20" name="右箭头 19"/>
          <p:cNvSpPr/>
          <p:nvPr/>
        </p:nvSpPr>
        <p:spPr>
          <a:xfrm>
            <a:off x="9214480" y="3502731"/>
            <a:ext cx="566996" cy="28349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/>
          </a:p>
        </p:txBody>
      </p:sp>
      <p:sp>
        <p:nvSpPr>
          <p:cNvPr id="21" name="右大括号 20"/>
          <p:cNvSpPr/>
          <p:nvPr/>
        </p:nvSpPr>
        <p:spPr>
          <a:xfrm>
            <a:off x="4962009" y="1822323"/>
            <a:ext cx="661496" cy="3685474"/>
          </a:xfrm>
          <a:prstGeom prst="rightBrace">
            <a:avLst>
              <a:gd name="adj1" fmla="val 8333"/>
              <a:gd name="adj2" fmla="val 50872"/>
            </a:avLst>
          </a:prstGeom>
          <a:ln w="571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365"/>
          </a:p>
        </p:txBody>
      </p:sp>
      <p:sp>
        <p:nvSpPr>
          <p:cNvPr id="22" name="下箭头 21"/>
          <p:cNvSpPr/>
          <p:nvPr/>
        </p:nvSpPr>
        <p:spPr>
          <a:xfrm>
            <a:off x="2883024" y="2294819"/>
            <a:ext cx="283497" cy="47249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/>
          </a:p>
        </p:txBody>
      </p:sp>
      <p:sp>
        <p:nvSpPr>
          <p:cNvPr id="23" name="下箭头 22"/>
          <p:cNvSpPr/>
          <p:nvPr/>
        </p:nvSpPr>
        <p:spPr>
          <a:xfrm>
            <a:off x="2883024" y="3428811"/>
            <a:ext cx="283497" cy="47249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/>
          </a:p>
        </p:txBody>
      </p:sp>
      <p:sp>
        <p:nvSpPr>
          <p:cNvPr id="24" name="下箭头 23"/>
          <p:cNvSpPr/>
          <p:nvPr/>
        </p:nvSpPr>
        <p:spPr>
          <a:xfrm>
            <a:off x="2883024" y="4562803"/>
            <a:ext cx="283497" cy="47249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5"/>
          </a:p>
        </p:txBody>
      </p:sp>
      <p:sp>
        <p:nvSpPr>
          <p:cNvPr id="11" name="矩形 10"/>
          <p:cNvSpPr/>
          <p:nvPr/>
        </p:nvSpPr>
        <p:spPr>
          <a:xfrm>
            <a:off x="253365" y="311785"/>
            <a:ext cx="1886585" cy="5219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课堂小结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箭头: 五边形 8"/>
          <p:cNvSpPr/>
          <p:nvPr/>
        </p:nvSpPr>
        <p:spPr>
          <a:xfrm>
            <a:off x="473710" y="337820"/>
            <a:ext cx="4798695" cy="79438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春的寓意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对外开放之义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63191" y="1317598"/>
            <a:ext cx="4946359" cy="3894208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对外开放：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一方面是指国家积极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地扩大对外经济交往；另一方面是指放宽政策，放开或者取消各种限制，不再采取封锁国内市场和国内投资场所的保护政策，发展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开放型经济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43" y="1317598"/>
            <a:ext cx="5080466" cy="3817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1571" y="422647"/>
            <a:ext cx="5405120" cy="5219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课后作业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-Homework after class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926" y="1075563"/>
            <a:ext cx="7573507" cy="5245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5638800" y="297425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95989" y="1225383"/>
            <a:ext cx="35494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绘制本课思维导图</a:t>
            </a:r>
          </a:p>
          <a:p>
            <a:r>
              <a:rPr lang="zh-CN" altLang="zh-CN" sz="2800" b="1" dirty="0">
                <a:latin typeface="微软雅黑" panose="020B0503020204020204" pitchFamily="34" charset="-122"/>
                <a:ea typeface="宋体" panose="02010600030101010101" pitchFamily="2" charset="-122"/>
              </a:rPr>
              <a:t>和</a:t>
            </a:r>
            <a:r>
              <a:rPr lang="en-US" altLang="zh-CN" sz="2800" b="1" dirty="0">
                <a:latin typeface="微软雅黑" panose="020B0503020204020204" pitchFamily="34" charset="-122"/>
                <a:ea typeface="宋体" panose="02010600030101010101" pitchFamily="2" charset="-122"/>
              </a:rPr>
              <a:t>“</a:t>
            </a:r>
            <a:r>
              <a:rPr lang="zh-CN" altLang="zh-CN" sz="2800" b="1" dirty="0">
                <a:latin typeface="微软雅黑" panose="020B0503020204020204" pitchFamily="34" charset="-122"/>
                <a:ea typeface="宋体" panose="02010600030101010101" pitchFamily="2" charset="-122"/>
              </a:rPr>
              <a:t>对外开放格局</a:t>
            </a:r>
            <a:r>
              <a:rPr lang="en-US" altLang="zh-CN" sz="2800" b="1" dirty="0">
                <a:latin typeface="微软雅黑" panose="020B0503020204020204" pitchFamily="34" charset="-122"/>
                <a:ea typeface="宋体" panose="02010600030101010101" pitchFamily="2" charset="-122"/>
              </a:rPr>
              <a:t>”</a:t>
            </a:r>
            <a:r>
              <a:rPr lang="zh-CN" altLang="zh-CN" sz="2800" b="1" dirty="0">
                <a:latin typeface="微软雅黑" panose="020B0503020204020204" pitchFamily="34" charset="-122"/>
                <a:ea typeface="宋体" panose="02010600030101010101" pitchFamily="2" charset="-122"/>
              </a:rPr>
              <a:t>时间轴。</a:t>
            </a:r>
          </a:p>
        </p:txBody>
      </p:sp>
      <p:sp>
        <p:nvSpPr>
          <p:cNvPr id="7" name="Rectangle 42"/>
          <p:cNvSpPr>
            <a:spLocks noChangeArrowheads="1"/>
          </p:cNvSpPr>
          <p:nvPr/>
        </p:nvSpPr>
        <p:spPr bwMode="auto">
          <a:xfrm>
            <a:off x="295947" y="2887863"/>
            <a:ext cx="8642531" cy="67056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r>
              <a:rPr lang="zh-CN" altLang="en-US" sz="241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5" b="1">
                <a:latin typeface="宋体" panose="02010600030101010101" pitchFamily="2" charset="-122"/>
                <a:cs typeface="Times New Roman" panose="02020603050405020304" pitchFamily="18" charset="0"/>
              </a:rPr>
              <a:t>1980</a:t>
            </a:r>
            <a:r>
              <a:rPr lang="zh-CN" altLang="en-US" sz="2105" b="1">
                <a:latin typeface="宋体" panose="02010600030101010101" pitchFamily="2" charset="-122"/>
                <a:cs typeface="Times New Roman" panose="02020603050405020304" pitchFamily="18" charset="0"/>
              </a:rPr>
              <a:t>年 </a:t>
            </a:r>
            <a:r>
              <a:rPr lang="zh-CN" altLang="en-US" sz="755">
                <a:latin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zh-CN" altLang="en-US" sz="675"/>
          </a:p>
          <a:p>
            <a:pPr eaLnBrk="0" hangingPunct="0"/>
            <a:endParaRPr lang="zh-CN" altLang="en-US" sz="1355"/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426720" y="3429000"/>
            <a:ext cx="8380730" cy="1562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自选图形 5"/>
          <p:cNvCxnSpPr>
            <a:cxnSpLocks noChangeShapeType="1"/>
          </p:cNvCxnSpPr>
          <p:nvPr/>
        </p:nvCxnSpPr>
        <p:spPr bwMode="auto">
          <a:xfrm rot="16200000" flipH="1">
            <a:off x="605720" y="3920799"/>
            <a:ext cx="592085" cy="32230"/>
          </a:xfrm>
          <a:prstGeom prst="bentConnector3">
            <a:avLst>
              <a:gd name="adj1" fmla="val 50000"/>
            </a:avLst>
          </a:prstGeom>
          <a:noFill/>
          <a:ln w="22225">
            <a:solidFill>
              <a:srgbClr val="000000"/>
            </a:solidFill>
            <a:miter lim="800000"/>
            <a:tailEnd type="arrow" w="med" len="med"/>
          </a:ln>
        </p:spPr>
      </p:cxnSp>
      <p:sp>
        <p:nvSpPr>
          <p:cNvPr id="8" name="矩形 17"/>
          <p:cNvSpPr>
            <a:spLocks noChangeArrowheads="1"/>
          </p:cNvSpPr>
          <p:nvPr/>
        </p:nvSpPr>
        <p:spPr bwMode="auto">
          <a:xfrm>
            <a:off x="426720" y="4337050"/>
            <a:ext cx="981075" cy="1181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</a:ln>
        </p:spPr>
        <p:txBody>
          <a:bodyPr/>
          <a:lstStyle/>
          <a:p>
            <a:pPr algn="ctr"/>
            <a:r>
              <a:rPr lang="zh-CN" altLang="en-US" sz="2105" b="1">
                <a:latin typeface="Calibri" panose="020F0502020204030204" pitchFamily="34" charset="0"/>
                <a:cs typeface="Times New Roman" panose="02020603050405020304" pitchFamily="18" charset="0"/>
              </a:rPr>
              <a:t>设立经济特区</a:t>
            </a:r>
            <a:endParaRPr lang="zh-CN" altLang="en-US" sz="2105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2832" y="3606363"/>
            <a:ext cx="1108275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材料：现在的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世界是开放的世界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。中国在西方国家产业革命以后变得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落后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了（百度数据：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1978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年我国人均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GDP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在有数据的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137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个国家里排名第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位，仅领先尼泊尔和索马里），一个重要原因就是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闭关自守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三十几年的经验教训告诉我们，关起门来搞建设是不行的，发展不起来。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邓小平文选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第三卷，第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592831" y="5938629"/>
            <a:ext cx="484572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国际原因：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经济全球化趋势</a:t>
            </a: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593090" y="5295900"/>
            <a:ext cx="9181465" cy="5219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国内原因：</a:t>
            </a:r>
            <a:r>
              <a:rPr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经济落后、闭关自守教训、改革开放的决策</a:t>
            </a:r>
          </a:p>
        </p:txBody>
      </p:sp>
      <p:sp>
        <p:nvSpPr>
          <p:cNvPr id="6" name="箭头: 五边形 5"/>
          <p:cNvSpPr/>
          <p:nvPr/>
        </p:nvSpPr>
        <p:spPr>
          <a:xfrm>
            <a:off x="481965" y="309245"/>
            <a:ext cx="4045585" cy="66675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春的呼唤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</a:p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</a:rPr>
              <a:t>对外开放之因</a:t>
            </a:r>
            <a:endParaRPr lang="en-US" altLang="zh-CN" sz="2400" b="1" dirty="0"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67021" y="309197"/>
            <a:ext cx="6459321" cy="8299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思考：根据材料，归纳新时期我国实行对外开放政策的原因？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57" y="1268204"/>
            <a:ext cx="2899543" cy="1826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3598443" y="3139694"/>
            <a:ext cx="2247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自发搞“引进外资”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28" y="1268204"/>
            <a:ext cx="2616086" cy="1791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矩形 14"/>
          <p:cNvSpPr/>
          <p:nvPr/>
        </p:nvSpPr>
        <p:spPr>
          <a:xfrm>
            <a:off x="7071739" y="3085648"/>
            <a:ext cx="189915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经典超圆简" pitchFamily="49" charset="-122"/>
                <a:cs typeface="经典超圆简" pitchFamily="49" charset="-122"/>
              </a:defRPr>
            </a:lvl9pPr>
          </a:lstStyle>
          <a:p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体验新干线</a:t>
            </a:r>
          </a:p>
        </p:txBody>
      </p:sp>
      <p:pic>
        <p:nvPicPr>
          <p:cNvPr id="16" name="图片 15" descr="1223365264335_142148805.jpg"/>
          <p:cNvPicPr>
            <a:picLocks noChangeAspect="1"/>
          </p:cNvPicPr>
          <p:nvPr/>
        </p:nvPicPr>
        <p:blipFill>
          <a:blip r:embed="rId4"/>
          <a:srcRect l="9375" r="8593" b="9297"/>
          <a:stretch>
            <a:fillRect/>
          </a:stretch>
        </p:blipFill>
        <p:spPr>
          <a:xfrm>
            <a:off x="9167855" y="1259887"/>
            <a:ext cx="2507736" cy="179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矩形 16"/>
          <p:cNvSpPr/>
          <p:nvPr/>
        </p:nvSpPr>
        <p:spPr>
          <a:xfrm>
            <a:off x="10196729" y="309320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出访美国</a:t>
            </a:r>
          </a:p>
        </p:txBody>
      </p:sp>
      <p:pic>
        <p:nvPicPr>
          <p:cNvPr id="18" name="Picture 10" descr="B00414Y89A"/>
          <p:cNvPicPr>
            <a:picLocks noChangeAspect="1"/>
          </p:cNvPicPr>
          <p:nvPr/>
        </p:nvPicPr>
        <p:blipFill>
          <a:blip r:embed="rId5">
            <a:lum bright="-12000" contrast="6000"/>
          </a:blip>
          <a:stretch>
            <a:fillRect/>
          </a:stretch>
        </p:blipFill>
        <p:spPr>
          <a:xfrm>
            <a:off x="592832" y="1245467"/>
            <a:ext cx="2468252" cy="1858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文本框 18"/>
          <p:cNvSpPr txBox="1"/>
          <p:nvPr/>
        </p:nvSpPr>
        <p:spPr>
          <a:xfrm>
            <a:off x="1238474" y="3152714"/>
            <a:ext cx="129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逃港问题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145745" y="4652803"/>
            <a:ext cx="7400311" cy="523220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邓小平：贫穷不是社会主义，发展才是硬道理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8"/>
          <p:cNvSpPr/>
          <p:nvPr/>
        </p:nvSpPr>
        <p:spPr>
          <a:xfrm>
            <a:off x="397510" y="358775"/>
            <a:ext cx="4167505" cy="77343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春的到来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对外开放之时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303655" y="1365250"/>
            <a:ext cx="429260" cy="3938270"/>
          </a:xfrm>
          <a:prstGeom prst="leftBrace">
            <a:avLst/>
          </a:prstGeom>
          <a:solidFill>
            <a:schemeClr val="accent1"/>
          </a:solidFill>
          <a:ln w="38100">
            <a:solidFill>
              <a:srgbClr val="7030A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虚尾箭头 4"/>
          <p:cNvSpPr/>
          <p:nvPr/>
        </p:nvSpPr>
        <p:spPr>
          <a:xfrm>
            <a:off x="1858963" y="1520825"/>
            <a:ext cx="1752600" cy="1206500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会议</a:t>
            </a:r>
          </a:p>
        </p:txBody>
      </p:sp>
      <p:sp>
        <p:nvSpPr>
          <p:cNvPr id="8" name="流程图: 过程 7"/>
          <p:cNvSpPr/>
          <p:nvPr/>
        </p:nvSpPr>
        <p:spPr>
          <a:xfrm>
            <a:off x="3794125" y="1676400"/>
            <a:ext cx="6491288" cy="822325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１９７８年１２月十一届三中全会</a:t>
            </a:r>
          </a:p>
        </p:txBody>
      </p:sp>
      <p:sp>
        <p:nvSpPr>
          <p:cNvPr id="9" name="虚尾箭头 8"/>
          <p:cNvSpPr/>
          <p:nvPr/>
        </p:nvSpPr>
        <p:spPr>
          <a:xfrm>
            <a:off x="1858963" y="4032250"/>
            <a:ext cx="1752600" cy="1416050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决策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流程图: 过程 9"/>
          <p:cNvSpPr/>
          <p:nvPr/>
        </p:nvSpPr>
        <p:spPr>
          <a:xfrm>
            <a:off x="3611880" y="3644900"/>
            <a:ext cx="6673850" cy="822325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对内改革：家庭联产承包责任制；城市经济体制改革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流程图: 过程 10"/>
          <p:cNvSpPr/>
          <p:nvPr/>
        </p:nvSpPr>
        <p:spPr>
          <a:xfrm>
            <a:off x="3611880" y="4625975"/>
            <a:ext cx="6674485" cy="822325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对外开放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1"/>
          <p:cNvSpPr/>
          <p:nvPr/>
        </p:nvSpPr>
        <p:spPr>
          <a:xfrm>
            <a:off x="483235" y="362585"/>
            <a:ext cx="4869815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：建立经济特区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3109" y="5599592"/>
            <a:ext cx="5363731" cy="768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思考：选择广东的有利条件是什么？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（提示：地理位置、历史原因等方面思考）</a:t>
            </a:r>
          </a:p>
        </p:txBody>
      </p:sp>
      <p:sp>
        <p:nvSpPr>
          <p:cNvPr id="9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" name="图片 7" descr="148569637142846293584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>
            <a:fillRect/>
          </a:stretch>
        </p:blipFill>
        <p:spPr bwMode="auto">
          <a:xfrm>
            <a:off x="579869" y="949214"/>
            <a:ext cx="5432182" cy="445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387" y="457965"/>
            <a:ext cx="2659485" cy="194903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270523" y="487308"/>
            <a:ext cx="2777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“1979年，那是一个春天，有一位老人在中国的南海边画了一个圈。</a:t>
            </a:r>
            <a:endParaRPr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91" y="1338147"/>
            <a:ext cx="5443657" cy="406699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248400" y="2406679"/>
            <a:ext cx="5599472" cy="22643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08851" tIns="54426" rIns="108851" bIns="54426" numCol="1" anchor="ctr" anchorCtr="0" compatLnSpc="1">
            <a:spAutoFit/>
          </a:bodyPr>
          <a:lstStyle/>
          <a:p>
            <a:pPr defTabSz="108839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材料：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邓小平曾如此解释“出牌顺序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“为什么我考虑深圳开放？因为它面对着香港；开放珠海，是因为它面对着澳门；开放厦门，因为它面对着台湾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……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邓小平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43320" y="4985385"/>
            <a:ext cx="59486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①地处沿海，交通便利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②临近港澳台，靠近国际市场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③华侨众多，有利于吸引侨资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 bldLvl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占位符 415745"/>
          <p:cNvSpPr>
            <a:spLocks noGrp="1" noRot="1"/>
          </p:cNvSpPr>
          <p:nvPr>
            <p:ph idx="1" hasCustomPrompt="1"/>
          </p:nvPr>
        </p:nvSpPr>
        <p:spPr bwMode="auto">
          <a:xfrm>
            <a:off x="289927" y="948787"/>
            <a:ext cx="11901706" cy="5909213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l" defTabSz="95123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2EB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材料一：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02EB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5123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  除投资规模在一亿元以上项目要报国务院审批，轻工业投资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3000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万      元以上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其余项目不需国家综合平衡，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特区可以自己审批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。</a:t>
            </a:r>
          </a:p>
          <a:p>
            <a:pPr marL="0" marR="0" lvl="0" indent="0" algn="l" defTabSz="95123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         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六十年国事纪要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2EB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材料二：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第十三条 特区企业进口生产所必需的机器设备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免征进口税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……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第十六条 客商将所得利润用于在特区内进行再投资为期五年以上者，可申请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减免用于再投资部分的所得税。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第十八条 凡来往特区的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外籍人员、华侨和港澳同胞，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出入境均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简化手续，给予方便。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                               　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广东省经济特区条例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》</a:t>
            </a:r>
          </a:p>
        </p:txBody>
      </p:sp>
      <p:sp>
        <p:nvSpPr>
          <p:cNvPr id="6" name="圆角矩形 2"/>
          <p:cNvSpPr/>
          <p:nvPr/>
        </p:nvSpPr>
        <p:spPr>
          <a:xfrm>
            <a:off x="5218430" y="516890"/>
            <a:ext cx="6559550" cy="777875"/>
          </a:xfrm>
          <a:prstGeom prst="round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07" tIns="47553" rIns="95107" bIns="47553" anchor="ctr"/>
          <a:lstStyle/>
          <a:p>
            <a:pPr marL="0" marR="0" lvl="0" indent="0" algn="ctr" defTabSz="951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8888" y="581647"/>
            <a:ext cx="7840542" cy="647700"/>
          </a:xfrm>
          <a:prstGeom prst="rect">
            <a:avLst/>
          </a:prstGeom>
          <a:noFill/>
          <a:effectLst>
            <a:softEdge rad="12700"/>
          </a:effectLst>
        </p:spPr>
        <p:txBody>
          <a:bodyPr lIns="95107" tIns="47553" rIns="95107" bIns="47553">
            <a:spAutoFit/>
          </a:bodyPr>
          <a:lstStyle/>
          <a:p>
            <a:pPr marR="0" defTabSz="95123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探究：经济特区</a:t>
            </a:r>
            <a:r>
              <a:rPr kumimoji="0" lang="en-US" altLang="zh-CN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“</a:t>
            </a:r>
            <a:r>
              <a:rPr kumimoji="0" lang="zh-CN" alt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特</a:t>
            </a:r>
            <a:r>
              <a:rPr kumimoji="0" lang="en-US" altLang="zh-CN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”</a:t>
            </a:r>
            <a:r>
              <a:rPr kumimoji="0" lang="zh-CN" alt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在何处？</a:t>
            </a:r>
          </a:p>
        </p:txBody>
      </p:sp>
      <p:sp>
        <p:nvSpPr>
          <p:cNvPr id="2" name="箭头: 五边形 1"/>
          <p:cNvSpPr/>
          <p:nvPr/>
        </p:nvSpPr>
        <p:spPr>
          <a:xfrm>
            <a:off x="397510" y="386715"/>
            <a:ext cx="4695825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：建立经济特区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文本占位符 415745"/>
          <p:cNvSpPr>
            <a:spLocks noGrp="1" noRot="1"/>
          </p:cNvSpPr>
          <p:nvPr>
            <p:ph idx="1" hasCustomPrompt="1"/>
          </p:nvPr>
        </p:nvSpPr>
        <p:spPr bwMode="auto">
          <a:xfrm>
            <a:off x="289927" y="948787"/>
            <a:ext cx="11901706" cy="5909213"/>
          </a:xfrm>
          <a:effectLst/>
          <a:scene3d>
            <a:camera prst="orthographicFront"/>
            <a:lightRig rig="balanced" dir="t"/>
          </a:scene3d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l" defTabSz="95123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2EB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材料一：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102EB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lvl="0" indent="0" algn="l" defTabSz="95123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  除投资规模在一亿元以上项目要报国务院审批，轻工业投资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3000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万      元以上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其余项目不需国家综合平衡，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特区可以自己审批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。</a:t>
            </a:r>
          </a:p>
          <a:p>
            <a:pPr marL="0" marR="0" lvl="0" indent="0" algn="l" defTabSz="95123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                                     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六十年国事纪要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》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02EB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材料二：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+mn-e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第十三条 特区企业进口生产所必需的机器设备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……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免征进口税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……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第十六条 客商将所得利润用于在特区内进行再投资为期五年以上者，可申请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减免用于再投资部分的所得税。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第十八条 凡来往特区的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外籍人员、华侨和港澳同胞，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出入境均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简化手续，给予方便。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                                　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广东省经济特区条例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》</a:t>
            </a:r>
          </a:p>
        </p:txBody>
      </p:sp>
      <p:sp>
        <p:nvSpPr>
          <p:cNvPr id="6" name="圆角矩形 2"/>
          <p:cNvSpPr/>
          <p:nvPr/>
        </p:nvSpPr>
        <p:spPr>
          <a:xfrm>
            <a:off x="5218430" y="516890"/>
            <a:ext cx="6559550" cy="777875"/>
          </a:xfrm>
          <a:prstGeom prst="round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07" tIns="47553" rIns="95107" bIns="47553" anchor="ctr"/>
          <a:lstStyle/>
          <a:p>
            <a:pPr marL="0" marR="0" lvl="0" indent="0" algn="ctr" defTabSz="951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8888" y="581647"/>
            <a:ext cx="7840542" cy="647700"/>
          </a:xfrm>
          <a:prstGeom prst="rect">
            <a:avLst/>
          </a:prstGeom>
          <a:noFill/>
          <a:effectLst>
            <a:softEdge rad="12700"/>
          </a:effectLst>
        </p:spPr>
        <p:txBody>
          <a:bodyPr lIns="95107" tIns="47553" rIns="95107" bIns="47553">
            <a:spAutoFit/>
          </a:bodyPr>
          <a:lstStyle/>
          <a:p>
            <a:pPr marR="0" defTabSz="95123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探究：经济特区</a:t>
            </a:r>
            <a:r>
              <a:rPr kumimoji="0" lang="en-US" altLang="zh-CN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“</a:t>
            </a:r>
            <a:r>
              <a:rPr kumimoji="0" lang="zh-CN" alt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特</a:t>
            </a:r>
            <a:r>
              <a:rPr kumimoji="0" lang="en-US" altLang="zh-CN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”</a:t>
            </a:r>
            <a:r>
              <a:rPr kumimoji="0" lang="zh-CN" altLang="en-US" sz="3600" b="1" kern="1200" cap="none" spc="0" normalizeH="0" baseline="0" noProof="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在何处？</a:t>
            </a:r>
          </a:p>
        </p:txBody>
      </p:sp>
      <p:sp>
        <p:nvSpPr>
          <p:cNvPr id="8" name="圆角矩形标注 23"/>
          <p:cNvSpPr/>
          <p:nvPr/>
        </p:nvSpPr>
        <p:spPr>
          <a:xfrm>
            <a:off x="2675993" y="2642526"/>
            <a:ext cx="6932464" cy="753817"/>
          </a:xfrm>
          <a:prstGeom prst="wedgeRoundRectCallout">
            <a:avLst>
              <a:gd name="adj1" fmla="val -59414"/>
              <a:gd name="adj2" fmla="val -40988"/>
              <a:gd name="adj3" fmla="val 16667"/>
            </a:avLst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实行特殊的经济政策和经济管理体制</a:t>
            </a:r>
          </a:p>
        </p:txBody>
      </p:sp>
      <p:sp>
        <p:nvSpPr>
          <p:cNvPr id="9" name="圆角矩形标注 25"/>
          <p:cNvSpPr/>
          <p:nvPr/>
        </p:nvSpPr>
        <p:spPr>
          <a:xfrm>
            <a:off x="3071794" y="4661197"/>
            <a:ext cx="6997006" cy="1696060"/>
          </a:xfrm>
          <a:prstGeom prst="wedgeRoundRectCallout">
            <a:avLst>
              <a:gd name="adj1" fmla="val -62899"/>
              <a:gd name="adj2" fmla="val -36648"/>
              <a:gd name="adj3" fmla="val 16667"/>
            </a:avLst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允许外国企业或个人以及华侨、港澳同胞进行投资活动，并在进出口、减免税等方面提供优惠条件。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箭头: 五边形 1"/>
          <p:cNvSpPr/>
          <p:nvPr/>
        </p:nvSpPr>
        <p:spPr>
          <a:xfrm>
            <a:off x="397510" y="386715"/>
            <a:ext cx="4695825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对外开放之地</a:t>
            </a:r>
            <a:endParaRPr lang="en-US" altLang="zh-CN" sz="2400">
              <a:sym typeface="+mn-ea"/>
            </a:endParaRP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：建立经济特区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深圳经济特区的建设 截取视频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193" y="957415"/>
            <a:ext cx="9773265" cy="549746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09883" y="334297"/>
            <a:ext cx="694157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观看视频，对比深圳建立特区前后的变化</a:t>
            </a:r>
          </a:p>
        </p:txBody>
      </p:sp>
      <p:sp>
        <p:nvSpPr>
          <p:cNvPr id="5" name="箭头: 五边形 1"/>
          <p:cNvSpPr/>
          <p:nvPr/>
        </p:nvSpPr>
        <p:spPr>
          <a:xfrm>
            <a:off x="338455" y="207010"/>
            <a:ext cx="3771265" cy="77787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ym typeface="+mn-ea"/>
              </a:rPr>
              <a:t>春的脚步</a:t>
            </a:r>
            <a:r>
              <a:rPr lang="en-US" altLang="zh-CN" sz="2400">
                <a:sym typeface="+mn-ea"/>
              </a:rPr>
              <a:t>—</a:t>
            </a:r>
          </a:p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宋体" panose="02010600030101010101" pitchFamily="2" charset="-122"/>
                <a:sym typeface="+mn-ea"/>
              </a:rPr>
              <a:t>：建立经济特区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05,&quot;width&quot;:86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878154180"/>
  <p:tag name="KSO_WM_UNIT_PLACING_PICTURE_USER_VIEWPORT" val="{&quot;height&quot;:6015,&quot;width&quot;:90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3.8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9|1.7|11.4"/>
</p:tagLst>
</file>

<file path=ppt/theme/theme1.xml><?xml version="1.0" encoding="utf-8"?>
<a:theme xmlns:a="http://schemas.openxmlformats.org/drawingml/2006/main" name="基础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6294C"/>
      </a:accent1>
      <a:accent2>
        <a:srgbClr val="44546A"/>
      </a:accent2>
      <a:accent3>
        <a:srgbClr val="16294C"/>
      </a:accent3>
      <a:accent4>
        <a:srgbClr val="44546A"/>
      </a:accent4>
      <a:accent5>
        <a:srgbClr val="16294C"/>
      </a:accent5>
      <a:accent6>
        <a:srgbClr val="44546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2112</Words>
  <Application>Microsoft Office PowerPoint</Application>
  <PresentationFormat>宽屏</PresentationFormat>
  <Paragraphs>258</Paragraphs>
  <Slides>30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Microsoft YaHei UI</vt:lpstr>
      <vt:lpstr>等线</vt:lpstr>
      <vt:lpstr>方正正粗黑简体</vt:lpstr>
      <vt:lpstr>黑体</vt:lpstr>
      <vt:lpstr>华康俪金黑W8(P)</vt:lpstr>
      <vt:lpstr>华文新魏</vt:lpstr>
      <vt:lpstr>经典超圆简</vt:lpstr>
      <vt:lpstr>楷体</vt:lpstr>
      <vt:lpstr>楷体_GB2312</vt:lpstr>
      <vt:lpstr>宋体</vt:lpstr>
      <vt:lpstr>微软雅黑</vt:lpstr>
      <vt:lpstr>Arial</vt:lpstr>
      <vt:lpstr>Calibri</vt:lpstr>
      <vt:lpstr>Corbel</vt:lpstr>
      <vt:lpstr>Impact</vt:lpstr>
      <vt:lpstr>Tahoma</vt:lpstr>
      <vt:lpstr>Times New Roman</vt:lpstr>
      <vt:lpstr>基础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jianfeng huang</dc:creator>
  <cp:lastModifiedBy>yhx1</cp:lastModifiedBy>
  <cp:revision>160</cp:revision>
  <dcterms:created xsi:type="dcterms:W3CDTF">2020-04-11T12:31:00Z</dcterms:created>
  <dcterms:modified xsi:type="dcterms:W3CDTF">2022-05-30T01:46:28Z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2052-11.1.0.10446</vt:lpwstr>
  </property>
  <property fmtid="{D5CDD505-2E9C-101B-9397-08002B2CF9AE}" pid="3" name="NXPowerLiteLastOptimized">
    <vt:lpwstr>55104945</vt:lpwstr>
  </property>
  <property fmtid="{D5CDD505-2E9C-101B-9397-08002B2CF9AE}" pid="4" name="NXPowerLiteSettings">
    <vt:lpwstr>C700052003A000</vt:lpwstr>
  </property>
  <property fmtid="{D5CDD505-2E9C-101B-9397-08002B2CF9AE}" pid="5" name="NXPowerLiteVersion">
    <vt:lpwstr>D8.0.2</vt:lpwstr>
  </property>
  <property fmtid="{D5CDD505-2E9C-101B-9397-08002B2CF9AE}" pid="6" name="ICV">
    <vt:lpwstr>EC8AA5A98759406684FA2E2E44A8FB17</vt:lpwstr>
  </property>
</Properties>
</file>