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22.fntdata" ContentType="application/x-fontdata"/>
  <Override PartName="/ppt/fonts/font23.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 id="2147483663" r:id="rId4"/>
    <p:sldMasterId id="2147483675" r:id="rId5"/>
    <p:sldMasterId id="2147483688" r:id="rId6"/>
  </p:sldMasterIdLst>
  <p:notesMasterIdLst>
    <p:notesMasterId r:id="rId8"/>
  </p:notesMasterIdLst>
  <p:sldIdLst>
    <p:sldId id="271" r:id="rId7"/>
    <p:sldId id="440" r:id="rId9"/>
    <p:sldId id="366" r:id="rId10"/>
    <p:sldId id="258" r:id="rId11"/>
    <p:sldId id="348" r:id="rId12"/>
    <p:sldId id="335" r:id="rId13"/>
    <p:sldId id="272" r:id="rId14"/>
    <p:sldId id="405" r:id="rId15"/>
    <p:sldId id="407" r:id="rId16"/>
    <p:sldId id="332" r:id="rId17"/>
    <p:sldId id="406" r:id="rId18"/>
    <p:sldId id="262" r:id="rId19"/>
    <p:sldId id="269" r:id="rId20"/>
    <p:sldId id="264" r:id="rId21"/>
    <p:sldId id="270" r:id="rId22"/>
    <p:sldId id="336" r:id="rId23"/>
    <p:sldId id="397" r:id="rId24"/>
    <p:sldId id="420" r:id="rId25"/>
    <p:sldId id="267" r:id="rId26"/>
    <p:sldId id="276" r:id="rId27"/>
    <p:sldId id="338" r:id="rId28"/>
    <p:sldId id="359" r:id="rId29"/>
    <p:sldId id="349" r:id="rId30"/>
    <p:sldId id="441" r:id="rId31"/>
    <p:sldId id="353" r:id="rId32"/>
    <p:sldId id="360" r:id="rId33"/>
    <p:sldId id="408" r:id="rId34"/>
    <p:sldId id="409" r:id="rId35"/>
    <p:sldId id="410" r:id="rId36"/>
    <p:sldId id="411" r:id="rId37"/>
    <p:sldId id="412" r:id="rId38"/>
    <p:sldId id="413" r:id="rId39"/>
    <p:sldId id="414" r:id="rId40"/>
    <p:sldId id="415" r:id="rId41"/>
    <p:sldId id="416" r:id="rId42"/>
    <p:sldId id="417" r:id="rId43"/>
    <p:sldId id="418" r:id="rId44"/>
    <p:sldId id="419" r:id="rId45"/>
    <p:sldId id="478" r:id="rId46"/>
  </p:sldIdLst>
  <p:sldSz cx="12192000" cy="6858000"/>
  <p:notesSz cx="6858000" cy="9947275"/>
  <p:embeddedFontLst>
    <p:embeddedFont>
      <p:font typeface="Calibri" panose="020F0502020204030204" pitchFamily="34" charset="0"/>
      <p:regular r:id="rId51"/>
      <p:bold r:id="rId52"/>
      <p:italic r:id="rId53"/>
      <p:boldItalic r:id="rId54"/>
    </p:embeddedFont>
    <p:embeddedFont>
      <p:font typeface="微软雅黑" panose="020B0503020204020204" charset="-122"/>
      <p:regular r:id="rId55"/>
    </p:embeddedFont>
    <p:embeddedFont>
      <p:font typeface="Comic Sans MS" panose="030F0702030302020204" pitchFamily="66" charset="0"/>
      <p:regular r:id="rId56"/>
      <p:bold r:id="rId57"/>
    </p:embeddedFont>
    <p:embeddedFont>
      <p:font typeface="Arial Narrow" panose="020B0606020202030204" pitchFamily="34" charset="0"/>
      <p:regular r:id="rId58"/>
      <p:bold r:id="rId59"/>
      <p:italic r:id="rId60"/>
      <p:boldItalic r:id="rId61"/>
    </p:embeddedFont>
    <p:embeddedFont>
      <p:font typeface="Bookman Old Style" panose="02050604050505020204" charset="0"/>
      <p:regular r:id="rId62"/>
      <p:bold r:id="rId63"/>
      <p:italic r:id="rId64"/>
    </p:embeddedFont>
    <p:embeddedFont>
      <p:font typeface="等线" panose="02010600030101010101" charset="-122"/>
      <p:regular r:id="rId65"/>
    </p:embeddedFont>
    <p:embeddedFont>
      <p:font typeface="Cambria Math" panose="02040503050406030204" pitchFamily="18" charset="0"/>
      <p:regular r:id="rId66"/>
    </p:embeddedFont>
    <p:embeddedFont>
      <p:font typeface="Calibri Light" panose="020F0302020204030204" pitchFamily="34" charset="0"/>
      <p:regular r:id="rId67"/>
      <p:italic r:id="rId68"/>
    </p:embeddedFont>
    <p:embeddedFont>
      <p:font typeface="Rockwell" panose="02060603020205020403" charset="0"/>
      <p:regular r:id="rId69"/>
      <p:bold r:id="rId70"/>
      <p:italic r:id="rId71"/>
      <p:boldItalic r:id="rId72"/>
    </p:embeddedFont>
    <p:embeddedFont>
      <p:font typeface="等线 Light" panose="02010600030101010101" charset="-122"/>
      <p:regular r:id="rId73"/>
    </p:embeddedFont>
  </p:embeddedFontLst>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A081C"/>
    <a:srgbClr val="0000FF"/>
    <a:srgbClr val="0000CC"/>
    <a:srgbClr val="AC1004"/>
    <a:srgbClr val="FCF6F6"/>
    <a:srgbClr val="CDF7DB"/>
    <a:srgbClr val="ABF0F7"/>
    <a:srgbClr val="66FFFF"/>
    <a:srgbClr val="247105"/>
    <a:srgbClr val="1738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4640"/>
  </p:normalViewPr>
  <p:slideViewPr>
    <p:cSldViewPr snapToGrid="0" snapToObjects="1" showGuides="1">
      <p:cViewPr varScale="1">
        <p:scale>
          <a:sx n="57" d="100"/>
          <a:sy n="57" d="100"/>
        </p:scale>
        <p:origin x="64" y="540"/>
      </p:cViewPr>
      <p:guideLst>
        <p:guide orient="horz" pos="4240"/>
        <p:guide pos="3840"/>
        <p:guide pos="2116"/>
        <p:guide pos="801"/>
        <p:guide orient="horz" pos="3426"/>
        <p:guide pos="3950"/>
        <p:guide pos="5067"/>
      </p:guideLst>
    </p:cSldViewPr>
  </p:slideViewPr>
  <p:notesTextViewPr>
    <p:cViewPr>
      <p:scale>
        <a:sx n="1" d="1"/>
        <a:sy n="1" d="1"/>
      </p:scale>
      <p:origin x="0" y="0"/>
    </p:cViewPr>
  </p:notesTextViewPr>
  <p:sorterViewPr>
    <p:cViewPr varScale="1">
      <p:scale>
        <a:sx n="1" d="1"/>
        <a:sy n="1" d="1"/>
      </p:scale>
      <p:origin x="0" y="-211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4" Type="http://schemas.openxmlformats.org/officeDocument/2006/relationships/tags" Target="tags/tag3.xml"/><Relationship Id="rId73" Type="http://schemas.openxmlformats.org/officeDocument/2006/relationships/font" Target="fonts/font23.fntdata"/><Relationship Id="rId72" Type="http://schemas.openxmlformats.org/officeDocument/2006/relationships/font" Target="fonts/font22.fntdata"/><Relationship Id="rId71" Type="http://schemas.openxmlformats.org/officeDocument/2006/relationships/font" Target="fonts/font21.fntdata"/><Relationship Id="rId70" Type="http://schemas.openxmlformats.org/officeDocument/2006/relationships/font" Target="fonts/font20.fntdata"/><Relationship Id="rId7" Type="http://schemas.openxmlformats.org/officeDocument/2006/relationships/slide" Target="slides/slide1.xml"/><Relationship Id="rId69" Type="http://schemas.openxmlformats.org/officeDocument/2006/relationships/font" Target="fonts/font19.fntdata"/><Relationship Id="rId68" Type="http://schemas.openxmlformats.org/officeDocument/2006/relationships/font" Target="fonts/font18.fntdata"/><Relationship Id="rId67" Type="http://schemas.openxmlformats.org/officeDocument/2006/relationships/font" Target="fonts/font17.fntdata"/><Relationship Id="rId66" Type="http://schemas.openxmlformats.org/officeDocument/2006/relationships/font" Target="fonts/font16.fntdata"/><Relationship Id="rId65" Type="http://schemas.openxmlformats.org/officeDocument/2006/relationships/font" Target="fonts/font15.fntdata"/><Relationship Id="rId64" Type="http://schemas.openxmlformats.org/officeDocument/2006/relationships/font" Target="fonts/font14.fntdata"/><Relationship Id="rId63" Type="http://schemas.openxmlformats.org/officeDocument/2006/relationships/font" Target="fonts/font13.fntdata"/><Relationship Id="rId62" Type="http://schemas.openxmlformats.org/officeDocument/2006/relationships/font" Target="fonts/font12.fntdata"/><Relationship Id="rId61" Type="http://schemas.openxmlformats.org/officeDocument/2006/relationships/font" Target="fonts/font11.fntdata"/><Relationship Id="rId60" Type="http://schemas.openxmlformats.org/officeDocument/2006/relationships/font" Target="fonts/font10.fntdata"/><Relationship Id="rId6" Type="http://schemas.openxmlformats.org/officeDocument/2006/relationships/slideMaster" Target="slideMasters/slideMaster5.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commentAuthors" Target="commentAuthors.xml"/><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2-23T18:54:03.810" idx="1">
    <p:pos x="6900" y="826"/>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99091"/>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5"/>
            <a:ext cx="5486400" cy="3916741"/>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27AE0182-A9B1-4CD5-BCF3-6E3486CAC710}"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z="1600" smtClean="0">
                <a:solidFill>
                  <a:schemeClr val="tx1">
                    <a:tint val="75000"/>
                  </a:schemeClr>
                </a:solidFill>
              </a:rPr>
            </a:fld>
            <a:endParaRPr lang="zh-CN" altLang="en-US" sz="1600">
              <a:solidFill>
                <a:schemeClr val="tx1">
                  <a:tint val="75000"/>
                </a:schemeClr>
              </a:solidFill>
            </a:endParaRPr>
          </a:p>
        </p:txBody>
      </p:sp>
      <p:sp>
        <p:nvSpPr>
          <p:cNvPr id="5" name="页脚占位符 4"/>
          <p:cNvSpPr>
            <a:spLocks noGrp="1"/>
          </p:cNvSpPr>
          <p:nvPr>
            <p:ph type="ftr" sz="quarter" idx="11"/>
          </p:nvPr>
        </p:nvSpPr>
        <p:spPr/>
        <p:txBody>
          <a:bodyPr/>
          <a:lstStyle/>
          <a:p>
            <a:pPr algn="ctr" defTabSz="1219200">
              <a:defRPr/>
            </a:pPr>
            <a:endParaRPr lang="zh-CN" altLang="en-US" sz="1600">
              <a:solidFill>
                <a:schemeClr val="tx1">
                  <a:tint val="75000"/>
                </a:schemeClr>
              </a:solidFill>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C85DD97F-9A70-419C-85EB-87504C85A75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7F9C02F-37F9-4659-A2FE-ECD2D2A711C0}"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DE87717-61D2-4108-BA88-EC7407014AD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6E3BB59-1467-4D2E-8373-57F9F2E502D9}"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D41C8D5-EAA1-403F-8F8C-F6D6C44C0B5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49F2E2-C53A-4D0C-A171-2111E637A6DC}"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A5A68C4-2B71-48A3-8BD8-D0E54E2DECD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79280AA-B9F6-406A-A9F8-9D970674EAF3}"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9B4B30C-BA00-4CEE-BC3E-BFFE2875298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A1309F0-7441-488C-91D7-673911810D8C}"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953DA09-29E3-4F61-AECD-8447F576711D}"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75D6C6EF-EC15-49A1-83A3-2B9A3897903A}"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A29A7B2-F51E-4E79-B7EC-38A9DF403D68}"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98D05AAB-8080-48A3-833C-398FEA5E22C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21B26A0-0943-459C-B9B7-63011A54DD6B}"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8DA299F-5804-4BDB-AD25-A8ABC4EE07D8}"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E37BC352-AB46-49AE-9F00-D861072DB7C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A7BE95F-A974-47C3-95AE-4A5B03BE4BAF}"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267BB62-FE05-4135-AD3C-0729CAA468E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6C2700D-C3B8-4B26-B89C-BB0863F445B2}"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79C857B-7E75-4B70-BCB4-B9298858BFF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2ADE35F-E136-46CF-A4E0-A27CE7F51896}"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609600" y="1600201"/>
            <a:ext cx="10972800" cy="4525963"/>
          </a:xfrm>
        </p:spPr>
        <p:txBody>
          <a:bodyPr/>
          <a:lstStyle/>
          <a:p>
            <a:pPr lvl="0"/>
            <a:endParaRPr lang="zh-CN" altLang="en-US" noProof="0"/>
          </a:p>
        </p:txBody>
      </p:sp>
      <p:sp>
        <p:nvSpPr>
          <p:cNvPr id="4" name="日期占位符 3"/>
          <p:cNvSpPr>
            <a:spLocks noGrp="1"/>
          </p:cNvSpPr>
          <p:nvPr>
            <p:ph type="dt" sz="half" idx="10"/>
          </p:nvPr>
        </p:nvSpPr>
        <p:spPr/>
        <p:txBody>
          <a:bodyPr/>
          <a:lstStyle>
            <a:lvl1pPr>
              <a:defRPr/>
            </a:lvl1pPr>
          </a:lstStyle>
          <a:p>
            <a:pPr>
              <a:defRPr/>
            </a:pPr>
            <a:fld id="{2F64D228-5B4E-4442-811F-49184BEE8D3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E6184EC-A07B-4C2A-BF6D-0E3888E4ADBD}"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691"/>
            <a:ext cx="10363200" cy="1470207"/>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680"/>
            <a:ext cx="8534400" cy="175281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defTabSz="1219200">
              <a:defRPr/>
            </a:pPr>
            <a:endParaRPr lang="zh-CN" altLang="en-US"/>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defTabSz="1219200">
              <a:defRPr/>
            </a:pPr>
            <a:endParaRPr lang="zh-CN" altLang="en-US"/>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447"/>
            <a:ext cx="10363200" cy="1362243"/>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7073"/>
            <a:ext cx="10363200" cy="1500372"/>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defTabSz="1219200">
              <a:defRPr/>
            </a:pPr>
            <a:endParaRPr lang="zh-CN" altLang="en-US"/>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401"/>
            <a:ext cx="5384800" cy="4526521"/>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401"/>
            <a:ext cx="5384800" cy="4526521"/>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6" name="页脚占位符 5"/>
          <p:cNvSpPr>
            <a:spLocks noGrp="1"/>
          </p:cNvSpPr>
          <p:nvPr>
            <p:ph type="ftr" sz="quarter" idx="11"/>
          </p:nvPr>
        </p:nvSpPr>
        <p:spPr/>
        <p:txBody>
          <a:bodyPr/>
          <a:lstStyle/>
          <a:p>
            <a:pPr defTabSz="1219200">
              <a:defRPr/>
            </a:pPr>
            <a:endParaRPr lang="zh-CN" altLang="en-US"/>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304"/>
            <a:ext cx="5386917" cy="639841"/>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5143"/>
            <a:ext cx="5386917" cy="3951776"/>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0" y="1535304"/>
            <a:ext cx="5389033" cy="639841"/>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0" y="2175143"/>
            <a:ext cx="5389033" cy="3951776"/>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8" name="页脚占位符 7"/>
          <p:cNvSpPr>
            <a:spLocks noGrp="1"/>
          </p:cNvSpPr>
          <p:nvPr>
            <p:ph type="ftr" sz="quarter" idx="11"/>
          </p:nvPr>
        </p:nvSpPr>
        <p:spPr/>
        <p:txBody>
          <a:bodyPr/>
          <a:lstStyle/>
          <a:p>
            <a:pPr defTabSz="1219200">
              <a:defRPr/>
            </a:pPr>
            <a:endParaRPr lang="zh-CN" altLang="en-US"/>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4" name="页脚占位符 3"/>
          <p:cNvSpPr>
            <a:spLocks noGrp="1"/>
          </p:cNvSpPr>
          <p:nvPr>
            <p:ph type="ftr" sz="quarter" idx="11"/>
          </p:nvPr>
        </p:nvSpPr>
        <p:spPr/>
        <p:txBody>
          <a:bodyPr/>
          <a:lstStyle/>
          <a:p>
            <a:pPr defTabSz="1219200">
              <a:defRPr/>
            </a:pPr>
            <a:endParaRPr lang="zh-CN" altLang="en-US"/>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3" name="页脚占位符 2"/>
          <p:cNvSpPr>
            <a:spLocks noGrp="1"/>
          </p:cNvSpPr>
          <p:nvPr>
            <p:ph type="ftr" sz="quarter" idx="11"/>
          </p:nvPr>
        </p:nvSpPr>
        <p:spPr/>
        <p:txBody>
          <a:bodyPr/>
          <a:lstStyle/>
          <a:p>
            <a:pPr defTabSz="1219200">
              <a:defRPr/>
            </a:pPr>
            <a:endParaRPr lang="zh-CN" altLang="en-US"/>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83"/>
            <a:ext cx="4011084" cy="1162195"/>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86"/>
            <a:ext cx="6815667" cy="5853836"/>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281"/>
            <a:ext cx="4011084" cy="4691641"/>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6" name="页脚占位符 5"/>
          <p:cNvSpPr>
            <a:spLocks noGrp="1"/>
          </p:cNvSpPr>
          <p:nvPr>
            <p:ph type="ftr" sz="quarter" idx="11"/>
          </p:nvPr>
        </p:nvSpPr>
        <p:spPr/>
        <p:txBody>
          <a:bodyPr/>
          <a:lstStyle/>
          <a:p>
            <a:pPr defTabSz="1219200">
              <a:defRPr/>
            </a:pPr>
            <a:endParaRPr lang="zh-CN" altLang="en-US"/>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1192"/>
            <a:ext cx="7315200" cy="566808"/>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851"/>
            <a:ext cx="7315200" cy="4115308"/>
          </a:xfrm>
        </p:spPr>
        <p:txBody>
          <a:bodyPr vert="horz" wrap="square" lIns="91440" tIns="45720" rIns="91440" bIns="45720" numCol="1" rtlCol="0" anchor="t" anchorCtr="0" compatLnSpc="1">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12192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4265"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8000"/>
            <a:ext cx="7315200" cy="8049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6" name="页脚占位符 5"/>
          <p:cNvSpPr>
            <a:spLocks noGrp="1"/>
          </p:cNvSpPr>
          <p:nvPr>
            <p:ph type="ftr" sz="quarter" idx="11"/>
          </p:nvPr>
        </p:nvSpPr>
        <p:spPr/>
        <p:txBody>
          <a:bodyPr/>
          <a:lstStyle/>
          <a:p>
            <a:pPr defTabSz="1219200">
              <a:defRPr/>
            </a:pPr>
            <a:endParaRPr lang="zh-CN" altLang="en-US"/>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defTabSz="1219200">
              <a:defRPr/>
            </a:pPr>
            <a:endParaRPr lang="zh-CN" altLang="en-US"/>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73"/>
            <a:ext cx="2743200" cy="585224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73"/>
            <a:ext cx="8026400" cy="585224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defTabSz="1219200">
              <a:defRPr/>
            </a:pPr>
            <a:endParaRPr lang="zh-CN" altLang="en-US"/>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2" Type="http://schemas.openxmlformats.org/officeDocument/2006/relationships/theme" Target="../theme/theme2.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4.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2" Type="http://schemas.openxmlformats.org/officeDocument/2006/relationships/theme" Target="../theme/theme5.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CFEFF"/>
            </a:gs>
            <a:gs pos="74001">
              <a:srgbClr val="E8F6FF"/>
            </a:gs>
            <a:gs pos="83000">
              <a:srgbClr val="E8F6FF"/>
            </a:gs>
            <a:gs pos="100000">
              <a:srgbClr val="F0F9FF"/>
            </a:gs>
          </a:gsLst>
          <a:lin ang="5400000" scaled="0"/>
          <a:tileRect/>
        </a:gra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CFEFF"/>
            </a:gs>
            <a:gs pos="74001">
              <a:srgbClr val="E8F6FF"/>
            </a:gs>
            <a:gs pos="83000">
              <a:srgbClr val="E8F6FF"/>
            </a:gs>
            <a:gs pos="100000">
              <a:srgbClr val="F0F9FF"/>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A06DF1-BC15-457A-BEB2-E9F0FCFE674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5D5058-7620-4C04-856C-275DCE9B08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CFEFF"/>
            </a:gs>
            <a:gs pos="74001">
              <a:srgbClr val="E8F6FF"/>
            </a:gs>
            <a:gs pos="83000">
              <a:srgbClr val="E8F6FF"/>
            </a:gs>
            <a:gs pos="100000">
              <a:srgbClr val="F0F9FF"/>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CA08C-D1D6-4984-BD93-BD29A398C83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BA9A4-8861-475C-A857-DB460025CF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CFEFF"/>
            </a:gs>
            <a:gs pos="74001">
              <a:srgbClr val="E8F6FF"/>
            </a:gs>
            <a:gs pos="83000">
              <a:srgbClr val="E8F6FF"/>
            </a:gs>
            <a:gs pos="100000">
              <a:srgbClr val="F0F9FF"/>
            </a:gs>
          </a:gsLst>
          <a:lin ang="5400000" scaled="0"/>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B8D962E-0B5F-41EC-9F81-8D182EAD6D84}" type="datetimeFigureOut">
              <a:rPr lang="zh-CN" altLang="en-US"/>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60934071-B8E4-491F-B540-23BE664E6FF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275200"/>
            <a:ext cx="10972800" cy="1143141"/>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609600" y="1600397"/>
            <a:ext cx="10972800" cy="4525992"/>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0" y="6357136"/>
            <a:ext cx="2844800" cy="366229"/>
          </a:xfrm>
          <a:prstGeom prst="rect">
            <a:avLst/>
          </a:prstGeom>
        </p:spPr>
        <p:txBody>
          <a:bodyPr vert="horz" lIns="91440" tIns="45720" rIns="91440" bIns="45720" rtlCol="0" anchor="ctr"/>
          <a:lstStyle>
            <a:lvl1pPr algn="l" fontAlgn="auto">
              <a:spcBef>
                <a:spcPts val="0"/>
              </a:spcBef>
              <a:spcAft>
                <a:spcPts val="0"/>
              </a:spcAft>
              <a:defRPr sz="1600" smtClean="0">
                <a:solidFill>
                  <a:schemeClr val="tx1">
                    <a:tint val="75000"/>
                  </a:schemeClr>
                </a:solidFill>
                <a:latin typeface="+mn-lt"/>
                <a:ea typeface="+mn-ea"/>
              </a:defRPr>
            </a:lvl1pPr>
          </a:lstStyle>
          <a:p>
            <a:pPr defTabSz="1219200">
              <a:defRPr/>
            </a:pPr>
            <a:fld id="{FD93FB76-5A88-4551-82C0-EF4E798299B7}" type="datetimeFigureOut">
              <a:rPr lang="zh-CN" altLang="en-US" smtClean="0"/>
            </a:fld>
            <a:endParaRPr lang="zh-CN" altLang="en-US"/>
          </a:p>
        </p:txBody>
      </p:sp>
      <p:sp>
        <p:nvSpPr>
          <p:cNvPr id="5" name="页脚占位符 4"/>
          <p:cNvSpPr>
            <a:spLocks noGrp="1"/>
          </p:cNvSpPr>
          <p:nvPr>
            <p:ph type="ftr" sz="quarter" idx="3"/>
          </p:nvPr>
        </p:nvSpPr>
        <p:spPr>
          <a:xfrm>
            <a:off x="4165600" y="6357136"/>
            <a:ext cx="3860800" cy="366229"/>
          </a:xfrm>
          <a:prstGeom prst="rect">
            <a:avLst/>
          </a:prstGeom>
        </p:spPr>
        <p:txBody>
          <a:bodyPr vert="horz" lIns="91440" tIns="45720" rIns="91440" bIns="45720" rtlCol="0" anchor="ctr"/>
          <a:lstStyle>
            <a:lvl1pPr algn="ctr" fontAlgn="auto">
              <a:spcBef>
                <a:spcPts val="0"/>
              </a:spcBef>
              <a:spcAft>
                <a:spcPts val="0"/>
              </a:spcAft>
              <a:defRPr sz="1600" smtClean="0">
                <a:solidFill>
                  <a:schemeClr val="tx1">
                    <a:tint val="75000"/>
                  </a:schemeClr>
                </a:solidFill>
                <a:latin typeface="+mn-lt"/>
                <a:ea typeface="+mn-ea"/>
              </a:defRPr>
            </a:lvl1pPr>
          </a:lstStyle>
          <a:p>
            <a:pPr defTabSz="1219200">
              <a:defRPr/>
            </a:pPr>
            <a:endParaRPr lang="zh-CN" altLang="en-US"/>
          </a:p>
        </p:txBody>
      </p:sp>
      <p:sp>
        <p:nvSpPr>
          <p:cNvPr id="6" name="灯片编号占位符 5"/>
          <p:cNvSpPr>
            <a:spLocks noGrp="1"/>
          </p:cNvSpPr>
          <p:nvPr>
            <p:ph type="sldNum" sz="quarter" idx="4"/>
          </p:nvPr>
        </p:nvSpPr>
        <p:spPr>
          <a:xfrm>
            <a:off x="8737600" y="6357136"/>
            <a:ext cx="2844800" cy="366229"/>
          </a:xfrm>
          <a:prstGeom prst="rect">
            <a:avLst/>
          </a:prstGeom>
        </p:spPr>
        <p:txBody>
          <a:bodyPr vert="horz" lIns="91440" tIns="45720" rIns="91440" bIns="45720" rtlCol="0" anchor="ctr"/>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ctr" rtl="0" fontAlgn="base">
        <a:spcBef>
          <a:spcPct val="0"/>
        </a:spcBef>
        <a:spcAft>
          <a:spcPct val="0"/>
        </a:spcAft>
        <a:defRPr sz="5865"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image" Target="../media/image14.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15.png"/><Relationship Id="rId2" Type="http://schemas.microsoft.com/office/2007/relationships/media" Target="../media/media3.mp3"/><Relationship Id="rId1" Type="http://schemas.openxmlformats.org/officeDocument/2006/relationships/audio" Target="../media/media3.mp3"/></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0.jpeg"/><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0.jpeg"/><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8.xml"/><Relationship Id="rId7" Type="http://schemas.openxmlformats.org/officeDocument/2006/relationships/image" Target="../media/image6.jpeg"/><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image" Target="../media/image2.jpe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8.png"/><Relationship Id="rId2" Type="http://schemas.microsoft.com/office/2007/relationships/media" Target="../media/media1.mp4"/><Relationship Id="rId1" Type="http://schemas.openxmlformats.org/officeDocument/2006/relationships/video" Target="../media/media1.mp4"/></Relationships>
</file>

<file path=ppt/slides/_rels/slide6.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38.xml"/><Relationship Id="rId2" Type="http://schemas.openxmlformats.org/officeDocument/2006/relationships/image" Target="../media/image10.jpe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7385F"/>
        </a:solidFill>
        <a:effectLst/>
      </p:bgPr>
    </p:bg>
    <p:spTree>
      <p:nvGrpSpPr>
        <p:cNvPr id="1" name=""/>
        <p:cNvGrpSpPr/>
        <p:nvPr/>
      </p:nvGrpSpPr>
      <p:grpSpPr>
        <a:xfrm>
          <a:off x="0" y="0"/>
          <a:ext cx="0" cy="0"/>
          <a:chOff x="0" y="0"/>
          <a:chExt cx="0" cy="0"/>
        </a:xfrm>
      </p:grpSpPr>
      <p:sp>
        <p:nvSpPr>
          <p:cNvPr id="7" name="文本框 6"/>
          <p:cNvSpPr txBox="1"/>
          <p:nvPr/>
        </p:nvSpPr>
        <p:spPr>
          <a:xfrm>
            <a:off x="262381" y="1525443"/>
            <a:ext cx="11077303" cy="1538883"/>
          </a:xfrm>
          <a:prstGeom prst="rect">
            <a:avLst/>
          </a:prstGeom>
          <a:noFill/>
        </p:spPr>
        <p:txBody>
          <a:bodyPr wrap="square" rtlCol="0">
            <a:spAutoFit/>
          </a:bodyPr>
          <a:lstStyle/>
          <a:p>
            <a:pPr algn="ctr"/>
            <a:r>
              <a:rPr lang="en-US" altLang="zh-CN" sz="5400" b="1" dirty="0">
                <a:latin typeface="微软雅黑" panose="020B0503020204020204" charset="-122"/>
                <a:ea typeface="微软雅黑" panose="020B0503020204020204" charset="-122"/>
              </a:rPr>
              <a:t>9B Unit 3 Robots   </a:t>
            </a:r>
            <a:endParaRPr lang="en-US" altLang="zh-CN" sz="5400" b="1" dirty="0">
              <a:latin typeface="微软雅黑" panose="020B0503020204020204" charset="-122"/>
              <a:ea typeface="微软雅黑" panose="020B0503020204020204" charset="-122"/>
            </a:endParaRPr>
          </a:p>
          <a:p>
            <a:pPr algn="ctr"/>
            <a:r>
              <a:rPr lang="en-US" altLang="zh-CN" sz="4000" b="1" dirty="0">
                <a:latin typeface="微软雅黑" panose="020B0503020204020204" charset="-122"/>
                <a:ea typeface="微软雅黑" panose="020B0503020204020204" charset="-122"/>
              </a:rPr>
              <a:t>Task   A complaint letter</a:t>
            </a:r>
            <a:endParaRPr lang="zh-CN" altLang="en-US" sz="4000" b="1" dirty="0">
              <a:latin typeface="微软雅黑" panose="020B0503020204020204" charset="-122"/>
              <a:ea typeface="微软雅黑" panose="020B0503020204020204" charset="-122"/>
            </a:endParaRPr>
          </a:p>
        </p:txBody>
      </p:sp>
      <p:sp>
        <p:nvSpPr>
          <p:cNvPr id="10" name="文本框 9"/>
          <p:cNvSpPr txBox="1"/>
          <p:nvPr/>
        </p:nvSpPr>
        <p:spPr>
          <a:xfrm>
            <a:off x="3659724" y="3112293"/>
            <a:ext cx="4541635" cy="523220"/>
          </a:xfrm>
          <a:prstGeom prst="rect">
            <a:avLst/>
          </a:prstGeom>
          <a:noFill/>
        </p:spPr>
        <p:txBody>
          <a:bodyPr wrap="square" rtlCol="0">
            <a:spAutoFit/>
          </a:bodyPr>
          <a:lstStyle/>
          <a:p>
            <a:pPr algn="ctr"/>
            <a:r>
              <a:rPr lang="zh-CN" altLang="en-US" sz="2800" b="1" dirty="0">
                <a:latin typeface="微软雅黑" panose="020B0503020204020204" charset="-122"/>
                <a:ea typeface="微软雅黑" panose="020B0503020204020204" charset="-122"/>
              </a:rPr>
              <a:t>译林版九年级下册     </a:t>
            </a:r>
            <a:r>
              <a:rPr lang="zh-CN" altLang="en-US" sz="2800" dirty="0">
                <a:latin typeface="微软雅黑" panose="020B0503020204020204" charset="-122"/>
                <a:ea typeface="微软雅黑" panose="020B0503020204020204" charset="-122"/>
              </a:rPr>
              <a:t>英语</a:t>
            </a:r>
            <a:endParaRPr lang="zh-CN" altLang="en-US" sz="2800" dirty="0">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graphicFrame>
        <p:nvGraphicFramePr>
          <p:cNvPr id="21555" name="Group 51"/>
          <p:cNvGraphicFramePr>
            <a:graphicFrameLocks noGrp="1"/>
          </p:cNvGraphicFramePr>
          <p:nvPr>
            <p:ph idx="1"/>
          </p:nvPr>
        </p:nvGraphicFramePr>
        <p:xfrm>
          <a:off x="204107" y="1628775"/>
          <a:ext cx="11636829" cy="4989738"/>
        </p:xfrm>
        <a:graphic>
          <a:graphicData uri="http://schemas.openxmlformats.org/drawingml/2006/table">
            <a:tbl>
              <a:tblPr/>
              <a:tblGrid>
                <a:gridCol w="4781507"/>
                <a:gridCol w="6855322"/>
              </a:tblGrid>
              <a:tr h="1267722">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name of customer</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9525">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robot model number</a:t>
                      </a:r>
                      <a:endParaRPr kumimoji="0" lang="en-US" altLang="zh-CN"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5918">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when did he buy</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6573">
                <a:tc>
                  <a:txBody>
                    <a:body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be unhappy with</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51" name="Text Box 47"/>
          <p:cNvSpPr txBox="1">
            <a:spLocks noChangeArrowheads="1"/>
          </p:cNvSpPr>
          <p:nvPr/>
        </p:nvSpPr>
        <p:spPr bwMode="auto">
          <a:xfrm>
            <a:off x="6599238" y="1972628"/>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3600" b="1" dirty="0">
                <a:solidFill>
                  <a:srgbClr val="6600CC"/>
                </a:solidFill>
                <a:latin typeface="Times New Roman" panose="02020603050405020304" pitchFamily="18" charset="0"/>
                <a:cs typeface="Times New Roman" panose="02020603050405020304" pitchFamily="18" charset="0"/>
              </a:rPr>
              <a:t>Daniel Chen</a:t>
            </a:r>
            <a:endParaRPr lang="en-US" altLang="zh-CN" sz="3600" b="1" dirty="0">
              <a:solidFill>
                <a:srgbClr val="6600CC"/>
              </a:solidFill>
              <a:latin typeface="Times New Roman" panose="02020603050405020304" pitchFamily="18" charset="0"/>
              <a:cs typeface="Times New Roman" panose="02020603050405020304" pitchFamily="18" charset="0"/>
            </a:endParaRPr>
          </a:p>
        </p:txBody>
      </p:sp>
      <p:sp>
        <p:nvSpPr>
          <p:cNvPr id="21552" name="Text Box 48"/>
          <p:cNvSpPr txBox="1">
            <a:spLocks noChangeArrowheads="1"/>
          </p:cNvSpPr>
          <p:nvPr/>
        </p:nvSpPr>
        <p:spPr bwMode="auto">
          <a:xfrm>
            <a:off x="6599238" y="3363277"/>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3600" b="1" dirty="0">
                <a:solidFill>
                  <a:srgbClr val="6600CC"/>
                </a:solidFill>
                <a:latin typeface="Times New Roman" panose="02020603050405020304" pitchFamily="18" charset="0"/>
                <a:cs typeface="Times New Roman" panose="02020603050405020304" pitchFamily="18" charset="0"/>
              </a:rPr>
              <a:t>HUGO123BB</a:t>
            </a:r>
            <a:endParaRPr lang="en-US" altLang="zh-CN" sz="3600" b="1" dirty="0">
              <a:solidFill>
                <a:srgbClr val="6600CC"/>
              </a:solidFill>
              <a:latin typeface="Times New Roman" panose="02020603050405020304" pitchFamily="18" charset="0"/>
              <a:cs typeface="Times New Roman" panose="02020603050405020304" pitchFamily="18" charset="0"/>
            </a:endParaRPr>
          </a:p>
        </p:txBody>
      </p:sp>
      <p:sp>
        <p:nvSpPr>
          <p:cNvPr id="21553" name="Text Box 49"/>
          <p:cNvSpPr txBox="1">
            <a:spLocks noChangeArrowheads="1"/>
          </p:cNvSpPr>
          <p:nvPr/>
        </p:nvSpPr>
        <p:spPr bwMode="auto">
          <a:xfrm>
            <a:off x="6599238" y="4475003"/>
            <a:ext cx="3816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3600" b="1" dirty="0">
                <a:solidFill>
                  <a:srgbClr val="6600CC"/>
                </a:solidFill>
                <a:latin typeface="Times New Roman" panose="02020603050405020304" pitchFamily="18" charset="0"/>
                <a:cs typeface="Times New Roman" panose="02020603050405020304" pitchFamily="18" charset="0"/>
              </a:rPr>
              <a:t>two weeks ago</a:t>
            </a:r>
            <a:endParaRPr lang="en-US" altLang="zh-CN" sz="3600" b="1" dirty="0">
              <a:solidFill>
                <a:srgbClr val="6600CC"/>
              </a:solidFill>
              <a:latin typeface="Times New Roman" panose="02020603050405020304" pitchFamily="18" charset="0"/>
              <a:cs typeface="Times New Roman" panose="02020603050405020304" pitchFamily="18" charset="0"/>
            </a:endParaRPr>
          </a:p>
        </p:txBody>
      </p:sp>
      <p:sp>
        <p:nvSpPr>
          <p:cNvPr id="21554" name="Text Box 50"/>
          <p:cNvSpPr txBox="1">
            <a:spLocks noChangeArrowheads="1"/>
          </p:cNvSpPr>
          <p:nvPr/>
        </p:nvSpPr>
        <p:spPr bwMode="auto">
          <a:xfrm>
            <a:off x="5262108" y="5706472"/>
            <a:ext cx="624409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3600" b="1" dirty="0">
                <a:solidFill>
                  <a:srgbClr val="6600CC"/>
                </a:solidFill>
                <a:latin typeface="Times New Roman" panose="02020603050405020304" pitchFamily="18" charset="0"/>
                <a:cs typeface="Times New Roman" panose="02020603050405020304" pitchFamily="18" charset="0"/>
              </a:rPr>
              <a:t>batteries, type of work, quality</a:t>
            </a:r>
            <a:endParaRPr lang="en-US" altLang="zh-CN" sz="3600" b="1" dirty="0">
              <a:solidFill>
                <a:srgbClr val="6600CC"/>
              </a:solidFill>
              <a:latin typeface="Times New Roman" panose="02020603050405020304" pitchFamily="18" charset="0"/>
              <a:cs typeface="Times New Roman" panose="02020603050405020304" pitchFamily="18" charset="0"/>
            </a:endParaRPr>
          </a:p>
        </p:txBody>
      </p:sp>
      <p:sp>
        <p:nvSpPr>
          <p:cNvPr id="9241" name="Text Box 59"/>
          <p:cNvSpPr txBox="1">
            <a:spLocks noChangeArrowheads="1"/>
          </p:cNvSpPr>
          <p:nvPr/>
        </p:nvSpPr>
        <p:spPr bwMode="auto">
          <a:xfrm>
            <a:off x="115660" y="450513"/>
            <a:ext cx="118137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2: Read the complaint letter and fill in the form.</a:t>
            </a:r>
            <a:endParaRPr lang="en-US" altLang="zh-CN" sz="4000" b="1" i="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1" grpId="0"/>
      <p:bldP spid="21552" grpId="0"/>
      <p:bldP spid="21553" grpId="0"/>
      <p:bldP spid="2155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6519" y="246856"/>
            <a:ext cx="11641138" cy="6364288"/>
          </a:xfrm>
        </p:spPr>
        <p:txBody>
          <a:bodyPr>
            <a:noAutofit/>
          </a:bodyPr>
          <a:lstStyle/>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Dear sir / Madam</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u="sng" dirty="0">
                <a:latin typeface="Times New Roman" panose="02020603050405020304" pitchFamily="18" charset="0"/>
                <a:cs typeface="Times New Roman" panose="02020603050405020304" pitchFamily="18" charset="0"/>
                <a:sym typeface="+mn-ea"/>
              </a:rPr>
              <a:t>Robot model Number HUGO123BB</a:t>
            </a:r>
            <a:endParaRPr lang="en-US" altLang="zh-CN" sz="2400" b="1" u="sng"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Two weeks ago, I bought a robot from your shop.However, I am not satisfied with it at all.</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First of all , I am unhappy with its batteries. They last for one week at most. So I have </a:t>
            </a:r>
            <a:endParaRPr lang="en-US" altLang="zh-CN" sz="2400" b="1" dirty="0">
              <a:latin typeface="Times New Roman" panose="02020603050405020304" pitchFamily="18" charset="0"/>
              <a:cs typeface="Times New Roman" panose="02020603050405020304" pitchFamily="18" charset="0"/>
              <a:sym typeface="+mn-ea"/>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to change them often. I think they should last for at least 2 months.</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I think a robot should work 24 hours a day, and I want my robot to help me with my homework.However, this robot is very lazy. I need to give it instructions all the time. Otherwise, I need to do everything myself. </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The quality of this robot is not up to standard either. A good robot should only need checking every 6 months. My robot has already stopped working completely. I do not know what is wrong with it.</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I regret having bought a robot like this. I would like to get my money back.</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Yours faithfully</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Daniel Chen</a:t>
            </a:r>
            <a:endParaRPr lang="en-US" altLang="zh-CN" sz="2400" b="1" dirty="0">
              <a:latin typeface="Times New Roman" panose="02020603050405020304" pitchFamily="18" charset="0"/>
              <a:cs typeface="Times New Roman" panose="02020603050405020304" pitchFamily="18" charset="0"/>
            </a:endParaRPr>
          </a:p>
          <a:p>
            <a:endParaRPr lang="en-US" altLang="zh-CN" sz="2000" b="1" dirty="0">
              <a:solidFill>
                <a:srgbClr val="0070C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165568" y="1333553"/>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1</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76197" y="2252959"/>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2</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131719" y="3339656"/>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3</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131719" y="4461366"/>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4</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145366" y="5420249"/>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5</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49156" name="Rectangle 4"/>
          <p:cNvSpPr>
            <a:spLocks noChangeArrowheads="1"/>
          </p:cNvSpPr>
          <p:nvPr/>
        </p:nvSpPr>
        <p:spPr bwMode="auto">
          <a:xfrm>
            <a:off x="4834890" y="247015"/>
            <a:ext cx="7005955" cy="589280"/>
          </a:xfrm>
          <a:prstGeom prst="rect">
            <a:avLst/>
          </a:prstGeom>
          <a:solidFill>
            <a:schemeClr val="accent1">
              <a:lumMod val="20000"/>
              <a:lumOff val="80000"/>
            </a:schemeClr>
          </a:solid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en-US" altLang="zh-CN" sz="3600" b="1" dirty="0">
                <a:solidFill>
                  <a:srgbClr val="0000FF"/>
                </a:solidFill>
                <a:latin typeface="Times New Roman" panose="02020603050405020304" pitchFamily="18" charset="0"/>
              </a:rPr>
              <a:t>be satisfied with      </a:t>
            </a:r>
            <a:r>
              <a:rPr lang="zh-CN" altLang="en-US" sz="3600" b="1" dirty="0">
                <a:solidFill>
                  <a:srgbClr val="0000FF"/>
                </a:solidFill>
                <a:latin typeface="Times New Roman" panose="02020603050405020304" pitchFamily="18" charset="0"/>
              </a:rPr>
              <a:t>对</a:t>
            </a:r>
            <a:r>
              <a:rPr lang="en-US" altLang="zh-CN" sz="3600" b="1" dirty="0">
                <a:solidFill>
                  <a:srgbClr val="0000FF"/>
                </a:solidFill>
                <a:latin typeface="Times New Roman" panose="02020603050405020304" pitchFamily="18" charset="0"/>
              </a:rPr>
              <a:t>…</a:t>
            </a:r>
            <a:r>
              <a:rPr lang="zh-CN" altLang="en-US" sz="3600" b="1" dirty="0">
                <a:solidFill>
                  <a:srgbClr val="0000FF"/>
                </a:solidFill>
                <a:latin typeface="Times New Roman" panose="02020603050405020304" pitchFamily="18" charset="0"/>
              </a:rPr>
              <a:t>感到满意</a:t>
            </a:r>
            <a:endParaRPr lang="zh-CN" altLang="en-US" sz="3600" b="1" dirty="0">
              <a:solidFill>
                <a:srgbClr val="0000FF"/>
              </a:solidFill>
              <a:latin typeface="Times New Roman" panose="02020603050405020304" pitchFamily="18" charset="0"/>
            </a:endParaRPr>
          </a:p>
        </p:txBody>
      </p:sp>
      <p:sp>
        <p:nvSpPr>
          <p:cNvPr id="50180" name="Rectangle 4"/>
          <p:cNvSpPr>
            <a:spLocks noChangeArrowheads="1"/>
          </p:cNvSpPr>
          <p:nvPr/>
        </p:nvSpPr>
        <p:spPr bwMode="auto">
          <a:xfrm>
            <a:off x="1481455" y="2148205"/>
            <a:ext cx="8307705" cy="1383665"/>
          </a:xfrm>
          <a:prstGeom prst="rect">
            <a:avLst/>
          </a:prstGeom>
          <a:solidFill>
            <a:schemeClr val="tx2">
              <a:lumMod val="20000"/>
              <a:lumOff val="80000"/>
            </a:schemeClr>
          </a:solidFill>
          <a:ln w="57150" cmpd="thinThick">
            <a:solidFill>
              <a:srgbClr val="339966"/>
            </a:solidFill>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FF"/>
                </a:solidFill>
                <a:uFillTx/>
                <a:latin typeface="Times New Roman" panose="02020603050405020304" pitchFamily="18" charset="0"/>
              </a:rPr>
              <a:t>the quality of…            …</a:t>
            </a:r>
            <a:r>
              <a:rPr lang="zh-CN" altLang="en-US" sz="2800" b="1" dirty="0">
                <a:solidFill>
                  <a:srgbClr val="0000FF"/>
                </a:solidFill>
                <a:uFillTx/>
                <a:latin typeface="Times New Roman" panose="02020603050405020304" pitchFamily="18" charset="0"/>
              </a:rPr>
              <a:t>的质量</a:t>
            </a:r>
            <a:endParaRPr lang="en-US" altLang="zh-CN" sz="2800" b="1" dirty="0">
              <a:solidFill>
                <a:srgbClr val="0000FF"/>
              </a:solidFill>
              <a:uFillTx/>
              <a:latin typeface="Times New Roman" panose="02020603050405020304" pitchFamily="18" charset="0"/>
            </a:endParaRPr>
          </a:p>
          <a:p>
            <a:pPr eaLnBrk="1" hangingPunct="1"/>
            <a:r>
              <a:rPr lang="en-US" altLang="zh-CN" sz="2800" b="1" dirty="0">
                <a:solidFill>
                  <a:srgbClr val="0000FF"/>
                </a:solidFill>
                <a:uFillTx/>
                <a:latin typeface="Times New Roman" panose="02020603050405020304" pitchFamily="18" charset="0"/>
              </a:rPr>
              <a:t>the price of….              the number of…</a:t>
            </a:r>
            <a:endParaRPr lang="en-US" altLang="zh-CN" sz="2800" b="1" dirty="0">
              <a:solidFill>
                <a:srgbClr val="0000FF"/>
              </a:solidFill>
              <a:uFillTx/>
              <a:latin typeface="Times New Roman" panose="02020603050405020304" pitchFamily="18" charset="0"/>
            </a:endParaRPr>
          </a:p>
          <a:p>
            <a:pPr eaLnBrk="1" hangingPunct="1"/>
            <a:r>
              <a:rPr lang="en-US" altLang="zh-CN" sz="2800" b="1" dirty="0">
                <a:solidFill>
                  <a:srgbClr val="0000FF"/>
                </a:solidFill>
                <a:uFillTx/>
                <a:latin typeface="Times New Roman" panose="02020603050405020304" pitchFamily="18" charset="0"/>
              </a:rPr>
              <a:t>the population of…     the weight of…</a:t>
            </a:r>
            <a:endParaRPr lang="en-US" altLang="zh-CN" sz="2800" b="1" dirty="0">
              <a:solidFill>
                <a:srgbClr val="0000FF"/>
              </a:solidFill>
              <a:uFillTx/>
              <a:latin typeface="Times New Roman" panose="02020603050405020304" pitchFamily="18" charset="0"/>
            </a:endParaRPr>
          </a:p>
        </p:txBody>
      </p:sp>
      <p:sp>
        <p:nvSpPr>
          <p:cNvPr id="2" name="Rectangle 4"/>
          <p:cNvSpPr>
            <a:spLocks noChangeArrowheads="1"/>
          </p:cNvSpPr>
          <p:nvPr/>
        </p:nvSpPr>
        <p:spPr bwMode="auto">
          <a:xfrm>
            <a:off x="6323965" y="3862705"/>
            <a:ext cx="4932680" cy="521970"/>
          </a:xfrm>
          <a:prstGeom prst="rect">
            <a:avLst/>
          </a:prstGeom>
          <a:solidFill>
            <a:schemeClr val="accent1">
              <a:lumMod val="40000"/>
              <a:lumOff val="60000"/>
            </a:schemeClr>
          </a:solid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FF"/>
                </a:solidFill>
                <a:uFillTx/>
                <a:latin typeface="Times New Roman" panose="02020603050405020304" pitchFamily="18" charset="0"/>
              </a:rPr>
              <a:t>up to standard      </a:t>
            </a:r>
            <a:r>
              <a:rPr lang="zh-CN" altLang="en-US" sz="2800" b="1" dirty="0">
                <a:solidFill>
                  <a:srgbClr val="0000FF"/>
                </a:solidFill>
                <a:uFillTx/>
                <a:latin typeface="Times New Roman" panose="02020603050405020304" pitchFamily="18" charset="0"/>
              </a:rPr>
              <a:t>合格</a:t>
            </a:r>
            <a:endParaRPr lang="zh-CN" altLang="en-US" sz="2800" b="1" dirty="0">
              <a:solidFill>
                <a:srgbClr val="0000FF"/>
              </a:solidFill>
              <a:uFillTx/>
              <a:latin typeface="Times New Roman" panose="02020603050405020304" pitchFamily="18" charset="0"/>
            </a:endParaRPr>
          </a:p>
        </p:txBody>
      </p:sp>
      <p:sp>
        <p:nvSpPr>
          <p:cNvPr id="51203" name="Rectangle 3"/>
          <p:cNvSpPr>
            <a:spLocks noChangeArrowheads="1"/>
          </p:cNvSpPr>
          <p:nvPr/>
        </p:nvSpPr>
        <p:spPr bwMode="auto">
          <a:xfrm>
            <a:off x="3210560" y="5862320"/>
            <a:ext cx="8630285" cy="953135"/>
          </a:xfrm>
          <a:prstGeom prst="rect">
            <a:avLst/>
          </a:prstGeom>
          <a:solidFill>
            <a:schemeClr val="accent1">
              <a:lumMod val="40000"/>
              <a:lumOff val="60000"/>
            </a:schemeClr>
          </a:solid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FF"/>
                </a:solidFill>
                <a:latin typeface="Times New Roman" panose="02020603050405020304" pitchFamily="18" charset="0"/>
              </a:rPr>
              <a:t>regret (</a:t>
            </a:r>
            <a:r>
              <a:rPr lang="en-US" altLang="zh-CN" sz="2800" b="1" i="1" dirty="0">
                <a:solidFill>
                  <a:srgbClr val="0000FF"/>
                </a:solidFill>
                <a:latin typeface="Times New Roman" panose="02020603050405020304" pitchFamily="18" charset="0"/>
              </a:rPr>
              <a:t>v.)    </a:t>
            </a:r>
            <a:r>
              <a:rPr lang="en-US" altLang="zh-CN" sz="2800" b="1" dirty="0">
                <a:solidFill>
                  <a:srgbClr val="0000FF"/>
                </a:solidFill>
                <a:latin typeface="Times New Roman" panose="02020603050405020304" pitchFamily="18" charset="0"/>
              </a:rPr>
              <a:t>regret</a:t>
            </a:r>
            <a:r>
              <a:rPr lang="en-US" altLang="zh-CN" sz="2800" b="1" dirty="0">
                <a:solidFill>
                  <a:srgbClr val="FF0000"/>
                </a:solidFill>
                <a:latin typeface="Times New Roman" panose="02020603050405020304" pitchFamily="18" charset="0"/>
              </a:rPr>
              <a:t>ted</a:t>
            </a:r>
            <a:endParaRPr lang="en-US" altLang="zh-CN" sz="2800" b="1" dirty="0">
              <a:solidFill>
                <a:srgbClr val="FF0000"/>
              </a:solidFill>
              <a:latin typeface="Times New Roman" panose="02020603050405020304" pitchFamily="18" charset="0"/>
            </a:endParaRPr>
          </a:p>
          <a:p>
            <a:pPr eaLnBrk="1" hangingPunct="1"/>
            <a:r>
              <a:rPr lang="en-US" altLang="zh-CN" sz="2800" b="1" dirty="0">
                <a:solidFill>
                  <a:srgbClr val="0000FF"/>
                </a:solidFill>
                <a:latin typeface="Times New Roman" panose="02020603050405020304" pitchFamily="18" charset="0"/>
              </a:rPr>
              <a:t>regret (not) having done </a:t>
            </a:r>
            <a:r>
              <a:rPr lang="en-US" altLang="zh-CN" sz="2800" b="1" dirty="0" err="1">
                <a:solidFill>
                  <a:srgbClr val="0000FF"/>
                </a:solidFill>
                <a:latin typeface="Times New Roman" panose="02020603050405020304" pitchFamily="18" charset="0"/>
              </a:rPr>
              <a:t>sth</a:t>
            </a:r>
            <a:r>
              <a:rPr lang="en-US" altLang="zh-CN" sz="2800" b="1" dirty="0">
                <a:solidFill>
                  <a:srgbClr val="0000FF"/>
                </a:solidFill>
                <a:latin typeface="Times New Roman" panose="02020603050405020304" pitchFamily="18" charset="0"/>
              </a:rPr>
              <a:t>.      </a:t>
            </a:r>
            <a:r>
              <a:rPr lang="zh-CN" altLang="en-US" sz="2800" b="1" dirty="0">
                <a:solidFill>
                  <a:srgbClr val="0000FF"/>
                </a:solidFill>
                <a:latin typeface="Times New Roman" panose="02020603050405020304" pitchFamily="18" charset="0"/>
              </a:rPr>
              <a:t>后悔</a:t>
            </a:r>
            <a:r>
              <a:rPr lang="en-US" altLang="zh-CN" sz="2800" b="1" dirty="0">
                <a:solidFill>
                  <a:srgbClr val="0000FF"/>
                </a:solidFill>
                <a:latin typeface="Times New Roman" panose="02020603050405020304" pitchFamily="18" charset="0"/>
              </a:rPr>
              <a:t>(</a:t>
            </a:r>
            <a:r>
              <a:rPr lang="zh-CN" altLang="en-US" sz="2800" b="1" dirty="0">
                <a:solidFill>
                  <a:srgbClr val="0000FF"/>
                </a:solidFill>
                <a:latin typeface="Times New Roman" panose="02020603050405020304" pitchFamily="18" charset="0"/>
              </a:rPr>
              <a:t>没做）做了某事</a:t>
            </a:r>
            <a:endParaRPr lang="en-US" altLang="zh-CN" sz="2800" b="1" dirty="0">
              <a:solidFill>
                <a:srgbClr val="0000FF"/>
              </a:solidFill>
              <a:latin typeface="Times New Roman" panose="02020603050405020304" pitchFamily="18" charset="0"/>
            </a:endParaRPr>
          </a:p>
        </p:txBody>
      </p:sp>
      <p:sp>
        <p:nvSpPr>
          <p:cNvPr id="5" name="流程图: 接点 4"/>
          <p:cNvSpPr/>
          <p:nvPr/>
        </p:nvSpPr>
        <p:spPr>
          <a:xfrm>
            <a:off x="8481695" y="1230630"/>
            <a:ext cx="2753360"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接点 4"/>
          <p:cNvSpPr/>
          <p:nvPr/>
        </p:nvSpPr>
        <p:spPr>
          <a:xfrm>
            <a:off x="576580" y="4220210"/>
            <a:ext cx="1878965"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4"/>
          <p:cNvSpPr/>
          <p:nvPr/>
        </p:nvSpPr>
        <p:spPr>
          <a:xfrm>
            <a:off x="4589145" y="4220210"/>
            <a:ext cx="1983740"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接点 4"/>
          <p:cNvSpPr/>
          <p:nvPr/>
        </p:nvSpPr>
        <p:spPr>
          <a:xfrm>
            <a:off x="727710" y="5431155"/>
            <a:ext cx="913130"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1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018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0180">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0180">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120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7" grpId="0"/>
      <p:bldP spid="18" grpId="0"/>
      <p:bldP spid="19" grpId="0"/>
      <p:bldP spid="49156" grpId="0" bldLvl="0" animBg="1"/>
      <p:bldP spid="50180" grpId="0" bldLvl="0" animBg="1"/>
      <p:bldP spid="2" grpId="0" bldLvl="0" animBg="1"/>
      <p:bldP spid="51203" grpId="0" bldLvl="0" animBg="1"/>
      <p:bldP spid="5" grpId="0" bldLvl="0" animBg="1"/>
      <p:bldP spid="6" grpId="0" bldLvl="0" animBg="1"/>
      <p:bldP spid="8"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graphicFrame>
        <p:nvGraphicFramePr>
          <p:cNvPr id="22582" name="Group 54"/>
          <p:cNvGraphicFramePr>
            <a:graphicFrameLocks noGrp="1"/>
          </p:cNvGraphicFramePr>
          <p:nvPr>
            <p:ph idx="1"/>
          </p:nvPr>
        </p:nvGraphicFramePr>
        <p:xfrm>
          <a:off x="224518" y="895350"/>
          <a:ext cx="11702142" cy="5931322"/>
        </p:xfrm>
        <a:graphic>
          <a:graphicData uri="http://schemas.openxmlformats.org/drawingml/2006/table">
            <a:tbl>
              <a:tblPr/>
              <a:tblGrid>
                <a:gridCol w="2677885"/>
                <a:gridCol w="3168536"/>
                <a:gridCol w="3356120"/>
                <a:gridCol w="2499601"/>
              </a:tblGrid>
              <a:tr h="1480892">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Daniel’s robot</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Daniel’s ideal</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robot</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Feeling</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6415">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Battery</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447185">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Type of work</a:t>
                      </a:r>
                      <a:endParaRPr kumimoji="0" lang="en-US" altLang="zh-CN"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cPr/>
                </a:tc>
              </a:tr>
              <a:tr h="1885128">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Quality</a:t>
                      </a:r>
                      <a:endParaRPr kumimoji="0" lang="en-US" altLang="zh-CN"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cPr/>
                </a:tc>
              </a:tr>
            </a:tbl>
          </a:graphicData>
        </a:graphic>
      </p:graphicFrame>
      <p:sp>
        <p:nvSpPr>
          <p:cNvPr id="22563" name="Text Box 35"/>
          <p:cNvSpPr txBox="1">
            <a:spLocks noChangeArrowheads="1"/>
          </p:cNvSpPr>
          <p:nvPr/>
        </p:nvSpPr>
        <p:spPr bwMode="auto">
          <a:xfrm>
            <a:off x="2930412" y="2290083"/>
            <a:ext cx="244792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last for one week at most</a:t>
            </a:r>
            <a:endParaRPr lang="en-US" altLang="zh-CN" b="1" dirty="0">
              <a:solidFill>
                <a:srgbClr val="FF0000"/>
              </a:solidFill>
              <a:latin typeface="Times New Roman" panose="02020603050405020304" pitchFamily="18" charset="0"/>
            </a:endParaRPr>
          </a:p>
        </p:txBody>
      </p:sp>
      <p:sp>
        <p:nvSpPr>
          <p:cNvPr id="22564" name="Text Box 36"/>
          <p:cNvSpPr txBox="1">
            <a:spLocks noChangeArrowheads="1"/>
          </p:cNvSpPr>
          <p:nvPr/>
        </p:nvSpPr>
        <p:spPr bwMode="auto">
          <a:xfrm>
            <a:off x="6096000" y="2285720"/>
            <a:ext cx="357867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last for at least 2 months</a:t>
            </a:r>
            <a:endParaRPr lang="en-US" altLang="zh-CN" b="1" dirty="0">
              <a:solidFill>
                <a:srgbClr val="FF0000"/>
              </a:solidFill>
              <a:latin typeface="Times New Roman" panose="02020603050405020304" pitchFamily="18" charset="0"/>
            </a:endParaRPr>
          </a:p>
        </p:txBody>
      </p:sp>
      <p:sp>
        <p:nvSpPr>
          <p:cNvPr id="22570" name="Text Box 42"/>
          <p:cNvSpPr txBox="1">
            <a:spLocks noChangeArrowheads="1"/>
          </p:cNvSpPr>
          <p:nvPr/>
        </p:nvSpPr>
        <p:spPr bwMode="auto">
          <a:xfrm>
            <a:off x="2911473" y="3371297"/>
            <a:ext cx="320039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lazy, give it instructions all the time</a:t>
            </a:r>
            <a:endParaRPr lang="en-US" altLang="zh-CN" b="1" dirty="0">
              <a:solidFill>
                <a:srgbClr val="FF0000"/>
              </a:solidFill>
              <a:latin typeface="Times New Roman" panose="02020603050405020304" pitchFamily="18" charset="0"/>
            </a:endParaRPr>
          </a:p>
        </p:txBody>
      </p:sp>
      <p:sp>
        <p:nvSpPr>
          <p:cNvPr id="22571" name="Text Box 43"/>
          <p:cNvSpPr txBox="1">
            <a:spLocks noChangeArrowheads="1"/>
          </p:cNvSpPr>
          <p:nvPr/>
        </p:nvSpPr>
        <p:spPr bwMode="auto">
          <a:xfrm>
            <a:off x="6075589" y="3322170"/>
            <a:ext cx="343444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work 24 hours a day, help him with his homework</a:t>
            </a:r>
            <a:endParaRPr lang="en-US" altLang="zh-CN" b="1" dirty="0">
              <a:solidFill>
                <a:srgbClr val="FF0000"/>
              </a:solidFill>
              <a:latin typeface="Times New Roman" panose="02020603050405020304" pitchFamily="18" charset="0"/>
            </a:endParaRPr>
          </a:p>
        </p:txBody>
      </p:sp>
      <p:sp>
        <p:nvSpPr>
          <p:cNvPr id="22573" name="Text Box 45"/>
          <p:cNvSpPr txBox="1">
            <a:spLocks noChangeArrowheads="1"/>
          </p:cNvSpPr>
          <p:nvPr/>
        </p:nvSpPr>
        <p:spPr bwMode="auto">
          <a:xfrm>
            <a:off x="2971801" y="4764569"/>
            <a:ext cx="3320142"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not up to standard, has stopped working completely</a:t>
            </a:r>
            <a:endParaRPr lang="en-US" altLang="zh-CN" b="1" dirty="0">
              <a:solidFill>
                <a:srgbClr val="FF0000"/>
              </a:solidFill>
              <a:latin typeface="Times New Roman" panose="02020603050405020304" pitchFamily="18" charset="0"/>
            </a:endParaRPr>
          </a:p>
        </p:txBody>
      </p:sp>
      <p:sp>
        <p:nvSpPr>
          <p:cNvPr id="22577" name="Text Box 49"/>
          <p:cNvSpPr txBox="1">
            <a:spLocks noChangeArrowheads="1"/>
          </p:cNvSpPr>
          <p:nvPr/>
        </p:nvSpPr>
        <p:spPr bwMode="auto">
          <a:xfrm>
            <a:off x="6075589" y="4970842"/>
            <a:ext cx="367710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need checking every 6 months</a:t>
            </a:r>
            <a:endParaRPr lang="en-US" altLang="zh-CN" b="1" dirty="0">
              <a:solidFill>
                <a:srgbClr val="FF0000"/>
              </a:solidFill>
              <a:latin typeface="Times New Roman" panose="02020603050405020304" pitchFamily="18" charset="0"/>
            </a:endParaRPr>
          </a:p>
        </p:txBody>
      </p:sp>
      <p:sp>
        <p:nvSpPr>
          <p:cNvPr id="10277" name="Text Box 51"/>
          <p:cNvSpPr txBox="1">
            <a:spLocks noChangeArrowheads="1"/>
          </p:cNvSpPr>
          <p:nvPr/>
        </p:nvSpPr>
        <p:spPr bwMode="auto">
          <a:xfrm>
            <a:off x="273730" y="100331"/>
            <a:ext cx="888115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3: Learn more about the letter</a:t>
            </a:r>
            <a:endParaRPr lang="en-US" altLang="zh-CN" sz="4000" b="1" i="1" dirty="0">
              <a:solidFill>
                <a:srgbClr val="FF0066"/>
              </a:solidFill>
              <a:latin typeface="Times New Roman" panose="02020603050405020304" pitchFamily="18" charset="0"/>
            </a:endParaRPr>
          </a:p>
        </p:txBody>
      </p:sp>
      <p:graphicFrame>
        <p:nvGraphicFramePr>
          <p:cNvPr id="4" name="表格 3"/>
          <p:cNvGraphicFramePr>
            <a:graphicFrameLocks noGrp="1"/>
          </p:cNvGraphicFramePr>
          <p:nvPr/>
        </p:nvGraphicFramePr>
        <p:xfrm>
          <a:off x="9429750" y="3419475"/>
          <a:ext cx="2506435" cy="1443780"/>
        </p:xfrm>
        <a:graphic>
          <a:graphicData uri="http://schemas.openxmlformats.org/drawingml/2006/table">
            <a:tbl>
              <a:tblPr/>
              <a:tblGrid>
                <a:gridCol w="2506435"/>
              </a:tblGrid>
              <a:tr h="1443780">
                <a:tc>
                  <a:txBody>
                    <a:bodyPr/>
                    <a:lstStyle/>
                    <a:p>
                      <a:endParaRPr lang="zh-CN" alt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6" name="Text Box 36"/>
          <p:cNvSpPr txBox="1">
            <a:spLocks noChangeArrowheads="1"/>
          </p:cNvSpPr>
          <p:nvPr/>
        </p:nvSpPr>
        <p:spPr bwMode="auto">
          <a:xfrm>
            <a:off x="9695089" y="2539569"/>
            <a:ext cx="18097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0000FF"/>
                </a:solidFill>
                <a:latin typeface="Times New Roman" panose="02020603050405020304" pitchFamily="18" charset="0"/>
              </a:rPr>
              <a:t>unhappy</a:t>
            </a:r>
            <a:endParaRPr lang="en-US" altLang="zh-CN" b="1" dirty="0">
              <a:solidFill>
                <a:srgbClr val="0000FF"/>
              </a:solidFill>
              <a:latin typeface="Times New Roman" panose="02020603050405020304" pitchFamily="18" charset="0"/>
            </a:endParaRPr>
          </a:p>
        </p:txBody>
      </p:sp>
      <p:sp>
        <p:nvSpPr>
          <p:cNvPr id="17" name="Text Box 36"/>
          <p:cNvSpPr txBox="1">
            <a:spLocks noChangeArrowheads="1"/>
          </p:cNvSpPr>
          <p:nvPr/>
        </p:nvSpPr>
        <p:spPr bwMode="auto">
          <a:xfrm>
            <a:off x="10175197" y="3718415"/>
            <a:ext cx="801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0000FF"/>
                </a:solidFill>
                <a:latin typeface="Times New Roman" panose="02020603050405020304" pitchFamily="18" charset="0"/>
              </a:rPr>
              <a:t>sad</a:t>
            </a:r>
            <a:endParaRPr lang="en-US" altLang="zh-CN" b="1" dirty="0">
              <a:solidFill>
                <a:srgbClr val="0000FF"/>
              </a:solidFill>
              <a:latin typeface="Times New Roman" panose="02020603050405020304" pitchFamily="18" charset="0"/>
            </a:endParaRPr>
          </a:p>
        </p:txBody>
      </p:sp>
      <p:sp>
        <p:nvSpPr>
          <p:cNvPr id="18" name="Text Box 36"/>
          <p:cNvSpPr txBox="1">
            <a:spLocks noChangeArrowheads="1"/>
          </p:cNvSpPr>
          <p:nvPr/>
        </p:nvSpPr>
        <p:spPr bwMode="auto">
          <a:xfrm>
            <a:off x="9474835" y="5469255"/>
            <a:ext cx="242633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0000FF"/>
                </a:solidFill>
                <a:latin typeface="Times New Roman" panose="02020603050405020304" pitchFamily="18" charset="0"/>
              </a:rPr>
              <a:t>disappointed</a:t>
            </a:r>
            <a:endParaRPr lang="en-US" altLang="zh-CN"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5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57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3" grpId="0"/>
      <p:bldP spid="22564" grpId="0"/>
      <p:bldP spid="22570" grpId="0"/>
      <p:bldP spid="22571" grpId="0"/>
      <p:bldP spid="22573" grpId="0"/>
      <p:bldP spid="22577" grpId="0"/>
      <p:bldP spid="16" grpId="0"/>
      <p:bldP spid="17" grpId="0"/>
      <p:bldP spid="1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6519" y="246856"/>
            <a:ext cx="11641138" cy="6364288"/>
          </a:xfrm>
        </p:spPr>
        <p:txBody>
          <a:bodyPr>
            <a:noAutofit/>
          </a:bodyPr>
          <a:lstStyle/>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Dear sir / Madam</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u="sng" dirty="0">
                <a:latin typeface="Times New Roman" panose="02020603050405020304" pitchFamily="18" charset="0"/>
                <a:cs typeface="Times New Roman" panose="02020603050405020304" pitchFamily="18" charset="0"/>
                <a:sym typeface="+mn-ea"/>
              </a:rPr>
              <a:t>Robot model Number HUGO123BB</a:t>
            </a:r>
            <a:endParaRPr lang="en-US" altLang="zh-CN" sz="2400" b="1" u="sng"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Two weeks ago, I bought a robot from your shop.However, I am not satisfied with it at all.</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First of all , I am unhappy with its batteries. They last for one week at most. So I have </a:t>
            </a:r>
            <a:endParaRPr lang="en-US" altLang="zh-CN" sz="2400" b="1" dirty="0">
              <a:latin typeface="Times New Roman" panose="02020603050405020304" pitchFamily="18" charset="0"/>
              <a:cs typeface="Times New Roman" panose="02020603050405020304" pitchFamily="18" charset="0"/>
              <a:sym typeface="+mn-ea"/>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to change them often. I think they should last for at least 2 months.</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I think a robot should work 24 hours a day, and I want my robot to help me with my homework.However, this robot is very lazy. I need to give it instructions all the time. Otherwise, I need to do everything myself. </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The quality of this robot is not up to standard either. A good robot should only need checking every 6 months. My robot has already stopped working completely. I do not know what is wrong with it.</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I regret having bought a robot like this. I would like to get my money back.</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Yours faithfully</a:t>
            </a:r>
            <a:endParaRPr lang="en-US" altLang="zh-CN" sz="2400" b="1" dirty="0">
              <a:latin typeface="Times New Roman" panose="02020603050405020304" pitchFamily="18" charset="0"/>
              <a:cs typeface="Times New Roman" panose="02020603050405020304" pitchFamily="18" charset="0"/>
            </a:endParaRPr>
          </a:p>
          <a:p>
            <a:pPr marL="0" indent="0" eaLnBrk="1" hangingPunct="1">
              <a:lnSpc>
                <a:spcPts val="2600"/>
              </a:lnSpc>
              <a:spcBef>
                <a:spcPct val="50000"/>
              </a:spcBef>
              <a:buNone/>
            </a:pPr>
            <a:r>
              <a:rPr lang="en-US" altLang="zh-CN" sz="2400" b="1" dirty="0">
                <a:latin typeface="Times New Roman" panose="02020603050405020304" pitchFamily="18" charset="0"/>
                <a:cs typeface="Times New Roman" panose="02020603050405020304" pitchFamily="18" charset="0"/>
                <a:sym typeface="+mn-ea"/>
              </a:rPr>
              <a:t>Daniel Chen</a:t>
            </a:r>
            <a:endParaRPr lang="en-US" altLang="zh-CN" sz="2400" b="1" dirty="0">
              <a:latin typeface="Times New Roman" panose="02020603050405020304" pitchFamily="18" charset="0"/>
              <a:cs typeface="Times New Roman" panose="02020603050405020304" pitchFamily="18" charset="0"/>
            </a:endParaRPr>
          </a:p>
          <a:p>
            <a:endParaRPr lang="en-US" altLang="zh-CN" sz="2000" b="1" dirty="0">
              <a:solidFill>
                <a:srgbClr val="0070C0"/>
              </a:solidFill>
              <a:latin typeface="Times New Roman" panose="02020603050405020304" pitchFamily="18" charset="0"/>
              <a:cs typeface="Times New Roman" panose="02020603050405020304" pitchFamily="18" charset="0"/>
            </a:endParaRPr>
          </a:p>
        </p:txBody>
      </p:sp>
      <p:sp>
        <p:nvSpPr>
          <p:cNvPr id="7" name="左大括号 6"/>
          <p:cNvSpPr/>
          <p:nvPr/>
        </p:nvSpPr>
        <p:spPr>
          <a:xfrm>
            <a:off x="94488" y="2212191"/>
            <a:ext cx="372705" cy="3067654"/>
          </a:xfrm>
          <a:prstGeom prst="leftBrace">
            <a:avLst>
              <a:gd name="adj1" fmla="val 194479"/>
              <a:gd name="adj2" fmla="val 51138"/>
            </a:avLst>
          </a:pr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400">
              <a:solidFill>
                <a:srgbClr val="FF0000"/>
              </a:solidFill>
            </a:endParaRPr>
          </a:p>
        </p:txBody>
      </p:sp>
      <p:sp>
        <p:nvSpPr>
          <p:cNvPr id="12" name="横卷形 11"/>
          <p:cNvSpPr/>
          <p:nvPr/>
        </p:nvSpPr>
        <p:spPr>
          <a:xfrm>
            <a:off x="2732315" y="5958323"/>
            <a:ext cx="9076992" cy="773007"/>
          </a:xfrm>
          <a:prstGeom prst="horizontalScroll">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tx1"/>
                </a:solidFill>
              </a:rPr>
              <a:t>Writing tip 1:  </a:t>
            </a:r>
            <a:r>
              <a:rPr lang="en-US" altLang="zh-CN" sz="3600" b="1" dirty="0">
                <a:solidFill>
                  <a:srgbClr val="FF0000"/>
                </a:solidFill>
              </a:rPr>
              <a:t>“Make”: </a:t>
            </a:r>
            <a:r>
              <a:rPr lang="en-US" altLang="zh-CN" sz="3600" b="1" dirty="0">
                <a:solidFill>
                  <a:schemeClr val="tx1"/>
                </a:solidFill>
              </a:rPr>
              <a:t>Make a clear structure.</a:t>
            </a:r>
            <a:endParaRPr lang="en-US" altLang="zh-CN" sz="3600" b="1" dirty="0">
              <a:solidFill>
                <a:schemeClr val="tx1"/>
              </a:solidFill>
            </a:endParaRPr>
          </a:p>
        </p:txBody>
      </p:sp>
      <p:sp>
        <p:nvSpPr>
          <p:cNvPr id="13" name="矩形: 圆角 12"/>
          <p:cNvSpPr/>
          <p:nvPr/>
        </p:nvSpPr>
        <p:spPr>
          <a:xfrm>
            <a:off x="560591" y="1268708"/>
            <a:ext cx="11248716" cy="695784"/>
          </a:xfrm>
          <a:prstGeom prst="roundRect">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rgbClr val="0000FF"/>
                </a:solidFill>
                <a:latin typeface="Times New Roman" panose="02020603050405020304" pitchFamily="18" charset="0"/>
                <a:cs typeface="Times New Roman" panose="02020603050405020304" pitchFamily="18" charset="0"/>
              </a:rPr>
              <a:t>1. State the reason why we are writing.(Para 1)</a:t>
            </a:r>
            <a:endParaRPr lang="zh-CN" altLang="en-US" sz="3600" dirty="0">
              <a:solidFill>
                <a:srgbClr val="0000FF"/>
              </a:solidFill>
              <a:latin typeface="Times New Roman" panose="02020603050405020304" pitchFamily="18" charset="0"/>
              <a:cs typeface="Times New Roman" panose="02020603050405020304" pitchFamily="18" charset="0"/>
            </a:endParaRPr>
          </a:p>
        </p:txBody>
      </p:sp>
      <p:sp>
        <p:nvSpPr>
          <p:cNvPr id="14" name="矩形: 圆角 13"/>
          <p:cNvSpPr/>
          <p:nvPr/>
        </p:nvSpPr>
        <p:spPr>
          <a:xfrm>
            <a:off x="585358" y="5439944"/>
            <a:ext cx="11251182" cy="518379"/>
          </a:xfrm>
          <a:prstGeom prst="roundRect">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rgbClr val="0000FF"/>
                </a:solidFill>
                <a:latin typeface="Times New Roman" panose="02020603050405020304" pitchFamily="18" charset="0"/>
                <a:cs typeface="Times New Roman" panose="02020603050405020304" pitchFamily="18" charset="0"/>
              </a:rPr>
              <a:t>3. </a:t>
            </a:r>
            <a:r>
              <a:rPr lang="en-US" altLang="zh-CN" sz="3600">
                <a:solidFill>
                  <a:srgbClr val="0000FF"/>
                </a:solidFill>
                <a:latin typeface="Times New Roman" panose="02020603050405020304" pitchFamily="18" charset="0"/>
                <a:cs typeface="Times New Roman" panose="02020603050405020304" pitchFamily="18" charset="0"/>
              </a:rPr>
              <a:t>State our </a:t>
            </a:r>
            <a:r>
              <a:rPr lang="en-US" altLang="zh-CN" sz="3600" dirty="0">
                <a:solidFill>
                  <a:srgbClr val="0000FF"/>
                </a:solidFill>
                <a:latin typeface="Times New Roman" panose="02020603050405020304" pitchFamily="18" charset="0"/>
                <a:cs typeface="Times New Roman" panose="02020603050405020304" pitchFamily="18" charset="0"/>
              </a:rPr>
              <a:t>feelings and demands.(Para 5)</a:t>
            </a:r>
            <a:endParaRPr lang="zh-CN" altLang="en-US" sz="3600" dirty="0">
              <a:solidFill>
                <a:srgbClr val="0000FF"/>
              </a:solidFill>
              <a:latin typeface="Times New Roman" panose="02020603050405020304" pitchFamily="18" charset="0"/>
              <a:cs typeface="Times New Roman" panose="02020603050405020304" pitchFamily="18" charset="0"/>
            </a:endParaRPr>
          </a:p>
        </p:txBody>
      </p:sp>
      <p:sp>
        <p:nvSpPr>
          <p:cNvPr id="15" name="矩形 14"/>
          <p:cNvSpPr/>
          <p:nvPr/>
        </p:nvSpPr>
        <p:spPr>
          <a:xfrm>
            <a:off x="560591" y="2159605"/>
            <a:ext cx="11248716" cy="3224568"/>
          </a:xfrm>
          <a:prstGeom prst="rect">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dirty="0">
                <a:solidFill>
                  <a:srgbClr val="0000FF"/>
                </a:solidFill>
                <a:latin typeface="Times New Roman" panose="02020603050405020304" pitchFamily="18" charset="0"/>
                <a:cs typeface="Times New Roman" panose="02020603050405020304" pitchFamily="18" charset="0"/>
              </a:rPr>
              <a:t>2. List the reasons why we are complaining, supported by evidence.(Para 2-Para 4)</a:t>
            </a:r>
            <a:endParaRPr lang="zh-CN" altLang="en-US" sz="3600" dirty="0">
              <a:solidFill>
                <a:srgbClr val="0000FF"/>
              </a:solidFill>
              <a:latin typeface="Times New Roman" panose="02020603050405020304" pitchFamily="18" charset="0"/>
              <a:cs typeface="Times New Roman" panose="02020603050405020304" pitchFamily="18" charset="0"/>
            </a:endParaRPr>
          </a:p>
        </p:txBody>
      </p:sp>
      <p:sp>
        <p:nvSpPr>
          <p:cNvPr id="16" name="Text Box 19"/>
          <p:cNvSpPr txBox="1">
            <a:spLocks noChangeArrowheads="1"/>
          </p:cNvSpPr>
          <p:nvPr/>
        </p:nvSpPr>
        <p:spPr bwMode="auto">
          <a:xfrm>
            <a:off x="3804989" y="51743"/>
            <a:ext cx="9144000" cy="707886"/>
          </a:xfrm>
          <a:prstGeom prst="rect">
            <a:avLst/>
          </a:prstGeom>
          <a:noFill/>
          <a:ln>
            <a:noFill/>
          </a:ln>
          <a:effec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4: How to write a complaint letter</a:t>
            </a:r>
            <a:endParaRPr lang="en-US" altLang="zh-CN" sz="4000" b="1" i="1" dirty="0">
              <a:solidFill>
                <a:srgbClr val="FF0066"/>
              </a:solidFill>
              <a:latin typeface="Times New Roman" panose="02020603050405020304" pitchFamily="18" charset="0"/>
            </a:endParaRPr>
          </a:p>
        </p:txBody>
      </p:sp>
      <p:sp>
        <p:nvSpPr>
          <p:cNvPr id="4" name="文本框 3"/>
          <p:cNvSpPr txBox="1"/>
          <p:nvPr/>
        </p:nvSpPr>
        <p:spPr>
          <a:xfrm>
            <a:off x="165568" y="1333553"/>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1</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76197" y="2252959"/>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2</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131719" y="3339656"/>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3</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131719" y="4461366"/>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4</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145366" y="5420249"/>
            <a:ext cx="400666"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5</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8"/>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4" grpId="0"/>
      <p:bldP spid="11" grpId="0"/>
      <p:bldP spid="11" grpId="1"/>
      <p:bldP spid="17" grpId="0"/>
      <p:bldP spid="17" grpId="1"/>
      <p:bldP spid="18" grpId="0"/>
      <p:bldP spid="18" grpId="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9219" name="Text Box 5"/>
          <p:cNvSpPr txBox="1">
            <a:spLocks noChangeArrowheads="1"/>
          </p:cNvSpPr>
          <p:nvPr/>
        </p:nvSpPr>
        <p:spPr bwMode="auto">
          <a:xfrm>
            <a:off x="288714" y="288154"/>
            <a:ext cx="12036213" cy="7294305"/>
          </a:xfrm>
          <a:prstGeom prst="rect">
            <a:avLst/>
          </a:prstGeom>
          <a:noFill/>
          <a:ln>
            <a:noFill/>
          </a:ln>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eaLnBrk="1" hangingPunct="1">
              <a:lnSpc>
                <a:spcPts val="2200"/>
              </a:lnSpc>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Dear sir / Madam</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lnSpc>
                <a:spcPts val="2200"/>
              </a:lnSpc>
              <a:spcBef>
                <a:spcPct val="50000"/>
              </a:spcBef>
            </a:pPr>
            <a:r>
              <a:rPr lang="en-US" altLang="zh-CN" sz="2400" b="1" u="sng" dirty="0">
                <a:solidFill>
                  <a:schemeClr val="tx1"/>
                </a:solidFill>
                <a:latin typeface="Times New Roman" panose="02020603050405020304" pitchFamily="18" charset="0"/>
                <a:cs typeface="Times New Roman" panose="02020603050405020304" pitchFamily="18" charset="0"/>
              </a:rPr>
              <a:t>Robot model Number HUGO123BB</a:t>
            </a:r>
            <a:endParaRPr lang="en-US" altLang="zh-CN" sz="2400" b="1" u="sng" dirty="0">
              <a:solidFill>
                <a:schemeClr val="tx1"/>
              </a:solidFill>
              <a:latin typeface="Times New Roman" panose="02020603050405020304" pitchFamily="18" charset="0"/>
              <a:cs typeface="Times New Roman" panose="02020603050405020304" pitchFamily="18" charset="0"/>
            </a:endParaRPr>
          </a:p>
          <a:p>
            <a:pPr eaLnBrk="1" hangingPunct="1">
              <a:lnSpc>
                <a:spcPts val="2200"/>
              </a:lnSpc>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Two weeks ago, I bought a robot from your shop.However, I am not satisfied with it at all.</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First of all , I am unhappy with its batteries. They last for one week at most. So I have to change them often. I think they should last for at least (1) __________.</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 I think a robot should work (2) ______________, and I want my robot (3)____________________________.However, this robot is very lazy. I need to give it instructions all the time. Otherwise, I need to do everything myself. </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The quality of this robot is not up to standard either. A good robot should only need checking (4) __________________. My robot has already stopped working completely. I do not know what is wrong with it.</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I regret having bought a robot like this. I would like to get my money back.</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Yours faithfully</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Daniel Chen</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endParaRPr lang="en-US" altLang="zh-CN" sz="2400" b="1" dirty="0">
              <a:solidFill>
                <a:srgbClr val="0070C0"/>
              </a:solidFill>
              <a:latin typeface="Times New Roman" panose="02020603050405020304" pitchFamily="18" charset="0"/>
              <a:cs typeface="Times New Roman" panose="02020603050405020304" pitchFamily="18" charset="0"/>
            </a:endParaRPr>
          </a:p>
        </p:txBody>
      </p:sp>
      <p:sp>
        <p:nvSpPr>
          <p:cNvPr id="22534" name="Text Box 6"/>
          <p:cNvSpPr txBox="1">
            <a:spLocks noChangeArrowheads="1"/>
          </p:cNvSpPr>
          <p:nvPr/>
        </p:nvSpPr>
        <p:spPr bwMode="auto">
          <a:xfrm>
            <a:off x="7874001" y="2019622"/>
            <a:ext cx="1498600"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2 months</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5" name="Text Box 7"/>
          <p:cNvSpPr txBox="1">
            <a:spLocks noChangeArrowheads="1"/>
          </p:cNvSpPr>
          <p:nvPr/>
        </p:nvSpPr>
        <p:spPr bwMode="auto">
          <a:xfrm>
            <a:off x="4499624" y="2531234"/>
            <a:ext cx="2209800" cy="502766"/>
          </a:xfrm>
          <a:prstGeom prst="rect">
            <a:avLst/>
          </a:prstGeom>
          <a:noFill/>
          <a:ln w="9525">
            <a:noFill/>
            <a:miter lim="800000"/>
          </a:ln>
          <a:effectLst/>
        </p:spPr>
        <p:txBody>
          <a:bodyPr>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24 hours a day</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6" name="Text Box 8"/>
          <p:cNvSpPr txBox="1">
            <a:spLocks noChangeArrowheads="1"/>
          </p:cNvSpPr>
          <p:nvPr/>
        </p:nvSpPr>
        <p:spPr bwMode="auto">
          <a:xfrm>
            <a:off x="705849" y="2914365"/>
            <a:ext cx="4293447"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 to help me with my homework</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7" name="Text Box 9"/>
          <p:cNvSpPr txBox="1">
            <a:spLocks noChangeArrowheads="1"/>
          </p:cNvSpPr>
          <p:nvPr/>
        </p:nvSpPr>
        <p:spPr bwMode="auto">
          <a:xfrm>
            <a:off x="2114067" y="4177246"/>
            <a:ext cx="3129280"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 every 6 months</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cxnSp>
        <p:nvCxnSpPr>
          <p:cNvPr id="4" name="直接连接符 3"/>
          <p:cNvCxnSpPr/>
          <p:nvPr/>
        </p:nvCxnSpPr>
        <p:spPr>
          <a:xfrm flipV="1">
            <a:off x="1867990" y="2124267"/>
            <a:ext cx="4228010" cy="1680"/>
          </a:xfrm>
          <a:prstGeom prst="line">
            <a:avLst/>
          </a:prstGeom>
          <a:ln>
            <a:solidFill>
              <a:srgbClr val="0000FF"/>
            </a:solidFill>
          </a:ln>
        </p:spPr>
        <p:style>
          <a:lnRef idx="3">
            <a:schemeClr val="dk1"/>
          </a:lnRef>
          <a:fillRef idx="0">
            <a:schemeClr val="dk1"/>
          </a:fillRef>
          <a:effectRef idx="2">
            <a:schemeClr val="dk1"/>
          </a:effectRef>
          <a:fontRef idx="minor">
            <a:schemeClr val="tx1"/>
          </a:fontRef>
        </p:style>
      </p:cxnSp>
      <p:sp>
        <p:nvSpPr>
          <p:cNvPr id="5" name="云形标注 4"/>
          <p:cNvSpPr/>
          <p:nvPr/>
        </p:nvSpPr>
        <p:spPr>
          <a:xfrm>
            <a:off x="1295945" y="1826259"/>
            <a:ext cx="5372100" cy="2109047"/>
          </a:xfrm>
          <a:prstGeom prst="cloudCallout">
            <a:avLst/>
          </a:prstGeom>
          <a:solidFill>
            <a:srgbClr val="ABF0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5" b="1" dirty="0">
                <a:solidFill>
                  <a:srgbClr val="0000FF"/>
                </a:solidFill>
              </a:rPr>
              <a:t>reasons?</a:t>
            </a:r>
            <a:endParaRPr lang="en-US" altLang="zh-CN" sz="5865" b="1" dirty="0">
              <a:solidFill>
                <a:srgbClr val="0000FF"/>
              </a:solidFill>
            </a:endParaRPr>
          </a:p>
        </p:txBody>
      </p:sp>
      <p:sp>
        <p:nvSpPr>
          <p:cNvPr id="6" name="椭圆形标注 5"/>
          <p:cNvSpPr/>
          <p:nvPr/>
        </p:nvSpPr>
        <p:spPr>
          <a:xfrm>
            <a:off x="5427544" y="1314148"/>
            <a:ext cx="2146300" cy="527473"/>
          </a:xfrm>
          <a:prstGeom prst="wedgeEllipseCallout">
            <a:avLst/>
          </a:prstGeom>
          <a:solidFill>
            <a:srgbClr val="ABF0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0FF"/>
                </a:solidFill>
              </a:rPr>
              <a:t>reason 1</a:t>
            </a:r>
            <a:endParaRPr lang="en-US" altLang="zh-CN" sz="2400" b="1" dirty="0">
              <a:solidFill>
                <a:srgbClr val="0000FF"/>
              </a:solidFill>
            </a:endParaRPr>
          </a:p>
        </p:txBody>
      </p:sp>
      <p:cxnSp>
        <p:nvCxnSpPr>
          <p:cNvPr id="7" name="直接连接符 6"/>
          <p:cNvCxnSpPr/>
          <p:nvPr/>
        </p:nvCxnSpPr>
        <p:spPr>
          <a:xfrm flipV="1">
            <a:off x="6471334" y="3377318"/>
            <a:ext cx="2747433" cy="11853"/>
          </a:xfrm>
          <a:prstGeom prst="line">
            <a:avLst/>
          </a:prstGeom>
          <a:ln>
            <a:solidFill>
              <a:srgbClr val="0000FF"/>
            </a:solidFill>
          </a:ln>
        </p:spPr>
        <p:style>
          <a:lnRef idx="3">
            <a:schemeClr val="dk1"/>
          </a:lnRef>
          <a:fillRef idx="0">
            <a:schemeClr val="dk1"/>
          </a:fillRef>
          <a:effectRef idx="2">
            <a:schemeClr val="dk1"/>
          </a:effectRef>
          <a:fontRef idx="minor">
            <a:schemeClr val="tx1"/>
          </a:fontRef>
        </p:style>
      </p:cxnSp>
      <p:sp>
        <p:nvSpPr>
          <p:cNvPr id="8" name="椭圆形标注 7"/>
          <p:cNvSpPr/>
          <p:nvPr/>
        </p:nvSpPr>
        <p:spPr>
          <a:xfrm>
            <a:off x="8531226" y="2580269"/>
            <a:ext cx="2146300" cy="527473"/>
          </a:xfrm>
          <a:prstGeom prst="wedgeEllipseCallout">
            <a:avLst/>
          </a:prstGeom>
          <a:solidFill>
            <a:srgbClr val="ABF0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0FF"/>
                </a:solidFill>
              </a:rPr>
              <a:t>reason 2</a:t>
            </a:r>
            <a:endParaRPr lang="en-US" altLang="zh-CN" sz="2400" b="1" dirty="0">
              <a:solidFill>
                <a:srgbClr val="0000FF"/>
              </a:solidFill>
            </a:endParaRPr>
          </a:p>
        </p:txBody>
      </p:sp>
      <p:cxnSp>
        <p:nvCxnSpPr>
          <p:cNvPr id="9" name="直接连接符 8"/>
          <p:cNvCxnSpPr/>
          <p:nvPr/>
        </p:nvCxnSpPr>
        <p:spPr>
          <a:xfrm flipV="1">
            <a:off x="375334" y="4279420"/>
            <a:ext cx="6096000" cy="11854"/>
          </a:xfrm>
          <a:prstGeom prst="line">
            <a:avLst/>
          </a:prstGeom>
          <a:ln>
            <a:solidFill>
              <a:srgbClr val="0000FF"/>
            </a:solidFill>
          </a:ln>
        </p:spPr>
        <p:style>
          <a:lnRef idx="3">
            <a:schemeClr val="dk1"/>
          </a:lnRef>
          <a:fillRef idx="0">
            <a:schemeClr val="dk1"/>
          </a:fillRef>
          <a:effectRef idx="2">
            <a:schemeClr val="dk1"/>
          </a:effectRef>
          <a:fontRef idx="minor">
            <a:schemeClr val="tx1"/>
          </a:fontRef>
        </p:style>
      </p:cxnSp>
      <p:sp>
        <p:nvSpPr>
          <p:cNvPr id="10" name="椭圆形标注 9"/>
          <p:cNvSpPr/>
          <p:nvPr/>
        </p:nvSpPr>
        <p:spPr>
          <a:xfrm>
            <a:off x="5022850" y="3565626"/>
            <a:ext cx="2146300" cy="527473"/>
          </a:xfrm>
          <a:prstGeom prst="wedgeEllipseCallout">
            <a:avLst/>
          </a:prstGeom>
          <a:solidFill>
            <a:srgbClr val="ABF0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0FF"/>
                </a:solidFill>
              </a:rPr>
              <a:t>reason 3</a:t>
            </a:r>
            <a:endParaRPr lang="en-US" altLang="zh-CN" sz="2400" b="1" dirty="0">
              <a:solidFill>
                <a:srgbClr val="0000FF"/>
              </a:solidFill>
            </a:endParaRPr>
          </a:p>
        </p:txBody>
      </p:sp>
      <p:sp>
        <p:nvSpPr>
          <p:cNvPr id="12" name="横卷形 11"/>
          <p:cNvSpPr/>
          <p:nvPr/>
        </p:nvSpPr>
        <p:spPr>
          <a:xfrm>
            <a:off x="5171768" y="5439055"/>
            <a:ext cx="5722374" cy="1447404"/>
          </a:xfrm>
          <a:prstGeom prst="horizontalScroll">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tx1"/>
                </a:solidFill>
              </a:rPr>
              <a:t>Writing tip 2:  </a:t>
            </a:r>
            <a:r>
              <a:rPr lang="en-US" altLang="zh-CN" sz="3600" b="1" dirty="0">
                <a:solidFill>
                  <a:srgbClr val="FF0000"/>
                </a:solidFill>
              </a:rPr>
              <a:t>“Find”: </a:t>
            </a:r>
            <a:r>
              <a:rPr lang="en-US" altLang="zh-CN" sz="3600" b="1" dirty="0">
                <a:solidFill>
                  <a:schemeClr val="tx1"/>
                </a:solidFill>
              </a:rPr>
              <a:t>Find out the </a:t>
            </a:r>
            <a:r>
              <a:rPr lang="en-US" altLang="zh-CN" sz="3600" b="1" dirty="0">
                <a:solidFill>
                  <a:srgbClr val="0000FF"/>
                </a:solidFill>
              </a:rPr>
              <a:t>key</a:t>
            </a:r>
            <a:r>
              <a:rPr lang="en-US" altLang="zh-CN" sz="3600" b="1" dirty="0">
                <a:solidFill>
                  <a:schemeClr val="tx1"/>
                </a:solidFill>
              </a:rPr>
              <a:t> information.</a:t>
            </a:r>
            <a:endParaRPr lang="en-US" altLang="zh-CN" sz="3600" b="1" dirty="0">
              <a:solidFill>
                <a:schemeClr val="tx1"/>
              </a:solidFill>
            </a:endParaRPr>
          </a:p>
        </p:txBody>
      </p:sp>
      <p:sp>
        <p:nvSpPr>
          <p:cNvPr id="20" name="Text Box 19"/>
          <p:cNvSpPr txBox="1">
            <a:spLocks noChangeArrowheads="1"/>
          </p:cNvSpPr>
          <p:nvPr/>
        </p:nvSpPr>
        <p:spPr bwMode="auto">
          <a:xfrm>
            <a:off x="3728157" y="60754"/>
            <a:ext cx="8316053" cy="707886"/>
          </a:xfrm>
          <a:prstGeom prst="rect">
            <a:avLst/>
          </a:prstGeom>
          <a:noFill/>
          <a:ln>
            <a:noFill/>
          </a:ln>
          <a:effec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4: How to write a complaint letter</a:t>
            </a:r>
            <a:endParaRPr lang="en-US" altLang="zh-CN" sz="4000" b="1" i="1" dirty="0">
              <a:solidFill>
                <a:srgbClr val="FF0066"/>
              </a:solidFill>
              <a:latin typeface="Times New Roman" panose="02020603050405020304" pitchFamily="18" charset="0"/>
            </a:endParaRPr>
          </a:p>
        </p:txBody>
      </p:sp>
      <p:sp>
        <p:nvSpPr>
          <p:cNvPr id="16" name="左大括号 15"/>
          <p:cNvSpPr/>
          <p:nvPr/>
        </p:nvSpPr>
        <p:spPr>
          <a:xfrm>
            <a:off x="100209" y="1826259"/>
            <a:ext cx="249464" cy="3034145"/>
          </a:xfrm>
          <a:prstGeom prst="leftBrace">
            <a:avLst>
              <a:gd name="adj1" fmla="val 194479"/>
              <a:gd name="adj2" fmla="val 51138"/>
            </a:avLst>
          </a:pr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4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animBg="1"/>
      <p:bldP spid="8" grpId="0" animBg="1"/>
      <p:bldP spid="10" grpId="0" animBg="1"/>
      <p:bldP spid="12"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14301" y="116937"/>
            <a:ext cx="11999913" cy="5553075"/>
          </a:xfrm>
        </p:spPr>
        <p:txBody>
          <a:bodyPr>
            <a:noAutofit/>
          </a:bodyPr>
          <a:lstStyle/>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Dear sir / Madam</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u="sng" dirty="0">
                <a:latin typeface="Times New Roman" panose="02020603050405020304" pitchFamily="18" charset="0"/>
                <a:cs typeface="Times New Roman" panose="02020603050405020304" pitchFamily="18" charset="0"/>
                <a:sym typeface="+mn-ea"/>
              </a:rPr>
              <a:t>Robot model Number HUGO123BB</a:t>
            </a:r>
            <a:endParaRPr lang="en-US" altLang="zh-CN" sz="2400" u="sng"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Two weeks ago, I bought a robot from your shop.However, I am not satisfied with it at all.</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First of all , I am unhappy with its batteries. They last for one week at most. So I have to change them often. I think they should last for at least 2 months.</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I think a robot should work 24 hours a day, and I want my robot to help me with my homework.However, this robot is very lazy. I need to give it instructions all the time. Otherwise, I need to do everything myself. </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The quality of this robot is not up to standard either. A good robot should only need checking every 6 months. My robot has already stopped working completely. I do not know what is wrong with it.</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I regret having bought a robot like this. I would like to get my money back.</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Yours faithfully</a:t>
            </a:r>
            <a:endParaRPr lang="en-US" altLang="zh-CN" sz="2400" dirty="0">
              <a:latin typeface="Times New Roman" panose="02020603050405020304" pitchFamily="18" charset="0"/>
              <a:cs typeface="Times New Roman" panose="02020603050405020304" pitchFamily="18" charset="0"/>
            </a:endParaRPr>
          </a:p>
          <a:p>
            <a:pPr marL="0" indent="0">
              <a:spcBef>
                <a:spcPct val="50000"/>
              </a:spcBef>
              <a:buNone/>
            </a:pPr>
            <a:r>
              <a:rPr lang="en-US" altLang="zh-CN" sz="2400" dirty="0">
                <a:latin typeface="Times New Roman" panose="02020603050405020304" pitchFamily="18" charset="0"/>
                <a:cs typeface="Times New Roman" panose="02020603050405020304" pitchFamily="18" charset="0"/>
                <a:sym typeface="+mn-ea"/>
              </a:rPr>
              <a:t>Daniel Chen</a:t>
            </a:r>
            <a:endParaRPr lang="en-US" altLang="zh-CN" sz="2400" dirty="0">
              <a:latin typeface="Times New Roman" panose="02020603050405020304" pitchFamily="18" charset="0"/>
              <a:cs typeface="Times New Roman" panose="02020603050405020304" pitchFamily="18" charset="0"/>
            </a:endParaRPr>
          </a:p>
          <a:p>
            <a:endParaRPr lang="en-US" altLang="zh-CN" sz="2000" b="1" dirty="0">
              <a:solidFill>
                <a:srgbClr val="0070C0"/>
              </a:solidFill>
              <a:latin typeface="Times New Roman" panose="02020603050405020304" pitchFamily="18" charset="0"/>
              <a:cs typeface="Times New Roman" panose="02020603050405020304" pitchFamily="18" charset="0"/>
            </a:endParaRPr>
          </a:p>
        </p:txBody>
      </p:sp>
      <p:sp>
        <p:nvSpPr>
          <p:cNvPr id="14" name="横卷形 13"/>
          <p:cNvSpPr/>
          <p:nvPr/>
        </p:nvSpPr>
        <p:spPr>
          <a:xfrm>
            <a:off x="2297961" y="5562121"/>
            <a:ext cx="9834880" cy="1275080"/>
          </a:xfrm>
          <a:prstGeom prst="horizontalScroll">
            <a:avLst/>
          </a:prstGeom>
          <a:solidFill>
            <a:srgbClr val="ABF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b="1" dirty="0">
                <a:solidFill>
                  <a:schemeClr val="tx1"/>
                </a:solidFill>
              </a:rPr>
              <a:t>Writing tip 3:  </a:t>
            </a:r>
            <a:r>
              <a:rPr lang="en-US" altLang="zh-CN" sz="3600" b="1" dirty="0">
                <a:solidFill>
                  <a:srgbClr val="FF0000"/>
                </a:solidFill>
              </a:rPr>
              <a:t>“Connect”</a:t>
            </a:r>
            <a:r>
              <a:rPr lang="en-US" altLang="zh-CN" sz="3600" b="1" dirty="0">
                <a:solidFill>
                  <a:schemeClr val="tx1"/>
                </a:solidFill>
              </a:rPr>
              <a:t>: Connect the sentences with linking/connection words.</a:t>
            </a:r>
            <a:endParaRPr lang="en-US" altLang="zh-CN" sz="3600" b="1" dirty="0">
              <a:solidFill>
                <a:schemeClr val="tx1"/>
              </a:solidFill>
            </a:endParaRPr>
          </a:p>
        </p:txBody>
      </p:sp>
      <p:sp>
        <p:nvSpPr>
          <p:cNvPr id="5" name="流程图: 接点 4"/>
          <p:cNvSpPr/>
          <p:nvPr/>
        </p:nvSpPr>
        <p:spPr>
          <a:xfrm>
            <a:off x="77786" y="1730829"/>
            <a:ext cx="1576843" cy="522514"/>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10500856" y="3014795"/>
            <a:ext cx="1576843" cy="522514"/>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1545771" y="3014795"/>
            <a:ext cx="1284516" cy="522514"/>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p:nvSpPr>
        <p:spPr>
          <a:xfrm>
            <a:off x="5674150" y="4027712"/>
            <a:ext cx="934826" cy="410761"/>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9417730" y="1730829"/>
            <a:ext cx="510042" cy="522514"/>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19"/>
          <p:cNvSpPr txBox="1">
            <a:spLocks noChangeArrowheads="1"/>
          </p:cNvSpPr>
          <p:nvPr/>
        </p:nvSpPr>
        <p:spPr bwMode="auto">
          <a:xfrm>
            <a:off x="2602761" y="10537"/>
            <a:ext cx="9530080" cy="707886"/>
          </a:xfrm>
          <a:prstGeom prst="rect">
            <a:avLst/>
          </a:prstGeom>
          <a:noFill/>
          <a:ln>
            <a:noFill/>
          </a:ln>
          <a:effec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4: How to write a </a:t>
            </a:r>
            <a:r>
              <a:rPr lang="en-US" altLang="zh-CN" sz="4000" b="1" i="1" dirty="0">
                <a:solidFill>
                  <a:srgbClr val="0000FF"/>
                </a:solidFill>
                <a:latin typeface="Times New Roman" panose="02020603050405020304" pitchFamily="18" charset="0"/>
              </a:rPr>
              <a:t>good</a:t>
            </a:r>
            <a:r>
              <a:rPr lang="en-US" altLang="zh-CN" sz="4000" b="1" i="1" dirty="0">
                <a:solidFill>
                  <a:srgbClr val="FF0066"/>
                </a:solidFill>
                <a:latin typeface="Times New Roman" panose="02020603050405020304" pitchFamily="18" charset="0"/>
              </a:rPr>
              <a:t> complaint letter</a:t>
            </a:r>
            <a:endParaRPr lang="en-US" altLang="zh-CN" sz="4000" b="1" i="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10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5"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descr="137352559074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305713" y="4426377"/>
            <a:ext cx="1890395" cy="1890395"/>
          </a:xfrm>
          <a:prstGeom prst="ellipse">
            <a:avLst/>
          </a:prstGeom>
          <a:ln w="28575">
            <a:noFill/>
          </a:ln>
          <a:effectLst>
            <a:outerShdw blurRad="50800" dist="38100" dir="16200000" rotWithShape="0">
              <a:prstClr val="black">
                <a:alpha val="40000"/>
              </a:prstClr>
            </a:outerShdw>
          </a:effectLst>
          <a:scene3d>
            <a:camera prst="orthographicFront"/>
            <a:lightRig rig="threePt" dir="t"/>
          </a:scene3d>
          <a:sp3d prstMaterial="translucentPowder"/>
        </p:spPr>
      </p:pic>
      <p:sp>
        <p:nvSpPr>
          <p:cNvPr id="3" name="标题 2"/>
          <p:cNvSpPr>
            <a:spLocks noGrp="1"/>
          </p:cNvSpPr>
          <p:nvPr>
            <p:ph type="title"/>
          </p:nvPr>
        </p:nvSpPr>
        <p:spPr/>
        <p:txBody>
          <a:bodyPr/>
          <a:lstStyle/>
          <a:p>
            <a:endParaRPr lang="zh-CN" altLang="en-US"/>
          </a:p>
        </p:txBody>
      </p:sp>
      <p:sp>
        <p:nvSpPr>
          <p:cNvPr id="7" name="内容占位符 2"/>
          <p:cNvSpPr>
            <a:spLocks noGrp="1"/>
          </p:cNvSpPr>
          <p:nvPr>
            <p:ph idx="1"/>
          </p:nvPr>
        </p:nvSpPr>
        <p:spPr>
          <a:xfrm>
            <a:off x="609600" y="2190490"/>
            <a:ext cx="7934325" cy="2477019"/>
          </a:xfr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lstStyle/>
          <a:p>
            <a:pPr marL="0" indent="0">
              <a:buNone/>
            </a:pPr>
            <a:r>
              <a:rPr lang="en-US" altLang="zh-CN" sz="6600" b="1" dirty="0">
                <a:ln w="22225">
                  <a:solidFill>
                    <a:schemeClr val="accent2"/>
                  </a:solidFill>
                  <a:prstDash val="solid"/>
                </a:ln>
                <a:solidFill>
                  <a:srgbClr val="FF0000"/>
                </a:solidFill>
                <a:latin typeface="Times New Roman" panose="02020603050405020304" pitchFamily="18" charset="0"/>
                <a:cs typeface="Times New Roman" panose="02020603050405020304" pitchFamily="18" charset="0"/>
              </a:rPr>
              <a:t>After receiving the complaint letter...</a:t>
            </a:r>
            <a:endParaRPr lang="en-US" altLang="zh-CN" sz="6600" b="1" dirty="0">
              <a:ln w="22225">
                <a:solidFill>
                  <a:schemeClr val="accent2"/>
                </a:solidFill>
                <a:prstDash val="solid"/>
              </a:ln>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文本占位符 73730"/>
          <p:cNvSpPr>
            <a:spLocks noGrp="1"/>
          </p:cNvSpPr>
          <p:nvPr>
            <p:ph type="body" idx="4294967295"/>
          </p:nvPr>
        </p:nvSpPr>
        <p:spPr>
          <a:xfrm>
            <a:off x="-635" y="645160"/>
            <a:ext cx="12192000" cy="7255510"/>
          </a:xfrm>
        </p:spPr>
        <p:txBody>
          <a:bodyPr/>
          <a:p>
            <a:pPr>
              <a:lnSpc>
                <a:spcPct val="115000"/>
              </a:lnSpc>
              <a:spcBef>
                <a:spcPct val="0"/>
              </a:spcBef>
              <a:buNone/>
            </a:pPr>
            <a:r>
              <a:rPr lang="en-US" altLang="zh-CN" sz="3200" b="1">
                <a:latin typeface="Times New Roman" panose="02020603050405020304" pitchFamily="18" charset="0"/>
              </a:rPr>
              <a:t>  </a:t>
            </a:r>
            <a:r>
              <a:rPr lang="en-US" altLang="zh-CN" sz="2400" b="1">
                <a:latin typeface="Times New Roman" panose="02020603050405020304" pitchFamily="18" charset="0"/>
              </a:rPr>
              <a:t>   Dear </a:t>
            </a:r>
            <a:r>
              <a:rPr lang="en-US" altLang="zh-CN" sz="2400" b="1" err="1">
                <a:latin typeface="Times New Roman" panose="02020603050405020304" pitchFamily="18" charset="0"/>
              </a:rPr>
              <a:t>Mr</a:t>
            </a:r>
            <a:r>
              <a:rPr lang="en-US" altLang="zh-CN" sz="2400" b="1">
                <a:latin typeface="Times New Roman" panose="02020603050405020304" pitchFamily="18" charset="0"/>
              </a:rPr>
              <a:t> Chen,</a:t>
            </a:r>
            <a:endParaRPr lang="en-US" altLang="zh-CN" sz="2400" b="1">
              <a:latin typeface="Times New Roman" panose="02020603050405020304" pitchFamily="18" charset="0"/>
            </a:endParaRPr>
          </a:p>
          <a:p>
            <a:pPr algn="l">
              <a:lnSpc>
                <a:spcPct val="115000"/>
              </a:lnSpc>
              <a:spcBef>
                <a:spcPct val="0"/>
              </a:spcBef>
              <a:buNone/>
            </a:pPr>
            <a:r>
              <a:rPr lang="en-US" altLang="zh-CN" sz="2400" b="1">
                <a:latin typeface="Times New Roman" panose="02020603050405020304" pitchFamily="18" charset="0"/>
              </a:rPr>
              <a:t>      We are sorry to hear that you are not satisfied with your robot. We understand why you are so angry. We would like to send you a new robot. You will only need to put the batteries in it to make it work.</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rPr>
              <a:t>      Of course, you can have your money back if you would not accept our new product. However, we </a:t>
            </a:r>
            <a:r>
              <a:rPr lang="en-US" altLang="zh-CN" sz="2400" b="1">
                <a:latin typeface="Times New Roman" panose="02020603050405020304" pitchFamily="18" charset="0"/>
                <a:sym typeface="+mn-ea"/>
              </a:rPr>
              <a:t>hope that you will give it a try. </a:t>
            </a:r>
            <a:r>
              <a:rPr lang="en-US" altLang="zh-CN" sz="2400" b="1">
                <a:latin typeface="Times New Roman" panose="02020603050405020304" pitchFamily="18" charset="0"/>
                <a:sym typeface="+mn-ea"/>
              </a:rPr>
              <a:t>We are sure that you will like it. You are welcome to let us know whenever you are not satisfied with it.</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sym typeface="+mn-ea"/>
              </a:rPr>
              <a:t>     Please tell us your decision. If the new robot is your choice, please let us know when we can send it to you.</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sym typeface="+mn-ea"/>
              </a:rPr>
              <a:t>      We look forward to hearing from you soon.</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sym typeface="+mn-ea"/>
              </a:rPr>
              <a:t>      Yours sincerely,</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sym typeface="+mn-ea"/>
              </a:rPr>
              <a:t>     </a:t>
            </a:r>
            <a:r>
              <a:rPr lang="en-US" altLang="zh-CN" sz="2400" b="1" i="1">
                <a:latin typeface="Times New Roman" panose="02020603050405020304" pitchFamily="18" charset="0"/>
                <a:sym typeface="+mn-ea"/>
              </a:rPr>
              <a:t>Lin fang </a:t>
            </a:r>
            <a:endParaRPr lang="en-US" altLang="zh-CN" sz="2400" b="1">
              <a:latin typeface="Times New Roman" panose="02020603050405020304" pitchFamily="18" charset="0"/>
            </a:endParaRPr>
          </a:p>
          <a:p>
            <a:pPr algn="l">
              <a:lnSpc>
                <a:spcPct val="120000"/>
              </a:lnSpc>
              <a:spcBef>
                <a:spcPct val="0"/>
              </a:spcBef>
              <a:buNone/>
            </a:pPr>
            <a:r>
              <a:rPr lang="en-US" altLang="zh-CN" sz="2400" b="1">
                <a:latin typeface="Times New Roman" panose="02020603050405020304" pitchFamily="18" charset="0"/>
                <a:sym typeface="+mn-ea"/>
              </a:rPr>
              <a:t>     Manager</a:t>
            </a:r>
            <a:endParaRPr lang="en-US" altLang="zh-CN" sz="2400" b="1">
              <a:latin typeface="Times New Roman" panose="02020603050405020304" pitchFamily="18" charset="0"/>
            </a:endParaRPr>
          </a:p>
          <a:p>
            <a:pPr>
              <a:lnSpc>
                <a:spcPct val="115000"/>
              </a:lnSpc>
              <a:spcBef>
                <a:spcPct val="0"/>
              </a:spcBef>
              <a:buNone/>
            </a:pPr>
            <a:endParaRPr lang="en-US" altLang="zh-CN" sz="3200" b="1">
              <a:latin typeface="Times New Roman" panose="02020603050405020304" pitchFamily="18" charset="0"/>
            </a:endParaRPr>
          </a:p>
          <a:p>
            <a:pPr>
              <a:lnSpc>
                <a:spcPct val="115000"/>
              </a:lnSpc>
              <a:spcBef>
                <a:spcPct val="0"/>
              </a:spcBef>
              <a:buNone/>
            </a:pPr>
            <a:endParaRPr lang="en-US" altLang="zh-CN" sz="3200" b="1">
              <a:latin typeface="Times New Roman" panose="02020603050405020304" pitchFamily="18" charset="0"/>
            </a:endParaRPr>
          </a:p>
        </p:txBody>
      </p:sp>
      <p:sp>
        <p:nvSpPr>
          <p:cNvPr id="73732" name="文本框 73731"/>
          <p:cNvSpPr txBox="1"/>
          <p:nvPr/>
        </p:nvSpPr>
        <p:spPr>
          <a:xfrm>
            <a:off x="101600" y="0"/>
            <a:ext cx="11746230" cy="645160"/>
          </a:xfrm>
          <a:prstGeom prst="rect">
            <a:avLst/>
          </a:prstGeom>
          <a:noFill/>
          <a:ln w="9525">
            <a:noFill/>
          </a:ln>
        </p:spPr>
        <p:txBody>
          <a:bodyPr wrap="square">
            <a:spAutoFit/>
          </a:bodyPr>
          <a:p>
            <a:pPr>
              <a:spcBef>
                <a:spcPct val="50000"/>
              </a:spcBef>
            </a:pPr>
            <a:r>
              <a:rPr lang="en-US" altLang="zh-CN" sz="3600" b="1">
                <a:solidFill>
                  <a:srgbClr val="0000FF"/>
                </a:solidFill>
                <a:latin typeface="Times New Roman" panose="02020603050405020304" pitchFamily="18" charset="0"/>
              </a:rPr>
              <a:t>The robot shop sent a reply to Daniel.  </a:t>
            </a:r>
            <a:endParaRPr lang="en-US" altLang="zh-CN" sz="3600" b="1">
              <a:solidFill>
                <a:srgbClr val="0000FF"/>
              </a:solidFill>
              <a:latin typeface="Times New Roman" panose="02020603050405020304" pitchFamily="18" charset="0"/>
            </a:endParaRPr>
          </a:p>
        </p:txBody>
      </p:sp>
    </p:spTree>
  </p:cSld>
  <p:clrMapOvr>
    <a:masterClrMapping/>
  </p:clrMapOvr>
  <p:transition>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15363" name="WordArt 7"/>
          <p:cNvSpPr>
            <a:spLocks noChangeArrowheads="1" noChangeShapeType="1" noTextEdit="1"/>
          </p:cNvSpPr>
          <p:nvPr/>
        </p:nvSpPr>
        <p:spPr bwMode="auto">
          <a:xfrm rot="389611">
            <a:off x="401320" y="176530"/>
            <a:ext cx="7328535" cy="1346835"/>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SlantUp">
              <a:avLst>
                <a:gd name="adj" fmla="val 32056"/>
              </a:avLst>
            </a:prstTxWarp>
            <a:scene3d>
              <a:camera prst="orthographicFront"/>
              <a:lightRig rig="threePt" dir="t"/>
            </a:scene3d>
          </a:bodyPr>
          <a:lstStyle/>
          <a:p>
            <a:pPr algn="ctr"/>
            <a:r>
              <a:rPr lang="en-US" altLang="zh-CN" sz="6000" b="1" dirty="0">
                <a:solidFill>
                  <a:schemeClr val="bg1"/>
                </a:solidFill>
                <a:latin typeface="Cambria Math" panose="02040503050406030204" pitchFamily="18" charset="0"/>
                <a:cs typeface="Cambria Math" panose="02040503050406030204" pitchFamily="18" charset="0"/>
                <a:sym typeface="+mn-ea"/>
              </a:rPr>
              <a:t> </a:t>
            </a:r>
            <a:r>
              <a:rPr lang="en-US" altLang="zh-CN" sz="6000" b="1" dirty="0">
                <a:solidFill>
                  <a:srgbClr val="DA081C"/>
                </a:solidFill>
                <a:effectLst>
                  <a:outerShdw blurRad="38100" dist="19050" dir="2700000" algn="tl" rotWithShape="0">
                    <a:schemeClr val="dk1">
                      <a:alpha val="40000"/>
                    </a:schemeClr>
                  </a:outerShdw>
                </a:effectLst>
                <a:uFillTx/>
                <a:latin typeface="Cambria Math" panose="02040503050406030204" pitchFamily="18" charset="0"/>
                <a:cs typeface="Cambria Math" panose="02040503050406030204" pitchFamily="18" charset="0"/>
                <a:sym typeface="+mn-ea"/>
              </a:rPr>
              <a:t>Listen and answer the questions</a:t>
            </a:r>
            <a:endParaRPr lang="en-US" altLang="zh-CN" sz="6000" b="1" dirty="0">
              <a:solidFill>
                <a:srgbClr val="DA081C"/>
              </a:solidFill>
              <a:effectLst>
                <a:outerShdw blurRad="38100" dist="19050" dir="2700000" algn="tl" rotWithShape="0">
                  <a:schemeClr val="dk1">
                    <a:alpha val="40000"/>
                  </a:schemeClr>
                </a:outerShdw>
              </a:effectLst>
              <a:uFillTx/>
              <a:latin typeface="Cambria Math" panose="02040503050406030204" pitchFamily="18" charset="0"/>
              <a:cs typeface="Cambria Math" panose="02040503050406030204" pitchFamily="18" charset="0"/>
              <a:sym typeface="+mn-ea"/>
            </a:endParaRPr>
          </a:p>
        </p:txBody>
      </p:sp>
      <p:sp>
        <p:nvSpPr>
          <p:cNvPr id="40968" name="Text Box 8"/>
          <p:cNvSpPr txBox="1">
            <a:spLocks noChangeArrowheads="1"/>
          </p:cNvSpPr>
          <p:nvPr/>
        </p:nvSpPr>
        <p:spPr bwMode="auto">
          <a:xfrm>
            <a:off x="190228" y="1400155"/>
            <a:ext cx="11680371"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742950" indent="-74295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indent="-342900">
              <a:spcBef>
                <a:spcPct val="50000"/>
              </a:spcBef>
            </a:pPr>
            <a:r>
              <a:rPr lang="en-US" altLang="zh-CN" sz="4400" dirty="0">
                <a:latin typeface="Times New Roman" panose="02020603050405020304" pitchFamily="18" charset="0"/>
                <a:sym typeface="+mn-ea"/>
              </a:rPr>
              <a:t>1.What does the robot shop plan to solve Daniel’s problem?</a:t>
            </a:r>
            <a:endParaRPr lang="en-US" altLang="zh-CN" sz="4400" dirty="0">
              <a:latin typeface="Times New Roman" panose="02020603050405020304" pitchFamily="18" charset="0"/>
            </a:endParaRPr>
          </a:p>
          <a:p>
            <a:pPr marL="342900" indent="-342900">
              <a:spcBef>
                <a:spcPct val="50000"/>
              </a:spcBef>
              <a:buFont typeface="Arial" panose="020B0604020202020204" pitchFamily="34" charset="0"/>
              <a:buChar char="•"/>
            </a:pPr>
            <a:endParaRPr lang="en-US" altLang="zh-CN" sz="4400" dirty="0">
              <a:latin typeface="Times New Roman" panose="02020603050405020304" pitchFamily="18" charset="0"/>
            </a:endParaRPr>
          </a:p>
          <a:p>
            <a:pPr marL="342900" indent="-342900">
              <a:spcBef>
                <a:spcPct val="50000"/>
              </a:spcBef>
              <a:buFont typeface="Arial" panose="020B0604020202020204" pitchFamily="34" charset="0"/>
              <a:buChar char="•"/>
            </a:pPr>
            <a:endParaRPr lang="en-US" altLang="zh-CN" sz="4400" dirty="0">
              <a:latin typeface="Times New Roman" panose="02020603050405020304" pitchFamily="18" charset="0"/>
            </a:endParaRPr>
          </a:p>
          <a:p>
            <a:pPr marL="342900" indent="-342900">
              <a:spcBef>
                <a:spcPct val="50000"/>
              </a:spcBef>
            </a:pPr>
            <a:r>
              <a:rPr lang="en-US" altLang="zh-CN" sz="4400" dirty="0">
                <a:latin typeface="Times New Roman" panose="02020603050405020304" pitchFamily="18" charset="0"/>
                <a:sym typeface="+mn-ea"/>
              </a:rPr>
              <a:t>2.How can Daniel make the new robot work?</a:t>
            </a:r>
            <a:endParaRPr lang="en-US" altLang="zh-CN" sz="4400" dirty="0">
              <a:latin typeface="Times New Roman" panose="02020603050405020304" pitchFamily="18" charset="0"/>
              <a:cs typeface="Times New Roman" panose="02020603050405020304" pitchFamily="18" charset="0"/>
            </a:endParaRPr>
          </a:p>
        </p:txBody>
      </p:sp>
      <p:sp>
        <p:nvSpPr>
          <p:cNvPr id="40969" name="Text Box 9"/>
          <p:cNvSpPr txBox="1">
            <a:spLocks noChangeArrowheads="1"/>
          </p:cNvSpPr>
          <p:nvPr/>
        </p:nvSpPr>
        <p:spPr bwMode="auto">
          <a:xfrm>
            <a:off x="348343" y="2754770"/>
            <a:ext cx="11843657" cy="3138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400" dirty="0">
                <a:solidFill>
                  <a:srgbClr val="FF3300"/>
                </a:solidFill>
                <a:latin typeface="Times New Roman" panose="02020603050405020304" pitchFamily="18" charset="0"/>
                <a:sym typeface="+mn-ea"/>
              </a:rPr>
              <a:t>The robot shop wants to send Daniel a new robot. If he doesn’t accept the new product, he can have his money back.</a:t>
            </a:r>
            <a:endParaRPr lang="en-US" altLang="zh-CN" sz="4400" dirty="0">
              <a:solidFill>
                <a:srgbClr val="FF3300"/>
              </a:solidFill>
              <a:latin typeface="Times New Roman" panose="02020603050405020304" pitchFamily="18" charset="0"/>
            </a:endParaRPr>
          </a:p>
          <a:p>
            <a:pPr eaLnBrk="1" hangingPunct="1">
              <a:spcBef>
                <a:spcPct val="50000"/>
              </a:spcBef>
              <a:buFontTx/>
              <a:buNone/>
            </a:pPr>
            <a:r>
              <a:rPr lang="en-US" altLang="zh-CN" sz="4400" dirty="0">
                <a:latin typeface="Times New Roman" panose="02020603050405020304" pitchFamily="18" charset="0"/>
                <a:cs typeface="Times New Roman" panose="02020603050405020304" pitchFamily="18" charset="0"/>
              </a:rPr>
              <a:t> </a:t>
            </a:r>
            <a:endParaRPr lang="en-US" altLang="zh-CN" sz="4400" dirty="0">
              <a:latin typeface="Times New Roman" panose="02020603050405020304" pitchFamily="18" charset="0"/>
              <a:cs typeface="Times New Roman" panose="02020603050405020304" pitchFamily="18" charset="0"/>
            </a:endParaRPr>
          </a:p>
        </p:txBody>
      </p:sp>
      <p:sp>
        <p:nvSpPr>
          <p:cNvPr id="40971" name="Text Box 11"/>
          <p:cNvSpPr txBox="1">
            <a:spLocks noChangeArrowheads="1"/>
          </p:cNvSpPr>
          <p:nvPr/>
        </p:nvSpPr>
        <p:spPr bwMode="auto">
          <a:xfrm>
            <a:off x="348615" y="5892800"/>
            <a:ext cx="921766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0">
              <a:spcBef>
                <a:spcPct val="50000"/>
              </a:spcBef>
              <a:buNone/>
            </a:pPr>
            <a:r>
              <a:rPr lang="en-US" altLang="zh-CN" sz="4400" dirty="0">
                <a:solidFill>
                  <a:srgbClr val="FF3300"/>
                </a:solidFill>
                <a:latin typeface="Times New Roman" panose="02020603050405020304" pitchFamily="18" charset="0"/>
                <a:sym typeface="+mn-ea"/>
              </a:rPr>
              <a:t>He just need to put the batteries in.</a:t>
            </a:r>
            <a:endParaRPr lang="en-US" altLang="zh-CN" sz="44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9808765" y="1"/>
            <a:ext cx="2383235" cy="2009250"/>
          </a:xfrm>
          <a:prstGeom prst="rect">
            <a:avLst/>
          </a:prstGeom>
          <a:effectLst>
            <a:softEdge rad="215900"/>
          </a:effectLst>
        </p:spPr>
      </p:pic>
      <p:pic>
        <p:nvPicPr>
          <p:cNvPr id="3" name="Task">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10377805" y="5892800"/>
            <a:ext cx="1517650" cy="96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71"/>
                                        </p:tgtEl>
                                        <p:attrNameLst>
                                          <p:attrName>style.visibility</p:attrName>
                                        </p:attrNameLst>
                                      </p:cBhvr>
                                      <p:to>
                                        <p:strVal val="visible"/>
                                      </p:to>
                                    </p:set>
                                  </p:childTnLst>
                                </p:cTn>
                              </p:par>
                            </p:childTnLst>
                          </p:cTn>
                        </p:par>
                        <p:par>
                          <p:cTn id="11" fill="hold">
                            <p:stCondLst>
                              <p:cond delay="0"/>
                            </p:stCondLst>
                            <p:childTnLst>
                              <p:par>
                                <p:cTn id="12" presetID="1" presetClass="mediacall" presetSubtype="0" fill="hold" nodeType="afterEffect">
                                  <p:stCondLst>
                                    <p:cond delay="0"/>
                                  </p:stCondLst>
                                  <p:childTnLst>
                                    <p:cmd type="call" cmd="playFrom(0.0)">
                                      <p:cBhvr additive="base">
                                        <p:cTn id="13" dur="493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1">
                  <p:stCondLst>
                    <p:cond delay="indefinite"/>
                  </p:stCondLst>
                  <p:endCondLst>
                    <p:cond evt="onStopAudio">
                      <p:tgtEl>
                        <p:sldTgt/>
                      </p:tgtEl>
                    </p:cond>
                  </p:endCondLst>
                </p:cTn>
                <p:tgtEl>
                  <p:spTgt spid="3"/>
                </p:tgtEl>
              </p:cMediaNode>
            </p:audio>
          </p:childTnLst>
        </p:cTn>
      </p:par>
    </p:tnLst>
    <p:bldLst>
      <p:bldP spid="40969" grpId="0" bldLvl="0" animBg="1" autoUpdateAnimBg="0"/>
      <p:bldP spid="40971"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27653" name="Rectangle 5"/>
          <p:cNvSpPr>
            <a:spLocks noChangeArrowheads="1"/>
          </p:cNvSpPr>
          <p:nvPr/>
        </p:nvSpPr>
        <p:spPr bwMode="auto">
          <a:xfrm>
            <a:off x="386442" y="1955040"/>
            <a:ext cx="11419115" cy="404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ts val="5200"/>
              </a:lnSpc>
              <a:spcBef>
                <a:spcPct val="0"/>
              </a:spcBef>
              <a:buFontTx/>
              <a:buNone/>
            </a:pPr>
            <a:r>
              <a:rPr lang="en-US" altLang="zh-CN" sz="4000" b="1" dirty="0">
                <a:solidFill>
                  <a:schemeClr val="folHlink"/>
                </a:solidFill>
                <a:latin typeface="Comic Sans MS" panose="030F0702030302020204" pitchFamily="66" charset="0"/>
              </a:rPr>
              <a:t>1.We are sorry to hear that .... </a:t>
            </a:r>
            <a:endParaRPr lang="en-US" altLang="zh-CN" sz="4000" b="1" dirty="0">
              <a:solidFill>
                <a:schemeClr val="folHlink"/>
              </a:solidFill>
              <a:latin typeface="Comic Sans MS" panose="030F0702030302020204" pitchFamily="66" charset="0"/>
            </a:endParaRPr>
          </a:p>
          <a:p>
            <a:pPr eaLnBrk="1" hangingPunct="1">
              <a:lnSpc>
                <a:spcPts val="5200"/>
              </a:lnSpc>
              <a:spcBef>
                <a:spcPct val="0"/>
              </a:spcBef>
              <a:buFontTx/>
              <a:buNone/>
            </a:pPr>
            <a:r>
              <a:rPr lang="en-US" altLang="zh-CN" sz="4000" b="1" dirty="0">
                <a:solidFill>
                  <a:schemeClr val="folHlink"/>
                </a:solidFill>
                <a:latin typeface="Comic Sans MS" panose="030F0702030302020204" pitchFamily="66" charset="0"/>
              </a:rPr>
              <a:t>2.We understand why you are so angry.  </a:t>
            </a:r>
            <a:endParaRPr lang="en-US" altLang="zh-CN" sz="4000" b="1" dirty="0">
              <a:solidFill>
                <a:schemeClr val="folHlink"/>
              </a:solidFill>
              <a:latin typeface="Comic Sans MS" panose="030F0702030302020204" pitchFamily="66" charset="0"/>
            </a:endParaRPr>
          </a:p>
          <a:p>
            <a:pPr eaLnBrk="1" hangingPunct="1">
              <a:lnSpc>
                <a:spcPts val="5200"/>
              </a:lnSpc>
              <a:spcBef>
                <a:spcPct val="0"/>
              </a:spcBef>
              <a:buFontTx/>
              <a:buNone/>
            </a:pPr>
            <a:r>
              <a:rPr lang="en-US" altLang="zh-CN" sz="4000" b="1" dirty="0">
                <a:solidFill>
                  <a:schemeClr val="folHlink"/>
                </a:solidFill>
                <a:latin typeface="Comic Sans MS" panose="030F0702030302020204" pitchFamily="66" charset="0"/>
              </a:rPr>
              <a:t>3.We hope .... </a:t>
            </a:r>
            <a:endParaRPr lang="en-US" altLang="zh-CN" sz="4000" b="1" dirty="0">
              <a:solidFill>
                <a:schemeClr val="folHlink"/>
              </a:solidFill>
              <a:latin typeface="Comic Sans MS" panose="030F0702030302020204" pitchFamily="66" charset="0"/>
            </a:endParaRPr>
          </a:p>
          <a:p>
            <a:pPr eaLnBrk="1" hangingPunct="1">
              <a:lnSpc>
                <a:spcPts val="5200"/>
              </a:lnSpc>
              <a:spcBef>
                <a:spcPct val="0"/>
              </a:spcBef>
              <a:buFontTx/>
              <a:buNone/>
            </a:pPr>
            <a:r>
              <a:rPr lang="en-US" altLang="zh-CN" sz="4000" b="1" dirty="0">
                <a:solidFill>
                  <a:schemeClr val="folHlink"/>
                </a:solidFill>
                <a:latin typeface="Comic Sans MS" panose="030F0702030302020204" pitchFamily="66" charset="0"/>
              </a:rPr>
              <a:t>4.Please let us know .... </a:t>
            </a:r>
            <a:endParaRPr lang="en-US" altLang="zh-CN" sz="4000" b="1" dirty="0">
              <a:solidFill>
                <a:schemeClr val="folHlink"/>
              </a:solidFill>
              <a:latin typeface="Comic Sans MS" panose="030F0702030302020204" pitchFamily="66" charset="0"/>
            </a:endParaRPr>
          </a:p>
          <a:p>
            <a:pPr eaLnBrk="1" hangingPunct="1">
              <a:lnSpc>
                <a:spcPts val="5200"/>
              </a:lnSpc>
              <a:spcBef>
                <a:spcPct val="0"/>
              </a:spcBef>
              <a:buFontTx/>
              <a:buNone/>
            </a:pPr>
            <a:r>
              <a:rPr lang="en-US" altLang="zh-CN" sz="4000" b="1" dirty="0">
                <a:solidFill>
                  <a:schemeClr val="folHlink"/>
                </a:solidFill>
                <a:latin typeface="Comic Sans MS" panose="030F0702030302020204" pitchFamily="66" charset="0"/>
              </a:rPr>
              <a:t>5.We look forward to hearing from you soon. </a:t>
            </a:r>
            <a:endParaRPr lang="en-US" altLang="zh-CN" sz="4000" b="1" dirty="0">
              <a:solidFill>
                <a:schemeClr val="folHlink"/>
              </a:solidFill>
              <a:latin typeface="Comic Sans MS" panose="030F0702030302020204" pitchFamily="66" charset="0"/>
            </a:endParaRPr>
          </a:p>
          <a:p>
            <a:pPr>
              <a:lnSpc>
                <a:spcPts val="5200"/>
              </a:lnSpc>
              <a:spcBef>
                <a:spcPct val="0"/>
              </a:spcBef>
              <a:buFontTx/>
              <a:buNone/>
            </a:pPr>
            <a:r>
              <a:rPr lang="en-US" altLang="zh-CN" sz="3600" b="1" dirty="0">
                <a:solidFill>
                  <a:schemeClr val="folHlink"/>
                </a:solidFill>
                <a:latin typeface="Comic Sans MS" panose="030F0702030302020204" pitchFamily="66" charset="0"/>
              </a:rPr>
              <a:t>   ...</a:t>
            </a:r>
            <a:endParaRPr lang="en-US" altLang="zh-CN" sz="3600" b="1" dirty="0">
              <a:solidFill>
                <a:schemeClr val="folHlink"/>
              </a:solidFill>
              <a:latin typeface="Comic Sans MS" panose="030F0702030302020204" pitchFamily="66" charset="0"/>
            </a:endParaRPr>
          </a:p>
        </p:txBody>
      </p:sp>
      <p:sp>
        <p:nvSpPr>
          <p:cNvPr id="14340" name="AutoShape 8">
            <a:hlinkClick r:id="" action="ppaction://noaction" highlightClick="1"/>
          </p:cNvPr>
          <p:cNvSpPr>
            <a:spLocks noChangeArrowheads="1"/>
          </p:cNvSpPr>
          <p:nvPr/>
        </p:nvSpPr>
        <p:spPr bwMode="auto">
          <a:xfrm rot="21015819">
            <a:off x="159350" y="491529"/>
            <a:ext cx="5134926" cy="863600"/>
          </a:xfrm>
          <a:prstGeom prst="actionButtonBlank">
            <a:avLst/>
          </a:prstGeom>
          <a:solidFill>
            <a:srgbClr val="FF6600"/>
          </a:solidFill>
          <a:ln w="10477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4400" b="1" dirty="0">
                <a:latin typeface="Comic Sans MS" panose="030F0702030302020204" pitchFamily="66" charset="0"/>
              </a:rPr>
              <a:t>Useful expressions</a:t>
            </a:r>
            <a:endParaRPr lang="en-US" altLang="zh-CN" sz="4400" b="1" dirty="0">
              <a:latin typeface="Comic Sans MS" panose="030F0702030302020204" pitchFamily="66" charset="0"/>
            </a:endParaRPr>
          </a:p>
        </p:txBody>
      </p:sp>
      <p:pic>
        <p:nvPicPr>
          <p:cNvPr id="3" name="图片 2"/>
          <p:cNvPicPr>
            <a:picLocks noChangeAspect="1"/>
          </p:cNvPicPr>
          <p:nvPr/>
        </p:nvPicPr>
        <p:blipFill>
          <a:blip r:embed="rId1"/>
          <a:stretch>
            <a:fillRect/>
          </a:stretch>
        </p:blipFill>
        <p:spPr>
          <a:xfrm>
            <a:off x="9718586" y="1"/>
            <a:ext cx="2473414" cy="2085278"/>
          </a:xfrm>
          <a:prstGeom prst="rect">
            <a:avLst/>
          </a:prstGeom>
          <a:effectLst>
            <a:softEdge rad="2159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7385F"/>
        </a:solidFill>
        <a:effectLst/>
      </p:bgPr>
    </p:bg>
    <p:spTree>
      <p:nvGrpSpPr>
        <p:cNvPr id="1" name=""/>
        <p:cNvGrpSpPr/>
        <p:nvPr/>
      </p:nvGrpSpPr>
      <p:grpSpPr>
        <a:xfrm>
          <a:off x="0" y="0"/>
          <a:ext cx="0" cy="0"/>
          <a:chOff x="0" y="0"/>
          <a:chExt cx="0" cy="0"/>
        </a:xfrm>
      </p:grpSpPr>
      <p:sp>
        <p:nvSpPr>
          <p:cNvPr id="7" name="文本框 6"/>
          <p:cNvSpPr txBox="1"/>
          <p:nvPr/>
        </p:nvSpPr>
        <p:spPr>
          <a:xfrm>
            <a:off x="262381" y="1525443"/>
            <a:ext cx="11077303" cy="1538883"/>
          </a:xfrm>
          <a:prstGeom prst="rect">
            <a:avLst/>
          </a:prstGeom>
          <a:noFill/>
        </p:spPr>
        <p:txBody>
          <a:bodyPr wrap="square" rtlCol="0">
            <a:spAutoFit/>
          </a:bodyPr>
          <a:lstStyle/>
          <a:p>
            <a:pPr algn="ctr"/>
            <a:r>
              <a:rPr lang="en-US" altLang="zh-CN" sz="5400" b="1" dirty="0">
                <a:latin typeface="微软雅黑" panose="020B0503020204020204" charset="-122"/>
                <a:ea typeface="微软雅黑" panose="020B0503020204020204" charset="-122"/>
              </a:rPr>
              <a:t>9B Unit 3 Robots   </a:t>
            </a:r>
            <a:endParaRPr lang="en-US" altLang="zh-CN" sz="5400" b="1" dirty="0">
              <a:latin typeface="微软雅黑" panose="020B0503020204020204" charset="-122"/>
              <a:ea typeface="微软雅黑" panose="020B0503020204020204" charset="-122"/>
            </a:endParaRPr>
          </a:p>
          <a:p>
            <a:pPr algn="ctr"/>
            <a:r>
              <a:rPr lang="en-US" altLang="zh-CN" sz="4000" b="1" dirty="0">
                <a:latin typeface="微软雅黑" panose="020B0503020204020204" charset="-122"/>
                <a:ea typeface="微软雅黑" panose="020B0503020204020204" charset="-122"/>
              </a:rPr>
              <a:t>Task   A complaint letter</a:t>
            </a:r>
            <a:endParaRPr lang="zh-CN" altLang="en-US" sz="4000" b="1" dirty="0">
              <a:latin typeface="微软雅黑" panose="020B0503020204020204" charset="-122"/>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15363" name="WordArt 7"/>
          <p:cNvSpPr>
            <a:spLocks noChangeArrowheads="1" noChangeShapeType="1" noTextEdit="1"/>
          </p:cNvSpPr>
          <p:nvPr/>
        </p:nvSpPr>
        <p:spPr bwMode="auto">
          <a:xfrm rot="389612">
            <a:off x="5549011" y="298527"/>
            <a:ext cx="3455414" cy="15128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SlantUp">
              <a:avLst>
                <a:gd name="adj" fmla="val 32056"/>
              </a:avLst>
            </a:prstTxWarp>
          </a:bodyPr>
          <a:lstStyle/>
          <a:p>
            <a:pPr algn="ctr"/>
            <a:r>
              <a:rPr lang="en-US" altLang="zh-CN" sz="6000" b="1" kern="10" dirty="0">
                <a:ln w="22225">
                  <a:solidFill>
                    <a:schemeClr val="accent2"/>
                  </a:solidFill>
                  <a:prstDash val="solid"/>
                </a:ln>
                <a:solidFill>
                  <a:schemeClr val="accent2">
                    <a:lumMod val="75000"/>
                  </a:schemeClr>
                </a:solidFill>
                <a:latin typeface="Calibri Light" panose="020F0302020204030204" pitchFamily="34" charset="0"/>
                <a:cs typeface="Calibri Light" panose="020F0302020204030204" pitchFamily="34" charset="0"/>
              </a:rPr>
              <a:t>Advice</a:t>
            </a:r>
            <a:endParaRPr lang="zh-CN" altLang="en-US" sz="6000" b="1" kern="10" dirty="0">
              <a:solidFill>
                <a:schemeClr val="accent2">
                  <a:lumMod val="75000"/>
                </a:schemeClr>
              </a:solidFill>
              <a:effectLst>
                <a:outerShdw dist="53882" dir="2700000" algn="ctr" rotWithShape="0">
                  <a:srgbClr val="9999FF">
                    <a:alpha val="79999"/>
                  </a:srgbClr>
                </a:outerShdw>
              </a:effectLst>
              <a:latin typeface="Calibri Light" panose="020F0302020204030204" pitchFamily="34" charset="0"/>
              <a:cs typeface="Calibri Light" panose="020F0302020204030204" pitchFamily="34" charset="0"/>
            </a:endParaRPr>
          </a:p>
        </p:txBody>
      </p:sp>
      <p:sp>
        <p:nvSpPr>
          <p:cNvPr id="40968" name="Text Box 8"/>
          <p:cNvSpPr txBox="1">
            <a:spLocks noChangeArrowheads="1"/>
          </p:cNvSpPr>
          <p:nvPr/>
        </p:nvSpPr>
        <p:spPr bwMode="auto">
          <a:xfrm>
            <a:off x="348343" y="1982450"/>
            <a:ext cx="11680371"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742950" indent="-74295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indent="0" eaLnBrk="1" hangingPunct="1">
              <a:spcBef>
                <a:spcPct val="50000"/>
              </a:spcBef>
              <a:buNone/>
            </a:pPr>
            <a:r>
              <a:rPr lang="en-US" altLang="zh-CN" sz="4400" dirty="0">
                <a:latin typeface="Times New Roman" panose="02020603050405020304" pitchFamily="18" charset="0"/>
                <a:cs typeface="Times New Roman" panose="02020603050405020304" pitchFamily="18" charset="0"/>
              </a:rPr>
              <a:t>1. When we receive a complaint letter, we should send a reply immediately. </a:t>
            </a:r>
            <a:endParaRPr lang="en-US" altLang="zh-CN" sz="4400" dirty="0">
              <a:latin typeface="Times New Roman" panose="02020603050405020304" pitchFamily="18" charset="0"/>
              <a:cs typeface="Times New Roman" panose="02020603050405020304" pitchFamily="18" charset="0"/>
            </a:endParaRPr>
          </a:p>
        </p:txBody>
      </p:sp>
      <p:sp>
        <p:nvSpPr>
          <p:cNvPr id="40969" name="Text Box 9"/>
          <p:cNvSpPr txBox="1">
            <a:spLocks noChangeArrowheads="1"/>
          </p:cNvSpPr>
          <p:nvPr/>
        </p:nvSpPr>
        <p:spPr bwMode="auto">
          <a:xfrm>
            <a:off x="348343" y="3436760"/>
            <a:ext cx="11843657"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400" dirty="0">
                <a:latin typeface="Times New Roman" panose="02020603050405020304" pitchFamily="18" charset="0"/>
                <a:cs typeface="Times New Roman" panose="02020603050405020304" pitchFamily="18" charset="0"/>
              </a:rPr>
              <a:t>2. We should pay attention to our words when we    are explaining something.  </a:t>
            </a:r>
            <a:endParaRPr lang="en-US" altLang="zh-CN" sz="4400" dirty="0">
              <a:latin typeface="Times New Roman" panose="02020603050405020304" pitchFamily="18" charset="0"/>
              <a:cs typeface="Times New Roman" panose="02020603050405020304" pitchFamily="18" charset="0"/>
            </a:endParaRPr>
          </a:p>
        </p:txBody>
      </p:sp>
      <p:sp>
        <p:nvSpPr>
          <p:cNvPr id="40971" name="Text Box 11"/>
          <p:cNvSpPr txBox="1">
            <a:spLocks noChangeArrowheads="1"/>
          </p:cNvSpPr>
          <p:nvPr/>
        </p:nvSpPr>
        <p:spPr bwMode="auto">
          <a:xfrm>
            <a:off x="348343" y="4891070"/>
            <a:ext cx="11843656"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400" dirty="0">
                <a:latin typeface="Times New Roman" panose="02020603050405020304" pitchFamily="18" charset="0"/>
                <a:cs typeface="Times New Roman" panose="02020603050405020304" pitchFamily="18" charset="0"/>
              </a:rPr>
              <a:t>3. We should find out ways to deal with the problems. </a:t>
            </a:r>
            <a:endParaRPr lang="en-US" altLang="zh-CN" sz="44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9808765" y="1"/>
            <a:ext cx="2383235" cy="2009250"/>
          </a:xfrm>
          <a:prstGeom prst="rect">
            <a:avLst/>
          </a:prstGeom>
          <a:effectLst>
            <a:softEdge rad="215900"/>
          </a:effectLst>
        </p:spPr>
      </p:pic>
      <p:sp>
        <p:nvSpPr>
          <p:cNvPr id="20" name="Text Box 19"/>
          <p:cNvSpPr txBox="1">
            <a:spLocks noChangeArrowheads="1"/>
          </p:cNvSpPr>
          <p:nvPr/>
        </p:nvSpPr>
        <p:spPr bwMode="auto">
          <a:xfrm>
            <a:off x="117475" y="107950"/>
            <a:ext cx="5356225" cy="768350"/>
          </a:xfrm>
          <a:prstGeom prst="rect">
            <a:avLst/>
          </a:prstGeom>
          <a:noFill/>
          <a:ln>
            <a:noFill/>
          </a:ln>
          <a:effec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 </a:t>
            </a:r>
            <a:r>
              <a:rPr lang="en-US" altLang="zh-CN" sz="4400" b="1" i="1" dirty="0">
                <a:solidFill>
                  <a:srgbClr val="FF0066"/>
                </a:solidFill>
                <a:latin typeface="Times New Roman" panose="02020603050405020304" pitchFamily="18" charset="0"/>
              </a:rPr>
              <a:t>How to write a reply</a:t>
            </a:r>
            <a:endParaRPr lang="en-US" altLang="zh-CN" sz="4400" b="1" i="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8" grpId="0" autoUpdateAnimBg="0"/>
      <p:bldP spid="40969" grpId="0" autoUpdateAnimBg="0"/>
      <p:bldP spid="4097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16389" name="Text Box 7"/>
          <p:cNvSpPr txBox="1">
            <a:spLocks noChangeArrowheads="1"/>
          </p:cNvSpPr>
          <p:nvPr/>
        </p:nvSpPr>
        <p:spPr bwMode="auto">
          <a:xfrm>
            <a:off x="2711450" y="1557339"/>
            <a:ext cx="655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endParaRPr lang="zh-CN" altLang="en-US" sz="2000"/>
          </a:p>
        </p:txBody>
      </p:sp>
      <p:sp>
        <p:nvSpPr>
          <p:cNvPr id="24586" name="Text Box 10"/>
          <p:cNvSpPr txBox="1">
            <a:spLocks noChangeArrowheads="1"/>
          </p:cNvSpPr>
          <p:nvPr/>
        </p:nvSpPr>
        <p:spPr bwMode="auto">
          <a:xfrm>
            <a:off x="89543" y="1218681"/>
            <a:ext cx="11377913" cy="489364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04775">
                <a:pattFill prst="smGrid">
                  <a:fgClr>
                    <a:schemeClr val="tx1"/>
                  </a:fgClr>
                  <a:bgClr>
                    <a:srgbClr val="FFFFFF"/>
                  </a:bgClr>
                </a:patt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Calibri" panose="020F0502020204030204" pitchFamily="34" charset="0"/>
                <a:ea typeface="宋体" panose="02010600030101010101" pitchFamily="2" charset="-122"/>
              </a:defRPr>
            </a:lvl1pPr>
            <a:lvl2pPr marL="800100" indent="-342900" eaLnBrk="0" hangingPunct="0">
              <a:defRPr>
                <a:solidFill>
                  <a:schemeClr val="tx1"/>
                </a:solidFill>
                <a:latin typeface="Calibri" panose="020F0502020204030204" pitchFamily="34" charset="0"/>
                <a:ea typeface="宋体" panose="02010600030101010101" pitchFamily="2" charset="-122"/>
              </a:defRPr>
            </a:lvl2pPr>
            <a:lvl3pPr marL="1257300" indent="-342900" eaLnBrk="0" hangingPunct="0">
              <a:defRPr>
                <a:solidFill>
                  <a:schemeClr val="tx1"/>
                </a:solidFill>
                <a:latin typeface="Calibri" panose="020F0502020204030204" pitchFamily="34" charset="0"/>
                <a:ea typeface="宋体" panose="02010600030101010101" pitchFamily="2" charset="-122"/>
              </a:defRPr>
            </a:lvl3pPr>
            <a:lvl4pPr marL="1714500" indent="-342900" eaLnBrk="0" hangingPunct="0">
              <a:defRPr>
                <a:solidFill>
                  <a:schemeClr val="tx1"/>
                </a:solidFill>
                <a:latin typeface="Calibri" panose="020F0502020204030204" pitchFamily="34" charset="0"/>
                <a:ea typeface="宋体" panose="02010600030101010101" pitchFamily="2" charset="-122"/>
              </a:defRPr>
            </a:lvl4pPr>
            <a:lvl5pPr marL="2171700" indent="-342900" eaLnBrk="0" hangingPunct="0">
              <a:defRPr>
                <a:solidFill>
                  <a:schemeClr val="tx1"/>
                </a:solidFill>
                <a:latin typeface="Calibri" panose="020F0502020204030204" pitchFamily="34" charset="0"/>
                <a:ea typeface="宋体" panose="02010600030101010101" pitchFamily="2" charset="-122"/>
              </a:defRPr>
            </a:lvl5pPr>
            <a:lvl6pPr marL="2628900" indent="-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3086100" indent="-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543300" indent="-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4000500" indent="-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4800"/>
              </a:lnSpc>
              <a:defRPr/>
            </a:pPr>
            <a:r>
              <a:rPr lang="zh-CN" altLang="en-US" sz="3200" b="1" dirty="0"/>
              <a:t>    假如你是</a:t>
            </a:r>
            <a:r>
              <a:rPr lang="en-US" altLang="zh-CN" sz="3200" b="1" dirty="0"/>
              <a:t>Peter</a:t>
            </a:r>
            <a:r>
              <a:rPr lang="zh-CN" altLang="en-US" sz="3200" b="1" dirty="0"/>
              <a:t>，为了获取更多的空余时间，你上个月买了一个机器人，使用后对其一点也不满意。请给公司的负责人</a:t>
            </a:r>
            <a:r>
              <a:rPr lang="en-US" altLang="zh-CN" sz="3200" b="1" dirty="0"/>
              <a:t>Mr. Jackson</a:t>
            </a:r>
            <a:r>
              <a:rPr lang="zh-CN" altLang="en-US" sz="3200" b="1" dirty="0"/>
              <a:t>写一封</a:t>
            </a:r>
            <a:r>
              <a:rPr lang="en-US" altLang="zh-CN" sz="3200" b="1" dirty="0"/>
              <a:t>90</a:t>
            </a:r>
            <a:r>
              <a:rPr lang="zh-CN" altLang="en-US" sz="3200" b="1" dirty="0"/>
              <a:t>词左右的投诉信，要点如下：</a:t>
            </a:r>
            <a:endParaRPr lang="en-US" altLang="zh-CN" sz="3200" b="1" dirty="0"/>
          </a:p>
          <a:p>
            <a:pPr eaLnBrk="1" hangingPunct="1">
              <a:lnSpc>
                <a:spcPts val="4800"/>
              </a:lnSpc>
              <a:defRPr/>
            </a:pPr>
            <a:r>
              <a:rPr lang="en-US" altLang="zh-CN" sz="3200" b="1" dirty="0"/>
              <a:t>    1. </a:t>
            </a:r>
            <a:r>
              <a:rPr lang="zh-CN" altLang="en-US" sz="3200" b="1" dirty="0"/>
              <a:t>机器人的尺寸较大，不能轻松在家走动，经常把东西撞倒；</a:t>
            </a:r>
            <a:endParaRPr lang="en-US" altLang="zh-CN" sz="3200" b="1" dirty="0"/>
          </a:p>
          <a:p>
            <a:pPr eaLnBrk="1" hangingPunct="1">
              <a:lnSpc>
                <a:spcPts val="4800"/>
              </a:lnSpc>
              <a:defRPr/>
            </a:pPr>
            <a:r>
              <a:rPr lang="en-US" altLang="zh-CN" sz="3200" b="1" dirty="0"/>
              <a:t>    2. </a:t>
            </a:r>
            <a:r>
              <a:rPr lang="zh-CN" altLang="en-US" sz="3200" b="1" dirty="0"/>
              <a:t>机器人里的电池只能用一个星期；</a:t>
            </a:r>
            <a:endParaRPr lang="en-US" altLang="zh-CN" sz="3200" b="1" dirty="0"/>
          </a:p>
          <a:p>
            <a:pPr eaLnBrk="1" hangingPunct="1">
              <a:lnSpc>
                <a:spcPts val="4800"/>
              </a:lnSpc>
              <a:defRPr/>
            </a:pPr>
            <a:r>
              <a:rPr lang="en-US" altLang="zh-CN" sz="3200" b="1" dirty="0"/>
              <a:t>    3. </a:t>
            </a:r>
            <a:r>
              <a:rPr lang="zh-CN" altLang="en-US" sz="3200" b="1" dirty="0"/>
              <a:t>机器人很懒，有时不做家务，还时不时地出故障，</a:t>
            </a:r>
            <a:endParaRPr lang="en-US" altLang="zh-CN" sz="3200" b="1" dirty="0"/>
          </a:p>
          <a:p>
            <a:pPr eaLnBrk="1" hangingPunct="1">
              <a:lnSpc>
                <a:spcPts val="4800"/>
              </a:lnSpc>
              <a:defRPr/>
            </a:pPr>
            <a:r>
              <a:rPr lang="en-US" altLang="zh-CN" sz="3200" b="1" dirty="0"/>
              <a:t>         </a:t>
            </a:r>
            <a:r>
              <a:rPr lang="zh-CN" altLang="en-US" sz="3200" b="1" dirty="0"/>
              <a:t>因此</a:t>
            </a:r>
            <a:r>
              <a:rPr lang="en-US" altLang="zh-CN" sz="3200" b="1" dirty="0"/>
              <a:t>……</a:t>
            </a:r>
            <a:endParaRPr lang="en-US" altLang="zh-CN" sz="3200" b="1" dirty="0"/>
          </a:p>
          <a:p>
            <a:pPr eaLnBrk="1" hangingPunct="1">
              <a:defRPr/>
            </a:pPr>
            <a:endParaRPr lang="zh-CN" altLang="en-US" sz="3200" b="1" dirty="0"/>
          </a:p>
        </p:txBody>
      </p:sp>
      <p:sp>
        <p:nvSpPr>
          <p:cNvPr id="7" name="Text Box 19"/>
          <p:cNvSpPr txBox="1">
            <a:spLocks noChangeArrowheads="1"/>
          </p:cNvSpPr>
          <p:nvPr/>
        </p:nvSpPr>
        <p:spPr bwMode="auto">
          <a:xfrm>
            <a:off x="467361" y="556706"/>
            <a:ext cx="9144000" cy="707886"/>
          </a:xfrm>
          <a:prstGeom prst="rect">
            <a:avLst/>
          </a:prstGeom>
          <a:noFill/>
          <a:ln>
            <a:noFill/>
          </a:ln>
          <a:effec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5: Writing</a:t>
            </a:r>
            <a:endParaRPr lang="en-US" altLang="zh-CN" sz="4000" b="1" i="1" dirty="0">
              <a:solidFill>
                <a:srgbClr val="FF0066"/>
              </a:solidFill>
              <a:latin typeface="Times New Roman" panose="02020603050405020304" pitchFamily="18" charset="0"/>
            </a:endParaRPr>
          </a:p>
        </p:txBody>
      </p:sp>
      <p:pic>
        <p:nvPicPr>
          <p:cNvPr id="3" name="夜的钢琴曲2m1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592147" y="5697862"/>
            <a:ext cx="406400" cy="406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9037" fill="hold"/>
                                        <p:tgtEl>
                                          <p:spTgt spid="3"/>
                                        </p:tgtEl>
                                      </p:cBhvr>
                                    </p:cmd>
                                  </p:childTnLst>
                                </p:cTn>
                              </p:par>
                            </p:childTnLst>
                          </p:cTn>
                        </p:par>
                      </p:childTnLst>
                    </p:cTn>
                  </p:par>
                </p:childTnLst>
              </p:cTn>
              <p:nextCondLst>
                <p:cond evt="onClick" delay="0">
                  <p:tgtEl>
                    <p:spTgt spid="3"/>
                  </p:tgtEl>
                </p:cond>
              </p:nextCondLst>
            </p:seq>
            <p:audio>
              <p:cMediaNode vol="4710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descr="137352559074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305713" y="4426377"/>
            <a:ext cx="1890395" cy="1890395"/>
          </a:xfrm>
          <a:prstGeom prst="ellipse">
            <a:avLst/>
          </a:prstGeom>
          <a:ln w="28575">
            <a:noFill/>
          </a:ln>
          <a:effectLst>
            <a:outerShdw blurRad="50800" dist="38100" dir="16200000" rotWithShape="0">
              <a:prstClr val="black">
                <a:alpha val="40000"/>
              </a:prstClr>
            </a:outerShdw>
          </a:effectLst>
          <a:scene3d>
            <a:camera prst="orthographicFront"/>
            <a:lightRig rig="threePt" dir="t"/>
          </a:scene3d>
          <a:sp3d prstMaterial="translucentPowder"/>
        </p:spPr>
      </p:pic>
      <p:sp>
        <p:nvSpPr>
          <p:cNvPr id="15366" name="Rectangle 2"/>
          <p:cNvSpPr>
            <a:spLocks noGrp="1"/>
          </p:cNvSpPr>
          <p:nvPr>
            <p:ph type="title"/>
          </p:nvPr>
        </p:nvSpPr>
        <p:spPr>
          <a:xfrm>
            <a:off x="685800" y="2041493"/>
            <a:ext cx="6926036" cy="1709421"/>
          </a:xfrm>
        </p:spPr>
        <p:style>
          <a:lnRef idx="1">
            <a:schemeClr val="accent2"/>
          </a:lnRef>
          <a:fillRef idx="3">
            <a:schemeClr val="accent2"/>
          </a:fillRef>
          <a:effectRef idx="2">
            <a:schemeClr val="accent2"/>
          </a:effectRef>
          <a:fontRef idx="minor">
            <a:schemeClr val="lt1"/>
          </a:fontRef>
        </p:style>
        <p:txBody>
          <a:bodyPr vert="horz" wrap="square" lIns="121920" tIns="60960" rIns="121920" bIns="60960" anchor="ctr"/>
          <a:lstStyle/>
          <a:p>
            <a:pPr eaLnBrk="1" hangingPunct="1">
              <a:lnSpc>
                <a:spcPct val="110000"/>
              </a:lnSpc>
            </a:pPr>
            <a:r>
              <a:rPr lang="en-US" altLang="zh-CN" sz="5335" b="1" dirty="0">
                <a:latin typeface="Comic Sans MS" panose="030F0702030302020204" pitchFamily="66" charset="0"/>
              </a:rPr>
              <a:t>Show</a:t>
            </a:r>
            <a:r>
              <a:rPr lang="zh-CN" altLang="en-US" sz="5335" b="1" dirty="0">
                <a:latin typeface="Comic Sans MS" panose="030F0702030302020204" pitchFamily="66" charset="0"/>
              </a:rPr>
              <a:t> </a:t>
            </a:r>
            <a:r>
              <a:rPr lang="en-US" altLang="zh-CN" sz="5335" b="1" dirty="0">
                <a:latin typeface="Comic Sans MS" panose="030F0702030302020204" pitchFamily="66" charset="0"/>
              </a:rPr>
              <a:t>your</a:t>
            </a:r>
            <a:r>
              <a:rPr lang="zh-CN" altLang="en-US" sz="5335" b="1" dirty="0">
                <a:latin typeface="Comic Sans MS" panose="030F0702030302020204" pitchFamily="66" charset="0"/>
              </a:rPr>
              <a:t> </a:t>
            </a:r>
            <a:r>
              <a:rPr lang="en-US" altLang="zh-CN" sz="5335" b="1" dirty="0">
                <a:latin typeface="Comic Sans MS" panose="030F0702030302020204" pitchFamily="66" charset="0"/>
              </a:rPr>
              <a:t>letters</a:t>
            </a:r>
            <a:endParaRPr lang="en-US" altLang="zh-CN" sz="5335" b="1" dirty="0">
              <a:latin typeface="Comic Sans MS" panose="030F0702030302020204" pitchFamily="66"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2" name="文本框 1"/>
          <p:cNvSpPr txBox="1"/>
          <p:nvPr/>
        </p:nvSpPr>
        <p:spPr>
          <a:xfrm>
            <a:off x="280416" y="949205"/>
            <a:ext cx="11631168" cy="5939155"/>
          </a:xfrm>
          <a:prstGeom prst="rect">
            <a:avLst/>
          </a:prstGeom>
          <a:noFill/>
        </p:spPr>
        <p:txBody>
          <a:bodyPr wrap="square" rtlCol="0">
            <a:spAutoFit/>
          </a:bodyPr>
          <a:lstStyle/>
          <a:p>
            <a:pPr>
              <a:lnSpc>
                <a:spcPts val="3800"/>
              </a:lnSpc>
            </a:pPr>
            <a:r>
              <a:rPr lang="en-US" altLang="zh-CN" sz="2800" dirty="0">
                <a:latin typeface="Times New Roman" panose="02020603050405020304" pitchFamily="18" charset="0"/>
                <a:cs typeface="Times New Roman" panose="02020603050405020304" pitchFamily="18" charset="0"/>
              </a:rPr>
              <a:t>Dear Mr. Jackson,</a:t>
            </a:r>
            <a:endParaRPr lang="en-US" altLang="zh-CN" sz="2800" dirty="0">
              <a:latin typeface="Times New Roman" panose="02020603050405020304" pitchFamily="18" charset="0"/>
              <a:cs typeface="Times New Roman" panose="02020603050405020304" pitchFamily="18" charset="0"/>
            </a:endParaRPr>
          </a:p>
          <a:p>
            <a:pPr>
              <a:lnSpc>
                <a:spcPts val="3800"/>
              </a:lnSpc>
            </a:pPr>
            <a:r>
              <a:rPr lang="en-US" altLang="zh-CN" sz="2800" dirty="0">
                <a:latin typeface="Times New Roman" panose="02020603050405020304" pitchFamily="18" charset="0"/>
                <a:cs typeface="Times New Roman" panose="02020603050405020304" pitchFamily="18" charset="0"/>
              </a:rPr>
              <a:t>    Last month, I bought a robot from your company in order to have more free time. However, I am not satisfied with it at all.</a:t>
            </a:r>
            <a:endParaRPr lang="en-US" altLang="zh-CN" sz="2800" dirty="0">
              <a:latin typeface="Times New Roman" panose="02020603050405020304" pitchFamily="18" charset="0"/>
              <a:cs typeface="Times New Roman" panose="02020603050405020304" pitchFamily="18" charset="0"/>
            </a:endParaRPr>
          </a:p>
          <a:p>
            <a:pPr>
              <a:lnSpc>
                <a:spcPts val="3800"/>
              </a:lnSpc>
            </a:pPr>
            <a:r>
              <a:rPr lang="en-US" altLang="zh-CN" sz="2800" dirty="0">
                <a:latin typeface="Times New Roman" panose="02020603050405020304" pitchFamily="18" charset="0"/>
                <a:cs typeface="Times New Roman" panose="02020603050405020304" pitchFamily="18" charset="0"/>
              </a:rPr>
              <a:t>    First of all, I am unhappy with its size. It is larger than I expected. It cannot move around easily. It often knocks things over. Secondly, the battery can last for one week at most. I hope it can last longer. Thirdly, the robot is very lazy. It refuses to do housework sometimes. What’s more, it goes wrong for no reason now and then. That really upsets me.</a:t>
            </a:r>
            <a:endParaRPr lang="en-US" altLang="zh-CN" sz="2800" dirty="0">
              <a:latin typeface="Times New Roman" panose="02020603050405020304" pitchFamily="18" charset="0"/>
              <a:cs typeface="Times New Roman" panose="02020603050405020304" pitchFamily="18" charset="0"/>
            </a:endParaRPr>
          </a:p>
          <a:p>
            <a:pPr>
              <a:lnSpc>
                <a:spcPts val="3800"/>
              </a:lnSpc>
            </a:pPr>
            <a:r>
              <a:rPr lang="en-US" altLang="zh-CN" sz="2800" dirty="0">
                <a:latin typeface="Times New Roman" panose="02020603050405020304" pitchFamily="18" charset="0"/>
                <a:cs typeface="Times New Roman" panose="02020603050405020304" pitchFamily="18" charset="0"/>
              </a:rPr>
              <a:t>    I regret having bought a robot like this. It doesn’t help at all. I would like to return it to your company and get my  money back.</a:t>
            </a:r>
            <a:endParaRPr lang="en-US" altLang="zh-CN" sz="2800" dirty="0">
              <a:latin typeface="Times New Roman" panose="02020603050405020304" pitchFamily="18" charset="0"/>
              <a:cs typeface="Times New Roman" panose="02020603050405020304" pitchFamily="18" charset="0"/>
            </a:endParaRPr>
          </a:p>
          <a:p>
            <a:pPr>
              <a:lnSpc>
                <a:spcPts val="3800"/>
              </a:lnSpc>
            </a:pPr>
            <a:r>
              <a:rPr lang="en-US" altLang="zh-CN" sz="2800" dirty="0">
                <a:latin typeface="Times New Roman" panose="02020603050405020304" pitchFamily="18" charset="0"/>
                <a:cs typeface="Times New Roman" panose="02020603050405020304" pitchFamily="18" charset="0"/>
              </a:rPr>
              <a:t>Yours faithfully,</a:t>
            </a:r>
            <a:endParaRPr lang="en-US" altLang="zh-CN" sz="2800" dirty="0">
              <a:latin typeface="Times New Roman" panose="02020603050405020304" pitchFamily="18" charset="0"/>
              <a:cs typeface="Times New Roman" panose="02020603050405020304" pitchFamily="18" charset="0"/>
            </a:endParaRPr>
          </a:p>
          <a:p>
            <a:pPr>
              <a:lnSpc>
                <a:spcPts val="3800"/>
              </a:lnSpc>
            </a:pPr>
            <a:r>
              <a:rPr lang="en-US" altLang="zh-CN" sz="2800" dirty="0">
                <a:latin typeface="Times New Roman" panose="02020603050405020304" pitchFamily="18" charset="0"/>
                <a:cs typeface="Times New Roman" panose="02020603050405020304" pitchFamily="18" charset="0"/>
              </a:rPr>
              <a:t>Peter</a:t>
            </a:r>
            <a:endParaRPr lang="zh-CN" altLang="en-US" sz="2800" dirty="0">
              <a:latin typeface="Times New Roman" panose="02020603050405020304" pitchFamily="18" charset="0"/>
              <a:cs typeface="Times New Roman" panose="02020603050405020304" pitchFamily="18" charset="0"/>
            </a:endParaRPr>
          </a:p>
        </p:txBody>
      </p:sp>
      <p:sp>
        <p:nvSpPr>
          <p:cNvPr id="3" name="Text Box 19"/>
          <p:cNvSpPr txBox="1">
            <a:spLocks noChangeArrowheads="1"/>
          </p:cNvSpPr>
          <p:nvPr/>
        </p:nvSpPr>
        <p:spPr bwMode="auto">
          <a:xfrm>
            <a:off x="329184" y="241366"/>
            <a:ext cx="3123564" cy="641351"/>
          </a:xfrm>
          <a:prstGeom prst="rect">
            <a:avLst/>
          </a:prstGeom>
          <a:noFill/>
          <a:ln>
            <a:noFill/>
          </a:ln>
          <a:effec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3600" b="1" i="1" dirty="0">
                <a:solidFill>
                  <a:srgbClr val="FF0066"/>
                </a:solidFill>
                <a:latin typeface="Times New Roman" panose="02020603050405020304" pitchFamily="18" charset="0"/>
              </a:rPr>
              <a:t>Sample writing  </a:t>
            </a:r>
            <a:endParaRPr lang="en-US" altLang="zh-CN" sz="3600" b="1" i="1" dirty="0">
              <a:solidFill>
                <a:srgbClr val="FF0066"/>
              </a:solidFill>
              <a:latin typeface="Times New Roman" panose="02020603050405020304" pitchFamily="18" charset="0"/>
            </a:endParaRPr>
          </a:p>
        </p:txBody>
      </p:sp>
      <p:sp>
        <p:nvSpPr>
          <p:cNvPr id="5" name="流程图: 接点 4"/>
          <p:cNvSpPr/>
          <p:nvPr/>
        </p:nvSpPr>
        <p:spPr>
          <a:xfrm>
            <a:off x="635635" y="2454910"/>
            <a:ext cx="1743075"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流程图: 接点 4"/>
          <p:cNvSpPr/>
          <p:nvPr/>
        </p:nvSpPr>
        <p:spPr>
          <a:xfrm>
            <a:off x="7154545" y="2977515"/>
            <a:ext cx="1576705" cy="52641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4"/>
          <p:cNvSpPr/>
          <p:nvPr/>
        </p:nvSpPr>
        <p:spPr>
          <a:xfrm>
            <a:off x="6972935" y="3500120"/>
            <a:ext cx="1304925" cy="402590"/>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接点 4"/>
          <p:cNvSpPr/>
          <p:nvPr/>
        </p:nvSpPr>
        <p:spPr>
          <a:xfrm>
            <a:off x="5577840" y="3902710"/>
            <a:ext cx="1953895" cy="522605"/>
          </a:xfrm>
          <a:prstGeom prst="flowChartConnector">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P spid="6" grpId="0" bldLvl="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2304-110Q2132017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1"/>
            <a:ext cx="12192001" cy="687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3"/>
          <p:cNvSpPr txBox="1">
            <a:spLocks noChangeArrowheads="1"/>
          </p:cNvSpPr>
          <p:nvPr/>
        </p:nvSpPr>
        <p:spPr bwMode="auto">
          <a:xfrm rot="21215088">
            <a:off x="1120789" y="1465154"/>
            <a:ext cx="9213391"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marL="2057400" indent="-228600" eaLnBrk="0" hangingPunct="0">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indent="0" eaLnBrk="1" hangingPunct="1">
              <a:lnSpc>
                <a:spcPct val="150000"/>
              </a:lnSpc>
              <a:buFontTx/>
              <a:buNone/>
              <a:defRPr/>
            </a:pPr>
            <a:r>
              <a:rPr lang="en-US" altLang="zh-CN" sz="4400" b="1" dirty="0">
                <a:solidFill>
                  <a:srgbClr val="FF0000"/>
                </a:solidFill>
                <a:latin typeface="Comic Sans MS" panose="030F0702030302020204" pitchFamily="66" charset="0"/>
              </a:rPr>
              <a:t>Good expressions can solve problems effectively !</a:t>
            </a:r>
            <a:endParaRPr lang="en-US" altLang="zh-CN" sz="4400" b="1" dirty="0">
              <a:solidFill>
                <a:srgbClr val="FF00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2304-110Q2132017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1"/>
            <a:ext cx="12192001" cy="687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rot="21335936">
            <a:off x="1131846" y="820284"/>
            <a:ext cx="4265343" cy="923330"/>
          </a:xfrm>
          <a:prstGeom prst="rect">
            <a:avLst/>
          </a:prstGeom>
          <a:noFill/>
        </p:spPr>
        <p:txBody>
          <a:bodyPr wrap="square" rtlCol="0">
            <a:spAutoFit/>
          </a:bodyPr>
          <a:lstStyle/>
          <a:p>
            <a:r>
              <a:rPr lang="en-US" altLang="zh-CN" sz="5400" b="1" dirty="0">
                <a:solidFill>
                  <a:srgbClr val="0000FF"/>
                </a:solidFill>
                <a:latin typeface="Times New Roman" panose="02020603050405020304" pitchFamily="18" charset="0"/>
                <a:cs typeface="Times New Roman" panose="02020603050405020304" pitchFamily="18" charset="0"/>
              </a:rPr>
              <a:t>Homework</a:t>
            </a:r>
            <a:endParaRPr lang="zh-CN" altLang="en-US" sz="5400" b="1" dirty="0">
              <a:solidFill>
                <a:srgbClr val="0000FF"/>
              </a:solidFill>
              <a:latin typeface="Times New Roman" panose="02020603050405020304" pitchFamily="18" charset="0"/>
              <a:cs typeface="Times New Roman" panose="02020603050405020304" pitchFamily="18" charset="0"/>
            </a:endParaRPr>
          </a:p>
        </p:txBody>
      </p:sp>
      <p:sp>
        <p:nvSpPr>
          <p:cNvPr id="7" name="TextBox 3"/>
          <p:cNvSpPr txBox="1">
            <a:spLocks noChangeArrowheads="1"/>
          </p:cNvSpPr>
          <p:nvPr/>
        </p:nvSpPr>
        <p:spPr bwMode="auto">
          <a:xfrm rot="21215088">
            <a:off x="1198259" y="1450549"/>
            <a:ext cx="9213391" cy="222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marL="2057400" indent="-228600" eaLnBrk="0" hangingPunct="0">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marL="514350" indent="-514350" eaLnBrk="1" hangingPunct="1">
              <a:lnSpc>
                <a:spcPct val="150000"/>
              </a:lnSpc>
              <a:buFontTx/>
              <a:buAutoNum type="arabicPeriod"/>
              <a:defRPr/>
            </a:pPr>
            <a:r>
              <a:rPr lang="en-US" altLang="zh-CN" sz="3200" b="1" dirty="0">
                <a:latin typeface="Comic Sans MS" panose="030F0702030302020204" pitchFamily="66" charset="0"/>
              </a:rPr>
              <a:t>Review useful expressions and write a complaint letter and a reply.</a:t>
            </a:r>
            <a:endParaRPr lang="en-US" altLang="zh-CN" sz="3200" b="1" dirty="0">
              <a:latin typeface="Comic Sans MS" panose="030F0702030302020204" pitchFamily="66" charset="0"/>
            </a:endParaRPr>
          </a:p>
          <a:p>
            <a:pPr eaLnBrk="1" hangingPunct="1">
              <a:lnSpc>
                <a:spcPct val="150000"/>
              </a:lnSpc>
              <a:defRPr/>
            </a:pPr>
            <a:r>
              <a:rPr lang="en-US" altLang="zh-CN" sz="3200" b="1" dirty="0">
                <a:latin typeface="Comic Sans MS" panose="030F0702030302020204" pitchFamily="66" charset="0"/>
              </a:rPr>
              <a:t>2. Finish the exercises after class.</a:t>
            </a:r>
            <a:endParaRPr lang="zh-CN" altLang="en-US" sz="3200" b="1"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2304-110Q2132017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357"/>
            <a:ext cx="12192001" cy="687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rot="21335936">
            <a:off x="2599204" y="1526484"/>
            <a:ext cx="7246106" cy="1754326"/>
          </a:xfrm>
          <a:prstGeom prst="rect">
            <a:avLst/>
          </a:prstGeom>
          <a:noFill/>
        </p:spPr>
        <p:txBody>
          <a:bodyPr wrap="square" rtlCol="0">
            <a:spAutoFit/>
          </a:bodyPr>
          <a:lstStyle/>
          <a:p>
            <a:r>
              <a:rPr lang="en-US" altLang="zh-CN" sz="10800" b="1" dirty="0">
                <a:ln w="22225">
                  <a:solidFill>
                    <a:schemeClr val="accent2"/>
                  </a:solidFill>
                  <a:prstDash val="solid"/>
                </a:ln>
                <a:solidFill>
                  <a:srgbClr val="C00000"/>
                </a:solidFill>
                <a:latin typeface="Times New Roman" panose="02020603050405020304" pitchFamily="18" charset="0"/>
                <a:cs typeface="Times New Roman" panose="02020603050405020304" pitchFamily="18" charset="0"/>
              </a:rPr>
              <a:t>Thank you!</a:t>
            </a:r>
            <a:endParaRPr lang="zh-CN" altLang="en-US" sz="10800" b="1" dirty="0">
              <a:ln w="22225">
                <a:solidFill>
                  <a:schemeClr val="accent2"/>
                </a:solidFill>
                <a:prstDash val="solid"/>
              </a:ln>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descr="137352559074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305713" y="4426377"/>
            <a:ext cx="1890395" cy="1890395"/>
          </a:xfrm>
          <a:prstGeom prst="ellipse">
            <a:avLst/>
          </a:prstGeom>
          <a:ln w="28575">
            <a:noFill/>
          </a:ln>
          <a:effectLst>
            <a:outerShdw blurRad="50800" dist="38100" dir="16200000" rotWithShape="0">
              <a:prstClr val="black">
                <a:alpha val="40000"/>
              </a:prstClr>
            </a:outerShdw>
          </a:effectLst>
          <a:scene3d>
            <a:camera prst="orthographicFront"/>
            <a:lightRig rig="threePt" dir="t"/>
          </a:scene3d>
          <a:sp3d prstMaterial="translucentPowder"/>
        </p:spPr>
      </p:pic>
      <p:sp>
        <p:nvSpPr>
          <p:cNvPr id="15366" name="Rectangle 2"/>
          <p:cNvSpPr>
            <a:spLocks noGrp="1"/>
          </p:cNvSpPr>
          <p:nvPr>
            <p:ph type="title"/>
          </p:nvPr>
        </p:nvSpPr>
        <p:spPr>
          <a:xfrm>
            <a:off x="143123" y="2257582"/>
            <a:ext cx="7859486" cy="1709421"/>
          </a:xfrm>
        </p:spPr>
        <p:txBody>
          <a:bodyPr vert="horz" wrap="square" lIns="121920" tIns="60960" rIns="121920" bIns="60960" anchor="ctr"/>
          <a:lstStyle/>
          <a:p>
            <a:pPr eaLnBrk="1" hangingPunct="1">
              <a:lnSpc>
                <a:spcPct val="110000"/>
              </a:lnSpc>
            </a:pPr>
            <a:r>
              <a:rPr lang="en-US" altLang="zh-CN" sz="5335" b="1" dirty="0">
                <a:latin typeface="Comic Sans MS" panose="030F0702030302020204" pitchFamily="66" charset="0"/>
              </a:rPr>
              <a:t>What else can robots </a:t>
            </a:r>
            <a:br>
              <a:rPr lang="en-US" altLang="zh-CN" sz="5335" b="1" dirty="0">
                <a:latin typeface="Comic Sans MS" panose="030F0702030302020204" pitchFamily="66" charset="0"/>
              </a:rPr>
            </a:br>
            <a:r>
              <a:rPr lang="en-US" altLang="zh-CN" sz="5335" b="1" dirty="0">
                <a:latin typeface="Comic Sans MS" panose="030F0702030302020204" pitchFamily="66" charset="0"/>
              </a:rPr>
              <a:t>do for us?</a:t>
            </a:r>
            <a:endParaRPr lang="en-US" altLang="zh-CN" sz="5335" b="1" dirty="0">
              <a:latin typeface="Comic Sans MS" panose="030F0702030302020204" pitchFamily="66" charset="0"/>
            </a:endParaRPr>
          </a:p>
        </p:txBody>
      </p:sp>
      <p:sp>
        <p:nvSpPr>
          <p:cNvPr id="5" name="Rectangle 2"/>
          <p:cNvSpPr txBox="1"/>
          <p:nvPr/>
        </p:nvSpPr>
        <p:spPr>
          <a:xfrm>
            <a:off x="3721210" y="246352"/>
            <a:ext cx="5025226" cy="1111458"/>
          </a:xfrm>
          <a:prstGeom prst="rect">
            <a:avLst/>
          </a:prstGeom>
        </p:spPr>
        <p:style>
          <a:lnRef idx="1">
            <a:schemeClr val="accent2"/>
          </a:lnRef>
          <a:fillRef idx="3">
            <a:schemeClr val="accent2"/>
          </a:fillRef>
          <a:effectRef idx="2">
            <a:schemeClr val="accent2"/>
          </a:effectRef>
          <a:fontRef idx="minor">
            <a:schemeClr val="lt1"/>
          </a:fontRef>
        </p:style>
        <p:txBody>
          <a:bodyPr vert="horz" wrap="square" lIns="121920" tIns="60960" rIns="121920" bIns="60960" anchor="ctr"/>
          <a:lstStyle>
            <a:lvl1pPr algn="ctr" rtl="0" fontAlgn="base">
              <a:spcBef>
                <a:spcPct val="0"/>
              </a:spcBef>
              <a:spcAft>
                <a:spcPct val="0"/>
              </a:spcAft>
              <a:defRPr sz="5865" kern="1200">
                <a:solidFill>
                  <a:schemeClr val="lt1"/>
                </a:solidFill>
                <a:latin typeface="+mn-lt"/>
                <a:ea typeface="+mn-ea"/>
                <a:cs typeface="+mn-cs"/>
              </a:defRPr>
            </a:lvl1pPr>
            <a:lvl2pPr algn="ctr" rtl="0" fontAlgn="base">
              <a:spcBef>
                <a:spcPct val="0"/>
              </a:spcBef>
              <a:spcAft>
                <a:spcPct val="0"/>
              </a:spcAft>
              <a:defRPr sz="5865">
                <a:solidFill>
                  <a:schemeClr val="lt1"/>
                </a:solidFill>
                <a:latin typeface="+mn-lt"/>
                <a:ea typeface="+mn-ea"/>
                <a:cs typeface="+mn-cs"/>
              </a:defRPr>
            </a:lvl2pPr>
            <a:lvl3pPr algn="ctr" rtl="0" fontAlgn="base">
              <a:spcBef>
                <a:spcPct val="0"/>
              </a:spcBef>
              <a:spcAft>
                <a:spcPct val="0"/>
              </a:spcAft>
              <a:defRPr sz="5865">
                <a:solidFill>
                  <a:schemeClr val="lt1"/>
                </a:solidFill>
                <a:latin typeface="+mn-lt"/>
                <a:ea typeface="+mn-ea"/>
                <a:cs typeface="+mn-cs"/>
              </a:defRPr>
            </a:lvl3pPr>
            <a:lvl4pPr algn="ctr" rtl="0" fontAlgn="base">
              <a:spcBef>
                <a:spcPct val="0"/>
              </a:spcBef>
              <a:spcAft>
                <a:spcPct val="0"/>
              </a:spcAft>
              <a:defRPr sz="5865">
                <a:solidFill>
                  <a:schemeClr val="lt1"/>
                </a:solidFill>
                <a:latin typeface="+mn-lt"/>
                <a:ea typeface="+mn-ea"/>
                <a:cs typeface="+mn-cs"/>
              </a:defRPr>
            </a:lvl4pPr>
            <a:lvl5pPr algn="ctr" rtl="0" fontAlgn="base">
              <a:spcBef>
                <a:spcPct val="0"/>
              </a:spcBef>
              <a:spcAft>
                <a:spcPct val="0"/>
              </a:spcAft>
              <a:defRPr sz="5865">
                <a:solidFill>
                  <a:schemeClr val="lt1"/>
                </a:solidFill>
                <a:latin typeface="+mn-lt"/>
                <a:ea typeface="+mn-ea"/>
                <a:cs typeface="+mn-cs"/>
              </a:defRPr>
            </a:lvl5pPr>
            <a:lvl6pPr marL="609600" algn="ctr" rtl="0" fontAlgn="base">
              <a:spcBef>
                <a:spcPct val="0"/>
              </a:spcBef>
              <a:spcAft>
                <a:spcPct val="0"/>
              </a:spcAft>
              <a:defRPr sz="5865">
                <a:solidFill>
                  <a:schemeClr val="lt1"/>
                </a:solidFill>
                <a:latin typeface="+mn-lt"/>
                <a:ea typeface="+mn-ea"/>
                <a:cs typeface="+mn-cs"/>
              </a:defRPr>
            </a:lvl6pPr>
            <a:lvl7pPr marL="1219200" algn="ctr" rtl="0" fontAlgn="base">
              <a:spcBef>
                <a:spcPct val="0"/>
              </a:spcBef>
              <a:spcAft>
                <a:spcPct val="0"/>
              </a:spcAft>
              <a:defRPr sz="5865">
                <a:solidFill>
                  <a:schemeClr val="lt1"/>
                </a:solidFill>
                <a:latin typeface="+mn-lt"/>
                <a:ea typeface="+mn-ea"/>
                <a:cs typeface="+mn-cs"/>
              </a:defRPr>
            </a:lvl7pPr>
            <a:lvl8pPr marL="1828800" algn="ctr" rtl="0" fontAlgn="base">
              <a:spcBef>
                <a:spcPct val="0"/>
              </a:spcBef>
              <a:spcAft>
                <a:spcPct val="0"/>
              </a:spcAft>
              <a:defRPr sz="5865">
                <a:solidFill>
                  <a:schemeClr val="lt1"/>
                </a:solidFill>
                <a:latin typeface="+mn-lt"/>
                <a:ea typeface="+mn-ea"/>
                <a:cs typeface="+mn-cs"/>
              </a:defRPr>
            </a:lvl8pPr>
            <a:lvl9pPr marL="2438400" algn="ctr" rtl="0" fontAlgn="base">
              <a:spcBef>
                <a:spcPct val="0"/>
              </a:spcBef>
              <a:spcAft>
                <a:spcPct val="0"/>
              </a:spcAft>
              <a:defRPr sz="5865">
                <a:solidFill>
                  <a:schemeClr val="lt1"/>
                </a:solidFill>
                <a:latin typeface="+mn-lt"/>
                <a:ea typeface="+mn-ea"/>
                <a:cs typeface="+mn-cs"/>
              </a:defRPr>
            </a:lvl9pPr>
          </a:lstStyle>
          <a:p>
            <a:pPr>
              <a:lnSpc>
                <a:spcPct val="110000"/>
              </a:lnSpc>
            </a:pPr>
            <a:r>
              <a:rPr lang="en-US" altLang="zh-CN" sz="7200" b="1" dirty="0">
                <a:latin typeface="Comic Sans MS" panose="030F0702030302020204" pitchFamily="66" charset="0"/>
              </a:rPr>
              <a:t>Brainstorm</a:t>
            </a:r>
            <a:endParaRPr lang="en-US" altLang="zh-CN" sz="7200" b="1" dirty="0">
              <a:latin typeface="Comic Sans MS" panose="030F0702030302020204" pitchFamily="66"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pic>
        <p:nvPicPr>
          <p:cNvPr id="4" name="图片 3" descr="336508591196798454512070_x"/>
          <p:cNvPicPr>
            <a:picLocks noChangeAspect="1"/>
          </p:cNvPicPr>
          <p:nvPr/>
        </p:nvPicPr>
        <p:blipFill>
          <a:blip r:embed="rId1"/>
          <a:stretch>
            <a:fillRect/>
          </a:stretch>
        </p:blipFill>
        <p:spPr>
          <a:xfrm>
            <a:off x="0" y="0"/>
            <a:ext cx="5723467" cy="3648075"/>
          </a:xfrm>
          <a:prstGeom prst="rect">
            <a:avLst/>
          </a:prstGeom>
        </p:spPr>
      </p:pic>
      <p:sp>
        <p:nvSpPr>
          <p:cNvPr id="5" name="文本框 4"/>
          <p:cNvSpPr txBox="1"/>
          <p:nvPr/>
        </p:nvSpPr>
        <p:spPr>
          <a:xfrm>
            <a:off x="6096000" y="781081"/>
            <a:ext cx="5399614" cy="1569660"/>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help us turn on/off the light</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096000" y="4091761"/>
            <a:ext cx="5630102" cy="830997"/>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play football with us</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pic>
        <p:nvPicPr>
          <p:cNvPr id="8" name="图片 7" descr="roboc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63" y="3648075"/>
            <a:ext cx="5630104" cy="3184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pic>
        <p:nvPicPr>
          <p:cNvPr id="4" name="图片 3" descr="t01540f3ca7675b4863"/>
          <p:cNvPicPr>
            <a:picLocks noChangeAspect="1"/>
          </p:cNvPicPr>
          <p:nvPr/>
        </p:nvPicPr>
        <p:blipFill>
          <a:blip r:embed="rId1"/>
          <a:stretch>
            <a:fillRect/>
          </a:stretch>
        </p:blipFill>
        <p:spPr>
          <a:xfrm>
            <a:off x="-1" y="-1"/>
            <a:ext cx="4772662" cy="3429001"/>
          </a:xfrm>
          <a:prstGeom prst="rect">
            <a:avLst/>
          </a:prstGeom>
        </p:spPr>
      </p:pic>
      <p:sp>
        <p:nvSpPr>
          <p:cNvPr id="5" name="文本框 4"/>
          <p:cNvSpPr txBox="1"/>
          <p:nvPr/>
        </p:nvSpPr>
        <p:spPr>
          <a:xfrm>
            <a:off x="5175433" y="1274475"/>
            <a:ext cx="4980093" cy="830997"/>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chat with us</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175433" y="4013865"/>
            <a:ext cx="6777082" cy="1569660"/>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play musical instruments to make us happy</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pic>
        <p:nvPicPr>
          <p:cNvPr id="6" name="图片 5" descr="10907763_807258"/>
          <p:cNvPicPr>
            <a:picLocks noChangeAspect="1"/>
          </p:cNvPicPr>
          <p:nvPr/>
        </p:nvPicPr>
        <p:blipFill>
          <a:blip r:embed="rId2"/>
          <a:stretch>
            <a:fillRect/>
          </a:stretch>
        </p:blipFill>
        <p:spPr>
          <a:xfrm>
            <a:off x="-1" y="3429000"/>
            <a:ext cx="4772662"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40000"/>
                <a:lumOff val="60000"/>
              </a:schemeClr>
            </a:gs>
            <a:gs pos="74001">
              <a:srgbClr val="E8F6FF"/>
            </a:gs>
            <a:gs pos="83000">
              <a:srgbClr val="E8F6FF"/>
            </a:gs>
            <a:gs pos="100000">
              <a:srgbClr val="F0F9FF"/>
            </a:gs>
          </a:gsLst>
          <a:lin ang="16200000" scaled="1"/>
        </a:gradFill>
        <a:effectLst/>
      </p:bgPr>
    </p:bg>
    <p:spTree>
      <p:nvGrpSpPr>
        <p:cNvPr id="1" name=""/>
        <p:cNvGrpSpPr/>
        <p:nvPr/>
      </p:nvGrpSpPr>
      <p:grpSpPr>
        <a:xfrm>
          <a:off x="0" y="0"/>
          <a:ext cx="0" cy="0"/>
          <a:chOff x="0" y="0"/>
          <a:chExt cx="0" cy="0"/>
        </a:xfrm>
      </p:grpSpPr>
      <p:sp>
        <p:nvSpPr>
          <p:cNvPr id="15366" name="Rectangle 2"/>
          <p:cNvSpPr>
            <a:spLocks noGrp="1"/>
          </p:cNvSpPr>
          <p:nvPr>
            <p:ph type="title"/>
          </p:nvPr>
        </p:nvSpPr>
        <p:spPr>
          <a:xfrm>
            <a:off x="331304" y="270211"/>
            <a:ext cx="5764696" cy="1105231"/>
          </a:xfrm>
        </p:spPr>
        <p:style>
          <a:lnRef idx="1">
            <a:schemeClr val="accent2"/>
          </a:lnRef>
          <a:fillRef idx="3">
            <a:schemeClr val="accent2"/>
          </a:fillRef>
          <a:effectRef idx="2">
            <a:schemeClr val="accent2"/>
          </a:effectRef>
          <a:fontRef idx="minor">
            <a:schemeClr val="lt1"/>
          </a:fontRef>
        </p:style>
        <p:txBody>
          <a:bodyPr vert="horz" wrap="square" lIns="121920" tIns="60960" rIns="121920" bIns="60960" anchor="ctr"/>
          <a:lstStyle/>
          <a:p>
            <a:pPr eaLnBrk="1" hangingPunct="1">
              <a:lnSpc>
                <a:spcPct val="110000"/>
              </a:lnSpc>
            </a:pPr>
            <a:r>
              <a:rPr lang="en-US" altLang="zh-CN" sz="7200" b="1" dirty="0">
                <a:latin typeface="Comic Sans MS" panose="030F0702030302020204" pitchFamily="66" charset="0"/>
              </a:rPr>
              <a:t>Unit 3 Task</a:t>
            </a:r>
            <a:endParaRPr lang="en-US" altLang="zh-CN" sz="7200" b="1" dirty="0">
              <a:latin typeface="Comic Sans MS" panose="030F0702030302020204" pitchFamily="66" charset="0"/>
            </a:endParaRPr>
          </a:p>
        </p:txBody>
      </p:sp>
      <p:pic>
        <p:nvPicPr>
          <p:cNvPr id="3" name="图片 2"/>
          <p:cNvPicPr>
            <a:picLocks noChangeAspect="1"/>
          </p:cNvPicPr>
          <p:nvPr>
            <p:custDataLst>
              <p:tags r:id="rId1"/>
            </p:custDataLst>
          </p:nvPr>
        </p:nvPicPr>
        <p:blipFill rotWithShape="1">
          <a:blip r:embed="rId2"/>
          <a:srcRect l="5937" r="7625" b="5369"/>
          <a:stretch>
            <a:fillRect/>
          </a:stretch>
        </p:blipFill>
        <p:spPr>
          <a:xfrm>
            <a:off x="699444" y="1842803"/>
            <a:ext cx="4897821" cy="4873881"/>
          </a:xfrm>
          <a:prstGeom prst="rect">
            <a:avLst/>
          </a:prstGeom>
        </p:spPr>
      </p:pic>
      <p:sp>
        <p:nvSpPr>
          <p:cNvPr id="4" name="文本框 3"/>
          <p:cNvSpPr txBox="1"/>
          <p:nvPr/>
        </p:nvSpPr>
        <p:spPr>
          <a:xfrm>
            <a:off x="6211614" y="1867252"/>
            <a:ext cx="5528441" cy="4154984"/>
          </a:xfrm>
          <a:prstGeom prst="rect">
            <a:avLst/>
          </a:prstGeom>
          <a:noFill/>
        </p:spPr>
        <p:txBody>
          <a:bodyPr wrap="square" rtlCol="0">
            <a:spAutoFit/>
          </a:bodyPr>
          <a:lstStyle/>
          <a:p>
            <a:r>
              <a:rPr lang="en-US" altLang="zh-CN" sz="4400" b="1" dirty="0">
                <a:latin typeface="Times New Roman" panose="02020603050405020304" pitchFamily="18" charset="0"/>
                <a:cs typeface="Times New Roman" panose="02020603050405020304" pitchFamily="18" charset="0"/>
              </a:rPr>
              <a:t>do dangerous jobs</a:t>
            </a:r>
            <a:endParaRPr lang="en-US" altLang="zh-CN" sz="4400" b="1" dirty="0">
              <a:latin typeface="Times New Roman" panose="02020603050405020304" pitchFamily="18" charset="0"/>
              <a:cs typeface="Times New Roman" panose="02020603050405020304" pitchFamily="18" charset="0"/>
            </a:endParaRPr>
          </a:p>
          <a:p>
            <a:endParaRPr lang="en-US" altLang="zh-CN" sz="4400" b="1" dirty="0">
              <a:latin typeface="Times New Roman" panose="02020603050405020304" pitchFamily="18" charset="0"/>
              <a:cs typeface="Times New Roman" panose="02020603050405020304" pitchFamily="18" charset="0"/>
            </a:endParaRPr>
          </a:p>
          <a:p>
            <a:r>
              <a:rPr lang="en-US" altLang="zh-CN" sz="4400" b="1" dirty="0">
                <a:latin typeface="Times New Roman" panose="02020603050405020304" pitchFamily="18" charset="0"/>
                <a:cs typeface="Times New Roman" panose="02020603050405020304" pitchFamily="18" charset="0"/>
              </a:rPr>
              <a:t>explore outer space</a:t>
            </a:r>
            <a:endParaRPr lang="en-US" altLang="zh-CN" sz="4400" b="1" dirty="0">
              <a:latin typeface="Times New Roman" panose="02020603050405020304" pitchFamily="18" charset="0"/>
              <a:cs typeface="Times New Roman" panose="02020603050405020304" pitchFamily="18" charset="0"/>
            </a:endParaRPr>
          </a:p>
          <a:p>
            <a:endParaRPr lang="en-US" altLang="zh-CN" sz="4400" b="1" dirty="0">
              <a:latin typeface="Times New Roman" panose="02020603050405020304" pitchFamily="18" charset="0"/>
              <a:cs typeface="Times New Roman" panose="02020603050405020304" pitchFamily="18" charset="0"/>
            </a:endParaRPr>
          </a:p>
          <a:p>
            <a:r>
              <a:rPr lang="en-US" altLang="zh-CN" sz="4400" b="1" dirty="0">
                <a:latin typeface="Times New Roman" panose="02020603050405020304" pitchFamily="18" charset="0"/>
                <a:cs typeface="Times New Roman" panose="02020603050405020304" pitchFamily="18" charset="0"/>
              </a:rPr>
              <a:t>help with housework</a:t>
            </a:r>
            <a:endParaRPr lang="en-US" altLang="zh-CN" sz="4400" b="1" dirty="0">
              <a:latin typeface="Times New Roman" panose="02020603050405020304" pitchFamily="18" charset="0"/>
              <a:cs typeface="Times New Roman" panose="02020603050405020304" pitchFamily="18" charset="0"/>
            </a:endParaRPr>
          </a:p>
          <a:p>
            <a:r>
              <a:rPr lang="en-US" altLang="zh-CN" sz="4400" b="1" dirty="0">
                <a:latin typeface="Times New Roman" panose="02020603050405020304" pitchFamily="18" charset="0"/>
                <a:cs typeface="Times New Roman" panose="02020603050405020304" pitchFamily="18" charset="0"/>
              </a:rPr>
              <a:t>and homework </a:t>
            </a:r>
            <a:endParaRPr lang="zh-CN" altLang="en-US" sz="4400" b="1" dirty="0">
              <a:latin typeface="Times New Roman" panose="02020603050405020304" pitchFamily="18" charset="0"/>
              <a:cs typeface="Times New Roman" panose="02020603050405020304" pitchFamily="18" charset="0"/>
            </a:endParaRPr>
          </a:p>
        </p:txBody>
      </p:sp>
      <p:pic>
        <p:nvPicPr>
          <p:cNvPr id="109586" name="图片 109585" descr="01"/>
          <p:cNvPicPr>
            <a:picLocks noChangeAspect="1"/>
          </p:cNvPicPr>
          <p:nvPr>
            <p:custDataLst>
              <p:tags r:id="rId3"/>
            </p:custDataLst>
          </p:nvPr>
        </p:nvPicPr>
        <p:blipFill>
          <a:blip r:embed="rId4"/>
          <a:stretch>
            <a:fillRect/>
          </a:stretch>
        </p:blipFill>
        <p:spPr>
          <a:xfrm>
            <a:off x="9189720" y="270510"/>
            <a:ext cx="1478280" cy="1424305"/>
          </a:xfrm>
          <a:prstGeom prst="rect">
            <a:avLst/>
          </a:prstGeom>
          <a:noFill/>
          <a:ln w="9525">
            <a:noFill/>
          </a:ln>
        </p:spPr>
      </p:pic>
      <p:pic>
        <p:nvPicPr>
          <p:cNvPr id="109587" name="图片 109586" descr="02"/>
          <p:cNvPicPr>
            <a:picLocks noChangeAspect="1"/>
          </p:cNvPicPr>
          <p:nvPr/>
        </p:nvPicPr>
        <p:blipFill>
          <a:blip r:embed="rId5"/>
          <a:stretch>
            <a:fillRect/>
          </a:stretch>
        </p:blipFill>
        <p:spPr>
          <a:xfrm>
            <a:off x="6095365" y="341630"/>
            <a:ext cx="1552575" cy="1416050"/>
          </a:xfrm>
          <a:prstGeom prst="rect">
            <a:avLst/>
          </a:prstGeom>
          <a:noFill/>
          <a:ln w="9525">
            <a:noFill/>
          </a:ln>
        </p:spPr>
      </p:pic>
      <p:pic>
        <p:nvPicPr>
          <p:cNvPr id="109584" name="图片 109583" descr="04"/>
          <p:cNvPicPr>
            <a:picLocks noChangeAspect="1"/>
          </p:cNvPicPr>
          <p:nvPr/>
        </p:nvPicPr>
        <p:blipFill>
          <a:blip r:embed="rId6"/>
          <a:stretch>
            <a:fillRect/>
          </a:stretch>
        </p:blipFill>
        <p:spPr>
          <a:xfrm>
            <a:off x="7759700" y="341630"/>
            <a:ext cx="1430020" cy="1403350"/>
          </a:xfrm>
          <a:prstGeom prst="rect">
            <a:avLst/>
          </a:prstGeom>
          <a:noFill/>
          <a:ln w="9525">
            <a:noFill/>
          </a:ln>
        </p:spPr>
      </p:pic>
      <p:pic>
        <p:nvPicPr>
          <p:cNvPr id="109585" name="图片 109584" descr="03"/>
          <p:cNvPicPr>
            <a:picLocks noChangeAspect="1"/>
          </p:cNvPicPr>
          <p:nvPr/>
        </p:nvPicPr>
        <p:blipFill>
          <a:blip r:embed="rId7"/>
          <a:srcRect r="2362"/>
          <a:stretch>
            <a:fillRect/>
          </a:stretch>
        </p:blipFill>
        <p:spPr>
          <a:xfrm>
            <a:off x="10853420" y="306070"/>
            <a:ext cx="1249045" cy="135318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5" name="文本框 4"/>
          <p:cNvSpPr txBox="1"/>
          <p:nvPr/>
        </p:nvSpPr>
        <p:spPr>
          <a:xfrm>
            <a:off x="5331551" y="1300013"/>
            <a:ext cx="6509454" cy="830997"/>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be used as a tour guider</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331551" y="4311492"/>
            <a:ext cx="6777082" cy="830997"/>
          </a:xfrm>
          <a:prstGeom prst="rect">
            <a:avLst/>
          </a:prstGeom>
          <a:noFill/>
        </p:spPr>
        <p:txBody>
          <a:bodyPr wrap="square" rtlCol="0">
            <a:spAutoFit/>
          </a:bodyPr>
          <a:lstStyle/>
          <a:p>
            <a:r>
              <a:rPr lang="en-US" altLang="zh-CN" sz="4800" b="1" dirty="0">
                <a:solidFill>
                  <a:schemeClr val="bg1"/>
                </a:solidFill>
                <a:latin typeface="Times New Roman" panose="02020603050405020304" pitchFamily="18" charset="0"/>
                <a:cs typeface="Times New Roman" panose="02020603050405020304" pitchFamily="18" charset="0"/>
              </a:rPr>
              <a:t>do operations on patients</a:t>
            </a:r>
            <a:endParaRPr lang="en-US" altLang="zh-CN" sz="4800" b="1" dirty="0">
              <a:solidFill>
                <a:schemeClr val="bg1"/>
              </a:solidFill>
              <a:latin typeface="Times New Roman" panose="02020603050405020304" pitchFamily="18" charset="0"/>
              <a:cs typeface="Times New Roman" panose="02020603050405020304" pitchFamily="18" charset="0"/>
            </a:endParaRPr>
          </a:p>
        </p:txBody>
      </p:sp>
      <p:pic>
        <p:nvPicPr>
          <p:cNvPr id="8" name="图片 7" descr="asimo_disneyland"/>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50072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429000"/>
            <a:ext cx="5007262" cy="342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7173" name="Text Box 5"/>
          <p:cNvSpPr txBox="1">
            <a:spLocks noChangeArrowheads="1"/>
          </p:cNvSpPr>
          <p:nvPr/>
        </p:nvSpPr>
        <p:spPr bwMode="auto">
          <a:xfrm>
            <a:off x="190500" y="181957"/>
            <a:ext cx="12001500" cy="6494085"/>
          </a:xfrm>
          <a:prstGeom prst="rect">
            <a:avLst/>
          </a:prstGeom>
          <a:noFill/>
          <a:ln w="88900">
            <a:noFill/>
            <a:prstDash val="lg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dirty="0">
                <a:latin typeface="Times New Roman" panose="02020603050405020304" pitchFamily="18" charset="0"/>
              </a:rPr>
              <a:t>Dear Sir/Madam,</a:t>
            </a:r>
            <a:endParaRPr lang="en-US" altLang="zh-CN" dirty="0">
              <a:latin typeface="Times New Roman" panose="02020603050405020304" pitchFamily="18" charset="0"/>
            </a:endParaRPr>
          </a:p>
          <a:p>
            <a:pPr eaLnBrk="1" hangingPunct="1">
              <a:spcBef>
                <a:spcPct val="50000"/>
              </a:spcBef>
              <a:buFontTx/>
              <a:buNone/>
            </a:pPr>
            <a:r>
              <a:rPr lang="en-US" altLang="zh-CN" u="sng" dirty="0">
                <a:latin typeface="Times New Roman" panose="02020603050405020304" pitchFamily="18" charset="0"/>
              </a:rPr>
              <a:t>Robot model number HUGO123BB</a:t>
            </a:r>
            <a:endParaRPr lang="en-US" altLang="zh-CN" u="sng" dirty="0">
              <a:latin typeface="Times New Roman" panose="02020603050405020304" pitchFamily="18" charset="0"/>
            </a:endParaRPr>
          </a:p>
          <a:p>
            <a:pPr eaLnBrk="1" hangingPunct="1">
              <a:spcBef>
                <a:spcPct val="50000"/>
              </a:spcBef>
              <a:buFontTx/>
              <a:buNone/>
            </a:pPr>
            <a:r>
              <a:rPr lang="en-US" altLang="zh-CN" dirty="0">
                <a:latin typeface="Times New Roman" panose="02020603050405020304" pitchFamily="18" charset="0"/>
              </a:rPr>
              <a:t>Two weeks ago, I bought a robot from your shop. However, I am not satisfied with it at all.</a:t>
            </a:r>
            <a:endParaRPr lang="en-US" altLang="zh-CN" dirty="0">
              <a:latin typeface="Times New Roman" panose="02020603050405020304" pitchFamily="18" charset="0"/>
            </a:endParaRPr>
          </a:p>
          <a:p>
            <a:pPr eaLnBrk="1" hangingPunct="1">
              <a:spcBef>
                <a:spcPct val="50000"/>
              </a:spcBef>
              <a:buFontTx/>
              <a:buNone/>
            </a:pPr>
            <a:r>
              <a:rPr lang="en-US" altLang="zh-CN" dirty="0">
                <a:latin typeface="Times New Roman" panose="02020603050405020304" pitchFamily="18" charset="0"/>
              </a:rPr>
              <a:t>First of all, I am unhappy with its batteries. They last for one week at most, so I have to change them often. I think they should last for at least ____________.</a:t>
            </a:r>
            <a:endParaRPr lang="en-US" altLang="zh-CN" dirty="0">
              <a:latin typeface="Times New Roman" panose="02020603050405020304" pitchFamily="18" charset="0"/>
            </a:endParaRPr>
          </a:p>
          <a:p>
            <a:pPr eaLnBrk="1" hangingPunct="1">
              <a:spcBef>
                <a:spcPct val="50000"/>
              </a:spcBef>
              <a:buFontTx/>
              <a:buNone/>
            </a:pPr>
            <a:r>
              <a:rPr lang="en-US" altLang="zh-CN" dirty="0">
                <a:latin typeface="Times New Roman" panose="02020603050405020304" pitchFamily="18" charset="0"/>
              </a:rPr>
              <a:t>I think a robot should work ______________, and I want my robot____________________________. However, this robot is very lazy. I need to give it instructions all the time. Otherwise, I need to do everything myself.</a:t>
            </a:r>
            <a:endParaRPr lang="en-US" altLang="zh-CN" dirty="0">
              <a:latin typeface="Times New Roman" panose="02020603050405020304" pitchFamily="18" charset="0"/>
            </a:endParaRPr>
          </a:p>
        </p:txBody>
      </p:sp>
      <p:sp>
        <p:nvSpPr>
          <p:cNvPr id="20486" name="Text Box 6"/>
          <p:cNvSpPr txBox="1">
            <a:spLocks noChangeArrowheads="1"/>
          </p:cNvSpPr>
          <p:nvPr/>
        </p:nvSpPr>
        <p:spPr bwMode="auto">
          <a:xfrm>
            <a:off x="544286" y="3875969"/>
            <a:ext cx="212620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2 months</a:t>
            </a:r>
            <a:endParaRPr lang="en-US" altLang="zh-CN" b="1" dirty="0">
              <a:solidFill>
                <a:srgbClr val="FF0000"/>
              </a:solidFill>
              <a:latin typeface="Times New Roman" panose="02020603050405020304" pitchFamily="18" charset="0"/>
            </a:endParaRPr>
          </a:p>
        </p:txBody>
      </p:sp>
      <p:sp>
        <p:nvSpPr>
          <p:cNvPr id="20487" name="Text Box 7"/>
          <p:cNvSpPr txBox="1">
            <a:spLocks noChangeArrowheads="1"/>
          </p:cNvSpPr>
          <p:nvPr/>
        </p:nvSpPr>
        <p:spPr bwMode="auto">
          <a:xfrm>
            <a:off x="4849358" y="4545037"/>
            <a:ext cx="280705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24 hours a day</a:t>
            </a:r>
            <a:endParaRPr lang="en-US" altLang="zh-CN" b="1" dirty="0">
              <a:solidFill>
                <a:srgbClr val="FF0000"/>
              </a:solidFill>
              <a:latin typeface="Times New Roman" panose="02020603050405020304" pitchFamily="18" charset="0"/>
            </a:endParaRPr>
          </a:p>
        </p:txBody>
      </p:sp>
      <p:sp>
        <p:nvSpPr>
          <p:cNvPr id="20488" name="Text Box 8"/>
          <p:cNvSpPr txBox="1">
            <a:spLocks noChangeArrowheads="1"/>
          </p:cNvSpPr>
          <p:nvPr/>
        </p:nvSpPr>
        <p:spPr bwMode="auto">
          <a:xfrm>
            <a:off x="1197429" y="5039290"/>
            <a:ext cx="631734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to help me with my homework</a:t>
            </a:r>
            <a:endParaRPr lang="en-US" altLang="zh-CN" b="1" dirty="0">
              <a:solidFill>
                <a:srgbClr val="FF0000"/>
              </a:solidFill>
              <a:latin typeface="Times New Roman" panose="02020603050405020304" pitchFamily="18" charset="0"/>
            </a:endParaRPr>
          </a:p>
        </p:txBody>
      </p:sp>
      <p:sp>
        <p:nvSpPr>
          <p:cNvPr id="6" name="Text Box 59"/>
          <p:cNvSpPr txBox="1">
            <a:spLocks noChangeArrowheads="1"/>
          </p:cNvSpPr>
          <p:nvPr/>
        </p:nvSpPr>
        <p:spPr bwMode="auto">
          <a:xfrm>
            <a:off x="3684907" y="65882"/>
            <a:ext cx="765973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1: Complete Daniel’s letter</a:t>
            </a:r>
            <a:endParaRPr lang="en-US" altLang="zh-CN" sz="4000" b="1" i="1" dirty="0">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nimBg="1"/>
      <p:bldP spid="20487" grpId="0" bldLvl="0" animBg="1"/>
      <p:bldP spid="2048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217714" y="1030266"/>
            <a:ext cx="11415486" cy="4797467"/>
          </a:xfrm>
          <a:prstGeom prst="rect">
            <a:avLst/>
          </a:prstGeom>
          <a:noFill/>
          <a:ln w="88900">
            <a:noFill/>
            <a:prstDash val="lg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dirty="0">
                <a:latin typeface="Times New Roman" panose="02020603050405020304" pitchFamily="18" charset="0"/>
                <a:cs typeface="Times New Roman" panose="02020603050405020304" pitchFamily="18" charset="0"/>
              </a:rPr>
              <a:t>The quality of this robot is not up to standard either. A good robot should only need checking _____________. My robot has already stopped working completely. I do not know what is wrong with it.</a:t>
            </a:r>
            <a:endParaRPr lang="en-US" altLang="zh-CN" dirty="0">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zh-CN" dirty="0">
                <a:latin typeface="Times New Roman" panose="02020603050405020304" pitchFamily="18" charset="0"/>
                <a:cs typeface="Times New Roman" panose="02020603050405020304" pitchFamily="18" charset="0"/>
              </a:rPr>
              <a:t>I regret having bought a robot like this. I would like to get my money back.</a:t>
            </a:r>
            <a:endParaRPr lang="en-US" altLang="zh-CN" dirty="0">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zh-CN" dirty="0">
                <a:latin typeface="Times New Roman" panose="02020603050405020304" pitchFamily="18" charset="0"/>
                <a:cs typeface="Times New Roman" panose="02020603050405020304" pitchFamily="18" charset="0"/>
              </a:rPr>
              <a:t>Yours faithfully,</a:t>
            </a:r>
            <a:endParaRPr lang="en-US" altLang="zh-CN" dirty="0">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zh-CN" b="1" i="1" dirty="0">
                <a:latin typeface="Times New Roman" panose="02020603050405020304" pitchFamily="18" charset="0"/>
                <a:cs typeface="Times New Roman" panose="02020603050405020304" pitchFamily="18" charset="0"/>
              </a:rPr>
              <a:t>Daniel Chen</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eaLnBrk="1" hangingPunct="1">
              <a:lnSpc>
                <a:spcPct val="50000"/>
              </a:lnSpc>
              <a:spcBef>
                <a:spcPct val="50000"/>
              </a:spcBef>
              <a:buFontTx/>
              <a:buNone/>
            </a:pPr>
            <a:endParaRPr lang="en-US" altLang="zh-CN" sz="3000" dirty="0">
              <a:latin typeface="Lucida Calligraphy" panose="03010101010101010101" pitchFamily="66" charset="0"/>
            </a:endParaRPr>
          </a:p>
        </p:txBody>
      </p:sp>
      <p:sp>
        <p:nvSpPr>
          <p:cNvPr id="33798" name="Text Box 6"/>
          <p:cNvSpPr txBox="1">
            <a:spLocks noChangeArrowheads="1"/>
          </p:cNvSpPr>
          <p:nvPr/>
        </p:nvSpPr>
        <p:spPr bwMode="auto">
          <a:xfrm>
            <a:off x="4689815" y="1512662"/>
            <a:ext cx="303008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b="1" dirty="0">
                <a:solidFill>
                  <a:srgbClr val="FF0000"/>
                </a:solidFill>
                <a:latin typeface="Times New Roman" panose="02020603050405020304" pitchFamily="18" charset="0"/>
              </a:rPr>
              <a:t>every 6 months</a:t>
            </a:r>
            <a:endParaRPr lang="en-US" altLang="zh-CN" b="1" dirty="0">
              <a:solidFill>
                <a:srgbClr val="FF0000"/>
              </a:solidFill>
              <a:latin typeface="Times New Roman" panose="02020603050405020304" pitchFamily="18"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8387255" y="4474385"/>
            <a:ext cx="3804745" cy="2383615"/>
          </a:xfrm>
          <a:prstGeom prst="rect">
            <a:avLst/>
          </a:prstGeom>
          <a:effectLst>
            <a:softEdge rad="1778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345580" y="371476"/>
            <a:ext cx="11229975" cy="646331"/>
          </a:xfrm>
          <a:prstGeom prst="rect">
            <a:avLst/>
          </a:prstGeom>
          <a:gradFill rotWithShape="1">
            <a:gsLst>
              <a:gs pos="0">
                <a:schemeClr val="bg1">
                  <a:alpha val="75000"/>
                </a:schemeClr>
              </a:gs>
              <a:gs pos="100000">
                <a:schemeClr val="bg1">
                  <a:gamma/>
                  <a:tint val="95294"/>
                  <a:invGamma/>
                  <a:alpha val="62000"/>
                </a:schemeClr>
              </a:gs>
            </a:gsLst>
            <a:lin ang="5400000" scaled="1"/>
          </a:gradFill>
          <a:ln w="9525">
            <a:noFill/>
            <a:miter lim="800000"/>
          </a:ln>
          <a:effectLst/>
        </p:spPr>
        <p:txBody>
          <a:bodyPr wrap="square">
            <a:spAutoFit/>
          </a:bodyPr>
          <a:lstStyle/>
          <a:p>
            <a:pPr>
              <a:defRPr/>
            </a:pPr>
            <a:r>
              <a:rPr lang="en-US" altLang="zh-CN" sz="3600" b="1" dirty="0">
                <a:latin typeface="Times New Roman" panose="02020603050405020304" pitchFamily="18" charset="0"/>
              </a:rPr>
              <a:t>1. How long do you </a:t>
            </a:r>
            <a:r>
              <a:rPr lang="en-US" altLang="zh-CN" sz="3600" b="1" dirty="0">
                <a:solidFill>
                  <a:srgbClr val="FF3300"/>
                </a:solidFill>
                <a:latin typeface="Times New Roman" panose="02020603050405020304" pitchFamily="18" charset="0"/>
              </a:rPr>
              <a:t>expect</a:t>
            </a:r>
            <a:r>
              <a:rPr lang="en-US" altLang="zh-CN" sz="3600" b="1" dirty="0">
                <a:latin typeface="Times New Roman" panose="02020603050405020304" pitchFamily="18" charset="0"/>
              </a:rPr>
              <a:t> your robot’s batteries to last?</a:t>
            </a:r>
            <a:endParaRPr lang="en-US" altLang="zh-CN" sz="3600" b="1" dirty="0">
              <a:solidFill>
                <a:srgbClr val="3333FF"/>
              </a:solidFill>
              <a:latin typeface="Times New Roman" panose="02020603050405020304" pitchFamily="18" charset="0"/>
            </a:endParaRPr>
          </a:p>
        </p:txBody>
      </p:sp>
      <p:sp>
        <p:nvSpPr>
          <p:cNvPr id="49155" name="Rectangle 3"/>
          <p:cNvSpPr>
            <a:spLocks noChangeArrowheads="1"/>
          </p:cNvSpPr>
          <p:nvPr/>
        </p:nvSpPr>
        <p:spPr bwMode="auto">
          <a:xfrm>
            <a:off x="862521" y="2994021"/>
            <a:ext cx="10883166" cy="3887411"/>
          </a:xfrm>
          <a:prstGeom prst="rect">
            <a:avLst/>
          </a:prstGeom>
          <a:solidFill>
            <a:srgbClr val="CDF7DB"/>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b="1" dirty="0">
                <a:latin typeface="Times New Roman" panose="02020603050405020304" pitchFamily="18" charset="0"/>
              </a:rPr>
              <a:t>1. </a:t>
            </a:r>
            <a:r>
              <a:rPr lang="zh-CN" altLang="en-US" sz="3600" b="1" dirty="0">
                <a:latin typeface="Times New Roman" panose="02020603050405020304" pitchFamily="18" charset="0"/>
              </a:rPr>
              <a:t>我们每个人都期待考试得高分。</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We each </a:t>
            </a:r>
            <a:r>
              <a:rPr lang="en-US" altLang="zh-CN" sz="3600" b="1" dirty="0">
                <a:solidFill>
                  <a:srgbClr val="FF0000"/>
                </a:solidFill>
                <a:latin typeface="Times New Roman" panose="02020603050405020304" pitchFamily="18" charset="0"/>
              </a:rPr>
              <a:t>expect</a:t>
            </a:r>
            <a:r>
              <a:rPr lang="en-US" altLang="zh-CN" sz="3600" b="1" dirty="0">
                <a:latin typeface="Times New Roman" panose="02020603050405020304" pitchFamily="18" charset="0"/>
              </a:rPr>
              <a:t> </a:t>
            </a:r>
            <a:r>
              <a:rPr lang="en-US" altLang="zh-CN" sz="3600" b="1" dirty="0">
                <a:solidFill>
                  <a:srgbClr val="0000FF"/>
                </a:solidFill>
                <a:latin typeface="Times New Roman" panose="02020603050405020304" pitchFamily="18" charset="0"/>
              </a:rPr>
              <a:t>to</a:t>
            </a:r>
            <a:r>
              <a:rPr lang="en-US" altLang="zh-CN" sz="3600" b="1" dirty="0">
                <a:latin typeface="Times New Roman" panose="02020603050405020304" pitchFamily="18" charset="0"/>
              </a:rPr>
              <a:t> get high marks in the exam.</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2. </a:t>
            </a:r>
            <a:r>
              <a:rPr lang="zh-CN" altLang="en-US" sz="3600" b="1" dirty="0">
                <a:latin typeface="Times New Roman" panose="02020603050405020304" pitchFamily="18" charset="0"/>
              </a:rPr>
              <a:t>父母期望他们的孩子能成功。</a:t>
            </a:r>
            <a:endParaRPr lang="zh-CN" altLang="en-US"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Parents</a:t>
            </a:r>
            <a:r>
              <a:rPr lang="en-US" altLang="zh-CN" sz="3600" b="1" dirty="0">
                <a:solidFill>
                  <a:srgbClr val="FF3300"/>
                </a:solidFill>
                <a:latin typeface="Times New Roman" panose="02020603050405020304" pitchFamily="18" charset="0"/>
              </a:rPr>
              <a:t> </a:t>
            </a:r>
            <a:r>
              <a:rPr lang="en-US" altLang="zh-CN" sz="3600" b="1" dirty="0">
                <a:solidFill>
                  <a:srgbClr val="FF0000"/>
                </a:solidFill>
                <a:latin typeface="Times New Roman" panose="02020603050405020304" pitchFamily="18" charset="0"/>
              </a:rPr>
              <a:t>expect</a:t>
            </a:r>
            <a:r>
              <a:rPr lang="en-US" altLang="zh-CN" sz="3600" b="1" dirty="0">
                <a:solidFill>
                  <a:srgbClr val="FF3300"/>
                </a:solidFill>
                <a:latin typeface="Times New Roman" panose="02020603050405020304" pitchFamily="18" charset="0"/>
              </a:rPr>
              <a:t> </a:t>
            </a:r>
            <a:r>
              <a:rPr lang="en-US" altLang="zh-CN" sz="3600" b="1" dirty="0">
                <a:latin typeface="Times New Roman" panose="02020603050405020304" pitchFamily="18" charset="0"/>
              </a:rPr>
              <a:t>their children</a:t>
            </a:r>
            <a:r>
              <a:rPr lang="en-US" altLang="zh-CN" sz="3600" b="1" dirty="0">
                <a:solidFill>
                  <a:schemeClr val="accent2"/>
                </a:solidFill>
                <a:latin typeface="Times New Roman" panose="02020603050405020304" pitchFamily="18" charset="0"/>
              </a:rPr>
              <a:t> </a:t>
            </a:r>
            <a:r>
              <a:rPr lang="en-US" altLang="zh-CN" sz="3600" b="1" dirty="0">
                <a:solidFill>
                  <a:srgbClr val="0000FF"/>
                </a:solidFill>
                <a:latin typeface="Times New Roman" panose="02020603050405020304" pitchFamily="18" charset="0"/>
              </a:rPr>
              <a:t>to</a:t>
            </a:r>
            <a:r>
              <a:rPr lang="en-US" altLang="zh-CN" sz="3600" b="1" dirty="0">
                <a:latin typeface="Times New Roman" panose="02020603050405020304" pitchFamily="18" charset="0"/>
              </a:rPr>
              <a:t> be successful.</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3. </a:t>
            </a:r>
            <a:r>
              <a:rPr lang="zh-CN" altLang="en-US" sz="3600" b="1" dirty="0">
                <a:latin typeface="Times New Roman" panose="02020603050405020304" pitchFamily="18" charset="0"/>
              </a:rPr>
              <a:t>我们一直在等他。</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We </a:t>
            </a:r>
            <a:r>
              <a:rPr lang="en-US" altLang="zh-CN" sz="3600" b="1" dirty="0">
                <a:solidFill>
                  <a:srgbClr val="FF0000"/>
                </a:solidFill>
                <a:latin typeface="Times New Roman" panose="02020603050405020304" pitchFamily="18" charset="0"/>
              </a:rPr>
              <a:t>are expecting </a:t>
            </a:r>
            <a:r>
              <a:rPr lang="en-US" altLang="zh-CN" sz="3600" b="1" dirty="0">
                <a:latin typeface="Times New Roman" panose="02020603050405020304" pitchFamily="18" charset="0"/>
              </a:rPr>
              <a:t>him </a:t>
            </a:r>
            <a:r>
              <a:rPr lang="en-US" altLang="zh-CN" sz="3600" b="1" dirty="0">
                <a:solidFill>
                  <a:srgbClr val="0000FF"/>
                </a:solidFill>
                <a:latin typeface="Times New Roman" panose="02020603050405020304" pitchFamily="18" charset="0"/>
              </a:rPr>
              <a:t>to</a:t>
            </a:r>
            <a:r>
              <a:rPr lang="en-US" altLang="zh-CN" sz="3600" b="1" dirty="0">
                <a:latin typeface="Times New Roman" panose="02020603050405020304" pitchFamily="18" charset="0"/>
              </a:rPr>
              <a:t> arrive. </a:t>
            </a:r>
            <a:endParaRPr lang="en-US" altLang="zh-CN" sz="3600" b="1" dirty="0">
              <a:latin typeface="Times New Roman" panose="02020603050405020304" pitchFamily="18" charset="0"/>
            </a:endParaRPr>
          </a:p>
        </p:txBody>
      </p:sp>
      <p:sp>
        <p:nvSpPr>
          <p:cNvPr id="49156" name="Rectangle 4"/>
          <p:cNvSpPr>
            <a:spLocks noChangeArrowheads="1"/>
          </p:cNvSpPr>
          <p:nvPr/>
        </p:nvSpPr>
        <p:spPr bwMode="auto">
          <a:xfrm>
            <a:off x="862521" y="1122065"/>
            <a:ext cx="10883166" cy="1588127"/>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en-US" altLang="zh-CN" sz="3600" b="1" dirty="0">
                <a:solidFill>
                  <a:srgbClr val="0000FF"/>
                </a:solidFill>
                <a:latin typeface="Times New Roman" panose="02020603050405020304" pitchFamily="18" charset="0"/>
              </a:rPr>
              <a:t>expect: </a:t>
            </a:r>
            <a:r>
              <a:rPr lang="en-US" altLang="zh-CN" sz="3600" b="1" i="1" dirty="0">
                <a:solidFill>
                  <a:srgbClr val="0000FF"/>
                </a:solidFill>
                <a:latin typeface="Times New Roman" panose="02020603050405020304" pitchFamily="18" charset="0"/>
              </a:rPr>
              <a:t>v.</a:t>
            </a:r>
            <a:r>
              <a:rPr lang="en-US" altLang="zh-CN" sz="3600" b="1" dirty="0">
                <a:solidFill>
                  <a:srgbClr val="0000FF"/>
                </a:solidFill>
                <a:latin typeface="Times New Roman" panose="02020603050405020304" pitchFamily="18" charset="0"/>
              </a:rPr>
              <a:t> </a:t>
            </a:r>
            <a:r>
              <a:rPr lang="en-US" altLang="zh-CN" sz="3600" b="1" i="1" dirty="0">
                <a:solidFill>
                  <a:srgbClr val="FF0000"/>
                </a:solidFill>
                <a:latin typeface="Times New Roman" panose="02020603050405020304" pitchFamily="18" charset="0"/>
              </a:rPr>
              <a:t>to think or believe that </a:t>
            </a:r>
            <a:r>
              <a:rPr lang="en-US" altLang="zh-CN" sz="3600" b="1" i="1" dirty="0" err="1">
                <a:solidFill>
                  <a:srgbClr val="FF0000"/>
                </a:solidFill>
                <a:latin typeface="Times New Roman" panose="02020603050405020304" pitchFamily="18" charset="0"/>
              </a:rPr>
              <a:t>sth</a:t>
            </a:r>
            <a:r>
              <a:rPr lang="en-US" altLang="zh-CN" sz="3600" b="1" i="1" dirty="0">
                <a:solidFill>
                  <a:srgbClr val="FF0000"/>
                </a:solidFill>
                <a:latin typeface="Times New Roman" panose="02020603050405020304" pitchFamily="18" charset="0"/>
              </a:rPr>
              <a:t>. will happen or that</a:t>
            </a:r>
            <a:endParaRPr lang="en-US" altLang="zh-CN" sz="3600" b="1" i="1" dirty="0">
              <a:solidFill>
                <a:srgbClr val="FF0000"/>
              </a:solidFill>
              <a:latin typeface="Times New Roman" panose="02020603050405020304" pitchFamily="18" charset="0"/>
            </a:endParaRPr>
          </a:p>
          <a:p>
            <a:pPr eaLnBrk="1" hangingPunct="1">
              <a:lnSpc>
                <a:spcPct val="90000"/>
              </a:lnSpc>
            </a:pPr>
            <a:r>
              <a:rPr lang="en-US" altLang="zh-CN" sz="3600" b="1" i="1" dirty="0">
                <a:solidFill>
                  <a:srgbClr val="FF0000"/>
                </a:solidFill>
                <a:latin typeface="Times New Roman" panose="02020603050405020304" pitchFamily="18" charset="0"/>
              </a:rPr>
              <a:t>                 sb. will do </a:t>
            </a:r>
            <a:r>
              <a:rPr lang="en-US" altLang="zh-CN" sz="3600" b="1" i="1" dirty="0" err="1">
                <a:solidFill>
                  <a:srgbClr val="FF0000"/>
                </a:solidFill>
                <a:latin typeface="Times New Roman" panose="02020603050405020304" pitchFamily="18" charset="0"/>
              </a:rPr>
              <a:t>sth</a:t>
            </a:r>
            <a:r>
              <a:rPr lang="en-US" altLang="zh-CN" sz="3600" b="1" i="1" dirty="0">
                <a:solidFill>
                  <a:srgbClr val="FF0000"/>
                </a:solidFill>
                <a:latin typeface="Times New Roman" panose="02020603050405020304" pitchFamily="18" charset="0"/>
              </a:rPr>
              <a:t>. </a:t>
            </a:r>
            <a:endParaRPr lang="en-US" altLang="zh-CN" sz="3600" b="1" i="1" dirty="0">
              <a:solidFill>
                <a:srgbClr val="FF0000"/>
              </a:solidFill>
              <a:latin typeface="Times New Roman" panose="02020603050405020304" pitchFamily="18" charset="0"/>
            </a:endParaRPr>
          </a:p>
          <a:p>
            <a:pPr eaLnBrk="1" hangingPunct="1">
              <a:lnSpc>
                <a:spcPct val="90000"/>
              </a:lnSpc>
            </a:pPr>
            <a:r>
              <a:rPr lang="en-US" altLang="zh-CN" sz="3600" b="1" dirty="0">
                <a:solidFill>
                  <a:srgbClr val="0000FF"/>
                </a:solidFill>
                <a:latin typeface="Times New Roman" panose="02020603050405020304" pitchFamily="18" charset="0"/>
              </a:rPr>
              <a:t>expect (sb.) to do </a:t>
            </a:r>
            <a:r>
              <a:rPr lang="en-US" altLang="zh-CN" sz="3600" b="1" dirty="0" err="1">
                <a:solidFill>
                  <a:srgbClr val="0000FF"/>
                </a:solidFill>
                <a:latin typeface="Times New Roman" panose="02020603050405020304" pitchFamily="18" charset="0"/>
              </a:rPr>
              <a:t>sth</a:t>
            </a:r>
            <a:r>
              <a:rPr lang="en-US" altLang="zh-CN" sz="3600" b="1" dirty="0">
                <a:solidFill>
                  <a:srgbClr val="0000FF"/>
                </a:solidFill>
                <a:latin typeface="Times New Roman" panose="02020603050405020304" pitchFamily="18" charset="0"/>
              </a:rPr>
              <a:t>.                      </a:t>
            </a:r>
            <a:r>
              <a:rPr lang="zh-CN" altLang="en-US" sz="3600" b="1" dirty="0">
                <a:solidFill>
                  <a:srgbClr val="0000FF"/>
                </a:solidFill>
                <a:latin typeface="Times New Roman" panose="02020603050405020304" pitchFamily="18" charset="0"/>
              </a:rPr>
              <a:t>期待</a:t>
            </a:r>
            <a:r>
              <a:rPr lang="en-US" altLang="zh-CN" sz="3600" b="1" dirty="0">
                <a:solidFill>
                  <a:srgbClr val="0000FF"/>
                </a:solidFill>
                <a:latin typeface="Times New Roman" panose="02020603050405020304" pitchFamily="18" charset="0"/>
              </a:rPr>
              <a:t>(</a:t>
            </a:r>
            <a:r>
              <a:rPr lang="zh-CN" altLang="en-US" sz="3600" b="1" dirty="0">
                <a:solidFill>
                  <a:srgbClr val="0000FF"/>
                </a:solidFill>
                <a:latin typeface="Times New Roman" panose="02020603050405020304" pitchFamily="18" charset="0"/>
              </a:rPr>
              <a:t>某人</a:t>
            </a:r>
            <a:r>
              <a:rPr lang="en-US" altLang="zh-CN" sz="3600" b="1" dirty="0">
                <a:solidFill>
                  <a:srgbClr val="0000FF"/>
                </a:solidFill>
                <a:latin typeface="Times New Roman" panose="02020603050405020304" pitchFamily="18" charset="0"/>
              </a:rPr>
              <a:t>)</a:t>
            </a:r>
            <a:r>
              <a:rPr lang="zh-CN" altLang="en-US" sz="3600" b="1" dirty="0">
                <a:solidFill>
                  <a:srgbClr val="0000FF"/>
                </a:solidFill>
                <a:latin typeface="Times New Roman" panose="02020603050405020304" pitchFamily="18" charset="0"/>
              </a:rPr>
              <a:t>做某事</a:t>
            </a:r>
            <a:endParaRPr lang="en-US" altLang="zh-CN" sz="36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15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1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1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155">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15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1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155">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345580" y="371476"/>
            <a:ext cx="11229975" cy="646331"/>
          </a:xfrm>
          <a:prstGeom prst="rect">
            <a:avLst/>
          </a:prstGeom>
          <a:gradFill rotWithShape="1">
            <a:gsLst>
              <a:gs pos="0">
                <a:schemeClr val="bg1">
                  <a:alpha val="75000"/>
                </a:schemeClr>
              </a:gs>
              <a:gs pos="100000">
                <a:schemeClr val="bg1">
                  <a:gamma/>
                  <a:tint val="95294"/>
                  <a:invGamma/>
                  <a:alpha val="62000"/>
                </a:schemeClr>
              </a:gs>
            </a:gsLst>
            <a:lin ang="5400000" scaled="1"/>
          </a:gradFill>
          <a:ln w="9525">
            <a:noFill/>
            <a:miter lim="800000"/>
          </a:ln>
          <a:effectLst/>
        </p:spPr>
        <p:txBody>
          <a:bodyPr wrap="square">
            <a:spAutoFit/>
          </a:bodyPr>
          <a:lstStyle/>
          <a:p>
            <a:pPr>
              <a:defRPr/>
            </a:pPr>
            <a:r>
              <a:rPr lang="en-US" altLang="zh-CN" sz="3600" b="1" dirty="0">
                <a:latin typeface="Times New Roman" panose="02020603050405020304" pitchFamily="18" charset="0"/>
              </a:rPr>
              <a:t>2. I </a:t>
            </a:r>
            <a:r>
              <a:rPr lang="en-US" altLang="zh-CN" sz="3600" b="1" dirty="0">
                <a:solidFill>
                  <a:srgbClr val="FF0000"/>
                </a:solidFill>
                <a:latin typeface="Times New Roman" panose="02020603050405020304" pitchFamily="18" charset="0"/>
              </a:rPr>
              <a:t>am</a:t>
            </a:r>
            <a:r>
              <a:rPr lang="en-US" altLang="zh-CN" sz="3600" b="1" dirty="0">
                <a:latin typeface="Times New Roman" panose="02020603050405020304" pitchFamily="18" charset="0"/>
              </a:rPr>
              <a:t> not </a:t>
            </a:r>
            <a:r>
              <a:rPr lang="en-US" altLang="zh-CN" sz="3600" b="1" dirty="0">
                <a:solidFill>
                  <a:srgbClr val="FF0000"/>
                </a:solidFill>
                <a:latin typeface="Times New Roman" panose="02020603050405020304" pitchFamily="18" charset="0"/>
              </a:rPr>
              <a:t>satisfied</a:t>
            </a:r>
            <a:r>
              <a:rPr lang="en-US" altLang="zh-CN" sz="3600" b="1" dirty="0">
                <a:latin typeface="Times New Roman" panose="02020603050405020304" pitchFamily="18" charset="0"/>
              </a:rPr>
              <a:t> </a:t>
            </a:r>
            <a:r>
              <a:rPr lang="en-US" altLang="zh-CN" sz="3600" b="1" dirty="0">
                <a:solidFill>
                  <a:srgbClr val="FF0000"/>
                </a:solidFill>
                <a:latin typeface="Times New Roman" panose="02020603050405020304" pitchFamily="18" charset="0"/>
              </a:rPr>
              <a:t>with</a:t>
            </a:r>
            <a:r>
              <a:rPr lang="en-US" altLang="zh-CN" sz="3600" b="1" dirty="0">
                <a:latin typeface="Times New Roman" panose="02020603050405020304" pitchFamily="18" charset="0"/>
              </a:rPr>
              <a:t> it at all.</a:t>
            </a:r>
            <a:endParaRPr lang="en-US" altLang="zh-CN" sz="3600" b="1" dirty="0">
              <a:solidFill>
                <a:srgbClr val="3333FF"/>
              </a:solidFill>
              <a:latin typeface="Times New Roman" panose="02020603050405020304" pitchFamily="18" charset="0"/>
            </a:endParaRPr>
          </a:p>
        </p:txBody>
      </p:sp>
      <p:sp>
        <p:nvSpPr>
          <p:cNvPr id="49155" name="Rectangle 3"/>
          <p:cNvSpPr>
            <a:spLocks noChangeArrowheads="1"/>
          </p:cNvSpPr>
          <p:nvPr/>
        </p:nvSpPr>
        <p:spPr bwMode="auto">
          <a:xfrm>
            <a:off x="873408" y="2503260"/>
            <a:ext cx="10702148" cy="3246210"/>
          </a:xfrm>
          <a:prstGeom prst="rect">
            <a:avLst/>
          </a:prstGeom>
          <a:solidFill>
            <a:srgbClr val="CDF7DB"/>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742950" indent="-742950" eaLnBrk="1" hangingPunct="1">
              <a:lnSpc>
                <a:spcPts val="5000"/>
              </a:lnSpc>
              <a:buAutoNum type="arabicPeriod"/>
            </a:pPr>
            <a:r>
              <a:rPr lang="en-US" altLang="zh-CN" sz="3600" b="1" dirty="0">
                <a:latin typeface="Times New Roman" panose="02020603050405020304" pitchFamily="18" charset="0"/>
              </a:rPr>
              <a:t>He was ___________ (satisfy) with my homework.</a:t>
            </a:r>
            <a:endParaRPr lang="en-US" altLang="zh-CN" sz="3600" b="1" dirty="0">
              <a:latin typeface="Times New Roman" panose="02020603050405020304" pitchFamily="18" charset="0"/>
            </a:endParaRPr>
          </a:p>
          <a:p>
            <a:pPr marL="742950" indent="-742950" eaLnBrk="1" hangingPunct="1">
              <a:lnSpc>
                <a:spcPts val="5000"/>
              </a:lnSpc>
              <a:buAutoNum type="arabicPeriod"/>
            </a:pPr>
            <a:r>
              <a:rPr lang="en-US" altLang="zh-CN" sz="3600" b="1" dirty="0">
                <a:latin typeface="Times New Roman" panose="02020603050405020304" pitchFamily="18" charset="0"/>
              </a:rPr>
              <a:t>We always ___________(satisfy) our customers with good service.</a:t>
            </a:r>
            <a:endParaRPr lang="en-US" altLang="zh-CN" sz="3600" b="1" dirty="0">
              <a:latin typeface="Times New Roman" panose="02020603050405020304" pitchFamily="18" charset="0"/>
            </a:endParaRPr>
          </a:p>
          <a:p>
            <a:pPr marL="742950" indent="-742950" eaLnBrk="1" hangingPunct="1">
              <a:lnSpc>
                <a:spcPts val="5000"/>
              </a:lnSpc>
              <a:buAutoNum type="arabicPeriod"/>
            </a:pPr>
            <a:r>
              <a:rPr lang="en-US" altLang="zh-CN" sz="3600" b="1" dirty="0">
                <a:latin typeface="Times New Roman" panose="02020603050405020304" pitchFamily="18" charset="0"/>
              </a:rPr>
              <a:t>Nothing ___________(satisfy) her. She’s always complaining.</a:t>
            </a:r>
            <a:endParaRPr lang="zh-CN" altLang="en-US" sz="3600" b="1" dirty="0">
              <a:latin typeface="Times New Roman" panose="02020603050405020304" pitchFamily="18" charset="0"/>
            </a:endParaRPr>
          </a:p>
        </p:txBody>
      </p:sp>
      <p:sp>
        <p:nvSpPr>
          <p:cNvPr id="49156" name="Rectangle 4"/>
          <p:cNvSpPr>
            <a:spLocks noChangeArrowheads="1"/>
          </p:cNvSpPr>
          <p:nvPr/>
        </p:nvSpPr>
        <p:spPr bwMode="auto">
          <a:xfrm>
            <a:off x="873407" y="1314260"/>
            <a:ext cx="10702148" cy="590931"/>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en-US" altLang="zh-CN" sz="3600" b="1" dirty="0">
                <a:solidFill>
                  <a:srgbClr val="0000FF"/>
                </a:solidFill>
                <a:latin typeface="Times New Roman" panose="02020603050405020304" pitchFamily="18" charset="0"/>
              </a:rPr>
              <a:t>be satisfied with              </a:t>
            </a:r>
            <a:r>
              <a:rPr lang="zh-CN" altLang="en-US" sz="3600" b="1" dirty="0">
                <a:solidFill>
                  <a:srgbClr val="0000FF"/>
                </a:solidFill>
                <a:latin typeface="Times New Roman" panose="02020603050405020304" pitchFamily="18" charset="0"/>
              </a:rPr>
              <a:t>对</a:t>
            </a:r>
            <a:r>
              <a:rPr lang="en-US" altLang="zh-CN" sz="3600" b="1" dirty="0">
                <a:solidFill>
                  <a:srgbClr val="0000FF"/>
                </a:solidFill>
                <a:latin typeface="Times New Roman" panose="02020603050405020304" pitchFamily="18" charset="0"/>
              </a:rPr>
              <a:t>…</a:t>
            </a:r>
            <a:r>
              <a:rPr lang="zh-CN" altLang="en-US" sz="3600" b="1" dirty="0">
                <a:solidFill>
                  <a:srgbClr val="0000FF"/>
                </a:solidFill>
                <a:latin typeface="Times New Roman" panose="02020603050405020304" pitchFamily="18" charset="0"/>
              </a:rPr>
              <a:t>感到满意</a:t>
            </a:r>
            <a:endParaRPr lang="zh-CN" altLang="en-US" sz="3600" b="1" dirty="0">
              <a:solidFill>
                <a:srgbClr val="0000FF"/>
              </a:solidFill>
              <a:latin typeface="Times New Roman" panose="02020603050405020304" pitchFamily="18" charset="0"/>
            </a:endParaRPr>
          </a:p>
        </p:txBody>
      </p:sp>
      <p:sp>
        <p:nvSpPr>
          <p:cNvPr id="2" name="文本框 1"/>
          <p:cNvSpPr txBox="1"/>
          <p:nvPr/>
        </p:nvSpPr>
        <p:spPr>
          <a:xfrm>
            <a:off x="3537857" y="2575840"/>
            <a:ext cx="1796143"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satisfied</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218851" y="3207223"/>
            <a:ext cx="1796143"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satisfy</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3537856" y="4478346"/>
            <a:ext cx="1796143"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satisfies</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155">
                                            <p:txEl>
                                              <p:pRg st="0" end="0"/>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49155">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ldLvl="0" animBg="1"/>
      <p:bldP spid="2"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52425" y="628651"/>
            <a:ext cx="11487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Times New Roman" panose="02020603050405020304" pitchFamily="18" charset="0"/>
              </a:rPr>
              <a:t>3. </a:t>
            </a:r>
            <a:r>
              <a:rPr lang="en-US" altLang="zh-CN" sz="3600" b="1" dirty="0">
                <a:solidFill>
                  <a:srgbClr val="FF0000"/>
                </a:solidFill>
                <a:latin typeface="Times New Roman" panose="02020603050405020304" pitchFamily="18" charset="0"/>
              </a:rPr>
              <a:t>The quality of </a:t>
            </a:r>
            <a:r>
              <a:rPr lang="en-US" altLang="zh-CN" sz="3600" b="1" dirty="0">
                <a:latin typeface="Times New Roman" panose="02020603050405020304" pitchFamily="18" charset="0"/>
              </a:rPr>
              <a:t>this robot is not up to standard either.   </a:t>
            </a:r>
            <a:r>
              <a:rPr lang="en-US" altLang="zh-CN" sz="3600" b="1" dirty="0">
                <a:solidFill>
                  <a:srgbClr val="FF3300"/>
                </a:solidFill>
                <a:latin typeface="Times New Roman" panose="02020603050405020304" pitchFamily="18" charset="0"/>
              </a:rPr>
              <a:t>    </a:t>
            </a:r>
            <a:endParaRPr lang="en-US" altLang="zh-CN" sz="3600" b="1" dirty="0">
              <a:latin typeface="Times New Roman" panose="02020603050405020304" pitchFamily="18" charset="0"/>
            </a:endParaRPr>
          </a:p>
        </p:txBody>
      </p:sp>
      <p:sp>
        <p:nvSpPr>
          <p:cNvPr id="50179" name="Rectangle 3"/>
          <p:cNvSpPr>
            <a:spLocks noChangeArrowheads="1"/>
          </p:cNvSpPr>
          <p:nvPr/>
        </p:nvSpPr>
        <p:spPr bwMode="auto">
          <a:xfrm>
            <a:off x="953668" y="3457577"/>
            <a:ext cx="10698817" cy="2605009"/>
          </a:xfrm>
          <a:prstGeom prst="rect">
            <a:avLst/>
          </a:prstGeom>
          <a:solidFill>
            <a:srgbClr val="CDF7DB"/>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b="1" dirty="0">
                <a:latin typeface="Times New Roman" panose="02020603050405020304" pitchFamily="18" charset="0"/>
              </a:rPr>
              <a:t>1. </a:t>
            </a:r>
            <a:r>
              <a:rPr lang="zh-CN" altLang="en-US" sz="3600" b="1" dirty="0">
                <a:latin typeface="Times New Roman" panose="02020603050405020304" pitchFamily="18" charset="0"/>
              </a:rPr>
              <a:t>这里的饭菜质量最近下降了。</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a:t>
            </a:r>
            <a:r>
              <a:rPr lang="en-US" altLang="zh-CN" sz="3600" b="1" dirty="0">
                <a:solidFill>
                  <a:srgbClr val="FF0000"/>
                </a:solidFill>
                <a:latin typeface="Times New Roman" panose="02020603050405020304" pitchFamily="18" charset="0"/>
              </a:rPr>
              <a:t>The quality of </a:t>
            </a:r>
            <a:r>
              <a:rPr lang="en-US" altLang="zh-CN" sz="3600" b="1" dirty="0">
                <a:latin typeface="Times New Roman" panose="02020603050405020304" pitchFamily="18" charset="0"/>
              </a:rPr>
              <a:t>the food here </a:t>
            </a:r>
            <a:r>
              <a:rPr lang="en-US" altLang="zh-CN" sz="3600" b="1" dirty="0">
                <a:solidFill>
                  <a:srgbClr val="0000FF"/>
                </a:solidFill>
                <a:latin typeface="Times New Roman" panose="02020603050405020304" pitchFamily="18" charset="0"/>
              </a:rPr>
              <a:t>has </a:t>
            </a:r>
            <a:r>
              <a:rPr lang="en-US" altLang="zh-CN" sz="3600" b="1" dirty="0">
                <a:latin typeface="Times New Roman" panose="02020603050405020304" pitchFamily="18" charset="0"/>
              </a:rPr>
              <a:t>dropped recently.</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2. </a:t>
            </a:r>
            <a:r>
              <a:rPr lang="zh-CN" altLang="en-US" sz="3600" b="1" dirty="0">
                <a:latin typeface="Times New Roman" panose="02020603050405020304" pitchFamily="18" charset="0"/>
              </a:rPr>
              <a:t>这款机器人的价格有点高。</a:t>
            </a:r>
            <a:endParaRPr lang="zh-CN" altLang="en-US"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a:t>
            </a:r>
            <a:r>
              <a:rPr lang="en-US" altLang="zh-CN" sz="3600" b="1" dirty="0">
                <a:solidFill>
                  <a:srgbClr val="FF0000"/>
                </a:solidFill>
                <a:latin typeface="Times New Roman" panose="02020603050405020304" pitchFamily="18" charset="0"/>
              </a:rPr>
              <a:t>The price of </a:t>
            </a:r>
            <a:r>
              <a:rPr lang="en-US" altLang="zh-CN" sz="3600" b="1" dirty="0">
                <a:latin typeface="Times New Roman" panose="02020603050405020304" pitchFamily="18" charset="0"/>
              </a:rPr>
              <a:t>this robot </a:t>
            </a:r>
            <a:r>
              <a:rPr lang="en-US" altLang="zh-CN" sz="3600" b="1" dirty="0">
                <a:solidFill>
                  <a:srgbClr val="0000FF"/>
                </a:solidFill>
                <a:latin typeface="Times New Roman" panose="02020603050405020304" pitchFamily="18" charset="0"/>
              </a:rPr>
              <a:t>is</a:t>
            </a:r>
            <a:r>
              <a:rPr lang="en-US" altLang="zh-CN" sz="3600" b="1" dirty="0">
                <a:latin typeface="Times New Roman" panose="02020603050405020304" pitchFamily="18" charset="0"/>
              </a:rPr>
              <a:t> a little high.  </a:t>
            </a:r>
            <a:endParaRPr lang="en-US" altLang="zh-CN" sz="3600" b="1" dirty="0">
              <a:latin typeface="Times New Roman" panose="02020603050405020304" pitchFamily="18" charset="0"/>
            </a:endParaRPr>
          </a:p>
        </p:txBody>
      </p:sp>
      <p:sp>
        <p:nvSpPr>
          <p:cNvPr id="50180" name="Rectangle 4"/>
          <p:cNvSpPr>
            <a:spLocks noChangeArrowheads="1"/>
          </p:cNvSpPr>
          <p:nvPr/>
        </p:nvSpPr>
        <p:spPr bwMode="auto">
          <a:xfrm>
            <a:off x="953668" y="1466851"/>
            <a:ext cx="9137389" cy="1754326"/>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rgbClr val="0000FF"/>
                </a:solidFill>
                <a:latin typeface="Times New Roman" panose="02020603050405020304" pitchFamily="18" charset="0"/>
              </a:rPr>
              <a:t>the quality of…            …</a:t>
            </a:r>
            <a:r>
              <a:rPr lang="zh-CN" altLang="en-US" sz="3600" b="1" dirty="0">
                <a:solidFill>
                  <a:srgbClr val="0000FF"/>
                </a:solidFill>
                <a:latin typeface="Times New Roman" panose="02020603050405020304" pitchFamily="18" charset="0"/>
              </a:rPr>
              <a:t>的质量</a:t>
            </a:r>
            <a:endParaRPr lang="en-US" altLang="zh-CN" sz="3600" b="1" dirty="0">
              <a:solidFill>
                <a:srgbClr val="0000FF"/>
              </a:solidFill>
              <a:latin typeface="Times New Roman" panose="02020603050405020304" pitchFamily="18" charset="0"/>
            </a:endParaRPr>
          </a:p>
          <a:p>
            <a:pPr eaLnBrk="1" hangingPunct="1"/>
            <a:r>
              <a:rPr lang="en-US" altLang="zh-CN" sz="3600" b="1" dirty="0">
                <a:solidFill>
                  <a:srgbClr val="0000FF"/>
                </a:solidFill>
                <a:latin typeface="Times New Roman" panose="02020603050405020304" pitchFamily="18" charset="0"/>
              </a:rPr>
              <a:t>the price of….              the number of…</a:t>
            </a:r>
            <a:endParaRPr lang="en-US" altLang="zh-CN" sz="3600" b="1" dirty="0">
              <a:solidFill>
                <a:srgbClr val="0000FF"/>
              </a:solidFill>
              <a:latin typeface="Times New Roman" panose="02020603050405020304" pitchFamily="18" charset="0"/>
            </a:endParaRPr>
          </a:p>
          <a:p>
            <a:pPr eaLnBrk="1" hangingPunct="1"/>
            <a:r>
              <a:rPr lang="en-US" altLang="zh-CN" sz="3600" b="1" dirty="0">
                <a:solidFill>
                  <a:srgbClr val="0000FF"/>
                </a:solidFill>
                <a:latin typeface="Times New Roman" panose="02020603050405020304" pitchFamily="18" charset="0"/>
              </a:rPr>
              <a:t>the population of…     the weight of…</a:t>
            </a:r>
            <a:endParaRPr lang="en-US" altLang="zh-CN" sz="36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18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18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18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17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17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01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52425" y="628651"/>
            <a:ext cx="11487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Times New Roman" panose="02020603050405020304" pitchFamily="18" charset="0"/>
              </a:rPr>
              <a:t>4. The quality of this robot is not </a:t>
            </a:r>
            <a:r>
              <a:rPr lang="en-US" altLang="zh-CN" sz="3600" b="1" dirty="0">
                <a:solidFill>
                  <a:srgbClr val="FF0000"/>
                </a:solidFill>
                <a:latin typeface="Times New Roman" panose="02020603050405020304" pitchFamily="18" charset="0"/>
              </a:rPr>
              <a:t>up to standard </a:t>
            </a:r>
            <a:r>
              <a:rPr lang="en-US" altLang="zh-CN" sz="3600" b="1" dirty="0">
                <a:latin typeface="Times New Roman" panose="02020603050405020304" pitchFamily="18" charset="0"/>
              </a:rPr>
              <a:t>either.   </a:t>
            </a:r>
            <a:r>
              <a:rPr lang="en-US" altLang="zh-CN" sz="3600" b="1" dirty="0">
                <a:solidFill>
                  <a:srgbClr val="FF3300"/>
                </a:solidFill>
                <a:latin typeface="Times New Roman" panose="02020603050405020304" pitchFamily="18" charset="0"/>
              </a:rPr>
              <a:t>    </a:t>
            </a:r>
            <a:endParaRPr lang="en-US" altLang="zh-CN" sz="3600" b="1" dirty="0">
              <a:latin typeface="Times New Roman" panose="02020603050405020304" pitchFamily="18" charset="0"/>
            </a:endParaRPr>
          </a:p>
        </p:txBody>
      </p:sp>
      <p:sp>
        <p:nvSpPr>
          <p:cNvPr id="50179" name="Rectangle 3"/>
          <p:cNvSpPr>
            <a:spLocks noChangeArrowheads="1"/>
          </p:cNvSpPr>
          <p:nvPr/>
        </p:nvSpPr>
        <p:spPr bwMode="auto">
          <a:xfrm>
            <a:off x="953668" y="2695577"/>
            <a:ext cx="10698817" cy="2605009"/>
          </a:xfrm>
          <a:prstGeom prst="rect">
            <a:avLst/>
          </a:prstGeom>
          <a:solidFill>
            <a:srgbClr val="CDF7DB"/>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b="1" dirty="0">
                <a:latin typeface="Times New Roman" panose="02020603050405020304" pitchFamily="18" charset="0"/>
              </a:rPr>
              <a:t>1. </a:t>
            </a:r>
            <a:r>
              <a:rPr lang="zh-CN" altLang="en-US" sz="3600" b="1" dirty="0">
                <a:latin typeface="Times New Roman" panose="02020603050405020304" pitchFamily="18" charset="0"/>
              </a:rPr>
              <a:t>此产品合格。</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The product ___________________.</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2. </a:t>
            </a:r>
            <a:r>
              <a:rPr lang="zh-CN" altLang="en-US" sz="3600" b="1" dirty="0">
                <a:latin typeface="Times New Roman" panose="02020603050405020304" pitchFamily="18" charset="0"/>
              </a:rPr>
              <a:t>有</a:t>
            </a:r>
            <a:r>
              <a:rPr lang="en-US" altLang="zh-CN" sz="3600" b="1" dirty="0">
                <a:latin typeface="Times New Roman" panose="02020603050405020304" pitchFamily="18" charset="0"/>
              </a:rPr>
              <a:t>300</a:t>
            </a:r>
            <a:r>
              <a:rPr lang="zh-CN" altLang="en-US" sz="3600" b="1" dirty="0">
                <a:latin typeface="Times New Roman" panose="02020603050405020304" pitchFamily="18" charset="0"/>
              </a:rPr>
              <a:t>多块手表不合质量标准。</a:t>
            </a:r>
            <a:endParaRPr lang="zh-CN" altLang="en-US"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More than 300 watches _____________________.  </a:t>
            </a:r>
            <a:endParaRPr lang="en-US" altLang="zh-CN" sz="3600" b="1" dirty="0">
              <a:latin typeface="Times New Roman" panose="02020603050405020304" pitchFamily="18" charset="0"/>
            </a:endParaRPr>
          </a:p>
        </p:txBody>
      </p:sp>
      <p:sp>
        <p:nvSpPr>
          <p:cNvPr id="50180" name="Rectangle 4"/>
          <p:cNvSpPr>
            <a:spLocks noChangeArrowheads="1"/>
          </p:cNvSpPr>
          <p:nvPr/>
        </p:nvSpPr>
        <p:spPr bwMode="auto">
          <a:xfrm>
            <a:off x="953668" y="1466851"/>
            <a:ext cx="7362475" cy="646113"/>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rgbClr val="0000FF"/>
                </a:solidFill>
                <a:latin typeface="Times New Roman" panose="02020603050405020304" pitchFamily="18" charset="0"/>
              </a:rPr>
              <a:t>up to standard      </a:t>
            </a:r>
            <a:r>
              <a:rPr lang="zh-CN" altLang="en-US" sz="3600" b="1" dirty="0">
                <a:solidFill>
                  <a:srgbClr val="0000FF"/>
                </a:solidFill>
                <a:latin typeface="Times New Roman" panose="02020603050405020304" pitchFamily="18" charset="0"/>
              </a:rPr>
              <a:t>合格</a:t>
            </a:r>
            <a:endParaRPr lang="zh-CN" altLang="en-US" sz="3600" b="1" dirty="0">
              <a:solidFill>
                <a:srgbClr val="0000FF"/>
              </a:solidFill>
              <a:latin typeface="Times New Roman" panose="02020603050405020304" pitchFamily="18" charset="0"/>
            </a:endParaRPr>
          </a:p>
        </p:txBody>
      </p:sp>
      <p:sp>
        <p:nvSpPr>
          <p:cNvPr id="2" name="文本框 1"/>
          <p:cNvSpPr txBox="1"/>
          <p:nvPr/>
        </p:nvSpPr>
        <p:spPr>
          <a:xfrm>
            <a:off x="1426029" y="5560033"/>
            <a:ext cx="8153400" cy="646331"/>
          </a:xfrm>
          <a:prstGeom prst="rect">
            <a:avLst/>
          </a:prstGeom>
          <a:noFill/>
        </p:spPr>
        <p:txBody>
          <a:bodyPr wrap="square" rtlCol="0">
            <a:spAutoFit/>
          </a:bodyPr>
          <a:lstStyle/>
          <a:p>
            <a:r>
              <a:rPr lang="zh-CN" altLang="en-US" sz="3600" b="1" dirty="0">
                <a:latin typeface="Times New Roman" panose="02020603050405020304" pitchFamily="18" charset="0"/>
                <a:ea typeface="宋体" panose="02010600030101010101" pitchFamily="2" charset="-122"/>
              </a:rPr>
              <a:t>工作高标准       </a:t>
            </a:r>
            <a:r>
              <a:rPr lang="en-US" altLang="zh-CN" sz="3600" b="1" dirty="0">
                <a:latin typeface="Times New Roman" panose="02020603050405020304" pitchFamily="18" charset="0"/>
                <a:ea typeface="宋体" panose="02010600030101010101" pitchFamily="2" charset="-122"/>
              </a:rPr>
              <a:t>work to high standard</a:t>
            </a:r>
            <a:r>
              <a:rPr lang="en-US" altLang="zh-CN" sz="3600" b="1" dirty="0">
                <a:solidFill>
                  <a:srgbClr val="FF0000"/>
                </a:solidFill>
                <a:latin typeface="Times New Roman" panose="02020603050405020304" pitchFamily="18" charset="0"/>
                <a:ea typeface="宋体" panose="02010600030101010101" pitchFamily="2" charset="-122"/>
              </a:rPr>
              <a:t>s</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4239985" y="3351750"/>
            <a:ext cx="3712029"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is up to standard</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460128" y="4654255"/>
            <a:ext cx="4778204"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are not up to standard</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17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17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17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ldLvl="0" animBg="1"/>
      <p:bldP spid="2"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50714" y="104776"/>
            <a:ext cx="1161291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Times New Roman" panose="02020603050405020304" pitchFamily="18" charset="0"/>
              </a:rPr>
              <a:t>5. My robot has already stopped working </a:t>
            </a:r>
            <a:r>
              <a:rPr lang="en-US" altLang="zh-CN" sz="3600" b="1" dirty="0">
                <a:solidFill>
                  <a:srgbClr val="FF0000"/>
                </a:solidFill>
                <a:latin typeface="Times New Roman" panose="02020603050405020304" pitchFamily="18" charset="0"/>
              </a:rPr>
              <a:t>completely</a:t>
            </a:r>
            <a:r>
              <a:rPr lang="en-US" altLang="zh-CN" sz="3600" b="1" dirty="0">
                <a:latin typeface="Times New Roman" panose="02020603050405020304" pitchFamily="18" charset="0"/>
              </a:rPr>
              <a:t>.  </a:t>
            </a:r>
            <a:endParaRPr lang="en-US" altLang="zh-CN" sz="3600" b="1" dirty="0">
              <a:latin typeface="Times New Roman" panose="02020603050405020304" pitchFamily="18" charset="0"/>
            </a:endParaRPr>
          </a:p>
        </p:txBody>
      </p:sp>
      <p:sp>
        <p:nvSpPr>
          <p:cNvPr id="51203" name="Rectangle 3"/>
          <p:cNvSpPr>
            <a:spLocks noChangeArrowheads="1"/>
          </p:cNvSpPr>
          <p:nvPr/>
        </p:nvSpPr>
        <p:spPr bwMode="auto">
          <a:xfrm>
            <a:off x="693471" y="937886"/>
            <a:ext cx="10788116" cy="1200329"/>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rgbClr val="0000FF"/>
                </a:solidFill>
                <a:latin typeface="Times New Roman" panose="02020603050405020304" pitchFamily="18" charset="0"/>
              </a:rPr>
              <a:t>completely: </a:t>
            </a:r>
            <a:r>
              <a:rPr lang="en-US" altLang="zh-CN" sz="3600" b="1" i="1" dirty="0">
                <a:solidFill>
                  <a:srgbClr val="0000FF"/>
                </a:solidFill>
                <a:latin typeface="Times New Roman" panose="02020603050405020304" pitchFamily="18" charset="0"/>
              </a:rPr>
              <a:t>adv. </a:t>
            </a:r>
            <a:r>
              <a:rPr lang="en-US" altLang="zh-CN" sz="3600" b="1" i="1" dirty="0">
                <a:solidFill>
                  <a:srgbClr val="FF0000"/>
                </a:solidFill>
                <a:latin typeface="Times New Roman" panose="02020603050405020304" pitchFamily="18" charset="0"/>
              </a:rPr>
              <a:t>the greatest degree possible</a:t>
            </a:r>
            <a:endParaRPr lang="en-US" altLang="zh-CN" sz="3600" b="1" i="1" dirty="0">
              <a:solidFill>
                <a:srgbClr val="FF0000"/>
              </a:solidFill>
              <a:latin typeface="Times New Roman" panose="02020603050405020304" pitchFamily="18" charset="0"/>
            </a:endParaRPr>
          </a:p>
          <a:p>
            <a:pPr eaLnBrk="1" hangingPunct="1"/>
            <a:r>
              <a:rPr lang="en-US" altLang="zh-CN" sz="3600" b="1" dirty="0">
                <a:solidFill>
                  <a:srgbClr val="0000FF"/>
                </a:solidFill>
                <a:latin typeface="Times New Roman" panose="02020603050405020304" pitchFamily="18" charset="0"/>
              </a:rPr>
              <a:t>complete  </a:t>
            </a:r>
            <a:r>
              <a:rPr lang="en-US" altLang="zh-CN" sz="3600" b="1" i="1" dirty="0">
                <a:solidFill>
                  <a:srgbClr val="FF0000"/>
                </a:solidFill>
                <a:latin typeface="Times New Roman" panose="02020603050405020304" pitchFamily="18" charset="0"/>
              </a:rPr>
              <a:t>adj.</a:t>
            </a:r>
            <a:endParaRPr lang="en-US" altLang="zh-CN" sz="3600" b="1" i="1" dirty="0">
              <a:solidFill>
                <a:srgbClr val="FF0000"/>
              </a:solidFill>
              <a:latin typeface="Times New Roman" panose="02020603050405020304" pitchFamily="18" charset="0"/>
            </a:endParaRPr>
          </a:p>
        </p:txBody>
      </p:sp>
      <p:sp>
        <p:nvSpPr>
          <p:cNvPr id="51204" name="Rectangle 4"/>
          <p:cNvSpPr>
            <a:spLocks noChangeArrowheads="1"/>
          </p:cNvSpPr>
          <p:nvPr/>
        </p:nvSpPr>
        <p:spPr bwMode="auto">
          <a:xfrm>
            <a:off x="693471" y="2638980"/>
            <a:ext cx="10784900" cy="2605009"/>
          </a:xfrm>
          <a:prstGeom prst="rect">
            <a:avLst/>
          </a:prstGeom>
          <a:solidFill>
            <a:srgbClr val="CDF7DB">
              <a:alpha val="59999"/>
            </a:srgb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742950" indent="-742950" eaLnBrk="1" hangingPunct="1">
              <a:lnSpc>
                <a:spcPts val="5000"/>
              </a:lnSpc>
              <a:buAutoNum type="arabicPeriod"/>
            </a:pPr>
            <a:r>
              <a:rPr lang="en-US" altLang="zh-CN" sz="3600" b="1" dirty="0">
                <a:latin typeface="Times New Roman" panose="02020603050405020304" pitchFamily="18" charset="0"/>
              </a:rPr>
              <a:t>I had forgotten it __________ (complete).</a:t>
            </a:r>
            <a:endParaRPr lang="en-US" altLang="zh-CN" sz="3600" b="1" dirty="0">
              <a:latin typeface="Times New Roman" panose="02020603050405020304" pitchFamily="18" charset="0"/>
            </a:endParaRPr>
          </a:p>
          <a:p>
            <a:pPr marL="742950" indent="-742950" eaLnBrk="1" hangingPunct="1">
              <a:lnSpc>
                <a:spcPts val="5000"/>
              </a:lnSpc>
              <a:buAutoNum type="arabicPeriod"/>
            </a:pPr>
            <a:r>
              <a:rPr lang="en-US" altLang="zh-CN" sz="3600" b="1" dirty="0">
                <a:latin typeface="Times New Roman" panose="02020603050405020304" pitchFamily="18" charset="0"/>
              </a:rPr>
              <a:t>He was badly broken in the accident because his arms were ____________ (complete) lost.</a:t>
            </a:r>
            <a:endParaRPr lang="en-US" altLang="zh-CN" sz="3600" b="1" dirty="0">
              <a:latin typeface="Times New Roman" panose="02020603050405020304" pitchFamily="18" charset="0"/>
            </a:endParaRPr>
          </a:p>
          <a:p>
            <a:pPr marL="742950" indent="-742950" eaLnBrk="1" hangingPunct="1">
              <a:lnSpc>
                <a:spcPts val="5000"/>
              </a:lnSpc>
              <a:buAutoNum type="arabicPeriod"/>
            </a:pPr>
            <a:r>
              <a:rPr lang="en-US" altLang="zh-CN" sz="3600" b="1" dirty="0">
                <a:latin typeface="Times New Roman" panose="02020603050405020304" pitchFamily="18" charset="0"/>
              </a:rPr>
              <a:t>I found my room in a __________(complete) mess.</a:t>
            </a:r>
            <a:endParaRPr lang="zh-CN" altLang="en-US" sz="3600" b="1" dirty="0">
              <a:latin typeface="Times New Roman" panose="02020603050405020304" pitchFamily="18" charset="0"/>
            </a:endParaRPr>
          </a:p>
        </p:txBody>
      </p:sp>
      <p:sp>
        <p:nvSpPr>
          <p:cNvPr id="5" name="文本框 4"/>
          <p:cNvSpPr txBox="1"/>
          <p:nvPr/>
        </p:nvSpPr>
        <p:spPr>
          <a:xfrm>
            <a:off x="5957171" y="4597658"/>
            <a:ext cx="2087372"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complete</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3858984" y="3928082"/>
            <a:ext cx="2541815"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completely</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985656" y="2680381"/>
            <a:ext cx="2405743" cy="646331"/>
          </a:xfrm>
          <a:prstGeom prst="rect">
            <a:avLst/>
          </a:prstGeom>
          <a:noFill/>
        </p:spPr>
        <p:txBody>
          <a:bodyPr wrap="square" rtlCol="0">
            <a:spAutoFit/>
          </a:bodyPr>
          <a:lstStyle/>
          <a:p>
            <a:r>
              <a:rPr lang="en-US" altLang="zh-CN" sz="3600" b="1" dirty="0">
                <a:solidFill>
                  <a:srgbClr val="FF0000"/>
                </a:solidFill>
                <a:latin typeface="Times New Roman" panose="02020603050405020304" pitchFamily="18" charset="0"/>
                <a:cs typeface="Times New Roman" panose="02020603050405020304" pitchFamily="18" charset="0"/>
              </a:rPr>
              <a:t>completely</a:t>
            </a:r>
            <a:endParaRPr lang="zh-CN" altLang="en-US"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120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04">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0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ldLvl="0" animBg="1"/>
      <p:bldP spid="5"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50714" y="104776"/>
            <a:ext cx="1161291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latin typeface="Times New Roman" panose="02020603050405020304" pitchFamily="18" charset="0"/>
              </a:rPr>
              <a:t>6. I </a:t>
            </a:r>
            <a:r>
              <a:rPr lang="en-US" altLang="zh-CN" sz="3600" b="1" dirty="0">
                <a:solidFill>
                  <a:srgbClr val="FF3300"/>
                </a:solidFill>
                <a:latin typeface="Times New Roman" panose="02020603050405020304" pitchFamily="18" charset="0"/>
              </a:rPr>
              <a:t>regret</a:t>
            </a:r>
            <a:r>
              <a:rPr lang="en-US" altLang="zh-CN" sz="3600" b="1" dirty="0">
                <a:latin typeface="Times New Roman" panose="02020603050405020304" pitchFamily="18" charset="0"/>
              </a:rPr>
              <a:t> having bought a robot like this.  </a:t>
            </a:r>
            <a:endParaRPr lang="en-US" altLang="zh-CN" sz="3600" b="1" dirty="0">
              <a:latin typeface="Times New Roman" panose="02020603050405020304" pitchFamily="18" charset="0"/>
            </a:endParaRPr>
          </a:p>
        </p:txBody>
      </p:sp>
      <p:sp>
        <p:nvSpPr>
          <p:cNvPr id="51203" name="Rectangle 3"/>
          <p:cNvSpPr>
            <a:spLocks noChangeArrowheads="1"/>
          </p:cNvSpPr>
          <p:nvPr/>
        </p:nvSpPr>
        <p:spPr bwMode="auto">
          <a:xfrm>
            <a:off x="693471" y="937886"/>
            <a:ext cx="10788116" cy="2308324"/>
          </a:xfrm>
          <a:prstGeom prst="rect">
            <a:avLst/>
          </a:prstGeom>
          <a:noFill/>
          <a:ln w="57150" cmpd="thinThick">
            <a:solidFill>
              <a:srgbClr val="3399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rgbClr val="0000FF"/>
                </a:solidFill>
                <a:latin typeface="Times New Roman" panose="02020603050405020304" pitchFamily="18" charset="0"/>
              </a:rPr>
              <a:t>regret: </a:t>
            </a:r>
            <a:r>
              <a:rPr lang="en-US" altLang="zh-CN" sz="3600" b="1" i="1" dirty="0">
                <a:solidFill>
                  <a:srgbClr val="0000FF"/>
                </a:solidFill>
                <a:latin typeface="Times New Roman" panose="02020603050405020304" pitchFamily="18" charset="0"/>
              </a:rPr>
              <a:t>v.    </a:t>
            </a:r>
            <a:r>
              <a:rPr lang="en-US" altLang="zh-CN" sz="3600" b="1" i="1" dirty="0">
                <a:solidFill>
                  <a:srgbClr val="FF0000"/>
                </a:solidFill>
                <a:latin typeface="Times New Roman" panose="02020603050405020304" pitchFamily="18" charset="0"/>
              </a:rPr>
              <a:t>to feel sorry about something you have done</a:t>
            </a:r>
            <a:endParaRPr lang="en-US" altLang="zh-CN" sz="3600" b="1" i="1" dirty="0">
              <a:solidFill>
                <a:srgbClr val="FF0000"/>
              </a:solidFill>
              <a:latin typeface="Times New Roman" panose="02020603050405020304" pitchFamily="18" charset="0"/>
            </a:endParaRPr>
          </a:p>
          <a:p>
            <a:pPr eaLnBrk="1" hangingPunct="1"/>
            <a:r>
              <a:rPr lang="en-US" altLang="zh-CN" sz="3600" b="1" i="1" dirty="0">
                <a:solidFill>
                  <a:srgbClr val="FF0000"/>
                </a:solidFill>
                <a:latin typeface="Times New Roman" panose="02020603050405020304" pitchFamily="18" charset="0"/>
              </a:rPr>
              <a:t>                   and wish you had not done it.</a:t>
            </a:r>
            <a:endParaRPr lang="en-US" altLang="zh-CN" sz="3600" b="1" i="1" dirty="0">
              <a:solidFill>
                <a:srgbClr val="FF0000"/>
              </a:solidFill>
              <a:latin typeface="Times New Roman" panose="02020603050405020304" pitchFamily="18" charset="0"/>
            </a:endParaRPr>
          </a:p>
          <a:p>
            <a:pPr eaLnBrk="1" hangingPunct="1"/>
            <a:r>
              <a:rPr lang="en-US" altLang="zh-CN" sz="3600" b="1" dirty="0">
                <a:solidFill>
                  <a:srgbClr val="0000FF"/>
                </a:solidFill>
                <a:latin typeface="Times New Roman" panose="02020603050405020304" pitchFamily="18" charset="0"/>
              </a:rPr>
              <a:t>regret</a:t>
            </a:r>
            <a:r>
              <a:rPr lang="en-US" altLang="zh-CN" sz="3600" b="1" dirty="0">
                <a:solidFill>
                  <a:srgbClr val="FF0000"/>
                </a:solidFill>
                <a:latin typeface="Times New Roman" panose="02020603050405020304" pitchFamily="18" charset="0"/>
              </a:rPr>
              <a:t>ted</a:t>
            </a:r>
            <a:endParaRPr lang="en-US" altLang="zh-CN" sz="3600" b="1" dirty="0">
              <a:solidFill>
                <a:srgbClr val="FF0000"/>
              </a:solidFill>
              <a:latin typeface="Times New Roman" panose="02020603050405020304" pitchFamily="18" charset="0"/>
            </a:endParaRPr>
          </a:p>
          <a:p>
            <a:pPr eaLnBrk="1" hangingPunct="1"/>
            <a:r>
              <a:rPr lang="en-US" altLang="zh-CN" sz="3600" b="1" dirty="0">
                <a:solidFill>
                  <a:srgbClr val="0000FF"/>
                </a:solidFill>
                <a:latin typeface="Times New Roman" panose="02020603050405020304" pitchFamily="18" charset="0"/>
              </a:rPr>
              <a:t>regret (not) having done </a:t>
            </a:r>
            <a:r>
              <a:rPr lang="en-US" altLang="zh-CN" sz="3600" b="1" dirty="0" err="1">
                <a:solidFill>
                  <a:srgbClr val="0000FF"/>
                </a:solidFill>
                <a:latin typeface="Times New Roman" panose="02020603050405020304" pitchFamily="18" charset="0"/>
              </a:rPr>
              <a:t>sth</a:t>
            </a:r>
            <a:r>
              <a:rPr lang="en-US" altLang="zh-CN" sz="3600" b="1" dirty="0">
                <a:solidFill>
                  <a:srgbClr val="0000FF"/>
                </a:solidFill>
                <a:latin typeface="Times New Roman" panose="02020603050405020304" pitchFamily="18" charset="0"/>
              </a:rPr>
              <a:t>.      </a:t>
            </a:r>
            <a:r>
              <a:rPr lang="zh-CN" altLang="en-US" sz="3600" b="1" dirty="0">
                <a:solidFill>
                  <a:srgbClr val="0000FF"/>
                </a:solidFill>
                <a:latin typeface="Times New Roman" panose="02020603050405020304" pitchFamily="18" charset="0"/>
              </a:rPr>
              <a:t>后悔</a:t>
            </a:r>
            <a:r>
              <a:rPr lang="en-US" altLang="zh-CN" sz="3600" b="1" dirty="0">
                <a:solidFill>
                  <a:srgbClr val="0000FF"/>
                </a:solidFill>
                <a:latin typeface="Times New Roman" panose="02020603050405020304" pitchFamily="18" charset="0"/>
              </a:rPr>
              <a:t>(</a:t>
            </a:r>
            <a:r>
              <a:rPr lang="zh-CN" altLang="en-US" sz="3600" b="1" dirty="0">
                <a:solidFill>
                  <a:srgbClr val="0000FF"/>
                </a:solidFill>
                <a:latin typeface="Times New Roman" panose="02020603050405020304" pitchFamily="18" charset="0"/>
              </a:rPr>
              <a:t>没做）做了某事</a:t>
            </a:r>
            <a:endParaRPr lang="en-US" altLang="zh-CN" sz="3600" b="1" dirty="0">
              <a:solidFill>
                <a:srgbClr val="0000FF"/>
              </a:solidFill>
              <a:latin typeface="Times New Roman" panose="02020603050405020304" pitchFamily="18" charset="0"/>
            </a:endParaRPr>
          </a:p>
        </p:txBody>
      </p:sp>
      <p:sp>
        <p:nvSpPr>
          <p:cNvPr id="51204" name="Rectangle 4"/>
          <p:cNvSpPr>
            <a:spLocks noChangeArrowheads="1"/>
          </p:cNvSpPr>
          <p:nvPr/>
        </p:nvSpPr>
        <p:spPr bwMode="auto">
          <a:xfrm>
            <a:off x="696686" y="3611790"/>
            <a:ext cx="10784900" cy="3298339"/>
          </a:xfrm>
          <a:prstGeom prst="rect">
            <a:avLst/>
          </a:prstGeom>
          <a:solidFill>
            <a:srgbClr val="CDF7DB">
              <a:alpha val="59999"/>
            </a:srgb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en-US" altLang="zh-CN" sz="3600" b="1" dirty="0">
                <a:latin typeface="Times New Roman" panose="02020603050405020304" pitchFamily="18" charset="0"/>
              </a:rPr>
              <a:t>1. </a:t>
            </a:r>
            <a:r>
              <a:rPr lang="zh-CN" altLang="en-US" sz="3600" b="1" dirty="0">
                <a:latin typeface="Times New Roman" panose="02020603050405020304" pitchFamily="18" charset="0"/>
              </a:rPr>
              <a:t>我真后悔和我的祖母说了那个坏消息。</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I </a:t>
            </a:r>
            <a:r>
              <a:rPr lang="en-US" altLang="zh-CN" sz="3600" b="1" dirty="0">
                <a:solidFill>
                  <a:srgbClr val="FF0000"/>
                </a:solidFill>
                <a:latin typeface="Times New Roman" panose="02020603050405020304" pitchFamily="18" charset="0"/>
              </a:rPr>
              <a:t>regret having </a:t>
            </a:r>
            <a:r>
              <a:rPr lang="en-US" altLang="zh-CN" sz="3600" b="1" dirty="0">
                <a:latin typeface="Times New Roman" panose="02020603050405020304" pitchFamily="18" charset="0"/>
              </a:rPr>
              <a:t>said that bad news to my grandma.</a:t>
            </a:r>
            <a:endParaRPr lang="en-US" altLang="zh-CN"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2. </a:t>
            </a:r>
            <a:r>
              <a:rPr lang="zh-CN" altLang="en-US" sz="3600" b="1" dirty="0">
                <a:latin typeface="Times New Roman" panose="02020603050405020304" pitchFamily="18" charset="0"/>
              </a:rPr>
              <a:t>她后悔没买那本书。</a:t>
            </a:r>
            <a:endParaRPr lang="zh-CN" altLang="en-US" sz="3600" b="1" dirty="0">
              <a:latin typeface="Times New Roman" panose="02020603050405020304" pitchFamily="18" charset="0"/>
            </a:endParaRPr>
          </a:p>
          <a:p>
            <a:pPr eaLnBrk="1" hangingPunct="1">
              <a:lnSpc>
                <a:spcPts val="5000"/>
              </a:lnSpc>
            </a:pPr>
            <a:r>
              <a:rPr lang="en-US" altLang="zh-CN" sz="3600" b="1" dirty="0">
                <a:latin typeface="Times New Roman" panose="02020603050405020304" pitchFamily="18" charset="0"/>
              </a:rPr>
              <a:t>    She </a:t>
            </a:r>
            <a:r>
              <a:rPr lang="en-US" altLang="zh-CN" sz="3600" b="1" dirty="0">
                <a:solidFill>
                  <a:srgbClr val="FF0000"/>
                </a:solidFill>
                <a:latin typeface="Times New Roman" panose="02020603050405020304" pitchFamily="18" charset="0"/>
              </a:rPr>
              <a:t>regrets</a:t>
            </a:r>
            <a:r>
              <a:rPr lang="en-US" altLang="zh-CN" sz="3600" b="1" dirty="0">
                <a:solidFill>
                  <a:srgbClr val="FF3300"/>
                </a:solidFill>
                <a:latin typeface="Times New Roman" panose="02020603050405020304" pitchFamily="18" charset="0"/>
              </a:rPr>
              <a:t> </a:t>
            </a:r>
            <a:r>
              <a:rPr lang="en-US" altLang="zh-CN" sz="3600" b="1" dirty="0">
                <a:latin typeface="Times New Roman" panose="02020603050405020304" pitchFamily="18" charset="0"/>
              </a:rPr>
              <a:t>not </a:t>
            </a:r>
            <a:r>
              <a:rPr lang="en-US" altLang="zh-CN" sz="3600" b="1" dirty="0">
                <a:solidFill>
                  <a:srgbClr val="FF0000"/>
                </a:solidFill>
                <a:latin typeface="Times New Roman" panose="02020603050405020304" pitchFamily="18" charset="0"/>
              </a:rPr>
              <a:t>having</a:t>
            </a:r>
            <a:r>
              <a:rPr lang="en-US" altLang="zh-CN" sz="3600" b="1" dirty="0">
                <a:latin typeface="Times New Roman" panose="02020603050405020304" pitchFamily="18" charset="0"/>
              </a:rPr>
              <a:t> bought that book.</a:t>
            </a:r>
            <a:endParaRPr lang="en-US" altLang="zh-CN" sz="3600" b="1" dirty="0">
              <a:latin typeface="Times New Roman" panose="02020603050405020304" pitchFamily="18" charset="0"/>
            </a:endParaRPr>
          </a:p>
          <a:p>
            <a:pPr eaLnBrk="1" hangingPunct="1">
              <a:lnSpc>
                <a:spcPts val="5000"/>
              </a:lnSpc>
            </a:pPr>
            <a:endParaRPr lang="zh-CN" altLang="en-US" sz="36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04">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204">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1204">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120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40000"/>
                <a:lumOff val="60000"/>
              </a:schemeClr>
            </a:gs>
            <a:gs pos="9000">
              <a:schemeClr val="tx2">
                <a:lumMod val="40000"/>
                <a:lumOff val="60000"/>
              </a:schemeClr>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5125" name="Rectangle 6"/>
          <p:cNvSpPr>
            <a:spLocks noChangeArrowheads="1"/>
          </p:cNvSpPr>
          <p:nvPr/>
        </p:nvSpPr>
        <p:spPr bwMode="auto">
          <a:xfrm>
            <a:off x="1587" y="1"/>
            <a:ext cx="12192000" cy="6857999"/>
          </a:xfrm>
          <a:prstGeom prst="rect">
            <a:avLst/>
          </a:prstGeom>
          <a:noFill/>
          <a:ln w="60325">
            <a:noFill/>
            <a:miter lim="800000"/>
          </a:ln>
          <a:effectLst/>
        </p:spPr>
        <p:txBody>
          <a:bodyPr wrap="none" anchor="ct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lnSpc>
                <a:spcPts val="4600"/>
              </a:lnSpc>
              <a:spcBef>
                <a:spcPct val="0"/>
              </a:spcBef>
              <a:spcAft>
                <a:spcPct val="0"/>
              </a:spcAft>
              <a:buNone/>
            </a:pPr>
            <a:r>
              <a:rPr lang="en-US" altLang="zh-CN" sz="4400" b="1" i="1" dirty="0">
                <a:solidFill>
                  <a:srgbClr val="FF0066"/>
                </a:solidFill>
                <a:latin typeface="Times New Roman" panose="02020603050405020304" pitchFamily="18" charset="0"/>
              </a:rPr>
              <a:t>Questionnaire: Your ideal robot</a:t>
            </a:r>
            <a:endParaRPr lang="en-US" altLang="zh-CN" sz="4400" b="1" i="1" dirty="0">
              <a:solidFill>
                <a:srgbClr val="FF0066"/>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sz="3600" b="1" dirty="0">
                <a:solidFill>
                  <a:srgbClr val="0000FF"/>
                </a:solidFill>
                <a:latin typeface="Times New Roman" panose="02020603050405020304" pitchFamily="18" charset="0"/>
              </a:rPr>
              <a:t>What do you look for in a robot?</a:t>
            </a:r>
            <a:endParaRPr lang="en-US" altLang="zh-CN" sz="3600" b="1" dirty="0">
              <a:solidFill>
                <a:srgbClr val="0000FF"/>
              </a:solidFill>
              <a:latin typeface="Times New Roman" panose="02020603050405020304" pitchFamily="18" charset="0"/>
            </a:endParaRPr>
          </a:p>
          <a:p>
            <a:pPr eaLnBrk="1" fontAlgn="base" hangingPunct="1">
              <a:lnSpc>
                <a:spcPts val="4600"/>
              </a:lnSpc>
              <a:spcBef>
                <a:spcPct val="0"/>
              </a:spcBef>
              <a:spcAft>
                <a:spcPct val="0"/>
              </a:spcAft>
              <a:buFontTx/>
              <a:buAutoNum type="arabicPeriod"/>
            </a:pPr>
            <a:r>
              <a:rPr lang="en-US" altLang="zh-CN" dirty="0">
                <a:solidFill>
                  <a:prstClr val="black"/>
                </a:solidFill>
                <a:latin typeface="Times New Roman" panose="02020603050405020304" pitchFamily="18" charset="0"/>
              </a:rPr>
              <a:t>How long do you expect your robot’s batteries to last?</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2 days           1 week          2 months</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2. How long do you think your robot should work?</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8 hours a day        12 hours a day        24 hours a day</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3. What do you want your robot to help you with?</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homework         cooking             cleaning</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4. How often do you think your robot should be checked?</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never              every 3 months        every 6 months</a:t>
            </a:r>
            <a:endParaRPr lang="en-US" altLang="zh-CN" dirty="0">
              <a:solidFill>
                <a:prstClr val="black"/>
              </a:solidFill>
              <a:latin typeface="Times New Roman" panose="02020603050405020304" pitchFamily="18" charset="0"/>
            </a:endParaRPr>
          </a:p>
          <a:p>
            <a:pPr eaLnBrk="1" fontAlgn="base" hangingPunct="1">
              <a:spcBef>
                <a:spcPct val="0"/>
              </a:spcBef>
              <a:spcAft>
                <a:spcPct val="0"/>
              </a:spcAft>
              <a:buNone/>
            </a:pPr>
            <a:endParaRPr lang="en-US" altLang="zh-CN" sz="2800" dirty="0">
              <a:solidFill>
                <a:prstClr val="black"/>
              </a:solidFill>
              <a:latin typeface="Comic Sans MS" panose="030F0702030302020204" pitchFamily="66" charset="0"/>
            </a:endParaRPr>
          </a:p>
          <a:p>
            <a:pPr eaLnBrk="1" fontAlgn="base" hangingPunct="1">
              <a:spcBef>
                <a:spcPct val="0"/>
              </a:spcBef>
              <a:spcAft>
                <a:spcPct val="0"/>
              </a:spcAft>
              <a:buNone/>
            </a:pPr>
            <a:endParaRPr lang="en-US" altLang="zh-CN" sz="2800" dirty="0">
              <a:solidFill>
                <a:prstClr val="black"/>
              </a:solidFill>
              <a:latin typeface="Comic Sans MS" panose="030F0702030302020204" pitchFamily="66" charset="0"/>
            </a:endParaRPr>
          </a:p>
        </p:txBody>
      </p:sp>
      <p:sp>
        <p:nvSpPr>
          <p:cNvPr id="5127" name="Rectangle 7"/>
          <p:cNvSpPr>
            <a:spLocks noChangeArrowheads="1"/>
          </p:cNvSpPr>
          <p:nvPr/>
        </p:nvSpPr>
        <p:spPr bwMode="auto">
          <a:xfrm>
            <a:off x="554036" y="1940441"/>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28" name="Rectangle 8"/>
          <p:cNvSpPr>
            <a:spLocks noChangeArrowheads="1"/>
          </p:cNvSpPr>
          <p:nvPr/>
        </p:nvSpPr>
        <p:spPr bwMode="auto">
          <a:xfrm>
            <a:off x="2677317" y="1945821"/>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29" name="Rectangle 9"/>
          <p:cNvSpPr>
            <a:spLocks noChangeArrowheads="1"/>
          </p:cNvSpPr>
          <p:nvPr/>
        </p:nvSpPr>
        <p:spPr bwMode="auto">
          <a:xfrm>
            <a:off x="4800598" y="1945821"/>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0" name="Rectangle 10"/>
          <p:cNvSpPr>
            <a:spLocks noChangeArrowheads="1"/>
          </p:cNvSpPr>
          <p:nvPr/>
        </p:nvSpPr>
        <p:spPr bwMode="auto">
          <a:xfrm>
            <a:off x="554036" y="3135351"/>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1" name="Rectangle 11"/>
          <p:cNvSpPr>
            <a:spLocks noChangeArrowheads="1"/>
          </p:cNvSpPr>
          <p:nvPr/>
        </p:nvSpPr>
        <p:spPr bwMode="auto">
          <a:xfrm>
            <a:off x="3578223" y="3124731"/>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2" name="Rectangle 12"/>
          <p:cNvSpPr>
            <a:spLocks noChangeArrowheads="1"/>
          </p:cNvSpPr>
          <p:nvPr/>
        </p:nvSpPr>
        <p:spPr bwMode="auto">
          <a:xfrm>
            <a:off x="6727026" y="3114111"/>
            <a:ext cx="360363"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3" name="Rectangle 13"/>
          <p:cNvSpPr>
            <a:spLocks noChangeArrowheads="1"/>
          </p:cNvSpPr>
          <p:nvPr/>
        </p:nvSpPr>
        <p:spPr bwMode="auto">
          <a:xfrm>
            <a:off x="545976" y="4291930"/>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4" name="Rectangle 14"/>
          <p:cNvSpPr>
            <a:spLocks noChangeArrowheads="1"/>
          </p:cNvSpPr>
          <p:nvPr/>
        </p:nvSpPr>
        <p:spPr bwMode="auto">
          <a:xfrm>
            <a:off x="3143813" y="4301193"/>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5" name="Rectangle 15"/>
          <p:cNvSpPr>
            <a:spLocks noChangeArrowheads="1"/>
          </p:cNvSpPr>
          <p:nvPr/>
        </p:nvSpPr>
        <p:spPr bwMode="auto">
          <a:xfrm>
            <a:off x="5779183" y="4301193"/>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6" name="Rectangle 16"/>
          <p:cNvSpPr>
            <a:spLocks noChangeArrowheads="1"/>
          </p:cNvSpPr>
          <p:nvPr/>
        </p:nvSpPr>
        <p:spPr bwMode="auto">
          <a:xfrm>
            <a:off x="554036" y="5486839"/>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7" name="Rectangle 17"/>
          <p:cNvSpPr>
            <a:spLocks noChangeArrowheads="1"/>
          </p:cNvSpPr>
          <p:nvPr/>
        </p:nvSpPr>
        <p:spPr bwMode="auto">
          <a:xfrm>
            <a:off x="2857498" y="5476083"/>
            <a:ext cx="360363"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8" name="Rectangle 18"/>
          <p:cNvSpPr>
            <a:spLocks noChangeArrowheads="1"/>
          </p:cNvSpPr>
          <p:nvPr/>
        </p:nvSpPr>
        <p:spPr bwMode="auto">
          <a:xfrm>
            <a:off x="6218235" y="5476083"/>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5139" name="Text Box 19"/>
          <p:cNvSpPr txBox="1">
            <a:spLocks noChangeArrowheads="1"/>
          </p:cNvSpPr>
          <p:nvPr/>
        </p:nvSpPr>
        <p:spPr bwMode="auto">
          <a:xfrm>
            <a:off x="319088" y="6019008"/>
            <a:ext cx="10972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50000"/>
              </a:spcBef>
              <a:spcAft>
                <a:spcPct val="0"/>
              </a:spcAft>
              <a:buNone/>
            </a:pPr>
            <a:r>
              <a:rPr lang="en-US" altLang="zh-CN" sz="3600" b="1" i="1" dirty="0">
                <a:solidFill>
                  <a:schemeClr val="accent2">
                    <a:lumMod val="75000"/>
                  </a:schemeClr>
                </a:solidFill>
                <a:latin typeface="Times New Roman" panose="02020603050405020304" pitchFamily="18" charset="0"/>
              </a:rPr>
              <a:t>Say something about your</a:t>
            </a:r>
            <a:r>
              <a:rPr lang="zh-CN" altLang="en-US" sz="3600" b="1" i="1" dirty="0">
                <a:solidFill>
                  <a:schemeClr val="accent2">
                    <a:lumMod val="75000"/>
                  </a:schemeClr>
                </a:solidFill>
                <a:latin typeface="Times New Roman" panose="02020603050405020304" pitchFamily="18" charset="0"/>
              </a:rPr>
              <a:t> </a:t>
            </a:r>
            <a:r>
              <a:rPr lang="en-US" altLang="zh-CN" sz="3600" b="1" i="1" dirty="0">
                <a:solidFill>
                  <a:schemeClr val="accent2">
                    <a:lumMod val="75000"/>
                  </a:schemeClr>
                </a:solidFill>
                <a:latin typeface="Times New Roman" panose="02020603050405020304" pitchFamily="18" charset="0"/>
              </a:rPr>
              <a:t>ideal</a:t>
            </a:r>
            <a:r>
              <a:rPr lang="zh-CN" altLang="en-US" sz="3600" b="1" i="1" dirty="0">
                <a:solidFill>
                  <a:schemeClr val="accent2">
                    <a:lumMod val="75000"/>
                  </a:schemeClr>
                </a:solidFill>
                <a:latin typeface="Times New Roman" panose="02020603050405020304" pitchFamily="18" charset="0"/>
              </a:rPr>
              <a:t> </a:t>
            </a:r>
            <a:r>
              <a:rPr lang="en-US" altLang="zh-CN" sz="3600" b="1" i="1" dirty="0">
                <a:solidFill>
                  <a:schemeClr val="accent2">
                    <a:lumMod val="75000"/>
                  </a:schemeClr>
                </a:solidFill>
                <a:latin typeface="Times New Roman" panose="02020603050405020304" pitchFamily="18" charset="0"/>
              </a:rPr>
              <a:t>robot and complete it.</a:t>
            </a:r>
            <a:endParaRPr lang="en-US" altLang="zh-CN" sz="3600" b="1" i="1" dirty="0">
              <a:solidFill>
                <a:schemeClr val="accent2">
                  <a:lumMod val="75000"/>
                </a:schemeClr>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0265278" y="15597"/>
            <a:ext cx="1925135" cy="2105025"/>
          </a:xfrm>
          <a:prstGeom prst="rect">
            <a:avLst/>
          </a:prstGeom>
          <a:effectLst>
            <a:softEdge rad="190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40000"/>
                <a:lumOff val="6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pic>
        <p:nvPicPr>
          <p:cNvPr id="4099" name="图片 1" descr="说明: c:\users\ADMINI~1\appdata\roaming\360se6\USERDA~1\Temp\353115~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21869" y="3026979"/>
            <a:ext cx="4898371" cy="3710152"/>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AutoShape 5"/>
          <p:cNvSpPr>
            <a:spLocks noChangeArrowheads="1"/>
          </p:cNvSpPr>
          <p:nvPr/>
        </p:nvSpPr>
        <p:spPr bwMode="auto">
          <a:xfrm>
            <a:off x="231941" y="5344784"/>
            <a:ext cx="2592387"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dirty="0">
                <a:solidFill>
                  <a:schemeClr val="bg1"/>
                </a:solidFill>
              </a:rPr>
              <a:t>make breakfast</a:t>
            </a:r>
            <a:endParaRPr lang="en-US" altLang="zh-CN" sz="2800" b="1" dirty="0">
              <a:solidFill>
                <a:schemeClr val="bg1"/>
              </a:solidFill>
            </a:endParaRPr>
          </a:p>
        </p:txBody>
      </p:sp>
      <p:sp>
        <p:nvSpPr>
          <p:cNvPr id="4102" name="AutoShape 6"/>
          <p:cNvSpPr>
            <a:spLocks noChangeArrowheads="1"/>
          </p:cNvSpPr>
          <p:nvPr/>
        </p:nvSpPr>
        <p:spPr bwMode="auto">
          <a:xfrm>
            <a:off x="834615" y="3602964"/>
            <a:ext cx="2592387"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dirty="0">
                <a:solidFill>
                  <a:schemeClr val="bg1"/>
                </a:solidFill>
              </a:rPr>
              <a:t>iron his clothes</a:t>
            </a:r>
            <a:endParaRPr lang="en-US" altLang="zh-CN" sz="2800" b="1" dirty="0">
              <a:solidFill>
                <a:schemeClr val="bg1"/>
              </a:solidFill>
            </a:endParaRPr>
          </a:p>
        </p:txBody>
      </p:sp>
      <p:sp>
        <p:nvSpPr>
          <p:cNvPr id="4103" name="AutoShape 7"/>
          <p:cNvSpPr>
            <a:spLocks noChangeArrowheads="1"/>
          </p:cNvSpPr>
          <p:nvPr/>
        </p:nvSpPr>
        <p:spPr bwMode="auto">
          <a:xfrm>
            <a:off x="1354905" y="2055784"/>
            <a:ext cx="3527425"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a:solidFill>
                  <a:schemeClr val="bg1"/>
                </a:solidFill>
              </a:rPr>
              <a:t>prepare his lunch box</a:t>
            </a:r>
            <a:endParaRPr lang="en-US" altLang="zh-CN" sz="2800" b="1">
              <a:solidFill>
                <a:schemeClr val="bg1"/>
              </a:solidFill>
            </a:endParaRPr>
          </a:p>
        </p:txBody>
      </p:sp>
      <p:sp>
        <p:nvSpPr>
          <p:cNvPr id="4104" name="AutoShape 8"/>
          <p:cNvSpPr>
            <a:spLocks noChangeArrowheads="1"/>
          </p:cNvSpPr>
          <p:nvPr/>
        </p:nvSpPr>
        <p:spPr bwMode="auto">
          <a:xfrm>
            <a:off x="6857617" y="2055783"/>
            <a:ext cx="3527425"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a:solidFill>
                  <a:schemeClr val="bg1"/>
                </a:solidFill>
              </a:rPr>
              <a:t>do all the housework</a:t>
            </a:r>
            <a:endParaRPr lang="en-US" altLang="zh-CN" sz="2800" b="1">
              <a:solidFill>
                <a:schemeClr val="bg1"/>
              </a:solidFill>
            </a:endParaRPr>
          </a:p>
        </p:txBody>
      </p:sp>
      <p:sp>
        <p:nvSpPr>
          <p:cNvPr id="4105" name="AutoShape 9"/>
          <p:cNvSpPr>
            <a:spLocks noChangeArrowheads="1"/>
          </p:cNvSpPr>
          <p:nvPr/>
        </p:nvSpPr>
        <p:spPr bwMode="auto">
          <a:xfrm>
            <a:off x="3521869" y="657493"/>
            <a:ext cx="5148262" cy="862012"/>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a:solidFill>
                  <a:schemeClr val="bg1"/>
                </a:solidFill>
              </a:rPr>
              <a:t>go shopping at the supermarket</a:t>
            </a:r>
            <a:endParaRPr lang="en-US" altLang="zh-CN" sz="2800" b="1">
              <a:solidFill>
                <a:schemeClr val="bg1"/>
              </a:solidFill>
            </a:endParaRPr>
          </a:p>
        </p:txBody>
      </p:sp>
      <p:sp>
        <p:nvSpPr>
          <p:cNvPr id="4106" name="AutoShape 10"/>
          <p:cNvSpPr>
            <a:spLocks noChangeArrowheads="1"/>
          </p:cNvSpPr>
          <p:nvPr/>
        </p:nvSpPr>
        <p:spPr bwMode="auto">
          <a:xfrm>
            <a:off x="8325374" y="3602964"/>
            <a:ext cx="2592388"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a:solidFill>
                  <a:schemeClr val="bg1"/>
                </a:solidFill>
              </a:rPr>
              <a:t>prepare dinner</a:t>
            </a:r>
            <a:endParaRPr lang="en-US" altLang="zh-CN" sz="2800" b="1">
              <a:solidFill>
                <a:schemeClr val="bg1"/>
              </a:solidFill>
            </a:endParaRPr>
          </a:p>
        </p:txBody>
      </p:sp>
      <p:sp>
        <p:nvSpPr>
          <p:cNvPr id="4107" name="AutoShape 11"/>
          <p:cNvSpPr>
            <a:spLocks noChangeArrowheads="1"/>
          </p:cNvSpPr>
          <p:nvPr/>
        </p:nvSpPr>
        <p:spPr bwMode="auto">
          <a:xfrm>
            <a:off x="8764999" y="5360823"/>
            <a:ext cx="3240087" cy="790575"/>
          </a:xfrm>
          <a:prstGeom prst="roundRect">
            <a:avLst>
              <a:gd name="adj" fmla="val 16667"/>
            </a:avLst>
          </a:prstGeom>
          <a:noFill/>
          <a:ln w="88900">
            <a:solidFill>
              <a:srgbClr val="FF6600"/>
            </a:solidFill>
            <a:round/>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800" b="1">
                <a:solidFill>
                  <a:schemeClr val="bg1"/>
                </a:solidFill>
              </a:rPr>
              <a:t>tidy up after dinner</a:t>
            </a:r>
            <a:endParaRPr lang="en-US" altLang="zh-CN" sz="2800" b="1">
              <a:solidFill>
                <a:schemeClr val="bg1"/>
              </a:solidFill>
            </a:endParaRPr>
          </a:p>
        </p:txBody>
      </p:sp>
      <p:sp>
        <p:nvSpPr>
          <p:cNvPr id="65540" name="文本框 65539"/>
          <p:cNvSpPr txBox="1"/>
          <p:nvPr/>
        </p:nvSpPr>
        <p:spPr>
          <a:xfrm>
            <a:off x="129540" y="0"/>
            <a:ext cx="5978525" cy="519113"/>
          </a:xfrm>
          <a:prstGeom prst="rect">
            <a:avLst/>
          </a:prstGeom>
          <a:noFill/>
          <a:ln w="9525">
            <a:noFill/>
          </a:ln>
        </p:spPr>
        <p:txBody>
          <a:bodyPr wrap="none" anchor="t" anchorCtr="0">
            <a:spAutoFit/>
          </a:bodyPr>
          <a:p>
            <a:r>
              <a:rPr lang="en-US" altLang="zh-CN" sz="2800" b="1">
                <a:solidFill>
                  <a:schemeClr val="bg2"/>
                </a:solidFill>
                <a:effectLst>
                  <a:outerShdw blurRad="38100" dist="25400" dir="5400000" algn="ctr" rotWithShape="0">
                    <a:srgbClr val="6E747A">
                      <a:alpha val="43000"/>
                    </a:srgbClr>
                  </a:outerShdw>
                </a:effectLst>
                <a:latin typeface="Arial" panose="020B0604020202020204" pitchFamily="34" charset="0"/>
              </a:rPr>
              <a:t>Talk about Mr. Jiang’s home robot</a:t>
            </a:r>
            <a:endParaRPr lang="en-US" altLang="zh-CN" sz="2800" b="1">
              <a:solidFill>
                <a:schemeClr val="bg2"/>
              </a:solidFill>
              <a:effectLst>
                <a:outerShdw blurRad="38100" dist="25400" dir="5400000" algn="ctr" rotWithShape="0">
                  <a:srgbClr val="6E747A">
                    <a:alpha val="43000"/>
                  </a:srgbClr>
                </a:outerShdw>
              </a:effectLst>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0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p:bldP spid="4102" grpId="0" animBg="1"/>
      <p:bldP spid="4103" grpId="0" animBg="1"/>
      <p:bldP spid="4104" grpId="0" animBg="1"/>
      <p:bldP spid="4105" grpId="0" animBg="1"/>
      <p:bldP spid="4106" grpId="0" animBg="1"/>
      <p:bldP spid="410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0000"/>
                <a:lumOff val="4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pic>
        <p:nvPicPr>
          <p:cNvPr id="2" name="Robot视频">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421419" y="240157"/>
            <a:ext cx="11338560" cy="627359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descr="137352559074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305713" y="4426377"/>
            <a:ext cx="1890395" cy="1890395"/>
          </a:xfrm>
          <a:prstGeom prst="ellipse">
            <a:avLst/>
          </a:prstGeom>
          <a:ln w="28575">
            <a:noFill/>
          </a:ln>
          <a:effectLst>
            <a:outerShdw blurRad="50800" dist="38100" dir="16200000" rotWithShape="0">
              <a:prstClr val="black">
                <a:alpha val="40000"/>
              </a:prstClr>
            </a:outerShdw>
          </a:effectLst>
          <a:scene3d>
            <a:camera prst="orthographicFront"/>
            <a:lightRig rig="threePt" dir="t"/>
          </a:scene3d>
          <a:sp3d prstMaterial="translucentPowder"/>
        </p:spPr>
      </p:pic>
      <p:sp>
        <p:nvSpPr>
          <p:cNvPr id="7" name="文本框 6"/>
          <p:cNvSpPr txBox="1"/>
          <p:nvPr/>
        </p:nvSpPr>
        <p:spPr>
          <a:xfrm>
            <a:off x="529479" y="2856707"/>
            <a:ext cx="7002798" cy="1569660"/>
          </a:xfrm>
          <a:prstGeom prst="rect">
            <a:avLst/>
          </a:prstGeom>
          <a:noFill/>
        </p:spPr>
        <p:txBody>
          <a:bodyPr wrap="square" rtlCol="0">
            <a:spAutoFit/>
          </a:bodyPr>
          <a:lstStyle/>
          <a:p>
            <a:r>
              <a:rPr lang="en-US" altLang="zh-CN" sz="4800" b="1" dirty="0">
                <a:solidFill>
                  <a:srgbClr val="FF0000"/>
                </a:solidFill>
                <a:latin typeface="Times New Roman" panose="02020603050405020304" pitchFamily="18" charset="0"/>
                <a:cs typeface="Times New Roman" panose="02020603050405020304" pitchFamily="18" charset="0"/>
              </a:rPr>
              <a:t>In a word, a robot is of great help to us.</a:t>
            </a:r>
            <a:endParaRPr lang="en-US" altLang="zh-CN" sz="48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29590" y="764540"/>
            <a:ext cx="10407650" cy="768350"/>
          </a:xfrm>
          <a:prstGeom prst="rect">
            <a:avLst/>
          </a:prstGeom>
          <a:noFill/>
        </p:spPr>
        <p:txBody>
          <a:bodyPr wrap="square" rtlCol="0">
            <a:spAutoFit/>
          </a:bodyPr>
          <a:lstStyle/>
          <a:p>
            <a:r>
              <a:rPr lang="en-US" altLang="zh-CN" sz="4400" b="1" dirty="0">
                <a:solidFill>
                  <a:srgbClr val="247105"/>
                </a:solidFill>
                <a:latin typeface="Times New Roman" panose="02020603050405020304" pitchFamily="18" charset="0"/>
                <a:cs typeface="Times New Roman" panose="02020603050405020304" pitchFamily="18" charset="0"/>
              </a:rPr>
              <a:t>What will Sophia do for us in the future?</a:t>
            </a:r>
            <a:endParaRPr lang="en-US" altLang="zh-CN" sz="4400" b="1" dirty="0">
              <a:solidFill>
                <a:srgbClr val="247105"/>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40000"/>
                <a:lumOff val="60000"/>
              </a:schemeClr>
            </a:gs>
            <a:gs pos="74001">
              <a:srgbClr val="E8F6FF"/>
            </a:gs>
            <a:gs pos="83000">
              <a:srgbClr val="E8F6FF"/>
            </a:gs>
            <a:gs pos="100000">
              <a:srgbClr val="F0F9FF"/>
            </a:gs>
          </a:gsLst>
          <a:lin ang="18900000" scaled="1"/>
          <a:tileRect/>
        </a:gradFill>
        <a:effectLst/>
      </p:bgPr>
    </p:bg>
    <p:spTree>
      <p:nvGrpSpPr>
        <p:cNvPr id="1" name=""/>
        <p:cNvGrpSpPr/>
        <p:nvPr/>
      </p:nvGrpSpPr>
      <p:grpSpPr>
        <a:xfrm>
          <a:off x="0" y="0"/>
          <a:ext cx="0" cy="0"/>
          <a:chOff x="0" y="0"/>
          <a:chExt cx="0" cy="0"/>
        </a:xfrm>
      </p:grpSpPr>
      <p:sp>
        <p:nvSpPr>
          <p:cNvPr id="6149" name="Rectangle 5"/>
          <p:cNvSpPr>
            <a:spLocks noChangeArrowheads="1"/>
          </p:cNvSpPr>
          <p:nvPr/>
        </p:nvSpPr>
        <p:spPr bwMode="auto">
          <a:xfrm>
            <a:off x="0" y="-18028"/>
            <a:ext cx="12263438" cy="6858000"/>
          </a:xfrm>
          <a:prstGeom prst="rect">
            <a:avLst/>
          </a:prstGeom>
          <a:noFill/>
          <a:ln w="60325">
            <a:noFill/>
            <a:miter lim="800000"/>
          </a:ln>
          <a:effectLst/>
        </p:spPr>
        <p:txBody>
          <a:bodyPr wrap="none" anchor="ct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lnSpc>
                <a:spcPts val="4600"/>
              </a:lnSpc>
              <a:spcBef>
                <a:spcPct val="0"/>
              </a:spcBef>
              <a:spcAft>
                <a:spcPct val="0"/>
              </a:spcAft>
              <a:buNone/>
            </a:pPr>
            <a:r>
              <a:rPr lang="en-US" altLang="zh-CN" sz="4400" b="1" i="1" dirty="0">
                <a:solidFill>
                  <a:srgbClr val="A5067A"/>
                </a:solidFill>
                <a:latin typeface="Times New Roman" panose="02020603050405020304" pitchFamily="18" charset="0"/>
              </a:rPr>
              <a:t>Daniel’s ideal robot</a:t>
            </a:r>
            <a:endParaRPr lang="en-US" altLang="zh-CN" sz="4400" b="1" i="1" dirty="0">
              <a:solidFill>
                <a:srgbClr val="A5067A"/>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sz="3600" b="1" dirty="0">
                <a:solidFill>
                  <a:srgbClr val="0000FF"/>
                </a:solidFill>
                <a:latin typeface="Times New Roman" panose="02020603050405020304" pitchFamily="18" charset="0"/>
              </a:rPr>
              <a:t>What do you look for in a robot?</a:t>
            </a:r>
            <a:endParaRPr lang="en-US" altLang="zh-CN" sz="3600" b="1" dirty="0">
              <a:solidFill>
                <a:srgbClr val="0000FF"/>
              </a:solidFill>
              <a:latin typeface="Times New Roman" panose="02020603050405020304" pitchFamily="18" charset="0"/>
            </a:endParaRPr>
          </a:p>
          <a:p>
            <a:pPr eaLnBrk="1" fontAlgn="base" hangingPunct="1">
              <a:lnSpc>
                <a:spcPts val="4600"/>
              </a:lnSpc>
              <a:spcBef>
                <a:spcPct val="0"/>
              </a:spcBef>
              <a:spcAft>
                <a:spcPct val="0"/>
              </a:spcAft>
              <a:buFontTx/>
              <a:buAutoNum type="arabicPeriod"/>
            </a:pPr>
            <a:r>
              <a:rPr lang="en-US" altLang="zh-CN" dirty="0">
                <a:solidFill>
                  <a:prstClr val="black"/>
                </a:solidFill>
                <a:latin typeface="Times New Roman" panose="02020603050405020304" pitchFamily="18" charset="0"/>
              </a:rPr>
              <a:t>How long do you expect your robot’s batteries to last?</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2 days           1 week          2 months</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2. How long do you think your robot should work?</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8 hours a day        12 hours a day        24 hours a day</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3. What do you want your robot to help you with?</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homework         cooking            cleaning</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4. How often do you think your robot should be checked?</a:t>
            </a:r>
            <a:endParaRPr lang="en-US" altLang="zh-CN" dirty="0">
              <a:solidFill>
                <a:prstClr val="black"/>
              </a:solidFill>
              <a:latin typeface="Times New Roman" panose="02020603050405020304" pitchFamily="18" charset="0"/>
            </a:endParaRPr>
          </a:p>
          <a:p>
            <a:pPr eaLnBrk="1" fontAlgn="base" hangingPunct="1">
              <a:lnSpc>
                <a:spcPts val="4600"/>
              </a:lnSpc>
              <a:spcBef>
                <a:spcPct val="0"/>
              </a:spcBef>
              <a:spcAft>
                <a:spcPct val="0"/>
              </a:spcAft>
              <a:buNone/>
            </a:pPr>
            <a:r>
              <a:rPr lang="en-US" altLang="zh-CN" dirty="0">
                <a:solidFill>
                  <a:prstClr val="black"/>
                </a:solidFill>
                <a:latin typeface="Times New Roman" panose="02020603050405020304" pitchFamily="18" charset="0"/>
              </a:rPr>
              <a:t>         never             every 3 months        every 6 months</a:t>
            </a:r>
            <a:endParaRPr lang="en-US" altLang="zh-CN" dirty="0">
              <a:solidFill>
                <a:prstClr val="black"/>
              </a:solidFill>
              <a:latin typeface="Times New Roman" panose="02020603050405020304" pitchFamily="18" charset="0"/>
            </a:endParaRPr>
          </a:p>
          <a:p>
            <a:pPr eaLnBrk="1" fontAlgn="base" hangingPunct="1">
              <a:spcBef>
                <a:spcPct val="0"/>
              </a:spcBef>
              <a:spcAft>
                <a:spcPct val="0"/>
              </a:spcAft>
              <a:buNone/>
            </a:pPr>
            <a:endParaRPr lang="en-US" altLang="zh-CN" sz="2800" dirty="0">
              <a:solidFill>
                <a:prstClr val="black"/>
              </a:solidFill>
              <a:latin typeface="Comic Sans MS" panose="030F0702030302020204" pitchFamily="66" charset="0"/>
            </a:endParaRPr>
          </a:p>
          <a:p>
            <a:pPr eaLnBrk="1" fontAlgn="base" hangingPunct="1">
              <a:spcBef>
                <a:spcPct val="0"/>
              </a:spcBef>
              <a:spcAft>
                <a:spcPct val="0"/>
              </a:spcAft>
              <a:buNone/>
            </a:pPr>
            <a:endParaRPr lang="en-US" altLang="zh-CN" sz="2800" dirty="0">
              <a:solidFill>
                <a:prstClr val="black"/>
              </a:solidFill>
              <a:latin typeface="Comic Sans MS" panose="030F0702030302020204" pitchFamily="66" charset="0"/>
            </a:endParaRPr>
          </a:p>
        </p:txBody>
      </p:sp>
      <p:sp>
        <p:nvSpPr>
          <p:cNvPr id="6150" name="Rectangle 7"/>
          <p:cNvSpPr>
            <a:spLocks noChangeArrowheads="1"/>
          </p:cNvSpPr>
          <p:nvPr/>
        </p:nvSpPr>
        <p:spPr bwMode="auto">
          <a:xfrm>
            <a:off x="574678" y="1934597"/>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1" name="Rectangle 8"/>
          <p:cNvSpPr>
            <a:spLocks noChangeArrowheads="1"/>
          </p:cNvSpPr>
          <p:nvPr/>
        </p:nvSpPr>
        <p:spPr bwMode="auto">
          <a:xfrm>
            <a:off x="2625728" y="1934597"/>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2" name="Rectangle 9"/>
          <p:cNvSpPr>
            <a:spLocks noChangeArrowheads="1"/>
          </p:cNvSpPr>
          <p:nvPr/>
        </p:nvSpPr>
        <p:spPr bwMode="auto">
          <a:xfrm>
            <a:off x="4872833" y="1945481"/>
            <a:ext cx="360362" cy="360363"/>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3" name="Rectangle 10"/>
          <p:cNvSpPr>
            <a:spLocks noChangeArrowheads="1"/>
          </p:cNvSpPr>
          <p:nvPr/>
        </p:nvSpPr>
        <p:spPr bwMode="auto">
          <a:xfrm>
            <a:off x="574678" y="3114111"/>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4" name="Rectangle 11"/>
          <p:cNvSpPr>
            <a:spLocks noChangeArrowheads="1"/>
          </p:cNvSpPr>
          <p:nvPr/>
        </p:nvSpPr>
        <p:spPr bwMode="auto">
          <a:xfrm>
            <a:off x="3575845" y="3114111"/>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5" name="Rectangle 12"/>
          <p:cNvSpPr>
            <a:spLocks noChangeArrowheads="1"/>
          </p:cNvSpPr>
          <p:nvPr/>
        </p:nvSpPr>
        <p:spPr bwMode="auto">
          <a:xfrm>
            <a:off x="6719097" y="3114447"/>
            <a:ext cx="360363"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6" name="Rectangle 13"/>
          <p:cNvSpPr>
            <a:spLocks noChangeArrowheads="1"/>
          </p:cNvSpPr>
          <p:nvPr/>
        </p:nvSpPr>
        <p:spPr bwMode="auto">
          <a:xfrm>
            <a:off x="574678" y="5501595"/>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7" name="Rectangle 14"/>
          <p:cNvSpPr>
            <a:spLocks noChangeArrowheads="1"/>
          </p:cNvSpPr>
          <p:nvPr/>
        </p:nvSpPr>
        <p:spPr bwMode="auto">
          <a:xfrm>
            <a:off x="3339880" y="4305301"/>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8" name="Rectangle 15"/>
          <p:cNvSpPr>
            <a:spLocks noChangeArrowheads="1"/>
          </p:cNvSpPr>
          <p:nvPr/>
        </p:nvSpPr>
        <p:spPr bwMode="auto">
          <a:xfrm>
            <a:off x="5800731" y="4320384"/>
            <a:ext cx="360363"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59" name="Rectangle 16"/>
          <p:cNvSpPr>
            <a:spLocks noChangeArrowheads="1"/>
          </p:cNvSpPr>
          <p:nvPr/>
        </p:nvSpPr>
        <p:spPr bwMode="auto">
          <a:xfrm>
            <a:off x="574678" y="4300769"/>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60" name="Rectangle 17"/>
          <p:cNvSpPr>
            <a:spLocks noChangeArrowheads="1"/>
          </p:cNvSpPr>
          <p:nvPr/>
        </p:nvSpPr>
        <p:spPr bwMode="auto">
          <a:xfrm>
            <a:off x="2798542" y="5491277"/>
            <a:ext cx="360363"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6161" name="Rectangle 18"/>
          <p:cNvSpPr>
            <a:spLocks noChangeArrowheads="1"/>
          </p:cNvSpPr>
          <p:nvPr/>
        </p:nvSpPr>
        <p:spPr bwMode="auto">
          <a:xfrm>
            <a:off x="6096000" y="5498312"/>
            <a:ext cx="360362" cy="360362"/>
          </a:xfrm>
          <a:prstGeom prst="rect">
            <a:avLst/>
          </a:prstGeom>
          <a:noFill/>
          <a:ln w="34925">
            <a:solidFill>
              <a:schemeClr val="tx1"/>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endParaRPr lang="zh-CN" altLang="en-US" sz="2000">
              <a:solidFill>
                <a:prstClr val="black"/>
              </a:solidFill>
            </a:endParaRPr>
          </a:p>
        </p:txBody>
      </p:sp>
      <p:sp>
        <p:nvSpPr>
          <p:cNvPr id="32787" name="Text Box 19"/>
          <p:cNvSpPr txBox="1">
            <a:spLocks noChangeArrowheads="1"/>
          </p:cNvSpPr>
          <p:nvPr/>
        </p:nvSpPr>
        <p:spPr bwMode="auto">
          <a:xfrm>
            <a:off x="414338" y="6029909"/>
            <a:ext cx="874871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50000"/>
              </a:spcBef>
              <a:spcAft>
                <a:spcPct val="0"/>
              </a:spcAft>
              <a:buNone/>
            </a:pPr>
            <a:r>
              <a:rPr lang="en-US" altLang="zh-CN" sz="3600" b="1" i="1" dirty="0">
                <a:solidFill>
                  <a:schemeClr val="accent2">
                    <a:lumMod val="75000"/>
                  </a:schemeClr>
                </a:solidFill>
                <a:latin typeface="Times New Roman" panose="02020603050405020304" pitchFamily="18" charset="0"/>
              </a:rPr>
              <a:t>What is Daniel’s ideal robot like?</a:t>
            </a:r>
            <a:endParaRPr lang="en-US" altLang="zh-CN" sz="3600" b="1" i="1" dirty="0">
              <a:solidFill>
                <a:schemeClr val="accent2">
                  <a:lumMod val="75000"/>
                </a:schemeClr>
              </a:solidFill>
              <a:latin typeface="Times New Roman" panose="02020603050405020304" pitchFamily="18" charset="0"/>
            </a:endParaRPr>
          </a:p>
        </p:txBody>
      </p:sp>
      <p:grpSp>
        <p:nvGrpSpPr>
          <p:cNvPr id="6164" name="Group 23"/>
          <p:cNvGrpSpPr/>
          <p:nvPr/>
        </p:nvGrpSpPr>
        <p:grpSpPr bwMode="auto">
          <a:xfrm>
            <a:off x="4872038" y="1945481"/>
            <a:ext cx="431800" cy="360363"/>
            <a:chOff x="-1157" y="2432"/>
            <a:chExt cx="272" cy="227"/>
          </a:xfrm>
          <a:noFill/>
        </p:grpSpPr>
        <p:sp>
          <p:nvSpPr>
            <p:cNvPr id="6178" name="Line 21"/>
            <p:cNvSpPr>
              <a:spLocks noChangeShapeType="1"/>
            </p:cNvSpPr>
            <p:nvPr/>
          </p:nvSpPr>
          <p:spPr bwMode="auto">
            <a:xfrm>
              <a:off x="-1157" y="2523"/>
              <a:ext cx="91" cy="136"/>
            </a:xfrm>
            <a:prstGeom prst="line">
              <a:avLst/>
            </a:prstGeom>
            <a:grpFill/>
            <a:ln w="88900">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sp>
          <p:nvSpPr>
            <p:cNvPr id="6179" name="Line 22"/>
            <p:cNvSpPr>
              <a:spLocks noChangeShapeType="1"/>
            </p:cNvSpPr>
            <p:nvPr/>
          </p:nvSpPr>
          <p:spPr bwMode="auto">
            <a:xfrm flipV="1">
              <a:off x="-1066" y="2432"/>
              <a:ext cx="181" cy="227"/>
            </a:xfrm>
            <a:prstGeom prst="line">
              <a:avLst/>
            </a:prstGeom>
            <a:grpFill/>
            <a:ln w="88900">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grpSp>
      <p:grpSp>
        <p:nvGrpSpPr>
          <p:cNvPr id="6165" name="Group 24"/>
          <p:cNvGrpSpPr/>
          <p:nvPr/>
        </p:nvGrpSpPr>
        <p:grpSpPr bwMode="auto">
          <a:xfrm>
            <a:off x="6707191" y="3150165"/>
            <a:ext cx="431800" cy="360363"/>
            <a:chOff x="-1157" y="2432"/>
            <a:chExt cx="272" cy="227"/>
          </a:xfrm>
        </p:grpSpPr>
        <p:sp>
          <p:nvSpPr>
            <p:cNvPr id="6176" name="Line 25"/>
            <p:cNvSpPr>
              <a:spLocks noChangeShapeType="1"/>
            </p:cNvSpPr>
            <p:nvPr/>
          </p:nvSpPr>
          <p:spPr bwMode="auto">
            <a:xfrm>
              <a:off x="-1157" y="2523"/>
              <a:ext cx="91" cy="136"/>
            </a:xfrm>
            <a:prstGeom prst="line">
              <a:avLst/>
            </a:prstGeom>
            <a:noFill/>
            <a:ln w="889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sp>
          <p:nvSpPr>
            <p:cNvPr id="6177" name="Line 26"/>
            <p:cNvSpPr>
              <a:spLocks noChangeShapeType="1"/>
            </p:cNvSpPr>
            <p:nvPr/>
          </p:nvSpPr>
          <p:spPr bwMode="auto">
            <a:xfrm flipV="1">
              <a:off x="-1066" y="2432"/>
              <a:ext cx="181" cy="227"/>
            </a:xfrm>
            <a:prstGeom prst="line">
              <a:avLst/>
            </a:prstGeom>
            <a:noFill/>
            <a:ln w="889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grpSp>
      <p:grpSp>
        <p:nvGrpSpPr>
          <p:cNvPr id="6166" name="Group 27"/>
          <p:cNvGrpSpPr/>
          <p:nvPr/>
        </p:nvGrpSpPr>
        <p:grpSpPr bwMode="auto">
          <a:xfrm>
            <a:off x="608469" y="4293624"/>
            <a:ext cx="431800" cy="360363"/>
            <a:chOff x="-1157" y="2432"/>
            <a:chExt cx="272" cy="227"/>
          </a:xfrm>
        </p:grpSpPr>
        <p:sp>
          <p:nvSpPr>
            <p:cNvPr id="6174" name="Line 28"/>
            <p:cNvSpPr>
              <a:spLocks noChangeShapeType="1"/>
            </p:cNvSpPr>
            <p:nvPr/>
          </p:nvSpPr>
          <p:spPr bwMode="auto">
            <a:xfrm>
              <a:off x="-1157" y="2523"/>
              <a:ext cx="91" cy="136"/>
            </a:xfrm>
            <a:prstGeom prst="line">
              <a:avLst/>
            </a:prstGeom>
            <a:noFill/>
            <a:ln w="889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sp>
          <p:nvSpPr>
            <p:cNvPr id="6175" name="Line 29"/>
            <p:cNvSpPr>
              <a:spLocks noChangeShapeType="1"/>
            </p:cNvSpPr>
            <p:nvPr/>
          </p:nvSpPr>
          <p:spPr bwMode="auto">
            <a:xfrm flipV="1">
              <a:off x="-1066" y="2432"/>
              <a:ext cx="181" cy="227"/>
            </a:xfrm>
            <a:prstGeom prst="line">
              <a:avLst/>
            </a:prstGeom>
            <a:noFill/>
            <a:ln w="889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grpSp>
      <p:grpSp>
        <p:nvGrpSpPr>
          <p:cNvPr id="6167" name="Group 30"/>
          <p:cNvGrpSpPr/>
          <p:nvPr/>
        </p:nvGrpSpPr>
        <p:grpSpPr bwMode="auto">
          <a:xfrm>
            <a:off x="6103937" y="5489351"/>
            <a:ext cx="431800" cy="360362"/>
            <a:chOff x="-1157" y="2432"/>
            <a:chExt cx="272" cy="227"/>
          </a:xfrm>
          <a:noFill/>
        </p:grpSpPr>
        <p:sp>
          <p:nvSpPr>
            <p:cNvPr id="6172" name="Line 31"/>
            <p:cNvSpPr>
              <a:spLocks noChangeShapeType="1"/>
            </p:cNvSpPr>
            <p:nvPr/>
          </p:nvSpPr>
          <p:spPr bwMode="auto">
            <a:xfrm>
              <a:off x="-1157" y="2523"/>
              <a:ext cx="91" cy="136"/>
            </a:xfrm>
            <a:prstGeom prst="line">
              <a:avLst/>
            </a:prstGeom>
            <a:grpFill/>
            <a:ln w="88900">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sp>
          <p:nvSpPr>
            <p:cNvPr id="6173" name="Line 32"/>
            <p:cNvSpPr>
              <a:spLocks noChangeShapeType="1"/>
            </p:cNvSpPr>
            <p:nvPr/>
          </p:nvSpPr>
          <p:spPr bwMode="auto">
            <a:xfrm flipV="1">
              <a:off x="-1066" y="2432"/>
              <a:ext cx="181" cy="227"/>
            </a:xfrm>
            <a:prstGeom prst="line">
              <a:avLst/>
            </a:prstGeom>
            <a:grpFill/>
            <a:ln w="88900">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000">
                <a:solidFill>
                  <a:prstClr val="black"/>
                </a:solidFill>
                <a:latin typeface="Calibri" panose="020F0502020204030204" pitchFamily="34" charset="0"/>
                <a:ea typeface="宋体" panose="02010600030101010101" pitchFamily="2" charset="-122"/>
              </a:endParaRPr>
            </a:p>
          </p:txBody>
        </p:sp>
      </p:grpSp>
      <p:sp>
        <p:nvSpPr>
          <p:cNvPr id="32801" name="Rectangle 33"/>
          <p:cNvSpPr>
            <a:spLocks noChangeArrowheads="1"/>
          </p:cNvSpPr>
          <p:nvPr/>
        </p:nvSpPr>
        <p:spPr bwMode="auto">
          <a:xfrm>
            <a:off x="414338" y="1859476"/>
            <a:ext cx="9426348" cy="504825"/>
          </a:xfrm>
          <a:prstGeom prst="rect">
            <a:avLst/>
          </a:prstGeom>
          <a:solidFill>
            <a:srgbClr val="ABF0F7"/>
          </a:solidFill>
          <a:ln>
            <a:noFill/>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r>
              <a:rPr lang="en-US" altLang="zh-CN" b="1" dirty="0">
                <a:solidFill>
                  <a:srgbClr val="FF0066"/>
                </a:solidFill>
                <a:latin typeface="Times New Roman" panose="02020603050405020304" pitchFamily="18" charset="0"/>
                <a:cs typeface="Times New Roman" panose="02020603050405020304" pitchFamily="18" charset="0"/>
              </a:rPr>
              <a:t>Daniel’s robot’s batteries should last for 2 months. </a:t>
            </a:r>
            <a:endParaRPr lang="en-US" altLang="zh-CN" b="1" dirty="0">
              <a:solidFill>
                <a:srgbClr val="FF0066"/>
              </a:solidFill>
              <a:latin typeface="Times New Roman" panose="02020603050405020304" pitchFamily="18" charset="0"/>
              <a:cs typeface="Times New Roman" panose="02020603050405020304" pitchFamily="18" charset="0"/>
            </a:endParaRPr>
          </a:p>
        </p:txBody>
      </p:sp>
      <p:sp>
        <p:nvSpPr>
          <p:cNvPr id="32802" name="Rectangle 34"/>
          <p:cNvSpPr>
            <a:spLocks noChangeArrowheads="1"/>
          </p:cNvSpPr>
          <p:nvPr/>
        </p:nvSpPr>
        <p:spPr bwMode="auto">
          <a:xfrm>
            <a:off x="414338" y="3019700"/>
            <a:ext cx="9426348" cy="556378"/>
          </a:xfrm>
          <a:prstGeom prst="rect">
            <a:avLst/>
          </a:prstGeom>
          <a:solidFill>
            <a:srgbClr val="ABF0F7"/>
          </a:solidFill>
          <a:ln>
            <a:noFill/>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r>
              <a:rPr lang="en-US" altLang="zh-CN" b="1" dirty="0">
                <a:solidFill>
                  <a:srgbClr val="FF0066"/>
                </a:solidFill>
                <a:latin typeface="Times New Roman" panose="02020603050405020304" pitchFamily="18" charset="0"/>
                <a:cs typeface="Times New Roman" panose="02020603050405020304" pitchFamily="18" charset="0"/>
              </a:rPr>
              <a:t>His robot should work 24 hours a day.              </a:t>
            </a:r>
            <a:endParaRPr lang="en-US" altLang="zh-CN" b="1" dirty="0">
              <a:solidFill>
                <a:srgbClr val="FF0066"/>
              </a:solidFill>
              <a:latin typeface="Times New Roman" panose="02020603050405020304" pitchFamily="18" charset="0"/>
              <a:cs typeface="Times New Roman" panose="02020603050405020304" pitchFamily="18" charset="0"/>
            </a:endParaRPr>
          </a:p>
        </p:txBody>
      </p:sp>
      <p:sp>
        <p:nvSpPr>
          <p:cNvPr id="32803" name="Rectangle 35"/>
          <p:cNvSpPr>
            <a:spLocks noChangeArrowheads="1"/>
          </p:cNvSpPr>
          <p:nvPr/>
        </p:nvSpPr>
        <p:spPr bwMode="auto">
          <a:xfrm>
            <a:off x="414338" y="4203365"/>
            <a:ext cx="9426348" cy="504825"/>
          </a:xfrm>
          <a:prstGeom prst="rect">
            <a:avLst/>
          </a:prstGeom>
          <a:solidFill>
            <a:srgbClr val="ABF0F7"/>
          </a:solidFill>
          <a:ln>
            <a:noFill/>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r>
              <a:rPr lang="en-US" altLang="zh-CN" b="1" dirty="0">
                <a:solidFill>
                  <a:srgbClr val="FF0066"/>
                </a:solidFill>
                <a:latin typeface="Times New Roman" panose="02020603050405020304" pitchFamily="18" charset="0"/>
                <a:cs typeface="Times New Roman" panose="02020603050405020304" pitchFamily="18" charset="0"/>
              </a:rPr>
              <a:t>Daniel wants his robot to help him with homework.</a:t>
            </a:r>
            <a:endParaRPr lang="en-US" altLang="zh-CN" b="1" dirty="0">
              <a:solidFill>
                <a:srgbClr val="FF0066"/>
              </a:solidFill>
              <a:latin typeface="Times New Roman" panose="02020603050405020304" pitchFamily="18" charset="0"/>
              <a:cs typeface="Times New Roman" panose="02020603050405020304" pitchFamily="18" charset="0"/>
            </a:endParaRPr>
          </a:p>
        </p:txBody>
      </p:sp>
      <p:sp>
        <p:nvSpPr>
          <p:cNvPr id="32804" name="Rectangle 36"/>
          <p:cNvSpPr>
            <a:spLocks noChangeArrowheads="1"/>
          </p:cNvSpPr>
          <p:nvPr/>
        </p:nvSpPr>
        <p:spPr bwMode="auto">
          <a:xfrm>
            <a:off x="414338" y="5387031"/>
            <a:ext cx="9906000" cy="590932"/>
          </a:xfrm>
          <a:prstGeom prst="rect">
            <a:avLst/>
          </a:prstGeom>
          <a:solidFill>
            <a:srgbClr val="ABF0F7"/>
          </a:solidFill>
          <a:ln>
            <a:noFill/>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buNone/>
            </a:pPr>
            <a:r>
              <a:rPr lang="en-US" altLang="zh-CN" b="1" dirty="0">
                <a:solidFill>
                  <a:srgbClr val="FF0066"/>
                </a:solidFill>
                <a:latin typeface="Times New Roman" panose="02020603050405020304" pitchFamily="18" charset="0"/>
                <a:cs typeface="Times New Roman" panose="02020603050405020304" pitchFamily="18" charset="0"/>
              </a:rPr>
              <a:t>He thinks his robot should be checked every 6 months.</a:t>
            </a:r>
            <a:endParaRPr lang="en-US" altLang="zh-CN" b="1" dirty="0">
              <a:solidFill>
                <a:srgbClr val="FF0066"/>
              </a:solidFill>
              <a:latin typeface="Times New Roman" panose="02020603050405020304" pitchFamily="18" charset="0"/>
              <a:cs typeface="Times New Roman" panose="02020603050405020304" pitchFamily="18" charset="0"/>
            </a:endParaRPr>
          </a:p>
        </p:txBody>
      </p:sp>
      <p:pic>
        <p:nvPicPr>
          <p:cNvPr id="32" name="图片 31"/>
          <p:cNvPicPr>
            <a:picLocks noChangeAspect="1"/>
          </p:cNvPicPr>
          <p:nvPr/>
        </p:nvPicPr>
        <p:blipFill>
          <a:blip r:embed="rId1"/>
          <a:stretch>
            <a:fillRect/>
          </a:stretch>
        </p:blipFill>
        <p:spPr>
          <a:xfrm>
            <a:off x="10265278" y="15597"/>
            <a:ext cx="1925135" cy="2105025"/>
          </a:xfrm>
          <a:prstGeom prst="rect">
            <a:avLst/>
          </a:prstGeom>
          <a:effectLst>
            <a:softEdge rad="190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8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8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8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01" grpId="0" animBg="1"/>
      <p:bldP spid="32802" grpId="0" animBg="1"/>
      <p:bldP spid="32803" grpId="0" animBg="1"/>
      <p:bldP spid="3280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descr="1373525590746"/>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305713" y="4426377"/>
            <a:ext cx="1890395" cy="1890395"/>
          </a:xfrm>
          <a:prstGeom prst="ellipse">
            <a:avLst/>
          </a:prstGeom>
          <a:ln w="28575">
            <a:noFill/>
          </a:ln>
          <a:effectLst>
            <a:outerShdw blurRad="50800" dist="38100" dir="16200000" rotWithShape="0">
              <a:prstClr val="black">
                <a:alpha val="40000"/>
              </a:prstClr>
            </a:outerShdw>
          </a:effectLst>
          <a:scene3d>
            <a:camera prst="orthographicFront"/>
            <a:lightRig rig="threePt" dir="t"/>
          </a:scene3d>
          <a:sp3d prstMaterial="translucentPowder"/>
        </p:spPr>
      </p:pic>
      <p:sp>
        <p:nvSpPr>
          <p:cNvPr id="7" name="文本框 6"/>
          <p:cNvSpPr txBox="1"/>
          <p:nvPr/>
        </p:nvSpPr>
        <p:spPr>
          <a:xfrm>
            <a:off x="529479" y="1787367"/>
            <a:ext cx="7002798" cy="1568450"/>
          </a:xfrm>
          <a:prstGeom prst="rect">
            <a:avLst/>
          </a:prstGeom>
          <a:noFill/>
        </p:spPr>
        <p:txBody>
          <a:bodyPr wrap="square" rtlCol="0">
            <a:spAutoFit/>
          </a:bodyPr>
          <a:lstStyle/>
          <a:p>
            <a:r>
              <a:rPr lang="en-US" altLang="zh-CN" sz="4800" b="1" dirty="0">
                <a:solidFill>
                  <a:srgbClr val="0000CC"/>
                </a:solidFill>
                <a:latin typeface="Times New Roman" panose="02020603050405020304" pitchFamily="18" charset="0"/>
                <a:cs typeface="Times New Roman" panose="02020603050405020304" pitchFamily="18" charset="0"/>
              </a:rPr>
              <a:t>Daniel bought a robot two weeks ago.</a:t>
            </a:r>
            <a:endParaRPr lang="en-US" altLang="zh-CN" sz="4800" b="1" dirty="0">
              <a:solidFill>
                <a:srgbClr val="0000CC"/>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513887" y="3459014"/>
            <a:ext cx="6978212" cy="1446550"/>
          </a:xfrm>
          <a:prstGeom prst="rect">
            <a:avLst/>
          </a:prstGeom>
          <a:noFill/>
        </p:spPr>
        <p:txBody>
          <a:bodyPr wrap="square" rtlCol="0">
            <a:spAutoFit/>
          </a:bodyPr>
          <a:lstStyle/>
          <a:p>
            <a:r>
              <a:rPr lang="en-US" altLang="zh-CN" sz="8800" b="1" dirty="0">
                <a:solidFill>
                  <a:srgbClr val="FF0000"/>
                </a:solidFill>
                <a:latin typeface="Comic Sans MS" panose="030F0702030302020204" pitchFamily="66" charset="0"/>
                <a:cs typeface="Times New Roman" panose="02020603050405020304" pitchFamily="18" charset="0"/>
              </a:rPr>
              <a:t>However…</a:t>
            </a:r>
            <a:endParaRPr lang="zh-CN" altLang="en-US" sz="8800" b="1" dirty="0">
              <a:solidFill>
                <a:srgbClr val="FF0000"/>
              </a:solidFill>
              <a:latin typeface="Comic Sans MS" panose="030F0702030302020204" pitchFamily="66" charset="0"/>
              <a:cs typeface="Times New Roman" panose="02020603050405020304" pitchFamily="18" charset="0"/>
            </a:endParaRPr>
          </a:p>
        </p:txBody>
      </p:sp>
      <p:sp>
        <p:nvSpPr>
          <p:cNvPr id="9" name="文本框 8"/>
          <p:cNvSpPr txBox="1"/>
          <p:nvPr/>
        </p:nvSpPr>
        <p:spPr>
          <a:xfrm>
            <a:off x="513887" y="5052812"/>
            <a:ext cx="8868607" cy="769441"/>
          </a:xfrm>
          <a:prstGeom prst="rect">
            <a:avLst/>
          </a:prstGeom>
          <a:noFill/>
        </p:spPr>
        <p:txBody>
          <a:bodyPr wrap="square" rtlCol="0">
            <a:spAutoFit/>
          </a:bodyPr>
          <a:lstStyle/>
          <a:p>
            <a:r>
              <a:rPr lang="en-US" altLang="zh-CN" sz="4400" b="1" dirty="0">
                <a:solidFill>
                  <a:srgbClr val="247105"/>
                </a:solidFill>
                <a:latin typeface="Times New Roman" panose="02020603050405020304" pitchFamily="18" charset="0"/>
                <a:cs typeface="Times New Roman" panose="02020603050405020304" pitchFamily="18" charset="0"/>
              </a:rPr>
              <a:t>Everything may go wrong.</a:t>
            </a:r>
            <a:endParaRPr lang="zh-CN" altLang="en-US" sz="4400" b="1" dirty="0">
              <a:solidFill>
                <a:srgbClr val="247105"/>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74001">
              <a:srgbClr val="E8F6FF"/>
            </a:gs>
            <a:gs pos="83000">
              <a:srgbClr val="E8F6FF"/>
            </a:gs>
            <a:gs pos="100000">
              <a:srgbClr val="F0F9FF"/>
            </a:gs>
          </a:gsLst>
          <a:lin ang="16200000" scaled="1"/>
          <a:tileRect/>
        </a:gradFill>
        <a:effectLst/>
      </p:bgPr>
    </p:bg>
    <p:spTree>
      <p:nvGrpSpPr>
        <p:cNvPr id="1" name=""/>
        <p:cNvGrpSpPr/>
        <p:nvPr/>
      </p:nvGrpSpPr>
      <p:grpSpPr>
        <a:xfrm>
          <a:off x="0" y="0"/>
          <a:ext cx="0" cy="0"/>
          <a:chOff x="0" y="0"/>
          <a:chExt cx="0" cy="0"/>
        </a:xfrm>
      </p:grpSpPr>
      <p:sp>
        <p:nvSpPr>
          <p:cNvPr id="9219" name="Text Box 5"/>
          <p:cNvSpPr txBox="1">
            <a:spLocks noChangeArrowheads="1"/>
          </p:cNvSpPr>
          <p:nvPr/>
        </p:nvSpPr>
        <p:spPr bwMode="auto">
          <a:xfrm>
            <a:off x="288714" y="288154"/>
            <a:ext cx="12036213" cy="7294305"/>
          </a:xfrm>
          <a:prstGeom prst="rect">
            <a:avLst/>
          </a:prstGeom>
          <a:noFill/>
          <a:ln>
            <a:noFill/>
          </a:ln>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eaLnBrk="1" hangingPunct="1">
              <a:lnSpc>
                <a:spcPts val="2200"/>
              </a:lnSpc>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Dear sir / Madam</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lnSpc>
                <a:spcPts val="2200"/>
              </a:lnSpc>
              <a:spcBef>
                <a:spcPct val="50000"/>
              </a:spcBef>
            </a:pPr>
            <a:r>
              <a:rPr lang="en-US" altLang="zh-CN" sz="2400" b="1" u="sng" dirty="0">
                <a:solidFill>
                  <a:schemeClr val="tx1"/>
                </a:solidFill>
                <a:latin typeface="Times New Roman" panose="02020603050405020304" pitchFamily="18" charset="0"/>
                <a:cs typeface="Times New Roman" panose="02020603050405020304" pitchFamily="18" charset="0"/>
              </a:rPr>
              <a:t>Robot model Number HUGO123BB</a:t>
            </a:r>
            <a:endParaRPr lang="en-US" altLang="zh-CN" sz="2400" b="1" u="sng" dirty="0">
              <a:solidFill>
                <a:schemeClr val="tx1"/>
              </a:solidFill>
              <a:latin typeface="Times New Roman" panose="02020603050405020304" pitchFamily="18" charset="0"/>
              <a:cs typeface="Times New Roman" panose="02020603050405020304" pitchFamily="18" charset="0"/>
            </a:endParaRPr>
          </a:p>
          <a:p>
            <a:pPr eaLnBrk="1" hangingPunct="1">
              <a:lnSpc>
                <a:spcPts val="2200"/>
              </a:lnSpc>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Two weeks ago, I bought a robot from your shop.However, I am not satisfied with it at all.</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First of all , I am unhappy with its batteries. They last for one week at most. So I have to change them often. I think they should last for at least (1) __________.</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 I think a robot should work (2) ______________, and I want my robot (3)____________________________.However, this robot is very lazy. I need to give it instructions all the time. Otherwise, I need to do everything myself. </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The quality of this robot is not up to standard either. A good robot should only need checking (4) __________________. My robot has already stopped working completely. I do not know what is wrong with it.</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I regret having bought a robot like this. I would like to get my money back.</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Yours faithfully</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r>
              <a:rPr lang="en-US" altLang="zh-CN" sz="2400" b="1" dirty="0">
                <a:solidFill>
                  <a:schemeClr val="tx1"/>
                </a:solidFill>
                <a:latin typeface="Times New Roman" panose="02020603050405020304" pitchFamily="18" charset="0"/>
                <a:cs typeface="Times New Roman" panose="02020603050405020304" pitchFamily="18" charset="0"/>
              </a:rPr>
              <a:t>Daniel Chen</a:t>
            </a:r>
            <a:endParaRPr lang="en-US" altLang="zh-CN" sz="2400" b="1"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pPr>
            <a:endParaRPr lang="en-US" altLang="zh-CN" sz="2400" b="1" dirty="0">
              <a:solidFill>
                <a:srgbClr val="0070C0"/>
              </a:solidFill>
              <a:latin typeface="Times New Roman" panose="02020603050405020304" pitchFamily="18" charset="0"/>
              <a:cs typeface="Times New Roman" panose="02020603050405020304" pitchFamily="18" charset="0"/>
            </a:endParaRPr>
          </a:p>
        </p:txBody>
      </p:sp>
      <p:sp>
        <p:nvSpPr>
          <p:cNvPr id="22534" name="Text Box 6"/>
          <p:cNvSpPr txBox="1">
            <a:spLocks noChangeArrowheads="1"/>
          </p:cNvSpPr>
          <p:nvPr/>
        </p:nvSpPr>
        <p:spPr bwMode="auto">
          <a:xfrm>
            <a:off x="7874001" y="2019622"/>
            <a:ext cx="1498600"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2 months</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5" name="Text Box 7"/>
          <p:cNvSpPr txBox="1">
            <a:spLocks noChangeArrowheads="1"/>
          </p:cNvSpPr>
          <p:nvPr/>
        </p:nvSpPr>
        <p:spPr bwMode="auto">
          <a:xfrm>
            <a:off x="4499624" y="2531234"/>
            <a:ext cx="2209800" cy="502766"/>
          </a:xfrm>
          <a:prstGeom prst="rect">
            <a:avLst/>
          </a:prstGeom>
          <a:noFill/>
          <a:ln w="9525">
            <a:noFill/>
            <a:miter lim="800000"/>
          </a:ln>
          <a:effectLst/>
        </p:spPr>
        <p:txBody>
          <a:bodyPr>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24 hours a day</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6" name="Text Box 8"/>
          <p:cNvSpPr txBox="1">
            <a:spLocks noChangeArrowheads="1"/>
          </p:cNvSpPr>
          <p:nvPr/>
        </p:nvSpPr>
        <p:spPr bwMode="auto">
          <a:xfrm>
            <a:off x="705849" y="2914365"/>
            <a:ext cx="4293447"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 to help me with my homework</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2537" name="Text Box 9"/>
          <p:cNvSpPr txBox="1">
            <a:spLocks noChangeArrowheads="1"/>
          </p:cNvSpPr>
          <p:nvPr/>
        </p:nvSpPr>
        <p:spPr bwMode="auto">
          <a:xfrm>
            <a:off x="2114067" y="4177881"/>
            <a:ext cx="3129280" cy="502766"/>
          </a:xfrm>
          <a:prstGeom prst="rect">
            <a:avLst/>
          </a:prstGeom>
          <a:noFill/>
          <a:ln w="9525">
            <a:noFill/>
            <a:miter lim="800000"/>
          </a:ln>
          <a:effectLst/>
        </p:spPr>
        <p:txBody>
          <a:bodyPr wrap="square">
            <a:spAutoFit/>
          </a:bodyPr>
          <a:lstStyle/>
          <a:p>
            <a:pPr>
              <a:buFont typeface="Arial" panose="020B0604020202020204" pitchFamily="34" charset="0"/>
              <a:buNone/>
              <a:defRPr/>
            </a:pPr>
            <a:r>
              <a:rPr lang="en-US" altLang="zh-CN" sz="2665" b="1" dirty="0">
                <a:solidFill>
                  <a:srgbClr val="FF0000"/>
                </a:solidFill>
                <a:effectLst>
                  <a:outerShdw blurRad="38100" dist="38100" dir="2700000" algn="tl">
                    <a:srgbClr val="C0C0C0"/>
                  </a:outerShdw>
                </a:effectLst>
                <a:latin typeface="Arial Narrow" panose="020B0606020202030204" pitchFamily="34" charset="0"/>
              </a:rPr>
              <a:t> every 6 months</a:t>
            </a:r>
            <a:endParaRPr lang="en-US" altLang="zh-CN" sz="2665" b="1" dirty="0">
              <a:solidFill>
                <a:srgbClr val="FF0000"/>
              </a:solidFill>
              <a:effectLst>
                <a:outerShdw blurRad="38100" dist="38100" dir="2700000" algn="tl">
                  <a:srgbClr val="C0C0C0"/>
                </a:outerShdw>
              </a:effectLst>
              <a:latin typeface="Arial Narrow" panose="020B0606020202030204" pitchFamily="34" charset="0"/>
            </a:endParaRPr>
          </a:p>
        </p:txBody>
      </p:sp>
      <p:sp>
        <p:nvSpPr>
          <p:cNvPr id="20" name="Text Box 19"/>
          <p:cNvSpPr txBox="1">
            <a:spLocks noChangeArrowheads="1"/>
          </p:cNvSpPr>
          <p:nvPr/>
        </p:nvSpPr>
        <p:spPr bwMode="auto">
          <a:xfrm>
            <a:off x="3728157" y="60754"/>
            <a:ext cx="8316053" cy="706755"/>
          </a:xfrm>
          <a:prstGeom prst="rect">
            <a:avLst/>
          </a:prstGeom>
          <a:noFill/>
          <a:ln>
            <a:noFill/>
          </a:ln>
          <a:effec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en-US" altLang="zh-CN" sz="4000" b="1" i="1" dirty="0">
                <a:solidFill>
                  <a:srgbClr val="FF0066"/>
                </a:solidFill>
                <a:latin typeface="Times New Roman" panose="02020603050405020304" pitchFamily="18" charset="0"/>
              </a:rPr>
              <a:t>Task 1: Complete Daniel’s letter</a:t>
            </a:r>
            <a:endParaRPr lang="en-US" altLang="zh-CN" sz="4000" b="1" i="1" dirty="0">
              <a:solidFill>
                <a:srgbClr val="FF0066"/>
              </a:solidFill>
              <a:latin typeface="Times New Roman" panose="02020603050405020304" pitchFamily="18" charset="0"/>
            </a:endParaRPr>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0160635" y="4680585"/>
            <a:ext cx="2031365" cy="2177415"/>
          </a:xfrm>
          <a:prstGeom prst="rect">
            <a:avLst/>
          </a:prstGeom>
          <a:effectLst>
            <a:softEdge rad="1778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p:bldP spid="22535" grpId="0" animBg="1"/>
      <p:bldP spid="22536" grpId="0" animBg="1"/>
      <p:bldP spid="22537" grpId="0" animBg="1"/>
    </p:bldLst>
  </p:timing>
</p:sld>
</file>

<file path=ppt/tags/tag1.xml><?xml version="1.0" encoding="utf-8"?>
<p:tagLst xmlns:p="http://schemas.openxmlformats.org/presentationml/2006/main">
  <p:tag name="KSO_WM_UNIT_PLACING_PICTURE_USER_VIEWPORT" val="{&quot;height&quot;:7675.403149606299,&quot;width&quot;:7713.103937007874}"/>
</p:tagLst>
</file>

<file path=ppt/tags/tag2.xml><?xml version="1.0" encoding="utf-8"?>
<p:tagLst xmlns:p="http://schemas.openxmlformats.org/presentationml/2006/main">
  <p:tag name="KSO_WM_UNIT_PLACING_PICTURE_USER_VIEWPORT" val="{&quot;height&quot;:3312.5007874015746,&quot;width&quot;:4422.499212598425}"/>
</p:tagLst>
</file>

<file path=ppt/tags/tag3.xml><?xml version="1.0" encoding="utf-8"?>
<p:tagLst xmlns:p="http://schemas.openxmlformats.org/presentationml/2006/main">
  <p:tag name="ISPRING_PRESENTATION_TITLE" val="企业员工团队时间管理技能培训课件PPT模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初中7 年级-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TM04033921[[fn=花纹]]</Template>
  <TotalTime>0</TotalTime>
  <Words>12803</Words>
  <Application>WPS 演示</Application>
  <PresentationFormat>宽屏</PresentationFormat>
  <Paragraphs>463</Paragraphs>
  <Slides>39</Slides>
  <Notes>2</Notes>
  <HiddenSlides>0</HiddenSlides>
  <MMClips>5</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39</vt:i4>
      </vt:variant>
    </vt:vector>
  </HeadingPairs>
  <TitlesOfParts>
    <vt:vector size="61" baseType="lpstr">
      <vt:lpstr>Arial</vt:lpstr>
      <vt:lpstr>宋体</vt:lpstr>
      <vt:lpstr>Wingdings</vt:lpstr>
      <vt:lpstr>Calibri</vt:lpstr>
      <vt:lpstr>Arial</vt:lpstr>
      <vt:lpstr>微软雅黑</vt:lpstr>
      <vt:lpstr>Comic Sans MS</vt:lpstr>
      <vt:lpstr>Times New Roman</vt:lpstr>
      <vt:lpstr>Arial Narrow</vt:lpstr>
      <vt:lpstr>Arial Unicode MS</vt:lpstr>
      <vt:lpstr>Bookman Old Style</vt:lpstr>
      <vt:lpstr>等线</vt:lpstr>
      <vt:lpstr>Cambria Math</vt:lpstr>
      <vt:lpstr>Calibri Light</vt:lpstr>
      <vt:lpstr>Lucida Calligraphy</vt:lpstr>
      <vt:lpstr>Rockwell</vt:lpstr>
      <vt:lpstr>等线 Light</vt:lpstr>
      <vt:lpstr>Damask</vt:lpstr>
      <vt:lpstr>1_自定义设计方案</vt:lpstr>
      <vt:lpstr>自定义设计方案</vt:lpstr>
      <vt:lpstr>初中7 年级-PPT</vt:lpstr>
      <vt:lpstr>2_Office 主题</vt:lpstr>
      <vt:lpstr>PowerPoint 演示文稿</vt:lpstr>
      <vt:lpstr>PowerPoint 演示文稿</vt:lpstr>
      <vt:lpstr>Unit 3 Task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Show your letters</vt:lpstr>
      <vt:lpstr>PowerPoint 演示文稿</vt:lpstr>
      <vt:lpstr>PowerPoint 演示文稿</vt:lpstr>
      <vt:lpstr>PowerPoint 演示文稿</vt:lpstr>
      <vt:lpstr>PowerPoint 演示文稿</vt:lpstr>
      <vt:lpstr>What else can robots  do for 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杨锐锋</cp:lastModifiedBy>
  <cp:revision>203</cp:revision>
  <cp:lastPrinted>2020-03-01T04:08:00Z</cp:lastPrinted>
  <dcterms:created xsi:type="dcterms:W3CDTF">2017-12-18T08:33:00Z</dcterms:created>
  <dcterms:modified xsi:type="dcterms:W3CDTF">2022-02-24T01:32:03Z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735501666A544D1293CA1D584932B7D5</vt:lpwstr>
  </property>
</Properties>
</file>