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007579781" r:id="rId2"/>
    <p:sldId id="2007579838" r:id="rId3"/>
    <p:sldId id="2007579785" r:id="rId4"/>
    <p:sldId id="324" r:id="rId5"/>
    <p:sldId id="643" r:id="rId6"/>
    <p:sldId id="2007579787" r:id="rId7"/>
    <p:sldId id="2007579821" r:id="rId8"/>
    <p:sldId id="2007579741" r:id="rId9"/>
    <p:sldId id="2007579822" r:id="rId10"/>
    <p:sldId id="2007579743" r:id="rId11"/>
    <p:sldId id="3460" r:id="rId12"/>
    <p:sldId id="2007579767" r:id="rId13"/>
    <p:sldId id="2007579823" r:id="rId14"/>
    <p:sldId id="2007579792" r:id="rId15"/>
    <p:sldId id="2007579774" r:id="rId16"/>
    <p:sldId id="2007579789" r:id="rId17"/>
    <p:sldId id="2007579736" r:id="rId18"/>
    <p:sldId id="2007579844" r:id="rId19"/>
    <p:sldId id="2007579793" r:id="rId20"/>
    <p:sldId id="2007579841" r:id="rId21"/>
    <p:sldId id="2007579737" r:id="rId22"/>
    <p:sldId id="2007579794" r:id="rId23"/>
    <p:sldId id="2007579842" r:id="rId24"/>
    <p:sldId id="2007579824" r:id="rId25"/>
    <p:sldId id="2007579747" r:id="rId26"/>
    <p:sldId id="2007579808" r:id="rId27"/>
    <p:sldId id="2007579805" r:id="rId28"/>
    <p:sldId id="2007579751" r:id="rId29"/>
    <p:sldId id="2007579764" r:id="rId30"/>
    <p:sldId id="2007579765" r:id="rId31"/>
    <p:sldId id="2007579773" r:id="rId32"/>
    <p:sldId id="2007579806" r:id="rId33"/>
    <p:sldId id="31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563" autoAdjust="0"/>
    <p:restoredTop sz="94660"/>
  </p:normalViewPr>
  <p:slideViewPr>
    <p:cSldViewPr snapToGrid="0">
      <p:cViewPr varScale="1">
        <p:scale>
          <a:sx n="61" d="100"/>
          <a:sy n="61" d="100"/>
        </p:scale>
        <p:origin x="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70D29-9390-452A-980F-5FA776737A47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9DBF4-EC5A-440D-9A80-151F04A07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4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i="0" dirty="0">
                <a:solidFill>
                  <a:srgbClr val="121212"/>
                </a:solidFill>
                <a:effectLst/>
                <a:latin typeface="微软雅黑" panose="020B0503020204020204" pitchFamily="34" charset="-122"/>
              </a:rPr>
              <a:t>1992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微软雅黑" panose="020B0503020204020204" pitchFamily="34" charset="-122"/>
              </a:rPr>
              <a:t>年巴塞罗那奥运会的射箭点火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027E99-2DFF-4BFC-B2BC-317FDA4374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20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CCE69-EAA5-4560-A397-86B324D5EC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68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635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092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89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491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40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CCE69-EAA5-4560-A397-86B324D5ECE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096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AF282C-494F-4C7A-9FEA-4970819B6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89F6B2-AF2A-418D-9A17-1C4E67C3CB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EE2A9C-9865-4C67-8E18-1D8634B06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2D737B-BD0E-472F-9728-014241E2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2A92BB-70F5-4108-82BB-944DB1155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16A805-2047-4435-ABE9-6F46BB05A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6136E93-C121-4951-BD4A-13794F47F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D52488-3374-4B15-91FB-A06D36BAC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51AFB3-4876-4F6D-A600-9692DADDD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CFE43-4106-43D6-A869-139BF2CF2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29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5E0CB97-C507-4ACF-A9D2-4BE499098E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BA0D9D-6293-48D6-B123-DE0151419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FDA6D5-3F4B-4ED9-BF7E-F3489537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3377AA-11E5-4E2D-BD60-400D4DC89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6D8FA-4571-47D6-B83A-874D9023F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722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1314"/>
            <a:ext cx="12193057" cy="686062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66467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19065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741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8EC2F2-FE3F-4C43-8D83-72F61F7DB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803E74-5F7B-46D4-A31A-BFDC374A6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241302-79D5-43A9-9D4C-E3F0C42C3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4537B1-7116-4255-BA6A-1C983B21E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A9671C-7B85-43BC-A723-218F11FF1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32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1669C-B6A5-4E94-BD0D-D51E2A4F3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42BAA8-0145-4237-891A-C90547B58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D505CB-872D-49EC-ABCE-C59B3F580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7886AC-B034-4078-8DFA-7918320F8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AA1EEC-5AE3-4A56-9E1C-48A6B125E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38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008D18-0ABD-4CF2-9710-4E497E568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2397DA-3E69-4961-8925-7DDA8478CA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99B704-B758-48D4-AF14-4F0208E337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738A28-2F5A-4E0D-971B-0CC822790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575349-AB23-4787-ACDD-C0DD4CC4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0BF3D3-B7BA-43FC-AA49-DBF317764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53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D7BB20-F192-47AD-9429-773F11E19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1A2758-2F9B-4DC2-83C5-AD9DF2D96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57024D-4593-4734-9D1D-3029B681F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311DA8-11F4-49C1-A044-8497997E2D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7D09352-9758-44F1-A9BC-1D70BF484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AB544F6-2605-432F-B020-4CD12BDED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5A0322D-5036-4E63-8C0D-360FE8D0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4E4BA0F-9CB5-449A-8917-75A8A5ED7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2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828589-AB73-4438-92BB-AC0A8B474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09A50B6-44E4-4CA6-8177-54A0BBC4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7206A6-CD89-40CC-9B7E-B80B9BE80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3F775F2-AEBF-4DA4-A5F3-D2EE1EE62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9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30FE725-ACA4-4E57-BC01-6DD7CDB43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06DDA9D-8D88-4EC3-98C8-1104FA651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F8F252-328F-46F6-9C23-7DF192F9C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835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D9ABBE-5388-49CC-B885-E78590DB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F1074F-1148-4A0E-B3EE-3724187D0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04BA8D-BF50-4998-A521-E11E1E299F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7651BC-7C39-4023-8EC6-DC2976A6E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29B430-9E03-424A-872F-D5BC4E8C5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3480EF-BD87-447C-8B07-AB1EEF08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92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FE5D05-5E51-46AB-8C17-02B63322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8823D5C-71A8-4306-BCF7-7CDD41FD30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06AB8D-FD1F-4778-A04A-2B34C2877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FDB77E-3BF7-4BCD-9815-724BC355A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3E8CDC-678D-4827-B38D-22B73EEBB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31CBD7-6BDF-4D90-98EB-6D97A8BA7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80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31247A0-DD69-416C-AB59-AF558230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C5ABC7-13FD-421C-B179-5BF23EDE8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F90571-51F5-4A96-872B-D09148B73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1CD86-3837-4AFA-9106-50C26F5B9DBA}" type="datetimeFigureOut">
              <a:rPr lang="zh-CN" altLang="en-US" smtClean="0"/>
              <a:t>2022/4/15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246D7B-F651-4F19-B7A1-E3BB7F70DC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545A0A-76CE-42C1-97D3-79FF6CB250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15D63-632E-46D0-B580-865CD99C68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f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slide" Target="slide8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8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4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曾老师出品，必属精品">
            <a:extLst>
              <a:ext uri="{FF2B5EF4-FFF2-40B4-BE49-F238E27FC236}">
                <a16:creationId xmlns:a16="http://schemas.microsoft.com/office/drawing/2014/main" id="{5F914F3E-B8C0-4E46-82A2-754B91841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41960" y="-203200"/>
            <a:ext cx="13075920" cy="7873085"/>
          </a:xfrm>
          <a:custGeom>
            <a:avLst/>
            <a:gdLst>
              <a:gd name="connsiteX0" fmla="*/ 1761862 w 10882466"/>
              <a:gd name="connsiteY0" fmla="*/ 1191985 h 7448860"/>
              <a:gd name="connsiteX1" fmla="*/ 1761862 w 10882466"/>
              <a:gd name="connsiteY1" fmla="*/ 5829299 h 7448860"/>
              <a:gd name="connsiteX2" fmla="*/ 9175033 w 10882466"/>
              <a:gd name="connsiteY2" fmla="*/ 5829299 h 7448860"/>
              <a:gd name="connsiteX3" fmla="*/ 9175033 w 10882466"/>
              <a:gd name="connsiteY3" fmla="*/ 1191985 h 7448860"/>
              <a:gd name="connsiteX4" fmla="*/ 0 w 10882466"/>
              <a:gd name="connsiteY4" fmla="*/ 0 h 7448860"/>
              <a:gd name="connsiteX5" fmla="*/ 10882466 w 10882466"/>
              <a:gd name="connsiteY5" fmla="*/ 0 h 7448860"/>
              <a:gd name="connsiteX6" fmla="*/ 10882466 w 10882466"/>
              <a:gd name="connsiteY6" fmla="*/ 7448860 h 7448860"/>
              <a:gd name="connsiteX7" fmla="*/ 0 w 10882466"/>
              <a:gd name="connsiteY7" fmla="*/ 7448860 h 744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82466" h="7448860">
                <a:moveTo>
                  <a:pt x="1761862" y="1191985"/>
                </a:moveTo>
                <a:lnTo>
                  <a:pt x="1761862" y="5829299"/>
                </a:lnTo>
                <a:lnTo>
                  <a:pt x="9175033" y="5829299"/>
                </a:lnTo>
                <a:lnTo>
                  <a:pt x="9175033" y="1191985"/>
                </a:lnTo>
                <a:close/>
                <a:moveTo>
                  <a:pt x="0" y="0"/>
                </a:moveTo>
                <a:lnTo>
                  <a:pt x="10882466" y="0"/>
                </a:lnTo>
                <a:lnTo>
                  <a:pt x="10882466" y="7448860"/>
                </a:lnTo>
                <a:lnTo>
                  <a:pt x="0" y="744886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CF51D2F-4F91-4EE6-8765-E01EA0FA0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17" y="75890"/>
            <a:ext cx="2037737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热点观察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4A22C6B-B6F3-4D4B-9E40-A1A3A06974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158" y="893155"/>
            <a:ext cx="9344332" cy="5212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3.15火炬改">
            <a:hlinkClick r:id="" action="ppaction://media"/>
            <a:extLst>
              <a:ext uri="{FF2B5EF4-FFF2-40B4-BE49-F238E27FC236}">
                <a16:creationId xmlns:a16="http://schemas.microsoft.com/office/drawing/2014/main" id="{3DCD3736-9502-4A04-8FFC-843CCB2304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12158" y="893155"/>
            <a:ext cx="9352096" cy="5361193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  <p:extLst>
      <p:ext uri="{BB962C8B-B14F-4D97-AF65-F5344CB8AC3E}">
        <p14:creationId xmlns:p14="http://schemas.microsoft.com/office/powerpoint/2010/main" val="159012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63FAFE52-AFFA-4882-BDBF-1876D3448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77" r="60600"/>
          <a:stretch/>
        </p:blipFill>
        <p:spPr>
          <a:xfrm rot="16200000">
            <a:off x="4414040" y="1012396"/>
            <a:ext cx="1446577" cy="9747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6C362C-2A1A-4853-915C-B7C4310719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3" r="36541" b="6965"/>
          <a:stretch/>
        </p:blipFill>
        <p:spPr>
          <a:xfrm rot="16200000">
            <a:off x="4427718" y="-654054"/>
            <a:ext cx="1446578" cy="9727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80FC719-31E4-4D6F-AC13-FA4ECD0C38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2" t="8161" r="43262" b="22720"/>
          <a:stretch/>
        </p:blipFill>
        <p:spPr>
          <a:xfrm rot="16200000">
            <a:off x="5596895" y="-4486469"/>
            <a:ext cx="1061908" cy="11728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AB209D63-B990-4E9D-8CA5-2A930D458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43" y="169813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Part3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易混知识我来辨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0E8A8CD-CD7B-4C51-8366-6C1CF871A11E}"/>
              </a:ext>
            </a:extLst>
          </p:cNvPr>
          <p:cNvCxnSpPr>
            <a:cxnSpLocks/>
          </p:cNvCxnSpPr>
          <p:nvPr/>
        </p:nvCxnSpPr>
        <p:spPr>
          <a:xfrm>
            <a:off x="7141102" y="6490032"/>
            <a:ext cx="2426644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BD393F9-C91B-4199-B384-71034C34FA5A}"/>
              </a:ext>
            </a:extLst>
          </p:cNvPr>
          <p:cNvCxnSpPr>
            <a:cxnSpLocks/>
          </p:cNvCxnSpPr>
          <p:nvPr/>
        </p:nvCxnSpPr>
        <p:spPr>
          <a:xfrm>
            <a:off x="4818311" y="4758506"/>
            <a:ext cx="3400138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3EF7914B-6715-4F90-BF75-1580AAEA7D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8" t="21897" r="49680" b="4632"/>
          <a:stretch/>
        </p:blipFill>
        <p:spPr>
          <a:xfrm rot="5400000">
            <a:off x="5501458" y="-3148186"/>
            <a:ext cx="1276512" cy="117051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106FFC9-FDB2-4188-A456-D866FEA0623C}"/>
              </a:ext>
            </a:extLst>
          </p:cNvPr>
          <p:cNvCxnSpPr>
            <a:cxnSpLocks/>
          </p:cNvCxnSpPr>
          <p:nvPr/>
        </p:nvCxnSpPr>
        <p:spPr>
          <a:xfrm>
            <a:off x="6657865" y="1664814"/>
            <a:ext cx="2608798" cy="28913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9393D9E0-5221-4AEF-A859-BFF91696047A}"/>
              </a:ext>
            </a:extLst>
          </p:cNvPr>
          <p:cNvSpPr txBox="1"/>
          <p:nvPr/>
        </p:nvSpPr>
        <p:spPr>
          <a:xfrm>
            <a:off x="9683068" y="200592"/>
            <a:ext cx="1984536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基本特点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498B411-7B6A-4A4B-94BC-457E73CF65ED}"/>
              </a:ext>
            </a:extLst>
          </p:cNvPr>
          <p:cNvCxnSpPr>
            <a:cxnSpLocks/>
          </p:cNvCxnSpPr>
          <p:nvPr/>
        </p:nvCxnSpPr>
        <p:spPr>
          <a:xfrm>
            <a:off x="3429244" y="3153304"/>
            <a:ext cx="3339201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6F68DC69-2FBA-4A56-937C-11B9BDC976C4}"/>
              </a:ext>
            </a:extLst>
          </p:cNvPr>
          <p:cNvSpPr txBox="1"/>
          <p:nvPr/>
        </p:nvSpPr>
        <p:spPr>
          <a:xfrm>
            <a:off x="10834827" y="3558177"/>
            <a:ext cx="115747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基本国策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87BDE3-4B69-4A76-9ABD-6601D15A7065}"/>
              </a:ext>
            </a:extLst>
          </p:cNvPr>
          <p:cNvSpPr txBox="1"/>
          <p:nvPr/>
        </p:nvSpPr>
        <p:spPr>
          <a:xfrm>
            <a:off x="8041629" y="2507334"/>
            <a:ext cx="386324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以经济建设为中心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92A7ADF-7282-4DB5-8363-B319BB384D2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5"/>
          <a:stretch/>
        </p:blipFill>
        <p:spPr>
          <a:xfrm>
            <a:off x="11258644" y="466167"/>
            <a:ext cx="933356" cy="187850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20DFDF0-AB25-4227-A34C-2089DC89D58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5"/>
          <a:stretch/>
        </p:blipFill>
        <p:spPr>
          <a:xfrm>
            <a:off x="7023463" y="1808691"/>
            <a:ext cx="933356" cy="187850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D7FFB83-3B41-4D15-85CA-2DAA8D6BFE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5"/>
          <a:stretch/>
        </p:blipFill>
        <p:spPr>
          <a:xfrm>
            <a:off x="9973252" y="3406590"/>
            <a:ext cx="933356" cy="187850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C8612B3-3DDA-49AC-910D-FAB14D43FB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5"/>
          <a:stretch/>
        </p:blipFill>
        <p:spPr>
          <a:xfrm>
            <a:off x="10037525" y="4979492"/>
            <a:ext cx="933356" cy="1878508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0E308A3E-C72A-4CAD-80A2-EB9A17A1CFA5}"/>
              </a:ext>
            </a:extLst>
          </p:cNvPr>
          <p:cNvSpPr txBox="1"/>
          <p:nvPr/>
        </p:nvSpPr>
        <p:spPr>
          <a:xfrm>
            <a:off x="10866467" y="5595580"/>
            <a:ext cx="115747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完善</a:t>
            </a:r>
          </a:p>
        </p:txBody>
      </p:sp>
      <p:sp>
        <p:nvSpPr>
          <p:cNvPr id="19" name="TextBox 16">
            <a:hlinkClick r:id="rId7" action="ppaction://hlinksldjump"/>
            <a:extLst>
              <a:ext uri="{FF2B5EF4-FFF2-40B4-BE49-F238E27FC236}">
                <a16:creationId xmlns:a16="http://schemas.microsoft.com/office/drawing/2014/main" id="{43E3963F-2D3A-466B-A2BD-57ECCF9A0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849" y="5485085"/>
            <a:ext cx="933356" cy="1044000"/>
          </a:xfrm>
          <a:prstGeom prst="rect">
            <a:avLst/>
          </a:prstGeom>
          <a:noFill/>
          <a:ln w="44450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16">
            <a:hlinkClick r:id="rId7" action="ppaction://hlinksldjump"/>
            <a:extLst>
              <a:ext uri="{FF2B5EF4-FFF2-40B4-BE49-F238E27FC236}">
                <a16:creationId xmlns:a16="http://schemas.microsoft.com/office/drawing/2014/main" id="{E058F7AF-010E-4D44-BCBF-BC66636CD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2422" y="2114529"/>
            <a:ext cx="2382350" cy="1044000"/>
          </a:xfrm>
          <a:prstGeom prst="rect">
            <a:avLst/>
          </a:prstGeom>
          <a:noFill/>
          <a:ln w="44450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16">
            <a:hlinkClick r:id="rId7" action="ppaction://hlinksldjump"/>
            <a:extLst>
              <a:ext uri="{FF2B5EF4-FFF2-40B4-BE49-F238E27FC236}">
                <a16:creationId xmlns:a16="http://schemas.microsoft.com/office/drawing/2014/main" id="{F3B34DD8-F08E-4C61-88EF-C6B46C09A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8266" y="3604852"/>
            <a:ext cx="1152000" cy="1296000"/>
          </a:xfrm>
          <a:prstGeom prst="rect">
            <a:avLst/>
          </a:prstGeom>
          <a:noFill/>
          <a:ln w="44450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Box 16">
            <a:hlinkClick r:id="rId7" action="ppaction://hlinksldjump"/>
            <a:extLst>
              <a:ext uri="{FF2B5EF4-FFF2-40B4-BE49-F238E27FC236}">
                <a16:creationId xmlns:a16="http://schemas.microsoft.com/office/drawing/2014/main" id="{87B8F44C-5668-48C0-A113-97D9F2188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4203" y="913934"/>
            <a:ext cx="1620000" cy="828000"/>
          </a:xfrm>
          <a:prstGeom prst="rect">
            <a:avLst/>
          </a:prstGeom>
          <a:noFill/>
          <a:ln w="44450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479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 animBg="1"/>
      <p:bldP spid="24" grpId="0" animBg="1"/>
      <p:bldP spid="41" grpId="0" animBg="1"/>
      <p:bldP spid="19" grpId="0" animBg="1"/>
      <p:bldP spid="21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图片\手绘 小清新\20061110305732816.jpg">
            <a:extLst>
              <a:ext uri="{FF2B5EF4-FFF2-40B4-BE49-F238E27FC236}">
                <a16:creationId xmlns:a16="http://schemas.microsoft.com/office/drawing/2014/main" id="{F6897128-9716-49E6-B05A-554748319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2262188"/>
            <a:ext cx="5080000" cy="459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" name="文本框 1">
            <a:extLst>
              <a:ext uri="{FF2B5EF4-FFF2-40B4-BE49-F238E27FC236}">
                <a16:creationId xmlns:a16="http://schemas.microsoft.com/office/drawing/2014/main" id="{B0A50263-1771-4393-9D59-2284B8B07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38" y="846932"/>
            <a:ext cx="11820525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日，中共中央政治局召开会议。会议指出，实施一对夫妻可以生育三个子女政策及配套支持措施。从“双独二孩”“单独二孩”到“全面二孩”再到“三孩”，这说明（     ）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．人口发展要与经济社会发展相适应	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．人口老龄化的问题将会彻底解决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．我国目前不再面临严峻的人口形势	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．计划生育已不再适应发展的需要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72F8995-757E-4ECD-AFBF-38155B7CD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Part3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易混知识我来辨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B1EFC08-A097-4DAB-984E-C899683A0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4" y="1251222"/>
            <a:ext cx="1956986" cy="235326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0B61706-7B56-423F-9FE9-205096422BA7}"/>
              </a:ext>
            </a:extLst>
          </p:cNvPr>
          <p:cNvCxnSpPr>
            <a:cxnSpLocks/>
          </p:cNvCxnSpPr>
          <p:nvPr/>
        </p:nvCxnSpPr>
        <p:spPr>
          <a:xfrm>
            <a:off x="8901113" y="3132840"/>
            <a:ext cx="1596490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70DF44B-057F-42B2-ACD9-4D4F3B2BE96A}"/>
              </a:ext>
            </a:extLst>
          </p:cNvPr>
          <p:cNvCxnSpPr>
            <a:cxnSpLocks/>
          </p:cNvCxnSpPr>
          <p:nvPr/>
        </p:nvCxnSpPr>
        <p:spPr>
          <a:xfrm>
            <a:off x="1977208" y="3604482"/>
            <a:ext cx="1537517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AF52EB8-16BC-4A34-B3B4-0129DF735677}"/>
              </a:ext>
            </a:extLst>
          </p:cNvPr>
          <p:cNvCxnSpPr>
            <a:cxnSpLocks/>
          </p:cNvCxnSpPr>
          <p:nvPr/>
        </p:nvCxnSpPr>
        <p:spPr>
          <a:xfrm>
            <a:off x="7253005" y="3604482"/>
            <a:ext cx="1648108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" name="文本框 1">
            <a:extLst>
              <a:ext uri="{FF2B5EF4-FFF2-40B4-BE49-F238E27FC236}">
                <a16:creationId xmlns:a16="http://schemas.microsoft.com/office/drawing/2014/main" id="{A1ED76A7-F265-4AB4-BF89-35EAA98B7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38" y="3764063"/>
            <a:ext cx="11993562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、垃圾是放错位置的资源，这是人们耳熟能详的说法，但也要认识到，垃圾的污染属性也可忽视。实际上，随意丢弃垃圾，对环境的污染很大。因此，公民在生活中应该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倡导简约生活，杜绝丢弃垃圾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完善基础设施，科学处理垃圾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优化生活习惯，实施垃圾分类      </a:t>
            </a:r>
            <a:r>
              <a:rPr lang="en-US" altLang="zh-CN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坚持以德治国，提高居民素养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D415D7E-9F82-424D-BF72-604466AC8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187" y="3904557"/>
            <a:ext cx="1657350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C909114-01AB-49A1-80F3-6A2C454E4FBB}"/>
              </a:ext>
            </a:extLst>
          </p:cNvPr>
          <p:cNvCxnSpPr>
            <a:cxnSpLocks/>
          </p:cNvCxnSpPr>
          <p:nvPr/>
        </p:nvCxnSpPr>
        <p:spPr>
          <a:xfrm>
            <a:off x="8901113" y="4895657"/>
            <a:ext cx="571500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DFACA426-F3F6-45DB-A439-81F375A3FEC7}"/>
              </a:ext>
            </a:extLst>
          </p:cNvPr>
          <p:cNvSpPr txBox="1"/>
          <p:nvPr/>
        </p:nvSpPr>
        <p:spPr>
          <a:xfrm>
            <a:off x="9868376" y="4895657"/>
            <a:ext cx="9028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无关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A7356D-2D79-4035-9E89-333EBBC76349}"/>
              </a:ext>
            </a:extLst>
          </p:cNvPr>
          <p:cNvSpPr txBox="1"/>
          <p:nvPr/>
        </p:nvSpPr>
        <p:spPr>
          <a:xfrm>
            <a:off x="9868376" y="5591946"/>
            <a:ext cx="9028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无关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948E00A-A245-48FA-9F1F-EE4B59BFEE62}"/>
              </a:ext>
            </a:extLst>
          </p:cNvPr>
          <p:cNvCxnSpPr>
            <a:cxnSpLocks/>
          </p:cNvCxnSpPr>
          <p:nvPr/>
        </p:nvCxnSpPr>
        <p:spPr>
          <a:xfrm>
            <a:off x="2745966" y="5418877"/>
            <a:ext cx="571500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7751703D-D574-420B-95CC-C1E365E78BAD}"/>
              </a:ext>
            </a:extLst>
          </p:cNvPr>
          <p:cNvSpPr txBox="1"/>
          <p:nvPr/>
        </p:nvSpPr>
        <p:spPr>
          <a:xfrm>
            <a:off x="4639942" y="4974318"/>
            <a:ext cx="60785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✖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31496E6-032A-4F0D-ABF1-68624E0C4479}"/>
              </a:ext>
            </a:extLst>
          </p:cNvPr>
          <p:cNvSpPr txBox="1"/>
          <p:nvPr/>
        </p:nvSpPr>
        <p:spPr>
          <a:xfrm>
            <a:off x="10584976" y="2594770"/>
            <a:ext cx="60785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✖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0C37C4C-6F72-4F68-9018-10727FA48C59}"/>
              </a:ext>
            </a:extLst>
          </p:cNvPr>
          <p:cNvSpPr txBox="1"/>
          <p:nvPr/>
        </p:nvSpPr>
        <p:spPr>
          <a:xfrm>
            <a:off x="10592347" y="3232151"/>
            <a:ext cx="60785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✖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D8578F-93CC-44E7-8A33-106984F2C293}"/>
              </a:ext>
            </a:extLst>
          </p:cNvPr>
          <p:cNvSpPr txBox="1"/>
          <p:nvPr/>
        </p:nvSpPr>
        <p:spPr>
          <a:xfrm>
            <a:off x="5247801" y="3217700"/>
            <a:ext cx="50206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方正粉丝天下简体" panose="02000000000000000000" pitchFamily="2" charset="-122"/>
                <a:ea typeface="方正粉丝天下简体" panose="02000000000000000000" pitchFamily="2" charset="-122"/>
              </a:rPr>
              <a:t>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20" grpId="0"/>
      <p:bldP spid="12" grpId="0" animBg="1"/>
      <p:bldP spid="14" grpId="0" animBg="1"/>
      <p:bldP spid="2" grpId="0" animBg="1"/>
      <p:bldP spid="16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CD9AA30-0E74-4E26-AECF-752E3013AB3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02676"/>
            <a:ext cx="6395357" cy="5037489"/>
          </a:xfrm>
          <a:prstGeom prst="rect">
            <a:avLst/>
          </a:prstGeom>
          <a:noFill/>
        </p:spPr>
      </p:pic>
      <p:pic>
        <p:nvPicPr>
          <p:cNvPr id="11266" name="Picture 2" descr="D:\图片\手绘 小清新\20061110305732816.jpg">
            <a:extLst>
              <a:ext uri="{FF2B5EF4-FFF2-40B4-BE49-F238E27FC236}">
                <a16:creationId xmlns:a16="http://schemas.microsoft.com/office/drawing/2014/main" id="{F6897128-9716-49E6-B05A-554748319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35" y="3995057"/>
            <a:ext cx="3892323" cy="282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" name="文本框 1">
            <a:extLst>
              <a:ext uri="{FF2B5EF4-FFF2-40B4-BE49-F238E27FC236}">
                <a16:creationId xmlns:a16="http://schemas.microsoft.com/office/drawing/2014/main" id="{B0A50263-1771-4393-9D59-2284B8B07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96" y="1112218"/>
            <a:ext cx="11100707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日，第七次全国人口普查结果公布。图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说明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①全国人口总量持续增长 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②我国劳动年龄人口下降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③人口年均增长率持续下降    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④人口老龄化程度快速加深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A.①③   B.①④   C.②③   D.③④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72F8995-757E-4ECD-AFBF-38155B7CD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Part3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易混知识我来辨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B1EFC08-A097-4DAB-984E-C899683A0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216" y="381000"/>
            <a:ext cx="1956986" cy="23532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43300C-6BF1-4829-80CA-3306237E061D}"/>
              </a:ext>
            </a:extLst>
          </p:cNvPr>
          <p:cNvSpPr txBox="1"/>
          <p:nvPr/>
        </p:nvSpPr>
        <p:spPr>
          <a:xfrm>
            <a:off x="6199020" y="1701344"/>
            <a:ext cx="5165666" cy="44627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图</a:t>
            </a:r>
            <a:r>
              <a:rPr lang="en-US" altLang="zh-CN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</a:t>
            </a:r>
            <a:r>
              <a:rPr lang="zh-CN" alt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历次人口普查全国人口及年增长率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FF4662-AD2F-4DDE-8284-BD913563FAFF}"/>
              </a:ext>
            </a:extLst>
          </p:cNvPr>
          <p:cNvSpPr txBox="1"/>
          <p:nvPr/>
        </p:nvSpPr>
        <p:spPr>
          <a:xfrm>
            <a:off x="4000852" y="2317613"/>
            <a:ext cx="9028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E2960B-3AC1-41D1-88E1-129A1C3F6FC5}"/>
              </a:ext>
            </a:extLst>
          </p:cNvPr>
          <p:cNvSpPr txBox="1"/>
          <p:nvPr/>
        </p:nvSpPr>
        <p:spPr>
          <a:xfrm>
            <a:off x="4240689" y="3429000"/>
            <a:ext cx="902811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无关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B3D73F5-4088-4E5D-8D21-53F5158DCE53}"/>
              </a:ext>
            </a:extLst>
          </p:cNvPr>
          <p:cNvCxnSpPr>
            <a:cxnSpLocks/>
          </p:cNvCxnSpPr>
          <p:nvPr/>
        </p:nvCxnSpPr>
        <p:spPr>
          <a:xfrm>
            <a:off x="1466247" y="2825227"/>
            <a:ext cx="2338498" cy="15606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73B28C5-87B9-4211-87D0-5B03A2AC9D54}"/>
              </a:ext>
            </a:extLst>
          </p:cNvPr>
          <p:cNvCxnSpPr>
            <a:cxnSpLocks/>
          </p:cNvCxnSpPr>
          <p:nvPr/>
        </p:nvCxnSpPr>
        <p:spPr>
          <a:xfrm>
            <a:off x="933632" y="3873222"/>
            <a:ext cx="1441706" cy="0"/>
          </a:xfrm>
          <a:prstGeom prst="line">
            <a:avLst/>
          </a:prstGeom>
          <a:ln w="47625">
            <a:solidFill>
              <a:srgbClr val="FF339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TextBox 16">
            <a:hlinkClick r:id="rId5" action="ppaction://hlinksldjump"/>
            <a:extLst>
              <a:ext uri="{FF2B5EF4-FFF2-40B4-BE49-F238E27FC236}">
                <a16:creationId xmlns:a16="http://schemas.microsoft.com/office/drawing/2014/main" id="{77810263-689C-4579-AB0D-D649EF28B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7229" y="1719106"/>
            <a:ext cx="1116000" cy="468000"/>
          </a:xfrm>
          <a:prstGeom prst="rect">
            <a:avLst/>
          </a:prstGeom>
          <a:noFill/>
          <a:ln w="44450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6">
            <a:hlinkClick r:id="rId5" action="ppaction://hlinksldjump"/>
            <a:extLst>
              <a:ext uri="{FF2B5EF4-FFF2-40B4-BE49-F238E27FC236}">
                <a16:creationId xmlns:a16="http://schemas.microsoft.com/office/drawing/2014/main" id="{4A4A33BB-787E-4E14-880E-406A9AA06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5388" y="1707763"/>
            <a:ext cx="900000" cy="468000"/>
          </a:xfrm>
          <a:prstGeom prst="rect">
            <a:avLst/>
          </a:prstGeom>
          <a:noFill/>
          <a:ln w="44450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96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2" grpId="0" animBg="1"/>
      <p:bldP spid="3" grpId="0" animBg="1"/>
      <p:bldP spid="9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6DFDEE-D710-49FA-8D3F-B33ACEE8201E}"/>
              </a:ext>
            </a:extLst>
          </p:cNvPr>
          <p:cNvGrpSpPr/>
          <p:nvPr/>
        </p:nvGrpSpPr>
        <p:grpSpPr>
          <a:xfrm>
            <a:off x="111027" y="153476"/>
            <a:ext cx="4864297" cy="6551048"/>
            <a:chOff x="7416801" y="66621"/>
            <a:chExt cx="4864297" cy="65510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6801" y="66621"/>
              <a:ext cx="4864297" cy="519117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749" y="4445001"/>
              <a:ext cx="2759179" cy="21726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13675" y="1397000"/>
              <a:ext cx="3149600" cy="3149600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5435815"/>
            <a:ext cx="12193057" cy="1430652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FDFD1E-2D5B-4864-86AE-EF62D6263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782" y="1864479"/>
            <a:ext cx="7151317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热 点 试 题 我 探 究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DC0345D-7058-473A-933E-8486B33B9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731" y="1864479"/>
            <a:ext cx="1931939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Part4</a:t>
            </a:r>
            <a:endParaRPr lang="zh-CN" altLang="en-US" sz="5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599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08436C-DE03-4E22-AE94-A57B0D91A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5290" y="1230036"/>
            <a:ext cx="13409764" cy="92177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810FC6F-083E-40B0-9643-37A25D9E6503}"/>
              </a:ext>
            </a:extLst>
          </p:cNvPr>
          <p:cNvSpPr/>
          <p:nvPr/>
        </p:nvSpPr>
        <p:spPr>
          <a:xfrm>
            <a:off x="0" y="-147572"/>
            <a:ext cx="12192000" cy="294202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7711EFC-FE05-496B-9F3D-0E18D7371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443" y="3309505"/>
            <a:ext cx="5289598" cy="344899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12BBF9A-6E46-44E8-BB16-84054983A875}"/>
              </a:ext>
            </a:extLst>
          </p:cNvPr>
          <p:cNvSpPr/>
          <p:nvPr/>
        </p:nvSpPr>
        <p:spPr>
          <a:xfrm>
            <a:off x="1558673" y="1747238"/>
            <a:ext cx="9649849" cy="144655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议题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：点火设计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是“低调”， 还是“巧妙” 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BD1C2C-91C1-449C-8A1F-7E36A0446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01" y="0"/>
            <a:ext cx="4605834" cy="380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5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曾老师出品，必属精品">
            <a:extLst>
              <a:ext uri="{FF2B5EF4-FFF2-40B4-BE49-F238E27FC236}">
                <a16:creationId xmlns:a16="http://schemas.microsoft.com/office/drawing/2014/main" id="{8EAA0B37-57DC-47FC-AEB1-534B0C645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8945" y="-958466"/>
            <a:ext cx="13075920" cy="8628352"/>
          </a:xfrm>
          <a:custGeom>
            <a:avLst/>
            <a:gdLst>
              <a:gd name="connsiteX0" fmla="*/ 1761862 w 10882466"/>
              <a:gd name="connsiteY0" fmla="*/ 1191985 h 7448860"/>
              <a:gd name="connsiteX1" fmla="*/ 1761862 w 10882466"/>
              <a:gd name="connsiteY1" fmla="*/ 5829299 h 7448860"/>
              <a:gd name="connsiteX2" fmla="*/ 9175033 w 10882466"/>
              <a:gd name="connsiteY2" fmla="*/ 5829299 h 7448860"/>
              <a:gd name="connsiteX3" fmla="*/ 9175033 w 10882466"/>
              <a:gd name="connsiteY3" fmla="*/ 1191985 h 7448860"/>
              <a:gd name="connsiteX4" fmla="*/ 0 w 10882466"/>
              <a:gd name="connsiteY4" fmla="*/ 0 h 7448860"/>
              <a:gd name="connsiteX5" fmla="*/ 10882466 w 10882466"/>
              <a:gd name="connsiteY5" fmla="*/ 0 h 7448860"/>
              <a:gd name="connsiteX6" fmla="*/ 10882466 w 10882466"/>
              <a:gd name="connsiteY6" fmla="*/ 7448860 h 7448860"/>
              <a:gd name="connsiteX7" fmla="*/ 0 w 10882466"/>
              <a:gd name="connsiteY7" fmla="*/ 7448860 h 744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82466" h="7448860">
                <a:moveTo>
                  <a:pt x="1761862" y="1191985"/>
                </a:moveTo>
                <a:lnTo>
                  <a:pt x="1761862" y="5829299"/>
                </a:lnTo>
                <a:lnTo>
                  <a:pt x="9175033" y="5829299"/>
                </a:lnTo>
                <a:lnTo>
                  <a:pt x="9175033" y="1191985"/>
                </a:lnTo>
                <a:close/>
                <a:moveTo>
                  <a:pt x="0" y="0"/>
                </a:moveTo>
                <a:lnTo>
                  <a:pt x="10882466" y="0"/>
                </a:lnTo>
                <a:lnTo>
                  <a:pt x="10882466" y="7448860"/>
                </a:lnTo>
                <a:lnTo>
                  <a:pt x="0" y="7448860"/>
                </a:lnTo>
                <a:close/>
              </a:path>
            </a:pathLst>
          </a:custGeom>
        </p:spPr>
      </p:pic>
      <p:pic>
        <p:nvPicPr>
          <p:cNvPr id="2" name="爱剪辑-采访1.2">
            <a:hlinkClick r:id="" action="ppaction://media"/>
            <a:extLst>
              <a:ext uri="{FF2B5EF4-FFF2-40B4-BE49-F238E27FC236}">
                <a16:creationId xmlns:a16="http://schemas.microsoft.com/office/drawing/2014/main" id="{5BE991C6-49F3-4B80-B9D8-7C16917B5A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38033" y="282804"/>
            <a:ext cx="9341963" cy="5759778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755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E5DD78A-6A2D-4D59-8023-8A9AA766F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38" y="58140"/>
            <a:ext cx="11912919" cy="67998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D970A5-FB86-43BD-B508-0B745D090328}"/>
              </a:ext>
            </a:extLst>
          </p:cNvPr>
          <p:cNvSpPr txBox="1"/>
          <p:nvPr/>
        </p:nvSpPr>
        <p:spPr>
          <a:xfrm>
            <a:off x="0" y="4728109"/>
            <a:ext cx="10869105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Q1: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请运用所学知识，结合材料分析冬奥点火仪式的巧妙之处？（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分）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22BD42-D1D2-4D9F-9F58-448A9D3E2C8F}"/>
              </a:ext>
            </a:extLst>
          </p:cNvPr>
          <p:cNvSpPr/>
          <p:nvPr/>
        </p:nvSpPr>
        <p:spPr>
          <a:xfrm>
            <a:off x="4739859" y="279701"/>
            <a:ext cx="7371498" cy="4128374"/>
          </a:xfrm>
          <a:prstGeom prst="rect">
            <a:avLst/>
          </a:prstGeom>
          <a:ln w="222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Aft>
                <a:spcPts val="0"/>
              </a:spcAft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在北京冬奥会开幕式上，设计团队大胆创新：写着参赛国家和地区的“小雪花”引导牌组成了雪花台，“飞扬”火炬嵌入其中，用“微火”的形式取代熊熊燃烧的大火，以一叶知秋的“点燃”方式展示着中国式浪漫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ts val="4000"/>
              </a:lnSpc>
              <a:spcAft>
                <a:spcPts val="0"/>
              </a:spcAft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本次冬奥会还首次使用氢能作为火炬燃料，氢气被认为式最清洁的燃料，其燃烧时只产生能量和水，是完全的零排放燃料。</a:t>
            </a:r>
            <a:endParaRPr lang="zh-CN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卡通人物&#10;&#10;低可信度描述已自动生成">
            <a:extLst>
              <a:ext uri="{FF2B5EF4-FFF2-40B4-BE49-F238E27FC236}">
                <a16:creationId xmlns:a16="http://schemas.microsoft.com/office/drawing/2014/main" id="{CC94948A-42F3-4ECE-901B-E4598910C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3" t="4728" r="20146" b="14500"/>
          <a:stretch/>
        </p:blipFill>
        <p:spPr>
          <a:xfrm>
            <a:off x="224762" y="279701"/>
            <a:ext cx="4319963" cy="4163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16">
            <a:hlinkClick r:id="" action="ppaction://noaction"/>
            <a:extLst>
              <a:ext uri="{FF2B5EF4-FFF2-40B4-BE49-F238E27FC236}">
                <a16:creationId xmlns:a16="http://schemas.microsoft.com/office/drawing/2014/main" id="{B33E38B0-2CBD-4145-8F4C-3358E882D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2139" y="4738862"/>
            <a:ext cx="2305089" cy="52322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6">
            <a:hlinkClick r:id="" action="ppaction://noaction"/>
            <a:extLst>
              <a:ext uri="{FF2B5EF4-FFF2-40B4-BE49-F238E27FC236}">
                <a16:creationId xmlns:a16="http://schemas.microsoft.com/office/drawing/2014/main" id="{7357117F-0A50-46B5-8305-B74AD9B25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311" y="4763158"/>
            <a:ext cx="2570480" cy="467657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16">
            <a:hlinkClick r:id="rId4" action="ppaction://hlinksldjump"/>
            <a:extLst>
              <a:ext uri="{FF2B5EF4-FFF2-40B4-BE49-F238E27FC236}">
                <a16:creationId xmlns:a16="http://schemas.microsoft.com/office/drawing/2014/main" id="{13FFA805-5AAA-43CC-A675-A650DACDC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344" y="4757551"/>
            <a:ext cx="1532744" cy="464335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592A790-2BA7-4295-9EDF-3BE8DA27BF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450" y="4217169"/>
            <a:ext cx="3465780" cy="280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9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9" grpId="0" animBg="1"/>
      <p:bldP spid="12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D1428C5-D899-450D-BE2B-01DA6CAC1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2" y="218872"/>
            <a:ext cx="11912919" cy="6639128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F3E3ABAB-A6F6-48C4-8878-3D9ED7E5E1E7}"/>
              </a:ext>
            </a:extLst>
          </p:cNvPr>
          <p:cNvSpPr txBox="1"/>
          <p:nvPr/>
        </p:nvSpPr>
        <p:spPr>
          <a:xfrm>
            <a:off x="234695" y="1065359"/>
            <a:ext cx="1114907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Q1: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请运用所学知识，结合材料分析冬奥点火仪式的巧妙之处？（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分） </a:t>
            </a:r>
          </a:p>
        </p:txBody>
      </p:sp>
      <p:sp>
        <p:nvSpPr>
          <p:cNvPr id="5" name="TextBox 16">
            <a:hlinkClick r:id="" action="ppaction://noaction"/>
            <a:extLst>
              <a:ext uri="{FF2B5EF4-FFF2-40B4-BE49-F238E27FC236}">
                <a16:creationId xmlns:a16="http://schemas.microsoft.com/office/drawing/2014/main" id="{79A504B5-E07E-41CA-B3F3-3201FC1F2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7711" y="1072001"/>
            <a:ext cx="2209800" cy="52322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23DFED01-6694-4654-9354-16BF97B57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4656" y="1122756"/>
            <a:ext cx="1402630" cy="464335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16">
            <a:hlinkClick r:id="" action="ppaction://noaction"/>
            <a:extLst>
              <a:ext uri="{FF2B5EF4-FFF2-40B4-BE49-F238E27FC236}">
                <a16:creationId xmlns:a16="http://schemas.microsoft.com/office/drawing/2014/main" id="{AE1D9941-4C78-4F98-8264-581DC19C9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235" y="1127564"/>
            <a:ext cx="2570480" cy="467657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B08138E-21E2-48D1-A183-373930A2B129}"/>
              </a:ext>
            </a:extLst>
          </p:cNvPr>
          <p:cNvSpPr/>
          <p:nvPr/>
        </p:nvSpPr>
        <p:spPr>
          <a:xfrm>
            <a:off x="10796" y="1994631"/>
            <a:ext cx="12100561" cy="22217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“写着国家和地区的引导牌组成了雪花台”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“一叶知秋中国式浪漫”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“微火形式”“氢能”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“首次使用氢能”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6D6DEA9-E19F-4A25-8430-C0241FA43755}"/>
              </a:ext>
            </a:extLst>
          </p:cNvPr>
          <p:cNvSpPr/>
          <p:nvPr/>
        </p:nvSpPr>
        <p:spPr>
          <a:xfrm>
            <a:off x="6560050" y="1975822"/>
            <a:ext cx="4493538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体现构建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人类命运共同体理念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56F35AD-5E9B-4129-93CA-FD517841670C}"/>
              </a:ext>
            </a:extLst>
          </p:cNvPr>
          <p:cNvSpPr/>
          <p:nvPr/>
        </p:nvSpPr>
        <p:spPr>
          <a:xfrm>
            <a:off x="3895976" y="2507354"/>
            <a:ext cx="8215381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体现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继承发扬了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中华优秀传统文化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，展现了我国的文化自信；</a:t>
            </a:r>
            <a:endParaRPr lang="zh-CN" altLang="zh-CN" sz="24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124D4E6-32BF-427E-B59D-BE5F73AF2BD6}"/>
              </a:ext>
            </a:extLst>
          </p:cNvPr>
          <p:cNvSpPr/>
          <p:nvPr/>
        </p:nvSpPr>
        <p:spPr>
          <a:xfrm>
            <a:off x="3778182" y="3125684"/>
            <a:ext cx="821538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体现我国坚持人与自然和谐发展理念，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坚持绿色发展道路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7391A5D-A823-4B8C-A744-F04CBC6F6042}"/>
              </a:ext>
            </a:extLst>
          </p:cNvPr>
          <p:cNvSpPr/>
          <p:nvPr/>
        </p:nvSpPr>
        <p:spPr>
          <a:xfrm>
            <a:off x="3343639" y="3754728"/>
            <a:ext cx="81002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体现</a:t>
            </a:r>
            <a:r>
              <a:rPr lang="zh-CN" altLang="zh-CN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我国坚</a:t>
            </a:r>
            <a:r>
              <a:rPr lang="zh-CN" altLang="zh-CN" sz="24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持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创新</a:t>
            </a:r>
            <a:r>
              <a:rPr lang="zh-CN" altLang="zh-CN" sz="24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驱动发展战略，重视创新（科技创新）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8142B39-9BFA-4979-A577-B7B603E365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823" y="4030651"/>
            <a:ext cx="3580952" cy="287619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BAFD0C-D45C-4A12-9F82-9D21D7A7175F}"/>
              </a:ext>
            </a:extLst>
          </p:cNvPr>
          <p:cNvSpPr txBox="1"/>
          <p:nvPr/>
        </p:nvSpPr>
        <p:spPr>
          <a:xfrm>
            <a:off x="676640" y="4878120"/>
            <a:ext cx="141577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0EE7687-3CF3-47B4-B12C-53DDF0ACEAA7}"/>
              </a:ext>
            </a:extLst>
          </p:cNvPr>
          <p:cNvSpPr txBox="1"/>
          <p:nvPr/>
        </p:nvSpPr>
        <p:spPr>
          <a:xfrm>
            <a:off x="2771618" y="4859464"/>
            <a:ext cx="141577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677510-3B42-43F7-A7B5-F54A9B9F6E92}"/>
              </a:ext>
            </a:extLst>
          </p:cNvPr>
          <p:cNvSpPr txBox="1"/>
          <p:nvPr/>
        </p:nvSpPr>
        <p:spPr>
          <a:xfrm>
            <a:off x="4798664" y="4854499"/>
            <a:ext cx="141577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6D3C83-73FF-4EE5-9D6B-195D2432E092}"/>
              </a:ext>
            </a:extLst>
          </p:cNvPr>
          <p:cNvSpPr txBox="1"/>
          <p:nvPr/>
        </p:nvSpPr>
        <p:spPr>
          <a:xfrm>
            <a:off x="6825710" y="4891119"/>
            <a:ext cx="14157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124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1" grpId="0"/>
      <p:bldP spid="12" grpId="0"/>
      <p:bldP spid="14" grpId="0"/>
      <p:bldP spid="2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808820BE-5506-463C-8CEE-41D488F02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2" y="218872"/>
            <a:ext cx="11912919" cy="66391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C24741A-326F-497B-B47F-8F58A9882785}"/>
              </a:ext>
            </a:extLst>
          </p:cNvPr>
          <p:cNvSpPr/>
          <p:nvPr/>
        </p:nvSpPr>
        <p:spPr>
          <a:xfrm>
            <a:off x="1946878" y="218872"/>
            <a:ext cx="82347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双奥场馆</a:t>
            </a:r>
            <a:endParaRPr lang="en-US" altLang="zh-CN" sz="6600" b="1" dirty="0">
              <a:gradFill flip="none" rotWithShape="1">
                <a:gsLst>
                  <a:gs pos="0">
                    <a:srgbClr val="007E39">
                      <a:shade val="30000"/>
                      <a:satMod val="115000"/>
                    </a:srgbClr>
                  </a:gs>
                  <a:gs pos="50000">
                    <a:srgbClr val="007E39">
                      <a:shade val="67500"/>
                      <a:satMod val="115000"/>
                    </a:srgbClr>
                  </a:gs>
                  <a:gs pos="100000">
                    <a:srgbClr val="007E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zh-CN" altLang="en-US" sz="3600" b="1" dirty="0">
              <a:gradFill flip="none" rotWithShape="1">
                <a:gsLst>
                  <a:gs pos="0">
                    <a:srgbClr val="007E39">
                      <a:shade val="30000"/>
                      <a:satMod val="115000"/>
                    </a:srgbClr>
                  </a:gs>
                  <a:gs pos="50000">
                    <a:srgbClr val="007E39">
                      <a:shade val="67500"/>
                      <a:satMod val="115000"/>
                    </a:srgbClr>
                  </a:gs>
                  <a:gs pos="100000">
                    <a:srgbClr val="007E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gimg2.baidu.com/image_search/src=http%3A%2F%2Fx0.ifengimg.com%2Fres%2F2021%2F9E4A2CBD7EF94CD49B52D3F25E00F382C2B627A8_size84_w1080_h720.jpeg&amp;refer=http%3A%2F%2Fx0.ifengimg.com&amp;app=2002&amp;size=f9999,10000&amp;q=a80&amp;n=0&amp;g=0n&amp;fmt=auto?sec=1652101220&amp;t=ff77694b50d398b7e30f3a071cacff2c">
            <a:extLst>
              <a:ext uri="{FF2B5EF4-FFF2-40B4-BE49-F238E27FC236}">
                <a16:creationId xmlns:a16="http://schemas.microsoft.com/office/drawing/2014/main" id="{0EF3EFCD-ECC7-428B-A1E8-A8F12D503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189" y="1609090"/>
            <a:ext cx="4226614" cy="3639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s://gimg2.baidu.com/image_search/src=http%3A%2F%2Fimages.china.cn%2Fsite1000%2F2021-10%2F28%2Fd1e24b77-c2d5-4a94-9695-23f7fed5dca5.jpg&amp;refer=http%3A%2F%2Fimages.china.cn&amp;app=2002&amp;size=f9999,10000&amp;q=a80&amp;n=0&amp;g=0n&amp;fmt=auto?sec=1652101258&amp;t=ca7fc6853a9cb22cc246e8b9da77bc75">
            <a:extLst>
              <a:ext uri="{FF2B5EF4-FFF2-40B4-BE49-F238E27FC236}">
                <a16:creationId xmlns:a16="http://schemas.microsoft.com/office/drawing/2014/main" id="{930481CF-D2C9-4320-BC57-3FAC84DE5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2" y="844806"/>
            <a:ext cx="3913791" cy="2914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https://gimg2.baidu.com/image_search/src=http%3A%2F%2Fk.sinaimg.cn%2Fn%2Fsinakd2020430s%2F213%2Fw2048h1365%2F20200430%2F10ff-isyparf4947057.jpg%2Fw700h350z1l10t10db7.jpg&amp;refer=http%3A%2F%2Fk.sinaimg.cn&amp;app=2002&amp;size=f9999,10000&amp;q=a80&amp;n=0&amp;g=0n&amp;fmt=auto?sec=1652101340&amp;t=efee7a8b391a8ed6dc0e211d48b9baae">
            <a:extLst>
              <a:ext uri="{FF2B5EF4-FFF2-40B4-BE49-F238E27FC236}">
                <a16:creationId xmlns:a16="http://schemas.microsoft.com/office/drawing/2014/main" id="{59A3AFAB-A524-43F4-9082-5A18A57F5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696" y="321330"/>
            <a:ext cx="3537312" cy="2884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2" name="Picture 8" descr="https://gimg2.baidu.com/image_search/src=http%3A%2F%2Fwww.beijing.gov.cn%2Frenwen%2Fjrbj%2F202111%2FW020211125349980071867.jpg&amp;refer=http%3A%2F%2Fwww.beijing.gov.cn&amp;app=2002&amp;size=f9999,10000&amp;q=a80&amp;n=0&amp;g=0n&amp;fmt=auto?sec=1652101385&amp;t=e90e5021ba86b8e26f3f406f981b37ea">
            <a:extLst>
              <a:ext uri="{FF2B5EF4-FFF2-40B4-BE49-F238E27FC236}">
                <a16:creationId xmlns:a16="http://schemas.microsoft.com/office/drawing/2014/main" id="{B8C142B0-AF7D-47F4-ADC5-AFFE8335E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12" y="3993931"/>
            <a:ext cx="3791671" cy="2640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4" name="Picture 10" descr="https://bkimg.cdn.bcebos.com/pic/d009b3de9c82d158a9312dd9820a19d8bc3e4222?x-bce-process=image/watermark,image_d2F0ZXIvYmFpa2UxODA=,g_7,xp_5,yp_5/format,f_auto">
            <a:extLst>
              <a:ext uri="{FF2B5EF4-FFF2-40B4-BE49-F238E27FC236}">
                <a16:creationId xmlns:a16="http://schemas.microsoft.com/office/drawing/2014/main" id="{E268DDEF-C594-4E52-BA64-9DC68EA39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406" y="3428999"/>
            <a:ext cx="3673732" cy="3011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D3D847F-556A-4EF8-8942-322B7381885C}"/>
              </a:ext>
            </a:extLst>
          </p:cNvPr>
          <p:cNvSpPr txBox="1"/>
          <p:nvPr/>
        </p:nvSpPr>
        <p:spPr>
          <a:xfrm>
            <a:off x="378515" y="844806"/>
            <a:ext cx="3365864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国家体育场（鸟巢）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D27B4C2-7F12-4D25-8473-3EF9A03389E1}"/>
              </a:ext>
            </a:extLst>
          </p:cNvPr>
          <p:cNvSpPr txBox="1"/>
          <p:nvPr/>
        </p:nvSpPr>
        <p:spPr>
          <a:xfrm>
            <a:off x="4979414" y="1609090"/>
            <a:ext cx="2948014" cy="83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国家游泳中心</a:t>
            </a:r>
            <a:endParaRPr lang="en-US" alt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（水立方变冰立方）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BC009F9-90EA-493E-9976-0F515719AC38}"/>
              </a:ext>
            </a:extLst>
          </p:cNvPr>
          <p:cNvSpPr txBox="1"/>
          <p:nvPr/>
        </p:nvSpPr>
        <p:spPr>
          <a:xfrm>
            <a:off x="8938551" y="324563"/>
            <a:ext cx="2486063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五棵松体育馆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7C732ED-FDB3-46CD-B253-0C2F957F502A}"/>
              </a:ext>
            </a:extLst>
          </p:cNvPr>
          <p:cNvSpPr txBox="1"/>
          <p:nvPr/>
        </p:nvSpPr>
        <p:spPr>
          <a:xfrm>
            <a:off x="937135" y="3993931"/>
            <a:ext cx="2019485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首都体育馆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9D9B80-71BE-44B4-A444-71F27BF5039D}"/>
              </a:ext>
            </a:extLst>
          </p:cNvPr>
          <p:cNvSpPr txBox="1"/>
          <p:nvPr/>
        </p:nvSpPr>
        <p:spPr>
          <a:xfrm>
            <a:off x="8970320" y="3470711"/>
            <a:ext cx="2486063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国家体育馆</a:t>
            </a:r>
          </a:p>
        </p:txBody>
      </p:sp>
    </p:spTree>
    <p:extLst>
      <p:ext uri="{BB962C8B-B14F-4D97-AF65-F5344CB8AC3E}">
        <p14:creationId xmlns:p14="http://schemas.microsoft.com/office/powerpoint/2010/main" val="206977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3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08436C-DE03-4E22-AE94-A57B0D91A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935" y="1248697"/>
            <a:ext cx="13409764" cy="92177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810FC6F-083E-40B0-9643-37A25D9E6503}"/>
              </a:ext>
            </a:extLst>
          </p:cNvPr>
          <p:cNvSpPr/>
          <p:nvPr/>
        </p:nvSpPr>
        <p:spPr>
          <a:xfrm>
            <a:off x="0" y="-147572"/>
            <a:ext cx="12192000" cy="294202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7711EFC-FE05-496B-9F3D-0E18D7371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443" y="3309505"/>
            <a:ext cx="5289598" cy="344899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12BBF9A-6E46-44E8-BB16-84054983A875}"/>
              </a:ext>
            </a:extLst>
          </p:cNvPr>
          <p:cNvSpPr/>
          <p:nvPr/>
        </p:nvSpPr>
        <p:spPr>
          <a:xfrm>
            <a:off x="1968681" y="1752786"/>
            <a:ext cx="9485523" cy="144655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议题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：绿色办奥是“怠慢”，还是“文明” ？</a:t>
            </a:r>
          </a:p>
        </p:txBody>
      </p:sp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id="{49E2FDE3-1273-4BCA-981B-6D494D3CB2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1" y="2217411"/>
            <a:ext cx="3183836" cy="2942022"/>
          </a:xfrm>
          <a:prstGeom prst="rect">
            <a:avLst/>
          </a:prstGeom>
          <a:effectLst>
            <a:outerShdw blurRad="254000" dist="101600" dir="2700000" sx="103000" sy="103000" algn="tl" rotWithShape="0">
              <a:srgbClr val="0030FE">
                <a:alpha val="2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410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A50E8A87-01F2-47E7-AF3F-B2256D3C0F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5" y="191298"/>
            <a:ext cx="4058741" cy="4109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F4F6734-A73B-4253-90AB-E183BC9A7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980" y="320301"/>
            <a:ext cx="3804205" cy="3917948"/>
          </a:xfrm>
          <a:prstGeom prst="rect">
            <a:avLst/>
          </a:prstGeom>
        </p:spPr>
      </p:pic>
      <p:sp>
        <p:nvSpPr>
          <p:cNvPr id="2" name="思想气泡: 云 1">
            <a:extLst>
              <a:ext uri="{FF2B5EF4-FFF2-40B4-BE49-F238E27FC236}">
                <a16:creationId xmlns:a16="http://schemas.microsoft.com/office/drawing/2014/main" id="{3B88344F-C949-4760-A6BA-52A4BC3A743A}"/>
              </a:ext>
            </a:extLst>
          </p:cNvPr>
          <p:cNvSpPr/>
          <p:nvPr/>
        </p:nvSpPr>
        <p:spPr>
          <a:xfrm>
            <a:off x="1694495" y="4234425"/>
            <a:ext cx="5778327" cy="2594603"/>
          </a:xfrm>
          <a:prstGeom prst="cloudCallout">
            <a:avLst>
              <a:gd name="adj1" fmla="val -54211"/>
              <a:gd name="adj2" fmla="val 35334"/>
            </a:avLst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点火初感受：不够华丽，没有创意，出人意料。</a:t>
            </a:r>
          </a:p>
        </p:txBody>
      </p:sp>
      <p:pic>
        <p:nvPicPr>
          <p:cNvPr id="3" name="图片 2" descr="图片包含 夜晚, 黑暗, 灯光, 男人&#10;&#10;描述已自动生成">
            <a:extLst>
              <a:ext uri="{FF2B5EF4-FFF2-40B4-BE49-F238E27FC236}">
                <a16:creationId xmlns:a16="http://schemas.microsoft.com/office/drawing/2014/main" id="{A4998067-4021-4A40-AE2E-ABDCAD51A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823" y="234162"/>
            <a:ext cx="4087781" cy="39994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D1683D2-9B98-4D77-984D-4AF8B87BDA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8263" y="4694548"/>
            <a:ext cx="2701591" cy="22729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7E906B2-AA41-4068-BF02-EB2F4F3550AA}"/>
              </a:ext>
            </a:extLst>
          </p:cNvPr>
          <p:cNvSpPr/>
          <p:nvPr/>
        </p:nvSpPr>
        <p:spPr>
          <a:xfrm>
            <a:off x="4583658" y="3730848"/>
            <a:ext cx="3268844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1992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年巴塞罗那奥运会</a:t>
            </a:r>
            <a:endParaRPr lang="zh-CN" altLang="en-US" sz="2400" b="0" i="0" dirty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B05254E-81F5-42D1-9446-99B9CEFD2F75}"/>
              </a:ext>
            </a:extLst>
          </p:cNvPr>
          <p:cNvSpPr/>
          <p:nvPr/>
        </p:nvSpPr>
        <p:spPr>
          <a:xfrm>
            <a:off x="9011798" y="3716168"/>
            <a:ext cx="2646878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2008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年北京奥运会</a:t>
            </a:r>
            <a:endParaRPr lang="zh-CN" altLang="en-US" sz="2400" b="0" i="0" dirty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40F8ED6-D3DE-45E0-9377-C86974A82035}"/>
              </a:ext>
            </a:extLst>
          </p:cNvPr>
          <p:cNvSpPr/>
          <p:nvPr/>
        </p:nvSpPr>
        <p:spPr>
          <a:xfrm>
            <a:off x="5270889" y="19944"/>
            <a:ext cx="6156183" cy="523220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熊熊燃烧的主火炬，持续燃烧十几天。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7AF83594-6AFA-4C21-8E53-4E532C6A9602}"/>
              </a:ext>
            </a:extLst>
          </p:cNvPr>
          <p:cNvSpPr txBox="1"/>
          <p:nvPr/>
        </p:nvSpPr>
        <p:spPr>
          <a:xfrm>
            <a:off x="7639398" y="4779143"/>
            <a:ext cx="3926316" cy="12840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Q: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用“微火” 取代熊熊燃烧的大火，用意何在？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CF130F5-C07C-413B-B9EA-1BCE14971623}"/>
              </a:ext>
            </a:extLst>
          </p:cNvPr>
          <p:cNvSpPr/>
          <p:nvPr/>
        </p:nvSpPr>
        <p:spPr>
          <a:xfrm>
            <a:off x="712566" y="3840683"/>
            <a:ext cx="264687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年北京冬奥会</a:t>
            </a:r>
            <a:endParaRPr lang="zh-CN" altLang="en-US" sz="2400" b="0" i="0" dirty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7D00DD-5071-46E1-91C0-A2F26638D2B2}"/>
              </a:ext>
            </a:extLst>
          </p:cNvPr>
          <p:cNvSpPr/>
          <p:nvPr/>
        </p:nvSpPr>
        <p:spPr>
          <a:xfrm>
            <a:off x="9128502" y="6203933"/>
            <a:ext cx="25321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（提示：资源、环境）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349A771-69CD-4E09-A0F7-2378595FB810}"/>
              </a:ext>
            </a:extLst>
          </p:cNvPr>
          <p:cNvSpPr/>
          <p:nvPr/>
        </p:nvSpPr>
        <p:spPr>
          <a:xfrm>
            <a:off x="1642812" y="58691"/>
            <a:ext cx="970516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微火</a:t>
            </a:r>
          </a:p>
        </p:txBody>
      </p:sp>
    </p:spTree>
    <p:extLst>
      <p:ext uri="{BB962C8B-B14F-4D97-AF65-F5344CB8AC3E}">
        <p14:creationId xmlns:p14="http://schemas.microsoft.com/office/powerpoint/2010/main" val="274918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7" grpId="0" animBg="1"/>
      <p:bldP spid="13" grpId="0" animBg="1"/>
      <p:bldP spid="14" grpId="0" animBg="1"/>
      <p:bldP spid="4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B660CA0D-F983-4451-ACC2-157504A48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9410949-43E6-4A11-9168-02C011CB50F9}"/>
              </a:ext>
            </a:extLst>
          </p:cNvPr>
          <p:cNvSpPr/>
          <p:nvPr/>
        </p:nvSpPr>
        <p:spPr>
          <a:xfrm>
            <a:off x="147017" y="684900"/>
            <a:ext cx="1189796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同伴间交流绿色办奥举措，并讨论以下问题，做好记录。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（任选一个）</a:t>
            </a: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132C2960-8F82-450E-B3B5-3E9BBC907671}"/>
              </a:ext>
            </a:extLst>
          </p:cNvPr>
          <p:cNvSpPr txBox="1"/>
          <p:nvPr/>
        </p:nvSpPr>
        <p:spPr>
          <a:xfrm>
            <a:off x="381365" y="2347785"/>
            <a:ext cx="11162747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Q2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6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从“建设美丽中国”的角度，说一说采取绿色办奥举措的理由。（</a:t>
            </a:r>
            <a:r>
              <a:rPr lang="en-US" altLang="zh-CN" sz="36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6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C3E55413-B682-42E2-9832-45A4485A3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9389" y="2974186"/>
            <a:ext cx="1000625" cy="57600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4E0C8EE7-7A4D-4C6E-B7EB-4109D20D0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9047" y="2339963"/>
            <a:ext cx="3275016" cy="57600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FAE767-33D9-4794-8098-4CBE0A731BA7}"/>
              </a:ext>
            </a:extLst>
          </p:cNvPr>
          <p:cNvSpPr txBox="1"/>
          <p:nvPr/>
        </p:nvSpPr>
        <p:spPr>
          <a:xfrm>
            <a:off x="381366" y="4301373"/>
            <a:ext cx="1116274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Q3: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36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所学知识，说一说这些举措如何体现我国践行绿色办奥理念？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95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  <p:bldP spid="1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856EB22-F660-4F74-825A-5B125F9EF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2" y="0"/>
            <a:ext cx="12075771" cy="685527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AE69BA6-3521-4373-960E-36533C1C1BFC}"/>
              </a:ext>
            </a:extLst>
          </p:cNvPr>
          <p:cNvSpPr/>
          <p:nvPr/>
        </p:nvSpPr>
        <p:spPr>
          <a:xfrm>
            <a:off x="9470" y="1143835"/>
            <a:ext cx="7186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（一）现状</a:t>
            </a:r>
            <a:r>
              <a:rPr lang="zh-CN" altLang="en-US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r>
              <a:rPr lang="zh-CN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我国资源环境形势严峻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0E05E5-BD58-48C4-97F0-3629B639E880}"/>
              </a:ext>
            </a:extLst>
          </p:cNvPr>
          <p:cNvSpPr/>
          <p:nvPr/>
        </p:nvSpPr>
        <p:spPr>
          <a:xfrm>
            <a:off x="-27418" y="1611753"/>
            <a:ext cx="12015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（二）原因</a:t>
            </a:r>
            <a:r>
              <a:rPr lang="zh-CN" altLang="en-US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（重要性）</a:t>
            </a:r>
            <a:r>
              <a:rPr lang="zh-CN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(1</a:t>
            </a:r>
            <a:r>
              <a:rPr lang="zh-CN" altLang="en-US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endParaRPr lang="zh-CN" altLang="zh-CN" sz="2800" dirty="0"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自然资源是人类赖以生存和发展的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物质基础</a:t>
            </a:r>
          </a:p>
          <a:p>
            <a:endParaRPr lang="zh-CN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5DFEA1E-FB8F-4E44-8670-CA212A748322}"/>
              </a:ext>
            </a:extLst>
          </p:cNvPr>
          <p:cNvSpPr/>
          <p:nvPr/>
        </p:nvSpPr>
        <p:spPr>
          <a:xfrm>
            <a:off x="58114" y="2492048"/>
            <a:ext cx="12075771" cy="45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（三）</a:t>
            </a:r>
            <a:r>
              <a:rPr lang="zh-CN" altLang="en-US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意义（</a:t>
            </a:r>
            <a:r>
              <a:rPr lang="en-US" altLang="zh-CN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prstClr val="black"/>
                </a:solidFill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社会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有利于</a:t>
            </a:r>
            <a:r>
              <a:rPr lang="zh-CN" altLang="zh-CN" sz="28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节约资源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保护环境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，走绿色发展道路，实现人与自然和谐共生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，促进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经济社会可持续发展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prstClr val="black"/>
                </a:solidFill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个人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有利于</a:t>
            </a:r>
            <a:r>
              <a:rPr lang="zh-CN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增强人们的环保意识，养成绿色、低碳、文明的生活方式。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prstClr val="black"/>
                </a:solidFill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国家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有利于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树立负责任的大国形象。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2E107011-ECE0-41CA-910D-B27A17839145}"/>
              </a:ext>
            </a:extLst>
          </p:cNvPr>
          <p:cNvSpPr txBox="1"/>
          <p:nvPr/>
        </p:nvSpPr>
        <p:spPr>
          <a:xfrm>
            <a:off x="176392" y="327377"/>
            <a:ext cx="10691305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Q2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从“建设美丽中国”的角度，说一说采取绿色办奥的举措理由？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F3C394F3-03A0-40F3-ABD8-D7646E797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3048" y="370376"/>
            <a:ext cx="853688" cy="480221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9A5F4639-DF7A-4F2D-856A-A22CC268D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264" y="385571"/>
            <a:ext cx="2613391" cy="48022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91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08436C-DE03-4E22-AE94-A57B0D91A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935" y="1248697"/>
            <a:ext cx="13409764" cy="92177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810FC6F-083E-40B0-9643-37A25D9E6503}"/>
              </a:ext>
            </a:extLst>
          </p:cNvPr>
          <p:cNvSpPr/>
          <p:nvPr/>
        </p:nvSpPr>
        <p:spPr>
          <a:xfrm>
            <a:off x="0" y="-147572"/>
            <a:ext cx="12192000" cy="294202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7711EFC-FE05-496B-9F3D-0E18D7371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443" y="3309505"/>
            <a:ext cx="5289598" cy="344899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12BBF9A-6E46-44E8-BB16-84054983A875}"/>
              </a:ext>
            </a:extLst>
          </p:cNvPr>
          <p:cNvSpPr/>
          <p:nvPr/>
        </p:nvSpPr>
        <p:spPr>
          <a:xfrm>
            <a:off x="1679685" y="1654753"/>
            <a:ext cx="9649849" cy="144655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议题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：北京冬奥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是“简单” ，还是“简约” ？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48A4239-4781-4D79-AE64-4BEDDCFF86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184" y="832292"/>
            <a:ext cx="3431933" cy="602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506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B660CA0D-F983-4451-ACC2-157504A48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9410949-43E6-4A11-9168-02C011CB50F9}"/>
              </a:ext>
            </a:extLst>
          </p:cNvPr>
          <p:cNvSpPr/>
          <p:nvPr/>
        </p:nvSpPr>
        <p:spPr>
          <a:xfrm>
            <a:off x="147017" y="684900"/>
            <a:ext cx="11897965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同伴交流绿色办奥举措，并讨论以下问题，做好记录。</a:t>
            </a:r>
            <a:endParaRPr lang="zh-CN" altLang="en-US" sz="3600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2251436-971B-4924-98F9-8794E302685D}"/>
              </a:ext>
            </a:extLst>
          </p:cNvPr>
          <p:cNvGrpSpPr/>
          <p:nvPr/>
        </p:nvGrpSpPr>
        <p:grpSpPr>
          <a:xfrm>
            <a:off x="381365" y="2339963"/>
            <a:ext cx="11162747" cy="1210223"/>
            <a:chOff x="381829" y="2076398"/>
            <a:chExt cx="11162747" cy="1210223"/>
          </a:xfrm>
        </p:grpSpPr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132C2960-8F82-450E-B3B5-3E9BBC907671}"/>
                </a:ext>
              </a:extLst>
            </p:cNvPr>
            <p:cNvSpPr txBox="1"/>
            <p:nvPr/>
          </p:nvSpPr>
          <p:spPr>
            <a:xfrm>
              <a:off x="381829" y="2084220"/>
              <a:ext cx="11162747" cy="120032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Q2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r>
                <a:rPr lang="zh-CN" altLang="en-US" sz="36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从“建设美丽中国”的角度，说一说采取绿色办奥举措的理由。（</a:t>
              </a:r>
              <a:r>
                <a:rPr lang="en-US" altLang="zh-CN" sz="36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600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分）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TextBox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C3E55413-B682-42E2-9832-45A4485A3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9853" y="2710621"/>
              <a:ext cx="1000625" cy="576000"/>
            </a:xfrm>
            <a:prstGeom prst="rect">
              <a:avLst/>
            </a:prstGeom>
            <a:noFill/>
            <a:ln w="53975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TextBox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4E0C8EE7-7A4D-4C6E-B7EB-4109D20D0B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9511" y="2076398"/>
              <a:ext cx="3275016" cy="576000"/>
            </a:xfrm>
            <a:prstGeom prst="rect">
              <a:avLst/>
            </a:prstGeom>
            <a:noFill/>
            <a:ln w="53975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CFAE767-33D9-4794-8098-4CBE0A731BA7}"/>
              </a:ext>
            </a:extLst>
          </p:cNvPr>
          <p:cNvSpPr txBox="1"/>
          <p:nvPr/>
        </p:nvSpPr>
        <p:spPr>
          <a:xfrm>
            <a:off x="381366" y="4301373"/>
            <a:ext cx="1116274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Q3: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36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所学知识，说一说这些举措如何体现我国践行绿色办奥理念？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27437B57-7AEA-4FB1-879B-B9807569D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176" y="4317970"/>
            <a:ext cx="2703448" cy="57600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89AB5550-9ADA-4F1B-8E47-4ACCFE922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8666" y="4343910"/>
            <a:ext cx="1808357" cy="576000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975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6DFDEE-D710-49FA-8D3F-B33ACEE8201E}"/>
              </a:ext>
            </a:extLst>
          </p:cNvPr>
          <p:cNvGrpSpPr/>
          <p:nvPr/>
        </p:nvGrpSpPr>
        <p:grpSpPr>
          <a:xfrm>
            <a:off x="111027" y="-46221"/>
            <a:ext cx="4864297" cy="6551048"/>
            <a:chOff x="7416801" y="66621"/>
            <a:chExt cx="4864297" cy="65510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6801" y="66621"/>
              <a:ext cx="4864297" cy="519117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749" y="4445001"/>
              <a:ext cx="2759179" cy="21726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13675" y="1397000"/>
              <a:ext cx="3149600" cy="3149600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5435815"/>
            <a:ext cx="12193057" cy="1430652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FDFD1E-2D5B-4864-86AE-EF62D6263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782" y="1864479"/>
            <a:ext cx="7151317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迁 移 运 用 提 能 力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DC0345D-7058-473A-933E-8486B33B9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731" y="1864479"/>
            <a:ext cx="1931939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</a:t>
            </a:r>
            <a:endParaRPr lang="zh-CN" altLang="en-US" sz="5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921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A6049076-425A-480E-B524-F2F805221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860" y="0"/>
            <a:ext cx="9803875" cy="67778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6578C6-DEB1-4B62-83CA-C0A4B61D2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900" y="1035269"/>
            <a:ext cx="7340600" cy="601323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C253CDE-EA65-4097-9481-8155650E4256}"/>
              </a:ext>
            </a:extLst>
          </p:cNvPr>
          <p:cNvSpPr/>
          <p:nvPr/>
        </p:nvSpPr>
        <p:spPr>
          <a:xfrm>
            <a:off x="116265" y="833752"/>
            <a:ext cx="117951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2022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年全国两会期间，国务院总理李克强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日在政府工作报告中指出要有序推进碳达峰</a:t>
            </a:r>
            <a:r>
              <a:rPr lang="zh-CN" altLang="zh-CN" sz="3200" kern="100" dirty="0"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碳中和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工作，要推动绿色低碳发展，处理好发展和减排关系，加快形成绿色生产生活方式。为了让同学们更加深入地了解“碳中和”，九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班开展了“</a:t>
            </a:r>
            <a:r>
              <a:rPr lang="zh-CN" altLang="zh-CN" sz="3200" kern="100" dirty="0"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迈向碳中和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”的主题班会，请你参与其中。</a:t>
            </a:r>
          </a:p>
          <a:p>
            <a:pPr algn="just">
              <a:spcAft>
                <a:spcPts val="0"/>
              </a:spcAft>
            </a:pPr>
            <a:r>
              <a:rPr lang="en-US" altLang="zh-CN" sz="32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32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资料我收集</a:t>
            </a:r>
            <a:r>
              <a:rPr lang="en-US" altLang="zh-CN" sz="32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32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第一组收集了“碳中和”的相关资料，以及常州助力“碳中和”的一些报道，以下是小琪同学的记录：</a:t>
            </a:r>
            <a:endParaRPr lang="zh-CN" altLang="zh-CN" sz="3200" b="1" kern="1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75E1A45-3452-4C20-82FF-DDD8593B8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</p:spTree>
    <p:extLst>
      <p:ext uri="{BB962C8B-B14F-4D97-AF65-F5344CB8AC3E}">
        <p14:creationId xmlns:p14="http://schemas.microsoft.com/office/powerpoint/2010/main" val="119770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曾老师出品，必属精品">
            <a:extLst>
              <a:ext uri="{FF2B5EF4-FFF2-40B4-BE49-F238E27FC236}">
                <a16:creationId xmlns:a16="http://schemas.microsoft.com/office/drawing/2014/main" id="{A513AA84-269E-42D0-B0AE-CE3527C922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78730" y="-958466"/>
            <a:ext cx="13631159" cy="8628352"/>
          </a:xfrm>
          <a:custGeom>
            <a:avLst/>
            <a:gdLst>
              <a:gd name="connsiteX0" fmla="*/ 1761862 w 10882466"/>
              <a:gd name="connsiteY0" fmla="*/ 1191985 h 7448860"/>
              <a:gd name="connsiteX1" fmla="*/ 1761862 w 10882466"/>
              <a:gd name="connsiteY1" fmla="*/ 5829299 h 7448860"/>
              <a:gd name="connsiteX2" fmla="*/ 9175033 w 10882466"/>
              <a:gd name="connsiteY2" fmla="*/ 5829299 h 7448860"/>
              <a:gd name="connsiteX3" fmla="*/ 9175033 w 10882466"/>
              <a:gd name="connsiteY3" fmla="*/ 1191985 h 7448860"/>
              <a:gd name="connsiteX4" fmla="*/ 0 w 10882466"/>
              <a:gd name="connsiteY4" fmla="*/ 0 h 7448860"/>
              <a:gd name="connsiteX5" fmla="*/ 10882466 w 10882466"/>
              <a:gd name="connsiteY5" fmla="*/ 0 h 7448860"/>
              <a:gd name="connsiteX6" fmla="*/ 10882466 w 10882466"/>
              <a:gd name="connsiteY6" fmla="*/ 7448860 h 7448860"/>
              <a:gd name="connsiteX7" fmla="*/ 0 w 10882466"/>
              <a:gd name="connsiteY7" fmla="*/ 7448860 h 744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82466" h="7448860">
                <a:moveTo>
                  <a:pt x="1761862" y="1191985"/>
                </a:moveTo>
                <a:lnTo>
                  <a:pt x="1761862" y="5829299"/>
                </a:lnTo>
                <a:lnTo>
                  <a:pt x="9175033" y="5829299"/>
                </a:lnTo>
                <a:lnTo>
                  <a:pt x="9175033" y="1191985"/>
                </a:lnTo>
                <a:close/>
                <a:moveTo>
                  <a:pt x="0" y="0"/>
                </a:moveTo>
                <a:lnTo>
                  <a:pt x="10882466" y="0"/>
                </a:lnTo>
                <a:lnTo>
                  <a:pt x="10882466" y="7448860"/>
                </a:lnTo>
                <a:lnTo>
                  <a:pt x="0" y="7448860"/>
                </a:lnTo>
                <a:close/>
              </a:path>
            </a:pathLst>
          </a:custGeom>
        </p:spPr>
      </p:pic>
      <p:pic>
        <p:nvPicPr>
          <p:cNvPr id="2" name="✿碳中和1.3">
            <a:hlinkClick r:id="" action="ppaction://media"/>
            <a:extLst>
              <a:ext uri="{FF2B5EF4-FFF2-40B4-BE49-F238E27FC236}">
                <a16:creationId xmlns:a16="http://schemas.microsoft.com/office/drawing/2014/main" id="{946962B2-7BAA-4867-AE19-462F704F7A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9881" y="206476"/>
            <a:ext cx="9733935" cy="5850193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26813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>
            <a:extLst>
              <a:ext uri="{FF2B5EF4-FFF2-40B4-BE49-F238E27FC236}">
                <a16:creationId xmlns:a16="http://schemas.microsoft.com/office/drawing/2014/main" id="{29F51D3F-5041-4373-9832-B2F4D45355D4}"/>
              </a:ext>
            </a:extLst>
          </p:cNvPr>
          <p:cNvSpPr txBox="1"/>
          <p:nvPr/>
        </p:nvSpPr>
        <p:spPr>
          <a:xfrm>
            <a:off x="187950" y="3006774"/>
            <a:ext cx="1154236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Q1: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填空①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完成碳中和的概念示意图。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Picture 2" descr="D:\图片\手绘 小清新\20061110305732816.jpg">
            <a:extLst>
              <a:ext uri="{FF2B5EF4-FFF2-40B4-BE49-F238E27FC236}">
                <a16:creationId xmlns:a16="http://schemas.microsoft.com/office/drawing/2014/main" id="{3B4BF56E-0232-4979-90E2-B056BC860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616" y="3745046"/>
            <a:ext cx="3896164" cy="313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1508CF0-F027-4638-AE6D-B3DFA8439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877" y="3333611"/>
            <a:ext cx="6778082" cy="36662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ADF9242-1877-474E-808E-836237742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80" y="750924"/>
            <a:ext cx="15221639" cy="230568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B584BED-4C7A-4252-9357-8BF15EB948A5}"/>
              </a:ext>
            </a:extLst>
          </p:cNvPr>
          <p:cNvSpPr/>
          <p:nvPr/>
        </p:nvSpPr>
        <p:spPr>
          <a:xfrm>
            <a:off x="187950" y="788022"/>
            <a:ext cx="11770190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新龙生态林是常州地区面积最大的生态公园，已种植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万余株植物，每年还通过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全民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义务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植树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活动增绿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余株，平均每天可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吸收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余万人呼出的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二氧化碳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量；该公园的太阳能发电系统可以抵消园内的电力消耗量，通过</a:t>
            </a:r>
            <a:r>
              <a:rPr lang="zh-CN" altLang="zh-CN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节能减排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zh-CN" altLang="en-US" sz="2400" kern="100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自身产生的碳排放量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，达到二氧化碳的零排放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9675B62-615B-4402-9767-E2D7E94FB60D}"/>
              </a:ext>
            </a:extLst>
          </p:cNvPr>
          <p:cNvSpPr/>
          <p:nvPr/>
        </p:nvSpPr>
        <p:spPr>
          <a:xfrm>
            <a:off x="7279064" y="4489060"/>
            <a:ext cx="1391174" cy="120293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CO</a:t>
            </a:r>
            <a:r>
              <a:rPr lang="en-US" altLang="zh-CN" sz="2800" baseline="-25000" dirty="0"/>
              <a:t>2</a:t>
            </a:r>
            <a:endParaRPr lang="zh-CN" altLang="en-US" sz="2800" dirty="0"/>
          </a:p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E49922-491D-4721-9E63-69E1390E3183}"/>
              </a:ext>
            </a:extLst>
          </p:cNvPr>
          <p:cNvGrpSpPr/>
          <p:nvPr/>
        </p:nvGrpSpPr>
        <p:grpSpPr>
          <a:xfrm>
            <a:off x="1799050" y="4370522"/>
            <a:ext cx="1756381" cy="1369957"/>
            <a:chOff x="661997" y="4053037"/>
            <a:chExt cx="1628137" cy="1328218"/>
          </a:xfrm>
        </p:grpSpPr>
        <p:sp>
          <p:nvSpPr>
            <p:cNvPr id="19" name="弦形 18">
              <a:extLst>
                <a:ext uri="{FF2B5EF4-FFF2-40B4-BE49-F238E27FC236}">
                  <a16:creationId xmlns:a16="http://schemas.microsoft.com/office/drawing/2014/main" id="{77628215-0703-4CB0-A14C-7F4095BDA8CE}"/>
                </a:ext>
              </a:extLst>
            </p:cNvPr>
            <p:cNvSpPr/>
            <p:nvPr/>
          </p:nvSpPr>
          <p:spPr>
            <a:xfrm rot="6814792">
              <a:off x="715623" y="4046166"/>
              <a:ext cx="1328218" cy="1341959"/>
            </a:xfrm>
            <a:prstGeom prst="chord">
              <a:avLst>
                <a:gd name="adj1" fmla="val 3423297"/>
                <a:gd name="adj2" fmla="val 1523994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FD030C7-6C2B-4C8B-B2D6-C0EB70CAC01E}"/>
                </a:ext>
              </a:extLst>
            </p:cNvPr>
            <p:cNvSpPr txBox="1"/>
            <p:nvPr/>
          </p:nvSpPr>
          <p:spPr>
            <a:xfrm>
              <a:off x="661997" y="4358235"/>
              <a:ext cx="1628137" cy="47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节能减排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47DDA2-A69C-4F20-BE9E-B80BEAA921CB}"/>
              </a:ext>
            </a:extLst>
          </p:cNvPr>
          <p:cNvGrpSpPr/>
          <p:nvPr/>
        </p:nvGrpSpPr>
        <p:grpSpPr>
          <a:xfrm>
            <a:off x="1838358" y="4619035"/>
            <a:ext cx="1610516" cy="1453302"/>
            <a:chOff x="7549667" y="4720670"/>
            <a:chExt cx="1426409" cy="1453302"/>
          </a:xfrm>
        </p:grpSpPr>
        <p:sp>
          <p:nvSpPr>
            <p:cNvPr id="22" name="弦形 21">
              <a:extLst>
                <a:ext uri="{FF2B5EF4-FFF2-40B4-BE49-F238E27FC236}">
                  <a16:creationId xmlns:a16="http://schemas.microsoft.com/office/drawing/2014/main" id="{C10DB269-BEC7-4B19-A543-57747630BA54}"/>
                </a:ext>
              </a:extLst>
            </p:cNvPr>
            <p:cNvSpPr/>
            <p:nvPr/>
          </p:nvSpPr>
          <p:spPr>
            <a:xfrm rot="17609174">
              <a:off x="7556538" y="4713799"/>
              <a:ext cx="1328218" cy="1341959"/>
            </a:xfrm>
            <a:prstGeom prst="chord">
              <a:avLst>
                <a:gd name="adj1" fmla="val 3423297"/>
                <a:gd name="adj2" fmla="val 15333526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417427C-2E01-4319-B8D4-A9DD42AAA011}"/>
                </a:ext>
              </a:extLst>
            </p:cNvPr>
            <p:cNvSpPr txBox="1"/>
            <p:nvPr/>
          </p:nvSpPr>
          <p:spPr>
            <a:xfrm>
              <a:off x="7560304" y="5342975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植树造林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 …… 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BA24C661-DE82-49FD-AD6E-027841275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</p:spTree>
    <p:extLst>
      <p:ext uri="{BB962C8B-B14F-4D97-AF65-F5344CB8AC3E}">
        <p14:creationId xmlns:p14="http://schemas.microsoft.com/office/powerpoint/2010/main" val="99704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3105CD-C82B-4D3B-BB2D-54559226D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905" y="3120272"/>
            <a:ext cx="3998973" cy="385819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B584BED-4C7A-4252-9357-8BF15EB948A5}"/>
              </a:ext>
            </a:extLst>
          </p:cNvPr>
          <p:cNvSpPr/>
          <p:nvPr/>
        </p:nvSpPr>
        <p:spPr>
          <a:xfrm>
            <a:off x="183252" y="1143614"/>
            <a:ext cx="11825493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【</a:t>
            </a:r>
            <a:r>
              <a:rPr lang="zh-CN" altLang="en-US" sz="3200" kern="100" dirty="0"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问题我探究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我们身边还存在很多问题不利于碳中和的实现，第二组同学关注到在今年的两会中，全国人大代表，小米创始人、董事长雷军建议要</a:t>
            </a:r>
            <a:r>
              <a:rPr lang="zh-CN" altLang="en-US" sz="3200" kern="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加强电子废旧物循环利用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，据此第二组开展了调查访问，以下是小景的记录：</a:t>
            </a:r>
            <a:endParaRPr lang="zh-CN" altLang="zh-CN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EF1F881-D8B6-42C3-ACD9-F7CBD694D8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4" y="3505200"/>
            <a:ext cx="7108370" cy="40995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55A9EFB-0ECD-45DF-A624-6BAF84C30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</p:spTree>
    <p:extLst>
      <p:ext uri="{BB962C8B-B14F-4D97-AF65-F5344CB8AC3E}">
        <p14:creationId xmlns:p14="http://schemas.microsoft.com/office/powerpoint/2010/main" val="177313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B7C0644-2EB2-4A26-A592-EDAB8CC83BD7}"/>
              </a:ext>
            </a:extLst>
          </p:cNvPr>
          <p:cNvSpPr/>
          <p:nvPr/>
        </p:nvSpPr>
        <p:spPr>
          <a:xfrm>
            <a:off x="138778" y="925455"/>
            <a:ext cx="1177024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现阶段我国关于电子废旧物的规范回收率不足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20%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，而欧洲已达到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42.5%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。个体散户的回收量占据了一大半的市场份额，由于没有专业的技术，多数稀有金属、贵金属不能得到充分回收，而且产生了大量污染物。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274B55C6-EE31-4B5C-8102-560F55CD1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111386"/>
              </p:ext>
            </p:extLst>
          </p:nvPr>
        </p:nvGraphicFramePr>
        <p:xfrm>
          <a:off x="138778" y="2310449"/>
          <a:ext cx="11770242" cy="337171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90038">
                  <a:extLst>
                    <a:ext uri="{9D8B030D-6E8A-4147-A177-3AD203B41FA5}">
                      <a16:colId xmlns:a16="http://schemas.microsoft.com/office/drawing/2014/main" val="1650411847"/>
                    </a:ext>
                  </a:extLst>
                </a:gridCol>
                <a:gridCol w="10480204">
                  <a:extLst>
                    <a:ext uri="{9D8B030D-6E8A-4147-A177-3AD203B41FA5}">
                      <a16:colId xmlns:a16="http://schemas.microsoft.com/office/drawing/2014/main" val="1303879432"/>
                    </a:ext>
                  </a:extLst>
                </a:gridCol>
              </a:tblGrid>
              <a:tr h="616335">
                <a:tc>
                  <a:txBody>
                    <a:bodyPr/>
                    <a:lstStyle/>
                    <a:p>
                      <a:r>
                        <a:rPr lang="zh-CN" altLang="zh-CN" sz="2800" b="0" kern="100" dirty="0">
                          <a:solidFill>
                            <a:srgbClr val="FF3399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消费者</a:t>
                      </a:r>
                      <a:endParaRPr lang="zh-CN" altLang="en-US" sz="2800" b="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800" b="0" kern="1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我都卖给私人维修店了，那里回收费给的多。</a:t>
                      </a:r>
                      <a:endParaRPr lang="zh-CN" altLang="en-US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10945"/>
                  </a:ext>
                </a:extLst>
              </a:tr>
              <a:tr h="1123905">
                <a:tc>
                  <a:txBody>
                    <a:bodyPr/>
                    <a:lstStyle/>
                    <a:p>
                      <a:r>
                        <a:rPr lang="zh-CN" altLang="zh-CN" sz="2800" kern="100" dirty="0">
                          <a:solidFill>
                            <a:srgbClr val="FF3399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企业负责人</a:t>
                      </a:r>
                      <a:endParaRPr lang="zh-CN" altLang="en-US" sz="280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800" kern="1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一些关键技术还有待突破，导致回收成本高；</a:t>
                      </a:r>
                      <a:endParaRPr lang="en-US" altLang="zh-CN" sz="28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zh-CN" sz="2800" kern="1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希望政府能加强支持力度。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550999"/>
                  </a:ext>
                </a:extLst>
              </a:tr>
              <a:tr h="1631476">
                <a:tc>
                  <a:txBody>
                    <a:bodyPr/>
                    <a:lstStyle/>
                    <a:p>
                      <a:r>
                        <a:rPr lang="zh-CN" altLang="zh-CN" sz="2800" dirty="0">
                          <a:solidFill>
                            <a:srgbClr val="FF3399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相关部门负责人</a:t>
                      </a:r>
                      <a:endParaRPr lang="zh-CN" altLang="en-US" sz="2800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我国在电子废旧物回收处理方面的法律法规还不完善</a:t>
                      </a: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en-US" altLang="zh-CN" sz="28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zh-CN" sz="2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管理制度可操作性不强</a:t>
                      </a: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zh-CN" sz="2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很少有非正规处理企业受到处罚。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373295"/>
                  </a:ext>
                </a:extLst>
              </a:tr>
            </a:tbl>
          </a:graphicData>
        </a:graphic>
      </p:graphicFrame>
      <p:sp>
        <p:nvSpPr>
          <p:cNvPr id="12" name="TextBox 7">
            <a:extLst>
              <a:ext uri="{FF2B5EF4-FFF2-40B4-BE49-F238E27FC236}">
                <a16:creationId xmlns:a16="http://schemas.microsoft.com/office/drawing/2014/main" id="{250B004A-598F-4978-9951-0B46C493DD27}"/>
              </a:ext>
            </a:extLst>
          </p:cNvPr>
          <p:cNvSpPr txBox="1"/>
          <p:nvPr/>
        </p:nvSpPr>
        <p:spPr>
          <a:xfrm>
            <a:off x="138779" y="5682165"/>
            <a:ext cx="11770241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Q2: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运用所学知识，结合以上材料，请你以人大代表的身份向两会提交一份提案。</a:t>
            </a:r>
            <a:r>
              <a:rPr lang="en-US" altLang="zh-CN" sz="32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(6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分）（小组讨论）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B49B0A-960B-43E6-9582-4B79D4A8F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953" y="-18709"/>
            <a:ext cx="1328260" cy="108062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BD6AC25-5773-4410-8859-FA06F80D8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</p:spTree>
    <p:extLst>
      <p:ext uri="{BB962C8B-B14F-4D97-AF65-F5344CB8AC3E}">
        <p14:creationId xmlns:p14="http://schemas.microsoft.com/office/powerpoint/2010/main" val="196997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08436C-DE03-4E22-AE94-A57B0D91A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935" y="1248697"/>
            <a:ext cx="13409764" cy="92177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810FC6F-083E-40B0-9643-37A25D9E6503}"/>
              </a:ext>
            </a:extLst>
          </p:cNvPr>
          <p:cNvSpPr/>
          <p:nvPr/>
        </p:nvSpPr>
        <p:spPr>
          <a:xfrm>
            <a:off x="0" y="-147572"/>
            <a:ext cx="12192000" cy="294202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F51D2F-4F91-4EE6-8765-E01EA0FA0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44" y="207865"/>
            <a:ext cx="2037737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热点观察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0A98BC-C2B9-4E83-9117-B6DA38BEA43A}"/>
              </a:ext>
            </a:extLst>
          </p:cNvPr>
          <p:cNvSpPr txBox="1"/>
          <p:nvPr/>
        </p:nvSpPr>
        <p:spPr>
          <a:xfrm>
            <a:off x="5909813" y="3014352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北京冬奥会办奥理念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7711EFC-FE05-496B-9F3D-0E18D7371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2" y="2630866"/>
            <a:ext cx="5289598" cy="34489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178456D-0C00-4D8C-82BC-AAE69D4A3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055" y="1227335"/>
            <a:ext cx="11248095" cy="2139881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AAA9FD9F-A2D9-46E5-AE82-BE19A10F21A6}"/>
              </a:ext>
            </a:extLst>
          </p:cNvPr>
          <p:cNvSpPr/>
          <p:nvPr/>
        </p:nvSpPr>
        <p:spPr>
          <a:xfrm>
            <a:off x="1019208" y="1165952"/>
            <a:ext cx="1902372" cy="1881532"/>
          </a:xfrm>
          <a:prstGeom prst="ellipse">
            <a:avLst/>
          </a:prstGeom>
          <a:noFill/>
          <a:ln w="444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12C681-8878-4C7E-B42C-E874F66D5B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830" y="3867641"/>
            <a:ext cx="9455716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2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B1219FE2-9965-4180-8CAB-8B9A75841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56C05A4-E195-4D4B-96D6-55BC88F22ED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7237" y="198438"/>
          <a:ext cx="11183126" cy="6563869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1183126">
                  <a:extLst>
                    <a:ext uri="{9D8B030D-6E8A-4147-A177-3AD203B41FA5}">
                      <a16:colId xmlns:a16="http://schemas.microsoft.com/office/drawing/2014/main" val="2609665426"/>
                    </a:ext>
                  </a:extLst>
                </a:gridCol>
              </a:tblGrid>
              <a:tr h="80606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关于</a:t>
                      </a:r>
                      <a:r>
                        <a:rPr 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_____________________________ </a:t>
                      </a:r>
                      <a:r>
                        <a:rPr lang="zh-CN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提案</a:t>
                      </a:r>
                      <a:endParaRPr lang="zh-CN" sz="24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6200" marR="76200" marT="47625" marB="47625" anchor="ctr"/>
                </a:tc>
                <a:extLst>
                  <a:ext uri="{0D108BD9-81ED-4DB2-BD59-A6C34878D82A}">
                    <a16:rowId xmlns:a16="http://schemas.microsoft.com/office/drawing/2014/main" val="2523985648"/>
                  </a:ext>
                </a:extLst>
              </a:tr>
              <a:tr h="2173109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案由（提出此份</a:t>
                      </a:r>
                      <a:r>
                        <a:rPr lang="zh-CN" alt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提案</a:t>
                      </a:r>
                      <a:r>
                        <a:rPr lang="zh-CN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的理由）</a:t>
                      </a:r>
                    </a:p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_______________________________________________________________________</a:t>
                      </a:r>
                      <a:endParaRPr lang="zh-CN" sz="24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_______________________________________________________________________</a:t>
                      </a:r>
                      <a:endParaRPr lang="zh-CN" sz="24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6200" marR="76200" marT="47625" marB="47625" anchor="ctr"/>
                </a:tc>
                <a:extLst>
                  <a:ext uri="{0D108BD9-81ED-4DB2-BD59-A6C34878D82A}">
                    <a16:rowId xmlns:a16="http://schemas.microsoft.com/office/drawing/2014/main" val="2426031868"/>
                  </a:ext>
                </a:extLst>
              </a:tr>
              <a:tr h="3584698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1. ____________________________________________________________________</a:t>
                      </a:r>
                      <a:endParaRPr lang="zh-CN" sz="24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2._____________________________________________________________________</a:t>
                      </a:r>
                      <a:endParaRPr lang="zh-CN" sz="24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3.___________________________________________________________________</a:t>
                      </a:r>
                      <a:endParaRPr lang="zh-CN" sz="24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76200" marR="76200" marT="47625" marB="47625" anchor="ctr"/>
                </a:tc>
                <a:extLst>
                  <a:ext uri="{0D108BD9-81ED-4DB2-BD59-A6C34878D82A}">
                    <a16:rowId xmlns:a16="http://schemas.microsoft.com/office/drawing/2014/main" val="2858066285"/>
                  </a:ext>
                </a:extLst>
              </a:tr>
            </a:tbl>
          </a:graphicData>
        </a:graphic>
      </p:graphicFrame>
      <p:pic>
        <p:nvPicPr>
          <p:cNvPr id="1025" name="图片 8">
            <a:extLst>
              <a:ext uri="{FF2B5EF4-FFF2-40B4-BE49-F238E27FC236}">
                <a16:creationId xmlns:a16="http://schemas.microsoft.com/office/drawing/2014/main" id="{AB618E8B-7D7B-44A0-BE06-9DB00D3CD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820968"/>
            <a:ext cx="31750" cy="16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D15E5DC-490A-4612-BF51-12270041B637}"/>
              </a:ext>
            </a:extLst>
          </p:cNvPr>
          <p:cNvSpPr/>
          <p:nvPr/>
        </p:nvSpPr>
        <p:spPr>
          <a:xfrm>
            <a:off x="749887" y="1763767"/>
            <a:ext cx="11160011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现状：我国的电子废旧物规范回收率远低于发达国家。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D36FD4-4016-41FA-B2A3-C1C3C737E8BC}"/>
              </a:ext>
            </a:extLst>
          </p:cNvPr>
          <p:cNvSpPr/>
          <p:nvPr/>
        </p:nvSpPr>
        <p:spPr>
          <a:xfrm>
            <a:off x="757237" y="2343914"/>
            <a:ext cx="11160012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危害：电子废旧物如果没有被规范回收，会导致资源的浪费，并且会对环境造成污染，不利于经济社会的可持续发展。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CE368D-BD75-4E8E-BF1B-8D0D2A8EC5D5}"/>
              </a:ext>
            </a:extLst>
          </p:cNvPr>
          <p:cNvSpPr/>
          <p:nvPr/>
        </p:nvSpPr>
        <p:spPr>
          <a:xfrm>
            <a:off x="780349" y="3723588"/>
            <a:ext cx="11136900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国家：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完善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电子废旧回收处理的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相关法律法规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，对不法行为加大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处罚力度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；加大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宣传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力度，增强公民的电子废旧物回收意识；要加强宏观调控，给予相关企业税收、资金等方面的支持。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62E24F2-64B1-465E-ABCA-819D5A032B1E}"/>
              </a:ext>
            </a:extLst>
          </p:cNvPr>
          <p:cNvSpPr/>
          <p:nvPr/>
        </p:nvSpPr>
        <p:spPr>
          <a:xfrm>
            <a:off x="728662" y="4950955"/>
            <a:ext cx="11211702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企业：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要提升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科技创新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能力，降低回收成本；增强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法治观念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，规范回收，保护好消费者的隐私。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BAC1A0-274A-49C1-A886-0D1F6C66334F}"/>
              </a:ext>
            </a:extLst>
          </p:cNvPr>
          <p:cNvSpPr/>
          <p:nvPr/>
        </p:nvSpPr>
        <p:spPr>
          <a:xfrm>
            <a:off x="771526" y="5931981"/>
            <a:ext cx="1116883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个人：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要增强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环保意识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，电子废旧物要卖给正规企业。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1AA49A9-5D51-40C8-B2DE-E7009FAE52FD}"/>
              </a:ext>
            </a:extLst>
          </p:cNvPr>
          <p:cNvSpPr/>
          <p:nvPr/>
        </p:nvSpPr>
        <p:spPr>
          <a:xfrm>
            <a:off x="4271642" y="303095"/>
            <a:ext cx="4134465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加强电子废旧物循环利用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AAC220-BBF3-437F-A641-18488A0A02A7}"/>
              </a:ext>
            </a:extLst>
          </p:cNvPr>
          <p:cNvSpPr txBox="1"/>
          <p:nvPr/>
        </p:nvSpPr>
        <p:spPr>
          <a:xfrm>
            <a:off x="700088" y="324109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方案（具体建议）</a:t>
            </a:r>
          </a:p>
        </p:txBody>
      </p:sp>
    </p:spTree>
    <p:extLst>
      <p:ext uri="{BB962C8B-B14F-4D97-AF65-F5344CB8AC3E}">
        <p14:creationId xmlns:p14="http://schemas.microsoft.com/office/powerpoint/2010/main" val="29072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图片\手绘 小清新\20061110305732816.jpg">
            <a:extLst>
              <a:ext uri="{FF2B5EF4-FFF2-40B4-BE49-F238E27FC236}">
                <a16:creationId xmlns:a16="http://schemas.microsoft.com/office/drawing/2014/main" id="{FDE01537-D7B9-46B9-AD19-812689C7A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26" y="1595475"/>
            <a:ext cx="6113220" cy="52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E95795F-2EE9-4AE8-B688-3537A6373D68}"/>
              </a:ext>
            </a:extLst>
          </p:cNvPr>
          <p:cNvSpPr/>
          <p:nvPr/>
        </p:nvSpPr>
        <p:spPr>
          <a:xfrm>
            <a:off x="284130" y="1431147"/>
            <a:ext cx="114489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sz="3200" kern="100" dirty="0"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活动我收获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】每一次活动，都是一次历练，一次成长。通过这次活动，九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班同学会有哪些收获？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分）</a:t>
            </a:r>
            <a:endParaRPr lang="zh-CN" altLang="zh-CN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EFBDBB-79CE-4346-9020-33C1F3ACF5C7}"/>
              </a:ext>
            </a:extLst>
          </p:cNvPr>
          <p:cNvSpPr/>
          <p:nvPr/>
        </p:nvSpPr>
        <p:spPr>
          <a:xfrm>
            <a:off x="148829" y="2883850"/>
            <a:ext cx="11943952" cy="219290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3200" kern="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3200" kern="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情感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3200" kern="100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90E9FD6-0422-4160-ABF9-EBDA94E0B323}"/>
              </a:ext>
            </a:extLst>
          </p:cNvPr>
          <p:cNvSpPr/>
          <p:nvPr/>
        </p:nvSpPr>
        <p:spPr>
          <a:xfrm>
            <a:off x="1704974" y="2883850"/>
            <a:ext cx="983932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有利于了解</a:t>
            </a:r>
            <a:r>
              <a:rPr lang="en-US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相关知识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以及的</a:t>
            </a:r>
            <a:r>
              <a:rPr lang="en-US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重要性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A7D0282-29E6-4F10-9A14-C8B00ADCDB37}"/>
              </a:ext>
            </a:extLst>
          </p:cNvPr>
          <p:cNvSpPr/>
          <p:nvPr/>
        </p:nvSpPr>
        <p:spPr>
          <a:xfrm>
            <a:off x="1704973" y="3622514"/>
            <a:ext cx="1033819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有利于增强</a:t>
            </a:r>
            <a:r>
              <a:rPr lang="en-US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意识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增强</a:t>
            </a:r>
            <a:r>
              <a:rPr lang="en-US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意识和</a:t>
            </a:r>
            <a:r>
              <a:rPr lang="zh-CN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社会责任感；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2359969-641C-47B9-BA25-1AB164497446}"/>
              </a:ext>
            </a:extLst>
          </p:cNvPr>
          <p:cNvSpPr/>
          <p:nvPr/>
        </p:nvSpPr>
        <p:spPr>
          <a:xfrm>
            <a:off x="1704973" y="4398236"/>
            <a:ext cx="1015365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有利于提高</a:t>
            </a:r>
            <a:r>
              <a:rPr lang="en-US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2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能力</a:t>
            </a:r>
            <a:r>
              <a:rPr lang="zh-CN" altLang="zh-CN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6">
            <a:hlinkClick r:id="" action="ppaction://noaction"/>
            <a:extLst>
              <a:ext uri="{FF2B5EF4-FFF2-40B4-BE49-F238E27FC236}">
                <a16:creationId xmlns:a16="http://schemas.microsoft.com/office/drawing/2014/main" id="{DB2E1804-DE12-4D23-9FA1-95A41F77C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9559" y="2002976"/>
            <a:ext cx="1224391" cy="437222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6">
            <a:hlinkClick r:id="rId3" action="ppaction://hlinksldjump"/>
            <a:extLst>
              <a:ext uri="{FF2B5EF4-FFF2-40B4-BE49-F238E27FC236}">
                <a16:creationId xmlns:a16="http://schemas.microsoft.com/office/drawing/2014/main" id="{3D15A567-DFAF-4EF5-9CFD-EB537A4EE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465" y="2002976"/>
            <a:ext cx="1095016" cy="437222"/>
          </a:xfrm>
          <a:prstGeom prst="rect">
            <a:avLst/>
          </a:prstGeom>
          <a:noFill/>
          <a:ln w="539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E4B6B50-02A6-4138-9C0F-5F2C2B838F28}"/>
              </a:ext>
            </a:extLst>
          </p:cNvPr>
          <p:cNvSpPr/>
          <p:nvPr/>
        </p:nvSpPr>
        <p:spPr>
          <a:xfrm>
            <a:off x="3947574" y="289794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碳中和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182A970-15D2-479C-A449-23995701C466}"/>
              </a:ext>
            </a:extLst>
          </p:cNvPr>
          <p:cNvSpPr/>
          <p:nvPr/>
        </p:nvSpPr>
        <p:spPr>
          <a:xfrm>
            <a:off x="8555448" y="2409656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保护环境</a:t>
            </a:r>
            <a:endParaRPr lang="en-US" altLang="zh-CN" sz="3200" b="1" kern="100" dirty="0">
              <a:solidFill>
                <a:prstClr val="black"/>
              </a:solidFill>
              <a:highlight>
                <a:srgbClr val="00FF00"/>
              </a:highligh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节约资源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B0B0584-2053-4C66-8F0F-1271A9B1811A}"/>
              </a:ext>
            </a:extLst>
          </p:cNvPr>
          <p:cNvSpPr/>
          <p:nvPr/>
        </p:nvSpPr>
        <p:spPr>
          <a:xfrm>
            <a:off x="3947574" y="364596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环保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91F345E-93A3-4807-B5B2-05A018AF25F9}"/>
              </a:ext>
            </a:extLst>
          </p:cNvPr>
          <p:cNvSpPr/>
          <p:nvPr/>
        </p:nvSpPr>
        <p:spPr>
          <a:xfrm>
            <a:off x="6874071" y="366543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民主参与</a:t>
            </a:r>
            <a:endParaRPr lang="zh-CN" altLang="en-US" sz="32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997727-BF10-483B-9152-64364AEFFD1A}"/>
              </a:ext>
            </a:extLst>
          </p:cNvPr>
          <p:cNvSpPr/>
          <p:nvPr/>
        </p:nvSpPr>
        <p:spPr>
          <a:xfrm>
            <a:off x="3765515" y="4421192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探究解决问题</a:t>
            </a:r>
            <a:r>
              <a:rPr lang="zh-CN" altLang="en-US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实践</a:t>
            </a:r>
            <a:r>
              <a:rPr lang="zh-CN" altLang="en-US" sz="3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kern="100" dirty="0">
                <a:solidFill>
                  <a:prstClr val="black"/>
                </a:solidFill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合作交往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64C264F-FFBE-4C38-BCE0-0713FC47F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</p:spTree>
    <p:extLst>
      <p:ext uri="{BB962C8B-B14F-4D97-AF65-F5344CB8AC3E}">
        <p14:creationId xmlns:p14="http://schemas.microsoft.com/office/powerpoint/2010/main" val="108119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26909D0E-FAD5-4282-B8AC-84191AF04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445" y="1765933"/>
            <a:ext cx="7060677" cy="51138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2B57DF9-3332-4452-8518-5F709B437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135" y="-95548"/>
            <a:ext cx="5836130" cy="672929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5325B9-7A94-4F0C-B092-B304AC1AC9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830" y="521603"/>
            <a:ext cx="2988739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45DE884-7471-49BE-B815-D768C5930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394" y="-95548"/>
            <a:ext cx="4518783" cy="6858000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29F51D3F-5041-4373-9832-B2F4D45355D4}"/>
              </a:ext>
            </a:extLst>
          </p:cNvPr>
          <p:cNvSpPr txBox="1"/>
          <p:nvPr/>
        </p:nvSpPr>
        <p:spPr>
          <a:xfrm>
            <a:off x="693540" y="1242713"/>
            <a:ext cx="512627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Q: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请你设计一份活动方案。</a:t>
            </a:r>
            <a:endParaRPr lang="zh-CN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95309F-8983-4F0F-B3DF-98F3D380C35B}"/>
              </a:ext>
            </a:extLst>
          </p:cNvPr>
          <p:cNvSpPr/>
          <p:nvPr/>
        </p:nvSpPr>
        <p:spPr>
          <a:xfrm>
            <a:off x="30823" y="767607"/>
            <a:ext cx="10059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班级准备在世界地球日开展“走进低碳生活”的实践活动。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2526C00-90E2-4D30-B002-BBBE114211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2439" y="7135"/>
            <a:ext cx="2536156" cy="107298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3831A829-F5D2-4AC1-87E1-70AC47456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8" y="198438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Part5 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迁移运用提能力</a:t>
            </a:r>
          </a:p>
        </p:txBody>
      </p:sp>
    </p:spTree>
    <p:extLst>
      <p:ext uri="{BB962C8B-B14F-4D97-AF65-F5344CB8AC3E}">
        <p14:creationId xmlns:p14="http://schemas.microsoft.com/office/powerpoint/2010/main" val="181396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3070747"/>
            <a:ext cx="12192000" cy="378725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矩形 86"/>
          <p:cNvSpPr/>
          <p:nvPr/>
        </p:nvSpPr>
        <p:spPr>
          <a:xfrm>
            <a:off x="0" y="0"/>
            <a:ext cx="12192000" cy="287967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altLang="zh-CN" sz="6600" b="1" dirty="0">
              <a:gradFill flip="none" rotWithShape="1">
                <a:gsLst>
                  <a:gs pos="0">
                    <a:srgbClr val="007E39">
                      <a:shade val="30000"/>
                      <a:satMod val="115000"/>
                    </a:srgbClr>
                  </a:gs>
                  <a:gs pos="50000">
                    <a:srgbClr val="007E39">
                      <a:shade val="67500"/>
                      <a:satMod val="115000"/>
                    </a:srgbClr>
                  </a:gs>
                  <a:gs pos="100000">
                    <a:srgbClr val="007E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16347" y="341252"/>
            <a:ext cx="367821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 panose="020B0502040204020203" pitchFamily="34" charset="0"/>
                <a:ea typeface="微软雅黑" panose="020B0503020204020204" pitchFamily="34" charset="-122"/>
                <a:cs typeface="Segoe UI Light" panose="020B0502040204020203" pitchFamily="34" charset="0"/>
              </a:rPr>
              <a:t>Lucid waters and lush mountains are invaluable assets.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917542" y="7251032"/>
            <a:ext cx="27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45665" y="5815255"/>
            <a:ext cx="8300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Lucid waters and lush mountains are invaluable assets.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8AA948D-0851-4D4F-8C46-71E29CD3B657}"/>
              </a:ext>
            </a:extLst>
          </p:cNvPr>
          <p:cNvSpPr/>
          <p:nvPr/>
        </p:nvSpPr>
        <p:spPr>
          <a:xfrm>
            <a:off x="3857976" y="2239104"/>
            <a:ext cx="43252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感 谢 聆 听</a:t>
            </a:r>
            <a:endParaRPr lang="en-US" altLang="zh-CN" sz="6600" b="1" dirty="0">
              <a:gradFill flip="none" rotWithShape="1">
                <a:gsLst>
                  <a:gs pos="0">
                    <a:srgbClr val="007E39">
                      <a:shade val="30000"/>
                      <a:satMod val="115000"/>
                    </a:srgbClr>
                  </a:gs>
                  <a:gs pos="50000">
                    <a:srgbClr val="007E39">
                      <a:shade val="67500"/>
                      <a:satMod val="115000"/>
                    </a:srgbClr>
                  </a:gs>
                  <a:gs pos="100000">
                    <a:srgbClr val="007E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97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35634"/>
            <a:ext cx="12192000" cy="378725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矩形 86"/>
          <p:cNvSpPr/>
          <p:nvPr/>
        </p:nvSpPr>
        <p:spPr>
          <a:xfrm>
            <a:off x="0" y="7055"/>
            <a:ext cx="12192000" cy="287967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34" name="矩形 33"/>
          <p:cNvSpPr/>
          <p:nvPr/>
        </p:nvSpPr>
        <p:spPr>
          <a:xfrm>
            <a:off x="1978647" y="1965030"/>
            <a:ext cx="82347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建设美丽中国</a:t>
            </a:r>
            <a:endParaRPr lang="en-US" altLang="zh-CN" sz="6600" b="1" dirty="0">
              <a:gradFill flip="none" rotWithShape="1">
                <a:gsLst>
                  <a:gs pos="0">
                    <a:srgbClr val="007E39">
                      <a:shade val="30000"/>
                      <a:satMod val="115000"/>
                    </a:srgbClr>
                  </a:gs>
                  <a:gs pos="50000">
                    <a:srgbClr val="007E39">
                      <a:shade val="67500"/>
                      <a:satMod val="115000"/>
                    </a:srgbClr>
                  </a:gs>
                  <a:gs pos="100000">
                    <a:srgbClr val="007E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——</a:t>
            </a:r>
            <a:r>
              <a:rPr lang="zh-CN" altLang="en-US" sz="3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中考复习：重难点</a:t>
            </a:r>
            <a:r>
              <a:rPr lang="en-US" altLang="zh-CN" sz="3600" b="1" dirty="0">
                <a:gradFill flip="none" rotWithShape="1">
                  <a:gsLst>
                    <a:gs pos="0">
                      <a:srgbClr val="007E39">
                        <a:shade val="30000"/>
                        <a:satMod val="115000"/>
                      </a:srgbClr>
                    </a:gs>
                    <a:gs pos="50000">
                      <a:srgbClr val="007E39">
                        <a:shade val="67500"/>
                        <a:satMod val="115000"/>
                      </a:srgbClr>
                    </a:gs>
                    <a:gs pos="100000">
                      <a:srgbClr val="007E3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endParaRPr lang="zh-CN" altLang="en-US" sz="3600" b="1" dirty="0">
              <a:gradFill flip="none" rotWithShape="1">
                <a:gsLst>
                  <a:gs pos="0">
                    <a:srgbClr val="007E39">
                      <a:shade val="30000"/>
                      <a:satMod val="115000"/>
                    </a:srgbClr>
                  </a:gs>
                  <a:gs pos="50000">
                    <a:srgbClr val="007E39">
                      <a:shade val="67500"/>
                      <a:satMod val="115000"/>
                    </a:srgbClr>
                  </a:gs>
                  <a:gs pos="100000">
                    <a:srgbClr val="007E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917542" y="7331243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12069942" y="7483643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8CC0F3-ACB9-4D72-A051-9719D42E8ECE}"/>
              </a:ext>
            </a:extLst>
          </p:cNvPr>
          <p:cNvSpPr txBox="1"/>
          <p:nvPr/>
        </p:nvSpPr>
        <p:spPr>
          <a:xfrm flipH="1">
            <a:off x="5421059" y="3665597"/>
            <a:ext cx="6496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（新北区龙虎塘中学  仲羚）</a:t>
            </a:r>
          </a:p>
        </p:txBody>
      </p:sp>
    </p:spTree>
    <p:extLst>
      <p:ext uri="{BB962C8B-B14F-4D97-AF65-F5344CB8AC3E}">
        <p14:creationId xmlns:p14="http://schemas.microsoft.com/office/powerpoint/2010/main" val="402236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01" y="66621"/>
            <a:ext cx="4864297" cy="51911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49" y="4445001"/>
            <a:ext cx="2759179" cy="21726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675" y="1397000"/>
            <a:ext cx="3149600" cy="3149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5435815"/>
            <a:ext cx="12193057" cy="143065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687536" y="1824256"/>
            <a:ext cx="2001877" cy="995209"/>
          </a:xfrm>
          <a:prstGeom prst="rect">
            <a:avLst/>
          </a:prstGeom>
        </p:spPr>
        <p:txBody>
          <a:bodyPr vert="horz" wrap="square" lIns="91440" tIns="45720" rIns="91440" bIns="45720">
            <a:spAutoFit/>
          </a:bodyPr>
          <a:lstStyle/>
          <a:p>
            <a:pPr defTabSz="914377">
              <a:defRPr/>
            </a:pPr>
            <a:r>
              <a:rPr lang="zh-CN" altLang="en-US" sz="5867" b="1" spc="3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目录</a:t>
            </a:r>
            <a:endParaRPr sz="5867" b="1" spc="3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22401" y="693136"/>
            <a:ext cx="5572288" cy="593121"/>
            <a:chOff x="3113365" y="1214277"/>
            <a:chExt cx="4125635" cy="444840"/>
          </a:xfrm>
        </p:grpSpPr>
        <p:sp>
          <p:nvSpPr>
            <p:cNvPr id="18" name="文本框 7"/>
            <p:cNvSpPr txBox="1"/>
            <p:nvPr/>
          </p:nvSpPr>
          <p:spPr>
            <a:xfrm>
              <a:off x="3113365" y="1220536"/>
              <a:ext cx="489752" cy="438581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en-US" altLang="zh-CN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0" name="文本框 15"/>
            <p:cNvSpPr txBox="1"/>
            <p:nvPr/>
          </p:nvSpPr>
          <p:spPr>
            <a:xfrm>
              <a:off x="3679317" y="1214277"/>
              <a:ext cx="3559683" cy="43858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zh-CN" altLang="en-US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考试目标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22401" y="1457611"/>
            <a:ext cx="5572288" cy="593121"/>
            <a:chOff x="3113365" y="1214277"/>
            <a:chExt cx="4125635" cy="444840"/>
          </a:xfrm>
        </p:grpSpPr>
        <p:sp>
          <p:nvSpPr>
            <p:cNvPr id="23" name="文本框 7"/>
            <p:cNvSpPr txBox="1"/>
            <p:nvPr/>
          </p:nvSpPr>
          <p:spPr>
            <a:xfrm>
              <a:off x="3113365" y="1220536"/>
              <a:ext cx="489752" cy="438581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en-US" altLang="zh-CN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3679317" y="1214277"/>
              <a:ext cx="3559683" cy="43858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zh-CN" altLang="en-US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思维导图构框架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22401" y="2311248"/>
            <a:ext cx="5572288" cy="593121"/>
            <a:chOff x="3113365" y="1214277"/>
            <a:chExt cx="4125635" cy="444840"/>
          </a:xfrm>
        </p:grpSpPr>
        <p:sp>
          <p:nvSpPr>
            <p:cNvPr id="31" name="文本框 7"/>
            <p:cNvSpPr txBox="1"/>
            <p:nvPr/>
          </p:nvSpPr>
          <p:spPr>
            <a:xfrm>
              <a:off x="3113365" y="1220536"/>
              <a:ext cx="489752" cy="438581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en-US" altLang="zh-CN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4" name="文本框 15"/>
            <p:cNvSpPr txBox="1"/>
            <p:nvPr/>
          </p:nvSpPr>
          <p:spPr>
            <a:xfrm>
              <a:off x="3679317" y="1214277"/>
              <a:ext cx="3559683" cy="43858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zh-CN" altLang="en-US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易混知识我来辨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22401" y="3168057"/>
            <a:ext cx="5572288" cy="593121"/>
            <a:chOff x="3113365" y="1214277"/>
            <a:chExt cx="4125635" cy="444840"/>
          </a:xfrm>
        </p:grpSpPr>
        <p:sp>
          <p:nvSpPr>
            <p:cNvPr id="37" name="文本框 7"/>
            <p:cNvSpPr txBox="1"/>
            <p:nvPr/>
          </p:nvSpPr>
          <p:spPr>
            <a:xfrm>
              <a:off x="3113365" y="1220536"/>
              <a:ext cx="489752" cy="438581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en-US" altLang="zh-CN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8" name="文本框 15"/>
            <p:cNvSpPr txBox="1"/>
            <p:nvPr/>
          </p:nvSpPr>
          <p:spPr>
            <a:xfrm>
              <a:off x="3679317" y="1214277"/>
              <a:ext cx="3559683" cy="43858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zh-CN" altLang="en-US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热点试题我探究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7C186F-C1C3-4759-95E7-E4BB52E57CA8}"/>
              </a:ext>
            </a:extLst>
          </p:cNvPr>
          <p:cNvGrpSpPr/>
          <p:nvPr/>
        </p:nvGrpSpPr>
        <p:grpSpPr>
          <a:xfrm>
            <a:off x="1422401" y="4021266"/>
            <a:ext cx="5572288" cy="593121"/>
            <a:chOff x="3113365" y="1214277"/>
            <a:chExt cx="4125635" cy="444840"/>
          </a:xfrm>
        </p:grpSpPr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EB00F196-41D8-467E-B08C-9DA376B4EC68}"/>
                </a:ext>
              </a:extLst>
            </p:cNvPr>
            <p:cNvSpPr txBox="1"/>
            <p:nvPr/>
          </p:nvSpPr>
          <p:spPr>
            <a:xfrm>
              <a:off x="3113365" y="1220536"/>
              <a:ext cx="489752" cy="438581"/>
            </a:xfrm>
            <a:prstGeom prst="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en-US" altLang="zh-CN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26" name="文本框 15">
              <a:extLst>
                <a:ext uri="{FF2B5EF4-FFF2-40B4-BE49-F238E27FC236}">
                  <a16:creationId xmlns:a16="http://schemas.microsoft.com/office/drawing/2014/main" id="{B80A1F30-B89F-4F90-ADE4-E8FF2DD5F429}"/>
                </a:ext>
              </a:extLst>
            </p:cNvPr>
            <p:cNvSpPr txBox="1"/>
            <p:nvPr/>
          </p:nvSpPr>
          <p:spPr>
            <a:xfrm>
              <a:off x="3679317" y="1214277"/>
              <a:ext cx="3559683" cy="438581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wrap="square" lIns="91440" tIns="45720" rIns="91440" bIns="45720" rtlCol="0">
              <a:spAutoFit/>
            </a:bodyPr>
            <a:lstStyle/>
            <a:p>
              <a:pPr algn="ctr" defTabSz="914377"/>
              <a:r>
                <a:rPr lang="zh-CN" altLang="en-US" sz="3200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迁移运用提能力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445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图片\手绘 小清新\20061110305732816.jpg">
            <a:extLst>
              <a:ext uri="{FF2B5EF4-FFF2-40B4-BE49-F238E27FC236}">
                <a16:creationId xmlns:a16="http://schemas.microsoft.com/office/drawing/2014/main" id="{A75034C2-3E9A-45D8-8BC5-3370584CD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324" y="1989056"/>
            <a:ext cx="5536676" cy="483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CF51D2F-4F91-4EE6-8765-E01EA0FA0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3696" y="323331"/>
            <a:ext cx="3664786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Part1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考试目标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3ED073-53D3-496B-8720-02D909975F1A}"/>
              </a:ext>
            </a:extLst>
          </p:cNvPr>
          <p:cNvSpPr txBox="1"/>
          <p:nvPr/>
        </p:nvSpPr>
        <p:spPr>
          <a:xfrm>
            <a:off x="121478" y="722221"/>
            <a:ext cx="11236042" cy="300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highlight>
                  <a:srgbClr val="00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课标要求：</a:t>
            </a:r>
            <a:endParaRPr lang="en-US" altLang="zh-CN" sz="2800" dirty="0">
              <a:highlight>
                <a:srgbClr val="00FF00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、知道我国的人口、资源、环境等状况，了解计划生育、保护环境、合理利用资源的政策，形成可持续发展意识。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、知道我国环境保护的基本法律，增强环境保护意识，自觉履行保护环境的义务。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4814DDC-83ED-41C2-B4B7-CA3C4FB5379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22863" y="3729776"/>
          <a:ext cx="7502486" cy="20726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24328">
                  <a:extLst>
                    <a:ext uri="{9D8B030D-6E8A-4147-A177-3AD203B41FA5}">
                      <a16:colId xmlns:a16="http://schemas.microsoft.com/office/drawing/2014/main" val="532864551"/>
                    </a:ext>
                  </a:extLst>
                </a:gridCol>
                <a:gridCol w="1522733">
                  <a:extLst>
                    <a:ext uri="{9D8B030D-6E8A-4147-A177-3AD203B41FA5}">
                      <a16:colId xmlns:a16="http://schemas.microsoft.com/office/drawing/2014/main" val="1470385047"/>
                    </a:ext>
                  </a:extLst>
                </a:gridCol>
                <a:gridCol w="1348708">
                  <a:extLst>
                    <a:ext uri="{9D8B030D-6E8A-4147-A177-3AD203B41FA5}">
                      <a16:colId xmlns:a16="http://schemas.microsoft.com/office/drawing/2014/main" val="1124033608"/>
                    </a:ext>
                  </a:extLst>
                </a:gridCol>
                <a:gridCol w="1406717">
                  <a:extLst>
                    <a:ext uri="{9D8B030D-6E8A-4147-A177-3AD203B41FA5}">
                      <a16:colId xmlns:a16="http://schemas.microsoft.com/office/drawing/2014/main" val="401275301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知识要点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能级要求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163154"/>
                  </a:ext>
                </a:extLst>
              </a:tr>
              <a:tr h="400292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A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B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C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47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正式发展挑战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096793"/>
                  </a:ext>
                </a:extLst>
              </a:tr>
              <a:tr h="3457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共筑生命家园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416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354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6DFDEE-D710-49FA-8D3F-B33ACEE8201E}"/>
              </a:ext>
            </a:extLst>
          </p:cNvPr>
          <p:cNvGrpSpPr/>
          <p:nvPr/>
        </p:nvGrpSpPr>
        <p:grpSpPr>
          <a:xfrm>
            <a:off x="111027" y="153476"/>
            <a:ext cx="4864297" cy="6551048"/>
            <a:chOff x="7416801" y="66621"/>
            <a:chExt cx="4864297" cy="65510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6801" y="66621"/>
              <a:ext cx="4864297" cy="519117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749" y="4445001"/>
              <a:ext cx="2759179" cy="21726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13675" y="1397000"/>
              <a:ext cx="3149600" cy="3149600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5435815"/>
            <a:ext cx="12193057" cy="1430652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FDFD1E-2D5B-4864-86AE-EF62D6263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782" y="1864479"/>
            <a:ext cx="7151317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思 维 导 图 构 框 架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DC0345D-7058-473A-933E-8486B33B9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731" y="1864479"/>
            <a:ext cx="1931939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Part2</a:t>
            </a:r>
            <a:endParaRPr lang="zh-CN" altLang="en-US" sz="5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60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6A9587AD-5F13-4569-B66D-457CD9B02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391"/>
            <a:ext cx="4822154" cy="64633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Part2</a:t>
            </a:r>
            <a:r>
              <a:rPr lang="zh-CN" altLang="en-US" sz="36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思维导图构框架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13E866-7A55-41AA-873B-FE6C899FAF26}"/>
              </a:ext>
            </a:extLst>
          </p:cNvPr>
          <p:cNvGrpSpPr/>
          <p:nvPr/>
        </p:nvGrpSpPr>
        <p:grpSpPr>
          <a:xfrm>
            <a:off x="709290" y="453858"/>
            <a:ext cx="11036172" cy="5950284"/>
            <a:chOff x="718716" y="425163"/>
            <a:chExt cx="11036172" cy="595028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3287E3A-FEDF-4A6B-B239-5E07D0CB77E7}"/>
                </a:ext>
              </a:extLst>
            </p:cNvPr>
            <p:cNvGrpSpPr/>
            <p:nvPr/>
          </p:nvGrpSpPr>
          <p:grpSpPr>
            <a:xfrm>
              <a:off x="718716" y="425163"/>
              <a:ext cx="11036172" cy="4407075"/>
              <a:chOff x="684930" y="381096"/>
              <a:chExt cx="11036172" cy="4407075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0442D0B9-1F4B-46BF-BC6C-F52921A119BC}"/>
                  </a:ext>
                </a:extLst>
              </p:cNvPr>
              <p:cNvGrpSpPr/>
              <p:nvPr/>
            </p:nvGrpSpPr>
            <p:grpSpPr>
              <a:xfrm>
                <a:off x="684930" y="381096"/>
                <a:ext cx="11036172" cy="4407075"/>
                <a:chOff x="684930" y="181243"/>
                <a:chExt cx="11036172" cy="4407075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7BF7BB15-CC76-406C-95EC-6BF4E84603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427866" y="3098130"/>
                  <a:ext cx="6098404" cy="17826"/>
                </a:xfrm>
                <a:prstGeom prst="line">
                  <a:avLst/>
                </a:prstGeom>
                <a:ln w="508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4A70FB1C-39BC-4F61-9502-F6F5C99D8A61}"/>
                    </a:ext>
                  </a:extLst>
                </p:cNvPr>
                <p:cNvGrpSpPr/>
                <p:nvPr/>
              </p:nvGrpSpPr>
              <p:grpSpPr>
                <a:xfrm>
                  <a:off x="684930" y="181243"/>
                  <a:ext cx="11036172" cy="4407075"/>
                  <a:chOff x="694022" y="154742"/>
                  <a:chExt cx="11036172" cy="4407075"/>
                </a:xfrm>
              </p:grpSpPr>
              <p:sp>
                <p:nvSpPr>
                  <p:cNvPr id="44" name="箭头: 右 43">
                    <a:extLst>
                      <a:ext uri="{FF2B5EF4-FFF2-40B4-BE49-F238E27FC236}">
                        <a16:creationId xmlns:a16="http://schemas.microsoft.com/office/drawing/2014/main" id="{A0A2168D-F8A9-4365-98E4-8B056D152EE4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5366547" y="3102374"/>
                    <a:ext cx="1217602" cy="263102"/>
                  </a:xfrm>
                  <a:prstGeom prst="rightArrow">
                    <a:avLst/>
                  </a:prstGeom>
                  <a:gradFill>
                    <a:gsLst>
                      <a:gs pos="0">
                        <a:schemeClr val="accent6"/>
                      </a:gs>
                      <a:gs pos="50000">
                        <a:schemeClr val="accent4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4">
                          <a:lumMod val="99000"/>
                          <a:satMod val="120000"/>
                          <a:shade val="78000"/>
                        </a:schemeClr>
                      </a:gs>
                    </a:gsLst>
                  </a:gradFill>
                </p:spPr>
                <p:style>
                  <a:lnRef idx="0">
                    <a:schemeClr val="accent4"/>
                  </a:lnRef>
                  <a:fillRef idx="3">
                    <a:schemeClr val="accent4"/>
                  </a:fillRef>
                  <a:effectRef idx="3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grpSp>
                <p:nvGrpSpPr>
                  <p:cNvPr id="3" name="组合 2">
                    <a:extLst>
                      <a:ext uri="{FF2B5EF4-FFF2-40B4-BE49-F238E27FC236}">
                        <a16:creationId xmlns:a16="http://schemas.microsoft.com/office/drawing/2014/main" id="{5FB8D357-2597-4D39-84D5-407D09320BFA}"/>
                      </a:ext>
                    </a:extLst>
                  </p:cNvPr>
                  <p:cNvGrpSpPr/>
                  <p:nvPr/>
                </p:nvGrpSpPr>
                <p:grpSpPr>
                  <a:xfrm>
                    <a:off x="694022" y="154742"/>
                    <a:ext cx="11036172" cy="4407075"/>
                    <a:chOff x="694022" y="154742"/>
                    <a:chExt cx="11036172" cy="4407075"/>
                  </a:xfrm>
                </p:grpSpPr>
                <p:grpSp>
                  <p:nvGrpSpPr>
                    <p:cNvPr id="4" name="组 23">
                      <a:extLst>
                        <a:ext uri="{FF2B5EF4-FFF2-40B4-BE49-F238E27FC236}">
                          <a16:creationId xmlns:a16="http://schemas.microsoft.com/office/drawing/2014/main" id="{D1FF195B-18DE-43C0-A4A8-40F9D1B75EA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483101" y="529577"/>
                      <a:ext cx="955674" cy="857250"/>
                      <a:chOff x="7734984" y="963032"/>
                      <a:chExt cx="742318" cy="742822"/>
                    </a:xfrm>
                  </p:grpSpPr>
                  <p:sp>
                    <p:nvSpPr>
                      <p:cNvPr id="5" name="Shape 120">
                        <a:extLst>
                          <a:ext uri="{FF2B5EF4-FFF2-40B4-BE49-F238E27FC236}">
                            <a16:creationId xmlns:a16="http://schemas.microsoft.com/office/drawing/2014/main" id="{9E58FA49-3DFC-4508-8357-950BCC98AE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34984" y="963032"/>
                        <a:ext cx="742318" cy="74282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wd2" y="hd2"/>
                          </a:cxn>
                          <a:cxn ang="5400000">
                            <a:pos x="wd2" y="hd2"/>
                          </a:cxn>
                          <a:cxn ang="10800000">
                            <a:pos x="wd2" y="hd2"/>
                          </a:cxn>
                          <a:cxn ang="16200000">
                            <a:pos x="wd2" y="hd2"/>
                          </a:cxn>
                        </a:cxnLst>
                        <a:rect l="0" t="0" r="r" b="b"/>
                        <a:pathLst>
                          <a:path w="15812" h="15261" extrusionOk="0">
                            <a:moveTo>
                              <a:pt x="2533" y="1855"/>
                            </a:moveTo>
                            <a:cubicBezTo>
                              <a:pt x="436" y="3677"/>
                              <a:pt x="-1127" y="9084"/>
                              <a:pt x="1048" y="11828"/>
                            </a:cubicBezTo>
                            <a:cubicBezTo>
                              <a:pt x="7916" y="20487"/>
                              <a:pt x="20473" y="10972"/>
                              <a:pt x="14025" y="3054"/>
                            </a:cubicBezTo>
                            <a:cubicBezTo>
                              <a:pt x="11228" y="-380"/>
                              <a:pt x="5949" y="-1113"/>
                              <a:pt x="2533" y="1855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4"/>
                      </a:solidFill>
                      <a:ln w="38100" cap="flat">
                        <a:solidFill>
                          <a:srgbClr val="46537A"/>
                        </a:solidFill>
                        <a:prstDash val="solid"/>
                        <a:miter lim="400000"/>
                      </a:ln>
                      <a:effectLst/>
                    </p:spPr>
                    <p:txBody>
                      <a:bodyPr lIns="38100" tIns="38100" rIns="38100" bIns="38100" anchor="ctr"/>
                      <a:lstStyle/>
                      <a:p>
                        <a:pPr defTabSz="457200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 sz="3000">
                            <a:solidFill>
                              <a:srgbClr val="FFFFFF"/>
                            </a:solidFill>
                            <a:effectLst>
                              <a:outerShdw blurRad="38100" dist="12700" dir="5400000" rotWithShape="0">
                                <a:srgbClr val="000000">
                                  <a:alpha val="50000"/>
                                </a:srgbClr>
                              </a:outerShdw>
                            </a:effectLst>
                          </a:defRPr>
                        </a:pPr>
                        <a:endParaRPr sz="2800">
                          <a:solidFill>
                            <a:srgbClr val="FFFFFF"/>
                          </a:solidFill>
                          <a:effectLst>
                            <a:outerShdw blurRad="381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sym typeface="微软雅黑 Light" panose="020B0502040204020203" pitchFamily="34" charset="-122"/>
                        </a:endParaRPr>
                      </a:p>
                    </p:txBody>
                  </p:sp>
                  <p:sp>
                    <p:nvSpPr>
                      <p:cNvPr id="6" name="文本框 3">
                        <a:extLst>
                          <a:ext uri="{FF2B5EF4-FFF2-40B4-BE49-F238E27FC236}">
                            <a16:creationId xmlns:a16="http://schemas.microsoft.com/office/drawing/2014/main" id="{118B4073-5521-4DEC-8394-A8059425E9A8}"/>
                          </a:ext>
                        </a:extLst>
                      </p:cNvPr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905945" y="1129302"/>
                        <a:ext cx="462192" cy="506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>
                        <a:spAutoFit/>
                      </a:bodyPr>
                      <a:lstStyle>
                        <a:lvl1pPr>
                          <a:lnSpc>
                            <a:spcPct val="90000"/>
                          </a:lnSpc>
                          <a:spcBef>
                            <a:spcPts val="1000"/>
                          </a:spcBef>
                          <a:buFont typeface="Arial" panose="020B0604020202020204" pitchFamily="34" charset="0"/>
                          <a:buChar char="•"/>
                          <a:defRPr sz="280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1pPr>
                        <a:lvl2pPr marL="742950" indent="-28575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2pPr>
                        <a:lvl3pPr marL="11430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 sz="200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3pPr>
                        <a:lvl4pPr marL="16002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4pPr>
                        <a:lvl5pPr marL="2057400" indent="-22860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5pPr>
                        <a:lvl6pPr marL="25146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6pPr>
                        <a:lvl7pPr marL="29718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7pPr>
                        <a:lvl8pPr marL="34290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8pPr>
                        <a:lvl9pPr marL="3886200" indent="-228600" eaLnBrk="0" fontAlgn="base" hangingPunct="0">
                          <a:lnSpc>
                            <a:spcPct val="900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Char char="•"/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kumimoji="1" lang="zh-CN" altLang="en-US" sz="3200" dirty="0"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DFPShaoNvW5-GB"/>
                            <a:sym typeface="微软雅黑 Light" panose="020B0502040204020203" pitchFamily="34" charset="-122"/>
                          </a:rPr>
                          <a:t>①</a:t>
                        </a:r>
                        <a:endParaRPr kumimoji="1" lang="zh-CN" altLang="en-US" sz="3200" dirty="0"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DFPShaoNvW5-GB"/>
                          <a:sym typeface="微软雅黑 Light" panose="020B0502040204020203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2" name="组合 1">
                      <a:extLst>
                        <a:ext uri="{FF2B5EF4-FFF2-40B4-BE49-F238E27FC236}">
                          <a16:creationId xmlns:a16="http://schemas.microsoft.com/office/drawing/2014/main" id="{6DFDC249-E6C2-49EC-BBA1-E3639D3CF7D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94022" y="154742"/>
                      <a:ext cx="11036172" cy="4407075"/>
                      <a:chOff x="694022" y="154742"/>
                      <a:chExt cx="11036172" cy="4407075"/>
                    </a:xfrm>
                  </p:grpSpPr>
                  <p:cxnSp>
                    <p:nvCxnSpPr>
                      <p:cNvPr id="15" name="直接连接符 14">
                        <a:extLst>
                          <a:ext uri="{FF2B5EF4-FFF2-40B4-BE49-F238E27FC236}">
                            <a16:creationId xmlns:a16="http://schemas.microsoft.com/office/drawing/2014/main" id="{325F7027-B5D7-4A13-B7F3-E771425DE32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378894" y="1197928"/>
                        <a:ext cx="2504316" cy="1918299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7" name="组 24">
                        <a:extLst>
                          <a:ext uri="{FF2B5EF4-FFF2-40B4-BE49-F238E27FC236}">
                            <a16:creationId xmlns:a16="http://schemas.microsoft.com/office/drawing/2014/main" id="{290A3C22-082E-486B-9E9F-83072F946C07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24775" y="2739812"/>
                        <a:ext cx="957262" cy="857250"/>
                        <a:chOff x="6471765" y="3331236"/>
                        <a:chExt cx="742578" cy="742822"/>
                      </a:xfrm>
                    </p:grpSpPr>
                    <p:sp>
                      <p:nvSpPr>
                        <p:cNvPr id="8" name="Shape 122">
                          <a:extLst>
                            <a:ext uri="{FF2B5EF4-FFF2-40B4-BE49-F238E27FC236}">
                              <a16:creationId xmlns:a16="http://schemas.microsoft.com/office/drawing/2014/main" id="{C21C7AA9-FFFE-4B52-B0F7-0798410B8A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71765" y="3331236"/>
                          <a:ext cx="742578" cy="7428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wd2" y="hd2"/>
                            </a:cxn>
                            <a:cxn ang="5400000">
                              <a:pos x="wd2" y="hd2"/>
                            </a:cxn>
                            <a:cxn ang="10800000">
                              <a:pos x="wd2" y="hd2"/>
                            </a:cxn>
                            <a:cxn ang="16200000">
                              <a:pos x="wd2" y="hd2"/>
                            </a:cxn>
                          </a:cxnLst>
                          <a:rect l="0" t="0" r="r" b="b"/>
                          <a:pathLst>
                            <a:path w="15812" h="15261" extrusionOk="0">
                              <a:moveTo>
                                <a:pt x="2533" y="1855"/>
                              </a:moveTo>
                              <a:cubicBezTo>
                                <a:pt x="436" y="3677"/>
                                <a:pt x="-1127" y="9084"/>
                                <a:pt x="1048" y="11828"/>
                              </a:cubicBezTo>
                              <a:cubicBezTo>
                                <a:pt x="7916" y="20487"/>
                                <a:pt x="20473" y="10972"/>
                                <a:pt x="14025" y="3054"/>
                              </a:cubicBezTo>
                              <a:cubicBezTo>
                                <a:pt x="11228" y="-380"/>
                                <a:pt x="5948" y="-1113"/>
                                <a:pt x="2533" y="1855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4"/>
                        </a:solidFill>
                        <a:ln w="38100" cap="flat">
                          <a:solidFill>
                            <a:srgbClr val="46537A"/>
                          </a:solidFill>
                          <a:prstDash val="solid"/>
                          <a:miter lim="400000"/>
                        </a:ln>
                        <a:effectLst/>
                      </p:spPr>
                      <p:txBody>
                        <a:bodyPr lIns="38100" tIns="38100" rIns="38100" bIns="38100" anchor="ctr"/>
                        <a:lstStyle/>
                        <a:p>
                          <a:pPr defTabSz="457200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 sz="3000">
                              <a:solidFill>
                                <a:srgbClr val="FFFFFF"/>
                              </a:solidFill>
                              <a:effectLst>
                                <a:outerShdw blurRad="38100" dist="12700" dir="5400000" rotWithShape="0">
                                  <a:srgbClr val="000000">
                                    <a:alpha val="50000"/>
                                  </a:srgbClr>
                                </a:outerShdw>
                              </a:effectLst>
                            </a:defRPr>
                          </a:pPr>
                          <a:endParaRPr sz="2800">
                            <a:solidFill>
                              <a:srgbClr val="FFFFFF"/>
                            </a:solidFill>
                            <a:effectLst>
                              <a:outerShdw blurRad="38100" dist="12700" dir="5400000" rotWithShape="0">
                                <a:srgbClr val="000000">
                                  <a:alpha val="50000"/>
                                </a:srgbClr>
                              </a:outerShdw>
                            </a:effectLst>
                            <a:latin typeface="微软雅黑 Light" panose="020B0502040204020203" pitchFamily="34" charset="-122"/>
                            <a:ea typeface="微软雅黑" panose="020B0503020204020204" pitchFamily="34" charset="-122"/>
                            <a:sym typeface="微软雅黑 Light" panose="020B0502040204020203" pitchFamily="34" charset="-122"/>
                          </a:endParaRPr>
                        </a:p>
                      </p:txBody>
                    </p:sp>
                    <p:sp>
                      <p:nvSpPr>
                        <p:cNvPr id="9" name="文本框 6">
                          <a:extLst>
                            <a:ext uri="{FF2B5EF4-FFF2-40B4-BE49-F238E27FC236}">
                              <a16:creationId xmlns:a16="http://schemas.microsoft.com/office/drawing/2014/main" id="{A9CE1CC7-02F2-47AF-A26B-DBBBB7A67F1E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34256" y="3432907"/>
                          <a:ext cx="461587" cy="5067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>
                          <a:spAutoFit/>
                        </a:bodyPr>
                        <a:lstStyle>
                          <a:lvl1pPr>
                            <a:lnSpc>
                              <a:spcPct val="90000"/>
                            </a:lnSpc>
                            <a:spcBef>
                              <a:spcPts val="1000"/>
                            </a:spcBef>
                            <a:buFont typeface="Arial" panose="020B0604020202020204" pitchFamily="34" charset="0"/>
                            <a:buChar char="•"/>
                            <a:defRPr sz="2800"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1pPr>
                          <a:lvl2pPr marL="742950" indent="-28575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2pPr>
                          <a:lvl3pPr marL="1143000" indent="-22860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 sz="2000"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3pPr>
                          <a:lvl4pPr marL="1600200" indent="-22860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4pPr>
                          <a:lvl5pPr marL="2057400" indent="-22860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9pPr>
                        </a:lstStyle>
                        <a:p>
                          <a:pPr eaLnBrk="1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kumimoji="1" lang="zh-CN" altLang="en-US" sz="3200" dirty="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DFPShaoNvW5-GB"/>
                              <a:sym typeface="微软雅黑 Light" panose="020B0502040204020203" pitchFamily="34" charset="-122"/>
                            </a:rPr>
                            <a:t>②</a:t>
                          </a:r>
                          <a:endParaRPr kumimoji="1" lang="zh-CN" altLang="en-US" sz="3200" dirty="0">
                            <a:latin typeface="微软雅黑 Light" panose="020B0502040204020203" pitchFamily="34" charset="-122"/>
                            <a:ea typeface="微软雅黑" panose="020B0503020204020204" pitchFamily="34" charset="-122"/>
                            <a:cs typeface="DFPShaoNvW5-GB"/>
                            <a:sym typeface="微软雅黑 Light" panose="020B0502040204020203" pitchFamily="34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10" name="组 22">
                        <a:extLst>
                          <a:ext uri="{FF2B5EF4-FFF2-40B4-BE49-F238E27FC236}">
                            <a16:creationId xmlns:a16="http://schemas.microsoft.com/office/drawing/2014/main" id="{FFF58BEE-5857-46DF-ADAC-0B0C18B1EC27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805632" y="2812210"/>
                        <a:ext cx="957262" cy="858837"/>
                        <a:chOff x="9565070" y="3950042"/>
                        <a:chExt cx="742635" cy="742822"/>
                      </a:xfrm>
                    </p:grpSpPr>
                    <p:sp>
                      <p:nvSpPr>
                        <p:cNvPr id="11" name="Shape 121">
                          <a:extLst>
                            <a:ext uri="{FF2B5EF4-FFF2-40B4-BE49-F238E27FC236}">
                              <a16:creationId xmlns:a16="http://schemas.microsoft.com/office/drawing/2014/main" id="{55A2AABD-DF75-4391-B80A-082D4A9026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65070" y="3950042"/>
                          <a:ext cx="742635" cy="7428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wd2" y="hd2"/>
                            </a:cxn>
                            <a:cxn ang="5400000">
                              <a:pos x="wd2" y="hd2"/>
                            </a:cxn>
                            <a:cxn ang="10800000">
                              <a:pos x="wd2" y="hd2"/>
                            </a:cxn>
                            <a:cxn ang="16200000">
                              <a:pos x="wd2" y="hd2"/>
                            </a:cxn>
                          </a:cxnLst>
                          <a:rect l="0" t="0" r="r" b="b"/>
                          <a:pathLst>
                            <a:path w="15812" h="15261" extrusionOk="0">
                              <a:moveTo>
                                <a:pt x="2532" y="1855"/>
                              </a:moveTo>
                              <a:cubicBezTo>
                                <a:pt x="435" y="3678"/>
                                <a:pt x="-1127" y="9085"/>
                                <a:pt x="1048" y="11828"/>
                              </a:cubicBezTo>
                              <a:cubicBezTo>
                                <a:pt x="7916" y="20487"/>
                                <a:pt x="20473" y="10972"/>
                                <a:pt x="14024" y="3054"/>
                              </a:cubicBezTo>
                              <a:cubicBezTo>
                                <a:pt x="11228" y="-379"/>
                                <a:pt x="5948" y="-1113"/>
                                <a:pt x="2532" y="1855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4"/>
                        </a:solidFill>
                        <a:ln w="38100" cap="flat">
                          <a:solidFill>
                            <a:srgbClr val="46537A"/>
                          </a:solidFill>
                          <a:prstDash val="solid"/>
                          <a:miter lim="400000"/>
                        </a:ln>
                        <a:effectLst/>
                      </p:spPr>
                      <p:txBody>
                        <a:bodyPr lIns="38100" tIns="38100" rIns="38100" bIns="38100" anchor="ctr"/>
                        <a:lstStyle/>
                        <a:p>
                          <a:pPr defTabSz="457200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 sz="3000">
                              <a:solidFill>
                                <a:srgbClr val="FFFFFF"/>
                              </a:solidFill>
                              <a:effectLst>
                                <a:outerShdw blurRad="38100" dist="12700" dir="5400000" rotWithShape="0">
                                  <a:srgbClr val="000000">
                                    <a:alpha val="50000"/>
                                  </a:srgbClr>
                                </a:outerShdw>
                              </a:effectLst>
                            </a:defRPr>
                          </a:pPr>
                          <a:endParaRPr sz="2800">
                            <a:solidFill>
                              <a:srgbClr val="FFFFFF"/>
                            </a:solidFill>
                            <a:effectLst>
                              <a:outerShdw blurRad="38100" dist="12700" dir="5400000" rotWithShape="0">
                                <a:srgbClr val="000000">
                                  <a:alpha val="50000"/>
                                </a:srgbClr>
                              </a:outerShdw>
                            </a:effectLst>
                            <a:latin typeface="微软雅黑 Light" panose="020B0502040204020203" pitchFamily="34" charset="-122"/>
                            <a:ea typeface="微软雅黑" panose="020B0503020204020204" pitchFamily="34" charset="-122"/>
                            <a:sym typeface="微软雅黑 Light" panose="020B0502040204020203" pitchFamily="34" charset="-122"/>
                          </a:endParaRPr>
                        </a:p>
                      </p:txBody>
                    </p:sp>
                    <p:sp>
                      <p:nvSpPr>
                        <p:cNvPr id="12" name="文本框 9">
                          <a:extLst>
                            <a:ext uri="{FF2B5EF4-FFF2-40B4-BE49-F238E27FC236}">
                              <a16:creationId xmlns:a16="http://schemas.microsoft.com/office/drawing/2014/main" id="{C502D768-335D-4A0A-9CA7-0361B94FB38E}"/>
                            </a:ext>
                          </a:extLst>
                        </p:cNvPr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625254" y="4041941"/>
                          <a:ext cx="573103" cy="5590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spAutoFit/>
                        </a:bodyPr>
                        <a:lstStyle>
                          <a:lvl1pPr>
                            <a:lnSpc>
                              <a:spcPct val="90000"/>
                            </a:lnSpc>
                            <a:spcBef>
                              <a:spcPts val="1000"/>
                            </a:spcBef>
                            <a:buFont typeface="Arial" panose="020B0604020202020204" pitchFamily="34" charset="0"/>
                            <a:buChar char="•"/>
                            <a:defRPr sz="2800"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1pPr>
                          <a:lvl2pPr marL="742950" indent="-28575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2pPr>
                          <a:lvl3pPr marL="1143000" indent="-22860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 sz="2000"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3pPr>
                          <a:lvl4pPr marL="1600200" indent="-22860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4pPr>
                          <a:lvl5pPr marL="2057400" indent="-22860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5pPr>
                          <a:lvl6pPr marL="25146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6pPr>
                          <a:lvl7pPr marL="29718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7pPr>
                          <a:lvl8pPr marL="34290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8pPr>
                          <a:lvl9pPr marL="3886200" indent="-228600" eaLnBrk="0" fontAlgn="base" hangingPunct="0">
                            <a:lnSpc>
                              <a:spcPct val="90000"/>
                            </a:lnSpc>
                            <a:spcBef>
                              <a:spcPts val="500"/>
                            </a:spcBef>
                            <a:spcAft>
                              <a:spcPct val="0"/>
                            </a:spcAft>
                            <a:buFont typeface="Arial" panose="020B0604020202020204" pitchFamily="34" charset="0"/>
                            <a:buChar char="•"/>
                            <a:defRPr>
                              <a:solidFill>
                                <a:schemeClr val="tx1"/>
                              </a:solidFill>
                              <a:latin typeface="等线" panose="02010600030101010101" pitchFamily="2" charset="-122"/>
                              <a:ea typeface="等线" panose="02010600030101010101" pitchFamily="2" charset="-122"/>
                            </a:defRPr>
                          </a:lvl9pPr>
                        </a:lstStyle>
                        <a:p>
                          <a:pPr eaLnBrk="1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buFontTx/>
                            <a:buNone/>
                          </a:pPr>
                          <a:r>
                            <a:rPr kumimoji="1" lang="zh-CN" altLang="en-US" sz="3600" dirty="0"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DFPShaoNvW5-GB"/>
                              <a:sym typeface="微软雅黑 Light" panose="020B0502040204020203" pitchFamily="34" charset="-122"/>
                            </a:rPr>
                            <a:t>③</a:t>
                          </a:r>
                          <a:endParaRPr kumimoji="1" lang="zh-CN" altLang="en-US" sz="3600" dirty="0">
                            <a:latin typeface="微软雅黑 Light" panose="020B0502040204020203" pitchFamily="34" charset="-122"/>
                            <a:ea typeface="微软雅黑" panose="020B0503020204020204" pitchFamily="34" charset="-122"/>
                            <a:cs typeface="DFPShaoNvW5-GB"/>
                            <a:sym typeface="微软雅黑 Light" panose="020B0502040204020203" pitchFamily="34" charset="-122"/>
                          </a:endParaRPr>
                        </a:p>
                      </p:txBody>
                    </p:sp>
                  </p:grpSp>
                  <p:sp>
                    <p:nvSpPr>
                      <p:cNvPr id="31" name="文本框 30">
                        <a:extLst>
                          <a:ext uri="{FF2B5EF4-FFF2-40B4-BE49-F238E27FC236}">
                            <a16:creationId xmlns:a16="http://schemas.microsoft.com/office/drawing/2014/main" id="{B8176DE8-2718-4BB2-943B-A50CC2F100B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828476" y="1953372"/>
                        <a:ext cx="2264923" cy="646331"/>
                      </a:xfrm>
                      <a:prstGeom prst="rect">
                        <a:avLst/>
                      </a:prstGeom>
                      <a:ln/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wrap="square"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defRPr/>
                        </a:pPr>
                        <a:r>
                          <a:rPr lang="zh-CN" altLang="en-US" sz="3600" b="1" dirty="0">
                            <a:latin typeface="【阿菁提取】手账体" panose="00020600040101010101" pitchFamily="18" charset="0"/>
                          </a:rPr>
                          <a:t>美丽中国</a:t>
                        </a:r>
                      </a:p>
                    </p:txBody>
                  </p:sp>
                  <p:sp>
                    <p:nvSpPr>
                      <p:cNvPr id="32" name="文本框 31">
                        <a:extLst>
                          <a:ext uri="{FF2B5EF4-FFF2-40B4-BE49-F238E27FC236}">
                            <a16:creationId xmlns:a16="http://schemas.microsoft.com/office/drawing/2014/main" id="{F16343B8-311F-40F8-ADAC-BE73829492F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304928" y="3870748"/>
                        <a:ext cx="2322575" cy="52322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92D050"/>
                        </a:solidFill>
                      </a:ln>
                      <a:effectLst>
                        <a:glow rad="101600">
                          <a:schemeClr val="accent6">
                            <a:satMod val="175000"/>
                            <a:alpha val="40000"/>
                          </a:schemeClr>
                        </a:glow>
                      </a:effec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</a:defRPr>
                        </a:lvl9pPr>
                      </a:lstStyle>
                      <a:p>
                        <a:pPr eaLnBrk="1" hangingPunct="1">
                          <a:defRPr/>
                        </a:pPr>
                        <a:r>
                          <a:rPr lang="zh-CN" altLang="en-US" sz="2800" b="1" dirty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a:t>         ⑤</a:t>
                        </a:r>
                        <a:endParaRPr lang="zh-CN" altLang="en-US" sz="2800" b="1" dirty="0">
                          <a:latin typeface="【阿菁提取】手账体" panose="00020600040101010101" pitchFamily="18" charset="0"/>
                        </a:endParaRPr>
                      </a:p>
                    </p:txBody>
                  </p:sp>
                  <p:cxnSp>
                    <p:nvCxnSpPr>
                      <p:cNvPr id="33" name="直接连接符 32">
                        <a:extLst>
                          <a:ext uri="{FF2B5EF4-FFF2-40B4-BE49-F238E27FC236}">
                            <a16:creationId xmlns:a16="http://schemas.microsoft.com/office/drawing/2014/main" id="{38C0009E-FBBD-487D-ADC6-E4CD9B7CED1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3541149" y="1144572"/>
                        <a:ext cx="1994357" cy="1910349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6" name="右大括号 45">
                        <a:extLst>
                          <a:ext uri="{FF2B5EF4-FFF2-40B4-BE49-F238E27FC236}">
                            <a16:creationId xmlns:a16="http://schemas.microsoft.com/office/drawing/2014/main" id="{ED6E26E7-8966-4EE7-AB0A-8B654C4D2EA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>
                        <a:off x="8618613" y="154742"/>
                        <a:ext cx="71015" cy="1413878"/>
                      </a:xfrm>
                      <a:prstGeom prst="rightBrace">
                        <a:avLst>
                          <a:gd name="adj1" fmla="val 63947"/>
                          <a:gd name="adj2" fmla="val 48940"/>
                        </a:avLst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  <p:cxnSp>
                    <p:nvCxnSpPr>
                      <p:cNvPr id="47" name="直接连接符 46">
                        <a:extLst>
                          <a:ext uri="{FF2B5EF4-FFF2-40B4-BE49-F238E27FC236}">
                            <a16:creationId xmlns:a16="http://schemas.microsoft.com/office/drawing/2014/main" id="{8445D22A-848A-43FC-8A70-45588A09E08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8805632" y="251182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直接连接符 47">
                        <a:extLst>
                          <a:ext uri="{FF2B5EF4-FFF2-40B4-BE49-F238E27FC236}">
                            <a16:creationId xmlns:a16="http://schemas.microsoft.com/office/drawing/2014/main" id="{6A8748D0-5B6E-4F60-8784-CFBCFC6D118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8805632" y="874485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直接连接符 48">
                        <a:extLst>
                          <a:ext uri="{FF2B5EF4-FFF2-40B4-BE49-F238E27FC236}">
                            <a16:creationId xmlns:a16="http://schemas.microsoft.com/office/drawing/2014/main" id="{24759494-14F9-4CAE-AD67-979C59C2D9C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8689744" y="1568620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直接连接符 58">
                        <a:extLst>
                          <a:ext uri="{FF2B5EF4-FFF2-40B4-BE49-F238E27FC236}">
                            <a16:creationId xmlns:a16="http://schemas.microsoft.com/office/drawing/2014/main" id="{A7AA106C-BD06-49AE-8E9D-485707BB9F6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6453616" y="873433"/>
                        <a:ext cx="1958863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1" name="右大括号 60">
                        <a:extLst>
                          <a:ext uri="{FF2B5EF4-FFF2-40B4-BE49-F238E27FC236}">
                            <a16:creationId xmlns:a16="http://schemas.microsoft.com/office/drawing/2014/main" id="{263C33FC-A973-4916-B82D-A5EC16A4A6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48147" y="1987767"/>
                        <a:ext cx="436563" cy="2478087"/>
                      </a:xfrm>
                      <a:prstGeom prst="rightBrace">
                        <a:avLst>
                          <a:gd name="adj1" fmla="val 63947"/>
                          <a:gd name="adj2" fmla="val 48940"/>
                        </a:avLst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dirty="0"/>
                      </a:p>
                    </p:txBody>
                  </p:sp>
                  <p:cxnSp>
                    <p:nvCxnSpPr>
                      <p:cNvPr id="62" name="直接连接符 61">
                        <a:extLst>
                          <a:ext uri="{FF2B5EF4-FFF2-40B4-BE49-F238E27FC236}">
                            <a16:creationId xmlns:a16="http://schemas.microsoft.com/office/drawing/2014/main" id="{D3CCB7CE-F012-4FC3-9BC5-C6552C80518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4022" y="2256054"/>
                        <a:ext cx="1187450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直接连接符 62">
                        <a:extLst>
                          <a:ext uri="{FF2B5EF4-FFF2-40B4-BE49-F238E27FC236}">
                            <a16:creationId xmlns:a16="http://schemas.microsoft.com/office/drawing/2014/main" id="{0C94C9E0-4ABB-4598-A1E6-87EEEDD5A71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4022" y="2870417"/>
                        <a:ext cx="1187450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直接连接符 63">
                        <a:extLst>
                          <a:ext uri="{FF2B5EF4-FFF2-40B4-BE49-F238E27FC236}">
                            <a16:creationId xmlns:a16="http://schemas.microsoft.com/office/drawing/2014/main" id="{D3BFA60F-3E8B-4D2B-A0BE-8F83EECED55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4022" y="3505417"/>
                        <a:ext cx="1187450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直接连接符 64">
                        <a:extLst>
                          <a:ext uri="{FF2B5EF4-FFF2-40B4-BE49-F238E27FC236}">
                            <a16:creationId xmlns:a16="http://schemas.microsoft.com/office/drawing/2014/main" id="{9B3961AD-9868-4376-8947-ABD6A8E431F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694022" y="4161054"/>
                        <a:ext cx="1187450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6" name="右大括号 65">
                        <a:extLst>
                          <a:ext uri="{FF2B5EF4-FFF2-40B4-BE49-F238E27FC236}">
                            <a16:creationId xmlns:a16="http://schemas.microsoft.com/office/drawing/2014/main" id="{6AE57D0A-58BC-46C8-93C1-C315E0E2458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>
                        <a:off x="10106181" y="2083730"/>
                        <a:ext cx="434975" cy="2478087"/>
                      </a:xfrm>
                      <a:prstGeom prst="rightBrace">
                        <a:avLst>
                          <a:gd name="adj1" fmla="val 63947"/>
                          <a:gd name="adj2" fmla="val 48940"/>
                        </a:avLst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  <p:cxnSp>
                    <p:nvCxnSpPr>
                      <p:cNvPr id="67" name="直接连接符 66">
                        <a:extLst>
                          <a:ext uri="{FF2B5EF4-FFF2-40B4-BE49-F238E27FC236}">
                            <a16:creationId xmlns:a16="http://schemas.microsoft.com/office/drawing/2014/main" id="{D564D3F2-8031-464E-8A94-20B1E2142DA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0541156" y="2472667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8" name="直接连接符 67">
                        <a:extLst>
                          <a:ext uri="{FF2B5EF4-FFF2-40B4-BE49-F238E27FC236}">
                            <a16:creationId xmlns:a16="http://schemas.microsoft.com/office/drawing/2014/main" id="{77D44626-2132-4A6A-9047-67A0E13CD4A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0541156" y="3087030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9" name="直接连接符 68">
                        <a:extLst>
                          <a:ext uri="{FF2B5EF4-FFF2-40B4-BE49-F238E27FC236}">
                            <a16:creationId xmlns:a16="http://schemas.microsoft.com/office/drawing/2014/main" id="{44DEEA1A-DE19-4D0C-BCDF-CAB60449D0B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0541156" y="3722030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直接连接符 69">
                        <a:extLst>
                          <a:ext uri="{FF2B5EF4-FFF2-40B4-BE49-F238E27FC236}">
                            <a16:creationId xmlns:a16="http://schemas.microsoft.com/office/drawing/2014/main" id="{8B666040-B487-43F4-8524-F566CC1FF2C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0541156" y="4379255"/>
                        <a:ext cx="1189038" cy="0"/>
                      </a:xfrm>
                      <a:prstGeom prst="line">
                        <a:avLst/>
                      </a:prstGeom>
                      <a:ln w="508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0E7B9F0F-E9DD-4182-9ACC-E8AAAF9DB6D2}"/>
                  </a:ext>
                </a:extLst>
              </p:cNvPr>
              <p:cNvSpPr txBox="1"/>
              <p:nvPr/>
            </p:nvSpPr>
            <p:spPr>
              <a:xfrm>
                <a:off x="3367947" y="4097102"/>
                <a:ext cx="2322575" cy="5232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92D05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④</a:t>
                </a:r>
                <a:endParaRPr lang="zh-CN" altLang="en-US" sz="2800" dirty="0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E33EA6E-2009-4300-9371-08D8D5903DA7}"/>
                </a:ext>
              </a:extLst>
            </p:cNvPr>
            <p:cNvGrpSpPr/>
            <p:nvPr/>
          </p:nvGrpSpPr>
          <p:grpSpPr>
            <a:xfrm>
              <a:off x="3257025" y="3128968"/>
              <a:ext cx="5444905" cy="3246479"/>
              <a:chOff x="3257025" y="3128968"/>
              <a:chExt cx="5444905" cy="3246479"/>
            </a:xfrm>
          </p:grpSpPr>
          <p:sp>
            <p:nvSpPr>
              <p:cNvPr id="79" name="右大括号 78">
                <a:extLst>
                  <a:ext uri="{FF2B5EF4-FFF2-40B4-BE49-F238E27FC236}">
                    <a16:creationId xmlns:a16="http://schemas.microsoft.com/office/drawing/2014/main" id="{99AC5C94-103C-497C-8F73-F30128873BDE}"/>
                  </a:ext>
                </a:extLst>
              </p:cNvPr>
              <p:cNvSpPr/>
              <p:nvPr/>
            </p:nvSpPr>
            <p:spPr>
              <a:xfrm rot="16200000">
                <a:off x="7187210" y="3786578"/>
                <a:ext cx="414994" cy="2084934"/>
              </a:xfrm>
              <a:prstGeom prst="rightBrace">
                <a:avLst>
                  <a:gd name="adj1" fmla="val 63947"/>
                  <a:gd name="adj2" fmla="val 48940"/>
                </a:avLst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8" name="右大括号 77">
                <a:extLst>
                  <a:ext uri="{FF2B5EF4-FFF2-40B4-BE49-F238E27FC236}">
                    <a16:creationId xmlns:a16="http://schemas.microsoft.com/office/drawing/2014/main" id="{D266C541-41DC-4476-B0E0-6F07FDB3951C}"/>
                  </a:ext>
                </a:extLst>
              </p:cNvPr>
              <p:cNvSpPr/>
              <p:nvPr/>
            </p:nvSpPr>
            <p:spPr>
              <a:xfrm rot="16200000">
                <a:off x="4241780" y="3853210"/>
                <a:ext cx="403896" cy="2070647"/>
              </a:xfrm>
              <a:prstGeom prst="rightBrace">
                <a:avLst>
                  <a:gd name="adj1" fmla="val 63947"/>
                  <a:gd name="adj2" fmla="val 53291"/>
                </a:avLst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B4C4A7FE-BBDB-49C2-A96E-02206CE91E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7025" y="5900875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00D9D716-F6DD-42AF-9729-0CDAD3279D3F}"/>
                  </a:ext>
                </a:extLst>
              </p:cNvPr>
              <p:cNvSpPr txBox="1"/>
              <p:nvPr/>
            </p:nvSpPr>
            <p:spPr>
              <a:xfrm>
                <a:off x="3344646" y="5236736"/>
                <a:ext cx="617635" cy="3385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92D05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dirty="0">
                    <a:latin typeface="【阿菁提取】手账体" panose="00020600040101010101" pitchFamily="18" charset="0"/>
                  </a:rPr>
                  <a:t>理由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34F85D28-00F5-4B69-9018-90B9BACFC5D2}"/>
                  </a:ext>
                </a:extLst>
              </p:cNvPr>
              <p:cNvSpPr txBox="1"/>
              <p:nvPr/>
            </p:nvSpPr>
            <p:spPr>
              <a:xfrm>
                <a:off x="4942565" y="5230504"/>
                <a:ext cx="617635" cy="3385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92D05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dirty="0">
                    <a:latin typeface="【阿菁提取】手账体" panose="00020600040101010101" pitchFamily="18" charset="0"/>
                  </a:rPr>
                  <a:t>做法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D8729A8B-20F9-41AC-84F0-D359A801EF50}"/>
                  </a:ext>
                </a:extLst>
              </p:cNvPr>
              <p:cNvSpPr txBox="1"/>
              <p:nvPr/>
            </p:nvSpPr>
            <p:spPr>
              <a:xfrm>
                <a:off x="8084295" y="5178366"/>
                <a:ext cx="617635" cy="3385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92D05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dirty="0">
                    <a:latin typeface="【阿菁提取】手账体" panose="00020600040101010101" pitchFamily="18" charset="0"/>
                  </a:rPr>
                  <a:t>做法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114127A2-6B83-4304-8348-758E5B89BC7C}"/>
                  </a:ext>
                </a:extLst>
              </p:cNvPr>
              <p:cNvSpPr txBox="1"/>
              <p:nvPr/>
            </p:nvSpPr>
            <p:spPr>
              <a:xfrm>
                <a:off x="6169492" y="5200890"/>
                <a:ext cx="617635" cy="3385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92D050"/>
                </a:solidFill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dirty="0">
                    <a:latin typeface="【阿菁提取】手账体" panose="00020600040101010101" pitchFamily="18" charset="0"/>
                  </a:rPr>
                  <a:t>理由</a:t>
                </a:r>
              </a:p>
            </p:txBody>
          </p: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DBB96FB1-83F0-4766-ABAC-316A9F1F3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2069" y="6375447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5D826667-53EC-4F32-ADD1-DB98C62CC8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160" y="5927923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C17D7186-427C-420D-8836-073497B66F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61416" y="6375447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08D23190-7E61-4C8E-9441-B039F9B05F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5943955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6AD252C6-BD44-46B0-B020-53793C935A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6369445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66B35E2C-9CEF-4FCB-9AB8-D38F4C65A2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05501" y="5927923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0588D662-C56F-4D0E-9B6A-B2864EAD4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05501" y="6369445"/>
                <a:ext cx="617635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2B05844A-56D4-46EB-83D5-62BD1E9D7B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41346" y="3128968"/>
                <a:ext cx="2688569" cy="152413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1095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6DFDEE-D710-49FA-8D3F-B33ACEE8201E}"/>
              </a:ext>
            </a:extLst>
          </p:cNvPr>
          <p:cNvGrpSpPr/>
          <p:nvPr/>
        </p:nvGrpSpPr>
        <p:grpSpPr>
          <a:xfrm>
            <a:off x="111027" y="153476"/>
            <a:ext cx="4864297" cy="6551048"/>
            <a:chOff x="7416801" y="66621"/>
            <a:chExt cx="4864297" cy="65510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6801" y="66621"/>
              <a:ext cx="4864297" cy="519117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749" y="4445001"/>
              <a:ext cx="2759179" cy="21726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13675" y="1397000"/>
              <a:ext cx="3149600" cy="3149600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5435815"/>
            <a:ext cx="12193057" cy="1430652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FDFD1E-2D5B-4864-86AE-EF62D6263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782" y="1864479"/>
            <a:ext cx="7151317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 混 知 识 我 来 辨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DC0345D-7058-473A-933E-8486B33B9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731" y="1864479"/>
            <a:ext cx="1931939" cy="92333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Part3</a:t>
            </a:r>
            <a:endParaRPr lang="zh-CN" altLang="en-US" sz="5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396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3604</TotalTime>
  <Words>1803</Words>
  <Application>Microsoft Office PowerPoint</Application>
  <PresentationFormat>宽屏</PresentationFormat>
  <Paragraphs>200</Paragraphs>
  <Slides>33</Slides>
  <Notes>8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等线</vt:lpstr>
      <vt:lpstr>等线 Light</vt:lpstr>
      <vt:lpstr>方正粉丝天下简体</vt:lpstr>
      <vt:lpstr>黑体</vt:lpstr>
      <vt:lpstr>宋体</vt:lpstr>
      <vt:lpstr>微软雅黑</vt:lpstr>
      <vt:lpstr>微软雅黑 Light</vt:lpstr>
      <vt:lpstr>【阿菁提取】手账体</vt:lpstr>
      <vt:lpstr>Arial</vt:lpstr>
      <vt:lpstr>Century Gothic</vt:lpstr>
      <vt:lpstr>DFPShaoNvW5-GB</vt:lpstr>
      <vt:lpstr>Segoe UI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仲 羚</dc:creator>
  <cp:lastModifiedBy>仲 羚</cp:lastModifiedBy>
  <cp:revision>289</cp:revision>
  <dcterms:created xsi:type="dcterms:W3CDTF">2022-03-21T08:47:01Z</dcterms:created>
  <dcterms:modified xsi:type="dcterms:W3CDTF">2022-04-15T13:39:51Z</dcterms:modified>
</cp:coreProperties>
</file>