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0" r:id="rId3"/>
    <p:sldId id="306" r:id="rId4"/>
    <p:sldId id="288" r:id="rId5"/>
    <p:sldId id="257" r:id="rId6"/>
    <p:sldId id="258" r:id="rId7"/>
    <p:sldId id="259" r:id="rId8"/>
    <p:sldId id="260" r:id="rId9"/>
    <p:sldId id="261" r:id="rId11"/>
    <p:sldId id="262" r:id="rId12"/>
    <p:sldId id="284" r:id="rId13"/>
    <p:sldId id="263" r:id="rId14"/>
    <p:sldId id="285" r:id="rId15"/>
    <p:sldId id="338" r:id="rId16"/>
    <p:sldId id="267" r:id="rId17"/>
    <p:sldId id="290" r:id="rId18"/>
    <p:sldId id="292" r:id="rId19"/>
    <p:sldId id="291" r:id="rId20"/>
    <p:sldId id="293" r:id="rId21"/>
    <p:sldId id="294" r:id="rId22"/>
    <p:sldId id="296" r:id="rId23"/>
    <p:sldId id="298" r:id="rId24"/>
    <p:sldId id="297" r:id="rId25"/>
    <p:sldId id="299" r:id="rId26"/>
    <p:sldId id="289" r:id="rId27"/>
    <p:sldId id="295" r:id="rId28"/>
    <p:sldId id="274" r:id="rId29"/>
    <p:sldId id="276" r:id="rId30"/>
    <p:sldId id="277" r:id="rId31"/>
    <p:sldId id="278" r:id="rId32"/>
    <p:sldId id="279" r:id="rId33"/>
    <p:sldId id="280" r:id="rId34"/>
    <p:sldId id="302" r:id="rId35"/>
    <p:sldId id="301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3" d="100"/>
          <a:sy n="93" d="100"/>
        </p:scale>
        <p:origin x="-1314" y="24"/>
      </p:cViewPr>
      <p:guideLst>
        <p:guide orient="horz" pos="218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BFD65-4A7B-4C2A-80FA-DD84A453C6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FF747-B27D-43B2-A673-8DB496C3F2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FF747-B27D-43B2-A673-8DB496C3F2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FF747-B27D-43B2-A673-8DB496C3F2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6444208" y="1"/>
            <a:ext cx="2771262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《幼儿安全》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·水好玩也很危险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教育学会logo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414395" y="6231255"/>
            <a:ext cx="2171700" cy="6515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hyperlink" Target="http://v.youku.com/v_show/id_XMjkzMDEwMTIw.html" TargetMode="Externa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1.png"/><Relationship Id="rId2" Type="http://schemas.microsoft.com/office/2007/relationships/hdphoto" Target="../media/image50.wdp"/><Relationship Id="rId1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7.png"/><Relationship Id="rId1" Type="http://schemas.openxmlformats.org/officeDocument/2006/relationships/image" Target="../media/image56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水好玩也很危险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572264" y="1"/>
            <a:ext cx="2571768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《幼儿安全》</a:t>
            </a:r>
            <a:r>
              <a:rPr lang="zh-CN" altLang="en-US" sz="14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·水好玩也很危险</a:t>
            </a:r>
            <a:endParaRPr lang="zh-CN" altLang="en-US" sz="14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水好玩也很危险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860" y="1070610"/>
            <a:ext cx="8558530" cy="599059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683260" y="333375"/>
            <a:ext cx="7775575" cy="85344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大象老师和猴爸爸猴妈妈把皮皮猴送去了</a:t>
            </a:r>
            <a:r>
              <a:rPr lang="zh-CN" altLang="en-US" sz="28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医院。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394"/>
          <a:stretch>
            <a:fillRect/>
          </a:stretch>
        </p:blipFill>
        <p:spPr>
          <a:xfrm>
            <a:off x="251520" y="794479"/>
            <a:ext cx="8672503" cy="6054528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1474391" y="1771298"/>
            <a:ext cx="6552728" cy="745169"/>
          </a:xfrm>
          <a:custGeom>
            <a:avLst/>
            <a:gdLst>
              <a:gd name="connsiteX0" fmla="*/ 0 w 5688632"/>
              <a:gd name="connsiteY0" fmla="*/ 124197 h 745169"/>
              <a:gd name="connsiteX1" fmla="*/ 124197 w 5688632"/>
              <a:gd name="connsiteY1" fmla="*/ 0 h 745169"/>
              <a:gd name="connsiteX2" fmla="*/ 5564435 w 5688632"/>
              <a:gd name="connsiteY2" fmla="*/ 0 h 745169"/>
              <a:gd name="connsiteX3" fmla="*/ 5688632 w 5688632"/>
              <a:gd name="connsiteY3" fmla="*/ 124197 h 745169"/>
              <a:gd name="connsiteX4" fmla="*/ 5688632 w 5688632"/>
              <a:gd name="connsiteY4" fmla="*/ 620972 h 745169"/>
              <a:gd name="connsiteX5" fmla="*/ 5564435 w 5688632"/>
              <a:gd name="connsiteY5" fmla="*/ 745169 h 745169"/>
              <a:gd name="connsiteX6" fmla="*/ 124197 w 5688632"/>
              <a:gd name="connsiteY6" fmla="*/ 745169 h 745169"/>
              <a:gd name="connsiteX7" fmla="*/ 0 w 5688632"/>
              <a:gd name="connsiteY7" fmla="*/ 620972 h 745169"/>
              <a:gd name="connsiteX8" fmla="*/ 0 w 5688632"/>
              <a:gd name="connsiteY8" fmla="*/ 124197 h 745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88632" h="745169">
                <a:moveTo>
                  <a:pt x="0" y="124197"/>
                </a:moveTo>
                <a:cubicBezTo>
                  <a:pt x="0" y="55605"/>
                  <a:pt x="55605" y="0"/>
                  <a:pt x="124197" y="0"/>
                </a:cubicBezTo>
                <a:lnTo>
                  <a:pt x="5564435" y="0"/>
                </a:lnTo>
                <a:cubicBezTo>
                  <a:pt x="5633027" y="0"/>
                  <a:pt x="5688632" y="55605"/>
                  <a:pt x="5688632" y="124197"/>
                </a:cubicBezTo>
                <a:lnTo>
                  <a:pt x="5688632" y="620972"/>
                </a:lnTo>
                <a:cubicBezTo>
                  <a:pt x="5688632" y="689564"/>
                  <a:pt x="5633027" y="745169"/>
                  <a:pt x="5564435" y="745169"/>
                </a:cubicBezTo>
                <a:lnTo>
                  <a:pt x="124197" y="745169"/>
                </a:lnTo>
                <a:cubicBezTo>
                  <a:pt x="55605" y="745169"/>
                  <a:pt x="0" y="689564"/>
                  <a:pt x="0" y="620972"/>
                </a:cubicBezTo>
                <a:lnTo>
                  <a:pt x="0" y="124197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900" tIns="139900" rIns="139900" bIns="139900" numCol="1" spcCol="1270" anchor="ctr" anchorCtr="0">
            <a:noAutofit/>
          </a:bodyPr>
          <a:lstStyle/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皮皮猴很怕热，它去干什么了？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474391" y="2516467"/>
            <a:ext cx="5688632" cy="1092960"/>
          </a:xfrm>
          <a:custGeom>
            <a:avLst/>
            <a:gdLst>
              <a:gd name="connsiteX0" fmla="*/ 0 w 5688632"/>
              <a:gd name="connsiteY0" fmla="*/ 0 h 1092960"/>
              <a:gd name="connsiteX1" fmla="*/ 5688632 w 5688632"/>
              <a:gd name="connsiteY1" fmla="*/ 0 h 1092960"/>
              <a:gd name="connsiteX2" fmla="*/ 5688632 w 5688632"/>
              <a:gd name="connsiteY2" fmla="*/ 1092960 h 1092960"/>
              <a:gd name="connsiteX3" fmla="*/ 0 w 5688632"/>
              <a:gd name="connsiteY3" fmla="*/ 1092960 h 1092960"/>
              <a:gd name="connsiteX4" fmla="*/ 0 w 5688632"/>
              <a:gd name="connsiteY4" fmla="*/ 0 h 109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88632" h="1092960">
                <a:moveTo>
                  <a:pt x="0" y="0"/>
                </a:moveTo>
                <a:lnTo>
                  <a:pt x="5688632" y="0"/>
                </a:lnTo>
                <a:lnTo>
                  <a:pt x="5688632" y="1092960"/>
                </a:lnTo>
                <a:lnTo>
                  <a:pt x="0" y="10929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0614" tIns="33020" rIns="184912" bIns="33020" numCol="1" spcCol="1270" anchor="t" anchorCtr="0">
            <a:noAutofit/>
          </a:bodyPr>
          <a:lstStyle/>
          <a:p>
            <a:pPr marL="0" lvl="1" algn="l" defTabSz="1155700">
              <a:lnSpc>
                <a:spcPct val="150000"/>
              </a:lnSpc>
              <a:spcBef>
                <a:spcPct val="0"/>
              </a:spcBef>
              <a:spcAft>
                <a:spcPct val="20000"/>
              </a:spcAft>
            </a:pPr>
            <a:r>
              <a:rPr lang="zh-CN" altLang="en-US" sz="2600" b="1" kern="12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皮皮猴很怕热，它趁爸爸妈妈不注意，就跑到去河里抓鱼了。</a:t>
            </a:r>
            <a:endParaRPr lang="zh-CN" altLang="en-US" sz="2600" b="1" kern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457060" y="3931538"/>
            <a:ext cx="6552728" cy="680509"/>
          </a:xfrm>
          <a:custGeom>
            <a:avLst/>
            <a:gdLst>
              <a:gd name="connsiteX0" fmla="*/ 0 w 5688632"/>
              <a:gd name="connsiteY0" fmla="*/ 113420 h 680509"/>
              <a:gd name="connsiteX1" fmla="*/ 113420 w 5688632"/>
              <a:gd name="connsiteY1" fmla="*/ 0 h 680509"/>
              <a:gd name="connsiteX2" fmla="*/ 5575212 w 5688632"/>
              <a:gd name="connsiteY2" fmla="*/ 0 h 680509"/>
              <a:gd name="connsiteX3" fmla="*/ 5688632 w 5688632"/>
              <a:gd name="connsiteY3" fmla="*/ 113420 h 680509"/>
              <a:gd name="connsiteX4" fmla="*/ 5688632 w 5688632"/>
              <a:gd name="connsiteY4" fmla="*/ 567089 h 680509"/>
              <a:gd name="connsiteX5" fmla="*/ 5575212 w 5688632"/>
              <a:gd name="connsiteY5" fmla="*/ 680509 h 680509"/>
              <a:gd name="connsiteX6" fmla="*/ 113420 w 5688632"/>
              <a:gd name="connsiteY6" fmla="*/ 680509 h 680509"/>
              <a:gd name="connsiteX7" fmla="*/ 0 w 5688632"/>
              <a:gd name="connsiteY7" fmla="*/ 567089 h 680509"/>
              <a:gd name="connsiteX8" fmla="*/ 0 w 5688632"/>
              <a:gd name="connsiteY8" fmla="*/ 113420 h 68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88632" h="680509">
                <a:moveTo>
                  <a:pt x="0" y="113420"/>
                </a:moveTo>
                <a:cubicBezTo>
                  <a:pt x="0" y="50780"/>
                  <a:pt x="50780" y="0"/>
                  <a:pt x="113420" y="0"/>
                </a:cubicBezTo>
                <a:lnTo>
                  <a:pt x="5575212" y="0"/>
                </a:lnTo>
                <a:cubicBezTo>
                  <a:pt x="5637852" y="0"/>
                  <a:pt x="5688632" y="50780"/>
                  <a:pt x="5688632" y="113420"/>
                </a:cubicBezTo>
                <a:lnTo>
                  <a:pt x="5688632" y="567089"/>
                </a:lnTo>
                <a:cubicBezTo>
                  <a:pt x="5688632" y="629729"/>
                  <a:pt x="5637852" y="680509"/>
                  <a:pt x="5575212" y="680509"/>
                </a:cubicBezTo>
                <a:lnTo>
                  <a:pt x="113420" y="680509"/>
                </a:lnTo>
                <a:cubicBezTo>
                  <a:pt x="50780" y="680509"/>
                  <a:pt x="0" y="629729"/>
                  <a:pt x="0" y="567089"/>
                </a:cubicBezTo>
                <a:lnTo>
                  <a:pt x="0" y="113420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900" tIns="139900" rIns="139900" bIns="139900" numCol="1" spcCol="1270" anchor="ctr" anchorCtr="0">
            <a:noAutofit/>
          </a:bodyPr>
          <a:lstStyle/>
          <a:p>
            <a:pPr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皮皮猴为什么会落水呢？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546607" y="4652010"/>
            <a:ext cx="5473665" cy="1356995"/>
          </a:xfrm>
          <a:custGeom>
            <a:avLst/>
            <a:gdLst>
              <a:gd name="connsiteX0" fmla="*/ 0 w 5688632"/>
              <a:gd name="connsiteY0" fmla="*/ 0 h 1092960"/>
              <a:gd name="connsiteX1" fmla="*/ 5688632 w 5688632"/>
              <a:gd name="connsiteY1" fmla="*/ 0 h 1092960"/>
              <a:gd name="connsiteX2" fmla="*/ 5688632 w 5688632"/>
              <a:gd name="connsiteY2" fmla="*/ 1092960 h 1092960"/>
              <a:gd name="connsiteX3" fmla="*/ 0 w 5688632"/>
              <a:gd name="connsiteY3" fmla="*/ 1092960 h 1092960"/>
              <a:gd name="connsiteX4" fmla="*/ 0 w 5688632"/>
              <a:gd name="connsiteY4" fmla="*/ 0 h 109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88632" h="1092960">
                <a:moveTo>
                  <a:pt x="0" y="0"/>
                </a:moveTo>
                <a:lnTo>
                  <a:pt x="5688632" y="0"/>
                </a:lnTo>
                <a:lnTo>
                  <a:pt x="5688632" y="1092960"/>
                </a:lnTo>
                <a:lnTo>
                  <a:pt x="0" y="10929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0614" tIns="33020" rIns="184912" bIns="33020" numCol="1" spcCol="1270" anchor="t" anchorCtr="0">
            <a:noAutofit/>
          </a:bodyPr>
          <a:lstStyle/>
          <a:p>
            <a:pPr marL="0" lvl="1" algn="l" defTabSz="1155700">
              <a:lnSpc>
                <a:spcPct val="150000"/>
              </a:lnSpc>
              <a:spcBef>
                <a:spcPct val="0"/>
              </a:spcBef>
              <a:spcAft>
                <a:spcPct val="20000"/>
              </a:spcAft>
            </a:pPr>
            <a:r>
              <a:rPr lang="zh-CN" altLang="en-US" sz="2600" b="1" kern="12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它在抓鱼的时候，脚一滑不小心掉了下去。</a:t>
            </a:r>
            <a:endParaRPr lang="zh-CN" altLang="en-US" sz="2600" b="1" kern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 descr="交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70" y="85090"/>
            <a:ext cx="1304925" cy="781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394"/>
          <a:stretch>
            <a:fillRect/>
          </a:stretch>
        </p:blipFill>
        <p:spPr>
          <a:xfrm>
            <a:off x="156845" y="441960"/>
            <a:ext cx="8838565" cy="6379845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894715" y="1842135"/>
            <a:ext cx="7566025" cy="1408430"/>
          </a:xfrm>
          <a:custGeom>
            <a:avLst/>
            <a:gdLst>
              <a:gd name="connsiteX0" fmla="*/ 0 w 5760640"/>
              <a:gd name="connsiteY0" fmla="*/ 218789 h 1312709"/>
              <a:gd name="connsiteX1" fmla="*/ 218789 w 5760640"/>
              <a:gd name="connsiteY1" fmla="*/ 0 h 1312709"/>
              <a:gd name="connsiteX2" fmla="*/ 5541851 w 5760640"/>
              <a:gd name="connsiteY2" fmla="*/ 0 h 1312709"/>
              <a:gd name="connsiteX3" fmla="*/ 5760640 w 5760640"/>
              <a:gd name="connsiteY3" fmla="*/ 218789 h 1312709"/>
              <a:gd name="connsiteX4" fmla="*/ 5760640 w 5760640"/>
              <a:gd name="connsiteY4" fmla="*/ 1093920 h 1312709"/>
              <a:gd name="connsiteX5" fmla="*/ 5541851 w 5760640"/>
              <a:gd name="connsiteY5" fmla="*/ 1312709 h 1312709"/>
              <a:gd name="connsiteX6" fmla="*/ 218789 w 5760640"/>
              <a:gd name="connsiteY6" fmla="*/ 1312709 h 1312709"/>
              <a:gd name="connsiteX7" fmla="*/ 0 w 5760640"/>
              <a:gd name="connsiteY7" fmla="*/ 1093920 h 1312709"/>
              <a:gd name="connsiteX8" fmla="*/ 0 w 5760640"/>
              <a:gd name="connsiteY8" fmla="*/ 218789 h 1312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0640" h="1312709">
                <a:moveTo>
                  <a:pt x="0" y="218789"/>
                </a:moveTo>
                <a:cubicBezTo>
                  <a:pt x="0" y="97955"/>
                  <a:pt x="97955" y="0"/>
                  <a:pt x="218789" y="0"/>
                </a:cubicBezTo>
                <a:lnTo>
                  <a:pt x="5541851" y="0"/>
                </a:lnTo>
                <a:cubicBezTo>
                  <a:pt x="5662685" y="0"/>
                  <a:pt x="5760640" y="97955"/>
                  <a:pt x="5760640" y="218789"/>
                </a:cubicBezTo>
                <a:lnTo>
                  <a:pt x="5760640" y="1093920"/>
                </a:lnTo>
                <a:cubicBezTo>
                  <a:pt x="5760640" y="1214754"/>
                  <a:pt x="5662685" y="1312709"/>
                  <a:pt x="5541851" y="1312709"/>
                </a:cubicBezTo>
                <a:lnTo>
                  <a:pt x="218789" y="1312709"/>
                </a:lnTo>
                <a:cubicBezTo>
                  <a:pt x="97955" y="1312709"/>
                  <a:pt x="0" y="1214754"/>
                  <a:pt x="0" y="1093920"/>
                </a:cubicBezTo>
                <a:lnTo>
                  <a:pt x="0" y="218789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900" tIns="139900" rIns="139900" bIns="139900" numCol="1" spcCol="1270" anchor="ctr" anchorCtr="0">
            <a:noAutofit/>
          </a:bodyPr>
          <a:lstStyle/>
          <a:p>
            <a:pPr defTabSz="12446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3.</a:t>
            </a:r>
            <a:r>
              <a:rPr 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皮皮猴落水后是谁救了它？大眼猫为什么没有自己下去救皮皮猴呢？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259840" y="3341370"/>
            <a:ext cx="4408170" cy="1597660"/>
          </a:xfrm>
          <a:custGeom>
            <a:avLst/>
            <a:gdLst>
              <a:gd name="connsiteX0" fmla="*/ 0 w 5760640"/>
              <a:gd name="connsiteY0" fmla="*/ 0 h 1032070"/>
              <a:gd name="connsiteX1" fmla="*/ 5760640 w 5760640"/>
              <a:gd name="connsiteY1" fmla="*/ 0 h 1032070"/>
              <a:gd name="connsiteX2" fmla="*/ 5760640 w 5760640"/>
              <a:gd name="connsiteY2" fmla="*/ 1032070 h 1032070"/>
              <a:gd name="connsiteX3" fmla="*/ 0 w 5760640"/>
              <a:gd name="connsiteY3" fmla="*/ 1032070 h 1032070"/>
              <a:gd name="connsiteX4" fmla="*/ 0 w 5760640"/>
              <a:gd name="connsiteY4" fmla="*/ 0 h 103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60640" h="1032070">
                <a:moveTo>
                  <a:pt x="0" y="0"/>
                </a:moveTo>
                <a:lnTo>
                  <a:pt x="5760640" y="0"/>
                </a:lnTo>
                <a:lnTo>
                  <a:pt x="5760640" y="1032070"/>
                </a:lnTo>
                <a:lnTo>
                  <a:pt x="0" y="103207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2900" tIns="30480" rIns="170688" bIns="30480" numCol="1" spcCol="1270" anchor="t" anchorCtr="0">
            <a:noAutofit/>
          </a:bodyPr>
          <a:lstStyle/>
          <a:p>
            <a:pPr marL="0" lvl="1" algn="l" defTabSz="1066800">
              <a:lnSpc>
                <a:spcPct val="200000"/>
              </a:lnSpc>
              <a:spcBef>
                <a:spcPct val="0"/>
              </a:spcBef>
              <a:spcAft>
                <a:spcPct val="20000"/>
              </a:spcAft>
            </a:pPr>
            <a:r>
              <a:rPr lang="zh-CN" altLang="en-US" sz="2400" b="1" kern="12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是大眼猫和大象老师救了它。</a:t>
            </a:r>
            <a:endParaRPr lang="zh-CN" altLang="en-US" sz="2400" b="1" kern="1200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lvl="1" algn="l" defTabSz="1066800">
              <a:lnSpc>
                <a:spcPct val="200000"/>
              </a:lnSpc>
              <a:spcBef>
                <a:spcPct val="0"/>
              </a:spcBef>
              <a:spcAft>
                <a:spcPct val="20000"/>
              </a:spcAft>
            </a:pPr>
            <a:r>
              <a:rPr lang="zh-CN" altLang="en-US" sz="2400" b="1" kern="12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大眼猫自己不会游泳。</a:t>
            </a:r>
            <a:endParaRPr lang="zh-CN" altLang="en-US" sz="2400" b="1" kern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394"/>
          <a:stretch>
            <a:fillRect/>
          </a:stretch>
        </p:blipFill>
        <p:spPr>
          <a:xfrm>
            <a:off x="85090" y="363855"/>
            <a:ext cx="8979535" cy="6484620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971600" y="1601470"/>
            <a:ext cx="7581265" cy="1889760"/>
          </a:xfrm>
          <a:custGeom>
            <a:avLst/>
            <a:gdLst>
              <a:gd name="connsiteX0" fmla="*/ 0 w 5760640"/>
              <a:gd name="connsiteY0" fmla="*/ 273448 h 1640656"/>
              <a:gd name="connsiteX1" fmla="*/ 273448 w 5760640"/>
              <a:gd name="connsiteY1" fmla="*/ 0 h 1640656"/>
              <a:gd name="connsiteX2" fmla="*/ 5487192 w 5760640"/>
              <a:gd name="connsiteY2" fmla="*/ 0 h 1640656"/>
              <a:gd name="connsiteX3" fmla="*/ 5760640 w 5760640"/>
              <a:gd name="connsiteY3" fmla="*/ 273448 h 1640656"/>
              <a:gd name="connsiteX4" fmla="*/ 5760640 w 5760640"/>
              <a:gd name="connsiteY4" fmla="*/ 1367208 h 1640656"/>
              <a:gd name="connsiteX5" fmla="*/ 5487192 w 5760640"/>
              <a:gd name="connsiteY5" fmla="*/ 1640656 h 1640656"/>
              <a:gd name="connsiteX6" fmla="*/ 273448 w 5760640"/>
              <a:gd name="connsiteY6" fmla="*/ 1640656 h 1640656"/>
              <a:gd name="connsiteX7" fmla="*/ 0 w 5760640"/>
              <a:gd name="connsiteY7" fmla="*/ 1367208 h 1640656"/>
              <a:gd name="connsiteX8" fmla="*/ 0 w 5760640"/>
              <a:gd name="connsiteY8" fmla="*/ 273448 h 1640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60640" h="1640656">
                <a:moveTo>
                  <a:pt x="0" y="273448"/>
                </a:moveTo>
                <a:cubicBezTo>
                  <a:pt x="0" y="122427"/>
                  <a:pt x="122427" y="0"/>
                  <a:pt x="273448" y="0"/>
                </a:cubicBezTo>
                <a:lnTo>
                  <a:pt x="5487192" y="0"/>
                </a:lnTo>
                <a:cubicBezTo>
                  <a:pt x="5638213" y="0"/>
                  <a:pt x="5760640" y="122427"/>
                  <a:pt x="5760640" y="273448"/>
                </a:cubicBezTo>
                <a:lnTo>
                  <a:pt x="5760640" y="1367208"/>
                </a:lnTo>
                <a:cubicBezTo>
                  <a:pt x="5760640" y="1518229"/>
                  <a:pt x="5638213" y="1640656"/>
                  <a:pt x="5487192" y="1640656"/>
                </a:cubicBezTo>
                <a:lnTo>
                  <a:pt x="273448" y="1640656"/>
                </a:lnTo>
                <a:cubicBezTo>
                  <a:pt x="122427" y="1640656"/>
                  <a:pt x="0" y="1518229"/>
                  <a:pt x="0" y="1367208"/>
                </a:cubicBezTo>
                <a:lnTo>
                  <a:pt x="0" y="273448"/>
                </a:ln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9900" tIns="139900" rIns="139900" bIns="139900" numCol="1" spcCol="1270" anchor="ctr" anchorCtr="0">
            <a:noAutofit/>
          </a:bodyPr>
          <a:lstStyle/>
          <a:p>
            <a:pPr defTabSz="124460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4.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如果你是皮皮猴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，你会对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大眼猫和大象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老师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说什么呢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？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怎么做才能不掉到水里面呢？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1244600" y="3890645"/>
            <a:ext cx="5392420" cy="1558925"/>
          </a:xfrm>
          <a:custGeom>
            <a:avLst/>
            <a:gdLst>
              <a:gd name="connsiteX0" fmla="*/ 0 w 5760640"/>
              <a:gd name="connsiteY0" fmla="*/ 0 h 410423"/>
              <a:gd name="connsiteX1" fmla="*/ 5760640 w 5760640"/>
              <a:gd name="connsiteY1" fmla="*/ 0 h 410423"/>
              <a:gd name="connsiteX2" fmla="*/ 5760640 w 5760640"/>
              <a:gd name="connsiteY2" fmla="*/ 410423 h 410423"/>
              <a:gd name="connsiteX3" fmla="*/ 0 w 5760640"/>
              <a:gd name="connsiteY3" fmla="*/ 410423 h 410423"/>
              <a:gd name="connsiteX4" fmla="*/ 0 w 5760640"/>
              <a:gd name="connsiteY4" fmla="*/ 0 h 410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60640" h="410423">
                <a:moveTo>
                  <a:pt x="0" y="0"/>
                </a:moveTo>
                <a:lnTo>
                  <a:pt x="5760640" y="0"/>
                </a:lnTo>
                <a:lnTo>
                  <a:pt x="5760640" y="410423"/>
                </a:lnTo>
                <a:lnTo>
                  <a:pt x="0" y="41042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2900" tIns="30480" rIns="170688" bIns="30480" numCol="1" spcCol="1270" anchor="t" anchorCtr="0">
            <a:noAutofit/>
          </a:bodyPr>
          <a:lstStyle/>
          <a:p>
            <a:pPr marL="0" lvl="1" algn="l" defTabSz="1066800">
              <a:lnSpc>
                <a:spcPct val="150000"/>
              </a:lnSpc>
              <a:spcBef>
                <a:spcPct val="0"/>
              </a:spcBef>
              <a:spcAft>
                <a:spcPct val="20000"/>
              </a:spcAft>
            </a:pPr>
            <a:r>
              <a:rPr lang="zh-CN" altLang="en-US" sz="24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我会</a:t>
            </a:r>
            <a:r>
              <a:rPr lang="zh-CN" altLang="en-US" sz="2400" b="1" kern="12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说：“谢谢大眼猫和大象老师。”</a:t>
            </a:r>
            <a:endParaRPr lang="zh-CN" altLang="en-US" sz="2400" b="1" kern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lvl="1" algn="l" defTabSz="1066800">
              <a:lnSpc>
                <a:spcPct val="150000"/>
              </a:lnSpc>
              <a:spcBef>
                <a:spcPct val="0"/>
              </a:spcBef>
              <a:spcAft>
                <a:spcPct val="20000"/>
              </a:spcAft>
            </a:pPr>
            <a:r>
              <a:rPr lang="zh-CN" altLang="en-US" sz="2400" b="1" kern="12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不能把手或脚伸到水里面。</a:t>
            </a:r>
            <a:endParaRPr lang="zh-CN" altLang="en-US" sz="2400" b="1" kern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5" t="3311" r="3124"/>
          <a:stretch>
            <a:fillRect/>
          </a:stretch>
        </p:blipFill>
        <p:spPr bwMode="auto">
          <a:xfrm>
            <a:off x="1115616" y="702310"/>
            <a:ext cx="6856730" cy="6122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 rot="20952212">
            <a:off x="3933746" y="3042285"/>
            <a:ext cx="34163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小朋友们，你们知道哪些地方不能去</a:t>
            </a:r>
            <a:r>
              <a:rPr lang="zh-CN" altLang="en-US" sz="3600" b="1" u="sng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玩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水</a:t>
            </a:r>
            <a:r>
              <a:rPr lang="zh-CN" altLang="en-US" sz="30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或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游泳</a:t>
            </a:r>
            <a:r>
              <a:rPr lang="zh-CN" altLang="en-US" sz="30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吗？</a:t>
            </a:r>
            <a:endParaRPr lang="zh-CN" altLang="en-US" sz="3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 descr="讨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97" y="100866"/>
            <a:ext cx="2268855" cy="131191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www.jydoc.com/uploads/jydoc/p48001/200912310132542177801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4" b="2270"/>
          <a:stretch>
            <a:fillRect/>
          </a:stretch>
        </p:blipFill>
        <p:spPr bwMode="auto">
          <a:xfrm>
            <a:off x="3258820" y="25400"/>
            <a:ext cx="5845810" cy="4406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爆炸形 1 1"/>
          <p:cNvSpPr/>
          <p:nvPr/>
        </p:nvSpPr>
        <p:spPr>
          <a:xfrm>
            <a:off x="-102870" y="303530"/>
            <a:ext cx="3707765" cy="2422525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小河不能去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" name="Picture 4" descr="http://pic16.nipic.com/20110825/6426602_14403321734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3" r="-1" b="3951"/>
          <a:stretch>
            <a:fillRect/>
          </a:stretch>
        </p:blipFill>
        <p:spPr bwMode="auto">
          <a:xfrm>
            <a:off x="61205" y="3493164"/>
            <a:ext cx="4870835" cy="32921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流程图: 可选过程 3"/>
          <p:cNvSpPr/>
          <p:nvPr/>
        </p:nvSpPr>
        <p:spPr>
          <a:xfrm>
            <a:off x="5121523" y="5157954"/>
            <a:ext cx="3832720" cy="71931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在小河里容易被水冲走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img471.ph.126.net/EKucU0Km-Hvi8aRNBOzU3Q==/1004302716904760818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886536"/>
            <a:ext cx="5086985" cy="3926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http://img2.imgtn.bdimg.com/it/u=540534050,45261552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AutoShape 8" descr="http://img2.imgtn.bdimg.com/it/u=540534050,452615520&amp;fm=23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106" name="Picture 10" descr="http://wldaily.zjol.com.cn/res/1/20110815/337113133677069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640" y="63500"/>
            <a:ext cx="4807585" cy="3397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5622290" y="4341212"/>
            <a:ext cx="3147060" cy="117602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zh-CN" sz="24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不能</a:t>
            </a:r>
            <a:r>
              <a:rPr lang="zh-CN" altLang="en-US" sz="24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去</a:t>
            </a:r>
            <a:r>
              <a:rPr lang="zh-CN" altLang="zh-CN" sz="24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池塘</a:t>
            </a:r>
            <a:r>
              <a:rPr lang="zh-CN" altLang="zh-CN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边</a:t>
            </a:r>
            <a:r>
              <a:rPr lang="zh-CN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钓鱼</a:t>
            </a:r>
            <a:r>
              <a:rPr lang="zh-CN" altLang="zh-CN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endParaRPr lang="zh-CN" altLang="zh-CN" sz="24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游泳</a:t>
            </a:r>
            <a:r>
              <a:rPr lang="zh-CN" altLang="zh-CN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zh-CN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玩水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爆炸形 1 8"/>
          <p:cNvSpPr/>
          <p:nvPr/>
        </p:nvSpPr>
        <p:spPr>
          <a:xfrm>
            <a:off x="83820" y="151130"/>
            <a:ext cx="4076065" cy="2376805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池塘</a:t>
            </a:r>
            <a:r>
              <a:rPr lang="zh-CN" altLang="en-US" sz="28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不能去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news.xinhuanet.com/photo/2006-05/19/xin_512050319211359329160103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45"/>
          <a:stretch>
            <a:fillRect/>
          </a:stretch>
        </p:blipFill>
        <p:spPr bwMode="auto">
          <a:xfrm>
            <a:off x="4754880" y="503555"/>
            <a:ext cx="4255770" cy="3256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news.xinhuanet.com/2010-07/12/12325470_41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" t="2151" r="2111" b="5915"/>
          <a:stretch>
            <a:fillRect/>
          </a:stretch>
        </p:blipFill>
        <p:spPr bwMode="auto">
          <a:xfrm>
            <a:off x="14605" y="2780928"/>
            <a:ext cx="4557395" cy="40278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爆炸形 1 4"/>
          <p:cNvSpPr/>
          <p:nvPr/>
        </p:nvSpPr>
        <p:spPr>
          <a:xfrm>
            <a:off x="149860" y="47625"/>
            <a:ext cx="4493895" cy="2729865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水库不能去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4788024" y="4869196"/>
            <a:ext cx="4103604" cy="720044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水库的水太深了不适合游泳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3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1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1" tmFilter="0, 0; 0.125,0.2665; 0.25,0.4; 0.375,0.465; 0.5,0.5;  0.625,0.535; 0.75,0.6; 0.875,0.7335; 1,1">
                                          <p:stCondLst>
                                            <p:cond delay="2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">
                                          <p:stCondLst>
                                            <p:cond delay="8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1" decel="50000">
                                          <p:stCondLst>
                                            <p:cond delay="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1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">
                                          <p:stCondLst>
                                            <p:cond delay="20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1" decel="50000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">
                                          <p:stCondLst>
                                            <p:cond delay="22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1" decel="50000">
                                          <p:stCondLst>
                                            <p:cond delay="22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gongshu.gov.cn/gsdt/shdt/201308/W020130821511133275135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052" y="4299087"/>
            <a:ext cx="4148948" cy="254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.ph.126.net/21XHxYEx8xcH7C6G0K2J-w==/37453060401121856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265" y="-32385"/>
            <a:ext cx="4610735" cy="33216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wzwb.66wz.com/images/2009-01/20/123242003234340688797019065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" y="3245182"/>
            <a:ext cx="5154930" cy="3712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流程图: 可选过程 2"/>
          <p:cNvSpPr/>
          <p:nvPr/>
        </p:nvSpPr>
        <p:spPr>
          <a:xfrm>
            <a:off x="5004048" y="3390900"/>
            <a:ext cx="3203575" cy="764540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水井太深，很危险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爆炸形 1 7"/>
          <p:cNvSpPr/>
          <p:nvPr/>
        </p:nvSpPr>
        <p:spPr>
          <a:xfrm>
            <a:off x="257810" y="39370"/>
            <a:ext cx="4276090" cy="3063875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无盖的水井不能</a:t>
            </a:r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去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3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1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1" tmFilter="0, 0; 0.125,0.2665; 0.25,0.4; 0.375,0.465; 0.5,0.5;  0.625,0.535; 0.75,0.6; 0.875,0.7335; 1,1">
                                          <p:stCondLst>
                                            <p:cond delay="20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">
                                          <p:stCondLst>
                                            <p:cond delay="8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1" decel="50000">
                                          <p:stCondLst>
                                            <p:cond delay="8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1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">
                                          <p:stCondLst>
                                            <p:cond delay="20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1" decel="50000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">
                                          <p:stCondLst>
                                            <p:cond delay="22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1" decel="50000">
                                          <p:stCondLst>
                                            <p:cond delay="22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" r="2711" b="5040"/>
          <a:stretch>
            <a:fillRect/>
          </a:stretch>
        </p:blipFill>
        <p:spPr>
          <a:xfrm>
            <a:off x="0" y="4445"/>
            <a:ext cx="9144000" cy="68935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608" y="2460988"/>
            <a:ext cx="6336704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en-US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你知道</a:t>
            </a:r>
            <a:r>
              <a:rPr lang="zh-CN" altLang="zh-CN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游泳</a:t>
            </a:r>
            <a:r>
              <a:rPr lang="zh-CN" altLang="zh-CN" sz="2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要和谁一起</a:t>
            </a:r>
            <a:r>
              <a:rPr lang="zh-CN" altLang="zh-CN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去</a:t>
            </a:r>
            <a:r>
              <a:rPr lang="zh-CN" altLang="en-US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吗？</a:t>
            </a:r>
            <a:r>
              <a:rPr lang="zh-CN" altLang="zh-CN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能不能自己一个人去</a:t>
            </a:r>
            <a:r>
              <a:rPr lang="zh-CN" altLang="en-US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呢</a:t>
            </a:r>
            <a:r>
              <a:rPr lang="zh-CN" altLang="en-US" sz="2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？</a:t>
            </a:r>
            <a:r>
              <a:rPr lang="zh-CN" altLang="zh-CN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能不能</a:t>
            </a:r>
            <a:r>
              <a:rPr lang="zh-CN" altLang="zh-CN" sz="2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和</a:t>
            </a:r>
            <a:r>
              <a:rPr lang="zh-CN" altLang="zh-CN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小朋友</a:t>
            </a:r>
            <a:r>
              <a:rPr lang="zh-CN" altLang="en-US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一起</a:t>
            </a:r>
            <a:r>
              <a:rPr lang="zh-CN" altLang="zh-CN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去</a:t>
            </a:r>
            <a:r>
              <a:rPr lang="zh-CN" altLang="en-US" sz="2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？</a:t>
            </a:r>
            <a:endParaRPr lang="en-US" altLang="zh-CN" sz="2600" b="1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2600" b="1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en-US" altLang="zh-CN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r>
              <a:rPr lang="zh-CN" altLang="zh-CN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你</a:t>
            </a:r>
            <a:r>
              <a:rPr lang="zh-CN" altLang="zh-CN" sz="2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喜欢到哪里去游泳</a:t>
            </a:r>
            <a:r>
              <a:rPr lang="zh-CN" altLang="zh-CN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？</a:t>
            </a:r>
            <a:r>
              <a:rPr lang="zh-CN" altLang="en-US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游泳时要带</a:t>
            </a:r>
            <a:endParaRPr lang="en-US" altLang="zh-CN" sz="2600" b="1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上</a:t>
            </a:r>
            <a:r>
              <a:rPr lang="zh-CN" altLang="en-US" sz="2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哪些</a:t>
            </a:r>
            <a:r>
              <a:rPr lang="zh-CN" altLang="en-US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游泳</a:t>
            </a:r>
            <a:r>
              <a:rPr lang="zh-CN" altLang="en-US" sz="2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工具</a:t>
            </a:r>
            <a:r>
              <a:rPr lang="zh-CN" altLang="en-US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呢？</a:t>
            </a:r>
            <a:endParaRPr lang="zh-CN" altLang="zh-CN" sz="2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098" name="Picture 2" descr="C:\Users\dell\Desktop\ppt用到的各种小标签\想一想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241"/>
            <a:ext cx="165735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18681" y="188640"/>
            <a:ext cx="9227185" cy="6192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59832" y="681077"/>
            <a:ext cx="561784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知道在江河</a:t>
            </a: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、池塘、无盖的水井边等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地方的危险性。</a:t>
            </a:r>
            <a:endParaRPr lang="en-US" altLang="zh-CN" sz="2400" b="1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能够遵守防溺水安全</a:t>
            </a: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要求，不独自或结伴到池塘边钓鱼、游泳、玩水。</a:t>
            </a:r>
            <a:endParaRPr lang="en-US" altLang="zh-CN" sz="2400" b="1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学习中增强与同学的合作交流意识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9" name="Picture 5" descr="C:\Users\dell\Desktop\ppt用到的各种小标签\学习目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1812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img30.360buyimg.com/popWaterMark/g1/M00/04/19/rBEGD0-yByoIAAAAAAQp9xqgX3sAAA73QNeDPwABCoP800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7" t="13176" r="12944" b="19627"/>
          <a:stretch>
            <a:fillRect/>
          </a:stretch>
        </p:blipFill>
        <p:spPr bwMode="auto">
          <a:xfrm>
            <a:off x="44450" y="3189605"/>
            <a:ext cx="5103495" cy="3708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 t="5661" r="6370" b="4339"/>
          <a:stretch>
            <a:fillRect/>
          </a:stretch>
        </p:blipFill>
        <p:spPr>
          <a:xfrm>
            <a:off x="5038725" y="50800"/>
            <a:ext cx="4106545" cy="3139440"/>
          </a:xfrm>
          <a:prstGeom prst="rect">
            <a:avLst/>
          </a:prstGeom>
        </p:spPr>
      </p:pic>
      <p:pic>
        <p:nvPicPr>
          <p:cNvPr id="7174" name="Picture 6" descr="http://imgs1.rybbaby.com/uploadfile/20120808/134441323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62"/>
          <a:stretch>
            <a:fillRect/>
          </a:stretch>
        </p:blipFill>
        <p:spPr bwMode="auto">
          <a:xfrm>
            <a:off x="5038725" y="3142615"/>
            <a:ext cx="4034790" cy="37547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644476" y="751076"/>
            <a:ext cx="3960440" cy="1656184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559" y="624903"/>
            <a:ext cx="365804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小朋友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应该和大人一起去游泳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" y="3220085"/>
            <a:ext cx="5076825" cy="3584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2" name="Picture 2" descr="http://z.hangzhou.com.cn/2010yayun/images/attachement/jpg/site2/20101112/001ec947cdc60e473d33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740" y="12700"/>
            <a:ext cx="4583430" cy="3438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9" t="10951" r="15640" b="17117"/>
          <a:stretch>
            <a:fillRect/>
          </a:stretch>
        </p:blipFill>
        <p:spPr>
          <a:xfrm>
            <a:off x="6329680" y="4019550"/>
            <a:ext cx="1862455" cy="2588260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184150" y="603250"/>
            <a:ext cx="4083685" cy="1656080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240" y="506305"/>
            <a:ext cx="365804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去正规的游泳馆（浅水区）游泳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:\新\插图（网络使用）\2sc\2-17.jpg"/>
          <p:cNvPicPr/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1520" y="2060847"/>
            <a:ext cx="4572000" cy="4262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http://pic32.nipic.com/20130808/2870680_152834035331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7"/>
          <a:stretch>
            <a:fillRect/>
          </a:stretch>
        </p:blipFill>
        <p:spPr bwMode="auto">
          <a:xfrm>
            <a:off x="5178580" y="4221088"/>
            <a:ext cx="3785908" cy="2228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985" y="273050"/>
            <a:ext cx="4218305" cy="3919220"/>
          </a:xfrm>
          <a:prstGeom prst="rect">
            <a:avLst/>
          </a:prstGeom>
        </p:spPr>
      </p:pic>
      <p:sp>
        <p:nvSpPr>
          <p:cNvPr id="8" name="矩形 5"/>
          <p:cNvSpPr>
            <a:spLocks noChangeArrowheads="1"/>
          </p:cNvSpPr>
          <p:nvPr/>
        </p:nvSpPr>
        <p:spPr bwMode="auto">
          <a:xfrm>
            <a:off x="5629130" y="1094238"/>
            <a:ext cx="2782069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装备准备：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准备好游泳衣、游泳帽、游泳</a:t>
            </a:r>
            <a:r>
              <a:rPr lang="zh-CN" altLang="en-US" sz="2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圈、游泳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镜、干毛巾</a:t>
            </a:r>
            <a:r>
              <a:rPr lang="zh-CN" altLang="en-US" sz="2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等。</a:t>
            </a:r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83568" y="692696"/>
            <a:ext cx="3528392" cy="1180358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12106" y="928932"/>
            <a:ext cx="26398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游泳工具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855" y="134620"/>
            <a:ext cx="4290060" cy="34264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35" y="3442335"/>
            <a:ext cx="4682490" cy="33058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6" name="Picture 2" descr="http://epaper.gxnews.com.cn/ddshb/res/1/20090528/6713124346842029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t="3993" r="5299" b="5007"/>
          <a:stretch>
            <a:fillRect/>
          </a:stretch>
        </p:blipFill>
        <p:spPr bwMode="auto">
          <a:xfrm>
            <a:off x="5948045" y="4062095"/>
            <a:ext cx="2332990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197485" y="548640"/>
            <a:ext cx="4231640" cy="2049780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730" y="607695"/>
            <a:ext cx="433197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不能</a:t>
            </a:r>
            <a:r>
              <a:rPr lang="zh-CN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独自到有很多水的地方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游泳或</a:t>
            </a:r>
            <a:r>
              <a:rPr lang="zh-CN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玩耍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736895"/>
            <a:ext cx="4946015" cy="3492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323232">
                  <a:alpha val="19608"/>
                </a:srgbClr>
              </a:clrFrom>
              <a:clrTo>
                <a:srgbClr val="32323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612" y="736896"/>
            <a:ext cx="4533900" cy="3492500"/>
          </a:xfrm>
          <a:prstGeom prst="rect">
            <a:avLst/>
          </a:prstGeom>
        </p:spPr>
      </p:pic>
      <p:sp>
        <p:nvSpPr>
          <p:cNvPr id="10" name="圆角矩形标注 9"/>
          <p:cNvSpPr/>
          <p:nvPr/>
        </p:nvSpPr>
        <p:spPr>
          <a:xfrm>
            <a:off x="323528" y="4257204"/>
            <a:ext cx="8352928" cy="1692076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0203" y="4469294"/>
            <a:ext cx="8214245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看到有人落水，不擅自下水营救，而是大声呼喊并拨打</a:t>
            </a:r>
            <a:r>
              <a:rPr lang="en-US" altLang="zh-CN" sz="28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110</a:t>
            </a:r>
            <a:r>
              <a:rPr lang="zh-CN" altLang="en-US" sz="28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 b="1" dirty="0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0359" y="357445"/>
            <a:ext cx="713208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solidFill>
                  <a:srgbClr val="28118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观看视频《不</a:t>
            </a:r>
            <a:r>
              <a:rPr lang="zh-CN" altLang="en-US" sz="2600" b="1" dirty="0">
                <a:solidFill>
                  <a:srgbClr val="28118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讲安全的大灰狼</a:t>
            </a:r>
            <a:r>
              <a:rPr lang="en-US" altLang="zh-CN" sz="2600" b="1" dirty="0" smtClean="0">
                <a:solidFill>
                  <a:srgbClr val="28118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 </a:t>
            </a:r>
            <a:r>
              <a:rPr lang="zh-CN" altLang="en-US" sz="2600" b="1" dirty="0" smtClean="0">
                <a:solidFill>
                  <a:srgbClr val="28118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：发怒</a:t>
            </a:r>
            <a:r>
              <a:rPr lang="zh-CN" altLang="en-US" sz="2600" b="1" dirty="0">
                <a:solidFill>
                  <a:srgbClr val="28118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的浪花</a:t>
            </a:r>
            <a:r>
              <a:rPr lang="en-US" altLang="zh-CN" sz="2600" b="1" dirty="0" smtClean="0">
                <a:solidFill>
                  <a:srgbClr val="28118B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》</a:t>
            </a:r>
            <a:endParaRPr lang="en-US" altLang="zh-CN" sz="2600" b="1" dirty="0" smtClean="0">
              <a:solidFill>
                <a:srgbClr val="28118B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19285" y="6309320"/>
            <a:ext cx="29289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注：视频需联网播放观看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26" name="Picture 2">
            <a:hlinkClick r:id="rId1"/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" t="3203"/>
          <a:stretch>
            <a:fillRect/>
          </a:stretch>
        </p:blipFill>
        <p:spPr bwMode="auto">
          <a:xfrm>
            <a:off x="948055" y="1052830"/>
            <a:ext cx="7204710" cy="458279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图片 5">
            <a:hlinkClick r:id="rId1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" y="4718685"/>
            <a:ext cx="916940" cy="9169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95899" y="5707508"/>
            <a:ext cx="7252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  <a:hlinkClick r:id="rId1"/>
              </a:rPr>
              <a:t>http://v.youku.com/v_show/id_XMjkzMDEwMTIw.html</a:t>
            </a: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122" name="Picture 2" descr="C:\Users\dell\Desktop\ppt用到的各种小标签\视频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7" y="51990"/>
            <a:ext cx="1390650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21" t="1677" r="6181" b="25205"/>
          <a:stretch>
            <a:fillRect/>
          </a:stretch>
        </p:blipFill>
        <p:spPr>
          <a:xfrm>
            <a:off x="-180528" y="-99392"/>
            <a:ext cx="9433048" cy="7120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907704" y="2807950"/>
            <a:ext cx="5760640" cy="1912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请你根据今天所学的知识，来判断下面小朋友的做法对不对。</a:t>
            </a:r>
            <a:endParaRPr lang="zh-CN" altLang="en-US" sz="3200" b="1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146" name="Picture 2" descr="C:\Users\dell\Desktop\ppt用到的各种小标签\安全对错.png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218122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水好玩也很危险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" y="560705"/>
            <a:ext cx="8780145" cy="6297295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124460" y="161925"/>
            <a:ext cx="5932805" cy="73977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32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安安到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正规的游泳馆去游泳</a:t>
            </a:r>
            <a:endParaRPr lang="zh-CN" altLang="en-US" sz="32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91667" y="3814088"/>
            <a:ext cx="1576705" cy="31692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√</a:t>
            </a:r>
            <a:endParaRPr lang="zh-CN" altLang="en-US" sz="20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水好玩也很危险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210" y="1076960"/>
            <a:ext cx="9156065" cy="576453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24460" y="107950"/>
            <a:ext cx="3883025" cy="80899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妮妮到深水区玩耍</a:t>
            </a:r>
            <a:endParaRPr lang="zh-CN" altLang="en-US" sz="32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03720" y="3672205"/>
            <a:ext cx="198120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×</a:t>
            </a:r>
            <a:endParaRPr lang="zh-CN" altLang="en-US" sz="20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水好玩也很危险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" y="812800"/>
            <a:ext cx="8970645" cy="607187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96215" y="179705"/>
            <a:ext cx="4203700" cy="7048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全全独自到水边玩耍</a:t>
            </a:r>
            <a:endParaRPr lang="zh-CN" altLang="en-US" sz="32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4460" y="3682365"/>
            <a:ext cx="228536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×</a:t>
            </a:r>
            <a:endParaRPr lang="zh-CN" altLang="en-US" sz="20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8" t="3215" r="8443" b="5451"/>
          <a:stretch>
            <a:fillRect/>
          </a:stretch>
        </p:blipFill>
        <p:spPr>
          <a:xfrm>
            <a:off x="-12700" y="-9525"/>
            <a:ext cx="9161145" cy="68681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42715" y="1225550"/>
            <a:ext cx="36131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小朋友们，你们喜欢玩水吗？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你们知道玩水时应该注意什么吗？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050" name="Picture 2" descr="C:\Users\dell\Desktop\ppt用到的各种小标签\安全提问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218122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水好玩也很危险1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820" y="908685"/>
            <a:ext cx="8805545" cy="6343015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139065" y="396240"/>
            <a:ext cx="8805545" cy="91630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妮妮看到有人落水不擅自下水营救，而是大声呼喊并拨打</a:t>
            </a:r>
            <a:r>
              <a:rPr lang="en-US" altLang="zh-CN" sz="24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110</a:t>
            </a:r>
            <a:r>
              <a:rPr lang="zh-CN" altLang="en-US" sz="24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400" b="1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15724" y="3831748"/>
            <a:ext cx="1576705" cy="31692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√</a:t>
            </a:r>
            <a:endParaRPr lang="zh-CN" altLang="en-US" sz="20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3"/>
          <a:stretch>
            <a:fillRect/>
          </a:stretch>
        </p:blipFill>
        <p:spPr>
          <a:xfrm>
            <a:off x="0" y="-55245"/>
            <a:ext cx="9144000" cy="69132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48064" y="608807"/>
            <a:ext cx="33843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知了叫</a:t>
            </a:r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夏天到</a:t>
            </a:r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太阳晒得汗直冒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endParaRPr lang="zh-CN" altLang="zh-CN" sz="2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河边一群小朋友</a:t>
            </a:r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冒冒失失要往水里跳。</a:t>
            </a:r>
            <a:endParaRPr lang="zh-CN" altLang="zh-CN" sz="2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路边来了一个人</a:t>
            </a:r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急急忙忙大声叫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</a:t>
            </a:r>
            <a:endParaRPr lang="zh-CN" altLang="zh-CN" sz="2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不能跳</a:t>
            </a:r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不能跳</a:t>
            </a:r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河水深浅不知道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endParaRPr lang="zh-CN" altLang="zh-CN" sz="2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更有水草河里长</a:t>
            </a:r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被它缠住不得了。</a:t>
            </a:r>
            <a:endParaRPr lang="zh-CN" altLang="zh-CN" sz="2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游泳得去游泳馆</a:t>
            </a:r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endParaRPr lang="zh-CN" altLang="zh-CN" sz="20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不要见水就乱跳</a:t>
            </a:r>
            <a:r>
              <a:rPr lang="zh-CN" altLang="zh-CN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 descr="安全儿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" y="63500"/>
            <a:ext cx="2181225" cy="80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545" y="4509120"/>
            <a:ext cx="8930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活动说明：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老师先出示“禁止游泳”“当心溺水”的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标志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，讲解标志意义；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引导小朋友为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幼儿园的小池塘周围贴上相关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标志；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如果本幼儿园没有池塘，老师可以在教室四周贴一些水域的图片，让小朋友判断。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9402" y="1670780"/>
            <a:ext cx="2200910" cy="2773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4472" y="1709515"/>
            <a:ext cx="2218690" cy="2734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2957783" y="764704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我会找“危险的水”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170" name="Picture 2" descr="C:\Users\dell\Desktop\ppt用到的各种小标签\演练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9" y="44624"/>
            <a:ext cx="221932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水好玩也很危险d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7784" y="5229200"/>
            <a:ext cx="467147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6000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 谢 观 看！</a:t>
            </a:r>
            <a:endParaRPr lang="zh-CN" altLang="en-US" sz="600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572264" y="1"/>
            <a:ext cx="2571768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《幼儿安全》</a:t>
            </a:r>
            <a:r>
              <a:rPr lang="zh-CN" altLang="en-US" sz="14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·水好玩也很危险</a:t>
            </a:r>
            <a:endParaRPr lang="zh-CN" altLang="en-US" sz="14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1425"/>
            <a:ext cx="6094053" cy="37957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846" y="2950751"/>
            <a:ext cx="3384376" cy="3795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664121" y="2492896"/>
            <a:ext cx="44119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接下来老师给小朋友们讲个故事，要认真听哦！</a:t>
            </a:r>
            <a:endParaRPr lang="zh-CN" altLang="en-US" sz="32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074" name="Picture 2" descr="C:\Users\dell\Desktop\ppt用到的各种小标签\安全故事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19" y="108620"/>
            <a:ext cx="218122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水好玩也很危险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095" y="1290320"/>
            <a:ext cx="9067165" cy="573913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79512" y="332656"/>
            <a:ext cx="8676456" cy="8856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天气好热，</a:t>
            </a:r>
            <a:r>
              <a:rPr lang="zh-CN" altLang="zh-CN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皮</a:t>
            </a:r>
            <a:r>
              <a:rPr lang="zh-CN" altLang="zh-CN" sz="2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皮猴趁爸妈不注意溜出</a:t>
            </a:r>
            <a:r>
              <a:rPr lang="zh-CN" altLang="zh-CN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家门</a:t>
            </a:r>
            <a:r>
              <a:rPr lang="zh-CN" altLang="en-US" sz="2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zh-CN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来到</a:t>
            </a:r>
            <a:r>
              <a:rPr lang="zh-CN" altLang="zh-CN" sz="2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了小</a:t>
            </a:r>
            <a:r>
              <a:rPr lang="zh-CN" altLang="zh-CN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河边</a:t>
            </a:r>
            <a:r>
              <a:rPr lang="zh-CN" altLang="en-US" sz="2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水好玩也很危险2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665" y="654685"/>
            <a:ext cx="8294370" cy="635635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189216" y="474250"/>
            <a:ext cx="6907634" cy="72199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皮皮猴试图捉鱼</a:t>
            </a:r>
            <a:r>
              <a:rPr lang="zh-CN" altLang="en-US" sz="28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时，脚下</a:t>
            </a:r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一滑掉进了水</a:t>
            </a:r>
            <a:r>
              <a:rPr lang="zh-CN" altLang="en-US" sz="28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里。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水好玩也很危险3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5720" y="979170"/>
            <a:ext cx="9172575" cy="6421755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7060030" y="2492896"/>
            <a:ext cx="1979712" cy="1296144"/>
          </a:xfrm>
          <a:prstGeom prst="cloudCallout">
            <a:avLst>
              <a:gd name="adj1" fmla="val -17225"/>
              <a:gd name="adj2" fmla="val 77381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32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救命</a:t>
            </a:r>
            <a:r>
              <a:rPr lang="zh-CN" altLang="en-US" sz="3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！</a:t>
            </a:r>
            <a:endParaRPr lang="zh-CN" altLang="en-US" sz="32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17461" y="402495"/>
            <a:ext cx="6907634" cy="72199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皮</a:t>
            </a:r>
            <a:r>
              <a:rPr lang="zh-CN" altLang="en-US" sz="28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皮猴</a:t>
            </a:r>
            <a:r>
              <a:rPr lang="zh-CN" altLang="en-US" sz="28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在</a:t>
            </a:r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</a:rPr>
              <a:t>水里拼命挣扎，大喊“救命”！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水好玩也很危险4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605" y="1489710"/>
            <a:ext cx="8429625" cy="5901690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6443980" y="2418080"/>
            <a:ext cx="2727960" cy="1728470"/>
          </a:xfrm>
          <a:prstGeom prst="cloudCallout">
            <a:avLst>
              <a:gd name="adj1" fmla="val -81703"/>
              <a:gd name="adj2" fmla="val -881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zh-CN" sz="2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来人</a:t>
            </a:r>
            <a:r>
              <a:rPr lang="zh-CN" altLang="zh-CN" sz="22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啊</a:t>
            </a:r>
            <a:r>
              <a:rPr lang="zh-CN" altLang="en-US" sz="2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zh-CN" sz="22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救命啊！有人</a:t>
            </a:r>
            <a:r>
              <a:rPr lang="zh-CN" altLang="zh-CN" sz="2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掉水里了！</a:t>
            </a:r>
            <a:endParaRPr lang="zh-CN" altLang="en-US" sz="22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0955" y="402590"/>
            <a:ext cx="9067800" cy="129476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大眼猫</a:t>
            </a:r>
            <a:r>
              <a:rPr lang="zh-CN" altLang="en-US" sz="24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急忙</a:t>
            </a: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</a:rPr>
              <a:t>把小河边上的一段粗大的枯树枝推向皮皮猴溺水的方向， </a:t>
            </a:r>
            <a:r>
              <a:rPr lang="zh-CN" altLang="en-US" sz="24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一</a:t>
            </a: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</a:rPr>
              <a:t>边</a:t>
            </a:r>
            <a:r>
              <a:rPr lang="zh-CN" altLang="en-US" sz="24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大声</a:t>
            </a: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</a:rPr>
              <a:t>地</a:t>
            </a:r>
            <a:r>
              <a:rPr lang="zh-CN" altLang="en-US" sz="24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呼喊</a:t>
            </a:r>
            <a:r>
              <a:rPr lang="en-US" altLang="zh-CN" sz="24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……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水好玩也很危险5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9565" y="770890"/>
            <a:ext cx="9018270" cy="631317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91440" y="397510"/>
            <a:ext cx="8961120" cy="84010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大眼猫大声呼救引来了大象老师，大象老师下水救皮皮猴。</a:t>
            </a:r>
            <a:endParaRPr lang="zh-CN" altLang="en-US" sz="2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1148</Words>
  <Application>WPS 演示</Application>
  <PresentationFormat>全屏显示(4:3)</PresentationFormat>
  <Paragraphs>130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LSH</dc:creator>
  <cp:lastModifiedBy>Administrator</cp:lastModifiedBy>
  <cp:revision>167</cp:revision>
  <dcterms:created xsi:type="dcterms:W3CDTF">2014-08-18T08:37:00Z</dcterms:created>
  <dcterms:modified xsi:type="dcterms:W3CDTF">2019-03-13T09:19:27Z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</Properties>
</file>