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9"/>
  </p:notesMasterIdLst>
  <p:handoutMasterIdLst>
    <p:handoutMasterId r:id="rId30"/>
  </p:handoutMasterIdLst>
  <p:sldIdLst>
    <p:sldId id="256" r:id="rId3"/>
    <p:sldId id="258" r:id="rId4"/>
    <p:sldId id="259" r:id="rId5"/>
    <p:sldId id="260" r:id="rId6"/>
    <p:sldId id="261" r:id="rId7"/>
    <p:sldId id="262" r:id="rId8"/>
    <p:sldId id="263" r:id="rId9"/>
    <p:sldId id="264" r:id="rId10"/>
    <p:sldId id="265" r:id="rId11"/>
    <p:sldId id="279" r:id="rId12"/>
    <p:sldId id="266" r:id="rId13"/>
    <p:sldId id="267" r:id="rId14"/>
    <p:sldId id="268" r:id="rId15"/>
    <p:sldId id="269" r:id="rId16"/>
    <p:sldId id="280" r:id="rId17"/>
    <p:sldId id="270" r:id="rId18"/>
    <p:sldId id="271" r:id="rId19"/>
    <p:sldId id="281" r:id="rId20"/>
    <p:sldId id="272" r:id="rId21"/>
    <p:sldId id="282" r:id="rId22"/>
    <p:sldId id="273" r:id="rId23"/>
    <p:sldId id="274" r:id="rId24"/>
    <p:sldId id="275" r:id="rId25"/>
    <p:sldId id="283" r:id="rId26"/>
    <p:sldId id="277" r:id="rId27"/>
    <p:sldId id="278" r:id="rId28"/>
  </p:sldIdLst>
  <p:sldSz cx="9144000" cy="6858000" type="screen4x3"/>
  <p:notesSz cx="6858000" cy="9144000"/>
  <p:custDataLst>
    <p:tags r:id="rId3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53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4" Type="http://schemas.openxmlformats.org/officeDocument/2006/relationships/tags" Target="tags/tag1.xml"/><Relationship Id="rId33" Type="http://schemas.openxmlformats.org/officeDocument/2006/relationships/tableStyles" Target="tableStyles.xml"/><Relationship Id="rId32" Type="http://schemas.openxmlformats.org/officeDocument/2006/relationships/viewProps" Target="viewProps.xml"/><Relationship Id="rId31" Type="http://schemas.openxmlformats.org/officeDocument/2006/relationships/presProps" Target="presProps.xml"/><Relationship Id="rId30" Type="http://schemas.openxmlformats.org/officeDocument/2006/relationships/handoutMaster" Target="handoutMasters/handoutMaster1.xml"/><Relationship Id="rId3" Type="http://schemas.openxmlformats.org/officeDocument/2006/relationships/slide" Target="slides/slide1.xml"/><Relationship Id="rId29" Type="http://schemas.openxmlformats.org/officeDocument/2006/relationships/notesMaster" Target="notesMasters/notesMaster1.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0CB7146-C56D-42DB-A199-868060D6CFF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2A92079-203D-47A3-A119-EF4C53E828E6}"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342D6D-B4EE-4850-AD44-BA14729BEE05}"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8EE754-8E12-45DF-BC3F-35C8D98B4351}"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bwMode="auto">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68313" y="1916113"/>
            <a:ext cx="7772400" cy="1470025"/>
          </a:xfrm>
        </p:spPr>
        <p:txBody>
          <a:bodyPr/>
          <a:lstStyle>
            <a:lvl1pPr>
              <a:defRPr sz="4400">
                <a:effectLst>
                  <a:outerShdw blurRad="38100" dist="38100" dir="2700000" algn="tl">
                    <a:srgbClr val="C0C0C0"/>
                  </a:outerShdw>
                </a:effectLst>
                <a:latin typeface="Arial Black" panose="020B0A04020102020204" pitchFamily="34" charset="0"/>
              </a:defRPr>
            </a:lvl1pPr>
          </a:lstStyle>
          <a:p>
            <a:r>
              <a:rPr lang="zh-CN" altLang="en-US" smtClean="0"/>
              <a:t>单击此处编辑母版标题样式</a:t>
            </a:r>
            <a:endParaRPr lang="zh-CN"/>
          </a:p>
        </p:txBody>
      </p:sp>
      <p:sp>
        <p:nvSpPr>
          <p:cNvPr id="2051" name="Rectangle 3"/>
          <p:cNvSpPr>
            <a:spLocks noGrp="1" noChangeArrowheads="1"/>
          </p:cNvSpPr>
          <p:nvPr>
            <p:ph type="subTitle" idx="1"/>
          </p:nvPr>
        </p:nvSpPr>
        <p:spPr>
          <a:xfrm>
            <a:off x="1154113" y="3860800"/>
            <a:ext cx="6400800" cy="792163"/>
          </a:xfrm>
        </p:spPr>
        <p:txBody>
          <a:bodyPr anchor="ctr"/>
          <a:lstStyle>
            <a:lvl1pPr marL="0" indent="0" algn="ctr">
              <a:buFontTx/>
              <a:buNone/>
              <a:defRPr/>
            </a:lvl1pPr>
          </a:lstStyle>
          <a:p>
            <a:r>
              <a:rPr lang="zh-CN" altLang="en-US" smtClean="0"/>
              <a:t>单击此处编辑母版副标题样式</a:t>
            </a:r>
            <a:endParaRPr lang="zh-CN"/>
          </a:p>
        </p:txBody>
      </p:sp>
      <p:sp>
        <p:nvSpPr>
          <p:cNvPr id="2052" name="Rectangle 4"/>
          <p:cNvSpPr>
            <a:spLocks noGrp="1" noChangeArrowheads="1"/>
          </p:cNvSpPr>
          <p:nvPr>
            <p:ph type="dt" sz="half" idx="2"/>
          </p:nvPr>
        </p:nvSpPr>
        <p:spPr/>
        <p:txBody>
          <a:bodyPr/>
          <a:lstStyle>
            <a:lvl1pPr>
              <a:defRPr/>
            </a:lvl1pPr>
          </a:lstStyle>
          <a:p>
            <a:fld id="{75359699-951B-444C-BC3A-B665A9E8CCCF}" type="datetimeFigureOut">
              <a:rPr lang="zh-CN" altLang="en-US" smtClean="0"/>
            </a:fld>
            <a:endParaRPr lang="zh-CN" altLang="en-US"/>
          </a:p>
        </p:txBody>
      </p:sp>
      <p:sp>
        <p:nvSpPr>
          <p:cNvPr id="2053" name="Rectangle 5"/>
          <p:cNvSpPr>
            <a:spLocks noGrp="1" noChangeArrowheads="1"/>
          </p:cNvSpPr>
          <p:nvPr>
            <p:ph type="ftr" sz="quarter" idx="3"/>
          </p:nvPr>
        </p:nvSpPr>
        <p:spPr/>
        <p:txBody>
          <a:bodyPr/>
          <a:lstStyle>
            <a:lvl1pPr>
              <a:defRPr/>
            </a:lvl1pPr>
          </a:lstStyle>
          <a:p>
            <a:endParaRPr lang="zh-CN" altLang="en-US"/>
          </a:p>
        </p:txBody>
      </p:sp>
      <p:sp>
        <p:nvSpPr>
          <p:cNvPr id="2054" name="Rectangle 6"/>
          <p:cNvSpPr>
            <a:spLocks noGrp="1" noChangeArrowheads="1"/>
          </p:cNvSpPr>
          <p:nvPr>
            <p:ph type="sldNum" sz="quarter" idx="4"/>
          </p:nvPr>
        </p:nvSpPr>
        <p:spPr/>
        <p:txBody>
          <a:bodyPr/>
          <a:lstStyle>
            <a:lvl1pPr>
              <a:defRPr/>
            </a:lvl1pPr>
          </a:lstStyle>
          <a:p>
            <a:fld id="{26AED720-3DBB-45BA-A825-9109A0541257}"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75359699-951B-444C-BC3A-B665A9E8CCCF}" type="datetimeFigureOut">
              <a:rPr lang="zh-CN" altLang="en-US" smtClean="0"/>
            </a:fld>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26AED720-3DBB-45BA-A825-9109A0541257}"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117475"/>
            <a:ext cx="2057400" cy="56769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17475"/>
            <a:ext cx="6019800" cy="567690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75359699-951B-444C-BC3A-B665A9E8CCCF}" type="datetimeFigureOut">
              <a:rPr lang="zh-CN" altLang="en-US" smtClean="0"/>
            </a:fld>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26AED720-3DBB-45BA-A825-9109A0541257}"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75359699-951B-444C-BC3A-B665A9E8CCCF}" type="datetimeFigureOut">
              <a:rPr lang="zh-CN" altLang="en-US" smtClean="0"/>
            </a:fld>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26AED720-3DBB-45BA-A825-9109A0541257}"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lvl1pPr>
              <a:defRPr/>
            </a:lvl1pPr>
          </a:lstStyle>
          <a:p>
            <a:fld id="{75359699-951B-444C-BC3A-B665A9E8CCCF}" type="datetimeFigureOut">
              <a:rPr lang="zh-CN" altLang="en-US" smtClean="0"/>
            </a:fld>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26AED720-3DBB-45BA-A825-9109A0541257}"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268413"/>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268413"/>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fld id="{75359699-951B-444C-BC3A-B665A9E8CCCF}" type="datetimeFigureOut">
              <a:rPr lang="zh-CN" altLang="en-US" smtClean="0"/>
            </a:fld>
            <a:endParaRPr lang="zh-CN" altLang="en-US"/>
          </a:p>
        </p:txBody>
      </p:sp>
      <p:sp>
        <p:nvSpPr>
          <p:cNvPr id="6" name="页脚占位符 5"/>
          <p:cNvSpPr>
            <a:spLocks noGrp="1"/>
          </p:cNvSpPr>
          <p:nvPr>
            <p:ph type="ftr" sz="quarter" idx="11"/>
          </p:nvPr>
        </p:nvSpPr>
        <p:spPr/>
        <p:txBody>
          <a:bodyPr/>
          <a:lstStyle>
            <a:lvl1pPr>
              <a:defRPr/>
            </a:lvl1pPr>
          </a:lstStyle>
          <a:p>
            <a:endParaRPr lang="zh-CN" altLang="en-US"/>
          </a:p>
        </p:txBody>
      </p:sp>
      <p:sp>
        <p:nvSpPr>
          <p:cNvPr id="7" name="灯片编号占位符 6"/>
          <p:cNvSpPr>
            <a:spLocks noGrp="1"/>
          </p:cNvSpPr>
          <p:nvPr>
            <p:ph type="sldNum" sz="quarter" idx="12"/>
          </p:nvPr>
        </p:nvSpPr>
        <p:spPr/>
        <p:txBody>
          <a:bodyPr/>
          <a:lstStyle>
            <a:lvl1pPr>
              <a:defRPr/>
            </a:lvl1pPr>
          </a:lstStyle>
          <a:p>
            <a:fld id="{26AED720-3DBB-45BA-A825-9109A0541257}"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fld id="{75359699-951B-444C-BC3A-B665A9E8CCCF}" type="datetimeFigureOut">
              <a:rPr lang="zh-CN" altLang="en-US" smtClean="0"/>
            </a:fld>
            <a:endParaRPr lang="zh-CN" altLang="en-US"/>
          </a:p>
        </p:txBody>
      </p:sp>
      <p:sp>
        <p:nvSpPr>
          <p:cNvPr id="8" name="页脚占位符 7"/>
          <p:cNvSpPr>
            <a:spLocks noGrp="1"/>
          </p:cNvSpPr>
          <p:nvPr>
            <p:ph type="ftr" sz="quarter" idx="11"/>
          </p:nvPr>
        </p:nvSpPr>
        <p:spPr/>
        <p:txBody>
          <a:bodyPr/>
          <a:lstStyle>
            <a:lvl1pPr>
              <a:defRPr/>
            </a:lvl1pPr>
          </a:lstStyle>
          <a:p>
            <a:endParaRPr lang="zh-CN" altLang="en-US"/>
          </a:p>
        </p:txBody>
      </p:sp>
      <p:sp>
        <p:nvSpPr>
          <p:cNvPr id="9" name="灯片编号占位符 8"/>
          <p:cNvSpPr>
            <a:spLocks noGrp="1"/>
          </p:cNvSpPr>
          <p:nvPr>
            <p:ph type="sldNum" sz="quarter" idx="12"/>
          </p:nvPr>
        </p:nvSpPr>
        <p:spPr/>
        <p:txBody>
          <a:bodyPr/>
          <a:lstStyle>
            <a:lvl1pPr>
              <a:defRPr/>
            </a:lvl1pPr>
          </a:lstStyle>
          <a:p>
            <a:fld id="{26AED720-3DBB-45BA-A825-9109A0541257}"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fld id="{75359699-951B-444C-BC3A-B665A9E8CCCF}" type="datetimeFigureOut">
              <a:rPr lang="zh-CN" altLang="en-US" smtClean="0"/>
            </a:fld>
            <a:endParaRPr lang="zh-CN" altLang="en-US"/>
          </a:p>
        </p:txBody>
      </p:sp>
      <p:sp>
        <p:nvSpPr>
          <p:cNvPr id="4" name="页脚占位符 3"/>
          <p:cNvSpPr>
            <a:spLocks noGrp="1"/>
          </p:cNvSpPr>
          <p:nvPr>
            <p:ph type="ftr" sz="quarter" idx="11"/>
          </p:nvPr>
        </p:nvSpPr>
        <p:spPr/>
        <p:txBody>
          <a:bodyPr/>
          <a:lstStyle>
            <a:lvl1pPr>
              <a:defRPr/>
            </a:lvl1pPr>
          </a:lstStyle>
          <a:p>
            <a:endParaRPr lang="zh-CN" altLang="en-US"/>
          </a:p>
        </p:txBody>
      </p:sp>
      <p:sp>
        <p:nvSpPr>
          <p:cNvPr id="5" name="灯片编号占位符 4"/>
          <p:cNvSpPr>
            <a:spLocks noGrp="1"/>
          </p:cNvSpPr>
          <p:nvPr>
            <p:ph type="sldNum" sz="quarter" idx="12"/>
          </p:nvPr>
        </p:nvSpPr>
        <p:spPr/>
        <p:txBody>
          <a:bodyPr/>
          <a:lstStyle>
            <a:lvl1pPr>
              <a:defRPr/>
            </a:lvl1pPr>
          </a:lstStyle>
          <a:p>
            <a:fld id="{26AED720-3DBB-45BA-A825-9109A0541257}"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fld id="{75359699-951B-444C-BC3A-B665A9E8CCCF}" type="datetimeFigureOut">
              <a:rPr lang="zh-CN" altLang="en-US" smtClean="0"/>
            </a:fld>
            <a:endParaRPr lang="zh-CN" altLang="en-US"/>
          </a:p>
        </p:txBody>
      </p:sp>
      <p:sp>
        <p:nvSpPr>
          <p:cNvPr id="3" name="页脚占位符 2"/>
          <p:cNvSpPr>
            <a:spLocks noGrp="1"/>
          </p:cNvSpPr>
          <p:nvPr>
            <p:ph type="ftr" sz="quarter" idx="11"/>
          </p:nvPr>
        </p:nvSpPr>
        <p:spPr/>
        <p:txBody>
          <a:bodyPr/>
          <a:lstStyle>
            <a:lvl1pPr>
              <a:defRPr/>
            </a:lvl1pPr>
          </a:lstStyle>
          <a:p>
            <a:endParaRPr lang="zh-CN" altLang="en-US"/>
          </a:p>
        </p:txBody>
      </p:sp>
      <p:sp>
        <p:nvSpPr>
          <p:cNvPr id="4" name="灯片编号占位符 3"/>
          <p:cNvSpPr>
            <a:spLocks noGrp="1"/>
          </p:cNvSpPr>
          <p:nvPr>
            <p:ph type="sldNum" sz="quarter" idx="12"/>
          </p:nvPr>
        </p:nvSpPr>
        <p:spPr/>
        <p:txBody>
          <a:bodyPr/>
          <a:lstStyle>
            <a:lvl1pPr>
              <a:defRPr/>
            </a:lvl1pPr>
          </a:lstStyle>
          <a:p>
            <a:fld id="{26AED720-3DBB-45BA-A825-9109A0541257}"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lvl1pPr>
              <a:defRPr/>
            </a:lvl1pPr>
          </a:lstStyle>
          <a:p>
            <a:fld id="{75359699-951B-444C-BC3A-B665A9E8CCCF}" type="datetimeFigureOut">
              <a:rPr lang="zh-CN" altLang="en-US" smtClean="0"/>
            </a:fld>
            <a:endParaRPr lang="zh-CN" altLang="en-US"/>
          </a:p>
        </p:txBody>
      </p:sp>
      <p:sp>
        <p:nvSpPr>
          <p:cNvPr id="6" name="页脚占位符 5"/>
          <p:cNvSpPr>
            <a:spLocks noGrp="1"/>
          </p:cNvSpPr>
          <p:nvPr>
            <p:ph type="ftr" sz="quarter" idx="11"/>
          </p:nvPr>
        </p:nvSpPr>
        <p:spPr/>
        <p:txBody>
          <a:bodyPr/>
          <a:lstStyle>
            <a:lvl1pPr>
              <a:defRPr/>
            </a:lvl1pPr>
          </a:lstStyle>
          <a:p>
            <a:endParaRPr lang="zh-CN" altLang="en-US"/>
          </a:p>
        </p:txBody>
      </p:sp>
      <p:sp>
        <p:nvSpPr>
          <p:cNvPr id="7" name="灯片编号占位符 6"/>
          <p:cNvSpPr>
            <a:spLocks noGrp="1"/>
          </p:cNvSpPr>
          <p:nvPr>
            <p:ph type="sldNum" sz="quarter" idx="12"/>
          </p:nvPr>
        </p:nvSpPr>
        <p:spPr/>
        <p:txBody>
          <a:bodyPr/>
          <a:lstStyle>
            <a:lvl1pPr>
              <a:defRPr/>
            </a:lvl1pPr>
          </a:lstStyle>
          <a:p>
            <a:fld id="{26AED720-3DBB-45BA-A825-9109A0541257}"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lvl1pPr>
              <a:defRPr/>
            </a:lvl1pPr>
          </a:lstStyle>
          <a:p>
            <a:fld id="{75359699-951B-444C-BC3A-B665A9E8CCCF}" type="datetimeFigureOut">
              <a:rPr lang="zh-CN" altLang="en-US" smtClean="0"/>
            </a:fld>
            <a:endParaRPr lang="zh-CN" altLang="en-US"/>
          </a:p>
        </p:txBody>
      </p:sp>
      <p:sp>
        <p:nvSpPr>
          <p:cNvPr id="6" name="页脚占位符 5"/>
          <p:cNvSpPr>
            <a:spLocks noGrp="1"/>
          </p:cNvSpPr>
          <p:nvPr>
            <p:ph type="ftr" sz="quarter" idx="11"/>
          </p:nvPr>
        </p:nvSpPr>
        <p:spPr/>
        <p:txBody>
          <a:bodyPr/>
          <a:lstStyle>
            <a:lvl1pPr>
              <a:defRPr/>
            </a:lvl1pPr>
          </a:lstStyle>
          <a:p>
            <a:endParaRPr lang="zh-CN" altLang="en-US"/>
          </a:p>
        </p:txBody>
      </p:sp>
      <p:sp>
        <p:nvSpPr>
          <p:cNvPr id="7" name="灯片编号占位符 6"/>
          <p:cNvSpPr>
            <a:spLocks noGrp="1"/>
          </p:cNvSpPr>
          <p:nvPr>
            <p:ph type="sldNum" sz="quarter" idx="12"/>
          </p:nvPr>
        </p:nvSpPr>
        <p:spPr/>
        <p:txBody>
          <a:bodyPr/>
          <a:lstStyle>
            <a:lvl1pPr>
              <a:defRPr/>
            </a:lvl1pPr>
          </a:lstStyle>
          <a:p>
            <a:fld id="{26AED720-3DBB-45BA-A825-9109A0541257}"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2"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117475"/>
            <a:ext cx="8229600" cy="720725"/>
          </a:xfrm>
          <a:prstGeom prst="rect">
            <a:avLst/>
          </a:prstGeom>
          <a:noFill/>
          <a:ln w="9525">
            <a:noFill/>
            <a:miter lim="800000"/>
          </a:ln>
          <a:effectLst/>
        </p:spPr>
        <p:txBody>
          <a:bodyPr vert="horz" wrap="square" lIns="91440" tIns="45720" rIns="91440" bIns="45720" numCol="1" anchor="ctr" anchorCtr="0" compatLnSpc="1"/>
          <a:lstStyle/>
          <a:p>
            <a:pPr lvl="0"/>
            <a:r>
              <a:rPr lang="zh-CN" smtClean="0"/>
              <a:t>单击此处编辑母版标题样式</a:t>
            </a:r>
            <a:endParaRPr lang="zh-CN" smtClean="0"/>
          </a:p>
        </p:txBody>
      </p:sp>
      <p:sp>
        <p:nvSpPr>
          <p:cNvPr id="1027" name="Rectangle 3"/>
          <p:cNvSpPr>
            <a:spLocks noGrp="1" noChangeArrowheads="1"/>
          </p:cNvSpPr>
          <p:nvPr>
            <p:ph type="body" idx="1"/>
          </p:nvPr>
        </p:nvSpPr>
        <p:spPr bwMode="auto">
          <a:xfrm>
            <a:off x="457200" y="1268413"/>
            <a:ext cx="8229600" cy="4525962"/>
          </a:xfrm>
          <a:prstGeom prst="rect">
            <a:avLst/>
          </a:prstGeom>
          <a:noFill/>
          <a:ln w="9525">
            <a:noFill/>
            <a:miter lim="800000"/>
          </a:ln>
          <a:effectLst/>
        </p:spPr>
        <p:txBody>
          <a:bodyPr vert="horz" wrap="square" lIns="91440" tIns="45720" rIns="91440" bIns="45720" numCol="1" anchor="t" anchorCtr="0" compatLnSpc="1"/>
          <a:lstStyle/>
          <a:p>
            <a:pPr lvl="0"/>
            <a:r>
              <a:rPr lang="zh-CN" smtClean="0"/>
              <a:t>单击此处编辑母版文本样式</a:t>
            </a:r>
            <a:endParaRPr lang="zh-CN" smtClean="0"/>
          </a:p>
          <a:p>
            <a:pPr lvl="1"/>
            <a:r>
              <a:rPr lang="zh-CN" smtClean="0"/>
              <a:t>第二级</a:t>
            </a:r>
            <a:endParaRPr lang="zh-CN" smtClean="0"/>
          </a:p>
          <a:p>
            <a:pPr lvl="2"/>
            <a:r>
              <a:rPr lang="zh-CN" smtClean="0"/>
              <a:t>第三级</a:t>
            </a:r>
            <a:endParaRPr lang="zh-CN" smtClean="0"/>
          </a:p>
          <a:p>
            <a:pPr lvl="3"/>
            <a:r>
              <a:rPr lang="zh-CN" smtClean="0"/>
              <a:t>第四级</a:t>
            </a:r>
            <a:endParaRPr lang="zh-CN" smtClean="0"/>
          </a:p>
          <a:p>
            <a:pPr lvl="4"/>
            <a:r>
              <a:rPr lang="zh-CN" smtClean="0"/>
              <a:t>第五级</a:t>
            </a:r>
            <a:endParaRPr lang="zh-CN" smtClean="0"/>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lstStyle>
            <a:lvl1pPr>
              <a:defRPr sz="1400"/>
            </a:lvl1pPr>
          </a:lstStyle>
          <a:p>
            <a:fld id="{75359699-951B-444C-BC3A-B665A9E8CCCF}" type="datetimeFigureOut">
              <a:rPr lang="zh-CN" altLang="en-US" smtClean="0"/>
            </a:fld>
            <a:endParaRPr lang="zh-CN"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a:defRPr sz="1400"/>
            </a:lvl1pPr>
          </a:lstStyle>
          <a:p>
            <a:endParaRPr lang="zh-CN"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r">
              <a:defRPr sz="1400"/>
            </a:lvl1pPr>
          </a:lstStyle>
          <a:p>
            <a:fld id="{26AED720-3DBB-45BA-A825-9109A0541257}"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000" b="1">
          <a:solidFill>
            <a:schemeClr val="tx2"/>
          </a:solidFill>
          <a:latin typeface="+mj-lt"/>
          <a:ea typeface="+mj-ea"/>
          <a:cs typeface="+mj-cs"/>
        </a:defRPr>
      </a:lvl1pPr>
      <a:lvl2pPr algn="ctr" rtl="0" eaLnBrk="1" fontAlgn="base" hangingPunct="1">
        <a:spcBef>
          <a:spcPct val="0"/>
        </a:spcBef>
        <a:spcAft>
          <a:spcPct val="0"/>
        </a:spcAft>
        <a:defRPr sz="4000" b="1">
          <a:solidFill>
            <a:schemeClr val="tx2"/>
          </a:solidFill>
          <a:latin typeface="Arial" panose="020B0604020202020204" pitchFamily="34" charset="0"/>
          <a:ea typeface="黑体" panose="02010609060101010101" pitchFamily="49" charset="-122"/>
        </a:defRPr>
      </a:lvl2pPr>
      <a:lvl3pPr algn="ctr" rtl="0" eaLnBrk="1" fontAlgn="base" hangingPunct="1">
        <a:spcBef>
          <a:spcPct val="0"/>
        </a:spcBef>
        <a:spcAft>
          <a:spcPct val="0"/>
        </a:spcAft>
        <a:defRPr sz="4000" b="1">
          <a:solidFill>
            <a:schemeClr val="tx2"/>
          </a:solidFill>
          <a:latin typeface="Arial" panose="020B0604020202020204" pitchFamily="34" charset="0"/>
          <a:ea typeface="黑体" panose="02010609060101010101" pitchFamily="49" charset="-122"/>
        </a:defRPr>
      </a:lvl3pPr>
      <a:lvl4pPr algn="ctr" rtl="0" eaLnBrk="1" fontAlgn="base" hangingPunct="1">
        <a:spcBef>
          <a:spcPct val="0"/>
        </a:spcBef>
        <a:spcAft>
          <a:spcPct val="0"/>
        </a:spcAft>
        <a:defRPr sz="4000" b="1">
          <a:solidFill>
            <a:schemeClr val="tx2"/>
          </a:solidFill>
          <a:latin typeface="Arial" panose="020B0604020202020204" pitchFamily="34" charset="0"/>
          <a:ea typeface="黑体" panose="02010609060101010101" pitchFamily="49" charset="-122"/>
        </a:defRPr>
      </a:lvl4pPr>
      <a:lvl5pPr algn="ctr" rtl="0" eaLnBrk="1" fontAlgn="base" hangingPunct="1">
        <a:spcBef>
          <a:spcPct val="0"/>
        </a:spcBef>
        <a:spcAft>
          <a:spcPct val="0"/>
        </a:spcAft>
        <a:defRPr sz="4000" b="1">
          <a:solidFill>
            <a:schemeClr val="tx2"/>
          </a:solidFill>
          <a:latin typeface="Arial" panose="020B0604020202020204" pitchFamily="34" charset="0"/>
          <a:ea typeface="黑体" panose="02010609060101010101" pitchFamily="49" charset="-122"/>
        </a:defRPr>
      </a:lvl5pPr>
      <a:lvl6pPr marL="457200" algn="ctr" rtl="0" eaLnBrk="1" fontAlgn="base" hangingPunct="1">
        <a:spcBef>
          <a:spcPct val="0"/>
        </a:spcBef>
        <a:spcAft>
          <a:spcPct val="0"/>
        </a:spcAft>
        <a:defRPr sz="4000" b="1">
          <a:solidFill>
            <a:schemeClr val="tx2"/>
          </a:solidFill>
          <a:latin typeface="Arial" panose="020B0604020202020204" pitchFamily="34" charset="0"/>
          <a:ea typeface="黑体" panose="02010609060101010101" pitchFamily="49" charset="-122"/>
        </a:defRPr>
      </a:lvl6pPr>
      <a:lvl7pPr marL="914400" algn="ctr" rtl="0" eaLnBrk="1" fontAlgn="base" hangingPunct="1">
        <a:spcBef>
          <a:spcPct val="0"/>
        </a:spcBef>
        <a:spcAft>
          <a:spcPct val="0"/>
        </a:spcAft>
        <a:defRPr sz="4000" b="1">
          <a:solidFill>
            <a:schemeClr val="tx2"/>
          </a:solidFill>
          <a:latin typeface="Arial" panose="020B0604020202020204" pitchFamily="34" charset="0"/>
          <a:ea typeface="黑体" panose="02010609060101010101" pitchFamily="49" charset="-122"/>
        </a:defRPr>
      </a:lvl7pPr>
      <a:lvl8pPr marL="1371600" algn="ctr" rtl="0" eaLnBrk="1" fontAlgn="base" hangingPunct="1">
        <a:spcBef>
          <a:spcPct val="0"/>
        </a:spcBef>
        <a:spcAft>
          <a:spcPct val="0"/>
        </a:spcAft>
        <a:defRPr sz="4000" b="1">
          <a:solidFill>
            <a:schemeClr val="tx2"/>
          </a:solidFill>
          <a:latin typeface="Arial" panose="020B0604020202020204" pitchFamily="34" charset="0"/>
          <a:ea typeface="黑体" panose="02010609060101010101" pitchFamily="49" charset="-122"/>
        </a:defRPr>
      </a:lvl8pPr>
      <a:lvl9pPr marL="1828800" algn="ctr" rtl="0" eaLnBrk="1" fontAlgn="base" hangingPunct="1">
        <a:spcBef>
          <a:spcPct val="0"/>
        </a:spcBef>
        <a:spcAft>
          <a:spcPct val="0"/>
        </a:spcAft>
        <a:defRPr sz="4000" b="1">
          <a:solidFill>
            <a:schemeClr val="tx2"/>
          </a:solidFill>
          <a:latin typeface="Arial" panose="020B0604020202020204" pitchFamily="34" charset="0"/>
          <a:ea typeface="黑体" panose="02010609060101010101" pitchFamily="49" charset="-122"/>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143000" indent="-228600" algn="l" rtl="0" eaLnBrk="1" fontAlgn="base" hangingPunct="1">
        <a:spcBef>
          <a:spcPct val="20000"/>
        </a:spcBef>
        <a:spcAft>
          <a:spcPct val="0"/>
        </a:spcAft>
        <a:buChar char="•"/>
        <a:defRPr sz="2400">
          <a:solidFill>
            <a:schemeClr val="tx1"/>
          </a:solidFill>
          <a:latin typeface="+mn-lt"/>
          <a:ea typeface="+mn-ea"/>
        </a:defRPr>
      </a:lvl3pPr>
      <a:lvl4pPr marL="1600200" indent="-228600" algn="l" rtl="0" eaLnBrk="1" fontAlgn="base" hangingPunct="1">
        <a:spcBef>
          <a:spcPct val="20000"/>
        </a:spcBef>
        <a:spcAft>
          <a:spcPct val="0"/>
        </a:spcAft>
        <a:buChar char="–"/>
        <a:defRPr sz="2000">
          <a:solidFill>
            <a:schemeClr val="tx1"/>
          </a:solidFill>
          <a:latin typeface="+mn-lt"/>
          <a:ea typeface="+mn-ea"/>
        </a:defRPr>
      </a:lvl4pPr>
      <a:lvl5pPr marL="2057400" indent="-228600" algn="l" rtl="0" eaLnBrk="1" fontAlgn="base" hangingPunct="1">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11560" y="1268760"/>
            <a:ext cx="7772400" cy="1470025"/>
          </a:xfrm>
        </p:spPr>
        <p:txBody>
          <a:bodyPr/>
          <a:lstStyle/>
          <a:p>
            <a:r>
              <a:rPr lang="zh-CN" altLang="en-US" sz="6600" dirty="0">
                <a:solidFill>
                  <a:srgbClr val="0070C0"/>
                </a:solidFill>
                <a:effectLst>
                  <a:outerShdw blurRad="38100" dist="38100" dir="2700000" algn="tl">
                    <a:srgbClr val="000000">
                      <a:alpha val="43137"/>
                    </a:srgbClr>
                  </a:outerShdw>
                </a:effectLst>
                <a:ea typeface="楷体_GB2312"/>
              </a:rPr>
              <a:t>立足课堂，提升质量</a:t>
            </a:r>
            <a:endParaRPr lang="zh-CN" altLang="en-US" sz="6600" dirty="0">
              <a:solidFill>
                <a:srgbClr val="0070C0"/>
              </a:solidFill>
              <a:effectLst>
                <a:outerShdw blurRad="38100" dist="38100" dir="2700000" algn="tl">
                  <a:srgbClr val="000000">
                    <a:alpha val="43137"/>
                  </a:srgbClr>
                </a:outerShdw>
              </a:effectLst>
              <a:ea typeface="楷体_GB2312"/>
            </a:endParaRPr>
          </a:p>
        </p:txBody>
      </p:sp>
      <p:sp>
        <p:nvSpPr>
          <p:cNvPr id="3" name="副标题 2"/>
          <p:cNvSpPr>
            <a:spLocks noGrp="1"/>
          </p:cNvSpPr>
          <p:nvPr>
            <p:ph type="subTitle" idx="1"/>
          </p:nvPr>
        </p:nvSpPr>
        <p:spPr>
          <a:xfrm>
            <a:off x="1043608" y="4221088"/>
            <a:ext cx="6400800" cy="1728267"/>
          </a:xfrm>
        </p:spPr>
        <p:txBody>
          <a:bodyPr/>
          <a:lstStyle/>
          <a:p>
            <a:r>
              <a:rPr lang="zh-CN" altLang="zh-CN" b="1" dirty="0" smtClean="0">
                <a:solidFill>
                  <a:srgbClr val="FF0000"/>
                </a:solidFill>
                <a:effectLst>
                  <a:outerShdw blurRad="38100" dist="38100" dir="2700000" algn="tl">
                    <a:srgbClr val="000000">
                      <a:alpha val="43137"/>
                    </a:srgbClr>
                  </a:outerShdw>
                </a:effectLst>
                <a:ea typeface="楷体_GB2312"/>
              </a:rPr>
              <a:t>常州市武进区马杭中心小学</a:t>
            </a:r>
            <a:endParaRPr lang="en-US" altLang="zh-CN" b="1" dirty="0" smtClean="0">
              <a:solidFill>
                <a:srgbClr val="FF0000"/>
              </a:solidFill>
              <a:effectLst>
                <a:outerShdw blurRad="38100" dist="38100" dir="2700000" algn="tl">
                  <a:srgbClr val="000000">
                    <a:alpha val="43137"/>
                  </a:srgbClr>
                </a:outerShdw>
              </a:effectLst>
              <a:ea typeface="楷体_GB2312"/>
            </a:endParaRPr>
          </a:p>
          <a:p>
            <a:r>
              <a:rPr lang="zh-CN" altLang="en-US" b="1" dirty="0" smtClean="0">
                <a:solidFill>
                  <a:srgbClr val="FF0000"/>
                </a:solidFill>
                <a:effectLst>
                  <a:outerShdw blurRad="38100" dist="38100" dir="2700000" algn="tl">
                    <a:srgbClr val="000000">
                      <a:alpha val="43137"/>
                    </a:srgbClr>
                  </a:outerShdw>
                </a:effectLst>
                <a:ea typeface="楷体_GB2312"/>
              </a:rPr>
              <a:t>白</a:t>
            </a:r>
            <a:r>
              <a:rPr lang="en-US" altLang="zh-CN" b="1" dirty="0" smtClean="0">
                <a:solidFill>
                  <a:srgbClr val="FF0000"/>
                </a:solidFill>
                <a:effectLst>
                  <a:outerShdw blurRad="38100" dist="38100" dir="2700000" algn="tl">
                    <a:srgbClr val="000000">
                      <a:alpha val="43137"/>
                    </a:srgbClr>
                  </a:outerShdw>
                </a:effectLst>
                <a:ea typeface="楷体_GB2312"/>
              </a:rPr>
              <a:t> </a:t>
            </a:r>
            <a:r>
              <a:rPr lang="zh-CN" altLang="en-US" b="1" dirty="0" smtClean="0">
                <a:solidFill>
                  <a:srgbClr val="FF0000"/>
                </a:solidFill>
                <a:effectLst>
                  <a:outerShdw blurRad="38100" dist="38100" dir="2700000" algn="tl">
                    <a:srgbClr val="000000">
                      <a:alpha val="43137"/>
                    </a:srgbClr>
                  </a:outerShdw>
                </a:effectLst>
                <a:ea typeface="楷体_GB2312"/>
              </a:rPr>
              <a:t>杰</a:t>
            </a:r>
            <a:endParaRPr lang="zh-CN" altLang="en-US" b="1" dirty="0" smtClean="0">
              <a:solidFill>
                <a:srgbClr val="FF0000"/>
              </a:solidFill>
              <a:effectLst>
                <a:outerShdw blurRad="38100" dist="38100" dir="2700000" algn="tl">
                  <a:srgbClr val="000000">
                    <a:alpha val="43137"/>
                  </a:srgbClr>
                </a:outerShdw>
              </a:effectLst>
              <a:ea typeface="楷体_GB2312"/>
            </a:endParaRPr>
          </a:p>
          <a:p>
            <a:endParaRPr lang="zh-CN"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11560" y="1268760"/>
            <a:ext cx="8064896" cy="3477875"/>
          </a:xfrm>
          <a:prstGeom prst="rect">
            <a:avLst/>
          </a:prstGeom>
        </p:spPr>
        <p:txBody>
          <a:bodyPr wrap="square">
            <a:spAutoFit/>
          </a:bodyPr>
          <a:lstStyle/>
          <a:p>
            <a:r>
              <a:rPr lang="zh-CN" altLang="en-US" sz="2000" dirty="0" smtClean="0">
                <a:latin typeface="楷体" panose="02010609060101010101" pitchFamily="49" charset="-122"/>
                <a:ea typeface="楷体" panose="02010609060101010101" pitchFamily="49" charset="-122"/>
                <a:cs typeface="Times New Roman" panose="02020603050405020304" pitchFamily="18" charset="0"/>
              </a:rPr>
              <a:t>    </a:t>
            </a:r>
            <a:r>
              <a:rPr lang="zh-CN" altLang="en-US" sz="2000" b="1" dirty="0" smtClean="0">
                <a:solidFill>
                  <a:srgbClr val="FF0000"/>
                </a:solidFill>
                <a:latin typeface="楷体" panose="02010609060101010101" pitchFamily="49" charset="-122"/>
                <a:ea typeface="楷体" panose="02010609060101010101" pitchFamily="49" charset="-122"/>
                <a:cs typeface="Times New Roman" panose="02020603050405020304" pitchFamily="18" charset="0"/>
              </a:rPr>
              <a:t>如：在课堂教学的准备运动中不限于单一的徒手操、也可以做些游戏。如采用</a:t>
            </a:r>
            <a:r>
              <a:rPr lang="zh-CN" altLang="en-US" sz="2000" b="1" dirty="0" smtClean="0">
                <a:solidFill>
                  <a:srgbClr val="FF0000"/>
                </a:solidFill>
                <a:latin typeface="Calibri" panose="020F0502020204030204"/>
                <a:ea typeface="楷体" panose="02010609060101010101" pitchFamily="49" charset="-122"/>
                <a:cs typeface="Times New Roman" panose="02020603050405020304" pitchFamily="18" charset="0"/>
              </a:rPr>
              <a:t>“</a:t>
            </a:r>
            <a:r>
              <a:rPr lang="zh-CN" altLang="en-US" sz="2000" b="1" dirty="0" smtClean="0">
                <a:solidFill>
                  <a:srgbClr val="FF0000"/>
                </a:solidFill>
                <a:latin typeface="楷体" panose="02010609060101010101" pitchFamily="49" charset="-122"/>
                <a:ea typeface="楷体" panose="02010609060101010101" pitchFamily="49" charset="-122"/>
                <a:cs typeface="Times New Roman" panose="02020603050405020304" pitchFamily="18" charset="0"/>
              </a:rPr>
              <a:t>击圈中的人</a:t>
            </a:r>
            <a:r>
              <a:rPr lang="zh-CN" altLang="en-US" sz="2000" b="1" dirty="0" smtClean="0">
                <a:solidFill>
                  <a:srgbClr val="FF0000"/>
                </a:solidFill>
                <a:latin typeface="Calibri" panose="020F0502020204030204"/>
                <a:ea typeface="楷体" panose="02010609060101010101" pitchFamily="49" charset="-122"/>
                <a:cs typeface="Times New Roman" panose="02020603050405020304" pitchFamily="18" charset="0"/>
              </a:rPr>
              <a:t>”</a:t>
            </a:r>
            <a:r>
              <a:rPr lang="zh-CN" altLang="en-US" sz="2000" b="1" dirty="0" smtClean="0">
                <a:solidFill>
                  <a:srgbClr val="FF0000"/>
                </a:solidFill>
                <a:latin typeface="楷体" panose="02010609060101010101" pitchFamily="49" charset="-122"/>
                <a:ea typeface="楷体" panose="02010609060101010101" pitchFamily="49" charset="-122"/>
                <a:cs typeface="Times New Roman" panose="02020603050405020304" pitchFamily="18" charset="0"/>
              </a:rPr>
              <a:t>游戏</a:t>
            </a:r>
            <a:r>
              <a:rPr lang="zh-CN" altLang="en-US" sz="2000" b="1" dirty="0" smtClean="0">
                <a:latin typeface="楷体" panose="02010609060101010101" pitchFamily="49" charset="-122"/>
                <a:ea typeface="楷体" panose="02010609060101010101" pitchFamily="49" charset="-122"/>
                <a:cs typeface="Times New Roman" panose="02020603050405020304" pitchFamily="18" charset="0"/>
              </a:rPr>
              <a:t>，男女各分成两组，在相同时间里，看哪一组击到圈里的人最多，多者为胜。</a:t>
            </a:r>
            <a:r>
              <a:rPr lang="zh-CN" altLang="en-US" sz="2000" b="1" dirty="0" smtClean="0">
                <a:solidFill>
                  <a:srgbClr val="FF0000"/>
                </a:solidFill>
                <a:latin typeface="楷体" panose="02010609060101010101" pitchFamily="49" charset="-122"/>
                <a:ea typeface="楷体" panose="02010609060101010101" pitchFamily="49" charset="-122"/>
                <a:cs typeface="Times New Roman" panose="02020603050405020304" pitchFamily="18" charset="0"/>
              </a:rPr>
              <a:t>又如在教投掷时组织同学们打活动目标，</a:t>
            </a:r>
            <a:r>
              <a:rPr lang="zh-CN" altLang="en-US" sz="2000" b="1" dirty="0" smtClean="0">
                <a:latin typeface="楷体" panose="02010609060101010101" pitchFamily="49" charset="-122"/>
                <a:ea typeface="楷体" panose="02010609060101010101" pitchFamily="49" charset="-122"/>
                <a:cs typeface="Times New Roman" panose="02020603050405020304" pitchFamily="18" charset="0"/>
              </a:rPr>
              <a:t>小沙包直接命中活动目标为</a:t>
            </a:r>
            <a:r>
              <a:rPr lang="en-US" altLang="zh-CN" sz="2000" b="1" dirty="0" smtClean="0">
                <a:latin typeface="楷体" panose="02010609060101010101" pitchFamily="49" charset="-122"/>
                <a:ea typeface="楷体" panose="02010609060101010101" pitchFamily="49" charset="-122"/>
                <a:cs typeface="Times New Roman" panose="02020603050405020304" pitchFamily="18" charset="0"/>
              </a:rPr>
              <a:t>1</a:t>
            </a:r>
            <a:r>
              <a:rPr lang="zh-CN" altLang="en-US" sz="2000" b="1" dirty="0" smtClean="0">
                <a:latin typeface="楷体" panose="02010609060101010101" pitchFamily="49" charset="-122"/>
                <a:ea typeface="楷体" panose="02010609060101010101" pitchFamily="49" charset="-122"/>
                <a:cs typeface="Times New Roman" panose="02020603050405020304" pitchFamily="18" charset="0"/>
              </a:rPr>
              <a:t>分，多者为胜。这样不仅复习了投掷动作要领，而且培养学生对时间和空间的判断能力和投掷能力。而在游戏中取胜并不是容易的事，必须要认真的学习投掷技巧，从而促使他们在学习过程中认真听讲、大胆竞争。游戏可以提高学生的学习兴趣，增强他们的好胜心理，最后加以适当的引导和进行充分的练习，学生就会主动地进行练习，教学目标因而得以实现。</a:t>
            </a:r>
            <a:r>
              <a:rPr lang="zh-CN" altLang="en-US" sz="2000" b="1" dirty="0" smtClean="0">
                <a:solidFill>
                  <a:srgbClr val="FF0000"/>
                </a:solidFill>
                <a:latin typeface="楷体" panose="02010609060101010101" pitchFamily="49" charset="-122"/>
                <a:ea typeface="楷体" panose="02010609060101010101" pitchFamily="49" charset="-122"/>
                <a:cs typeface="Times New Roman" panose="02020603050405020304" pitchFamily="18" charset="0"/>
              </a:rPr>
              <a:t>因此，在体育课中能有效地贯穿游戏教学，既能激发学生的学习兴趣、调动学生的学习积极性和主动性，更是提高教学质量的方法。</a:t>
            </a:r>
            <a:endParaRPr lang="zh-CN" altLang="en-US" sz="2000" b="1" dirty="0">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539552" y="1196752"/>
            <a:ext cx="8208912" cy="4093428"/>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altLang="zh-CN" sz="3600" b="1" i="0" u="none" strike="noStrike" cap="none" normalizeH="0" baseline="0" dirty="0" smtClean="0">
                <a:ln>
                  <a:noFill/>
                </a:ln>
                <a:solidFill>
                  <a:srgbClr val="0070C0"/>
                </a:solidFill>
                <a:effectLst/>
                <a:latin typeface="楷体" panose="02010609060101010101" pitchFamily="49" charset="-122"/>
                <a:ea typeface="楷体" panose="02010609060101010101" pitchFamily="49" charset="-122"/>
                <a:cs typeface="Times New Roman" panose="02020603050405020304" pitchFamily="18" charset="0"/>
              </a:rPr>
              <a:t>2</a:t>
            </a:r>
            <a:r>
              <a:rPr kumimoji="0" lang="zh-CN" altLang="en-US" sz="3600" b="1" i="0" u="none" strike="noStrike" cap="none" normalizeH="0" baseline="0" dirty="0" smtClean="0">
                <a:ln>
                  <a:noFill/>
                </a:ln>
                <a:solidFill>
                  <a:srgbClr val="0070C0"/>
                </a:solidFill>
                <a:effectLst/>
                <a:latin typeface="楷体" panose="02010609060101010101" pitchFamily="49" charset="-122"/>
                <a:ea typeface="楷体" panose="02010609060101010101" pitchFamily="49" charset="-122"/>
                <a:cs typeface="Times New Roman" panose="02020603050405020304" pitchFamily="18" charset="0"/>
              </a:rPr>
              <a:t>、运用趣味进行教学</a:t>
            </a:r>
            <a:endParaRPr kumimoji="0" lang="zh-CN" altLang="en-US" sz="3600" b="1" i="0" u="none" strike="noStrike" cap="none" normalizeH="0" baseline="0" dirty="0" smtClean="0">
              <a:ln>
                <a:noFill/>
              </a:ln>
              <a:solidFill>
                <a:srgbClr val="0070C0"/>
              </a:solidFill>
              <a:effectLst/>
              <a:latin typeface="Arial" panose="020B0604020202020204" pitchFamily="34" charset="0"/>
              <a:ea typeface="宋体" panose="02010600030101010101" pitchFamily="2" charset="-122"/>
              <a:cs typeface="宋体" panose="02010600030101010101" pitchFamily="2" charset="-122"/>
            </a:endParaRPr>
          </a:p>
          <a:p>
            <a:pPr marL="0" marR="0" lvl="0" indent="0" algn="l" defTabSz="914400" rtl="0" eaLnBrk="0" fontAlgn="base" latinLnBrk="0" hangingPunct="0">
              <a:lnSpc>
                <a:spcPct val="100000"/>
              </a:lnSpc>
              <a:spcBef>
                <a:spcPct val="0"/>
              </a:spcBef>
              <a:spcAft>
                <a:spcPct val="0"/>
              </a:spcAft>
              <a:buClrTx/>
              <a:buSzTx/>
              <a:buFontTx/>
              <a:buNone/>
            </a:pPr>
            <a:r>
              <a:rPr kumimoji="0" lang="zh-CN" altLang="en-US" sz="1400" b="1" i="0" u="none" strike="noStrike" cap="none" normalizeH="0" baseline="0" dirty="0" smtClean="0">
                <a:ln>
                  <a:noFill/>
                </a:ln>
                <a:solidFill>
                  <a:schemeClr val="tx1"/>
                </a:solidFill>
                <a:effectLst/>
                <a:latin typeface="Calibri" panose="020F0502020204030204" pitchFamily="34" charset="0"/>
                <a:ea typeface="楷体" panose="02010609060101010101" pitchFamily="49" charset="-122"/>
                <a:cs typeface="Times New Roman" panose="02020603050405020304" pitchFamily="18" charset="0"/>
              </a:rPr>
              <a:t> </a:t>
            </a:r>
            <a:r>
              <a:rPr lang="zh-CN" altLang="en-US" sz="1400" b="1" dirty="0" smtClean="0">
                <a:latin typeface="Calibri" panose="020F0502020204030204" pitchFamily="34" charset="0"/>
                <a:ea typeface="楷体" panose="02010609060101010101" pitchFamily="49" charset="-122"/>
                <a:cs typeface="Times New Roman" panose="02020603050405020304" pitchFamily="18" charset="0"/>
              </a:rPr>
              <a:t>              </a:t>
            </a:r>
            <a:r>
              <a:rPr kumimoji="0" lang="zh-CN" altLang="en-US" sz="28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t>俗话说：兴趣是最好的老师。只要学生对所学的内容和技术动作充满好奇心和兴趣，就会精神饱满、心情愉快地去学习和锻炼，注意力也就能高度集中，教学效果当然不言而喻了。</a:t>
            </a:r>
            <a:endParaRPr kumimoji="0" lang="en-US" altLang="zh-CN" sz="28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pPr>
            <a:r>
              <a:rPr lang="en-US" altLang="zh-CN" sz="2800" b="1" dirty="0" smtClean="0">
                <a:latin typeface="楷体" panose="02010609060101010101" pitchFamily="49" charset="-122"/>
                <a:ea typeface="楷体" panose="02010609060101010101" pitchFamily="49" charset="-122"/>
                <a:cs typeface="Times New Roman" panose="02020603050405020304" pitchFamily="18" charset="0"/>
              </a:rPr>
              <a:t>   </a:t>
            </a:r>
            <a:r>
              <a:rPr kumimoji="0" lang="zh-CN" altLang="en-US" sz="28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趣味教学既能激发学生的学习积极性和主动性，促使他们去积极地进行体育锻炼，从而达到体育教学的目的和要求，又会使学生对体育课不再有累和烦的感受。</a:t>
            </a:r>
            <a:endParaRPr kumimoji="0" lang="zh-CN" altLang="en-US" sz="2800" b="1" i="0" u="none" strike="noStrike" cap="none" normalizeH="0" baseline="0" dirty="0" smtClean="0">
              <a:ln>
                <a:noFill/>
              </a:ln>
              <a:solidFill>
                <a:srgbClr val="FF0000"/>
              </a:solidFill>
              <a:effectLst/>
              <a:latin typeface="Arial" panose="020B0604020202020204" pitchFamily="34" charset="0"/>
              <a:ea typeface="宋体" panose="02010600030101010101" pitchFamily="2" charset="-122"/>
              <a:cs typeface="宋体" panose="02010600030101010101" pitchFamily="2" charset="-122"/>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683568" y="1268760"/>
            <a:ext cx="7992888" cy="3724096"/>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altLang="zh-CN" sz="3600" b="1" i="0" u="none" strike="noStrike" cap="none" normalizeH="0" baseline="0" dirty="0" smtClean="0">
                <a:ln>
                  <a:noFill/>
                </a:ln>
                <a:solidFill>
                  <a:srgbClr val="0070C0"/>
                </a:solidFill>
                <a:effectLst/>
                <a:latin typeface="楷体" panose="02010609060101010101" pitchFamily="49" charset="-122"/>
                <a:ea typeface="楷体" panose="02010609060101010101" pitchFamily="49" charset="-122"/>
                <a:cs typeface="Times New Roman" panose="02020603050405020304" pitchFamily="18" charset="0"/>
              </a:rPr>
              <a:t>3</a:t>
            </a:r>
            <a:r>
              <a:rPr kumimoji="0" lang="zh-CN" altLang="en-US" sz="3600" b="1" i="0" u="none" strike="noStrike" cap="none" normalizeH="0" baseline="0" dirty="0" smtClean="0">
                <a:ln>
                  <a:noFill/>
                </a:ln>
                <a:solidFill>
                  <a:srgbClr val="0070C0"/>
                </a:solidFill>
                <a:effectLst/>
                <a:latin typeface="楷体" panose="02010609060101010101" pitchFamily="49" charset="-122"/>
                <a:ea typeface="楷体" panose="02010609060101010101" pitchFamily="49" charset="-122"/>
                <a:cs typeface="Times New Roman" panose="02020603050405020304" pitchFamily="18" charset="0"/>
              </a:rPr>
              <a:t>、运用创新进行教学</a:t>
            </a:r>
            <a:endParaRPr kumimoji="0" lang="zh-CN" altLang="en-US" sz="3600" b="1" i="0" u="none" strike="noStrike" cap="none" normalizeH="0" baseline="0" dirty="0" smtClean="0">
              <a:ln>
                <a:noFill/>
              </a:ln>
              <a:solidFill>
                <a:srgbClr val="0070C0"/>
              </a:solidFill>
              <a:effectLst/>
              <a:latin typeface="Arial" panose="020B0604020202020204" pitchFamily="34" charset="0"/>
              <a:ea typeface="宋体" panose="02010600030101010101" pitchFamily="2" charset="-122"/>
              <a:cs typeface="宋体" panose="02010600030101010101" pitchFamily="2" charset="-122"/>
            </a:endParaRPr>
          </a:p>
          <a:p>
            <a:pPr marL="0" marR="0" lvl="0" indent="0" algn="l" defTabSz="914400" rtl="0" eaLnBrk="0" fontAlgn="base" latinLnBrk="0" hangingPunct="0">
              <a:lnSpc>
                <a:spcPct val="100000"/>
              </a:lnSpc>
              <a:spcBef>
                <a:spcPct val="0"/>
              </a:spcBef>
              <a:spcAft>
                <a:spcPct val="0"/>
              </a:spcAft>
              <a:buClrTx/>
              <a:buSzTx/>
              <a:buFontTx/>
              <a:buNone/>
            </a:pPr>
            <a:r>
              <a:rPr kumimoji="0" lang="zh-CN" altLang="en-US" sz="1400" b="1" i="0" u="none" strike="noStrike" cap="none" normalizeH="0" baseline="0" dirty="0" smtClean="0">
                <a:ln>
                  <a:noFill/>
                </a:ln>
                <a:solidFill>
                  <a:schemeClr val="tx1"/>
                </a:solidFill>
                <a:effectLst/>
                <a:latin typeface="Calibri" panose="020F0502020204030204" pitchFamily="34" charset="0"/>
                <a:ea typeface="楷体" panose="02010609060101010101" pitchFamily="49" charset="-122"/>
                <a:cs typeface="Times New Roman" panose="02020603050405020304" pitchFamily="18" charset="0"/>
              </a:rPr>
              <a:t>             </a:t>
            </a:r>
            <a:r>
              <a:rPr kumimoji="0" lang="zh-CN" altLang="en-US" sz="24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t>在体育教学中应充分尊重学生的主体地位，充分发挥他们的积极性和主观能动性，把培养和开发每一个学生的创新意识和能力作为主要的教育之一来抓。</a:t>
            </a:r>
            <a:endParaRPr kumimoji="0" lang="en-US" altLang="zh-CN" sz="24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pPr>
            <a:r>
              <a:rPr lang="en-US" altLang="zh-CN" sz="2400" b="1" dirty="0" smtClean="0">
                <a:latin typeface="楷体" panose="02010609060101010101" pitchFamily="49" charset="-122"/>
                <a:ea typeface="楷体" panose="02010609060101010101" pitchFamily="49" charset="-122"/>
                <a:cs typeface="Times New Roman" panose="02020603050405020304" pitchFamily="18" charset="0"/>
              </a:rPr>
              <a:t>   </a:t>
            </a:r>
            <a:r>
              <a:rPr kumimoji="0" lang="zh-CN" altLang="en-US" sz="24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t>在课堂教学中，要鼓励学生勤思善问，</a:t>
            </a:r>
            <a:r>
              <a:rPr kumimoji="0" lang="zh-CN" altLang="en-US" sz="24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能</a:t>
            </a:r>
            <a:r>
              <a:rPr kumimoji="0" lang="zh-CN" altLang="en-US" sz="2400" b="1" i="0" u="none" strike="noStrike" cap="none" normalizeH="0" baseline="0" dirty="0" smtClean="0">
                <a:ln>
                  <a:noFill/>
                </a:ln>
                <a:solidFill>
                  <a:srgbClr val="FF0000"/>
                </a:solidFill>
                <a:effectLst/>
                <a:latin typeface="Calibri" panose="020F0502020204030204"/>
                <a:ea typeface="楷体" panose="02010609060101010101" pitchFamily="49" charset="-122"/>
                <a:cs typeface="Times New Roman" panose="02020603050405020304" pitchFamily="18" charset="0"/>
              </a:rPr>
              <a:t>“</a:t>
            </a:r>
            <a:r>
              <a:rPr kumimoji="0" lang="zh-CN" altLang="en-US" sz="24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动</a:t>
            </a:r>
            <a:r>
              <a:rPr kumimoji="0" lang="zh-CN" altLang="en-US" sz="2400" b="1" i="0" u="none" strike="noStrike" cap="none" normalizeH="0" baseline="0" dirty="0" smtClean="0">
                <a:ln>
                  <a:noFill/>
                </a:ln>
                <a:solidFill>
                  <a:srgbClr val="FF0000"/>
                </a:solidFill>
                <a:effectLst/>
                <a:latin typeface="Calibri" panose="020F0502020204030204"/>
                <a:ea typeface="楷体" panose="02010609060101010101" pitchFamily="49" charset="-122"/>
                <a:cs typeface="Times New Roman" panose="02020603050405020304" pitchFamily="18" charset="0"/>
              </a:rPr>
              <a:t>”</a:t>
            </a:r>
            <a:r>
              <a:rPr kumimoji="0" lang="zh-CN" altLang="en-US" sz="24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会</a:t>
            </a:r>
            <a:r>
              <a:rPr kumimoji="0" lang="zh-CN" altLang="en-US" sz="2400" b="1" i="0" u="none" strike="noStrike" cap="none" normalizeH="0" baseline="0" dirty="0" smtClean="0">
                <a:ln>
                  <a:noFill/>
                </a:ln>
                <a:solidFill>
                  <a:srgbClr val="FF0000"/>
                </a:solidFill>
                <a:effectLst/>
                <a:latin typeface="Calibri" panose="020F0502020204030204"/>
                <a:ea typeface="楷体" panose="02010609060101010101" pitchFamily="49" charset="-122"/>
                <a:cs typeface="Times New Roman" panose="02020603050405020304" pitchFamily="18" charset="0"/>
              </a:rPr>
              <a:t>“</a:t>
            </a:r>
            <a:r>
              <a:rPr kumimoji="0" lang="zh-CN" altLang="en-US" sz="24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做</a:t>
            </a:r>
            <a:r>
              <a:rPr kumimoji="0" lang="zh-CN" altLang="en-US" sz="2400" b="1" i="0" u="none" strike="noStrike" cap="none" normalizeH="0" baseline="0" dirty="0" smtClean="0">
                <a:ln>
                  <a:noFill/>
                </a:ln>
                <a:solidFill>
                  <a:srgbClr val="FF0000"/>
                </a:solidFill>
                <a:effectLst/>
                <a:latin typeface="Calibri" panose="020F0502020204030204"/>
                <a:ea typeface="楷体" panose="02010609060101010101" pitchFamily="49" charset="-122"/>
                <a:cs typeface="Times New Roman" panose="02020603050405020304" pitchFamily="18" charset="0"/>
              </a:rPr>
              <a:t>”</a:t>
            </a:r>
            <a:r>
              <a:rPr kumimoji="0" lang="zh-CN" altLang="en-US" sz="24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，并能创造性地</a:t>
            </a:r>
            <a:r>
              <a:rPr kumimoji="0" lang="zh-CN" altLang="en-US" sz="2400" b="1" i="0" u="none" strike="noStrike" cap="none" normalizeH="0" baseline="0" dirty="0" smtClean="0">
                <a:ln>
                  <a:noFill/>
                </a:ln>
                <a:solidFill>
                  <a:srgbClr val="FF0000"/>
                </a:solidFill>
                <a:effectLst/>
                <a:latin typeface="Calibri" panose="020F0502020204030204"/>
                <a:ea typeface="楷体" panose="02010609060101010101" pitchFamily="49" charset="-122"/>
                <a:cs typeface="Times New Roman" panose="02020603050405020304" pitchFamily="18" charset="0"/>
              </a:rPr>
              <a:t>“</a:t>
            </a:r>
            <a:r>
              <a:rPr kumimoji="0" lang="zh-CN" altLang="en-US" sz="24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玩</a:t>
            </a:r>
            <a:r>
              <a:rPr kumimoji="0" lang="zh-CN" altLang="en-US" sz="2400" b="1" i="0" u="none" strike="noStrike" cap="none" normalizeH="0" baseline="0" dirty="0" smtClean="0">
                <a:ln>
                  <a:noFill/>
                </a:ln>
                <a:solidFill>
                  <a:srgbClr val="FF0000"/>
                </a:solidFill>
                <a:effectLst/>
                <a:latin typeface="Calibri" panose="020F0502020204030204"/>
                <a:ea typeface="楷体" panose="02010609060101010101" pitchFamily="49" charset="-122"/>
                <a:cs typeface="Times New Roman" panose="02020603050405020304" pitchFamily="18" charset="0"/>
              </a:rPr>
              <a:t>”</a:t>
            </a:r>
            <a:r>
              <a:rPr kumimoji="0" lang="zh-CN" altLang="en-US" sz="24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a:t>
            </a:r>
            <a:r>
              <a:rPr kumimoji="0" lang="zh-CN" altLang="en-US" sz="24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t>力求不拘一格，与众不同，标新立异，富有创新意识和创造性。</a:t>
            </a:r>
            <a:r>
              <a:rPr kumimoji="0" lang="zh-CN" altLang="en-US" sz="24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如：在课中让学生自编操，创编有新意的游戏等。</a:t>
            </a:r>
            <a:br>
              <a:rPr kumimoji="0" lang="zh-CN" altLang="en-US" sz="14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br>
            <a:br>
              <a:rPr kumimoji="0" lang="zh-CN" altLang="en-US" sz="14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br>
            <a:endParaRPr kumimoji="0" lang="zh-CN" altLang="en-US" sz="18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611560" y="1196752"/>
            <a:ext cx="7992888" cy="4462760"/>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altLang="zh-CN" sz="3600" b="1" i="0" u="none" strike="noStrike" cap="none" normalizeH="0" baseline="0" dirty="0" smtClean="0">
                <a:ln>
                  <a:noFill/>
                </a:ln>
                <a:solidFill>
                  <a:srgbClr val="0070C0"/>
                </a:solidFill>
                <a:effectLst/>
                <a:latin typeface="楷体" panose="02010609060101010101" pitchFamily="49" charset="-122"/>
                <a:ea typeface="楷体" panose="02010609060101010101" pitchFamily="49" charset="-122"/>
                <a:cs typeface="Times New Roman" panose="02020603050405020304" pitchFamily="18" charset="0"/>
              </a:rPr>
              <a:t>4</a:t>
            </a:r>
            <a:r>
              <a:rPr kumimoji="0" lang="zh-CN" altLang="en-US" sz="3600" b="1" i="0" u="none" strike="noStrike" cap="none" normalizeH="0" baseline="0" dirty="0" smtClean="0">
                <a:ln>
                  <a:noFill/>
                </a:ln>
                <a:solidFill>
                  <a:srgbClr val="0070C0"/>
                </a:solidFill>
                <a:effectLst/>
                <a:latin typeface="楷体" panose="02010609060101010101" pitchFamily="49" charset="-122"/>
                <a:ea typeface="楷体" panose="02010609060101010101" pitchFamily="49" charset="-122"/>
                <a:cs typeface="Times New Roman" panose="02020603050405020304" pitchFamily="18" charset="0"/>
              </a:rPr>
              <a:t>、运用竞争进行教学</a:t>
            </a:r>
            <a:endParaRPr kumimoji="0" lang="zh-CN" altLang="en-US" sz="3600" b="1" i="0" u="none" strike="noStrike" cap="none" normalizeH="0" baseline="0" dirty="0" smtClean="0">
              <a:ln>
                <a:noFill/>
              </a:ln>
              <a:solidFill>
                <a:srgbClr val="0070C0"/>
              </a:solidFill>
              <a:effectLst/>
              <a:latin typeface="楷体" panose="02010609060101010101" pitchFamily="49" charset="-122"/>
              <a:ea typeface="楷体" panose="02010609060101010101" pitchFamily="49"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zh-CN" altLang="en-US" sz="14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t>　    </a:t>
            </a:r>
            <a:r>
              <a:rPr kumimoji="0" lang="zh-CN" altLang="en-US" sz="24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t>体育教学活动中，从不缺乏的东西就是竞争。每一节体育课，从开始准备到结束课程，都充满了竞争的影子。所以，运用好竞争意识，可以使那些枯燥无味的单一动作的教学，变得生动形象、活力四射。</a:t>
            </a:r>
            <a:endParaRPr kumimoji="0" lang="en-US" altLang="zh-CN" sz="24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pPr>
            <a:r>
              <a:rPr lang="en-US" altLang="zh-CN" sz="2400" b="1" dirty="0" smtClean="0">
                <a:latin typeface="楷体" panose="02010609060101010101" pitchFamily="49" charset="-122"/>
                <a:ea typeface="楷体" panose="02010609060101010101" pitchFamily="49" charset="-122"/>
                <a:cs typeface="Times New Roman" panose="02020603050405020304" pitchFamily="18" charset="0"/>
              </a:rPr>
              <a:t>    </a:t>
            </a:r>
            <a:r>
              <a:rPr kumimoji="0" lang="zh-CN" altLang="en-US" sz="24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如</a:t>
            </a:r>
            <a:r>
              <a:rPr kumimoji="0" lang="zh-CN" altLang="en-US" sz="2400" b="1" i="0" u="none" strike="noStrike" cap="none" normalizeH="0" baseline="0" dirty="0" smtClean="0">
                <a:ln>
                  <a:noFill/>
                </a:ln>
                <a:solidFill>
                  <a:srgbClr val="FF0000"/>
                </a:solidFill>
                <a:effectLst/>
                <a:latin typeface="Arial" panose="020B0604020202020204"/>
                <a:ea typeface="楷体" panose="02010609060101010101" pitchFamily="49" charset="-122"/>
                <a:cs typeface="Times New Roman" panose="02020603050405020304" pitchFamily="18" charset="0"/>
              </a:rPr>
              <a:t>“</a:t>
            </a:r>
            <a:r>
              <a:rPr kumimoji="0" lang="zh-CN" altLang="en-US" sz="24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报数</a:t>
            </a:r>
            <a:r>
              <a:rPr kumimoji="0" lang="zh-CN" altLang="en-US" sz="2400" b="1" i="0" u="none" strike="noStrike" cap="none" normalizeH="0" baseline="0" dirty="0" smtClean="0">
                <a:ln>
                  <a:noFill/>
                </a:ln>
                <a:solidFill>
                  <a:srgbClr val="FF0000"/>
                </a:solidFill>
                <a:effectLst/>
                <a:latin typeface="Arial" panose="020B0604020202020204"/>
                <a:ea typeface="楷体" panose="02010609060101010101" pitchFamily="49" charset="-122"/>
                <a:cs typeface="Times New Roman" panose="02020603050405020304" pitchFamily="18" charset="0"/>
              </a:rPr>
              <a:t>”</a:t>
            </a:r>
            <a:r>
              <a:rPr lang="zh-CN" altLang="en-US" sz="2400" b="1" dirty="0" smtClean="0">
                <a:solidFill>
                  <a:srgbClr val="FF0000"/>
                </a:solidFill>
                <a:latin typeface="楷体" panose="02010609060101010101" pitchFamily="49" charset="-122"/>
                <a:ea typeface="楷体" panose="02010609060101010101" pitchFamily="49" charset="-122"/>
                <a:cs typeface="Times New Roman" panose="02020603050405020304" pitchFamily="18" charset="0"/>
              </a:rPr>
              <a:t>可以</a:t>
            </a:r>
            <a:r>
              <a:rPr kumimoji="0" lang="zh-CN" altLang="en-US" sz="24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利用</a:t>
            </a:r>
            <a:r>
              <a:rPr kumimoji="0" lang="zh-CN" altLang="en-US" sz="2400" b="1" i="0" u="none" strike="noStrike" cap="none" normalizeH="0" baseline="0" dirty="0" smtClean="0">
                <a:ln>
                  <a:noFill/>
                </a:ln>
                <a:solidFill>
                  <a:srgbClr val="FF0000"/>
                </a:solidFill>
                <a:effectLst/>
                <a:latin typeface="Arial" panose="020B0604020202020204"/>
                <a:ea typeface="楷体" panose="02010609060101010101" pitchFamily="49" charset="-122"/>
                <a:cs typeface="Times New Roman" panose="02020603050405020304" pitchFamily="18" charset="0"/>
              </a:rPr>
              <a:t>“</a:t>
            </a:r>
            <a:r>
              <a:rPr kumimoji="0" lang="zh-CN" altLang="en-US" sz="24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扣分比赛法</a:t>
            </a:r>
            <a:r>
              <a:rPr kumimoji="0" lang="zh-CN" altLang="en-US" sz="2400" b="1" i="0" u="none" strike="noStrike" cap="none" normalizeH="0" baseline="0" dirty="0" smtClean="0">
                <a:ln>
                  <a:noFill/>
                </a:ln>
                <a:solidFill>
                  <a:srgbClr val="FF0000"/>
                </a:solidFill>
                <a:effectLst/>
                <a:latin typeface="Arial" panose="020B0604020202020204"/>
                <a:ea typeface="楷体" panose="02010609060101010101" pitchFamily="49" charset="-122"/>
                <a:cs typeface="Times New Roman" panose="02020603050405020304" pitchFamily="18" charset="0"/>
              </a:rPr>
              <a:t>”</a:t>
            </a:r>
            <a:r>
              <a:rPr kumimoji="0" lang="zh-CN" altLang="en-US" sz="24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a:t>
            </a:r>
            <a:r>
              <a:rPr kumimoji="0" lang="zh-CN" altLang="en-US" sz="2400" b="1" i="0" u="none" strike="noStrike" cap="none" normalizeH="0" baseline="0" dirty="0" smtClean="0">
                <a:ln>
                  <a:noFill/>
                </a:ln>
                <a:effectLst/>
                <a:latin typeface="楷体" panose="02010609060101010101" pitchFamily="49" charset="-122"/>
                <a:ea typeface="楷体" panose="02010609060101010101" pitchFamily="49" charset="-122"/>
                <a:cs typeface="Times New Roman" panose="02020603050405020304" pitchFamily="18" charset="0"/>
              </a:rPr>
              <a:t>以组为单位进行报数。</a:t>
            </a:r>
            <a:r>
              <a:rPr kumimoji="0" lang="zh-CN" altLang="en-US" sz="24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t>如果有一个错了就扣一分，错少的组名列前茅，然后根据名次进行奖励表扬。</a:t>
            </a:r>
            <a:r>
              <a:rPr kumimoji="0" lang="zh-CN" altLang="en-US" sz="24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这样，枯燥单调的队形、队列教学就有趣味了，自然地调动了学生学习兴趣、体现出学生主动性，教学效果也就好了。</a:t>
            </a:r>
            <a:br>
              <a:rPr kumimoji="0" lang="zh-CN" altLang="en-US" sz="1400" b="0"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br>
            <a:br>
              <a:rPr kumimoji="0" lang="zh-CN" altLang="en-US" sz="1400" b="0"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br>
            <a:endParaRPr kumimoji="0" lang="zh-CN" altLang="en-US" sz="18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467544" y="1196752"/>
            <a:ext cx="8352928" cy="3724096"/>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177800" algn="l" defTabSz="914400" rtl="0" eaLnBrk="1" fontAlgn="base" latinLnBrk="0" hangingPunct="1">
              <a:lnSpc>
                <a:spcPct val="100000"/>
              </a:lnSpc>
              <a:spcBef>
                <a:spcPct val="0"/>
              </a:spcBef>
              <a:spcAft>
                <a:spcPct val="0"/>
              </a:spcAft>
              <a:buClrTx/>
              <a:buSzTx/>
              <a:buFontTx/>
              <a:buNone/>
            </a:pPr>
            <a:r>
              <a:rPr kumimoji="0" lang="en-US" altLang="zh-CN" sz="3600" b="1" i="0" u="none" strike="noStrike" cap="none" normalizeH="0" baseline="0" dirty="0" smtClean="0">
                <a:ln>
                  <a:noFill/>
                </a:ln>
                <a:solidFill>
                  <a:srgbClr val="0070C0"/>
                </a:solidFill>
                <a:effectLst/>
                <a:latin typeface="楷体" panose="02010609060101010101" pitchFamily="49" charset="-122"/>
                <a:ea typeface="楷体" panose="02010609060101010101" pitchFamily="49" charset="-122"/>
                <a:cs typeface="Times New Roman" panose="02020603050405020304" pitchFamily="18" charset="0"/>
              </a:rPr>
              <a:t>5</a:t>
            </a:r>
            <a:r>
              <a:rPr kumimoji="0" lang="zh-CN" altLang="en-US" sz="3600" b="1" i="0" u="none" strike="noStrike" cap="none" normalizeH="0" baseline="0" dirty="0" smtClean="0">
                <a:ln>
                  <a:noFill/>
                </a:ln>
                <a:solidFill>
                  <a:srgbClr val="0070C0"/>
                </a:solidFill>
                <a:effectLst/>
                <a:latin typeface="楷体" panose="02010609060101010101" pitchFamily="49" charset="-122"/>
                <a:ea typeface="楷体" panose="02010609060101010101" pitchFamily="49" charset="-122"/>
                <a:cs typeface="Times New Roman" panose="02020603050405020304" pitchFamily="18" charset="0"/>
              </a:rPr>
              <a:t>、运用差异进行教学</a:t>
            </a:r>
            <a:r>
              <a:rPr kumimoji="0" lang="zh-CN" altLang="en-US" sz="3600" b="1" i="0" u="none" strike="noStrike" cap="none" normalizeH="0" baseline="0" dirty="0" smtClean="0">
                <a:ln>
                  <a:noFill/>
                </a:ln>
                <a:solidFill>
                  <a:schemeClr val="tx1"/>
                </a:solidFill>
                <a:effectLst/>
                <a:latin typeface="Calibri" panose="020F0502020204030204" pitchFamily="34" charset="0"/>
                <a:ea typeface="楷体" panose="02010609060101010101" pitchFamily="49" charset="-122"/>
                <a:cs typeface="Times New Roman" panose="02020603050405020304" pitchFamily="18" charset="0"/>
              </a:rPr>
              <a:t> </a:t>
            </a:r>
            <a:endParaRPr kumimoji="0" lang="zh-CN" altLang="en-US" sz="36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a:p>
            <a:pPr marL="0" marR="0" lvl="0" indent="355600" algn="l" defTabSz="914400" rtl="0" eaLnBrk="0" fontAlgn="base" latinLnBrk="0" hangingPunct="0">
              <a:lnSpc>
                <a:spcPct val="100000"/>
              </a:lnSpc>
              <a:spcBef>
                <a:spcPct val="0"/>
              </a:spcBef>
              <a:spcAft>
                <a:spcPct val="0"/>
              </a:spcAft>
              <a:buClrTx/>
              <a:buSzTx/>
              <a:buFontTx/>
              <a:buNone/>
            </a:pPr>
            <a:r>
              <a:rPr kumimoji="0" lang="zh-CN" altLang="en-US" sz="20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t> 在体育课中实行因材施教和区别对待是最常见的方式，每个学生的生理和心理特点各不相同，互有差异</a:t>
            </a:r>
            <a:r>
              <a:rPr kumimoji="0" lang="zh-CN" altLang="en-US" sz="20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（比如体型、性别、素质、能力等方面的差别），</a:t>
            </a:r>
            <a:r>
              <a:rPr kumimoji="0" lang="zh-CN" altLang="en-US" sz="20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t>教师只有最大限度的掌握学生的实际情况，积极引导学生参加体育活动，做到因人而异，因材施教，才能取得良好的教学效果。因此，在体育教学中，要善于可以运用这些差异，分门别类地进行体育教学，引起相互竞争的意识，达到体育锻炼的目的。</a:t>
            </a:r>
            <a:endParaRPr kumimoji="0" lang="en-US" altLang="zh-CN" sz="20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endParaRPr>
          </a:p>
          <a:p>
            <a:pPr marL="0" marR="0" lvl="0" indent="355600" algn="l" defTabSz="914400" rtl="0" eaLnBrk="0" fontAlgn="base" latinLnBrk="0" hangingPunct="0">
              <a:lnSpc>
                <a:spcPct val="100000"/>
              </a:lnSpc>
              <a:spcBef>
                <a:spcPct val="0"/>
              </a:spcBef>
              <a:spcAft>
                <a:spcPct val="0"/>
              </a:spcAft>
              <a:buClrTx/>
              <a:buSzTx/>
              <a:buFontTx/>
              <a:buNone/>
            </a:pPr>
            <a:r>
              <a:rPr kumimoji="0" lang="zh-CN" altLang="en-US" sz="20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t> 设置差别、分层教学，让不同层次的学生都能完成练习内容，同时给予每个学生更多的发展机会和施展才能的空间，</a:t>
            </a:r>
            <a:r>
              <a:rPr kumimoji="0" lang="zh-CN" altLang="en-US" sz="20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充分发挥和挖掘学生的个性潜能，调动他们的积极性，使他们都乐意上体育课，整个课堂教学也随之活跃起来了。</a:t>
            </a:r>
            <a:endParaRPr kumimoji="0" lang="zh-CN" altLang="en-US" sz="2000" b="1" i="0" u="none" strike="noStrike" cap="none" normalizeH="0" baseline="0" dirty="0" smtClean="0">
              <a:ln>
                <a:noFill/>
              </a:ln>
              <a:solidFill>
                <a:srgbClr val="FF0000"/>
              </a:solidFill>
              <a:effectLst/>
              <a:latin typeface="Arial" panose="020B0604020202020204" pitchFamily="34" charset="0"/>
              <a:ea typeface="宋体" panose="02010600030101010101" pitchFamily="2" charset="-122"/>
              <a:cs typeface="宋体" panose="02010600030101010101" pitchFamily="2" charset="-122"/>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539552" y="1412776"/>
            <a:ext cx="8064896" cy="3046988"/>
          </a:xfrm>
          <a:prstGeom prst="rect">
            <a:avLst/>
          </a:prstGeom>
        </p:spPr>
        <p:txBody>
          <a:bodyPr wrap="square">
            <a:spAutoFit/>
          </a:bodyPr>
          <a:lstStyle/>
          <a:p>
            <a:r>
              <a:rPr lang="zh-CN" altLang="en-US" sz="2400" dirty="0" smtClean="0">
                <a:latin typeface="楷体" panose="02010609060101010101" pitchFamily="49" charset="-122"/>
                <a:ea typeface="楷体" panose="02010609060101010101" pitchFamily="49" charset="-122"/>
                <a:cs typeface="Times New Roman" panose="02020603050405020304" pitchFamily="18" charset="0"/>
              </a:rPr>
              <a:t>   </a:t>
            </a:r>
            <a:r>
              <a:rPr lang="zh-CN" altLang="en-US" sz="2400" b="1" dirty="0" smtClean="0">
                <a:solidFill>
                  <a:srgbClr val="FF0000"/>
                </a:solidFill>
                <a:latin typeface="楷体" panose="02010609060101010101" pitchFamily="49" charset="-122"/>
                <a:ea typeface="楷体" panose="02010609060101010101" pitchFamily="49" charset="-122"/>
                <a:cs typeface="Times New Roman" panose="02020603050405020304" pitchFamily="18" charset="0"/>
              </a:rPr>
              <a:t>如：我们在教各个年级接力跑时，让学生分为男女两组进行</a:t>
            </a:r>
            <a:r>
              <a:rPr lang="zh-CN" altLang="en-US" sz="2400" b="1" dirty="0" smtClean="0">
                <a:solidFill>
                  <a:srgbClr val="FF0000"/>
                </a:solidFill>
                <a:latin typeface="Calibri" panose="020F0502020204030204"/>
                <a:ea typeface="楷体" panose="02010609060101010101" pitchFamily="49" charset="-122"/>
                <a:cs typeface="Times New Roman" panose="02020603050405020304" pitchFamily="18" charset="0"/>
              </a:rPr>
              <a:t>“</a:t>
            </a:r>
            <a:r>
              <a:rPr lang="zh-CN" altLang="en-US" sz="2400" b="1" dirty="0" smtClean="0">
                <a:solidFill>
                  <a:srgbClr val="FF0000"/>
                </a:solidFill>
                <a:latin typeface="楷体" panose="02010609060101010101" pitchFamily="49" charset="-122"/>
                <a:ea typeface="楷体" panose="02010609060101010101" pitchFamily="49" charset="-122"/>
                <a:cs typeface="Times New Roman" panose="02020603050405020304" pitchFamily="18" charset="0"/>
              </a:rPr>
              <a:t>圆圈接力跑</a:t>
            </a:r>
            <a:r>
              <a:rPr lang="zh-CN" altLang="en-US" sz="2400" b="1" dirty="0" smtClean="0">
                <a:solidFill>
                  <a:srgbClr val="FF0000"/>
                </a:solidFill>
                <a:latin typeface="Calibri" panose="020F0502020204030204"/>
                <a:ea typeface="楷体" panose="02010609060101010101" pitchFamily="49" charset="-122"/>
                <a:cs typeface="Times New Roman" panose="02020603050405020304" pitchFamily="18" charset="0"/>
              </a:rPr>
              <a:t>”</a:t>
            </a:r>
            <a:r>
              <a:rPr lang="zh-CN" altLang="en-US" sz="2400" b="1" dirty="0" smtClean="0">
                <a:solidFill>
                  <a:srgbClr val="FF0000"/>
                </a:solidFill>
                <a:latin typeface="楷体" panose="02010609060101010101" pitchFamily="49" charset="-122"/>
                <a:ea typeface="楷体" panose="02010609060101010101" pitchFamily="49" charset="-122"/>
                <a:cs typeface="Times New Roman" panose="02020603050405020304" pitchFamily="18" charset="0"/>
              </a:rPr>
              <a:t>，</a:t>
            </a:r>
            <a:r>
              <a:rPr lang="zh-CN" altLang="en-US" sz="2400" b="1" dirty="0" smtClean="0">
                <a:latin typeface="楷体" panose="02010609060101010101" pitchFamily="49" charset="-122"/>
                <a:ea typeface="楷体" panose="02010609060101010101" pitchFamily="49" charset="-122"/>
                <a:cs typeface="Times New Roman" panose="02020603050405020304" pitchFamily="18" charset="0"/>
              </a:rPr>
              <a:t>男的在外圈、女的在内圈。这样男女同学一起比赛，一起竞争，教学气氛就很浓厚。设置差别教学，条件好的学生由于适当限制了他的优势、或者加大难度，这样就缩小差别，条件好的学生想获胜也不是一件容易的事。整个课堂教学也活跃起来了。</a:t>
            </a:r>
            <a:r>
              <a:rPr lang="zh-CN" altLang="en-US" sz="2400" b="1" dirty="0" smtClean="0">
                <a:solidFill>
                  <a:srgbClr val="FF0000"/>
                </a:solidFill>
                <a:latin typeface="楷体" panose="02010609060101010101" pitchFamily="49" charset="-122"/>
                <a:ea typeface="楷体" panose="02010609060101010101" pitchFamily="49" charset="-122"/>
                <a:cs typeface="Times New Roman" panose="02020603050405020304" pitchFamily="18" charset="0"/>
              </a:rPr>
              <a:t>灵活运用差别，就会使我们的体育课教学生动活泼，充满情趣，让学生在玩中学，边玩边学，在学中玩，玩出效果。</a:t>
            </a:r>
            <a:endParaRPr lang="zh-CN" altLang="en-US" sz="2400" b="1" dirty="0">
              <a:solidFill>
                <a:srgbClr val="FF0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467544" y="1052736"/>
            <a:ext cx="8208912" cy="4339650"/>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altLang="zh-CN" sz="3600" b="1" i="0" u="none" strike="noStrike" cap="none" normalizeH="0" baseline="0" dirty="0" smtClean="0">
                <a:ln>
                  <a:noFill/>
                </a:ln>
                <a:solidFill>
                  <a:srgbClr val="0070C0"/>
                </a:solidFill>
                <a:effectLst/>
                <a:latin typeface="楷体" panose="02010609060101010101" pitchFamily="49" charset="-122"/>
                <a:ea typeface="楷体" panose="02010609060101010101" pitchFamily="49" charset="-122"/>
                <a:cs typeface="Times New Roman" panose="02020603050405020304" pitchFamily="18" charset="0"/>
              </a:rPr>
              <a:t>6</a:t>
            </a:r>
            <a:r>
              <a:rPr kumimoji="0" lang="zh-CN" altLang="en-US" sz="3600" b="1" i="0" u="none" strike="noStrike" cap="none" normalizeH="0" baseline="0" dirty="0" smtClean="0">
                <a:ln>
                  <a:noFill/>
                </a:ln>
                <a:solidFill>
                  <a:srgbClr val="0070C0"/>
                </a:solidFill>
                <a:effectLst/>
                <a:latin typeface="楷体" panose="02010609060101010101" pitchFamily="49" charset="-122"/>
                <a:ea typeface="楷体" panose="02010609060101010101" pitchFamily="49" charset="-122"/>
                <a:cs typeface="Times New Roman" panose="02020603050405020304" pitchFamily="18" charset="0"/>
              </a:rPr>
              <a:t>、运用形式多样进行教学</a:t>
            </a:r>
            <a:br>
              <a:rPr kumimoji="0" lang="zh-CN" altLang="en-US" sz="14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br>
            <a:r>
              <a:rPr kumimoji="0" lang="zh-CN" altLang="en-US" sz="14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t>　　  </a:t>
            </a:r>
            <a:r>
              <a:rPr kumimoji="0" lang="zh-CN" altLang="en-US" sz="24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t>在体育教学中，如果教法单一、形式单一，就不能调动学生的积极性。而变化多样，根据学生好胜心理特点、引入竞赛，效果就不同了。</a:t>
            </a:r>
            <a:endParaRPr kumimoji="0" lang="en-US" altLang="zh-CN" sz="24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pPr>
            <a:r>
              <a:rPr lang="en-US" altLang="zh-CN" sz="2400" b="1" dirty="0" smtClean="0">
                <a:latin typeface="楷体" panose="02010609060101010101" pitchFamily="49" charset="-122"/>
                <a:ea typeface="楷体" panose="02010609060101010101" pitchFamily="49" charset="-122"/>
                <a:cs typeface="Times New Roman" panose="02020603050405020304" pitchFamily="18" charset="0"/>
              </a:rPr>
              <a:t>    </a:t>
            </a:r>
            <a:r>
              <a:rPr kumimoji="0" lang="zh-CN" altLang="en-US" sz="24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如：教加速跑时，</a:t>
            </a:r>
            <a:r>
              <a:rPr kumimoji="0" lang="zh-CN" altLang="en-US" sz="24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t>不利用多样竞争形式就叫学生分组跑、学生跑两次就厌烦了，就叫苦叫累了。于是让学生运用胸前贴报纸加速跑，从练习中学生知道为什么跑得快，跑得快报纸就不会掉下来的道理，然后利用分组比赛贴纸跑、纸掉下少的组为胜队。</a:t>
            </a:r>
            <a:r>
              <a:rPr kumimoji="0" lang="zh-CN" altLang="en-US" sz="24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最后再次把快速跑的动作要领加以规范，学生的学习兴趣自然的提高。这样，学生就会从内心发出笑声，增强竞争意识，提高教学效果。</a:t>
            </a:r>
            <a:endParaRPr kumimoji="0" lang="zh-CN" altLang="en-US" sz="2400" b="1" i="0" u="none" strike="noStrike" cap="none" normalizeH="0" baseline="0" dirty="0" smtClean="0">
              <a:ln>
                <a:noFill/>
              </a:ln>
              <a:solidFill>
                <a:srgbClr val="FF0000"/>
              </a:solidFill>
              <a:effectLst/>
              <a:latin typeface="Arial" panose="020B0604020202020204" pitchFamily="34" charset="0"/>
              <a:ea typeface="宋体" panose="02010600030101010101" pitchFamily="2" charset="-122"/>
              <a:cs typeface="宋体" panose="02010600030101010101" pitchFamily="2"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395536" y="1196752"/>
            <a:ext cx="8424936" cy="4031873"/>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355600" algn="l" defTabSz="914400" rtl="0" eaLnBrk="1" fontAlgn="base" latinLnBrk="0" hangingPunct="1">
              <a:lnSpc>
                <a:spcPct val="100000"/>
              </a:lnSpc>
              <a:spcBef>
                <a:spcPct val="0"/>
              </a:spcBef>
              <a:spcAft>
                <a:spcPct val="0"/>
              </a:spcAft>
              <a:buClrTx/>
              <a:buSzTx/>
              <a:buFontTx/>
              <a:buNone/>
            </a:pPr>
            <a:r>
              <a:rPr kumimoji="0" lang="en-US" altLang="zh-CN" sz="3600" b="1" i="0" u="none" strike="noStrike" cap="none" normalizeH="0" baseline="0" dirty="0" smtClean="0">
                <a:ln>
                  <a:noFill/>
                </a:ln>
                <a:solidFill>
                  <a:srgbClr val="0070C0"/>
                </a:solidFill>
                <a:effectLst/>
                <a:latin typeface="楷体" panose="02010609060101010101" pitchFamily="49" charset="-122"/>
                <a:ea typeface="楷体" panose="02010609060101010101" pitchFamily="49" charset="-122"/>
                <a:cs typeface="Times New Roman" panose="02020603050405020304" pitchFamily="18" charset="0"/>
              </a:rPr>
              <a:t>7</a:t>
            </a:r>
            <a:r>
              <a:rPr kumimoji="0" lang="zh-CN" altLang="en-US" sz="3600" b="1" i="0" u="none" strike="noStrike" cap="none" normalizeH="0" baseline="0" dirty="0" smtClean="0">
                <a:ln>
                  <a:noFill/>
                </a:ln>
                <a:solidFill>
                  <a:srgbClr val="0070C0"/>
                </a:solidFill>
                <a:effectLst/>
                <a:latin typeface="楷体" panose="02010609060101010101" pitchFamily="49" charset="-122"/>
                <a:ea typeface="楷体" panose="02010609060101010101" pitchFamily="49" charset="-122"/>
                <a:cs typeface="Times New Roman" panose="02020603050405020304" pitchFamily="18" charset="0"/>
              </a:rPr>
              <a:t>、运用模仿进行教学</a:t>
            </a:r>
            <a:endParaRPr kumimoji="0" lang="zh-CN" altLang="en-US" sz="3600" b="1" i="0" u="none" strike="noStrike" cap="none" normalizeH="0" baseline="0" dirty="0" smtClean="0">
              <a:ln>
                <a:noFill/>
              </a:ln>
              <a:solidFill>
                <a:srgbClr val="0070C0"/>
              </a:solidFill>
              <a:effectLst/>
              <a:latin typeface="Arial" panose="020B0604020202020204" pitchFamily="34" charset="0"/>
              <a:ea typeface="宋体" panose="02010600030101010101" pitchFamily="2" charset="-122"/>
              <a:cs typeface="宋体" panose="02010600030101010101" pitchFamily="2" charset="-122"/>
            </a:endParaRPr>
          </a:p>
          <a:p>
            <a:pPr marL="0" marR="0" lvl="0" indent="355600" algn="l" defTabSz="914400" rtl="0" eaLnBrk="0" fontAlgn="base" latinLnBrk="0" hangingPunct="0">
              <a:lnSpc>
                <a:spcPct val="100000"/>
              </a:lnSpc>
              <a:spcBef>
                <a:spcPct val="0"/>
              </a:spcBef>
              <a:spcAft>
                <a:spcPct val="0"/>
              </a:spcAft>
              <a:buClrTx/>
              <a:buSzTx/>
              <a:buFontTx/>
              <a:buNone/>
            </a:pPr>
            <a:r>
              <a:rPr kumimoji="0" lang="zh-CN" altLang="en-US" sz="20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体育教师的动作是种特殊的语言，也是最具说服力的肢体语言。</a:t>
            </a:r>
            <a:r>
              <a:rPr kumimoji="0" lang="zh-CN" altLang="en-US" sz="20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t>通过肢体语言渗透力和美的观念，这也是每个体育老师探索和追求的目标。要让体育运动体现出力的表现，美的展示，那教师的师范就要充分体现这些因素，平时就要养成动作严谨、到位的习惯，站、行、坐都要规范，尤其学生想知道这个动作是怎样完成的时候，那样的期待，会让你感到任务的神圣。</a:t>
            </a:r>
            <a:r>
              <a:rPr kumimoji="0" lang="zh-CN" altLang="en-US" sz="20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那时你的动作代表的是规范标准的象征，代表正确的答案。</a:t>
            </a:r>
            <a:endParaRPr kumimoji="0" lang="en-US" altLang="zh-CN" sz="20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endParaRPr>
          </a:p>
          <a:p>
            <a:pPr marL="0" marR="0" lvl="0" indent="355600" algn="l" defTabSz="914400" rtl="0" eaLnBrk="0" fontAlgn="base" latinLnBrk="0" hangingPunct="0">
              <a:lnSpc>
                <a:spcPct val="100000"/>
              </a:lnSpc>
              <a:spcBef>
                <a:spcPct val="0"/>
              </a:spcBef>
              <a:spcAft>
                <a:spcPct val="0"/>
              </a:spcAft>
              <a:buClrTx/>
              <a:buSzTx/>
              <a:buFontTx/>
              <a:buNone/>
            </a:pPr>
            <a:r>
              <a:rPr kumimoji="0" lang="zh-CN" altLang="en-US" sz="20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t>当你完成了一个漂亮的示范后，学生会用敬仰的目光看着你，给你掌声。因此体育教师平时的动作不能很随意。只有以身作则，做好典范，才能潜移默化的培养起学生良好的生活习惯。</a:t>
            </a:r>
            <a:r>
              <a:rPr kumimoji="0" lang="zh-CN" altLang="en-US" sz="20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在小学体育教学中，尤其是进行新、难动作的教学时，我们可以先让学生自己尝试动手模仿做，不光开动脑筋，而且获得成功快乐感，促进学生的积极性，给课堂带来生机。</a:t>
            </a:r>
            <a:endParaRPr kumimoji="0" lang="en-US" altLang="zh-CN" sz="20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11560" y="1166843"/>
            <a:ext cx="7992888" cy="4893647"/>
          </a:xfrm>
          <a:prstGeom prst="rect">
            <a:avLst/>
          </a:prstGeom>
        </p:spPr>
        <p:txBody>
          <a:bodyPr wrap="square">
            <a:spAutoFit/>
          </a:bodyPr>
          <a:lstStyle/>
          <a:p>
            <a:pPr lvl="0" indent="355600" eaLnBrk="0" fontAlgn="base" hangingPunct="0">
              <a:spcBef>
                <a:spcPct val="0"/>
              </a:spcBef>
              <a:spcAft>
                <a:spcPct val="0"/>
              </a:spcAft>
            </a:pPr>
            <a:r>
              <a:rPr lang="zh-CN" altLang="en-US" sz="2400" b="1" dirty="0" smtClean="0">
                <a:solidFill>
                  <a:srgbClr val="FF0000"/>
                </a:solidFill>
                <a:latin typeface="楷体" panose="02010609060101010101" pitchFamily="49" charset="-122"/>
                <a:ea typeface="楷体" panose="02010609060101010101" pitchFamily="49" charset="-122"/>
                <a:cs typeface="Times New Roman" panose="02020603050405020304" pitchFamily="18" charset="0"/>
              </a:rPr>
              <a:t> 如：我们上一年级</a:t>
            </a:r>
            <a:r>
              <a:rPr lang="zh-CN" altLang="en-US" sz="2400" b="1" dirty="0" smtClean="0">
                <a:solidFill>
                  <a:srgbClr val="FF0000"/>
                </a:solidFill>
                <a:latin typeface="Calibri" panose="020F0502020204030204"/>
                <a:ea typeface="楷体" panose="02010609060101010101" pitchFamily="49" charset="-122"/>
                <a:cs typeface="Times New Roman" panose="02020603050405020304" pitchFamily="18" charset="0"/>
              </a:rPr>
              <a:t>“</a:t>
            </a:r>
            <a:r>
              <a:rPr lang="zh-CN" altLang="en-US" sz="2400" b="1" dirty="0" smtClean="0">
                <a:solidFill>
                  <a:srgbClr val="FF0000"/>
                </a:solidFill>
                <a:latin typeface="楷体" panose="02010609060101010101" pitchFamily="49" charset="-122"/>
                <a:ea typeface="楷体" panose="02010609060101010101" pitchFamily="49" charset="-122"/>
                <a:cs typeface="Times New Roman" panose="02020603050405020304" pitchFamily="18" charset="0"/>
              </a:rPr>
              <a:t>立定跳远</a:t>
            </a:r>
            <a:r>
              <a:rPr lang="zh-CN" altLang="en-US" sz="2400" b="1" dirty="0" smtClean="0">
                <a:solidFill>
                  <a:srgbClr val="FF0000"/>
                </a:solidFill>
                <a:latin typeface="Calibri" panose="020F0502020204030204"/>
                <a:ea typeface="楷体" panose="02010609060101010101" pitchFamily="49" charset="-122"/>
                <a:cs typeface="Times New Roman" panose="02020603050405020304" pitchFamily="18" charset="0"/>
              </a:rPr>
              <a:t>”</a:t>
            </a:r>
            <a:r>
              <a:rPr lang="zh-CN" altLang="en-US" sz="2400" b="1" dirty="0" smtClean="0">
                <a:solidFill>
                  <a:srgbClr val="FF0000"/>
                </a:solidFill>
                <a:latin typeface="楷体" panose="02010609060101010101" pitchFamily="49" charset="-122"/>
                <a:ea typeface="楷体" panose="02010609060101010101" pitchFamily="49" charset="-122"/>
                <a:cs typeface="Times New Roman" panose="02020603050405020304" pitchFamily="18" charset="0"/>
              </a:rPr>
              <a:t>时，先让学生自由模仿各种动物跳，</a:t>
            </a:r>
            <a:r>
              <a:rPr lang="zh-CN" altLang="en-US" sz="2400" b="1" dirty="0" smtClean="0">
                <a:latin typeface="楷体" panose="02010609060101010101" pitchFamily="49" charset="-122"/>
                <a:ea typeface="楷体" panose="02010609060101010101" pitchFamily="49" charset="-122"/>
                <a:cs typeface="Times New Roman" panose="02020603050405020304" pitchFamily="18" charset="0"/>
              </a:rPr>
              <a:t>如有的学袋鼠跳，有的学兔子跳，有的学青蛙跳</a:t>
            </a:r>
            <a:r>
              <a:rPr lang="en-US" altLang="zh-CN" sz="2400" b="1" dirty="0" smtClean="0">
                <a:latin typeface="Calibri" panose="020F0502020204030204"/>
                <a:ea typeface="楷体" panose="02010609060101010101" pitchFamily="49" charset="-122"/>
                <a:cs typeface="Times New Roman" panose="02020603050405020304" pitchFamily="18" charset="0"/>
              </a:rPr>
              <a:t>……</a:t>
            </a:r>
            <a:r>
              <a:rPr lang="zh-CN" altLang="en-US" sz="2400" b="1" dirty="0" smtClean="0">
                <a:latin typeface="楷体" panose="02010609060101010101" pitchFamily="49" charset="-122"/>
                <a:ea typeface="楷体" panose="02010609060101010101" pitchFamily="49" charset="-122"/>
                <a:cs typeface="Times New Roman" panose="02020603050405020304" pitchFamily="18" charset="0"/>
              </a:rPr>
              <a:t>最后，我把正确的立定跳动作展示给同学们看，让他们分辨其动作和青蛙跳动作相同，两脚并立同肩宽、稍半蹲、两手后摆，起跳后两手经后向前摆起、挺胸、落地时收腹，同起跳动作相同。</a:t>
            </a:r>
            <a:endParaRPr lang="en-US" altLang="zh-CN" sz="2400" b="1" dirty="0" smtClean="0">
              <a:latin typeface="楷体" panose="02010609060101010101" pitchFamily="49" charset="-122"/>
              <a:ea typeface="楷体" panose="02010609060101010101" pitchFamily="49" charset="-122"/>
              <a:cs typeface="Times New Roman" panose="02020603050405020304" pitchFamily="18" charset="0"/>
            </a:endParaRPr>
          </a:p>
          <a:p>
            <a:pPr lvl="0" indent="355600" eaLnBrk="0" fontAlgn="base" hangingPunct="0">
              <a:spcBef>
                <a:spcPct val="0"/>
              </a:spcBef>
              <a:spcAft>
                <a:spcPct val="0"/>
              </a:spcAft>
            </a:pPr>
            <a:r>
              <a:rPr lang="en-US" altLang="zh-CN" sz="2400" b="1" dirty="0" smtClean="0">
                <a:latin typeface="楷体" panose="02010609060101010101" pitchFamily="49" charset="-122"/>
                <a:ea typeface="楷体" panose="02010609060101010101" pitchFamily="49" charset="-122"/>
                <a:cs typeface="Times New Roman" panose="02020603050405020304" pitchFamily="18" charset="0"/>
              </a:rPr>
              <a:t> </a:t>
            </a:r>
            <a:r>
              <a:rPr lang="zh-CN" altLang="en-US" sz="2400" b="1" dirty="0" smtClean="0">
                <a:latin typeface="楷体" panose="02010609060101010101" pitchFamily="49" charset="-122"/>
                <a:ea typeface="楷体" panose="02010609060101010101" pitchFamily="49" charset="-122"/>
                <a:cs typeface="Times New Roman" panose="02020603050405020304" pitchFamily="18" charset="0"/>
              </a:rPr>
              <a:t>这样一来，学生不但踊跃参加，而且对</a:t>
            </a:r>
            <a:r>
              <a:rPr lang="zh-CN" altLang="en-US" sz="2400" b="1" dirty="0" smtClean="0">
                <a:latin typeface="Calibri" panose="020F0502020204030204"/>
                <a:ea typeface="楷体" panose="02010609060101010101" pitchFamily="49" charset="-122"/>
                <a:cs typeface="Times New Roman" panose="02020603050405020304" pitchFamily="18" charset="0"/>
              </a:rPr>
              <a:t>“</a:t>
            </a:r>
            <a:r>
              <a:rPr lang="zh-CN" altLang="en-US" sz="2400" b="1" dirty="0" smtClean="0">
                <a:latin typeface="楷体" panose="02010609060101010101" pitchFamily="49" charset="-122"/>
                <a:ea typeface="楷体" panose="02010609060101010101" pitchFamily="49" charset="-122"/>
                <a:cs typeface="Times New Roman" panose="02020603050405020304" pitchFamily="18" charset="0"/>
              </a:rPr>
              <a:t>立定跳远</a:t>
            </a:r>
            <a:r>
              <a:rPr lang="zh-CN" altLang="en-US" sz="2400" b="1" dirty="0" smtClean="0">
                <a:latin typeface="Calibri" panose="020F0502020204030204"/>
                <a:ea typeface="楷体" panose="02010609060101010101" pitchFamily="49" charset="-122"/>
                <a:cs typeface="Times New Roman" panose="02020603050405020304" pitchFamily="18" charset="0"/>
              </a:rPr>
              <a:t>”</a:t>
            </a:r>
            <a:r>
              <a:rPr lang="zh-CN" altLang="en-US" sz="2400" b="1" dirty="0" smtClean="0">
                <a:latin typeface="楷体" panose="02010609060101010101" pitchFamily="49" charset="-122"/>
                <a:ea typeface="楷体" panose="02010609060101010101" pitchFamily="49" charset="-122"/>
                <a:cs typeface="Times New Roman" panose="02020603050405020304" pitchFamily="18" charset="0"/>
              </a:rPr>
              <a:t>的动作铭记深刻，因为小学生的模仿能力非常强，只要是亲眼见过的东西，通过仔细地观察、模仿，就会做到惟妙惟肖。</a:t>
            </a:r>
            <a:r>
              <a:rPr lang="zh-CN" altLang="en-US" sz="2400" b="1" dirty="0" smtClean="0">
                <a:solidFill>
                  <a:srgbClr val="FF0000"/>
                </a:solidFill>
                <a:latin typeface="楷体" panose="02010609060101010101" pitchFamily="49" charset="-122"/>
                <a:ea typeface="楷体" panose="02010609060101010101" pitchFamily="49" charset="-122"/>
                <a:cs typeface="Times New Roman" panose="02020603050405020304" pitchFamily="18" charset="0"/>
              </a:rPr>
              <a:t>模仿教学不仅可以使学生动眼、动脑、动手，而且还会让学生获得快乐感和成就感，促进学生的积极性和主动性，给课堂带来大好生机，从而为体育教学质量的提高服务。</a:t>
            </a:r>
            <a:endParaRPr lang="zh-CN" altLang="en-US" sz="2400" b="1" dirty="0" smtClean="0">
              <a:solidFill>
                <a:srgbClr val="FF0000"/>
              </a:solidFill>
              <a:latin typeface="Arial" panose="020B0604020202020204" pitchFamily="34" charset="0"/>
              <a:ea typeface="宋体" panose="02010600030101010101" pitchFamily="2" charset="-122"/>
              <a:cs typeface="宋体" panose="02010600030101010101" pitchFamily="2" charset="-122"/>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467544" y="1268760"/>
            <a:ext cx="8280920" cy="3970318"/>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355600" algn="l" defTabSz="914400" rtl="0" eaLnBrk="1" fontAlgn="base" latinLnBrk="0" hangingPunct="1">
              <a:lnSpc>
                <a:spcPct val="100000"/>
              </a:lnSpc>
              <a:spcBef>
                <a:spcPct val="0"/>
              </a:spcBef>
              <a:spcAft>
                <a:spcPct val="0"/>
              </a:spcAft>
              <a:buClrTx/>
              <a:buSzTx/>
              <a:buFontTx/>
              <a:buNone/>
            </a:pPr>
            <a:r>
              <a:rPr kumimoji="0" lang="en-US" altLang="zh-CN" sz="3600" b="1" i="0" u="none" strike="noStrike" cap="none" normalizeH="0" baseline="0" dirty="0" smtClean="0">
                <a:ln>
                  <a:noFill/>
                </a:ln>
                <a:solidFill>
                  <a:srgbClr val="0070C0"/>
                </a:solidFill>
                <a:effectLst/>
                <a:latin typeface="Calibri" panose="020F0502020204030204" pitchFamily="34" charset="0"/>
                <a:ea typeface="楷体" panose="02010609060101010101" pitchFamily="49" charset="-122"/>
                <a:cs typeface="Times New Roman" panose="02020603050405020304" pitchFamily="18" charset="0"/>
              </a:rPr>
              <a:t> </a:t>
            </a:r>
            <a:r>
              <a:rPr kumimoji="0" lang="en-US" altLang="zh-CN" sz="3600" b="1" i="0" u="none" strike="noStrike" cap="none" normalizeH="0" baseline="0" dirty="0" smtClean="0">
                <a:ln>
                  <a:noFill/>
                </a:ln>
                <a:solidFill>
                  <a:srgbClr val="0070C0"/>
                </a:solidFill>
                <a:effectLst/>
                <a:latin typeface="楷体" panose="02010609060101010101" pitchFamily="49" charset="-122"/>
                <a:ea typeface="楷体" panose="02010609060101010101" pitchFamily="49" charset="-122"/>
                <a:cs typeface="Times New Roman" panose="02020603050405020304" pitchFamily="18" charset="0"/>
              </a:rPr>
              <a:t>8</a:t>
            </a:r>
            <a:r>
              <a:rPr kumimoji="0" lang="zh-CN" altLang="en-US" sz="3600" b="1" i="0" u="none" strike="noStrike" cap="none" normalizeH="0" baseline="0" dirty="0" smtClean="0">
                <a:ln>
                  <a:noFill/>
                </a:ln>
                <a:solidFill>
                  <a:srgbClr val="0070C0"/>
                </a:solidFill>
                <a:effectLst/>
                <a:latin typeface="楷体" panose="02010609060101010101" pitchFamily="49" charset="-122"/>
                <a:ea typeface="楷体" panose="02010609060101010101" pitchFamily="49" charset="-122"/>
                <a:cs typeface="Times New Roman" panose="02020603050405020304" pitchFamily="18" charset="0"/>
              </a:rPr>
              <a:t>、运用激励进行教学</a:t>
            </a:r>
            <a:endParaRPr kumimoji="0" lang="zh-CN" altLang="en-US" sz="3600" b="1" i="0" u="none" strike="noStrike" cap="none" normalizeH="0" baseline="0" dirty="0" smtClean="0">
              <a:ln>
                <a:noFill/>
              </a:ln>
              <a:solidFill>
                <a:srgbClr val="0070C0"/>
              </a:solidFill>
              <a:effectLst/>
              <a:latin typeface="Arial" panose="020B0604020202020204" pitchFamily="34" charset="0"/>
              <a:ea typeface="宋体" panose="02010600030101010101" pitchFamily="2" charset="-122"/>
              <a:cs typeface="宋体" panose="02010600030101010101" pitchFamily="2" charset="-122"/>
            </a:endParaRPr>
          </a:p>
          <a:p>
            <a:pPr marL="0" marR="0" lvl="0" indent="355600" algn="l" defTabSz="914400" rtl="0" eaLnBrk="0" fontAlgn="base" latinLnBrk="0" hangingPunct="0">
              <a:lnSpc>
                <a:spcPct val="100000"/>
              </a:lnSpc>
              <a:spcBef>
                <a:spcPct val="0"/>
              </a:spcBef>
              <a:spcAft>
                <a:spcPct val="0"/>
              </a:spcAft>
              <a:buClrTx/>
              <a:buSzTx/>
              <a:buFontTx/>
              <a:buNone/>
            </a:pPr>
            <a:r>
              <a:rPr kumimoji="0" lang="zh-CN" altLang="en-US" sz="24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t>  小学生大都具有强烈的表现欲望、争强好胜和喜欢表扬的心理特点，所以，在体育教学中可以采用激励教学。</a:t>
            </a:r>
            <a:r>
              <a:rPr kumimoji="0" lang="zh-CN" altLang="en-US" sz="24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比如在体育教学中，尝试设立了</a:t>
            </a:r>
            <a:r>
              <a:rPr kumimoji="0" lang="zh-CN" altLang="en-US" sz="2400" b="1" i="0" u="none" strike="noStrike" cap="none" normalizeH="0" baseline="0" dirty="0" smtClean="0">
                <a:ln>
                  <a:noFill/>
                </a:ln>
                <a:solidFill>
                  <a:srgbClr val="FF0000"/>
                </a:solidFill>
                <a:effectLst/>
                <a:latin typeface="Calibri" panose="020F0502020204030204"/>
                <a:ea typeface="楷体" panose="02010609060101010101" pitchFamily="49" charset="-122"/>
                <a:cs typeface="Times New Roman" panose="02020603050405020304" pitchFamily="18" charset="0"/>
              </a:rPr>
              <a:t>“</a:t>
            </a:r>
            <a:r>
              <a:rPr kumimoji="0" lang="zh-CN" altLang="en-US" sz="24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体育新星</a:t>
            </a:r>
            <a:r>
              <a:rPr kumimoji="0" lang="zh-CN" altLang="en-US" sz="2400" b="1" i="0" u="none" strike="noStrike" cap="none" normalizeH="0" baseline="0" dirty="0" smtClean="0">
                <a:ln>
                  <a:noFill/>
                </a:ln>
                <a:solidFill>
                  <a:srgbClr val="FF0000"/>
                </a:solidFill>
                <a:effectLst/>
                <a:latin typeface="Calibri" panose="020F0502020204030204"/>
                <a:ea typeface="楷体" panose="02010609060101010101" pitchFamily="49" charset="-122"/>
                <a:cs typeface="Times New Roman" panose="02020603050405020304" pitchFamily="18" charset="0"/>
              </a:rPr>
              <a:t>”</a:t>
            </a:r>
            <a:r>
              <a:rPr kumimoji="0" lang="zh-CN" altLang="en-US" sz="24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a:t>
            </a:r>
            <a:r>
              <a:rPr kumimoji="0" lang="zh-CN" altLang="en-US" sz="24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t>激发学生的学习兴趣，老师针对学生的实际情况制定与其能力相符的目标，可以分设</a:t>
            </a:r>
            <a:r>
              <a:rPr kumimoji="0" lang="zh-CN" altLang="en-US" sz="2400" b="1" i="0" u="none" strike="noStrike" cap="none" normalizeH="0" baseline="0" dirty="0" smtClean="0">
                <a:ln>
                  <a:noFill/>
                </a:ln>
                <a:solidFill>
                  <a:srgbClr val="FF0000"/>
                </a:solidFill>
                <a:effectLst/>
                <a:latin typeface="Calibri" panose="020F0502020204030204"/>
                <a:ea typeface="楷体" panose="02010609060101010101" pitchFamily="49" charset="-122"/>
                <a:cs typeface="Times New Roman" panose="02020603050405020304" pitchFamily="18" charset="0"/>
              </a:rPr>
              <a:t>“</a:t>
            </a:r>
            <a:r>
              <a:rPr kumimoji="0" lang="zh-CN" altLang="en-US" sz="24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进步星</a:t>
            </a:r>
            <a:r>
              <a:rPr kumimoji="0" lang="zh-CN" altLang="en-US" sz="2400" b="1" i="0" u="none" strike="noStrike" cap="none" normalizeH="0" baseline="0" dirty="0" smtClean="0">
                <a:ln>
                  <a:noFill/>
                </a:ln>
                <a:solidFill>
                  <a:srgbClr val="FF0000"/>
                </a:solidFill>
                <a:effectLst/>
                <a:latin typeface="Calibri" panose="020F0502020204030204"/>
                <a:ea typeface="楷体" panose="02010609060101010101" pitchFamily="49" charset="-122"/>
                <a:cs typeface="Times New Roman" panose="02020603050405020304" pitchFamily="18" charset="0"/>
              </a:rPr>
              <a:t>”</a:t>
            </a:r>
            <a:r>
              <a:rPr kumimoji="0" lang="zh-CN" altLang="en-US" sz="24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a:t>
            </a:r>
            <a:r>
              <a:rPr kumimoji="0" lang="zh-CN" altLang="en-US" sz="2400" b="1" i="0" u="none" strike="noStrike" cap="none" normalizeH="0" baseline="0" dirty="0" smtClean="0">
                <a:ln>
                  <a:noFill/>
                </a:ln>
                <a:solidFill>
                  <a:srgbClr val="FF0000"/>
                </a:solidFill>
                <a:effectLst/>
                <a:latin typeface="Calibri" panose="020F0502020204030204"/>
                <a:ea typeface="楷体" panose="02010609060101010101" pitchFamily="49" charset="-122"/>
                <a:cs typeface="Times New Roman" panose="02020603050405020304" pitchFamily="18" charset="0"/>
              </a:rPr>
              <a:t>“</a:t>
            </a:r>
            <a:r>
              <a:rPr kumimoji="0" lang="zh-CN" altLang="en-US" sz="24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创新星</a:t>
            </a:r>
            <a:r>
              <a:rPr kumimoji="0" lang="zh-CN" altLang="en-US" sz="2400" b="1" i="0" u="none" strike="noStrike" cap="none" normalizeH="0" baseline="0" dirty="0" smtClean="0">
                <a:ln>
                  <a:noFill/>
                </a:ln>
                <a:solidFill>
                  <a:srgbClr val="FF0000"/>
                </a:solidFill>
                <a:effectLst/>
                <a:latin typeface="Calibri" panose="020F0502020204030204"/>
                <a:ea typeface="楷体" panose="02010609060101010101" pitchFamily="49" charset="-122"/>
                <a:cs typeface="Times New Roman" panose="02020603050405020304" pitchFamily="18" charset="0"/>
              </a:rPr>
              <a:t>”</a:t>
            </a:r>
            <a:r>
              <a:rPr kumimoji="0" lang="zh-CN" altLang="en-US" sz="24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a:t>
            </a:r>
            <a:r>
              <a:rPr kumimoji="0" lang="zh-CN" altLang="en-US" sz="2400" b="1" i="0" u="none" strike="noStrike" cap="none" normalizeH="0" baseline="0" dirty="0" smtClean="0">
                <a:ln>
                  <a:noFill/>
                </a:ln>
                <a:solidFill>
                  <a:srgbClr val="FF0000"/>
                </a:solidFill>
                <a:effectLst/>
                <a:latin typeface="Calibri" panose="020F0502020204030204"/>
                <a:ea typeface="楷体" panose="02010609060101010101" pitchFamily="49" charset="-122"/>
                <a:cs typeface="Times New Roman" panose="02020603050405020304" pitchFamily="18" charset="0"/>
              </a:rPr>
              <a:t>“</a:t>
            </a:r>
            <a:r>
              <a:rPr kumimoji="0" lang="zh-CN" altLang="en-US" sz="24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健身星</a:t>
            </a:r>
            <a:r>
              <a:rPr kumimoji="0" lang="zh-CN" altLang="en-US" sz="2400" b="1" i="0" u="none" strike="noStrike" cap="none" normalizeH="0" baseline="0" dirty="0" smtClean="0">
                <a:ln>
                  <a:noFill/>
                </a:ln>
                <a:solidFill>
                  <a:srgbClr val="FF0000"/>
                </a:solidFill>
                <a:effectLst/>
                <a:latin typeface="Calibri" panose="020F0502020204030204"/>
                <a:ea typeface="楷体" panose="02010609060101010101" pitchFamily="49" charset="-122"/>
                <a:cs typeface="Times New Roman" panose="02020603050405020304" pitchFamily="18" charset="0"/>
              </a:rPr>
              <a:t>”</a:t>
            </a:r>
            <a:r>
              <a:rPr kumimoji="0" lang="zh-CN" altLang="en-US" sz="24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a:t>
            </a:r>
            <a:r>
              <a:rPr kumimoji="0" lang="zh-CN" altLang="en-US" sz="2400" b="1" i="0" u="none" strike="noStrike" cap="none" normalizeH="0" baseline="0" dirty="0" smtClean="0">
                <a:ln>
                  <a:noFill/>
                </a:ln>
                <a:solidFill>
                  <a:srgbClr val="FF0000"/>
                </a:solidFill>
                <a:effectLst/>
                <a:latin typeface="Calibri" panose="020F0502020204030204"/>
                <a:ea typeface="楷体" panose="02010609060101010101" pitchFamily="49" charset="-122"/>
                <a:cs typeface="Times New Roman" panose="02020603050405020304" pitchFamily="18" charset="0"/>
              </a:rPr>
              <a:t>“</a:t>
            </a:r>
            <a:r>
              <a:rPr kumimoji="0" lang="zh-CN" altLang="en-US" sz="24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安全星</a:t>
            </a:r>
            <a:r>
              <a:rPr kumimoji="0" lang="zh-CN" altLang="en-US" sz="2400" b="1" i="0" u="none" strike="noStrike" cap="none" normalizeH="0" baseline="0" dirty="0" smtClean="0">
                <a:ln>
                  <a:noFill/>
                </a:ln>
                <a:solidFill>
                  <a:srgbClr val="FF0000"/>
                </a:solidFill>
                <a:effectLst/>
                <a:latin typeface="Calibri" panose="020F0502020204030204"/>
                <a:ea typeface="楷体" panose="02010609060101010101" pitchFamily="49" charset="-122"/>
                <a:cs typeface="Times New Roman" panose="02020603050405020304" pitchFamily="18" charset="0"/>
              </a:rPr>
              <a:t>”</a:t>
            </a:r>
            <a:r>
              <a:rPr kumimoji="0" lang="zh-CN" altLang="en-US" sz="24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a:t>
            </a:r>
            <a:r>
              <a:rPr kumimoji="0" lang="zh-CN" altLang="en-US" sz="2400" b="1" i="0" u="none" strike="noStrike" cap="none" normalizeH="0" baseline="0" dirty="0" smtClean="0">
                <a:ln>
                  <a:noFill/>
                </a:ln>
                <a:solidFill>
                  <a:srgbClr val="FF0000"/>
                </a:solidFill>
                <a:effectLst/>
                <a:latin typeface="Calibri" panose="020F0502020204030204"/>
                <a:ea typeface="楷体" panose="02010609060101010101" pitchFamily="49" charset="-122"/>
                <a:cs typeface="Times New Roman" panose="02020603050405020304" pitchFamily="18" charset="0"/>
              </a:rPr>
              <a:t>“</a:t>
            </a:r>
            <a:r>
              <a:rPr kumimoji="0" lang="zh-CN" altLang="en-US" sz="24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达标星</a:t>
            </a:r>
            <a:r>
              <a:rPr kumimoji="0" lang="zh-CN" altLang="en-US" sz="2400" b="1" i="0" u="none" strike="noStrike" cap="none" normalizeH="0" baseline="0" dirty="0" smtClean="0">
                <a:ln>
                  <a:noFill/>
                </a:ln>
                <a:solidFill>
                  <a:srgbClr val="FF0000"/>
                </a:solidFill>
                <a:effectLst/>
                <a:latin typeface="Calibri" panose="020F0502020204030204"/>
                <a:ea typeface="楷体" panose="02010609060101010101" pitchFamily="49" charset="-122"/>
                <a:cs typeface="Times New Roman" panose="02020603050405020304" pitchFamily="18" charset="0"/>
              </a:rPr>
              <a:t>”</a:t>
            </a:r>
            <a:r>
              <a:rPr kumimoji="0" lang="zh-CN" altLang="en-US" sz="24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t>等，学生只要通过努力，就一定能够达到。学生就会感受到通过自己努力得到的成功感和快乐感，</a:t>
            </a:r>
            <a:r>
              <a:rPr kumimoji="0" lang="zh-CN" altLang="en-US" sz="24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经过一定时间的积累就会转变为对体育的浓厚兴趣 ，从而更加地喜欢体育课和体育锻炼。</a:t>
            </a:r>
            <a:endParaRPr kumimoji="0" lang="en-US" altLang="zh-CN" sz="24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2348880"/>
            <a:ext cx="8712968" cy="768350"/>
          </a:xfrm>
          <a:prstGeom prst="rect">
            <a:avLst/>
          </a:prstGeom>
          <a:noFill/>
        </p:spPr>
        <p:txBody>
          <a:bodyPr wrap="square" rtlCol="0">
            <a:spAutoFit/>
          </a:bodyPr>
          <a:lstStyle/>
          <a:p>
            <a:pPr algn="ctr"/>
            <a:r>
              <a:rPr lang="zh-CN" altLang="zh-CN" sz="4400" b="1" i="1" dirty="0" smtClean="0">
                <a:solidFill>
                  <a:srgbClr val="FF0000"/>
                </a:solidFill>
                <a:effectLst>
                  <a:outerShdw blurRad="38100" dist="38100" dir="2700000" algn="tl">
                    <a:srgbClr val="000000">
                      <a:alpha val="43137"/>
                    </a:srgbClr>
                  </a:outerShdw>
                </a:effectLst>
                <a:ea typeface="楷体_GB2312"/>
              </a:rPr>
              <a:t>如何提高小学体育高效课堂</a:t>
            </a:r>
            <a:endParaRPr lang="en-US" altLang="zh-CN" sz="4400" b="1" i="1" dirty="0" smtClean="0">
              <a:solidFill>
                <a:srgbClr val="FF0000"/>
              </a:solidFill>
              <a:effectLst>
                <a:outerShdw blurRad="38100" dist="38100" dir="2700000" algn="tl">
                  <a:srgbClr val="000000">
                    <a:alpha val="43137"/>
                  </a:srgbClr>
                </a:outerShdw>
              </a:effectLst>
              <a:ea typeface="楷体_GB2312"/>
            </a:endParaRPr>
          </a:p>
        </p:txBody>
      </p:sp>
      <p:sp>
        <p:nvSpPr>
          <p:cNvPr id="3" name="文本框 2"/>
          <p:cNvSpPr txBox="1"/>
          <p:nvPr/>
        </p:nvSpPr>
        <p:spPr>
          <a:xfrm>
            <a:off x="2633345" y="3400425"/>
            <a:ext cx="6115685" cy="1445260"/>
          </a:xfrm>
          <a:prstGeom prst="rect">
            <a:avLst/>
          </a:prstGeom>
          <a:noFill/>
        </p:spPr>
        <p:txBody>
          <a:bodyPr wrap="square" rtlCol="0">
            <a:spAutoFit/>
          </a:bodyPr>
          <a:p>
            <a:r>
              <a:rPr lang="zh-CN" altLang="en-US" sz="4400" b="1">
                <a:solidFill>
                  <a:srgbClr val="FF0000"/>
                </a:solidFill>
              </a:rPr>
              <a:t>学生热衷放羊，是体育老师最大的耻辱！！！</a:t>
            </a:r>
            <a:endParaRPr lang="zh-CN" altLang="en-US" sz="4400" b="1">
              <a:solidFill>
                <a:srgbClr val="FF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11560" y="1340768"/>
            <a:ext cx="7992888" cy="3785652"/>
          </a:xfrm>
          <a:prstGeom prst="rect">
            <a:avLst/>
          </a:prstGeom>
        </p:spPr>
        <p:txBody>
          <a:bodyPr wrap="square">
            <a:spAutoFit/>
          </a:bodyPr>
          <a:lstStyle/>
          <a:p>
            <a:pPr lvl="0" indent="355600" eaLnBrk="0" fontAlgn="base" hangingPunct="0">
              <a:spcBef>
                <a:spcPct val="0"/>
              </a:spcBef>
              <a:spcAft>
                <a:spcPct val="0"/>
              </a:spcAft>
            </a:pPr>
            <a:r>
              <a:rPr lang="zh-CN" altLang="en-US" sz="2400" dirty="0" smtClean="0">
                <a:latin typeface="Calibri" panose="020F0502020204030204"/>
                <a:ea typeface="楷体" panose="02010609060101010101" pitchFamily="49" charset="-122"/>
                <a:cs typeface="Times New Roman" panose="02020603050405020304" pitchFamily="18" charset="0"/>
              </a:rPr>
              <a:t> </a:t>
            </a:r>
            <a:r>
              <a:rPr lang="zh-CN" altLang="en-US" sz="2400" b="1" dirty="0" smtClean="0">
                <a:solidFill>
                  <a:srgbClr val="FF0000"/>
                </a:solidFill>
                <a:latin typeface="Calibri" panose="020F0502020204030204"/>
                <a:ea typeface="楷体" panose="02010609060101010101" pitchFamily="49" charset="-122"/>
                <a:cs typeface="Times New Roman" panose="02020603050405020304" pitchFamily="18" charset="0"/>
              </a:rPr>
              <a:t>“</a:t>
            </a:r>
            <a:r>
              <a:rPr lang="zh-CN" altLang="en-US" sz="2400" b="1" dirty="0" smtClean="0">
                <a:solidFill>
                  <a:srgbClr val="FF0000"/>
                </a:solidFill>
                <a:latin typeface="楷体" panose="02010609060101010101" pitchFamily="49" charset="-122"/>
                <a:ea typeface="楷体" panose="02010609060101010101" pitchFamily="49" charset="-122"/>
                <a:cs typeface="Times New Roman" panose="02020603050405020304" pitchFamily="18" charset="0"/>
              </a:rPr>
              <a:t>体育之星</a:t>
            </a:r>
            <a:r>
              <a:rPr lang="zh-CN" altLang="en-US" sz="2400" b="1" dirty="0" smtClean="0">
                <a:solidFill>
                  <a:srgbClr val="FF0000"/>
                </a:solidFill>
                <a:latin typeface="Calibri" panose="020F0502020204030204"/>
                <a:ea typeface="楷体" panose="02010609060101010101" pitchFamily="49" charset="-122"/>
                <a:cs typeface="Times New Roman" panose="02020603050405020304" pitchFamily="18" charset="0"/>
              </a:rPr>
              <a:t>”</a:t>
            </a:r>
            <a:r>
              <a:rPr lang="zh-CN" altLang="en-US" sz="2400" b="1" dirty="0" smtClean="0">
                <a:latin typeface="楷体" panose="02010609060101010101" pitchFamily="49" charset="-122"/>
                <a:ea typeface="楷体" panose="02010609060101010101" pitchFamily="49" charset="-122"/>
                <a:cs typeface="Times New Roman" panose="02020603050405020304" pitchFamily="18" charset="0"/>
              </a:rPr>
              <a:t>的实施给学生营造了良性竞争的氛围，满足了他们体验成功的需要，激发了他们学习的兴趣，极大地调动了学生参加体育学习的积极性、主动性和创造性，提高了体育教学的效益。学生为了获得成功，期待着上体育课，对体育课投入更大、更多的热情，整队时站得快、静、齐，练习时积极主动，跃跃欲试，摩拳擦掌，动作敏捷，课堂面貌随之焕然一新，教学效果也显著提升。当有个别学生课堂注意力不够集中时，教师的一个手势、姿态、眼神就能暗示他立刻集中注意力、纠正错误，</a:t>
            </a:r>
            <a:r>
              <a:rPr lang="zh-CN" altLang="en-US" sz="2400" b="1" dirty="0" smtClean="0">
                <a:solidFill>
                  <a:srgbClr val="FF0000"/>
                </a:solidFill>
                <a:latin typeface="Calibri" panose="020F0502020204030204"/>
                <a:ea typeface="楷体" panose="02010609060101010101" pitchFamily="49" charset="-122"/>
                <a:cs typeface="Times New Roman" panose="02020603050405020304" pitchFamily="18" charset="0"/>
              </a:rPr>
              <a:t>“</a:t>
            </a:r>
            <a:r>
              <a:rPr lang="zh-CN" altLang="en-US" sz="2400" b="1" dirty="0" smtClean="0">
                <a:solidFill>
                  <a:srgbClr val="FF0000"/>
                </a:solidFill>
                <a:latin typeface="楷体" panose="02010609060101010101" pitchFamily="49" charset="-122"/>
                <a:ea typeface="楷体" panose="02010609060101010101" pitchFamily="49" charset="-122"/>
                <a:cs typeface="Times New Roman" panose="02020603050405020304" pitchFamily="18" charset="0"/>
              </a:rPr>
              <a:t>体育新星</a:t>
            </a:r>
            <a:r>
              <a:rPr lang="zh-CN" altLang="en-US" sz="2400" b="1" dirty="0" smtClean="0">
                <a:solidFill>
                  <a:srgbClr val="FF0000"/>
                </a:solidFill>
                <a:latin typeface="Calibri" panose="020F0502020204030204"/>
                <a:ea typeface="楷体" panose="02010609060101010101" pitchFamily="49" charset="-122"/>
                <a:cs typeface="Times New Roman" panose="02020603050405020304" pitchFamily="18" charset="0"/>
              </a:rPr>
              <a:t>”</a:t>
            </a:r>
            <a:r>
              <a:rPr lang="zh-CN" altLang="en-US" sz="2400" b="1" dirty="0" smtClean="0">
                <a:solidFill>
                  <a:srgbClr val="FF0000"/>
                </a:solidFill>
                <a:latin typeface="楷体" panose="02010609060101010101" pitchFamily="49" charset="-122"/>
                <a:ea typeface="楷体" panose="02010609060101010101" pitchFamily="49" charset="-122"/>
                <a:cs typeface="Times New Roman" panose="02020603050405020304" pitchFamily="18" charset="0"/>
              </a:rPr>
              <a:t>极大地提高了课堂教学效益。</a:t>
            </a:r>
            <a:endParaRPr lang="zh-CN" altLang="en-US" sz="2400" b="1" dirty="0" smtClean="0">
              <a:solidFill>
                <a:srgbClr val="FF0000"/>
              </a:solidFill>
              <a:latin typeface="Arial" panose="020B0604020202020204" pitchFamily="34" charset="0"/>
              <a:ea typeface="宋体" panose="02010600030101010101" pitchFamily="2" charset="-122"/>
              <a:cs typeface="宋体" panose="02010600030101010101" pitchFamily="2" charset="-122"/>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539552" y="1196752"/>
            <a:ext cx="8280920" cy="4031873"/>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altLang="zh-CN" sz="3600" b="1" i="0" u="none" strike="noStrike" cap="none" normalizeH="0" baseline="0" dirty="0" smtClean="0">
                <a:ln>
                  <a:noFill/>
                </a:ln>
                <a:solidFill>
                  <a:srgbClr val="0070C0"/>
                </a:solidFill>
                <a:effectLst/>
                <a:latin typeface="楷体" panose="02010609060101010101" pitchFamily="49" charset="-122"/>
                <a:ea typeface="楷体" panose="02010609060101010101" pitchFamily="49" charset="-122"/>
                <a:cs typeface="Times New Roman" panose="02020603050405020304" pitchFamily="18" charset="0"/>
              </a:rPr>
              <a:t>9</a:t>
            </a:r>
            <a:r>
              <a:rPr kumimoji="0" lang="zh-CN" altLang="en-US" sz="3600" b="1" i="0" u="none" strike="noStrike" cap="none" normalizeH="0" baseline="0" dirty="0" smtClean="0">
                <a:ln>
                  <a:noFill/>
                </a:ln>
                <a:solidFill>
                  <a:srgbClr val="0070C0"/>
                </a:solidFill>
                <a:effectLst/>
                <a:latin typeface="楷体" panose="02010609060101010101" pitchFamily="49" charset="-122"/>
                <a:ea typeface="楷体" panose="02010609060101010101" pitchFamily="49" charset="-122"/>
                <a:cs typeface="Times New Roman" panose="02020603050405020304" pitchFamily="18" charset="0"/>
              </a:rPr>
              <a:t>、运用情景进行教学</a:t>
            </a:r>
            <a:endParaRPr kumimoji="0" lang="zh-CN" altLang="en-US" sz="3600" b="1" i="0" u="none" strike="noStrike" cap="none" normalizeH="0" baseline="0" dirty="0" smtClean="0">
              <a:ln>
                <a:noFill/>
              </a:ln>
              <a:solidFill>
                <a:srgbClr val="0070C0"/>
              </a:solidFill>
              <a:effectLst/>
              <a:latin typeface="楷体" panose="02010609060101010101" pitchFamily="49" charset="-122"/>
              <a:ea typeface="楷体" panose="02010609060101010101" pitchFamily="49"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zh-CN" altLang="en-US" sz="20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t>    </a:t>
            </a:r>
            <a:r>
              <a:rPr kumimoji="0" lang="zh-CN" altLang="en-US" sz="20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根据小学生爱看童话、看听故事，针对学生的这些特点在体育教学中，创设适宜的教学情境，有利于激发学生的学习兴趣，起到事半功倍的教学效果。</a:t>
            </a:r>
            <a:endParaRPr kumimoji="0" lang="en-US" altLang="zh-CN" sz="20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pPr>
            <a:r>
              <a:rPr lang="en-US" altLang="zh-CN" sz="2000" b="1" dirty="0" smtClean="0">
                <a:latin typeface="楷体" panose="02010609060101010101" pitchFamily="49" charset="-122"/>
                <a:ea typeface="楷体" panose="02010609060101010101" pitchFamily="49" charset="-122"/>
                <a:cs typeface="Times New Roman" panose="02020603050405020304" pitchFamily="18" charset="0"/>
              </a:rPr>
              <a:t>    </a:t>
            </a:r>
            <a:r>
              <a:rPr kumimoji="0" lang="zh-CN" altLang="en-US" sz="20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t>在体育课堂中创设与学生们平时一些生活相关的情景，就会使你的体育课新鲜有趣，孩子们的好强心和求知欲一下子就被激发出来了，学习积极性和主动性也被充分调动了，对体育课的向往更是不言而喻的。</a:t>
            </a:r>
            <a:r>
              <a:rPr kumimoji="0" lang="zh-CN" altLang="en-US" sz="2000" b="1" i="0" u="none" strike="noStrike" cap="none" normalizeH="0" baseline="0" dirty="0" smtClean="0">
                <a:ln>
                  <a:noFill/>
                </a:ln>
                <a:effectLst/>
                <a:latin typeface="楷体" panose="02010609060101010101" pitchFamily="49" charset="-122"/>
                <a:ea typeface="楷体" panose="02010609060101010101" pitchFamily="49" charset="-122"/>
                <a:cs typeface="Times New Roman" panose="02020603050405020304" pitchFamily="18" charset="0"/>
              </a:rPr>
              <a:t>教学情景来自于生活，但又不等同于生活。</a:t>
            </a:r>
            <a:endParaRPr kumimoji="0" lang="en-US" altLang="zh-CN" sz="2000" b="1" i="0" u="none" strike="noStrike" cap="none" normalizeH="0" baseline="0" dirty="0" smtClean="0">
              <a:ln>
                <a:noFill/>
              </a:ln>
              <a:effectLst/>
              <a:latin typeface="楷体" panose="02010609060101010101" pitchFamily="49" charset="-122"/>
              <a:ea typeface="楷体" panose="02010609060101010101" pitchFamily="49"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pPr>
            <a:r>
              <a:rPr lang="en-US" altLang="zh-CN" sz="2000" b="1" dirty="0" smtClean="0">
                <a:latin typeface="楷体" panose="02010609060101010101" pitchFamily="49" charset="-122"/>
                <a:ea typeface="楷体" panose="02010609060101010101" pitchFamily="49" charset="-122"/>
                <a:cs typeface="Times New Roman" panose="02020603050405020304" pitchFamily="18" charset="0"/>
              </a:rPr>
              <a:t>    </a:t>
            </a:r>
            <a:r>
              <a:rPr kumimoji="0" lang="zh-CN" altLang="en-US" sz="20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t>因此，在体育课堂设计情景时，一定要与学生生活习习有关，再结合教师本身的教学目标，只有这样，</a:t>
            </a:r>
            <a:r>
              <a:rPr kumimoji="0" lang="zh-CN" altLang="en-US" sz="20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才能激活学生的活动热情和求知欲望，与孩子的情感产生心理上的共鸣，并促使学生在现实环境与活动氛围的相互作用的和谐统一中获得全面发展。</a:t>
            </a:r>
            <a:r>
              <a:rPr kumimoji="0" lang="zh-CN" altLang="en-US" sz="20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t>　</a:t>
            </a:r>
            <a:r>
              <a:rPr kumimoji="0" lang="zh-CN" altLang="en-US" sz="2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 </a:t>
            </a:r>
            <a:endParaRPr kumimoji="0" lang="zh-CN" altLang="en-US" sz="2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467544" y="1084094"/>
            <a:ext cx="8208912" cy="4339650"/>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sz="3600" b="1" i="0" u="none" strike="noStrike" cap="none" normalizeH="0" baseline="0" dirty="0" smtClean="0">
                <a:ln>
                  <a:noFill/>
                </a:ln>
                <a:solidFill>
                  <a:srgbClr val="0070C0"/>
                </a:solidFill>
                <a:effectLst/>
                <a:latin typeface="楷体" panose="02010609060101010101" pitchFamily="49" charset="-122"/>
                <a:ea typeface="楷体" panose="02010609060101010101" pitchFamily="49" charset="-122"/>
                <a:cs typeface="Times New Roman" panose="02020603050405020304" pitchFamily="18" charset="0"/>
              </a:rPr>
              <a:t>四、布置促进教学效果的场地器材</a:t>
            </a:r>
            <a:br>
              <a:rPr kumimoji="0" lang="zh-CN" altLang="en-US" sz="14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br>
            <a:r>
              <a:rPr kumimoji="0" lang="zh-CN" altLang="en-US" sz="14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t>　　</a:t>
            </a:r>
            <a:r>
              <a:rPr kumimoji="0" lang="zh-CN" altLang="en-US" sz="14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  </a:t>
            </a:r>
            <a:r>
              <a:rPr kumimoji="0" lang="zh-CN" altLang="en-US" sz="24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体育课和其他学科不同，它是在一个大环境下进行教学的。</a:t>
            </a:r>
            <a:r>
              <a:rPr kumimoji="0" lang="zh-CN" altLang="en-US" sz="24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t>只有根据教学内容，精心设计教学场地，运用体育器械布局的环境美、队列队形的造型美，激发学生的学习兴趣，唤起学生的运动激情。</a:t>
            </a:r>
            <a:endParaRPr kumimoji="0" lang="en-US" altLang="zh-CN" sz="24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pPr>
            <a:r>
              <a:rPr lang="en-US" altLang="zh-CN" sz="2400" b="1" dirty="0" smtClean="0">
                <a:solidFill>
                  <a:srgbClr val="FF0000"/>
                </a:solidFill>
                <a:latin typeface="楷体" panose="02010609060101010101" pitchFamily="49" charset="-122"/>
                <a:ea typeface="楷体" panose="02010609060101010101" pitchFamily="49" charset="-122"/>
                <a:cs typeface="Times New Roman" panose="02020603050405020304" pitchFamily="18" charset="0"/>
              </a:rPr>
              <a:t>    </a:t>
            </a:r>
            <a:r>
              <a:rPr kumimoji="0" lang="zh-CN" altLang="en-US" sz="24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如：教投掷小沙包时，可以在小沙包上缝上彩带</a:t>
            </a:r>
            <a:r>
              <a:rPr kumimoji="0" lang="zh-CN" altLang="en-US" sz="24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t>，让学生在投掷小沙包时如空中出现了道道彩虹，这样不仅可以纠正学生的投掷角度，又可激发学生的投掷兴趣。</a:t>
            </a:r>
            <a:endParaRPr kumimoji="0" lang="en-US" altLang="zh-CN" sz="24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pPr>
            <a:r>
              <a:rPr lang="en-US" altLang="zh-CN" sz="2400" b="1" dirty="0" smtClean="0">
                <a:latin typeface="楷体" panose="02010609060101010101" pitchFamily="49" charset="-122"/>
                <a:ea typeface="楷体" panose="02010609060101010101" pitchFamily="49" charset="-122"/>
                <a:cs typeface="Times New Roman" panose="02020603050405020304" pitchFamily="18" charset="0"/>
              </a:rPr>
              <a:t>    </a:t>
            </a:r>
            <a:r>
              <a:rPr kumimoji="0" lang="zh-CN" altLang="en-US" sz="24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又如在前滚翻教学中，利用呼啦圈套在海绵垫上成一个山洞，这样学生在练习中不但掌握了团身的重点，又提高了学生练习的兴趣和积极性，同时培养了学生互相帮助的精神。</a:t>
            </a:r>
            <a:endParaRPr kumimoji="0" lang="zh-CN" altLang="en-US" sz="2400" b="1" i="0" u="none" strike="noStrike" cap="none" normalizeH="0" baseline="0" dirty="0" smtClean="0">
              <a:ln>
                <a:noFill/>
              </a:ln>
              <a:solidFill>
                <a:srgbClr val="FF0000"/>
              </a:solidFill>
              <a:effectLst/>
              <a:latin typeface="Arial" panose="020B0604020202020204" pitchFamily="34" charset="0"/>
              <a:ea typeface="宋体" panose="02010600030101010101" pitchFamily="2" charset="-122"/>
              <a:cs typeface="宋体" panose="02010600030101010101" pitchFamily="2" charset="-122"/>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539552" y="1268760"/>
            <a:ext cx="8208912" cy="4093428"/>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sz="3600" b="1" i="0" u="none" strike="noStrike" cap="none" normalizeH="0" baseline="0" dirty="0" smtClean="0">
                <a:ln>
                  <a:noFill/>
                </a:ln>
                <a:solidFill>
                  <a:srgbClr val="0070C0"/>
                </a:solidFill>
                <a:effectLst/>
                <a:latin typeface="楷体" panose="02010609060101010101" pitchFamily="49" charset="-122"/>
                <a:ea typeface="楷体" panose="02010609060101010101" pitchFamily="49" charset="-122"/>
                <a:cs typeface="Times New Roman" panose="02020603050405020304" pitchFamily="18" charset="0"/>
              </a:rPr>
              <a:t>五、注重评价方法与语言艺术</a:t>
            </a:r>
            <a:br>
              <a:rPr kumimoji="0" lang="zh-CN" altLang="en-US" sz="14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br>
            <a:r>
              <a:rPr kumimoji="0" lang="zh-CN" altLang="en-US" sz="14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t>　　 </a:t>
            </a:r>
            <a:r>
              <a:rPr kumimoji="0" lang="zh-CN" altLang="en-US" sz="24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t>课堂学习中，不是每一个孩子在整堂课都能够畅通无阻的，因此在课的进行阶段和课的结束阶段，都要进行适当的评价，及时提出学生练习中动作的优缺点。</a:t>
            </a:r>
            <a:endParaRPr kumimoji="0" lang="en-US" altLang="zh-CN" sz="24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pPr>
            <a:r>
              <a:rPr lang="en-US" altLang="zh-CN" sz="2400" b="1" dirty="0" smtClean="0">
                <a:latin typeface="楷体" panose="02010609060101010101" pitchFamily="49" charset="-122"/>
                <a:ea typeface="楷体" panose="02010609060101010101" pitchFamily="49" charset="-122"/>
                <a:cs typeface="Times New Roman" panose="02020603050405020304" pitchFamily="18" charset="0"/>
              </a:rPr>
              <a:t>   </a:t>
            </a:r>
            <a:r>
              <a:rPr kumimoji="0" lang="zh-CN" altLang="en-US" sz="24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德国著名教育家第斯多查认为</a:t>
            </a:r>
            <a:r>
              <a:rPr kumimoji="0" lang="zh-CN" altLang="en-US" sz="2400" b="1" i="0" u="none" strike="noStrike" cap="none" normalizeH="0" baseline="0" dirty="0" smtClean="0">
                <a:ln>
                  <a:noFill/>
                </a:ln>
                <a:solidFill>
                  <a:srgbClr val="FF0000"/>
                </a:solidFill>
                <a:effectLst/>
                <a:latin typeface="Calibri" panose="020F0502020204030204"/>
                <a:ea typeface="楷体" panose="02010609060101010101" pitchFamily="49" charset="-122"/>
                <a:cs typeface="Times New Roman" panose="02020603050405020304" pitchFamily="18" charset="0"/>
              </a:rPr>
              <a:t>“</a:t>
            </a:r>
            <a:r>
              <a:rPr kumimoji="0" lang="zh-CN" altLang="en-US" sz="24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如果使学生习惯于简单的接受或被动地学习，任何方法都是坏的，如果能激发学生的主动性，任何方法都是好的</a:t>
            </a:r>
            <a:r>
              <a:rPr kumimoji="0" lang="zh-CN" altLang="en-US" sz="2400" b="1" i="0" u="none" strike="noStrike" cap="none" normalizeH="0" baseline="0" dirty="0" smtClean="0">
                <a:ln>
                  <a:noFill/>
                </a:ln>
                <a:solidFill>
                  <a:srgbClr val="FF0000"/>
                </a:solidFill>
                <a:effectLst/>
                <a:latin typeface="Calibri" panose="020F0502020204030204"/>
                <a:ea typeface="楷体" panose="02010609060101010101" pitchFamily="49" charset="-122"/>
                <a:cs typeface="Times New Roman" panose="02020603050405020304" pitchFamily="18" charset="0"/>
              </a:rPr>
              <a:t>”</a:t>
            </a:r>
            <a:r>
              <a:rPr kumimoji="0" lang="zh-CN" altLang="en-US" sz="24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a:t>
            </a:r>
            <a:r>
              <a:rPr kumimoji="0" lang="zh-CN" altLang="en-US" sz="24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t>因此，要时常以</a:t>
            </a:r>
            <a:r>
              <a:rPr kumimoji="0" lang="zh-CN" altLang="en-US" sz="2400" b="1" i="0" u="none" strike="noStrike" cap="none" normalizeH="0" baseline="0" dirty="0" smtClean="0">
                <a:ln>
                  <a:noFill/>
                </a:ln>
                <a:solidFill>
                  <a:schemeClr val="tx1"/>
                </a:solidFill>
                <a:effectLst/>
                <a:latin typeface="Calibri" panose="020F0502020204030204"/>
                <a:ea typeface="楷体" panose="02010609060101010101" pitchFamily="49" charset="-122"/>
                <a:cs typeface="Times New Roman" panose="02020603050405020304" pitchFamily="18" charset="0"/>
              </a:rPr>
              <a:t>“</a:t>
            </a:r>
            <a:r>
              <a:rPr kumimoji="0" lang="zh-CN" altLang="en-US" sz="24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t>表扬式</a:t>
            </a:r>
            <a:r>
              <a:rPr kumimoji="0" lang="zh-CN" altLang="en-US" sz="2400" b="1" i="0" u="none" strike="noStrike" cap="none" normalizeH="0" baseline="0" dirty="0" smtClean="0">
                <a:ln>
                  <a:noFill/>
                </a:ln>
                <a:solidFill>
                  <a:schemeClr val="tx1"/>
                </a:solidFill>
                <a:effectLst/>
                <a:latin typeface="Calibri" panose="020F0502020204030204"/>
                <a:ea typeface="楷体" panose="02010609060101010101" pitchFamily="49" charset="-122"/>
                <a:cs typeface="Times New Roman" panose="02020603050405020304" pitchFamily="18" charset="0"/>
              </a:rPr>
              <a:t>”</a:t>
            </a:r>
            <a:r>
              <a:rPr kumimoji="0" lang="zh-CN" altLang="en-US" sz="24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t>的评价来激励学生，</a:t>
            </a:r>
            <a:r>
              <a:rPr kumimoji="0" lang="zh-CN" altLang="en-US" sz="24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让其学生树立信心，更好地投入到学习中。在对动作讲解时语言要生动、形象。</a:t>
            </a:r>
            <a:endParaRPr kumimoji="0" lang="en-US" altLang="zh-CN" sz="24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pPr>
            <a:br>
              <a:rPr kumimoji="0" lang="zh-CN" altLang="en-US" sz="1400" b="0"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br>
            <a:endParaRPr kumimoji="0" lang="zh-CN" altLang="en-US" sz="18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539552" y="1340768"/>
            <a:ext cx="8352928" cy="4708981"/>
          </a:xfrm>
          <a:prstGeom prst="rect">
            <a:avLst/>
          </a:prstGeom>
        </p:spPr>
        <p:txBody>
          <a:bodyPr wrap="square">
            <a:spAutoFit/>
          </a:bodyPr>
          <a:lstStyle/>
          <a:p>
            <a:pPr lvl="0" fontAlgn="base">
              <a:spcBef>
                <a:spcPct val="0"/>
              </a:spcBef>
              <a:spcAft>
                <a:spcPct val="0"/>
              </a:spcAft>
            </a:pPr>
            <a:r>
              <a:rPr lang="zh-CN" altLang="en-US" sz="2400" dirty="0" smtClean="0">
                <a:solidFill>
                  <a:srgbClr val="FF0000"/>
                </a:solidFill>
                <a:latin typeface="楷体" panose="02010609060101010101" pitchFamily="49" charset="-122"/>
                <a:ea typeface="楷体" panose="02010609060101010101" pitchFamily="49" charset="-122"/>
                <a:cs typeface="Times New Roman" panose="02020603050405020304" pitchFamily="18" charset="0"/>
              </a:rPr>
              <a:t>   </a:t>
            </a:r>
            <a:r>
              <a:rPr lang="zh-CN" altLang="en-US" sz="2400" b="1" dirty="0" smtClean="0">
                <a:solidFill>
                  <a:srgbClr val="FF0000"/>
                </a:solidFill>
                <a:latin typeface="楷体" panose="02010609060101010101" pitchFamily="49" charset="-122"/>
                <a:ea typeface="楷体" panose="02010609060101010101" pitchFamily="49" charset="-122"/>
                <a:cs typeface="Times New Roman" panose="02020603050405020304" pitchFamily="18" charset="0"/>
              </a:rPr>
              <a:t>如：</a:t>
            </a:r>
            <a:r>
              <a:rPr lang="zh-CN" altLang="en-US" sz="2400" b="1" dirty="0" smtClean="0">
                <a:solidFill>
                  <a:srgbClr val="FF0000"/>
                </a:solidFill>
                <a:latin typeface="Calibri" panose="020F0502020204030204"/>
                <a:ea typeface="楷体" panose="02010609060101010101" pitchFamily="49" charset="-122"/>
                <a:cs typeface="Times New Roman" panose="02020603050405020304" pitchFamily="18" charset="0"/>
              </a:rPr>
              <a:t>“</a:t>
            </a:r>
            <a:r>
              <a:rPr lang="zh-CN" altLang="en-US" sz="2400" b="1" dirty="0" smtClean="0">
                <a:solidFill>
                  <a:srgbClr val="FF0000"/>
                </a:solidFill>
                <a:latin typeface="楷体" panose="02010609060101010101" pitchFamily="49" charset="-122"/>
                <a:ea typeface="楷体" panose="02010609060101010101" pitchFamily="49" charset="-122"/>
                <a:cs typeface="Times New Roman" panose="02020603050405020304" pitchFamily="18" charset="0"/>
              </a:rPr>
              <a:t>蹲踞式跳远</a:t>
            </a:r>
            <a:r>
              <a:rPr lang="zh-CN" altLang="en-US" sz="2400" b="1" dirty="0" smtClean="0">
                <a:solidFill>
                  <a:srgbClr val="FF0000"/>
                </a:solidFill>
                <a:latin typeface="Calibri" panose="020F0502020204030204"/>
                <a:ea typeface="楷体" panose="02010609060101010101" pitchFamily="49" charset="-122"/>
                <a:cs typeface="Times New Roman" panose="02020603050405020304" pitchFamily="18" charset="0"/>
              </a:rPr>
              <a:t>”</a:t>
            </a:r>
            <a:r>
              <a:rPr lang="zh-CN" altLang="en-US" sz="2400" b="1" dirty="0" smtClean="0">
                <a:latin typeface="楷体" panose="02010609060101010101" pitchFamily="49" charset="-122"/>
                <a:ea typeface="楷体" panose="02010609060101010101" pitchFamily="49" charset="-122"/>
                <a:cs typeface="Times New Roman" panose="02020603050405020304" pitchFamily="18" charset="0"/>
              </a:rPr>
              <a:t>腾空步时手臂动作像一手拿镜子，一手拿梳子做准备梳头的动作（一手臂高，另一手臂低）。</a:t>
            </a:r>
            <a:r>
              <a:rPr lang="zh-CN" altLang="en-US" sz="2400" b="1" dirty="0" smtClean="0">
                <a:solidFill>
                  <a:srgbClr val="FF0000"/>
                </a:solidFill>
                <a:latin typeface="楷体" panose="02010609060101010101" pitchFamily="49" charset="-122"/>
                <a:ea typeface="楷体" panose="02010609060101010101" pitchFamily="49" charset="-122"/>
                <a:cs typeface="Times New Roman" panose="02020603050405020304" pitchFamily="18" charset="0"/>
              </a:rPr>
              <a:t>蹲踞式起跑</a:t>
            </a:r>
            <a:r>
              <a:rPr lang="zh-CN" altLang="en-US" sz="2400" b="1" dirty="0" smtClean="0">
                <a:latin typeface="Calibri" panose="020F0502020204030204"/>
                <a:ea typeface="楷体" panose="02010609060101010101" pitchFamily="49" charset="-122"/>
                <a:cs typeface="Times New Roman" panose="02020603050405020304" pitchFamily="18" charset="0"/>
              </a:rPr>
              <a:t>“</a:t>
            </a:r>
            <a:r>
              <a:rPr lang="zh-CN" altLang="en-US" sz="2400" b="1" dirty="0" smtClean="0">
                <a:latin typeface="楷体" panose="02010609060101010101" pitchFamily="49" charset="-122"/>
                <a:ea typeface="楷体" panose="02010609060101010101" pitchFamily="49" charset="-122"/>
                <a:cs typeface="Times New Roman" panose="02020603050405020304" pitchFamily="18" charset="0"/>
              </a:rPr>
              <a:t>各就位</a:t>
            </a:r>
            <a:r>
              <a:rPr lang="zh-CN" altLang="en-US" sz="2400" b="1" dirty="0" smtClean="0">
                <a:latin typeface="Calibri" panose="020F0502020204030204"/>
                <a:ea typeface="楷体" panose="02010609060101010101" pitchFamily="49" charset="-122"/>
                <a:cs typeface="Times New Roman" panose="02020603050405020304" pitchFamily="18" charset="0"/>
              </a:rPr>
              <a:t>”</a:t>
            </a:r>
            <a:r>
              <a:rPr lang="zh-CN" altLang="en-US" sz="2400" b="1" dirty="0" smtClean="0">
                <a:latin typeface="楷体" panose="02010609060101010101" pitchFamily="49" charset="-122"/>
                <a:ea typeface="楷体" panose="02010609060101010101" pitchFamily="49" charset="-122"/>
                <a:cs typeface="Times New Roman" panose="02020603050405020304" pitchFamily="18" charset="0"/>
              </a:rPr>
              <a:t>时像紧压的弹簧；</a:t>
            </a:r>
            <a:r>
              <a:rPr lang="zh-CN" altLang="en-US" sz="2400" b="1" dirty="0" smtClean="0">
                <a:latin typeface="Calibri" panose="020F0502020204030204"/>
                <a:ea typeface="楷体" panose="02010609060101010101" pitchFamily="49" charset="-122"/>
                <a:cs typeface="Times New Roman" panose="02020603050405020304" pitchFamily="18" charset="0"/>
              </a:rPr>
              <a:t>“</a:t>
            </a:r>
            <a:r>
              <a:rPr lang="zh-CN" altLang="en-US" sz="2400" b="1" dirty="0" smtClean="0">
                <a:latin typeface="楷体" panose="02010609060101010101" pitchFamily="49" charset="-122"/>
                <a:ea typeface="楷体" panose="02010609060101010101" pitchFamily="49" charset="-122"/>
                <a:cs typeface="Times New Roman" panose="02020603050405020304" pitchFamily="18" charset="0"/>
              </a:rPr>
              <a:t>预备</a:t>
            </a:r>
            <a:r>
              <a:rPr lang="zh-CN" altLang="en-US" sz="2400" b="1" dirty="0" smtClean="0">
                <a:latin typeface="Calibri" panose="020F0502020204030204"/>
                <a:ea typeface="楷体" panose="02010609060101010101" pitchFamily="49" charset="-122"/>
                <a:cs typeface="Times New Roman" panose="02020603050405020304" pitchFamily="18" charset="0"/>
              </a:rPr>
              <a:t>”</a:t>
            </a:r>
            <a:r>
              <a:rPr lang="zh-CN" altLang="en-US" sz="2400" b="1" dirty="0" smtClean="0">
                <a:latin typeface="楷体" panose="02010609060101010101" pitchFamily="49" charset="-122"/>
                <a:ea typeface="楷体" panose="02010609060101010101" pitchFamily="49" charset="-122"/>
                <a:cs typeface="Times New Roman" panose="02020603050405020304" pitchFamily="18" charset="0"/>
              </a:rPr>
              <a:t>时像拉满的弓；</a:t>
            </a:r>
            <a:r>
              <a:rPr lang="zh-CN" altLang="en-US" sz="2400" b="1" dirty="0" smtClean="0">
                <a:latin typeface="Calibri" panose="020F0502020204030204"/>
                <a:ea typeface="楷体" panose="02010609060101010101" pitchFamily="49" charset="-122"/>
                <a:cs typeface="Times New Roman" panose="02020603050405020304" pitchFamily="18" charset="0"/>
              </a:rPr>
              <a:t>“</a:t>
            </a:r>
            <a:r>
              <a:rPr lang="zh-CN" altLang="en-US" sz="2400" b="1" dirty="0" smtClean="0">
                <a:latin typeface="楷体" panose="02010609060101010101" pitchFamily="49" charset="-122"/>
                <a:ea typeface="楷体" panose="02010609060101010101" pitchFamily="49" charset="-122"/>
                <a:cs typeface="Times New Roman" panose="02020603050405020304" pitchFamily="18" charset="0"/>
              </a:rPr>
              <a:t>鸣枪</a:t>
            </a:r>
            <a:r>
              <a:rPr lang="zh-CN" altLang="en-US" sz="2400" b="1" dirty="0" smtClean="0">
                <a:latin typeface="Calibri" panose="020F0502020204030204"/>
                <a:ea typeface="楷体" panose="02010609060101010101" pitchFamily="49" charset="-122"/>
                <a:cs typeface="Times New Roman" panose="02020603050405020304" pitchFamily="18" charset="0"/>
              </a:rPr>
              <a:t>”</a:t>
            </a:r>
            <a:r>
              <a:rPr lang="zh-CN" altLang="en-US" sz="2400" b="1" dirty="0" smtClean="0">
                <a:latin typeface="楷体" panose="02010609060101010101" pitchFamily="49" charset="-122"/>
                <a:ea typeface="楷体" panose="02010609060101010101" pitchFamily="49" charset="-122"/>
                <a:cs typeface="Times New Roman" panose="02020603050405020304" pitchFamily="18" charset="0"/>
              </a:rPr>
              <a:t>时像离弦之箭。</a:t>
            </a:r>
            <a:r>
              <a:rPr lang="zh-CN" altLang="en-US" sz="2400" b="1" dirty="0" smtClean="0">
                <a:solidFill>
                  <a:srgbClr val="FF0000"/>
                </a:solidFill>
                <a:latin typeface="Calibri" panose="020F0502020204030204"/>
                <a:ea typeface="楷体" panose="02010609060101010101" pitchFamily="49" charset="-122"/>
                <a:cs typeface="Times New Roman" panose="02020603050405020304" pitchFamily="18" charset="0"/>
              </a:rPr>
              <a:t>“</a:t>
            </a:r>
            <a:r>
              <a:rPr lang="zh-CN" altLang="en-US" sz="2400" b="1" dirty="0" smtClean="0">
                <a:solidFill>
                  <a:srgbClr val="FF0000"/>
                </a:solidFill>
                <a:latin typeface="楷体" panose="02010609060101010101" pitchFamily="49" charset="-122"/>
                <a:ea typeface="楷体" panose="02010609060101010101" pitchFamily="49" charset="-122"/>
                <a:cs typeface="Times New Roman" panose="02020603050405020304" pitchFamily="18" charset="0"/>
              </a:rPr>
              <a:t>篮球</a:t>
            </a:r>
            <a:r>
              <a:rPr lang="zh-CN" altLang="en-US" sz="2400" b="1" dirty="0" smtClean="0">
                <a:solidFill>
                  <a:srgbClr val="FF0000"/>
                </a:solidFill>
                <a:latin typeface="Calibri" panose="020F0502020204030204"/>
                <a:ea typeface="楷体" panose="02010609060101010101" pitchFamily="49" charset="-122"/>
                <a:cs typeface="Times New Roman" panose="02020603050405020304" pitchFamily="18" charset="0"/>
              </a:rPr>
              <a:t>”</a:t>
            </a:r>
            <a:r>
              <a:rPr lang="zh-CN" altLang="en-US" sz="2400" b="1" dirty="0" smtClean="0">
                <a:latin typeface="楷体" panose="02010609060101010101" pitchFamily="49" charset="-122"/>
                <a:ea typeface="楷体" panose="02010609060101010101" pitchFamily="49" charset="-122"/>
                <a:cs typeface="Times New Roman" panose="02020603050405020304" pitchFamily="18" charset="0"/>
              </a:rPr>
              <a:t>单手肩上投篮的手臂动作就像鸭子伸脖子等。这类形象的语言只要运用的恰当，就能给学生留下深刻的印象。</a:t>
            </a:r>
            <a:endParaRPr lang="en-US" altLang="zh-CN" sz="2400" b="1" dirty="0" smtClean="0">
              <a:latin typeface="楷体" panose="02010609060101010101" pitchFamily="49" charset="-122"/>
              <a:ea typeface="楷体" panose="02010609060101010101" pitchFamily="49" charset="-122"/>
              <a:cs typeface="Times New Roman" panose="02020603050405020304" pitchFamily="18" charset="0"/>
            </a:endParaRPr>
          </a:p>
          <a:p>
            <a:pPr lvl="0" fontAlgn="base">
              <a:spcBef>
                <a:spcPct val="0"/>
              </a:spcBef>
              <a:spcAft>
                <a:spcPct val="0"/>
              </a:spcAft>
            </a:pPr>
            <a:r>
              <a:rPr lang="en-US" altLang="zh-CN" sz="2400" b="1" dirty="0" smtClean="0">
                <a:latin typeface="楷体" panose="02010609060101010101" pitchFamily="49" charset="-122"/>
                <a:ea typeface="楷体" panose="02010609060101010101" pitchFamily="49" charset="-122"/>
                <a:cs typeface="Times New Roman" panose="02020603050405020304" pitchFamily="18" charset="0"/>
              </a:rPr>
              <a:t>   </a:t>
            </a:r>
            <a:r>
              <a:rPr lang="zh-CN" altLang="en-US" sz="2400" b="1" dirty="0" smtClean="0">
                <a:latin typeface="楷体" panose="02010609060101010101" pitchFamily="49" charset="-122"/>
                <a:ea typeface="楷体" panose="02010609060101010101" pitchFamily="49" charset="-122"/>
                <a:cs typeface="Times New Roman" panose="02020603050405020304" pitchFamily="18" charset="0"/>
              </a:rPr>
              <a:t>由于教学环境开阔，学生注意力易分散，所以要求体育老师不仅要用适当的模仿动作和富于表情的手势进行教学，</a:t>
            </a:r>
            <a:r>
              <a:rPr lang="zh-CN" altLang="en-US" sz="2400" b="1" dirty="0" smtClean="0">
                <a:solidFill>
                  <a:srgbClr val="FF0000"/>
                </a:solidFill>
                <a:latin typeface="楷体" panose="02010609060101010101" pitchFamily="49" charset="-122"/>
                <a:ea typeface="楷体" panose="02010609060101010101" pitchFamily="49" charset="-122"/>
                <a:cs typeface="Times New Roman" panose="02020603050405020304" pitchFamily="18" charset="0"/>
              </a:rPr>
              <a:t>同时还要用充满活力、铿锵有力的语言艺术去感染、鼓励、吸引学生，使学生在轻松愉悦的气氛中学习和锻炼，从而达到体育教学的目的。</a:t>
            </a:r>
            <a:endParaRPr lang="zh-CN" altLang="en-US" sz="2400" b="1" dirty="0" smtClean="0">
              <a:solidFill>
                <a:srgbClr val="FF0000"/>
              </a:solidFill>
              <a:latin typeface="楷体" panose="02010609060101010101" pitchFamily="49" charset="-122"/>
              <a:ea typeface="楷体" panose="02010609060101010101" pitchFamily="49" charset="-122"/>
              <a:cs typeface="Times New Roman" panose="02020603050405020304" pitchFamily="18" charset="0"/>
            </a:endParaRPr>
          </a:p>
          <a:p>
            <a:pPr lvl="0" eaLnBrk="0" fontAlgn="base" hangingPunct="0">
              <a:spcBef>
                <a:spcPct val="0"/>
              </a:spcBef>
              <a:spcAft>
                <a:spcPct val="0"/>
              </a:spcAft>
            </a:pPr>
            <a:br>
              <a:rPr lang="zh-CN" altLang="en-US" dirty="0" smtClean="0">
                <a:latin typeface="楷体" panose="02010609060101010101" pitchFamily="49" charset="-122"/>
                <a:ea typeface="楷体" panose="02010609060101010101" pitchFamily="49" charset="-122"/>
                <a:cs typeface="Times New Roman" panose="02020603050405020304" pitchFamily="18" charset="0"/>
              </a:rPr>
            </a:br>
            <a:endParaRPr lang="zh-CN"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827584" y="1340768"/>
            <a:ext cx="7632848" cy="3323987"/>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altLang="zh-CN" sz="3200" b="0"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t>    </a:t>
            </a:r>
            <a:r>
              <a:rPr kumimoji="0" lang="zh-CN" sz="32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有效性才是教学的生命。</a:t>
            </a:r>
            <a:r>
              <a:rPr kumimoji="0" lang="zh-CN" sz="32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t>体育课堂教学有效性直接影响体育教学质量和学生体质健康，</a:t>
            </a:r>
            <a:r>
              <a:rPr kumimoji="0" lang="zh-CN" sz="32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我们教师要踏踏实实立足于平日的教学，让体育的课堂教学平实中见有效，有效中见提高，提高中见发展，发展中见辉煌。</a:t>
            </a:r>
            <a:endParaRPr kumimoji="0" lang="zh-CN" sz="3200" b="1" i="0" u="none" strike="noStrike" cap="none" normalizeH="0" baseline="0" dirty="0" smtClean="0">
              <a:ln>
                <a:noFill/>
              </a:ln>
              <a:solidFill>
                <a:srgbClr val="FF0000"/>
              </a:solidFill>
              <a:effectLst/>
              <a:latin typeface="Arial" panose="020B0604020202020204" pitchFamily="34" charset="0"/>
              <a:ea typeface="宋体" panose="02010600030101010101" pitchFamily="2" charset="-122"/>
              <a:cs typeface="宋体" panose="02010600030101010101" pitchFamily="2" charset="-12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zh-CN" sz="18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195736" y="2204864"/>
            <a:ext cx="5128328" cy="1569660"/>
          </a:xfrm>
          <a:prstGeom prst="rect">
            <a:avLst/>
          </a:prstGeom>
          <a:noFill/>
        </p:spPr>
        <p:txBody>
          <a:bodyPr wrap="none" lIns="91440" tIns="45720" rIns="91440" bIns="45720">
            <a:spAutoFit/>
          </a:bodyPr>
          <a:lstStyle/>
          <a:p>
            <a:pPr algn="ctr"/>
            <a:r>
              <a:rPr lang="zh-CN" altLang="en-US" sz="9600" b="1" i="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FF0000"/>
                </a:solidFill>
                <a:effectLst>
                  <a:outerShdw blurRad="38100" dist="38100" dir="2700000" algn="tl">
                    <a:srgbClr val="000000">
                      <a:alpha val="43137"/>
                    </a:srgbClr>
                  </a:outerShdw>
                </a:effectLst>
              </a:rPr>
              <a:t>谢谢大家</a:t>
            </a:r>
            <a:endParaRPr lang="zh-CN" altLang="en-US" sz="9600" b="1" i="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FF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827584" y="1556792"/>
            <a:ext cx="7488832" cy="3416320"/>
          </a:xfrm>
          <a:prstGeom prst="rect">
            <a:avLst/>
          </a:prstGeom>
          <a:noFill/>
        </p:spPr>
        <p:txBody>
          <a:bodyPr wrap="square" rtlCol="0">
            <a:spAutoFit/>
          </a:bodyPr>
          <a:lstStyle/>
          <a:p>
            <a:r>
              <a:rPr lang="zh-CN" altLang="zh-CN" sz="3600" b="1" i="1" dirty="0" smtClean="0">
                <a:effectLst>
                  <a:outerShdw blurRad="38100" dist="38100" dir="2700000" algn="tl">
                    <a:srgbClr val="000000">
                      <a:alpha val="43137"/>
                    </a:srgbClr>
                  </a:outerShdw>
                </a:effectLst>
                <a:ea typeface="楷体_GB2312"/>
              </a:rPr>
              <a:t>一、提高驾驭课堂的能力</a:t>
            </a:r>
            <a:endParaRPr lang="en-US" altLang="zh-CN" sz="3600" b="1" i="1" dirty="0" smtClean="0">
              <a:effectLst>
                <a:outerShdw blurRad="38100" dist="38100" dir="2700000" algn="tl">
                  <a:srgbClr val="000000">
                    <a:alpha val="43137"/>
                  </a:srgbClr>
                </a:outerShdw>
              </a:effectLst>
              <a:ea typeface="楷体_GB2312"/>
            </a:endParaRPr>
          </a:p>
          <a:p>
            <a:r>
              <a:rPr lang="zh-CN" altLang="zh-CN" sz="3600" b="1" i="1" dirty="0" smtClean="0">
                <a:effectLst>
                  <a:outerShdw blurRad="38100" dist="38100" dir="2700000" algn="tl">
                    <a:srgbClr val="000000">
                      <a:alpha val="43137"/>
                    </a:srgbClr>
                  </a:outerShdw>
                </a:effectLst>
                <a:ea typeface="楷体_GB2312"/>
              </a:rPr>
              <a:t>二、师生关系有效融洽</a:t>
            </a:r>
            <a:endParaRPr lang="en-US" altLang="zh-CN" sz="3600" b="1" i="1" dirty="0" smtClean="0">
              <a:effectLst>
                <a:outerShdw blurRad="38100" dist="38100" dir="2700000" algn="tl">
                  <a:srgbClr val="000000">
                    <a:alpha val="43137"/>
                  </a:srgbClr>
                </a:outerShdw>
              </a:effectLst>
              <a:ea typeface="楷体_GB2312"/>
            </a:endParaRPr>
          </a:p>
          <a:p>
            <a:r>
              <a:rPr lang="zh-CN" altLang="zh-CN" sz="3600" b="1" i="1" dirty="0" smtClean="0">
                <a:effectLst>
                  <a:outerShdw blurRad="38100" dist="38100" dir="2700000" algn="tl">
                    <a:srgbClr val="000000">
                      <a:alpha val="43137"/>
                    </a:srgbClr>
                  </a:outerShdw>
                </a:effectLst>
                <a:ea typeface="楷体_GB2312"/>
              </a:rPr>
              <a:t>三、采用灵活多变的教学方法</a:t>
            </a:r>
            <a:endParaRPr lang="en-US" altLang="zh-CN" sz="3600" b="1" i="1" dirty="0" smtClean="0">
              <a:effectLst>
                <a:outerShdw blurRad="38100" dist="38100" dir="2700000" algn="tl">
                  <a:srgbClr val="000000">
                    <a:alpha val="43137"/>
                  </a:srgbClr>
                </a:outerShdw>
              </a:effectLst>
              <a:ea typeface="楷体_GB2312"/>
            </a:endParaRPr>
          </a:p>
          <a:p>
            <a:r>
              <a:rPr lang="zh-CN" altLang="zh-CN" sz="3600" b="1" i="1" dirty="0" smtClean="0">
                <a:effectLst>
                  <a:outerShdw blurRad="38100" dist="38100" dir="2700000" algn="tl">
                    <a:srgbClr val="000000">
                      <a:alpha val="43137"/>
                    </a:srgbClr>
                  </a:outerShdw>
                </a:effectLst>
                <a:ea typeface="楷体_GB2312"/>
              </a:rPr>
              <a:t>四、布置促进教学效果的场地器材</a:t>
            </a:r>
            <a:endParaRPr lang="en-US" altLang="zh-CN" sz="3600" b="1" i="1" dirty="0" smtClean="0">
              <a:effectLst>
                <a:outerShdw blurRad="38100" dist="38100" dir="2700000" algn="tl">
                  <a:srgbClr val="000000">
                    <a:alpha val="43137"/>
                  </a:srgbClr>
                </a:outerShdw>
              </a:effectLst>
              <a:ea typeface="楷体_GB2312"/>
            </a:endParaRPr>
          </a:p>
          <a:p>
            <a:r>
              <a:rPr lang="zh-CN" altLang="zh-CN" sz="3600" b="1" i="1" dirty="0" smtClean="0">
                <a:effectLst>
                  <a:outerShdw blurRad="38100" dist="38100" dir="2700000" algn="tl">
                    <a:srgbClr val="000000">
                      <a:alpha val="43137"/>
                    </a:srgbClr>
                  </a:outerShdw>
                </a:effectLst>
                <a:ea typeface="楷体_GB2312"/>
              </a:rPr>
              <a:t>五、注重评价方法与语言艺术</a:t>
            </a:r>
            <a:br>
              <a:rPr lang="en-US" altLang="zh-CN" sz="3600" b="1" dirty="0" smtClean="0">
                <a:effectLst>
                  <a:outerShdw blurRad="38100" dist="38100" dir="2700000" algn="tl">
                    <a:srgbClr val="000000">
                      <a:alpha val="43137"/>
                    </a:srgbClr>
                  </a:outerShdw>
                </a:effectLst>
                <a:ea typeface="楷体_GB2312"/>
              </a:rPr>
            </a:br>
            <a:endParaRPr lang="zh-CN" altLang="en-US" sz="3600" b="1" dirty="0">
              <a:effectLst>
                <a:outerShdw blurRad="38100" dist="38100" dir="2700000" algn="tl">
                  <a:srgbClr val="000000">
                    <a:alpha val="43137"/>
                  </a:srgbClr>
                </a:outerShdw>
              </a:effectLst>
              <a:ea typeface="楷体_GB231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1412776"/>
            <a:ext cx="8136904" cy="3416320"/>
          </a:xfrm>
          <a:prstGeom prst="rect">
            <a:avLst/>
          </a:prstGeom>
          <a:noFill/>
        </p:spPr>
        <p:txBody>
          <a:bodyPr wrap="square" rtlCol="0">
            <a:spAutoFit/>
          </a:bodyPr>
          <a:lstStyle/>
          <a:p>
            <a:r>
              <a:rPr lang="en-US" altLang="zh-CN" sz="2400" dirty="0" smtClean="0">
                <a:latin typeface="楷体" panose="02010609060101010101" pitchFamily="49" charset="-122"/>
                <a:ea typeface="楷体" panose="02010609060101010101" pitchFamily="49" charset="-122"/>
              </a:rPr>
              <a:t>    </a:t>
            </a:r>
            <a:r>
              <a:rPr lang="zh-CN" altLang="zh-CN" sz="2400" b="1" dirty="0" smtClean="0">
                <a:solidFill>
                  <a:srgbClr val="FF0000"/>
                </a:solidFill>
                <a:latin typeface="楷体" panose="02010609060101010101" pitchFamily="49" charset="-122"/>
                <a:ea typeface="楷体" panose="02010609060101010101" pitchFamily="49" charset="-122"/>
              </a:rPr>
              <a:t>随着新课改的深入，课堂教学的有效性开始成为大家关注的焦点。</a:t>
            </a:r>
            <a:r>
              <a:rPr lang="zh-CN" altLang="zh-CN" sz="2400" b="1" dirty="0" smtClean="0">
                <a:latin typeface="楷体" panose="02010609060101010101" pitchFamily="49" charset="-122"/>
                <a:ea typeface="楷体" panose="02010609060101010101" pitchFamily="49" charset="-122"/>
              </a:rPr>
              <a:t>体育教学是否有效，应该关注体育教师是否尽心的教，学生是否努力的学，学生通过体育课堂教学后，在身体健康、运动技能、运动参与、心理健康和社会适应方面有没有获得实实在在的进步、发展。</a:t>
            </a:r>
            <a:r>
              <a:rPr lang="zh-CN" altLang="zh-CN" sz="2400" b="1" dirty="0" smtClean="0">
                <a:solidFill>
                  <a:srgbClr val="FF0000"/>
                </a:solidFill>
                <a:latin typeface="楷体" panose="02010609060101010101" pitchFamily="49" charset="-122"/>
                <a:ea typeface="楷体" panose="02010609060101010101" pitchFamily="49" charset="-122"/>
              </a:rPr>
              <a:t>它表现为：从不懂到懂，从少知到多知，从不掌握到掌握，从不熟练到熟练的变化和提高</a:t>
            </a:r>
            <a:r>
              <a:rPr lang="en-US" altLang="zh-CN" sz="2400" b="1" dirty="0" smtClean="0">
                <a:solidFill>
                  <a:srgbClr val="FF0000"/>
                </a:solidFill>
                <a:latin typeface="楷体" panose="02010609060101010101" pitchFamily="49" charset="-122"/>
                <a:ea typeface="楷体" panose="02010609060101010101" pitchFamily="49" charset="-122"/>
              </a:rPr>
              <a:t>,</a:t>
            </a:r>
            <a:r>
              <a:rPr lang="zh-CN" altLang="zh-CN" sz="2400" b="1" dirty="0" smtClean="0">
                <a:solidFill>
                  <a:srgbClr val="FF0000"/>
                </a:solidFill>
                <a:latin typeface="楷体" panose="02010609060101010101" pitchFamily="49" charset="-122"/>
                <a:ea typeface="楷体" panose="02010609060101010101" pitchFamily="49" charset="-122"/>
              </a:rPr>
              <a:t>这里的进步或发展不仅有体育健康知识和技能获得这一方面，还包括能力、情感、态度、价值观等方面的发展。</a:t>
            </a:r>
            <a:endParaRPr lang="zh-CN" altLang="en-US" sz="2400" b="1" dirty="0">
              <a:solidFill>
                <a:srgbClr val="FF0000"/>
              </a:solidFill>
              <a:latin typeface="楷体" panose="02010609060101010101" pitchFamily="49" charset="-122"/>
              <a:ea typeface="楷体" panose="02010609060101010101" pitchFamily="49"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1340768"/>
            <a:ext cx="7920880" cy="3508653"/>
          </a:xfrm>
          <a:prstGeom prst="rect">
            <a:avLst/>
          </a:prstGeom>
          <a:noFill/>
        </p:spPr>
        <p:txBody>
          <a:bodyPr wrap="square" rtlCol="0">
            <a:spAutoFit/>
          </a:bodyPr>
          <a:lstStyle/>
          <a:p>
            <a:r>
              <a:rPr lang="zh-CN" altLang="zh-CN" sz="3600" b="1" dirty="0" smtClean="0">
                <a:solidFill>
                  <a:srgbClr val="0070C0"/>
                </a:solidFill>
                <a:latin typeface="楷体" panose="02010609060101010101" pitchFamily="49" charset="-122"/>
                <a:ea typeface="楷体" panose="02010609060101010101" pitchFamily="49" charset="-122"/>
              </a:rPr>
              <a:t>一、提高驾驭课堂的能力</a:t>
            </a:r>
            <a:br>
              <a:rPr lang="en-US" altLang="zh-CN" b="1" dirty="0" smtClean="0">
                <a:latin typeface="楷体" panose="02010609060101010101" pitchFamily="49" charset="-122"/>
                <a:ea typeface="楷体" panose="02010609060101010101" pitchFamily="49" charset="-122"/>
              </a:rPr>
            </a:br>
            <a:r>
              <a:rPr lang="zh-CN" altLang="zh-CN" b="1" dirty="0" smtClean="0">
                <a:latin typeface="楷体" panose="02010609060101010101" pitchFamily="49" charset="-122"/>
                <a:ea typeface="楷体" panose="02010609060101010101" pitchFamily="49" charset="-122"/>
              </a:rPr>
              <a:t>　　</a:t>
            </a:r>
            <a:endParaRPr lang="en-US" altLang="zh-CN" b="1" dirty="0" smtClean="0">
              <a:latin typeface="楷体" panose="02010609060101010101" pitchFamily="49" charset="-122"/>
              <a:ea typeface="楷体" panose="02010609060101010101" pitchFamily="49" charset="-122"/>
            </a:endParaRPr>
          </a:p>
          <a:p>
            <a:r>
              <a:rPr lang="en-US" altLang="zh-CN" sz="2400" b="1" dirty="0" smtClean="0">
                <a:latin typeface="楷体" panose="02010609060101010101" pitchFamily="49" charset="-122"/>
                <a:ea typeface="楷体" panose="02010609060101010101" pitchFamily="49" charset="-122"/>
              </a:rPr>
              <a:t>       </a:t>
            </a:r>
            <a:r>
              <a:rPr lang="zh-CN" altLang="zh-CN" sz="2400" b="1" dirty="0" smtClean="0">
                <a:latin typeface="楷体" panose="02010609060101010101" pitchFamily="49" charset="-122"/>
                <a:ea typeface="楷体" panose="02010609060101010101" pitchFamily="49" charset="-122"/>
              </a:rPr>
              <a:t>驾驭课堂的能力是实现有效教学的关键，体育课不同于别的学科，体育课在操场上进行，学生常常会受到外界的干扰而导致注意力不集中，尤其是小学生，他们的自制力大都较差，只要有一丁点“风吹草动”，就会很快</a:t>
            </a:r>
            <a:r>
              <a:rPr lang="zh-CN" altLang="en-US" sz="2400" b="1" dirty="0" smtClean="0">
                <a:latin typeface="楷体" panose="02010609060101010101" pitchFamily="49" charset="-122"/>
                <a:ea typeface="楷体" panose="02010609060101010101" pitchFamily="49" charset="-122"/>
              </a:rPr>
              <a:t>的</a:t>
            </a:r>
            <a:r>
              <a:rPr lang="zh-CN" altLang="zh-CN" sz="2400" b="1" dirty="0" smtClean="0">
                <a:latin typeface="楷体" panose="02010609060101010101" pitchFamily="49" charset="-122"/>
                <a:ea typeface="楷体" panose="02010609060101010101" pitchFamily="49" charset="-122"/>
              </a:rPr>
              <a:t>转移注意力，从而影响到课堂教学的效果。</a:t>
            </a:r>
            <a:r>
              <a:rPr lang="zh-CN" altLang="zh-CN" sz="2400" b="1" dirty="0" smtClean="0">
                <a:solidFill>
                  <a:srgbClr val="FF0000"/>
                </a:solidFill>
                <a:latin typeface="楷体" panose="02010609060101010101" pitchFamily="49" charset="-122"/>
                <a:ea typeface="楷体" panose="02010609060101010101" pitchFamily="49" charset="-122"/>
              </a:rPr>
              <a:t>因此，体育教师必须具有较强的驾驭课堂的能力，利用有效的教学方法，吸引学生的注意力。</a:t>
            </a:r>
            <a:endParaRPr lang="zh-CN" altLang="en-US" sz="2400" b="1" dirty="0">
              <a:solidFill>
                <a:srgbClr val="FF0000"/>
              </a:solidFill>
              <a:latin typeface="楷体" panose="02010609060101010101" pitchFamily="49" charset="-122"/>
              <a:ea typeface="楷体" panose="02010609060101010101" pitchFamily="49"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1844824"/>
            <a:ext cx="6912768" cy="369332"/>
          </a:xfrm>
          <a:prstGeom prst="rect">
            <a:avLst/>
          </a:prstGeom>
          <a:noFill/>
        </p:spPr>
        <p:txBody>
          <a:bodyPr wrap="square" rtlCol="0">
            <a:spAutoFit/>
          </a:bodyPr>
          <a:lstStyle/>
          <a:p>
            <a:endParaRPr lang="zh-CN" altLang="en-US" dirty="0"/>
          </a:p>
        </p:txBody>
      </p:sp>
      <p:sp>
        <p:nvSpPr>
          <p:cNvPr id="1026" name="Rectangle 2"/>
          <p:cNvSpPr>
            <a:spLocks noChangeArrowheads="1"/>
          </p:cNvSpPr>
          <p:nvPr/>
        </p:nvSpPr>
        <p:spPr bwMode="auto">
          <a:xfrm>
            <a:off x="467544" y="1196752"/>
            <a:ext cx="8352928" cy="4893647"/>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altLang="zh-CN" sz="20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t>    </a:t>
            </a:r>
            <a:r>
              <a:rPr kumimoji="0" lang="zh-CN" sz="24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小学生们都很喜欢节奏感强的项目，在队列练习中，我们可以用吹口哨、拍巴掌、说快板、编口诀等多种进行</a:t>
            </a:r>
            <a:r>
              <a:rPr kumimoji="0" lang="zh-CN" sz="24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t>，也可以让学生自己边喊口令边练习，充分调动孩子们的积极性和主动性，如此这般，不是更能吸引孩子们的眼球，进而激发他们的好奇心，练习起来更容易集中注意力。在进行游戏活动时，我发现有很多学生一高兴起来往往就得意忘形，尤其是低年级学生，连蹦带跳，甚至还有的出现在地上打滚，你追我、我追你的现象等等。</a:t>
            </a:r>
            <a:endParaRPr kumimoji="0" lang="en-US" altLang="zh-CN" sz="24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endParaRPr>
          </a:p>
          <a:p>
            <a:pPr lvl="0" fontAlgn="base">
              <a:spcBef>
                <a:spcPct val="0"/>
              </a:spcBef>
              <a:spcAft>
                <a:spcPct val="0"/>
              </a:spcAft>
            </a:pPr>
            <a:r>
              <a:rPr kumimoji="0" lang="zh-CN" sz="24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如在</a:t>
            </a:r>
            <a:r>
              <a:rPr lang="zh-CN" altLang="zh-CN" sz="2400" b="1" dirty="0" smtClean="0">
                <a:solidFill>
                  <a:srgbClr val="FF0000"/>
                </a:solidFill>
                <a:latin typeface="楷体" panose="02010609060101010101" pitchFamily="49" charset="-122"/>
                <a:ea typeface="楷体" panose="02010609060101010101" pitchFamily="49" charset="-122"/>
                <a:cs typeface="Times New Roman" panose="02020603050405020304" pitchFamily="18" charset="0"/>
              </a:rPr>
              <a:t>这时，教师要利用在游戏中，学生最想扮演的人物来调动其积极性， </a:t>
            </a:r>
            <a:r>
              <a:rPr kumimoji="0" lang="zh-CN" altLang="en-US" sz="2400" b="1" i="0" u="none" strike="noStrike" cap="none" normalizeH="0" baseline="0" dirty="0" smtClean="0">
                <a:ln>
                  <a:noFill/>
                </a:ln>
                <a:solidFill>
                  <a:srgbClr val="FF0000"/>
                </a:solidFill>
                <a:effectLst/>
                <a:latin typeface="Calibri" panose="020F0502020204030204"/>
                <a:ea typeface="楷体" panose="02010609060101010101" pitchFamily="49" charset="-122"/>
                <a:cs typeface="Times New Roman" panose="02020603050405020304" pitchFamily="18" charset="0"/>
              </a:rPr>
              <a:t>“</a:t>
            </a:r>
            <a:r>
              <a:rPr kumimoji="0" lang="zh-CN" altLang="en-US" sz="24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老鹰捉小鸡</a:t>
            </a:r>
            <a:r>
              <a:rPr kumimoji="0" lang="zh-CN" altLang="en-US" sz="2400" b="1" i="0" u="none" strike="noStrike" cap="none" normalizeH="0" baseline="0" dirty="0" smtClean="0">
                <a:ln>
                  <a:noFill/>
                </a:ln>
                <a:solidFill>
                  <a:srgbClr val="FF0000"/>
                </a:solidFill>
                <a:effectLst/>
                <a:latin typeface="Calibri" panose="020F0502020204030204"/>
                <a:ea typeface="楷体" panose="02010609060101010101" pitchFamily="49" charset="-122"/>
                <a:cs typeface="Times New Roman" panose="02020603050405020304" pitchFamily="18" charset="0"/>
              </a:rPr>
              <a:t>”</a:t>
            </a:r>
            <a:r>
              <a:rPr kumimoji="0" lang="zh-CN" altLang="en-US" sz="24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中想做老鹰，分组练习的时候老师要注意调配，适当安排好角色的替换，调动学生的积极性。在练习过程中，教师要不断的提醒学生遵守纪律，让他们养成良好的行为习惯。</a:t>
            </a:r>
            <a:endParaRPr kumimoji="0" lang="zh-CN" altLang="en-US" sz="2400" b="1" i="0" u="none" strike="noStrike" cap="none" normalizeH="0" baseline="0" dirty="0" smtClean="0">
              <a:ln>
                <a:noFill/>
              </a:ln>
              <a:solidFill>
                <a:srgbClr val="FF0000"/>
              </a:solidFill>
              <a:effectLst/>
              <a:latin typeface="Arial" panose="020B0604020202020204" pitchFamily="34" charset="0"/>
              <a:ea typeface="宋体" panose="02010600030101010101" pitchFamily="2" charset="-122"/>
              <a:cs typeface="宋体" panose="02010600030101010101" pitchFamily="2"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683568" y="1268760"/>
            <a:ext cx="7992888" cy="4832092"/>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sz="3600" b="1" i="0" u="none" strike="noStrike" cap="none" normalizeH="0" baseline="0" dirty="0" smtClean="0">
                <a:ln>
                  <a:noFill/>
                </a:ln>
                <a:solidFill>
                  <a:srgbClr val="0070C0"/>
                </a:solidFill>
                <a:effectLst/>
                <a:latin typeface="楷体_GB2312"/>
                <a:ea typeface="楷体" panose="02010609060101010101" pitchFamily="49" charset="-122"/>
                <a:cs typeface="Times New Roman" panose="02020603050405020304" pitchFamily="18" charset="0"/>
              </a:rPr>
              <a:t>二、师生关系有效融洽</a:t>
            </a:r>
            <a:endParaRPr kumimoji="0" lang="zh-CN" altLang="en-US" sz="3600" b="1" i="0" u="none" strike="noStrike" cap="none" normalizeH="0" baseline="0" dirty="0" smtClean="0">
              <a:ln>
                <a:noFill/>
              </a:ln>
              <a:solidFill>
                <a:srgbClr val="0070C0"/>
              </a:solidFill>
              <a:effectLst/>
              <a:latin typeface="楷体_GB2312"/>
              <a:ea typeface="楷体" panose="02010609060101010101" pitchFamily="49"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zh-CN" altLang="en-US" sz="1400" b="0"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t>    </a:t>
            </a:r>
            <a:r>
              <a:rPr kumimoji="0" lang="zh-CN" altLang="en-US" sz="20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建立有效融洽的师生关系才能使课上得协调而有意义。</a:t>
            </a:r>
            <a:r>
              <a:rPr kumimoji="0" lang="zh-CN" altLang="en-US" sz="20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t>教师在教学过程中所表现出来的言行举止，都对学生有着莫大的影响。哪怕是一个动作、表情或眼神，还是一句话，都会影响他们对体育课的心理和态度。</a:t>
            </a:r>
            <a:endParaRPr kumimoji="0" lang="en-US" altLang="zh-CN" sz="20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pPr>
            <a:r>
              <a:rPr lang="en-US" altLang="zh-CN" sz="2000" b="1" dirty="0" smtClean="0">
                <a:latin typeface="楷体" panose="02010609060101010101" pitchFamily="49" charset="-122"/>
                <a:ea typeface="楷体" panose="02010609060101010101" pitchFamily="49" charset="-122"/>
                <a:cs typeface="Times New Roman" panose="02020603050405020304" pitchFamily="18" charset="0"/>
              </a:rPr>
              <a:t>   </a:t>
            </a:r>
            <a:r>
              <a:rPr kumimoji="0" lang="zh-CN" altLang="en-US" sz="20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t>比如：当学生害怕尝试新动作或练习动作失败时，教师要用亲切的语言，信任的目光，反复的示范去鼓励他们，引导他们，让他们能重新鼓起勇气，增强信心，相信自己也能做好。当然，和谐的气氛并不意味着上课不需要纪律，放任自流。反而在教学过程中，教师要不断的提醒学生遵守纪律，让他们养成良好的行为习惯。</a:t>
            </a:r>
            <a:endParaRPr kumimoji="0" lang="en-US" altLang="zh-CN" sz="20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pPr>
            <a:r>
              <a:rPr lang="en-US" altLang="zh-CN" sz="2000" b="1" dirty="0" smtClean="0">
                <a:latin typeface="楷体" panose="02010609060101010101" pitchFamily="49" charset="-122"/>
                <a:ea typeface="楷体" panose="02010609060101010101" pitchFamily="49" charset="-122"/>
                <a:cs typeface="Times New Roman" panose="02020603050405020304" pitchFamily="18" charset="0"/>
              </a:rPr>
              <a:t>    </a:t>
            </a:r>
            <a:r>
              <a:rPr kumimoji="0" lang="zh-CN" altLang="en-US" sz="20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良好的组织纪律是组织教学的前提，而和谐的氛围则是更好地完成教学任务的重要因素。所以，教师要努力创造和谐的气氛，让学生在心情舒畅中上好体育课。</a:t>
            </a:r>
            <a:br>
              <a:rPr kumimoji="0" lang="zh-CN" altLang="en-US" sz="1400" b="0"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br>
            <a:br>
              <a:rPr kumimoji="0" lang="zh-CN" altLang="en-US" sz="1400" b="0"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br>
            <a:endParaRPr kumimoji="0" lang="zh-CN" altLang="en-US" sz="18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683568" y="1052736"/>
            <a:ext cx="7920880" cy="3816429"/>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sz="3600" b="1" i="0" u="none" strike="noStrike" cap="none" normalizeH="0" baseline="0" dirty="0" smtClean="0">
                <a:ln>
                  <a:noFill/>
                </a:ln>
                <a:solidFill>
                  <a:srgbClr val="0070C0"/>
                </a:solidFill>
                <a:effectLst/>
                <a:latin typeface="楷体" panose="02010609060101010101" pitchFamily="49" charset="-122"/>
                <a:ea typeface="楷体" panose="02010609060101010101" pitchFamily="49" charset="-122"/>
                <a:cs typeface="Times New Roman" panose="02020603050405020304" pitchFamily="18" charset="0"/>
              </a:rPr>
              <a:t>三、采用灵活多变的教学方法</a:t>
            </a:r>
            <a:br>
              <a:rPr kumimoji="0" lang="zh-CN" altLang="en-US" sz="14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br>
            <a:r>
              <a:rPr kumimoji="0" lang="zh-CN" altLang="en-US" sz="14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t>　  </a:t>
            </a:r>
            <a:endParaRPr kumimoji="0" lang="en-US" altLang="zh-CN" sz="14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zh-CN" altLang="en-US" sz="24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t>    在体育教学中，有许多教学方法可以让去选择，去比较，去衡量，为提高体育教学质量服务。但教学本无定法，贵在得法，不管采用何种方法，都应落脚于是否调动了学生的学习积极性和主动性，是否使体育教学产生了良好的教学效果，是否达到了体育教学的目的，否则，任你再怎么华丽和花哨的教学方法都是无效的。</a:t>
            </a:r>
            <a:r>
              <a:rPr kumimoji="0" lang="zh-CN" altLang="en-US" sz="24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只有灵活机智地选择最适合学生的教学方法，才能更好、更快、更高地提高体育教学的有效性。</a:t>
            </a:r>
            <a:endParaRPr kumimoji="0" lang="zh-CN" altLang="en-US" sz="2400" b="1" i="0" u="none" strike="noStrike" cap="none" normalizeH="0" baseline="0" dirty="0" smtClean="0">
              <a:ln>
                <a:noFill/>
              </a:ln>
              <a:solidFill>
                <a:srgbClr val="FF0000"/>
              </a:solidFill>
              <a:effectLst/>
              <a:latin typeface="Arial" panose="020B0604020202020204" pitchFamily="34" charset="0"/>
              <a:ea typeface="宋体" panose="02010600030101010101" pitchFamily="2" charset="-122"/>
              <a:cs typeface="宋体" panose="02010600030101010101" pitchFamily="2"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539552" y="1124744"/>
            <a:ext cx="8208912" cy="3970318"/>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266700" algn="l" defTabSz="914400" rtl="0" eaLnBrk="1" fontAlgn="base" latinLnBrk="0" hangingPunct="1">
              <a:lnSpc>
                <a:spcPct val="100000"/>
              </a:lnSpc>
              <a:spcBef>
                <a:spcPct val="0"/>
              </a:spcBef>
              <a:spcAft>
                <a:spcPct val="0"/>
              </a:spcAft>
              <a:buClrTx/>
              <a:buSzTx/>
              <a:buFontTx/>
              <a:buNone/>
            </a:pPr>
            <a:r>
              <a:rPr kumimoji="0" lang="en-US" altLang="zh-CN" sz="3600" b="1" i="0" u="none" strike="noStrike" cap="none" normalizeH="0" baseline="0" dirty="0" smtClean="0">
                <a:ln>
                  <a:noFill/>
                </a:ln>
                <a:solidFill>
                  <a:srgbClr val="0070C0"/>
                </a:solidFill>
                <a:effectLst/>
                <a:latin typeface="楷体" panose="02010609060101010101" pitchFamily="49" charset="-122"/>
                <a:ea typeface="楷体" panose="02010609060101010101" pitchFamily="49" charset="-122"/>
                <a:cs typeface="Times New Roman" panose="02020603050405020304" pitchFamily="18" charset="0"/>
              </a:rPr>
              <a:t>1</a:t>
            </a:r>
            <a:r>
              <a:rPr kumimoji="0" lang="zh-CN" altLang="en-US" sz="3600" b="1" i="0" u="none" strike="noStrike" cap="none" normalizeH="0" baseline="0" dirty="0" smtClean="0">
                <a:ln>
                  <a:noFill/>
                </a:ln>
                <a:solidFill>
                  <a:srgbClr val="0070C0"/>
                </a:solidFill>
                <a:effectLst/>
                <a:latin typeface="楷体" panose="02010609060101010101" pitchFamily="49" charset="-122"/>
                <a:ea typeface="楷体" panose="02010609060101010101" pitchFamily="49" charset="-122"/>
                <a:cs typeface="Times New Roman" panose="02020603050405020304" pitchFamily="18" charset="0"/>
              </a:rPr>
              <a:t>、运用游戏进行教学</a:t>
            </a:r>
            <a:endParaRPr kumimoji="0" lang="en-US" altLang="zh-CN" sz="3600" b="1" i="0" u="none" strike="noStrike" cap="none" normalizeH="0" baseline="0" dirty="0" smtClean="0">
              <a:ln>
                <a:noFill/>
              </a:ln>
              <a:solidFill>
                <a:srgbClr val="0070C0"/>
              </a:solidFill>
              <a:effectLst/>
              <a:latin typeface="楷体" panose="02010609060101010101" pitchFamily="49" charset="-122"/>
              <a:ea typeface="楷体" panose="02010609060101010101" pitchFamily="49" charset="-122"/>
              <a:cs typeface="Times New Roman" panose="02020603050405020304" pitchFamily="18" charset="0"/>
            </a:endParaRPr>
          </a:p>
          <a:p>
            <a:pPr marL="0" marR="0" lvl="0" indent="266700" algn="l" defTabSz="914400" rtl="0" eaLnBrk="1" fontAlgn="base" latinLnBrk="0" hangingPunct="1">
              <a:lnSpc>
                <a:spcPct val="100000"/>
              </a:lnSpc>
              <a:spcBef>
                <a:spcPct val="0"/>
              </a:spcBef>
              <a:spcAft>
                <a:spcPct val="0"/>
              </a:spcAft>
              <a:buClrTx/>
              <a:buSzTx/>
              <a:buFontTx/>
              <a:buNone/>
            </a:pPr>
            <a:r>
              <a:rPr kumimoji="0" lang="zh-CN" altLang="en-US" sz="20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t> </a:t>
            </a:r>
            <a:r>
              <a:rPr kumimoji="0" lang="zh-CN" altLang="en-US" sz="2400" b="1"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t>学生都具有活泼、好动、好胜和积极上进的心理特征。如果体育教师在教学中，根据教材，适当贯穿游戏来配合教学，就可以集中学生注意力，活跃课堂气氛，提高学生练习动作的兴趣，使小学生在游戏中巩固技术动作，从而达到增强体质的目的。游戏本是体育运动的组成部分，由于它的内容丰富、形成多样、组织起来，生动活泼，竞争性强，能调动学生学习的积极性。</a:t>
            </a:r>
            <a:r>
              <a:rPr kumimoji="0" lang="zh-CN" altLang="en-US" sz="2400" b="1" i="0" u="none" strike="noStrike" cap="none" normalizeH="0" baseline="0" dirty="0" smtClean="0">
                <a:ln>
                  <a:noFill/>
                </a:ln>
                <a:solidFill>
                  <a:srgbClr val="FF0000"/>
                </a:solidFill>
                <a:effectLst/>
                <a:latin typeface="楷体" panose="02010609060101010101" pitchFamily="49" charset="-122"/>
                <a:ea typeface="楷体" panose="02010609060101010101" pitchFamily="49" charset="-122"/>
                <a:cs typeface="Times New Roman" panose="02020603050405020304" pitchFamily="18" charset="0"/>
              </a:rPr>
              <a:t>因此，在体育教学中根据不同年龄特点，灵活运用游戏教学，引入竞争意识，形成趣味学习，达到教学目标。</a:t>
            </a:r>
            <a:endParaRPr kumimoji="0" lang="zh-CN" altLang="en-US" sz="2400" b="1" i="0" u="none" strike="noStrike" cap="none" normalizeH="0" baseline="0" dirty="0" smtClean="0">
              <a:ln>
                <a:noFill/>
              </a:ln>
              <a:solidFill>
                <a:srgbClr val="FF0000"/>
              </a:solidFill>
              <a:effectLst/>
              <a:latin typeface="Arial" panose="020B0604020202020204" pitchFamily="34" charset="0"/>
              <a:ea typeface="宋体" panose="02010600030101010101" pitchFamily="2" charset="-122"/>
              <a:cs typeface="宋体" panose="02010600030101010101" pitchFamily="2" charset="-122"/>
            </a:endParaRPr>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COMMONDATA" val="eyJoZGlkIjoiYjNmMGYzZmVhNDUyNWNkY2E1ZDZiMTExNThlMjczZjUifQ=="/>
</p:tagLst>
</file>

<file path=ppt/theme/theme1.xml><?xml version="1.0" encoding="utf-8"?>
<a:theme xmlns:a="http://schemas.openxmlformats.org/drawingml/2006/main" name="卷草阳台">
  <a:themeElements>
    <a:clrScheme name="卷草阳台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卷草阳台">
      <a:majorFont>
        <a:latin typeface="Arial"/>
        <a:ea typeface="黑体"/>
        <a:cs typeface=""/>
      </a:majorFont>
      <a:minorFont>
        <a:latin typeface="Arial Rounded MT Bold"/>
        <a:ea typeface="黑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卷草阳台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卷草阳台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卷草阳台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卷草阳台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卷草阳台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卷草阳台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卷草阳台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卷草阳台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卷草阳台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卷草阳台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卷草阳台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卷草阳台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清香</Template>
  <TotalTime>0</TotalTime>
  <Words>5481</Words>
  <Application>WPS 演示</Application>
  <PresentationFormat>全屏显示(4:3)</PresentationFormat>
  <Paragraphs>92</Paragraphs>
  <Slides>26</Slides>
  <Notes>0</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26</vt:i4>
      </vt:variant>
    </vt:vector>
  </HeadingPairs>
  <TitlesOfParts>
    <vt:vector size="42" baseType="lpstr">
      <vt:lpstr>Arial</vt:lpstr>
      <vt:lpstr>宋体</vt:lpstr>
      <vt:lpstr>Wingdings</vt:lpstr>
      <vt:lpstr>黑体</vt:lpstr>
      <vt:lpstr>Arial Black</vt:lpstr>
      <vt:lpstr>楷体_GB2312</vt:lpstr>
      <vt:lpstr>新宋体</vt:lpstr>
      <vt:lpstr>楷体</vt:lpstr>
      <vt:lpstr>Times New Roman</vt:lpstr>
      <vt:lpstr>Calibri</vt:lpstr>
      <vt:lpstr>Arial Rounded MT Bold</vt:lpstr>
      <vt:lpstr>微软雅黑</vt:lpstr>
      <vt:lpstr>Arial Unicode MS</vt:lpstr>
      <vt:lpstr>Calibri</vt:lpstr>
      <vt:lpstr>Arial</vt:lpstr>
      <vt:lpstr>卷草阳台</vt:lpstr>
      <vt:lpstr>立足课堂，提升质量</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如何打造小学体育课 高效课堂</dc:title>
  <dc:creator>Administrator</dc:creator>
  <cp:lastModifiedBy>这是王王的微博</cp:lastModifiedBy>
  <cp:revision>48</cp:revision>
  <dcterms:created xsi:type="dcterms:W3CDTF">2015-03-02T03:07:00Z</dcterms:created>
  <dcterms:modified xsi:type="dcterms:W3CDTF">2022-05-23T01:43:16Z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60968978CF694F62BBFE080A52CF8CF0</vt:lpwstr>
  </property>
  <property fmtid="{D5CDD505-2E9C-101B-9397-08002B2CF9AE}" pid="3" name="KSOProductBuildVer">
    <vt:lpwstr>2052-11.1.0.11691</vt:lpwstr>
  </property>
</Properties>
</file>