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63" r:id="rId3"/>
    <p:sldId id="364" r:id="rId4"/>
    <p:sldId id="365" r:id="rId5"/>
    <p:sldId id="366" r:id="rId6"/>
    <p:sldId id="367" r:id="rId7"/>
    <p:sldId id="368" r:id="rId8"/>
    <p:sldId id="371" r:id="rId9"/>
    <p:sldId id="372" r:id="rId10"/>
    <p:sldId id="373" r:id="rId11"/>
    <p:sldId id="374" r:id="rId12"/>
    <p:sldId id="375" r:id="rId13"/>
    <p:sldId id="377" r:id="rId14"/>
    <p:sldId id="380" r:id="rId15"/>
    <p:sldId id="336" r:id="rId16"/>
  </p:sldIdLst>
  <p:sldSz cx="12192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900"/>
    <a:srgbClr val="FF9A05"/>
    <a:srgbClr val="62A8AC"/>
    <a:srgbClr val="004A7E"/>
    <a:srgbClr val="019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738" y="852"/>
      </p:cViewPr>
      <p:guideLst>
        <p:guide orient="horz" pos="2208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2650" y="1656080"/>
            <a:ext cx="10426700" cy="14077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7200" b="1" dirty="0">
                <a:ln w="19050">
                  <a:solidFill>
                    <a:schemeClr val="bg1"/>
                  </a:solidFill>
                </a:ln>
                <a:solidFill>
                  <a:srgbClr val="004A7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对运动能力的理解与思考</a:t>
            </a:r>
            <a:endParaRPr lang="zh-CN" altLang="en-US" sz="7200" b="1" dirty="0">
              <a:ln w="19050">
                <a:solidFill>
                  <a:schemeClr val="bg1"/>
                </a:solidFill>
              </a:ln>
              <a:solidFill>
                <a:srgbClr val="004A7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sp>
        <p:nvSpPr>
          <p:cNvPr id="67" name="椭圆 66"/>
          <p:cNvSpPr/>
          <p:nvPr/>
        </p:nvSpPr>
        <p:spPr>
          <a:xfrm flipH="1">
            <a:off x="304850" y="1838333"/>
            <a:ext cx="401524" cy="401524"/>
          </a:xfrm>
          <a:prstGeom prst="ellipse">
            <a:avLst/>
          </a:prstGeom>
          <a:gradFill flip="none" rotWithShape="1">
            <a:gsLst>
              <a:gs pos="0">
                <a:srgbClr val="5FBD98">
                  <a:shade val="30000"/>
                  <a:satMod val="115000"/>
                </a:srgbClr>
              </a:gs>
              <a:gs pos="50000">
                <a:srgbClr val="5FBD98">
                  <a:shade val="67500"/>
                  <a:satMod val="115000"/>
                </a:srgbClr>
              </a:gs>
              <a:gs pos="100000">
                <a:srgbClr val="5FBD98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>
            <a:solidFill>
              <a:srgbClr val="5FBD98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 flipH="1">
            <a:off x="838517" y="2786273"/>
            <a:ext cx="264797" cy="264797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>
            <a:solidFill>
              <a:srgbClr val="7030A0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5" name="椭圆 74"/>
          <p:cNvSpPr/>
          <p:nvPr/>
        </p:nvSpPr>
        <p:spPr>
          <a:xfrm flipH="1">
            <a:off x="11009755" y="3051070"/>
            <a:ext cx="535269" cy="535270"/>
          </a:xfrm>
          <a:prstGeom prst="ellipse">
            <a:avLst/>
          </a:prstGeom>
          <a:gradFill flip="none" rotWithShape="1">
            <a:gsLst>
              <a:gs pos="0">
                <a:srgbClr val="F58746">
                  <a:shade val="30000"/>
                  <a:satMod val="115000"/>
                </a:srgbClr>
              </a:gs>
              <a:gs pos="50000">
                <a:srgbClr val="F58746">
                  <a:shade val="67500"/>
                  <a:satMod val="115000"/>
                </a:srgbClr>
              </a:gs>
              <a:gs pos="100000">
                <a:srgbClr val="F58746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>
            <a:solidFill>
              <a:srgbClr val="F58746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6" name="椭圆 75"/>
          <p:cNvSpPr/>
          <p:nvPr/>
        </p:nvSpPr>
        <p:spPr>
          <a:xfrm flipH="1">
            <a:off x="11544619" y="2239477"/>
            <a:ext cx="239777" cy="239777"/>
          </a:xfrm>
          <a:prstGeom prst="ellipse">
            <a:avLst/>
          </a:prstGeom>
          <a:gradFill flip="none" rotWithShape="1">
            <a:gsLst>
              <a:gs pos="0">
                <a:srgbClr val="5FBD98">
                  <a:shade val="30000"/>
                  <a:satMod val="115000"/>
                </a:srgbClr>
              </a:gs>
              <a:gs pos="50000">
                <a:srgbClr val="5FBD98">
                  <a:shade val="67500"/>
                  <a:satMod val="115000"/>
                </a:srgbClr>
              </a:gs>
              <a:gs pos="100000">
                <a:srgbClr val="5FBD98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>
            <a:solidFill>
              <a:srgbClr val="5FBD98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0">
            <a:off x="-1300157" y="3873588"/>
            <a:ext cx="3880715" cy="3399511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pic>
        <p:nvPicPr>
          <p:cNvPr id="8" name="图片 7" descr="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286125" y="3997960"/>
            <a:ext cx="662241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3200" b="1" u="none">
                <a:solidFill>
                  <a:srgbClr val="0194B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常州市武进区湖塘桥实验小学  李迪</a:t>
            </a:r>
            <a:endParaRPr lang="en-US" altLang="zh-CN" sz="3200" b="1" u="none">
              <a:solidFill>
                <a:srgbClr val="0194B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ldLvl="0" animBg="1"/>
      <p:bldP spid="68" grpId="0" bldLvl="0" animBg="1"/>
      <p:bldP spid="75" grpId="0" bldLvl="0" animBg="1"/>
      <p:bldP spid="7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755" y="729615"/>
            <a:ext cx="11020425" cy="4735195"/>
          </a:xfrm>
          <a:prstGeom prst="roundRect">
            <a:avLst>
              <a:gd name="adj" fmla="val 11471"/>
            </a:avLst>
          </a:prstGeom>
          <a:solidFill>
            <a:schemeClr val="bg1">
              <a:alpha val="57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北大原校长蔡元培曾说，“完全人格，首在体育。”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81050" y="729615"/>
            <a:ext cx="10692130" cy="4443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70000"/>
              </a:lnSpc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4、运动能力与心智能力关联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70000"/>
              </a:lnSpc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运动能力与心智发展水平是何种关系，为何谈运动能力时还要谈心智能力。首先，需要了解一下何谓心智，心智是人们的心理与智能的表现，二者同时对人的生存与发展起到重要影响。而心智能力即为心理能力和智能的综合体现。运动能力即与心理能力关联度高，又与智能发展水平关联度大，缺少了心智能力的支撑，已经达到熟练掌握的运动技能就无法在不同环境中灵活地运用，因为是否能够灵活运用，实际上主要是由一定的心智能力所决定，既不是能够按技术动作规格做了就能灵活运用，也不是熟练掌握了就能灵活运用，而是具有一定的心智能力水平了才能达到灵活自如地运用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pic>
        <p:nvPicPr>
          <p:cNvPr id="8" name="图片 7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294005" y="650240"/>
            <a:ext cx="11179175" cy="4747260"/>
          </a:xfrm>
          <a:prstGeom prst="roundRect">
            <a:avLst>
              <a:gd name="adj" fmla="val 11471"/>
            </a:avLst>
          </a:prstGeom>
          <a:solidFill>
            <a:schemeClr val="bg1">
              <a:alpha val="57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北大原校长蔡元培曾说，“完全人格，首在体育。”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51180" y="783590"/>
            <a:ext cx="10812145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，生活中突然摔倒，反应迟钝者，可能会摔得头破血流；反应及时者可能会快速用手抓扶物体或手撑地，减少对头面部的伤害，但是依然可能发生一定程度的损伤，如手撑地时手臂不曲臂缓冲，容易导致骨折现象发生；如果具有了运动能力，例如学过前滚翻、后滚翻，甚至鱼跃前滚翻者，并达到了灵活自如地运用的水平，再遇到突然摔倒的一刹那间，就能够利用滚翻进行自我保护，尽可能减少伤害。 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pic>
        <p:nvPicPr>
          <p:cNvPr id="8" name="图片 7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03225" y="986790"/>
            <a:ext cx="11069955" cy="4585335"/>
          </a:xfrm>
          <a:prstGeom prst="roundRect">
            <a:avLst>
              <a:gd name="adj" fmla="val 11471"/>
            </a:avLst>
          </a:prstGeom>
          <a:solidFill>
            <a:schemeClr val="bg1">
              <a:alpha val="57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北大原校长蔡元培曾说，“完全人格，首在体育。”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4040" y="1132205"/>
            <a:ext cx="10796270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5、运动能力是“技体心”的融合</a:t>
            </a:r>
            <a:endParaRPr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运动能力是由技能、体能、心智能力共同组成的一个综合能力发展水平的结果呈现，三者缺一不可，如果只有技能，其与运动技能就不具有区分度，如果缺少体能与心智能力，也就无法灵活而自如地运用，因此，技能、体能、心智能力密不可分，共同构成运动能力。</a:t>
            </a:r>
            <a:endParaRPr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746760" y="641985"/>
            <a:ext cx="10726420" cy="5012690"/>
          </a:xfrm>
          <a:prstGeom prst="roundRect">
            <a:avLst>
              <a:gd name="adj" fmla="val 11471"/>
            </a:avLst>
          </a:prstGeom>
          <a:solidFill>
            <a:schemeClr val="bg1">
              <a:alpha val="57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北大原校长蔡元培曾说，“完全人格，首在体育。”</a:t>
            </a:r>
            <a:endParaRPr lang="zh-CN" altLang="en-US"/>
          </a:p>
        </p:txBody>
      </p:sp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pic>
        <p:nvPicPr>
          <p:cNvPr id="8" name="图片 7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51865" y="542290"/>
            <a:ext cx="9615170" cy="5212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，篮球的传接球，掌握到运动技术层面的水平，是能够把篮球的传接球动作做对、做准；掌握到运动技能层面的水平，是传接球技术能够达到准确而熟练；达到运动能力层面的水平，是传接球在比赛中的准确、熟练、灵活运用的综合体现。篮球比赛一旦需要“长传”打快攻，尽管依然是用到传接球技术，要想达到传球成功，如果没有一定的体能尤其是上肢力量，想传也传不到位，如果缺乏心智能力，就无法分析判断出传到哪个方向，传到什么位置，什么时机开始传等。由此可见，运动能力不仅与运动技术、运动技能区分度大，而且，运动能力还离不开具有一定的技能水平，具有一定的体能基础，且心智能力也起着关键性作用。单纯将运动能力等同于运动技能，将心智能力等同于心理能力都是不全面的，缺乏体能的运动能力水平是不高的。既要全面把握运动能力的构成要素是“体技心”的融合，也要能够在体育教育教学实践中注重多元化系统性培养运动能力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5" name="图片 4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pic>
        <p:nvPicPr>
          <p:cNvPr id="6" name="图片 5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92250" y="2059940"/>
            <a:ext cx="103428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8000" b="1" dirty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感谢聆听，敬请指导！</a:t>
            </a:r>
            <a:endParaRPr lang="zh-CN" altLang="zh-CN" sz="8000" b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椭圆 66"/>
          <p:cNvSpPr/>
          <p:nvPr/>
        </p:nvSpPr>
        <p:spPr>
          <a:xfrm flipH="1">
            <a:off x="671879" y="2025510"/>
            <a:ext cx="401524" cy="401524"/>
          </a:xfrm>
          <a:prstGeom prst="ellipse">
            <a:avLst/>
          </a:prstGeom>
          <a:gradFill flip="none" rotWithShape="1">
            <a:gsLst>
              <a:gs pos="0">
                <a:srgbClr val="5FBD98">
                  <a:shade val="30000"/>
                  <a:satMod val="115000"/>
                </a:srgbClr>
              </a:gs>
              <a:gs pos="50000">
                <a:srgbClr val="5FBD98">
                  <a:shade val="67500"/>
                  <a:satMod val="115000"/>
                </a:srgbClr>
              </a:gs>
              <a:gs pos="100000">
                <a:srgbClr val="5FBD98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>
            <a:solidFill>
              <a:srgbClr val="5FBD98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 flipH="1">
            <a:off x="966786" y="2804540"/>
            <a:ext cx="264797" cy="264797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>
            <a:solidFill>
              <a:srgbClr val="7030A0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5" name="椭圆 74"/>
          <p:cNvSpPr/>
          <p:nvPr/>
        </p:nvSpPr>
        <p:spPr>
          <a:xfrm flipH="1">
            <a:off x="11300092" y="1547209"/>
            <a:ext cx="535269" cy="535270"/>
          </a:xfrm>
          <a:prstGeom prst="ellipse">
            <a:avLst/>
          </a:prstGeom>
          <a:gradFill flip="none" rotWithShape="1">
            <a:gsLst>
              <a:gs pos="0">
                <a:srgbClr val="F58746">
                  <a:shade val="30000"/>
                  <a:satMod val="115000"/>
                </a:srgbClr>
              </a:gs>
              <a:gs pos="50000">
                <a:srgbClr val="F58746">
                  <a:shade val="67500"/>
                  <a:satMod val="115000"/>
                </a:srgbClr>
              </a:gs>
              <a:gs pos="100000">
                <a:srgbClr val="F58746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>
            <a:solidFill>
              <a:srgbClr val="F58746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6" name="椭圆 75"/>
          <p:cNvSpPr/>
          <p:nvPr/>
        </p:nvSpPr>
        <p:spPr>
          <a:xfrm flipH="1">
            <a:off x="10630293" y="1307207"/>
            <a:ext cx="239777" cy="239777"/>
          </a:xfrm>
          <a:prstGeom prst="ellipse">
            <a:avLst/>
          </a:prstGeom>
          <a:gradFill flip="none" rotWithShape="1">
            <a:gsLst>
              <a:gs pos="0">
                <a:srgbClr val="5FBD98">
                  <a:shade val="30000"/>
                  <a:satMod val="115000"/>
                </a:srgbClr>
              </a:gs>
              <a:gs pos="50000">
                <a:srgbClr val="5FBD98">
                  <a:shade val="67500"/>
                  <a:satMod val="115000"/>
                </a:srgbClr>
              </a:gs>
              <a:gs pos="100000">
                <a:srgbClr val="5FBD98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>
            <a:solidFill>
              <a:srgbClr val="5FBD98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0000">
            <a:off x="-435610" y="4109085"/>
            <a:ext cx="2997200" cy="2667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7" grpId="0" bldLvl="0" animBg="1"/>
      <p:bldP spid="68" grpId="0" bldLvl="0" animBg="1"/>
      <p:bldP spid="75" grpId="0" bldLvl="0" animBg="1"/>
      <p:bldP spid="7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731520" y="993775"/>
            <a:ext cx="10726420" cy="5066030"/>
          </a:xfrm>
          <a:prstGeom prst="roundRect">
            <a:avLst>
              <a:gd name="adj" fmla="val 11471"/>
            </a:avLst>
          </a:prstGeom>
          <a:solidFill>
            <a:schemeClr val="bg1">
              <a:alpha val="57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35"/>
            <a:ext cx="2170430" cy="1094740"/>
          </a:xfrm>
          <a:prstGeom prst="rect">
            <a:avLst/>
          </a:prstGeom>
        </p:spPr>
      </p:pic>
      <p:pic>
        <p:nvPicPr>
          <p:cNvPr id="8" name="图片 7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8680" y="1281430"/>
            <a:ext cx="10452735" cy="4622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ts val="4460"/>
              </a:lnSpc>
            </a:pP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、运动能力的内涵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ts val="4460"/>
              </a:lnSpc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新课标中：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ts val="446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运动能力是指学生在参与体育运动过程中所表现出来的综合能力。运动能力包括体能状况、运动认知与技战术运用、体育展示或比赛三个维度。主要体现在基本运动技能、体能、专项运动技能的掌握与运用。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ts val="4460"/>
              </a:lnSpc>
            </a:pP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ts val="4460"/>
              </a:lnSpc>
            </a:pPr>
            <a:endParaRPr lang="en-US" altLang="zh-CN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20345" y="1332865"/>
            <a:ext cx="11252835" cy="4376420"/>
          </a:xfrm>
          <a:prstGeom prst="roundRect">
            <a:avLst>
              <a:gd name="adj" fmla="val 11471"/>
            </a:avLst>
          </a:prstGeom>
          <a:solidFill>
            <a:schemeClr val="bg1">
              <a:alpha val="57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pic>
        <p:nvPicPr>
          <p:cNvPr id="8" name="图片 7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3395" y="1711960"/>
            <a:ext cx="10422255" cy="3474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高中课标中：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能力是体能、技战术能力和心理能力等在身体活动中的综合表现，是人类身体活动的基础。运动能力分为基本运动能力和专项运动能力。基本运动能力是从事生活、劳动和运动所必需的能力；专项运动能力是参与某项运动所需要的能力。运动能力的具体表现形式为体能状况、运动认知与技战术运用、体育展示与比赛。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55600" y="803275"/>
            <a:ext cx="11447145" cy="4594225"/>
          </a:xfrm>
          <a:prstGeom prst="roundRect">
            <a:avLst>
              <a:gd name="adj" fmla="val 11471"/>
            </a:avLst>
          </a:prstGeom>
          <a:solidFill>
            <a:schemeClr val="bg1">
              <a:alpha val="57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pic>
        <p:nvPicPr>
          <p:cNvPr id="8" name="图片 7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2300" y="973455"/>
            <a:ext cx="11035665" cy="4023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变化：</a:t>
            </a:r>
            <a:endParaRPr 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运动能力是指学生在参与体育运动过程中所表现出来的综合能力。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运动能力是体能、技战术能力和心理能力等在身体活动中的综合表现，是人类身体活动的基础。</a:t>
            </a:r>
            <a:endParaRPr 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41325" y="940435"/>
            <a:ext cx="11031855" cy="4755515"/>
          </a:xfrm>
          <a:prstGeom prst="roundRect">
            <a:avLst>
              <a:gd name="adj" fmla="val 11471"/>
            </a:avLst>
          </a:prstGeom>
          <a:solidFill>
            <a:schemeClr val="bg1">
              <a:alpha val="57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pic>
        <p:nvPicPr>
          <p:cNvPr id="8" name="图片 7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9155" y="1132205"/>
            <a:ext cx="10065385" cy="3474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2、运动能力不同于运动技能</a:t>
            </a:r>
            <a:endParaRPr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运动能力与运动技能不完全是一回事，一定意义上来说，它们是两个不同层面的概念，也就是说，运动能力要比运动技能更高一层次，对运动而言，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技术、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技能、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能力三个递进的概念上，最难区分的是技能与能力，二者容易被混淆，假如二者区分不清，会导致运动能力形成不足或忽视运动能力的培养。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746760" y="790575"/>
            <a:ext cx="10726420" cy="4418330"/>
          </a:xfrm>
          <a:prstGeom prst="roundRect">
            <a:avLst>
              <a:gd name="adj" fmla="val 11471"/>
            </a:avLst>
          </a:prstGeom>
          <a:solidFill>
            <a:schemeClr val="bg1">
              <a:alpha val="57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pic>
        <p:nvPicPr>
          <p:cNvPr id="8" name="图片 7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31900" y="1122680"/>
            <a:ext cx="9803765" cy="2651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运动技术指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项运动的技术动作本身是什么，即技术动作的规格、要求与方法，只要掌握了这些，基本上就能称其为掌握了该项技术。能够正确做出该技术的具体动作，这完全是从该项运动的角度，在谈技术动作完成的准确性，甚至正确性。</a:t>
            </a:r>
            <a:endParaRPr lang="zh-CN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pic>
        <p:nvPicPr>
          <p:cNvPr id="8" name="图片 7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257810" y="817245"/>
            <a:ext cx="11215370" cy="4864735"/>
          </a:xfrm>
          <a:prstGeom prst="roundRect">
            <a:avLst>
              <a:gd name="adj" fmla="val 11471"/>
            </a:avLst>
          </a:prstGeom>
          <a:solidFill>
            <a:schemeClr val="bg1">
              <a:alpha val="57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北大原校长蔡元培曾说，“完全人格，首在体育。”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1510" y="1132205"/>
            <a:ext cx="10738485" cy="5029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技能就要相对高一个层次，是在技术动作掌握的基础上达到一种更加熟练甚至是自动化的状态，但只是对技术动作的熟练程度，而且是符合技术动作规格、要求与方法的熟练化程度，因此，在教学中，正确技术动作的传授至关重要。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pic>
        <p:nvPicPr>
          <p:cNvPr id="8" name="图片 7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234315" y="854075"/>
            <a:ext cx="11215370" cy="4543425"/>
          </a:xfrm>
          <a:prstGeom prst="roundRect">
            <a:avLst>
              <a:gd name="adj" fmla="val 11471"/>
            </a:avLst>
          </a:prstGeom>
          <a:solidFill>
            <a:schemeClr val="bg1">
              <a:alpha val="57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北大原校长蔡元培曾说，“完全人格，首在体育。”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0230" y="1132205"/>
            <a:ext cx="10709275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运动能力指在生活、比赛或其他特殊环境中对运动技能准确而灵活地应用，其中能否灵活地应用是判断是否达到了运动能力形成的关键。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因此，体育学科核心素养三大要素中，定位在了运动能力而非运动技能，即体育教育教学的目标并非只是止于运动技能掌握的水平上，而是达到学生学以致用的水平。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5397500"/>
            <a:ext cx="12205970" cy="1473835"/>
          </a:xfrm>
          <a:prstGeom prst="rect">
            <a:avLst/>
          </a:prstGeom>
        </p:spPr>
      </p:pic>
      <p:pic>
        <p:nvPicPr>
          <p:cNvPr id="6" name="图片 5" descr="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465"/>
            <a:ext cx="2170430" cy="1094740"/>
          </a:xfrm>
          <a:prstGeom prst="rect">
            <a:avLst/>
          </a:prstGeom>
        </p:spPr>
      </p:pic>
      <p:pic>
        <p:nvPicPr>
          <p:cNvPr id="8" name="图片 7" descr="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05" y="5095240"/>
            <a:ext cx="2921000" cy="177609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27990" y="928370"/>
            <a:ext cx="10690225" cy="4726940"/>
          </a:xfrm>
          <a:prstGeom prst="roundRect">
            <a:avLst>
              <a:gd name="adj" fmla="val 11471"/>
            </a:avLst>
          </a:prstGeom>
          <a:solidFill>
            <a:schemeClr val="bg1">
              <a:alpha val="57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北大原校长蔡元培曾说，“完全人格，首在体育。”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97560" y="1515110"/>
            <a:ext cx="10207625" cy="2103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3、运动能力凸显着体能</a:t>
            </a:r>
            <a:endParaRPr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谈运动能力时，内容已经包含着体能，且体能的强弱直接影响着运动能力水平的高低。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2058</Words>
  <Application>WPS 演示</Application>
  <PresentationFormat>宽屏</PresentationFormat>
  <Paragraphs>61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楷体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76</cp:revision>
  <dcterms:created xsi:type="dcterms:W3CDTF">1900-01-01T00:00:00Z</dcterms:created>
  <dcterms:modified xsi:type="dcterms:W3CDTF">2022-05-24T00:22:52Z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