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68" r:id="rId4"/>
    <p:sldId id="263" r:id="rId5"/>
    <p:sldId id="274" r:id="rId6"/>
    <p:sldId id="261" r:id="rId7"/>
    <p:sldId id="264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293" r:id="rId16"/>
  </p:sldIdLst>
  <p:sldSz cx="11911013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E74"/>
    <a:srgbClr val="33CC33"/>
    <a:srgbClr val="CAE65F"/>
    <a:srgbClr val="FF5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36" y="48"/>
      </p:cViewPr>
      <p:guideLst>
        <p:guide orient="horz" pos="2160"/>
        <p:guide pos="37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A61C2-7209-4C63-B7E3-14210D4B1CE2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685800"/>
            <a:ext cx="5953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D2D60-CB6B-40AA-BD02-88C1E7CC9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11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71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817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959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621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971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981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71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520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84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743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353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438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209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599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568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3326" y="2130426"/>
            <a:ext cx="1012436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86652" y="3886200"/>
            <a:ext cx="833770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7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01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249290" y="274639"/>
            <a:ext cx="3490589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75458" y="274639"/>
            <a:ext cx="10275316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06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6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0888" y="4406901"/>
            <a:ext cx="1012436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0888" y="2906713"/>
            <a:ext cx="101243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78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75457" y="1600201"/>
            <a:ext cx="688191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855893" y="1600201"/>
            <a:ext cx="68839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96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5551" y="274638"/>
            <a:ext cx="107199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5551" y="1535113"/>
            <a:ext cx="52627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5551" y="2174875"/>
            <a:ext cx="52627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50630" y="1535113"/>
            <a:ext cx="52648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50630" y="2174875"/>
            <a:ext cx="5264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9381740" y="6438528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538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27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0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5551" y="273050"/>
            <a:ext cx="391864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56875" y="273051"/>
            <a:ext cx="665858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5551" y="1435101"/>
            <a:ext cx="391864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87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34642" y="4800600"/>
            <a:ext cx="714660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34642" y="612775"/>
            <a:ext cx="714660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34642" y="5367338"/>
            <a:ext cx="714660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26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95551" y="274638"/>
            <a:ext cx="10719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5551" y="1600201"/>
            <a:ext cx="107199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95551" y="6356351"/>
            <a:ext cx="2779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69596" y="6356351"/>
            <a:ext cx="3771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36226" y="6356351"/>
            <a:ext cx="2779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84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14.png"/><Relationship Id="rId3" Type="http://schemas.openxmlformats.org/officeDocument/2006/relationships/image" Target="../media/image15.jpg"/><Relationship Id="rId7" Type="http://schemas.openxmlformats.org/officeDocument/2006/relationships/image" Target="../media/image5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12.png"/><Relationship Id="rId5" Type="http://schemas.openxmlformats.org/officeDocument/2006/relationships/image" Target="../media/image56.png"/><Relationship Id="rId10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13.png"/><Relationship Id="rId3" Type="http://schemas.openxmlformats.org/officeDocument/2006/relationships/image" Target="../media/image15.jpg"/><Relationship Id="rId7" Type="http://schemas.openxmlformats.org/officeDocument/2006/relationships/image" Target="../media/image61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11.png"/><Relationship Id="rId5" Type="http://schemas.openxmlformats.org/officeDocument/2006/relationships/image" Target="../media/image59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63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13.png"/><Relationship Id="rId3" Type="http://schemas.openxmlformats.org/officeDocument/2006/relationships/image" Target="../media/image15.jpg"/><Relationship Id="rId7" Type="http://schemas.openxmlformats.org/officeDocument/2006/relationships/image" Target="../media/image66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11.png"/><Relationship Id="rId5" Type="http://schemas.openxmlformats.org/officeDocument/2006/relationships/image" Target="../media/image64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49.png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14.png"/><Relationship Id="rId3" Type="http://schemas.openxmlformats.org/officeDocument/2006/relationships/image" Target="../media/image15.jpg"/><Relationship Id="rId7" Type="http://schemas.openxmlformats.org/officeDocument/2006/relationships/image" Target="../media/image7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12.png"/><Relationship Id="rId5" Type="http://schemas.openxmlformats.org/officeDocument/2006/relationships/image" Target="../media/image68.png"/><Relationship Id="rId10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14.png"/><Relationship Id="rId3" Type="http://schemas.openxmlformats.org/officeDocument/2006/relationships/image" Target="../media/image15.jpg"/><Relationship Id="rId7" Type="http://schemas.openxmlformats.org/officeDocument/2006/relationships/image" Target="../media/image72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12.png"/><Relationship Id="rId5" Type="http://schemas.openxmlformats.org/officeDocument/2006/relationships/image" Target="../media/image49.png"/><Relationship Id="rId10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14.pn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12.png"/><Relationship Id="rId5" Type="http://schemas.openxmlformats.org/officeDocument/2006/relationships/image" Target="../media/image17.jpeg"/><Relationship Id="rId10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11.png"/><Relationship Id="rId3" Type="http://schemas.openxmlformats.org/officeDocument/2006/relationships/image" Target="../media/image15.jpg"/><Relationship Id="rId7" Type="http://schemas.openxmlformats.org/officeDocument/2006/relationships/image" Target="../media/image24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13.png"/><Relationship Id="rId10" Type="http://schemas.openxmlformats.org/officeDocument/2006/relationships/image" Target="../media/image27.jpeg"/><Relationship Id="rId4" Type="http://schemas.openxmlformats.org/officeDocument/2006/relationships/image" Target="../media/image16.png"/><Relationship Id="rId9" Type="http://schemas.openxmlformats.org/officeDocument/2006/relationships/image" Target="../media/image26.jpe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18" Type="http://schemas.openxmlformats.org/officeDocument/2006/relationships/image" Target="../media/image14.png"/><Relationship Id="rId3" Type="http://schemas.openxmlformats.org/officeDocument/2006/relationships/image" Target="../media/image15.jp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11.png"/><Relationship Id="rId10" Type="http://schemas.openxmlformats.org/officeDocument/2006/relationships/image" Target="../media/image34.jpeg"/><Relationship Id="rId4" Type="http://schemas.openxmlformats.org/officeDocument/2006/relationships/image" Target="../media/image16.png"/><Relationship Id="rId9" Type="http://schemas.openxmlformats.org/officeDocument/2006/relationships/image" Target="../media/image33.jpe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4.png"/><Relationship Id="rId3" Type="http://schemas.openxmlformats.org/officeDocument/2006/relationships/image" Target="../media/image15.jpg"/><Relationship Id="rId7" Type="http://schemas.openxmlformats.org/officeDocument/2006/relationships/image" Target="../media/image4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12.png"/><Relationship Id="rId5" Type="http://schemas.openxmlformats.org/officeDocument/2006/relationships/image" Target="../media/image38.png"/><Relationship Id="rId10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14.png"/><Relationship Id="rId3" Type="http://schemas.openxmlformats.org/officeDocument/2006/relationships/image" Target="../media/image15.jpg"/><Relationship Id="rId7" Type="http://schemas.openxmlformats.org/officeDocument/2006/relationships/image" Target="../media/image44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12.png"/><Relationship Id="rId5" Type="http://schemas.openxmlformats.org/officeDocument/2006/relationships/image" Target="../media/image42.png"/><Relationship Id="rId10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4.png"/><Relationship Id="rId3" Type="http://schemas.openxmlformats.org/officeDocument/2006/relationships/image" Target="../media/image15.jpg"/><Relationship Id="rId7" Type="http://schemas.openxmlformats.org/officeDocument/2006/relationships/image" Target="../media/image4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12.png"/><Relationship Id="rId5" Type="http://schemas.openxmlformats.org/officeDocument/2006/relationships/image" Target="../media/image46.jpeg"/><Relationship Id="rId10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jpg"/><Relationship Id="rId7" Type="http://schemas.openxmlformats.org/officeDocument/2006/relationships/image" Target="../media/image5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13.png"/><Relationship Id="rId5" Type="http://schemas.openxmlformats.org/officeDocument/2006/relationships/image" Target="../media/image50.png"/><Relationship Id="rId10" Type="http://schemas.openxmlformats.org/officeDocument/2006/relationships/image" Target="../media/image12.png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4.png"/><Relationship Id="rId3" Type="http://schemas.openxmlformats.org/officeDocument/2006/relationships/image" Target="../media/image15.jpg"/><Relationship Id="rId7" Type="http://schemas.openxmlformats.org/officeDocument/2006/relationships/image" Target="../media/image55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12.png"/><Relationship Id="rId5" Type="http://schemas.openxmlformats.org/officeDocument/2006/relationships/image" Target="../media/image53.png"/><Relationship Id="rId10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"/>
            <a:ext cx="11911299" cy="68578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8" b="8142"/>
          <a:stretch/>
        </p:blipFill>
        <p:spPr>
          <a:xfrm>
            <a:off x="-2" y="558362"/>
            <a:ext cx="5828731" cy="6299638"/>
          </a:xfrm>
          <a:prstGeom prst="rect">
            <a:avLst/>
          </a:prstGeom>
        </p:spPr>
      </p:pic>
      <p:sp>
        <p:nvSpPr>
          <p:cNvPr id="11" name="Rectangle 13"/>
          <p:cNvSpPr txBox="1">
            <a:spLocks noChangeArrowheads="1"/>
          </p:cNvSpPr>
          <p:nvPr/>
        </p:nvSpPr>
        <p:spPr>
          <a:xfrm>
            <a:off x="5789215" y="1128779"/>
            <a:ext cx="5163374" cy="1412426"/>
          </a:xfrm>
          <a:prstGeom prst="rect">
            <a:avLst/>
          </a:prstGeom>
        </p:spPr>
        <p:txBody>
          <a:bodyPr vert="horz" lIns="91440" tIns="45720" rIns="4572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000" dirty="0">
                <a:solidFill>
                  <a:srgbClr val="C0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sym typeface="FZXiQian-M15S"/>
              </a:rPr>
              <a:t>交通安全教育</a:t>
            </a:r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>
          <a:xfrm>
            <a:off x="6084228" y="2287776"/>
            <a:ext cx="4551798" cy="476131"/>
          </a:xfrm>
          <a:prstGeom prst="rect">
            <a:avLst/>
          </a:prstGeom>
        </p:spPr>
        <p:txBody>
          <a:bodyPr vert="horz" lIns="91440" tIns="45720" rIns="4572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rgbClr val="FF5E74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sym typeface="FZXiQian-M15S"/>
              </a:rPr>
              <a:t>祖国花朵 快乐成长  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71"/>
          <a:stretch/>
        </p:blipFill>
        <p:spPr>
          <a:xfrm>
            <a:off x="-1" y="1203639"/>
            <a:ext cx="6720925" cy="54150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99525"/>
            <a:ext cx="11911013" cy="40584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2501">
            <a:off x="3831419" y="2533536"/>
            <a:ext cx="875371" cy="10480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6514">
            <a:off x="1535712" y="1058565"/>
            <a:ext cx="756252" cy="10612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0" y="3139005"/>
            <a:ext cx="708025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9307" y="2275374"/>
            <a:ext cx="844215" cy="204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7939" y="3140968"/>
            <a:ext cx="4231463" cy="351710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665" y="3307686"/>
            <a:ext cx="2579739" cy="3310971"/>
          </a:xfrm>
          <a:prstGeom prst="rect">
            <a:avLst/>
          </a:prstGeom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754" y="258789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5707" y="2175423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0951" y="3365021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6407" y="360571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16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25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750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750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25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250"/>
                            </p:stCondLst>
                            <p:childTnLst>
                              <p:par>
                                <p:cTn id="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6" y="14981"/>
            <a:ext cx="11911299" cy="6857836"/>
          </a:xfrm>
          <a:prstGeom prst="rect">
            <a:avLst/>
          </a:prstGeom>
        </p:spPr>
      </p:pic>
      <p:pic>
        <p:nvPicPr>
          <p:cNvPr id="6147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0806" y="14981"/>
            <a:ext cx="6573092" cy="118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3867274" y="476672"/>
            <a:ext cx="5234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稚艺_GBK" pitchFamily="65" charset="-122"/>
                <a:ea typeface="方正稚艺_GBK" pitchFamily="65" charset="-122"/>
              </a:rPr>
              <a:t>过马路要走过街设施和人行横道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0"/>
          <a:stretch>
            <a:fillRect/>
          </a:stretch>
        </p:blipFill>
        <p:spPr bwMode="auto">
          <a:xfrm>
            <a:off x="4371330" y="1387460"/>
            <a:ext cx="3207485" cy="2401580"/>
          </a:xfrm>
          <a:prstGeom prst="ellipse">
            <a:avLst/>
          </a:prstGeom>
          <a:ln w="76200">
            <a:solidFill>
              <a:schemeClr val="bg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00">
            <a:off x="8031588" y="2071149"/>
            <a:ext cx="3207484" cy="2371410"/>
          </a:xfrm>
          <a:prstGeom prst="ellipse">
            <a:avLst/>
          </a:prstGeom>
          <a:ln w="76200">
            <a:solidFill>
              <a:schemeClr val="bg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3805" y="2094229"/>
            <a:ext cx="3207485" cy="2170733"/>
          </a:xfrm>
          <a:prstGeom prst="ellipse">
            <a:avLst/>
          </a:prstGeom>
          <a:ln w="762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" name="Picture 4" descr="C:\Users\Administrator\Desktop\Wooden Billboards2 [转换]-02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1330" y="3578491"/>
            <a:ext cx="2808312" cy="330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713362" y="4149080"/>
            <a:ext cx="2106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行人过机动车道，应当从行人过街设施通过；没有行人过街设施的，应当从人行横道通过。</a:t>
            </a:r>
            <a:br>
              <a:rPr lang="zh-CN" altLang="en-US" b="1" dirty="0">
                <a:latin typeface="微软雅黑" pitchFamily="34" charset="-122"/>
                <a:ea typeface="微软雅黑" pitchFamily="34" charset="-122"/>
              </a:rPr>
            </a:b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" r="333"/>
          <a:stretch/>
        </p:blipFill>
        <p:spPr bwMode="auto">
          <a:xfrm>
            <a:off x="-1" y="5081735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754" y="258789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7954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410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9878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79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950"/>
                            </p:stCondLst>
                            <p:childTnLst>
                              <p:par>
                                <p:cTn id="7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"/>
            <a:ext cx="11911299" cy="6857836"/>
          </a:xfrm>
          <a:prstGeom prst="rect">
            <a:avLst/>
          </a:prstGeom>
        </p:spPr>
      </p:pic>
      <p:pic>
        <p:nvPicPr>
          <p:cNvPr id="6147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4902" y="14981"/>
            <a:ext cx="4361493" cy="118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4541619" y="476672"/>
            <a:ext cx="3070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稚艺_GBK" pitchFamily="65" charset="-122"/>
                <a:ea typeface="方正稚艺_GBK" pitchFamily="65" charset="-122"/>
              </a:rPr>
              <a:t>不要随意横过马路</a:t>
            </a: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6730">
            <a:off x="401933" y="3345505"/>
            <a:ext cx="3187127" cy="2427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04199">
            <a:off x="4006614" y="3619382"/>
            <a:ext cx="2908561" cy="2642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0011">
            <a:off x="4978550" y="1476970"/>
            <a:ext cx="2869122" cy="2231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" descr="4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4116">
            <a:off x="1026598" y="1076807"/>
            <a:ext cx="3192655" cy="2394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" name="Picture 7" descr="C:\Users\Administrator\Desktop\56d673f7b44b0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3738" y="2204864"/>
            <a:ext cx="3653239" cy="3079982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482397" y="2582890"/>
            <a:ext cx="2861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应当观察来往车辆的情况，确认安全后直行通过，不得在车辆临近时突然加速横穿或者中途倒退、折返。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" r="333"/>
          <a:stretch/>
        </p:blipFill>
        <p:spPr bwMode="auto">
          <a:xfrm>
            <a:off x="-1" y="5081735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754" y="258789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7954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410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9878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05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75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"/>
            <a:ext cx="11911299" cy="6857836"/>
          </a:xfrm>
          <a:prstGeom prst="rect">
            <a:avLst/>
          </a:prstGeom>
        </p:spPr>
      </p:pic>
      <p:pic>
        <p:nvPicPr>
          <p:cNvPr id="6147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4902" y="14981"/>
            <a:ext cx="4361493" cy="118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4902930" y="476672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稚艺_GBK" pitchFamily="65" charset="-122"/>
                <a:ea typeface="方正稚艺_GBK" pitchFamily="65" charset="-122"/>
              </a:rPr>
              <a:t>不要翻越护栏</a:t>
            </a: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49245">
            <a:off x="8198091" y="1055361"/>
            <a:ext cx="2880000" cy="19873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7967" y="1162966"/>
            <a:ext cx="2880000" cy="2431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片 15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76106" y="3594486"/>
            <a:ext cx="2880000" cy="16653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48751" y="1582983"/>
            <a:ext cx="4287644" cy="3364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20321" y="3474584"/>
            <a:ext cx="2883521" cy="339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509954" y="4294837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Heiti SC Light"/>
                <a:sym typeface="Helvetica Neue Light"/>
              </a:rPr>
              <a:t>行人不得跨越、倚坐道路隔离设施。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" r="333"/>
          <a:stretch/>
        </p:blipFill>
        <p:spPr bwMode="auto">
          <a:xfrm>
            <a:off x="-1" y="5081735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754" y="258789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7954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410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9878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51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"/>
            <a:ext cx="11911299" cy="6857836"/>
          </a:xfrm>
          <a:prstGeom prst="rect">
            <a:avLst/>
          </a:prstGeom>
        </p:spPr>
      </p:pic>
      <p:pic>
        <p:nvPicPr>
          <p:cNvPr id="6147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1090" y="188640"/>
            <a:ext cx="7797228" cy="118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2999948" y="640115"/>
            <a:ext cx="7008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稚艺_GBK" pitchFamily="65" charset="-122"/>
                <a:ea typeface="方正稚艺_GBK" pitchFamily="65" charset="-122"/>
              </a:rPr>
              <a:t>不要在道路上踢足球、玩滑板、滑旱冰等</a:t>
            </a: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06827">
            <a:off x="8484232" y="3020514"/>
            <a:ext cx="2966678" cy="20325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372433">
            <a:off x="504337" y="2226586"/>
            <a:ext cx="3729268" cy="2496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262063">
            <a:off x="4608191" y="1840069"/>
            <a:ext cx="3126511" cy="2045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Picture 4" descr="C:\Users\Administrator\Desktop\Wooden Billboards2 [转换]-02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1330" y="3578491"/>
            <a:ext cx="2808312" cy="330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713362" y="4449886"/>
            <a:ext cx="210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行人不得在道路上使用滑板、旱冰鞋等滑行工具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" r="333"/>
          <a:stretch/>
        </p:blipFill>
        <p:spPr bwMode="auto">
          <a:xfrm>
            <a:off x="-1" y="5081735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754" y="258789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7954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410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9878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38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"/>
            <a:ext cx="11911299" cy="6857836"/>
          </a:xfrm>
          <a:prstGeom prst="rect">
            <a:avLst/>
          </a:prstGeom>
        </p:spPr>
      </p:pic>
      <p:pic>
        <p:nvPicPr>
          <p:cNvPr id="6147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7234" y="14981"/>
            <a:ext cx="5276948" cy="118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3987190" y="476672"/>
            <a:ext cx="4580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稚艺_GBK" pitchFamily="65" charset="-122"/>
                <a:ea typeface="方正稚艺_GBK" pitchFamily="65" charset="-122"/>
              </a:rPr>
              <a:t>不要扒车、追车、抛物击车</a:t>
            </a: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20321" y="3474584"/>
            <a:ext cx="2883521" cy="339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509954" y="414908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Heiti SC Light"/>
                <a:sym typeface="Helvetica Neue Light"/>
              </a:rPr>
              <a:t>行人不得有追车、抛物击车等妨碍道路交通安全的行为。</a:t>
            </a: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364016">
            <a:off x="481651" y="1672559"/>
            <a:ext cx="2953688" cy="18909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021546">
            <a:off x="8494030" y="2839974"/>
            <a:ext cx="2820236" cy="2014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169741">
            <a:off x="4168630" y="1970346"/>
            <a:ext cx="3690281" cy="2635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" r="333"/>
          <a:stretch/>
        </p:blipFill>
        <p:spPr bwMode="auto">
          <a:xfrm>
            <a:off x="-1" y="5081735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754" y="258789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7954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410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9878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76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"/>
            <a:ext cx="11911299" cy="68578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8" b="8142"/>
          <a:stretch/>
        </p:blipFill>
        <p:spPr>
          <a:xfrm>
            <a:off x="-2" y="558362"/>
            <a:ext cx="5828731" cy="6299638"/>
          </a:xfrm>
          <a:prstGeom prst="rect">
            <a:avLst/>
          </a:prstGeom>
        </p:spPr>
      </p:pic>
      <p:sp>
        <p:nvSpPr>
          <p:cNvPr id="11" name="Rectangle 13"/>
          <p:cNvSpPr txBox="1">
            <a:spLocks noChangeArrowheads="1"/>
          </p:cNvSpPr>
          <p:nvPr/>
        </p:nvSpPr>
        <p:spPr>
          <a:xfrm>
            <a:off x="6036575" y="2070623"/>
            <a:ext cx="4167403" cy="906463"/>
          </a:xfrm>
          <a:prstGeom prst="rect">
            <a:avLst/>
          </a:prstGeom>
        </p:spPr>
        <p:txBody>
          <a:bodyPr vert="horz" lIns="91440" tIns="45720" rIns="4572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dirty="0">
                <a:solidFill>
                  <a:srgbClr val="33CC33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sym typeface="FZXiQian-M15S"/>
              </a:rPr>
              <a:t>关爱生命  安全出行</a:t>
            </a:r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>
          <a:xfrm>
            <a:off x="5591808" y="1117192"/>
            <a:ext cx="5188233" cy="906463"/>
          </a:xfrm>
          <a:prstGeom prst="rect">
            <a:avLst/>
          </a:prstGeom>
        </p:spPr>
        <p:txBody>
          <a:bodyPr vert="horz" lIns="91440" tIns="45720" rIns="4572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7200" dirty="0">
                <a:solidFill>
                  <a:srgbClr val="FF5E74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sym typeface="FZXiQian-M15S"/>
              </a:rPr>
              <a:t>谢 谢 观 看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71"/>
          <a:stretch/>
        </p:blipFill>
        <p:spPr>
          <a:xfrm>
            <a:off x="-1" y="1203639"/>
            <a:ext cx="6720925" cy="54150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99525"/>
            <a:ext cx="11911013" cy="40584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2501">
            <a:off x="3831419" y="2533536"/>
            <a:ext cx="875371" cy="10480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6514">
            <a:off x="1535712" y="1058565"/>
            <a:ext cx="756252" cy="10612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0" y="3139005"/>
            <a:ext cx="708025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9307" y="2275374"/>
            <a:ext cx="844215" cy="204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7939" y="3140968"/>
            <a:ext cx="4231463" cy="351710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263" y="3244032"/>
            <a:ext cx="2579739" cy="3310971"/>
          </a:xfrm>
          <a:prstGeom prst="rect">
            <a:avLst/>
          </a:prstGeom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754" y="258789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5707" y="2175423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0951" y="3365021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6407" y="360571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13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35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850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850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35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350"/>
                            </p:stCondLst>
                            <p:childTnLst>
                              <p:par>
                                <p:cTn id="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"/>
            <a:ext cx="11911299" cy="6857836"/>
          </a:xfrm>
          <a:prstGeom prst="rect">
            <a:avLst/>
          </a:prstGeom>
        </p:spPr>
      </p:pic>
      <p:pic>
        <p:nvPicPr>
          <p:cNvPr id="6147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4902" y="14981"/>
            <a:ext cx="4361493" cy="118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4371330" y="476672"/>
            <a:ext cx="3430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稚艺_GBK" pitchFamily="65" charset="-122"/>
                <a:ea typeface="方正稚艺_GBK" pitchFamily="65" charset="-122"/>
              </a:rPr>
              <a:t>认识一下，人行横道</a:t>
            </a:r>
          </a:p>
        </p:txBody>
      </p:sp>
      <p:pic>
        <p:nvPicPr>
          <p:cNvPr id="11" name="Picture 9" descr="28144243448_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906" y="2784003"/>
            <a:ext cx="2322016" cy="232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019cb0d646f02114c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9442" y="3742693"/>
            <a:ext cx="1972627" cy="177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t019184291512767d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1850" y="1448201"/>
            <a:ext cx="1872208" cy="19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xin_4630905011728109039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6221" y="1676984"/>
            <a:ext cx="4988916" cy="3706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" r="333"/>
          <a:stretch/>
        </p:blipFill>
        <p:spPr bwMode="auto">
          <a:xfrm>
            <a:off x="-1" y="5081735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754" y="258789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7954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410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9878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1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07" y="14981"/>
            <a:ext cx="11911299" cy="6857836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1136692" y="2441607"/>
            <a:ext cx="2611413" cy="3559131"/>
          </a:xfrm>
          <a:prstGeom prst="roundRect">
            <a:avLst/>
          </a:prstGeom>
          <a:solidFill>
            <a:schemeClr val="bg1"/>
          </a:solidFill>
          <a:ln>
            <a:solidFill>
              <a:srgbClr val="FF5E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4614883" y="2441607"/>
            <a:ext cx="2611413" cy="3559131"/>
          </a:xfrm>
          <a:prstGeom prst="roundRect">
            <a:avLst/>
          </a:prstGeom>
          <a:solidFill>
            <a:schemeClr val="bg1"/>
          </a:solidFill>
          <a:ln>
            <a:solidFill>
              <a:srgbClr val="FF5E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7880597" y="2441607"/>
            <a:ext cx="2611413" cy="3559131"/>
          </a:xfrm>
          <a:prstGeom prst="roundRect">
            <a:avLst/>
          </a:prstGeom>
          <a:solidFill>
            <a:schemeClr val="bg1"/>
          </a:solidFill>
          <a:ln>
            <a:solidFill>
              <a:srgbClr val="FF5E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47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4902" y="14981"/>
            <a:ext cx="4361493" cy="118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4155306" y="476672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稚艺_GBK" pitchFamily="65" charset="-122"/>
                <a:ea typeface="方正稚艺_GBK" pitchFamily="65" charset="-122"/>
              </a:rPr>
              <a:t>各种各样的交通信号灯</a:t>
            </a:r>
          </a:p>
        </p:txBody>
      </p:sp>
      <p:pic>
        <p:nvPicPr>
          <p:cNvPr id="26" name="Picture 6" descr="t01cd0d65ecbb2b53d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8680" y="2816928"/>
            <a:ext cx="2307439" cy="96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t017efa6cef4345a3b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832" y="3949898"/>
            <a:ext cx="880434" cy="19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1345389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7394" y="4171625"/>
            <a:ext cx="2052895" cy="184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t0113ee0f818c12a66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5163" y="2534581"/>
            <a:ext cx="659254" cy="168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x2_1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4805" y="4091322"/>
            <a:ext cx="1492307" cy="17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4" descr="t012e3e7e03fbf2b9b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36790" y="2689669"/>
            <a:ext cx="2236841" cy="114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dministrator\Desktop\08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0837" y="1299428"/>
            <a:ext cx="2275282" cy="104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1448465" y="1761360"/>
            <a:ext cx="1733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FF5E74"/>
                </a:solidFill>
                <a:effectLst>
                  <a:glow rad="165100">
                    <a:schemeClr val="bg1"/>
                  </a:glow>
                </a:effectLst>
                <a:latin typeface="方正稚艺_GBK" pitchFamily="65" charset="-122"/>
                <a:ea typeface="方正稚艺_GBK" pitchFamily="65" charset="-122"/>
              </a:rPr>
              <a:t>机动车信号灯</a:t>
            </a:r>
          </a:p>
        </p:txBody>
      </p:sp>
      <p:pic>
        <p:nvPicPr>
          <p:cNvPr id="37" name="Picture 2" descr="C:\Users\Administrator\Desktop\08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8137" y="1305815"/>
            <a:ext cx="2275282" cy="104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矩形 37"/>
          <p:cNvSpPr/>
          <p:nvPr/>
        </p:nvSpPr>
        <p:spPr>
          <a:xfrm>
            <a:off x="5030145" y="1767747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FF5E74"/>
                </a:solidFill>
                <a:effectLst>
                  <a:glow rad="165100">
                    <a:schemeClr val="bg1"/>
                  </a:glow>
                </a:effectLst>
                <a:latin typeface="方正稚艺_GBK" pitchFamily="65" charset="-122"/>
                <a:ea typeface="方正稚艺_GBK" pitchFamily="65" charset="-122"/>
              </a:rPr>
              <a:t>非机动车信号灯</a:t>
            </a:r>
          </a:p>
        </p:txBody>
      </p:sp>
      <p:pic>
        <p:nvPicPr>
          <p:cNvPr id="39" name="Picture 2" descr="C:\Users\Administrator\Desktop\08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6816" y="1343398"/>
            <a:ext cx="2275282" cy="104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矩形 39"/>
          <p:cNvSpPr/>
          <p:nvPr/>
        </p:nvSpPr>
        <p:spPr>
          <a:xfrm>
            <a:off x="8268824" y="1805330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FF5E74"/>
                </a:solidFill>
                <a:effectLst>
                  <a:glow rad="165100">
                    <a:schemeClr val="bg1"/>
                  </a:glow>
                </a:effectLst>
                <a:latin typeface="方正稚艺_GBK" pitchFamily="65" charset="-122"/>
                <a:ea typeface="方正稚艺_GBK" pitchFamily="65" charset="-122"/>
              </a:rPr>
              <a:t>人行横道信号灯</a:t>
            </a: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" r="333"/>
          <a:stretch/>
        </p:blipFill>
        <p:spPr bwMode="auto">
          <a:xfrm>
            <a:off x="-1" y="5081735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754" y="258789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7954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410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9878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67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 animBg="1"/>
      <p:bldP spid="35" grpId="0" animBg="1"/>
      <p:bldP spid="17" grpId="0"/>
      <p:bldP spid="36" grpId="0"/>
      <p:bldP spid="38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"/>
            <a:ext cx="11911299" cy="6857836"/>
          </a:xfrm>
          <a:prstGeom prst="rect">
            <a:avLst/>
          </a:prstGeom>
        </p:spPr>
      </p:pic>
      <p:pic>
        <p:nvPicPr>
          <p:cNvPr id="6147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4902" y="14981"/>
            <a:ext cx="4361493" cy="118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4469611" y="476672"/>
            <a:ext cx="3070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稚艺_GBK" pitchFamily="65" charset="-122"/>
                <a:ea typeface="方正稚艺_GBK" pitchFamily="65" charset="-122"/>
              </a:rPr>
              <a:t>各种各样的斑马线</a:t>
            </a:r>
          </a:p>
        </p:txBody>
      </p:sp>
      <p:pic>
        <p:nvPicPr>
          <p:cNvPr id="10" name="Picture 5" descr="t01326f29444f9c6dc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5106" y="1232856"/>
            <a:ext cx="2182613" cy="147821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9" descr="t0123446d0f8f0d759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5106" y="2679177"/>
            <a:ext cx="2182613" cy="153167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1" descr="t01656b02084570546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5106" y="4210851"/>
            <a:ext cx="2182613" cy="181775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3" descr="t01f17688001ce8fde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7719" y="1232856"/>
            <a:ext cx="2085066" cy="144632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5" descr="t010da31d9f05081b5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7719" y="2679177"/>
            <a:ext cx="2085066" cy="153167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17" descr="t01a6549564de3c3a8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7719" y="4168644"/>
            <a:ext cx="2085066" cy="185995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19" descr="t01010851a815efcdb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2785" y="1232856"/>
            <a:ext cx="1318760" cy="221262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1" descr="t018863e73e45bcdbe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99" y="1232856"/>
            <a:ext cx="2140405" cy="221262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7" descr="2011090510371987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2785" y="3433290"/>
            <a:ext cx="3416019" cy="259531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" r="333"/>
          <a:stretch/>
        </p:blipFill>
        <p:spPr bwMode="auto">
          <a:xfrm>
            <a:off x="-1" y="5081735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754" y="258789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7954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410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9878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4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"/>
            <a:ext cx="11911299" cy="6857836"/>
          </a:xfrm>
          <a:prstGeom prst="rect">
            <a:avLst/>
          </a:prstGeom>
        </p:spPr>
      </p:pic>
      <p:pic>
        <p:nvPicPr>
          <p:cNvPr id="6147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7234" y="14981"/>
            <a:ext cx="4248472" cy="118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4635262" y="476672"/>
            <a:ext cx="2832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稚艺_GBK" pitchFamily="65" charset="-122"/>
                <a:ea typeface="方正稚艺_GBK" pitchFamily="65" charset="-122"/>
              </a:rPr>
              <a:t>认识交通标志</a:t>
            </a:r>
          </a:p>
        </p:txBody>
      </p:sp>
      <p:pic>
        <p:nvPicPr>
          <p:cNvPr id="11" name="Picture 7" descr="C:\Users\Administrator\Desktop\56d673f7b44b0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874" y="1735973"/>
            <a:ext cx="5424554" cy="4573347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2464" y="2204864"/>
            <a:ext cx="45933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</a:t>
            </a:r>
            <a:r>
              <a:rPr kumimoji="1"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</a:t>
            </a:r>
            <a:r>
              <a:rPr kumimoji="1"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）黄色的是警告标志，表示前面可能有危险。</a:t>
            </a:r>
          </a:p>
          <a:p>
            <a:pPr>
              <a:lnSpc>
                <a:spcPct val="150000"/>
              </a:lnSpc>
            </a:pPr>
            <a:r>
              <a:rPr kumimoji="1"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</a:t>
            </a:r>
            <a:r>
              <a:rPr kumimoji="1"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</a:t>
            </a:r>
            <a:r>
              <a:rPr kumimoji="1"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）红色的是禁令标志，表示前面不可以走。</a:t>
            </a:r>
          </a:p>
          <a:p>
            <a:pPr>
              <a:lnSpc>
                <a:spcPct val="150000"/>
              </a:lnSpc>
            </a:pPr>
            <a:r>
              <a:rPr kumimoji="1"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</a:t>
            </a:r>
            <a:r>
              <a:rPr kumimoji="1"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3</a:t>
            </a:r>
            <a:r>
              <a:rPr kumimoji="1"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）蓝色的是指路标志，表示前面可以走，指明道路方向、地点和距离。</a:t>
            </a:r>
          </a:p>
          <a:p>
            <a:pPr>
              <a:lnSpc>
                <a:spcPct val="150000"/>
              </a:lnSpc>
            </a:pPr>
            <a:r>
              <a:rPr kumimoji="1"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</a:t>
            </a:r>
            <a:r>
              <a:rPr kumimoji="1"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4</a:t>
            </a:r>
            <a:r>
              <a:rPr kumimoji="1"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）棕色的是旅游区标志，告诉旅游区的方向和距离。</a:t>
            </a:r>
          </a:p>
          <a:p>
            <a:pPr>
              <a:lnSpc>
                <a:spcPct val="150000"/>
              </a:lnSpc>
            </a:pPr>
            <a:r>
              <a:rPr kumimoji="1"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</a:t>
            </a:r>
            <a:r>
              <a:rPr kumimoji="1"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5</a:t>
            </a:r>
            <a:r>
              <a:rPr kumimoji="1"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）绿色的是高速公路标志。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373"/>
          <a:stretch/>
        </p:blipFill>
        <p:spPr bwMode="auto">
          <a:xfrm>
            <a:off x="5811490" y="1816056"/>
            <a:ext cx="2916324" cy="1353680"/>
          </a:xfrm>
          <a:prstGeom prst="rect">
            <a:avLst/>
          </a:prstGeom>
          <a:ln w="254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9096" y="1816056"/>
            <a:ext cx="2916324" cy="147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412" y="3501008"/>
            <a:ext cx="595779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" r="333"/>
          <a:stretch/>
        </p:blipFill>
        <p:spPr bwMode="auto">
          <a:xfrm>
            <a:off x="-1" y="5081735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754" y="258789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7954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410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9878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68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2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"/>
            <a:ext cx="11911299" cy="6857836"/>
          </a:xfrm>
          <a:prstGeom prst="rect">
            <a:avLst/>
          </a:prstGeom>
        </p:spPr>
      </p:pic>
      <p:pic>
        <p:nvPicPr>
          <p:cNvPr id="6147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4902" y="14981"/>
            <a:ext cx="4361493" cy="118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4731370" y="476672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稚艺_GBK" pitchFamily="65" charset="-122"/>
                <a:ea typeface="方正稚艺_GBK" pitchFamily="65" charset="-122"/>
              </a:rPr>
              <a:t>行人要走人行道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3742" y="3425579"/>
            <a:ext cx="3082832" cy="2361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4689" y="1412776"/>
            <a:ext cx="3289681" cy="2717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57437" y="3664072"/>
            <a:ext cx="3098669" cy="2228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51" name="Picture 7" descr="C:\Users\Administrator\Desktop\56d673f7b44b0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589" y="1484784"/>
            <a:ext cx="4125261" cy="3477936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7864" y="1923963"/>
            <a:ext cx="2778710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行人应当在人行道内行走，没有人行道的靠路边行走。</a:t>
            </a:r>
            <a:endParaRPr kumimoji="1"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" r="333"/>
          <a:stretch/>
        </p:blipFill>
        <p:spPr bwMode="auto">
          <a:xfrm>
            <a:off x="-1" y="5081735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754" y="258789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7954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410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9878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62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650"/>
                            </p:stCondLst>
                            <p:childTnLst>
                              <p:par>
                                <p:cTn id="6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15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650"/>
                            </p:stCondLst>
                            <p:childTnLst>
                              <p:par>
                                <p:cTn id="7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150"/>
                            </p:stCondLst>
                            <p:childTnLst>
                              <p:par>
                                <p:cTn id="7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"/>
            <a:ext cx="11911299" cy="6857836"/>
          </a:xfrm>
          <a:prstGeom prst="rect">
            <a:avLst/>
          </a:prstGeom>
        </p:spPr>
      </p:pic>
      <p:pic>
        <p:nvPicPr>
          <p:cNvPr id="6147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4902" y="14981"/>
            <a:ext cx="4361493" cy="118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4299322" y="476672"/>
            <a:ext cx="3430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稚艺_GBK" pitchFamily="65" charset="-122"/>
                <a:ea typeface="方正稚艺_GBK" pitchFamily="65" charset="-122"/>
              </a:rPr>
              <a:t>走路时要集中注意力</a:t>
            </a: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74463" y="1391239"/>
            <a:ext cx="5329515" cy="3997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" name="Picture 6"/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 bwMode="auto">
          <a:xfrm>
            <a:off x="1783301" y="4086736"/>
            <a:ext cx="2798108" cy="1862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586" y="1867130"/>
            <a:ext cx="2791643" cy="1938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44139" y="3474584"/>
            <a:ext cx="2883521" cy="339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733772" y="414908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Heiti SC Light"/>
                <a:sym typeface="Helvetica Neue Light"/>
              </a:rPr>
              <a:t>走路时一定要集中注意力，不要戴耳机听音乐、玩游戏机、玩手机等。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" r="333"/>
          <a:stretch/>
        </p:blipFill>
        <p:spPr bwMode="auto">
          <a:xfrm>
            <a:off x="-1" y="5081735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754" y="258789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7954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410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9878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82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"/>
            <a:ext cx="11911299" cy="6857836"/>
          </a:xfrm>
          <a:prstGeom prst="rect">
            <a:avLst/>
          </a:prstGeom>
        </p:spPr>
      </p:pic>
      <p:pic>
        <p:nvPicPr>
          <p:cNvPr id="6147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4902" y="14981"/>
            <a:ext cx="4361493" cy="118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4155306" y="476672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稚艺_GBK" pitchFamily="65" charset="-122"/>
                <a:ea typeface="方正稚艺_GBK" pitchFamily="65" charset="-122"/>
              </a:rPr>
              <a:t>不要在道路上嬉戏打闹</a:t>
            </a: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5546" y="1364586"/>
            <a:ext cx="4356525" cy="35412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8178" y="1841296"/>
            <a:ext cx="4511204" cy="3399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2" name="Picture 4" descr="C:\Users\Administrator\Desktop\Wooden Billboards2 [转换]-02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1210" y="4173400"/>
            <a:ext cx="2304287" cy="271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33242" y="4779571"/>
            <a:ext cx="1620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不要</a:t>
            </a:r>
            <a:r>
              <a:rPr lang="zh-CN" altLang="zh-CN" b="1" dirty="0">
                <a:latin typeface="微软雅黑" pitchFamily="34" charset="-122"/>
                <a:ea typeface="微软雅黑" pitchFamily="34" charset="-122"/>
              </a:rPr>
              <a:t>在车行道内坐卧、停留、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嬉戏打闹。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" r="333"/>
          <a:stretch/>
        </p:blipFill>
        <p:spPr bwMode="auto">
          <a:xfrm>
            <a:off x="-1" y="5081735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754" y="258789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7954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410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9878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1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850"/>
                            </p:stCondLst>
                            <p:childTnLst>
                              <p:par>
                                <p:cTn id="5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"/>
            <a:ext cx="11911299" cy="6857836"/>
          </a:xfrm>
          <a:prstGeom prst="rect">
            <a:avLst/>
          </a:prstGeom>
        </p:spPr>
      </p:pic>
      <p:pic>
        <p:nvPicPr>
          <p:cNvPr id="6147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4902" y="14981"/>
            <a:ext cx="4361493" cy="118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4396967" y="476672"/>
            <a:ext cx="3430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稚艺_GBK" pitchFamily="65" charset="-122"/>
                <a:ea typeface="方正稚艺_GBK" pitchFamily="65" charset="-122"/>
              </a:rPr>
              <a:t>过马路要遵守信号灯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46" t="1476"/>
          <a:stretch>
            <a:fillRect/>
          </a:stretch>
        </p:blipFill>
        <p:spPr bwMode="auto">
          <a:xfrm rot="21360001">
            <a:off x="3709143" y="1420782"/>
            <a:ext cx="4483100" cy="35623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134801">
            <a:off x="8501503" y="1011767"/>
            <a:ext cx="3184525" cy="2557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67405">
            <a:off x="36638" y="1943437"/>
            <a:ext cx="3413125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44139" y="3510209"/>
            <a:ext cx="2883521" cy="339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763818" y="4077072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Heiti SC Light"/>
                <a:sym typeface="Helvetica Neue Light"/>
              </a:rPr>
              <a:t>绿灯亮时，准许行人通过人行横道；红灯亮时，禁止行人进入人行横道。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" r="333"/>
          <a:stretch/>
        </p:blipFill>
        <p:spPr bwMode="auto">
          <a:xfrm>
            <a:off x="-1" y="5081735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754" y="258789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7954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410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9878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8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5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包图网卡通风学生道路交通安全教育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自定义</PresentationFormat>
  <Paragraphs>49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方正正大黑简体</vt:lpstr>
      <vt:lpstr>方正稚艺_GBK</vt:lpstr>
      <vt:lpstr>微软雅黑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交通安全</dc:title>
  <dc:creator/>
  <cp:keywords>www.1ppt.com</cp:keywords>
  <dc:description>www.1ppt.com</dc:description>
  <cp:lastModifiedBy/>
  <cp:revision>1</cp:revision>
  <dcterms:created xsi:type="dcterms:W3CDTF">2017-03-16T12:34:13Z</dcterms:created>
  <dcterms:modified xsi:type="dcterms:W3CDTF">2022-05-22T11:42:56Z</dcterms:modified>
</cp:coreProperties>
</file>