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5"/>
  </p:notesMasterIdLst>
  <p:handoutMasterIdLst>
    <p:handoutMasterId r:id="rId29"/>
  </p:handoutMasterIdLst>
  <p:sldIdLst>
    <p:sldId id="1121" r:id="rId3"/>
    <p:sldId id="1093" r:id="rId4"/>
    <p:sldId id="1072" r:id="rId6"/>
    <p:sldId id="1094" r:id="rId7"/>
    <p:sldId id="1095" r:id="rId8"/>
    <p:sldId id="1096" r:id="rId9"/>
    <p:sldId id="1071" r:id="rId10"/>
    <p:sldId id="1152" r:id="rId11"/>
    <p:sldId id="1073" r:id="rId12"/>
    <p:sldId id="1074" r:id="rId13"/>
    <p:sldId id="1098" r:id="rId14"/>
    <p:sldId id="1099" r:id="rId15"/>
    <p:sldId id="1077" r:id="rId16"/>
    <p:sldId id="1124" r:id="rId17"/>
    <p:sldId id="1076" r:id="rId18"/>
    <p:sldId id="1100" r:id="rId19"/>
    <p:sldId id="1101" r:id="rId20"/>
    <p:sldId id="1078" r:id="rId21"/>
    <p:sldId id="1104" r:id="rId22"/>
    <p:sldId id="1122" r:id="rId23"/>
    <p:sldId id="1103" r:id="rId24"/>
    <p:sldId id="1106" r:id="rId25"/>
    <p:sldId id="1105" r:id="rId26"/>
    <p:sldId id="1107" r:id="rId27"/>
    <p:sldId id="1066" r:id="rId28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微软雅黑" panose="020B0503020204020204" pitchFamily="34" charset="-122"/>
      <p:regular r:id="rId38"/>
    </p:embeddedFont>
    <p:embeddedFont>
      <p:font typeface="楷体" panose="02010609060101010101" charset="-122"/>
      <p:regular r:id="rId39"/>
    </p:embeddedFont>
    <p:embeddedFont>
      <p:font typeface="楷体_GB2312" panose="02010609030101010101" charset="-122"/>
      <p:regular r:id="rId40"/>
    </p:embeddedFont>
    <p:embeddedFont>
      <p:font typeface="隶书" panose="02010509060101010101" pitchFamily="49" charset="-122"/>
      <p:regular r:id="rId41"/>
    </p:embeddedFont>
    <p:embeddedFont>
      <p:font typeface="Impact" panose="020B0806030902050204" charset="0"/>
      <p:regular r:id="rId42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60093"/>
    <a:srgbClr val="0000FF"/>
    <a:srgbClr val="0066FF"/>
    <a:srgbClr val="A38302"/>
    <a:srgbClr val="FEFCDE"/>
    <a:srgbClr val="00B050"/>
    <a:srgbClr val="FF00FF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9" autoAdjust="0"/>
    <p:restoredTop sz="94705" autoAdjust="0"/>
  </p:normalViewPr>
  <p:slideViewPr>
    <p:cSldViewPr>
      <p:cViewPr varScale="1">
        <p:scale>
          <a:sx n="85" d="100"/>
          <a:sy n="85" d="100"/>
        </p:scale>
        <p:origin x="-414" y="-84"/>
      </p:cViewPr>
      <p:guideLst>
        <p:guide orient="horz" pos="3098"/>
        <p:guide pos="5752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137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2" Type="http://schemas.openxmlformats.org/officeDocument/2006/relationships/font" Target="fonts/font10.fntdata"/><Relationship Id="rId41" Type="http://schemas.openxmlformats.org/officeDocument/2006/relationships/font" Target="fonts/font9.fntdata"/><Relationship Id="rId40" Type="http://schemas.openxmlformats.org/officeDocument/2006/relationships/font" Target="fonts/font8.fntdata"/><Relationship Id="rId4" Type="http://schemas.openxmlformats.org/officeDocument/2006/relationships/slide" Target="slides/slide2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91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F8123014-980B-41ED-AC15-E7E2C542ADBB}" type="slidenum">
              <a:rPr lang="zh-CN" altLang="en-US">
                <a:solidFill>
                  <a:prstClr val="black"/>
                </a:solidFill>
              </a:rPr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95638" cy="12001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25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342901"/>
            <a:ext cx="4477941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95638" cy="28586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strike="noStrike" noProof="1">
                <a:latin typeface="Times New Roman" panose="02020603050405020304" charset="0"/>
                <a:ea typeface="宋体" panose="02010600030101010101" pitchFamily="2" charset="-122"/>
                <a:cs typeface="+mn-ea"/>
              </a:rPr>
              <a:t>绿色圃中小学教育网http://www.lspjy.com</a:t>
            </a:r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Times New Roman" panose="0202060305040502030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3438"/>
            <a:ext cx="91440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9" descr="구름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0" descr="구름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03238"/>
            <a:ext cx="10429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10"/>
          <p:cNvGrpSpPr/>
          <p:nvPr userDrawn="1"/>
        </p:nvGrpSpPr>
        <p:grpSpPr bwMode="auto">
          <a:xfrm>
            <a:off x="2371725" y="2062163"/>
            <a:ext cx="4398963" cy="3019425"/>
            <a:chOff x="2371725" y="2061566"/>
            <a:chExt cx="4398963" cy="3019838"/>
          </a:xfrm>
        </p:grpSpPr>
        <p:sp>
          <p:nvSpPr>
            <p:cNvPr id="7" name="Oval 17"/>
            <p:cNvSpPr>
              <a:spLocks noChangeArrowheads="1"/>
            </p:cNvSpPr>
            <p:nvPr userDrawn="1"/>
          </p:nvSpPr>
          <p:spPr bwMode="auto">
            <a:xfrm>
              <a:off x="2371725" y="4338821"/>
              <a:ext cx="4398963" cy="742583"/>
            </a:xfrm>
            <a:prstGeom prst="ellipse">
              <a:avLst/>
            </a:prstGeom>
            <a:gradFill rotWithShape="1">
              <a:gsLst>
                <a:gs pos="0">
                  <a:srgbClr val="0E320D"/>
                </a:gs>
                <a:gs pos="100000">
                  <a:srgbClr val="1F6B1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ko-KR" altLang="en-US">
                <a:ea typeface="Malgun Gothic" panose="020B0503020000020004" pitchFamily="34" charset="-127"/>
              </a:endParaRPr>
            </a:p>
          </p:txBody>
        </p:sp>
        <p:pic>
          <p:nvPicPr>
            <p:cNvPr id="8" name="Picture 16" descr="꽃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510" y="2061566"/>
              <a:ext cx="2845692" cy="2745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5580063" y="5080000"/>
            <a:ext cx="31194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rgbClr val="414141"/>
                </a:solidFill>
              </a:rPr>
              <a:t> </a:t>
            </a:r>
            <a:endParaRPr lang="zh-CN" altLang="en-US" sz="1100">
              <a:solidFill>
                <a:srgbClr val="414141"/>
              </a:solidFill>
            </a:endParaRPr>
          </a:p>
        </p:txBody>
      </p:sp>
      <p:sp>
        <p:nvSpPr>
          <p:cNvPr id="10" name="TextBox 3"/>
          <p:cNvSpPr>
            <a:spLocks noChangeArrowheads="1"/>
          </p:cNvSpPr>
          <p:nvPr userDrawn="1"/>
        </p:nvSpPr>
        <p:spPr bwMode="auto">
          <a:xfrm>
            <a:off x="2087563" y="1006475"/>
            <a:ext cx="49688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en-US" sz="2800">
                <a:solidFill>
                  <a:srgbClr val="014079"/>
                </a:solidFill>
                <a:ea typeface="微软雅黑" panose="020B0503020204020204" pitchFamily="34" charset="-122"/>
                <a:sym typeface="Calibri" panose="020F0502020204030204" pitchFamily="34" charset="0"/>
              </a:rPr>
              <a:t>感受美好自然，培养语文素养！</a:t>
            </a:r>
            <a:endParaRPr lang="zh-CN" altLang="en-US" sz="2800">
              <a:solidFill>
                <a:srgbClr val="014079"/>
              </a:solidFill>
            </a:endParaRPr>
          </a:p>
        </p:txBody>
      </p:sp>
      <p:sp>
        <p:nvSpPr>
          <p:cNvPr id="11" name="TextBox 3"/>
          <p:cNvSpPr>
            <a:spLocks noChangeArrowheads="1"/>
          </p:cNvSpPr>
          <p:nvPr userDrawn="1"/>
        </p:nvSpPr>
        <p:spPr bwMode="auto">
          <a:xfrm>
            <a:off x="1833563" y="1471613"/>
            <a:ext cx="53990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zh-CN" sz="1600">
                <a:solidFill>
                  <a:srgbClr val="014079"/>
                </a:solidFill>
              </a:rPr>
              <a:t>GAN SHOU MEI HAO ZI RAN</a:t>
            </a:r>
            <a:r>
              <a:rPr lang="zh-CN" altLang="en-US" sz="1600">
                <a:solidFill>
                  <a:srgbClr val="014079"/>
                </a:solidFill>
              </a:rPr>
              <a:t>   </a:t>
            </a:r>
            <a:r>
              <a:rPr lang="en-US" altLang="zh-CN" sz="1600">
                <a:solidFill>
                  <a:srgbClr val="014079"/>
                </a:solidFill>
              </a:rPr>
              <a:t> PEI YANG YU WEN SU YANG</a:t>
            </a:r>
            <a:endParaRPr lang="zh-CN" altLang="en-US" sz="1600">
              <a:solidFill>
                <a:srgbClr val="014079"/>
              </a:solidFill>
            </a:endParaRPr>
          </a:p>
        </p:txBody>
      </p:sp>
      <p:pic>
        <p:nvPicPr>
          <p:cNvPr id="12" name="图片 8" descr="C:\Users\sunrj\Desktop\凤凰教师.png凤凰教师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0CC94-9A6E-4674-A539-EC9B8DD75B07}" type="datetimeFigureOut">
              <a:rPr lang="zh-CN" altLang="en-US"/>
            </a:fld>
            <a:endParaRPr lang="zh-CN" altLang="en-US"/>
          </a:p>
        </p:txBody>
      </p:sp>
      <p:sp>
        <p:nvSpPr>
          <p:cNvPr id="1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3083B-BB9F-45DD-B4FF-A6E727F5B3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9" Type="http://schemas.openxmlformats.org/officeDocument/2006/relationships/image" Target="../media/image6.png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4097" descr="bg"/>
          <p:cNvPicPr>
            <a:picLocks noChangeAspect="1"/>
          </p:cNvPicPr>
          <p:nvPr userDrawn="1"/>
        </p:nvPicPr>
        <p:blipFill>
          <a:blip r:embed="rId49" cstate="print"/>
          <a:stretch>
            <a:fillRect/>
          </a:stretch>
        </p:blipFill>
        <p:spPr>
          <a:xfrm>
            <a:off x="0" y="0"/>
            <a:ext cx="911098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82705" y="77589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14 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文言文二则</a:t>
            </a:r>
            <a:endPara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45210" y="1407795"/>
            <a:ext cx="66878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上节课我们学习了《学弈》，谁来说一说这篇课文告诉了我们什么道理？</a:t>
            </a:r>
            <a:endParaRPr lang="zh-CN" altLang="en-US" sz="32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4283968" y="1203598"/>
            <a:ext cx="410030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555776" y="1203598"/>
            <a:ext cx="410030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23528" y="1131590"/>
            <a:ext cx="8407475" cy="497840"/>
          </a:xfrm>
          <a:prstGeom prst="rect">
            <a:avLst/>
          </a:prstGeom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一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儿曰：“我以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日始出时去人近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，而日中时远也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。”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1923678"/>
            <a:ext cx="7975427" cy="500129"/>
          </a:xfrm>
          <a:prstGeom prst="rect">
            <a:avLst/>
          </a:prstGeom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一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儿曰：“我以日初出远，而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日中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时近也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。”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Freeform 24"/>
          <p:cNvSpPr/>
          <p:nvPr/>
        </p:nvSpPr>
        <p:spPr bwMode="gray">
          <a:xfrm>
            <a:off x="2771800" y="699542"/>
            <a:ext cx="594143" cy="486054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ACD69"/>
                </a:solidFill>
                <a:prstDash val="solid"/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0" name="Freeform 24"/>
          <p:cNvSpPr/>
          <p:nvPr/>
        </p:nvSpPr>
        <p:spPr bwMode="gray">
          <a:xfrm>
            <a:off x="4427984" y="699542"/>
            <a:ext cx="594143" cy="486054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ACD69"/>
                </a:solidFill>
                <a:prstDash val="solid"/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" name="文本框 13319"/>
          <p:cNvSpPr txBox="1"/>
          <p:nvPr/>
        </p:nvSpPr>
        <p:spPr>
          <a:xfrm rot="64531">
            <a:off x="2920412" y="277724"/>
            <a:ext cx="1094634" cy="500129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认为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" name="文本框 13319"/>
          <p:cNvSpPr txBox="1"/>
          <p:nvPr/>
        </p:nvSpPr>
        <p:spPr>
          <a:xfrm rot="64531">
            <a:off x="5080654" y="349731"/>
            <a:ext cx="1094634" cy="500129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离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bldLvl="0" animBg="1"/>
      <p:bldP spid="10" grpId="0" bldLvl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圆角矩形 53"/>
          <p:cNvSpPr/>
          <p:nvPr/>
        </p:nvSpPr>
        <p:spPr>
          <a:xfrm>
            <a:off x="5992316" y="893546"/>
            <a:ext cx="410030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882408" y="1450305"/>
            <a:ext cx="713553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4963613" y="904442"/>
            <a:ext cx="713553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3"/>
          <p:cNvSpPr txBox="1"/>
          <p:nvPr/>
        </p:nvSpPr>
        <p:spPr>
          <a:xfrm>
            <a:off x="827584" y="804663"/>
            <a:ext cx="7056784" cy="114808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700" b="1" dirty="0" smtClean="0">
                <a:latin typeface="楷体" panose="02010609060101010101" charset="-122"/>
                <a:ea typeface="楷体" panose="02010609060101010101" charset="-122"/>
              </a:rPr>
              <a:t>    一</a:t>
            </a:r>
            <a:r>
              <a:rPr lang="zh-CN" altLang="en-US" sz="2700" b="1" dirty="0">
                <a:latin typeface="楷体" panose="02010609060101010101" charset="-122"/>
                <a:ea typeface="楷体" panose="02010609060101010101" charset="-122"/>
              </a:rPr>
              <a:t>儿曰</a:t>
            </a:r>
            <a:r>
              <a:rPr lang="en-US" altLang="zh-CN" sz="2700" b="1" dirty="0">
                <a:latin typeface="楷体" panose="02010609060101010101" charset="-122"/>
                <a:ea typeface="楷体" panose="02010609060101010101" charset="-122"/>
              </a:rPr>
              <a:t>:“</a:t>
            </a:r>
            <a:r>
              <a:rPr lang="zh-CN" altLang="en-US" sz="2700" b="1" dirty="0">
                <a:latin typeface="楷体" panose="02010609060101010101" charset="-122"/>
                <a:ea typeface="楷体" panose="02010609060101010101" charset="-122"/>
              </a:rPr>
              <a:t>日初出大如车盖，及日中则如盘盂，此不为远者小而近者大乎</a:t>
            </a:r>
            <a:r>
              <a:rPr lang="en-US" altLang="zh-CN" sz="2700" b="1" dirty="0">
                <a:latin typeface="楷体" panose="02010609060101010101" charset="-122"/>
                <a:ea typeface="楷体" panose="02010609060101010101" charset="-122"/>
              </a:rPr>
              <a:t>?”</a:t>
            </a:r>
            <a:endParaRPr lang="zh-CN" altLang="en-US" sz="27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6" name="文本框 5130"/>
          <p:cNvSpPr txBox="1"/>
          <p:nvPr/>
        </p:nvSpPr>
        <p:spPr>
          <a:xfrm>
            <a:off x="5856259" y="2100807"/>
            <a:ext cx="2705989" cy="807905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2400" b="1" dirty="0" smtClean="0">
                <a:solidFill>
                  <a:srgbClr val="3366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古时车上的圆形篷盖，像雨伞一样。</a:t>
            </a:r>
            <a:endParaRPr lang="zh-CN" altLang="en-US" sz="2400" b="1" dirty="0">
              <a:solidFill>
                <a:srgbClr val="3366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1062487" y="961282"/>
            <a:ext cx="568642" cy="3183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 flipH="1">
            <a:off x="6034089" y="1461872"/>
            <a:ext cx="568642" cy="317878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 bwMode="gray">
          <a:xfrm rot="9727751" flipH="1">
            <a:off x="5695830" y="1195749"/>
            <a:ext cx="761413" cy="973360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pic>
        <p:nvPicPr>
          <p:cNvPr id="27" name="Picture 2" descr="http://s15.sinaimg.cn/middle/53de3f9ax85d798140cfe&amp;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5198" y="2922367"/>
            <a:ext cx="2208449" cy="1521591"/>
          </a:xfrm>
          <a:prstGeom prst="rect">
            <a:avLst/>
          </a:prstGeom>
          <a:noFill/>
        </p:spPr>
      </p:pic>
      <p:sp>
        <p:nvSpPr>
          <p:cNvPr id="29" name="Freeform 24"/>
          <p:cNvSpPr/>
          <p:nvPr/>
        </p:nvSpPr>
        <p:spPr bwMode="gray">
          <a:xfrm rot="9727751" flipH="1">
            <a:off x="1184940" y="1727666"/>
            <a:ext cx="407102" cy="636604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1" name="文本框 13319"/>
          <p:cNvSpPr txBox="1"/>
          <p:nvPr/>
        </p:nvSpPr>
        <p:spPr>
          <a:xfrm rot="64531">
            <a:off x="1600464" y="1997436"/>
            <a:ext cx="2179536" cy="500129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盛物的器皿。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827584" y="3579365"/>
            <a:ext cx="1495143" cy="48291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圆为盘</a:t>
            </a:r>
            <a:endParaRPr lang="en-US" altLang="zh-CN" sz="27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4" name="右箭头 43"/>
          <p:cNvSpPr/>
          <p:nvPr/>
        </p:nvSpPr>
        <p:spPr>
          <a:xfrm rot="2374479">
            <a:off x="2588500" y="2590975"/>
            <a:ext cx="730066" cy="20777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/>
          </a:p>
        </p:txBody>
      </p:sp>
      <p:sp>
        <p:nvSpPr>
          <p:cNvPr id="50" name="右箭头 49"/>
          <p:cNvSpPr/>
          <p:nvPr/>
        </p:nvSpPr>
        <p:spPr>
          <a:xfrm rot="8475254">
            <a:off x="1674881" y="2617566"/>
            <a:ext cx="715671" cy="179079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/>
          </a:p>
        </p:txBody>
      </p:sp>
      <p:pic>
        <p:nvPicPr>
          <p:cNvPr id="51" name="图片 50" descr="图片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6008" y="2877287"/>
            <a:ext cx="1087897" cy="708660"/>
          </a:xfrm>
          <a:prstGeom prst="rect">
            <a:avLst/>
          </a:prstGeom>
        </p:spPr>
      </p:pic>
      <p:pic>
        <p:nvPicPr>
          <p:cNvPr id="52" name="图片 51" descr="t0155201f2f2a397a7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2359" y="2847343"/>
            <a:ext cx="1114570" cy="835819"/>
          </a:xfrm>
          <a:prstGeom prst="rect">
            <a:avLst/>
          </a:prstGeom>
        </p:spPr>
      </p:pic>
      <p:sp>
        <p:nvSpPr>
          <p:cNvPr id="53" name="TextBox 17"/>
          <p:cNvSpPr txBox="1"/>
          <p:nvPr/>
        </p:nvSpPr>
        <p:spPr>
          <a:xfrm>
            <a:off x="2932841" y="3540967"/>
            <a:ext cx="1495143" cy="48291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方为盂</a:t>
            </a:r>
            <a:endParaRPr lang="en-US" altLang="zh-CN" sz="27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5" name="Freeform 24"/>
          <p:cNvSpPr/>
          <p:nvPr/>
        </p:nvSpPr>
        <p:spPr bwMode="gray">
          <a:xfrm rot="9177829" flipH="1">
            <a:off x="6432471" y="1156675"/>
            <a:ext cx="407102" cy="636604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56" name="文本框 13319"/>
          <p:cNvSpPr txBox="1"/>
          <p:nvPr/>
        </p:nvSpPr>
        <p:spPr>
          <a:xfrm rot="64531">
            <a:off x="6929094" y="1394119"/>
            <a:ext cx="1746769" cy="500129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到，到了。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1937542" y="1808366"/>
            <a:ext cx="3930602" cy="19381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24"/>
          <p:cNvSpPr/>
          <p:nvPr/>
        </p:nvSpPr>
        <p:spPr bwMode="gray">
          <a:xfrm rot="10242102" flipH="1">
            <a:off x="4481996" y="1864510"/>
            <a:ext cx="507872" cy="704541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p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4963571" y="2337017"/>
            <a:ext cx="918222" cy="739806"/>
            <a:chOff x="3563888" y="2427734"/>
            <a:chExt cx="1224136" cy="986408"/>
          </a:xfrm>
        </p:grpSpPr>
        <p:sp>
          <p:nvSpPr>
            <p:cNvPr id="2" name="爆炸形 1 1"/>
            <p:cNvSpPr/>
            <p:nvPr/>
          </p:nvSpPr>
          <p:spPr>
            <a:xfrm>
              <a:off x="3635896" y="2427734"/>
              <a:ext cx="1130424" cy="986408"/>
            </a:xfrm>
            <a:prstGeom prst="irregularSeal1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" name="文本框 11"/>
            <p:cNvSpPr txBox="1"/>
            <p:nvPr/>
          </p:nvSpPr>
          <p:spPr>
            <a:xfrm>
              <a:off x="3563888" y="2643758"/>
              <a:ext cx="1224136" cy="461665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p>
              <a:pPr algn="ctr"/>
              <a:r>
                <a:rPr lang="zh-CN" altLang="en-US" sz="18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反问</a:t>
              </a:r>
              <a:endParaRPr lang="zh-CN" altLang="en-US" sz="1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3" name="文本框 5130"/>
          <p:cNvSpPr txBox="1"/>
          <p:nvPr/>
        </p:nvSpPr>
        <p:spPr>
          <a:xfrm>
            <a:off x="4561840" y="3233420"/>
            <a:ext cx="1453515" cy="1174750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p>
            <a:r>
              <a:rPr lang="zh-CN" altLang="en-US" sz="2400" b="1" dirty="0">
                <a:solidFill>
                  <a:srgbClr val="3366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强调自己的观点正确。</a:t>
            </a:r>
            <a:endParaRPr lang="zh-CN" altLang="en-US" sz="2400" b="1" dirty="0">
              <a:solidFill>
                <a:srgbClr val="3366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28" grpId="0" bldLvl="0" animBg="1"/>
      <p:bldP spid="24" grpId="0" bldLvl="0" animBg="1"/>
      <p:bldP spid="46" grpId="0"/>
      <p:bldP spid="25" grpId="0" bldLvl="0" animBg="1"/>
      <p:bldP spid="29" grpId="0" bldLvl="0" animBg="1"/>
      <p:bldP spid="31" grpId="0"/>
      <p:bldP spid="41" grpId="0"/>
      <p:bldP spid="44" grpId="0" bldLvl="0" animBg="1"/>
      <p:bldP spid="50" grpId="0" bldLvl="0" animBg="1"/>
      <p:bldP spid="53" grpId="0"/>
      <p:bldP spid="55" grpId="0" bldLvl="0" animBg="1"/>
      <p:bldP spid="56" grpId="0"/>
      <p:bldP spid="32" grpId="0" bldLvl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圆角矩形 53"/>
          <p:cNvSpPr/>
          <p:nvPr/>
        </p:nvSpPr>
        <p:spPr>
          <a:xfrm>
            <a:off x="5992316" y="850892"/>
            <a:ext cx="410030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882408" y="1407651"/>
            <a:ext cx="713553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4255091" y="861788"/>
            <a:ext cx="1427106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3"/>
          <p:cNvSpPr txBox="1"/>
          <p:nvPr/>
        </p:nvSpPr>
        <p:spPr>
          <a:xfrm>
            <a:off x="827584" y="762009"/>
            <a:ext cx="7056784" cy="114808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700" b="1" dirty="0" smtClean="0">
                <a:latin typeface="楷体" panose="02010609060101010101" charset="-122"/>
                <a:ea typeface="楷体" panose="02010609060101010101" charset="-122"/>
              </a:rPr>
              <a:t>    一</a:t>
            </a:r>
            <a:r>
              <a:rPr lang="zh-CN" altLang="en-US" sz="2700" b="1" dirty="0">
                <a:latin typeface="楷体" panose="02010609060101010101" charset="-122"/>
                <a:ea typeface="楷体" panose="02010609060101010101" charset="-122"/>
              </a:rPr>
              <a:t>儿曰</a:t>
            </a:r>
            <a:r>
              <a:rPr lang="en-US" altLang="zh-CN" sz="2700" b="1" dirty="0" smtClean="0">
                <a:latin typeface="楷体" panose="02010609060101010101" charset="-122"/>
                <a:ea typeface="楷体" panose="02010609060101010101" charset="-122"/>
              </a:rPr>
              <a:t>:“</a:t>
            </a:r>
            <a:r>
              <a:rPr lang="zh-CN" altLang="en-US" sz="2700" b="1" dirty="0">
                <a:latin typeface="楷体" panose="02010609060101010101" charset="-122"/>
                <a:ea typeface="楷体" panose="02010609060101010101" charset="-122"/>
              </a:rPr>
              <a:t>日初出沧沧凉凉，及其日中如探汤，此不为近者热而远者凉</a:t>
            </a:r>
            <a:r>
              <a:rPr lang="zh-CN" altLang="en-US" sz="2700" b="1" dirty="0" smtClean="0">
                <a:latin typeface="楷体" panose="02010609060101010101" charset="-122"/>
                <a:ea typeface="楷体" panose="02010609060101010101" charset="-122"/>
              </a:rPr>
              <a:t>乎</a:t>
            </a:r>
            <a:r>
              <a:rPr lang="en-US" altLang="zh-CN" sz="2700" b="1" dirty="0" smtClean="0">
                <a:latin typeface="楷体" panose="02010609060101010101" charset="-122"/>
                <a:ea typeface="楷体" panose="02010609060101010101" charset="-122"/>
              </a:rPr>
              <a:t>?”</a:t>
            </a:r>
            <a:endParaRPr lang="zh-CN" altLang="en-US" sz="27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6" name="文本框 5130"/>
          <p:cNvSpPr txBox="1"/>
          <p:nvPr/>
        </p:nvSpPr>
        <p:spPr>
          <a:xfrm>
            <a:off x="5571559" y="195486"/>
            <a:ext cx="2705989" cy="500129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2800" b="1" dirty="0" smtClean="0">
                <a:solidFill>
                  <a:srgbClr val="3366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寒凉。</a:t>
            </a:r>
            <a:endParaRPr lang="zh-CN" altLang="en-US" sz="2800" b="1" dirty="0">
              <a:solidFill>
                <a:srgbClr val="3366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1062487" y="918628"/>
            <a:ext cx="568642" cy="3183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 flipH="1">
            <a:off x="6034089" y="1419218"/>
            <a:ext cx="568642" cy="317878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 bwMode="gray">
          <a:xfrm rot="11457641" flipH="1" flipV="1">
            <a:off x="4891016" y="468765"/>
            <a:ext cx="624198" cy="586487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9" name="Freeform 24"/>
          <p:cNvSpPr/>
          <p:nvPr/>
        </p:nvSpPr>
        <p:spPr bwMode="gray">
          <a:xfrm rot="9727751" flipH="1">
            <a:off x="1203473" y="1690472"/>
            <a:ext cx="407102" cy="636604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1" name="文本框 13319"/>
          <p:cNvSpPr txBox="1"/>
          <p:nvPr/>
        </p:nvSpPr>
        <p:spPr>
          <a:xfrm rot="64531">
            <a:off x="1638690" y="1890106"/>
            <a:ext cx="3219777" cy="1361903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把手伸到热水里去。这里指天气很热。汤，热水。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5" name="Freeform 24"/>
          <p:cNvSpPr/>
          <p:nvPr/>
        </p:nvSpPr>
        <p:spPr bwMode="gray">
          <a:xfrm rot="9177829" flipH="1">
            <a:off x="6432471" y="1114021"/>
            <a:ext cx="407102" cy="636604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56" name="文本框 13319"/>
          <p:cNvSpPr txBox="1"/>
          <p:nvPr/>
        </p:nvSpPr>
        <p:spPr>
          <a:xfrm rot="64531">
            <a:off x="6929094" y="1351465"/>
            <a:ext cx="1746769" cy="500129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到，到了。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1937542" y="1808366"/>
            <a:ext cx="3930602" cy="19381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24"/>
          <p:cNvSpPr/>
          <p:nvPr/>
        </p:nvSpPr>
        <p:spPr bwMode="gray">
          <a:xfrm rot="10242102" flipH="1">
            <a:off x="5256696" y="1802915"/>
            <a:ext cx="507872" cy="704541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3" name="文本框 5130"/>
          <p:cNvSpPr txBox="1"/>
          <p:nvPr/>
        </p:nvSpPr>
        <p:spPr>
          <a:xfrm>
            <a:off x="5946031" y="2555932"/>
            <a:ext cx="2376573" cy="807906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3366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强调自己的观点正确。</a:t>
            </a:r>
            <a:endParaRPr lang="zh-CN" altLang="en-US" sz="2400" b="1" dirty="0">
              <a:solidFill>
                <a:srgbClr val="3366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783991" y="2217637"/>
            <a:ext cx="918222" cy="739806"/>
            <a:chOff x="3563888" y="2427734"/>
            <a:chExt cx="1224136" cy="986408"/>
          </a:xfrm>
        </p:grpSpPr>
        <p:sp>
          <p:nvSpPr>
            <p:cNvPr id="35" name="爆炸形 1 34"/>
            <p:cNvSpPr/>
            <p:nvPr/>
          </p:nvSpPr>
          <p:spPr>
            <a:xfrm>
              <a:off x="3635896" y="2427734"/>
              <a:ext cx="1130424" cy="986408"/>
            </a:xfrm>
            <a:prstGeom prst="irregularSeal1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11"/>
            <p:cNvSpPr txBox="1"/>
            <p:nvPr/>
          </p:nvSpPr>
          <p:spPr>
            <a:xfrm>
              <a:off x="3563888" y="2643758"/>
              <a:ext cx="1224136" cy="461665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反问</a:t>
              </a:r>
              <a:endParaRPr lang="zh-CN" altLang="en-US" sz="1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28" grpId="0" bldLvl="0" animBg="1"/>
      <p:bldP spid="24" grpId="0" bldLvl="0" animBg="1"/>
      <p:bldP spid="46" grpId="0"/>
      <p:bldP spid="25" grpId="0" bldLvl="0" animBg="1"/>
      <p:bldP spid="29" grpId="0" bldLvl="0" animBg="1"/>
      <p:bldP spid="31" grpId="0"/>
      <p:bldP spid="55" grpId="0" bldLvl="0" animBg="1"/>
      <p:bldP spid="56" grpId="0"/>
      <p:bldP spid="32" grpId="0" bldLvl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827584" y="1505068"/>
            <a:ext cx="7056784" cy="114954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700" b="1" dirty="0" smtClean="0">
                <a:latin typeface="楷体" panose="02010609060101010101" charset="-122"/>
                <a:ea typeface="楷体" panose="02010609060101010101" charset="-122"/>
              </a:rPr>
              <a:t>    一</a:t>
            </a:r>
            <a:r>
              <a:rPr lang="zh-CN" altLang="en-US" sz="2700" b="1" dirty="0">
                <a:latin typeface="楷体" panose="02010609060101010101" charset="-122"/>
                <a:ea typeface="楷体" panose="02010609060101010101" charset="-122"/>
              </a:rPr>
              <a:t>儿日</a:t>
            </a:r>
            <a:r>
              <a:rPr lang="en-US" altLang="zh-CN" sz="2700" b="1" dirty="0">
                <a:latin typeface="楷体" panose="02010609060101010101" charset="-122"/>
                <a:ea typeface="楷体" panose="02010609060101010101" charset="-122"/>
              </a:rPr>
              <a:t>:“</a:t>
            </a:r>
            <a:r>
              <a:rPr lang="zh-CN" altLang="en-US" sz="2700" b="1" dirty="0">
                <a:latin typeface="楷体" panose="02010609060101010101" charset="-122"/>
                <a:ea typeface="楷体" panose="02010609060101010101" charset="-122"/>
              </a:rPr>
              <a:t>日初出大如车盖，及日中则如盘盂，此不为远者小而近者大乎</a:t>
            </a:r>
            <a:r>
              <a:rPr lang="en-US" altLang="zh-CN" sz="2700" b="1" dirty="0">
                <a:latin typeface="楷体" panose="02010609060101010101" charset="-122"/>
                <a:ea typeface="楷体" panose="02010609060101010101" charset="-122"/>
              </a:rPr>
              <a:t>?”</a:t>
            </a:r>
            <a:endParaRPr lang="zh-CN" altLang="en-US" sz="27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7584" y="2931790"/>
            <a:ext cx="7056784" cy="107292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700" b="1" dirty="0" smtClean="0">
                <a:latin typeface="楷体" panose="02010609060101010101" charset="-122"/>
                <a:ea typeface="楷体" panose="02010609060101010101" charset="-122"/>
              </a:rPr>
              <a:t>    一</a:t>
            </a:r>
            <a:r>
              <a:rPr lang="zh-CN" altLang="en-US" sz="2700" b="1" dirty="0">
                <a:latin typeface="楷体" panose="02010609060101010101" charset="-122"/>
                <a:ea typeface="楷体" panose="02010609060101010101" charset="-122"/>
              </a:rPr>
              <a:t>儿日</a:t>
            </a:r>
            <a:r>
              <a:rPr lang="en-US" altLang="zh-CN" sz="2700" b="1" dirty="0" smtClean="0">
                <a:latin typeface="楷体" panose="02010609060101010101" charset="-122"/>
                <a:ea typeface="楷体" panose="02010609060101010101" charset="-122"/>
              </a:rPr>
              <a:t>:“</a:t>
            </a:r>
            <a:r>
              <a:rPr lang="zh-CN" altLang="en-US" sz="2700" b="1" dirty="0">
                <a:latin typeface="楷体" panose="02010609060101010101" charset="-122"/>
                <a:ea typeface="楷体" panose="02010609060101010101" charset="-122"/>
              </a:rPr>
              <a:t>日初出沧沧凉凉，及其日中如探汤，此不为近者热而远者凉</a:t>
            </a:r>
            <a:r>
              <a:rPr lang="zh-CN" altLang="en-US" sz="2700" b="1" dirty="0" smtClean="0">
                <a:latin typeface="楷体" panose="02010609060101010101" charset="-122"/>
                <a:ea typeface="楷体" panose="02010609060101010101" charset="-122"/>
              </a:rPr>
              <a:t>乎</a:t>
            </a:r>
            <a:r>
              <a:rPr lang="en-US" altLang="zh-CN" sz="2700" b="1" dirty="0" smtClean="0">
                <a:latin typeface="楷体" panose="02010609060101010101" charset="-122"/>
                <a:ea typeface="楷体" panose="02010609060101010101" charset="-122"/>
              </a:rPr>
              <a:t>?”</a:t>
            </a:r>
            <a:endParaRPr lang="zh-CN" altLang="en-US" sz="27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40130" y="399415"/>
            <a:ext cx="63277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36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两小儿是用什么表达方法来证明自己的观点的？</a:t>
            </a:r>
            <a:endParaRPr lang="zh-CN" altLang="en-US" sz="36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50365" y="1526540"/>
            <a:ext cx="4871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这是两个怎样的孩子？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https://icweiliimg1.pstatp.com/weili/bl/478273221589467374.jpg"/>
          <p:cNvPicPr>
            <a:picLocks noChangeAspect="1" noChangeArrowheads="1"/>
          </p:cNvPicPr>
          <p:nvPr/>
        </p:nvPicPr>
        <p:blipFill>
          <a:blip r:embed="rId1" cstate="print"/>
          <a:srcRect l="2011" t="12069" r="1438" b="11495"/>
          <a:stretch>
            <a:fillRect/>
          </a:stretch>
        </p:blipFill>
        <p:spPr bwMode="auto">
          <a:xfrm>
            <a:off x="755576" y="411510"/>
            <a:ext cx="3456384" cy="2736304"/>
          </a:xfrm>
          <a:prstGeom prst="rect">
            <a:avLst/>
          </a:prstGeom>
          <a:noFill/>
        </p:spPr>
      </p:pic>
      <p:pic>
        <p:nvPicPr>
          <p:cNvPr id="67590" name="Picture 6" descr="https://icweiliimg1.pstatp.com/weili/bl/478273479287504930.jpg"/>
          <p:cNvPicPr>
            <a:picLocks noChangeAspect="1" noChangeArrowheads="1"/>
          </p:cNvPicPr>
          <p:nvPr/>
        </p:nvPicPr>
        <p:blipFill>
          <a:blip r:embed="rId2" cstate="print"/>
          <a:srcRect l="1907" t="15252" r="4674" b="16113"/>
          <a:stretch>
            <a:fillRect/>
          </a:stretch>
        </p:blipFill>
        <p:spPr bwMode="auto">
          <a:xfrm>
            <a:off x="4716016" y="411510"/>
            <a:ext cx="3528392" cy="2592288"/>
          </a:xfrm>
          <a:prstGeom prst="rect">
            <a:avLst/>
          </a:prstGeom>
          <a:noFill/>
        </p:spPr>
      </p:pic>
      <p:pic>
        <p:nvPicPr>
          <p:cNvPr id="67592" name="Picture 8" descr="http://img.yunkucn.com/file/image/pic/0a360059664n2521699960c26.jpg"/>
          <p:cNvPicPr>
            <a:picLocks noChangeAspect="1" noChangeArrowheads="1"/>
          </p:cNvPicPr>
          <p:nvPr/>
        </p:nvPicPr>
        <p:blipFill>
          <a:blip r:embed="rId3" cstate="print"/>
          <a:srcRect t="58654" b="4415"/>
          <a:stretch>
            <a:fillRect/>
          </a:stretch>
        </p:blipFill>
        <p:spPr bwMode="auto">
          <a:xfrm>
            <a:off x="2915815" y="3219822"/>
            <a:ext cx="3501837" cy="180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23215" y="393065"/>
            <a:ext cx="868870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一儿曰：“我以</a:t>
            </a:r>
            <a:r>
              <a:rPr lang="en-US" altLang="zh-CN" sz="30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日始出时</a:t>
            </a:r>
            <a:r>
              <a:rPr lang="en-US" altLang="zh-CN" sz="30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去人近，而</a:t>
            </a:r>
            <a:r>
              <a:rPr lang="en-US" altLang="zh-CN" sz="30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日中时</a:t>
            </a:r>
            <a:r>
              <a:rPr lang="en-US" altLang="zh-CN" sz="30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远也。”  </a:t>
            </a:r>
            <a:endParaRPr lang="zh-CN" altLang="en-US" sz="3000" b="1" dirty="0"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 一</a:t>
            </a:r>
            <a:r>
              <a:rPr lang="zh-CN" altLang="en-US" sz="30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儿曰</a:t>
            </a:r>
            <a:r>
              <a:rPr lang="zh-CN" altLang="en-US" sz="3000" b="1" dirty="0" smtClean="0"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：“我</a:t>
            </a:r>
            <a:r>
              <a:rPr lang="zh-CN" altLang="en-US" sz="30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以</a:t>
            </a:r>
            <a:r>
              <a:rPr lang="en-US" altLang="zh-CN" sz="30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日初出</a:t>
            </a:r>
            <a:r>
              <a:rPr lang="en-US" altLang="zh-CN" sz="30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远，</a:t>
            </a:r>
            <a:r>
              <a:rPr lang="zh-CN" altLang="en-US" sz="30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而</a:t>
            </a:r>
            <a:r>
              <a:rPr lang="en-US" altLang="zh-CN" sz="30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r>
              <a:rPr lang="zh-CN" altLang="en-US" sz="30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日中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时</a:t>
            </a:r>
            <a:r>
              <a:rPr lang="en-US" altLang="zh-CN" sz="30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近也</a:t>
            </a:r>
            <a:r>
              <a:rPr lang="zh-CN" altLang="en-US" sz="30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”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  </a:t>
            </a:r>
            <a:endParaRPr lang="zh-CN" altLang="en-US" sz="3000" b="1" dirty="0"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 一儿曰：“日初出</a:t>
            </a:r>
            <a:r>
              <a:rPr lang="en-US" altLang="zh-CN" sz="30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大如车盖，</a:t>
            </a:r>
            <a:r>
              <a:rPr lang="zh-CN" altLang="en-US" sz="30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及日中</a:t>
            </a:r>
            <a:r>
              <a:rPr lang="en-US" altLang="zh-CN" sz="30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则如盘盂，此不</a:t>
            </a:r>
            <a:r>
              <a:rPr lang="zh-CN" altLang="en-US" sz="3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为</a:t>
            </a:r>
            <a:r>
              <a:rPr lang="en-US" altLang="zh-CN" sz="30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远者小</a:t>
            </a:r>
            <a:r>
              <a:rPr lang="en-US" altLang="zh-CN" sz="30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r>
              <a:rPr lang="zh-CN" altLang="en-US" sz="30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而</a:t>
            </a:r>
            <a:r>
              <a:rPr lang="en-US" altLang="zh-CN" sz="30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r>
              <a:rPr lang="zh-CN" altLang="en-US" sz="30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近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者大乎？” </a:t>
            </a:r>
            <a:endParaRPr lang="zh-CN" altLang="en-US" sz="3000" b="1" dirty="0"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    一儿曰：“日初出</a:t>
            </a:r>
            <a:r>
              <a:rPr lang="en-US" altLang="zh-CN" sz="30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沧沧凉凉，</a:t>
            </a:r>
            <a:r>
              <a:rPr lang="zh-CN" altLang="en-US" sz="30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及其日中</a:t>
            </a:r>
            <a:r>
              <a:rPr lang="en-US" altLang="zh-CN" sz="30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如探汤，此不</a:t>
            </a:r>
            <a:r>
              <a:rPr lang="zh-CN" altLang="en-US" sz="3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为</a:t>
            </a:r>
            <a:r>
              <a:rPr lang="en-US" altLang="zh-CN" sz="30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近者热</a:t>
            </a:r>
            <a:r>
              <a:rPr lang="en-US" altLang="zh-CN" sz="30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r>
              <a:rPr lang="zh-CN" altLang="en-US" sz="30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而</a:t>
            </a:r>
            <a:r>
              <a:rPr lang="en-US" altLang="zh-CN" sz="30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r>
              <a:rPr lang="zh-CN" altLang="en-US" sz="30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远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者凉乎？”</a:t>
            </a:r>
            <a:endParaRPr lang="zh-CN" altLang="en-US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528320" y="597535"/>
            <a:ext cx="8134350" cy="1052195"/>
          </a:xfrm>
          <a:prstGeom prst="rect">
            <a:avLst/>
          </a:prstGeom>
        </p:spPr>
        <p:txBody>
          <a:bodyPr wrap="square" lIns="68573" tIns="34286" rIns="68573" bIns="34286">
            <a:spAutoFit/>
          </a:bodyPr>
          <a:p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一儿曰：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我以（       ）时去人（     ），而（    ）时（   ）也。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</a:rPr>
              <a:t>”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8320" y="1722755"/>
            <a:ext cx="7327900" cy="1052195"/>
          </a:xfrm>
          <a:prstGeom prst="rect">
            <a:avLst/>
          </a:prstGeom>
        </p:spPr>
        <p:txBody>
          <a:bodyPr wrap="square" lIns="68573" tIns="34286" rIns="68573" bIns="34286">
            <a:spAutoFit/>
          </a:bodyPr>
          <a:p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一儿曰：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我以（        ），而（        ）也。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</a:rPr>
              <a:t>”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5770" y="2639695"/>
            <a:ext cx="850328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一儿曰：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日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初出大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如（    ），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及日中则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如（     ），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此不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为（             ）乎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?”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528320" y="3842385"/>
            <a:ext cx="825309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一儿曰：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日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初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出（       ），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及其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日中（      ），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此不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为（             ）乎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?”</a:t>
            </a:r>
            <a:endParaRPr lang="zh-CN" altLang="en-US" sz="3200"/>
          </a:p>
        </p:txBody>
      </p:sp>
      <p:sp>
        <p:nvSpPr>
          <p:cNvPr id="7" name="矩形 6"/>
          <p:cNvSpPr/>
          <p:nvPr/>
        </p:nvSpPr>
        <p:spPr>
          <a:xfrm>
            <a:off x="3736833" y="597447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日始出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59862" y="1066278"/>
            <a:ext cx="596638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近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05668" y="106500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日中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03617" y="1064743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远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79280" y="1747641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日初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出远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60882" y="2190249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日中时近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27605" y="263997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车盖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2328" y="313114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盘盂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79075" y="3131453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远者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小而近者大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03532" y="3842700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沧沧凉凉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60552" y="4333749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如探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汤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13657" y="4333562"/>
            <a:ext cx="3141613" cy="5847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近者热而远者凉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19872" y="1131590"/>
            <a:ext cx="3680717" cy="600164"/>
            <a:chOff x="2533375" y="1729223"/>
            <a:chExt cx="2669611" cy="800058"/>
          </a:xfrm>
        </p:grpSpPr>
        <p:sp>
          <p:nvSpPr>
            <p:cNvPr id="3" name="文本框 29"/>
            <p:cNvSpPr txBox="1"/>
            <p:nvPr/>
          </p:nvSpPr>
          <p:spPr>
            <a:xfrm>
              <a:off x="2757766" y="1729223"/>
              <a:ext cx="2122392" cy="8000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zh-CN" altLang="en-US" sz="3300" b="1" dirty="0">
                  <a:latin typeface="楷体" panose="02010609060101010101" charset="-122"/>
                  <a:ea typeface="楷体" panose="02010609060101010101" charset="-122"/>
                  <a:cs typeface="楷体_GB2312" panose="02010609030101010101" charset="-122"/>
                  <a:sym typeface="+mn-ea"/>
                </a:rPr>
                <a:t>孔子不能决也。</a:t>
              </a:r>
              <a:endParaRPr lang="zh-CN" alt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2266460" y="2021122"/>
              <a:ext cx="758038" cy="2242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5400000" flipH="1">
              <a:off x="4712036" y="2037102"/>
              <a:ext cx="758038" cy="223863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614"/>
            <a:ext cx="22669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云形标注 7"/>
          <p:cNvSpPr/>
          <p:nvPr/>
        </p:nvSpPr>
        <p:spPr>
          <a:xfrm>
            <a:off x="899592" y="321500"/>
            <a:ext cx="2764308" cy="1242138"/>
          </a:xfrm>
          <a:prstGeom prst="cloudCallout">
            <a:avLst>
              <a:gd name="adj1" fmla="val -27268"/>
              <a:gd name="adj2" fmla="val 7645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3" tIns="34286" rIns="68573" bIns="34286"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我也不知道你们谁说的对呀。</a:t>
            </a:r>
            <a:endParaRPr lang="zh-CN" altLang="en-US" sz="2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Freeform 24"/>
          <p:cNvSpPr/>
          <p:nvPr/>
        </p:nvSpPr>
        <p:spPr bwMode="gray">
          <a:xfrm>
            <a:off x="5868144" y="699542"/>
            <a:ext cx="594143" cy="486054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ACD69"/>
                </a:solidFill>
                <a:prstDash val="solid"/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0" name="文本框 5130"/>
          <p:cNvSpPr txBox="1"/>
          <p:nvPr/>
        </p:nvSpPr>
        <p:spPr>
          <a:xfrm>
            <a:off x="6588125" y="339725"/>
            <a:ext cx="1440180" cy="1082675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33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决断，判断</a:t>
            </a:r>
            <a:endParaRPr lang="zh-CN" altLang="en-US" sz="33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ldLvl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3941725" y="1046159"/>
            <a:ext cx="478779" cy="3731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4346823" y="1041581"/>
            <a:ext cx="486117" cy="38297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3515830" y="1046511"/>
            <a:ext cx="478779" cy="373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944848" y="3435847"/>
            <a:ext cx="4591108" cy="530915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r>
              <a:rPr lang="zh-CN" altLang="en-US" sz="3000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　　</a:t>
            </a:r>
            <a:endParaRPr lang="zh-CN" altLang="zh-CN" sz="3000" dirty="0"/>
          </a:p>
        </p:txBody>
      </p:sp>
      <p:sp>
        <p:nvSpPr>
          <p:cNvPr id="36" name="文本框 5130"/>
          <p:cNvSpPr txBox="1"/>
          <p:nvPr/>
        </p:nvSpPr>
        <p:spPr>
          <a:xfrm>
            <a:off x="4238797" y="177486"/>
            <a:ext cx="594143" cy="577073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33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谁</a:t>
            </a:r>
            <a:endParaRPr lang="zh-CN" altLang="en-US" sz="33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7" name="Freeform 24"/>
          <p:cNvSpPr/>
          <p:nvPr/>
        </p:nvSpPr>
        <p:spPr bwMode="gray">
          <a:xfrm>
            <a:off x="3644654" y="501521"/>
            <a:ext cx="594143" cy="486054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ACD69"/>
                </a:solidFill>
                <a:prstDash val="solid"/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9" name="Freeform 24"/>
          <p:cNvSpPr/>
          <p:nvPr/>
        </p:nvSpPr>
        <p:spPr bwMode="gray">
          <a:xfrm rot="1527822">
            <a:off x="4695907" y="440820"/>
            <a:ext cx="379300" cy="704450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0" name="文本框 13319"/>
          <p:cNvSpPr txBox="1"/>
          <p:nvPr/>
        </p:nvSpPr>
        <p:spPr>
          <a:xfrm rot="64531">
            <a:off x="5270404" y="129511"/>
            <a:ext cx="648156" cy="577073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33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你</a:t>
            </a:r>
            <a:endParaRPr lang="zh-CN" altLang="en-US" sz="33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1" name="Freeform 24"/>
          <p:cNvSpPr/>
          <p:nvPr/>
        </p:nvSpPr>
        <p:spPr bwMode="gray">
          <a:xfrm rot="10386573" flipH="1">
            <a:off x="5528862" y="1417050"/>
            <a:ext cx="507938" cy="704450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5974551" y="1819452"/>
            <a:ext cx="918222" cy="739806"/>
            <a:chOff x="3563888" y="2427734"/>
            <a:chExt cx="1224136" cy="986408"/>
          </a:xfrm>
          <a:solidFill>
            <a:srgbClr val="FFFF00"/>
          </a:solidFill>
        </p:grpSpPr>
        <p:sp>
          <p:nvSpPr>
            <p:cNvPr id="44" name="爆炸形 1 43"/>
            <p:cNvSpPr/>
            <p:nvPr/>
          </p:nvSpPr>
          <p:spPr>
            <a:xfrm>
              <a:off x="3635896" y="2427734"/>
              <a:ext cx="1130424" cy="986408"/>
            </a:xfrm>
            <a:prstGeom prst="irregularSeal1">
              <a:avLst/>
            </a:prstGeom>
            <a:grpFill/>
            <a:ln>
              <a:solidFill>
                <a:srgbClr val="FF000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11"/>
            <p:cNvSpPr txBox="1"/>
            <p:nvPr/>
          </p:nvSpPr>
          <p:spPr>
            <a:xfrm>
              <a:off x="3563888" y="2643758"/>
              <a:ext cx="122413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反问</a:t>
              </a:r>
              <a:endParaRPr lang="zh-CN" altLang="en-US" sz="1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cxnSp>
        <p:nvCxnSpPr>
          <p:cNvPr id="46" name="直接连接符 45"/>
          <p:cNvCxnSpPr/>
          <p:nvPr/>
        </p:nvCxnSpPr>
        <p:spPr>
          <a:xfrm>
            <a:off x="3489952" y="1445424"/>
            <a:ext cx="24845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193770" y="1079452"/>
            <a:ext cx="568643" cy="30912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 flipH="1">
            <a:off x="6388111" y="1019547"/>
            <a:ext cx="568643" cy="308650"/>
          </a:xfrm>
          <a:prstGeom prst="rect">
            <a:avLst/>
          </a:prstGeom>
        </p:spPr>
      </p:pic>
      <p:sp>
        <p:nvSpPr>
          <p:cNvPr id="21" name="Freeform 24"/>
          <p:cNvSpPr/>
          <p:nvPr/>
        </p:nvSpPr>
        <p:spPr bwMode="gray">
          <a:xfrm rot="10386573" flipH="1">
            <a:off x="4160705" y="1334348"/>
            <a:ext cx="507938" cy="704450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" name="文本框 5130"/>
          <p:cNvSpPr txBox="1"/>
          <p:nvPr/>
        </p:nvSpPr>
        <p:spPr>
          <a:xfrm>
            <a:off x="3201428" y="1997673"/>
            <a:ext cx="2491353" cy="500129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同“谓”，说。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0" r="61364"/>
          <a:stretch>
            <a:fillRect/>
          </a:stretch>
        </p:blipFill>
        <p:spPr bwMode="auto">
          <a:xfrm>
            <a:off x="0" y="1871281"/>
            <a:ext cx="2903597" cy="328084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Freeform 24"/>
          <p:cNvSpPr/>
          <p:nvPr/>
        </p:nvSpPr>
        <p:spPr bwMode="gray">
          <a:xfrm rot="1527822">
            <a:off x="5710076" y="449072"/>
            <a:ext cx="1015779" cy="930248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4" name="文本框 13319"/>
          <p:cNvSpPr txBox="1"/>
          <p:nvPr/>
        </p:nvSpPr>
        <p:spPr>
          <a:xfrm rot="64531">
            <a:off x="6810034" y="445123"/>
            <a:ext cx="2173187" cy="1084904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33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同“智”，智慧。</a:t>
            </a:r>
            <a:endParaRPr lang="zh-CN" altLang="en-US" sz="33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206664" y="1042530"/>
            <a:ext cx="486117" cy="382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"/>
          <p:cNvSpPr txBox="1"/>
          <p:nvPr/>
        </p:nvSpPr>
        <p:spPr>
          <a:xfrm>
            <a:off x="631052" y="879304"/>
            <a:ext cx="6247096" cy="70942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两小儿笑曰：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孰为汝多知乎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?”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38" grpId="0" bldLvl="0" animBg="1"/>
      <p:bldP spid="35" grpId="0" bldLvl="0" animBg="1"/>
      <p:bldP spid="36" grpId="0"/>
      <p:bldP spid="37" grpId="0" bldLvl="0" animBg="1"/>
      <p:bldP spid="39" grpId="0" bldLvl="0" animBg="1"/>
      <p:bldP spid="40" grpId="0"/>
      <p:bldP spid="41" grpId="0" bldLvl="0" animBg="1"/>
      <p:bldP spid="21" grpId="0" bldLvl="0" animBg="1"/>
      <p:bldP spid="22" grpId="0"/>
      <p:bldP spid="23" grpId="0" bldLvl="0" animBg="1"/>
      <p:bldP spid="24" grpId="0"/>
      <p:bldP spid="2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762" cy="51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-25720" y="4935856"/>
            <a:ext cx="9169482" cy="206693"/>
            <a:chOff x="-54" y="10364"/>
            <a:chExt cx="19251" cy="43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54" y="10365"/>
              <a:ext cx="9861" cy="41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839" r="4776"/>
            <a:stretch>
              <a:fillRect/>
            </a:stretch>
          </p:blipFill>
          <p:spPr>
            <a:xfrm flipV="1">
              <a:off x="9807" y="10364"/>
              <a:ext cx="9390" cy="435"/>
            </a:xfrm>
            <a:prstGeom prst="rect">
              <a:avLst/>
            </a:prstGeom>
          </p:spPr>
        </p:pic>
      </p:grpSp>
      <p:sp>
        <p:nvSpPr>
          <p:cNvPr id="33" name="TextBox 48"/>
          <p:cNvSpPr txBox="1"/>
          <p:nvPr/>
        </p:nvSpPr>
        <p:spPr>
          <a:xfrm>
            <a:off x="3798431" y="3154423"/>
            <a:ext cx="4386443" cy="1084904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lIns="68573" tIns="34286" rIns="68573" bIns="34286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两小儿辩日</a:t>
            </a:r>
            <a:endParaRPr lang="zh-CN" altLang="en-US" sz="6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11269"/>
          <p:cNvSpPr txBox="1"/>
          <p:nvPr/>
        </p:nvSpPr>
        <p:spPr>
          <a:xfrm>
            <a:off x="7724867" y="2419638"/>
            <a:ext cx="1167613" cy="684795"/>
          </a:xfrm>
          <a:prstGeom prst="rect">
            <a:avLst/>
          </a:prstGeom>
          <a:noFill/>
          <a:ln w="9525">
            <a:noFill/>
          </a:ln>
        </p:spPr>
        <p:txBody>
          <a:bodyPr wrap="none" lIns="68573" tIns="34286" rIns="68573" bIns="34286" anchor="t">
            <a:spAutoFit/>
          </a:bodyPr>
          <a:lstStyle/>
          <a:p>
            <a:r>
              <a:rPr lang="zh-CN" altLang="en-US" sz="4000" b="1" dirty="0" smtClean="0">
                <a:solidFill>
                  <a:srgbClr val="0066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辩论</a:t>
            </a:r>
            <a:endParaRPr lang="zh-CN" altLang="en-US" sz="4000" b="1" dirty="0">
              <a:solidFill>
                <a:srgbClr val="0066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Freeform 24"/>
          <p:cNvSpPr/>
          <p:nvPr/>
        </p:nvSpPr>
        <p:spPr bwMode="gray">
          <a:xfrm rot="12599550" flipH="1" flipV="1">
            <a:off x="7049954" y="2795557"/>
            <a:ext cx="586842" cy="711969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ACD69"/>
                </a:solidFill>
                <a:prstDash val="solid"/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09118" y="3191946"/>
            <a:ext cx="10342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rgbClr val="0066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辩</a:t>
            </a:r>
            <a:endParaRPr lang="zh-CN" altLang="en-US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614"/>
            <a:ext cx="22669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云形标注 7"/>
          <p:cNvSpPr/>
          <p:nvPr/>
        </p:nvSpPr>
        <p:spPr>
          <a:xfrm>
            <a:off x="899592" y="321500"/>
            <a:ext cx="2764308" cy="1242138"/>
          </a:xfrm>
          <a:prstGeom prst="cloudCallout">
            <a:avLst>
              <a:gd name="adj1" fmla="val -27268"/>
              <a:gd name="adj2" fmla="val 7645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73" tIns="34286" rIns="68573" bIns="34286"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我也不知道你们谁说的对呀。</a:t>
            </a:r>
            <a:endParaRPr lang="zh-CN" altLang="en-US" sz="2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339752" y="1995686"/>
            <a:ext cx="6192688" cy="24929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1" tIns="45715" rIns="91431" bIns="45715"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b="1" u="sng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孔子</a:t>
            </a:r>
            <a:endParaRPr lang="en-US" altLang="zh-CN" sz="2400" b="1" u="sng" dirty="0">
              <a:solidFill>
                <a:srgbClr val="0066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（公元前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551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―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前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479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），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名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丘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，字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仲尼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，鲁国陬邑（今山东曲阜）人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春秋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末期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思想家、政治家、教育家。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儒家学派创始人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。其一生言行被他的学生编成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论语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一书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kumimoji="1" lang="zh-CN" altLang="en-US" sz="24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3476" y="1347743"/>
            <a:ext cx="71653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accent2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知之为知之，不知为不知，是知也。</a:t>
            </a:r>
            <a:endParaRPr lang="zh-CN" altLang="en-US" sz="3600" dirty="0">
              <a:solidFill>
                <a:schemeClr val="accent2">
                  <a:lumMod val="7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/>
      <p:bldP spid="1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04265" y="1170305"/>
            <a:ext cx="6713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你认为孔子是个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多知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之人吗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？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48030" y="979805"/>
            <a:ext cx="7376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用自己的话把文章的意思来说一说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411142"/>
            <a:ext cx="8568952" cy="45012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en-US" altLang="zh-CN" sz="2100" b="1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孔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子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东游，见两小儿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辩斗，问其故。  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   一儿曰：“我以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日始出时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去人近，而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日中时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远也。”  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   一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儿曰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：“我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以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日初出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远，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而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日中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时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近也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”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  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   一儿曰：“日初出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大如车盖，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及日中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则如盘盂，此不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为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远者小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而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近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者大乎？” 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    一儿曰：“日初出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沧沧凉凉，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及其日中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如探汤，此不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为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近者热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而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远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者凉乎？”  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   孔子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不能决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也。  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   两小儿笑曰：“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孰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为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汝 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多知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乎？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”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8208277" y="1845136"/>
            <a:ext cx="97223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err="1" smtClean="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wéi</a:t>
            </a:r>
            <a:endParaRPr lang="en-US" altLang="zh-CN" sz="2400" b="1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8171765" y="2787774"/>
            <a:ext cx="97223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err="1" smtClean="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wéi</a:t>
            </a:r>
            <a:endParaRPr lang="en-US" altLang="zh-CN" sz="2400" b="1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3455749" y="4077384"/>
            <a:ext cx="97223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err="1" smtClean="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w</a:t>
            </a:r>
            <a:r>
              <a:rPr lang="en-US" altLang="zh-CN" sz="2400" b="1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è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i</a:t>
            </a:r>
            <a:endParaRPr lang="en-US" altLang="zh-CN" sz="2400" b="1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367155" y="1233805"/>
            <a:ext cx="62071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故事读完了，你有哪些收获呢？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855618"/>
            <a:ext cx="5795645" cy="20612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200" b="1" dirty="0" smtClean="0">
                <a:solidFill>
                  <a:srgbClr val="000000"/>
                </a:solidFill>
                <a:latin typeface="ˎ̥"/>
                <a:ea typeface="宋体" panose="02010600030101010101" pitchFamily="2" charset="-122"/>
                <a:cs typeface="宋体" panose="02010600030101010101" pitchFamily="2" charset="-122"/>
              </a:rPr>
              <a:t>课后作业：</a:t>
            </a:r>
            <a:endParaRPr kumimoji="0" 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ˎ̥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ˎ̥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ˎ̥"/>
                <a:ea typeface="宋体" panose="02010600030101010101" pitchFamily="2" charset="-122"/>
                <a:cs typeface="宋体" panose="02010600030101010101" pitchFamily="2" charset="-122"/>
              </a:rPr>
              <a:t>课后把这则文言文熟练背诵。</a:t>
            </a:r>
            <a:endParaRPr lang="en-US" altLang="zh-CN" sz="3200" b="1" dirty="0" smtClean="0">
              <a:solidFill>
                <a:srgbClr val="000000"/>
              </a:solidFill>
              <a:latin typeface="ˎ̥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05" y="1491615"/>
            <a:ext cx="69449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sz="2800" b="1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借助注释读准字音，如遇到多音字，联系语境想一想字的意思再判断读音</a:t>
            </a:r>
            <a:endParaRPr sz="2800" b="1" dirty="0" smtClean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sz="2800" b="1" dirty="0" smtClean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长的句子应读出恰当的停顿。</a:t>
            </a:r>
            <a:endParaRPr sz="2800" b="1" dirty="0" smtClean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99542"/>
            <a:ext cx="66247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怎样将课文读准确、流利</a:t>
            </a:r>
            <a:endParaRPr lang="zh-CN" altLang="en-US" sz="32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1"/>
          <p:cNvSpPr txBox="1"/>
          <p:nvPr/>
        </p:nvSpPr>
        <p:spPr>
          <a:xfrm>
            <a:off x="1454444" y="1110778"/>
            <a:ext cx="6128936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900" b="1" dirty="0">
                <a:latin typeface="楷体" panose="02010609060101010101" charset="-122"/>
                <a:ea typeface="楷体" panose="02010609060101010101" charset="-122"/>
              </a:rPr>
              <a:t>此不</a:t>
            </a:r>
            <a:r>
              <a:rPr lang="zh-CN" altLang="en-US" sz="39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为</a:t>
            </a:r>
            <a:r>
              <a:rPr lang="zh-CN" altLang="en-US" sz="3900" b="1" dirty="0">
                <a:latin typeface="楷体" panose="02010609060101010101" charset="-122"/>
                <a:ea typeface="楷体" panose="02010609060101010101" charset="-122"/>
              </a:rPr>
              <a:t>远者小而近者大乎？</a:t>
            </a:r>
            <a:endParaRPr lang="zh-CN" altLang="en-US" sz="39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244380"/>
            <a:ext cx="7956376" cy="64633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文中多音字的字音，你能读准吗？</a:t>
            </a:r>
            <a:endParaRPr lang="en-US" altLang="zh-CN" sz="3200" b="1" strike="sngStrike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2423506" y="819452"/>
            <a:ext cx="1041958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wéi</a:t>
            </a:r>
            <a:endParaRPr lang="zh-CN" altLang="en-US" sz="3200" b="1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9" name="TextBox 41"/>
          <p:cNvSpPr txBox="1"/>
          <p:nvPr/>
        </p:nvSpPr>
        <p:spPr>
          <a:xfrm>
            <a:off x="1438800" y="2172138"/>
            <a:ext cx="5853860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900" b="1" dirty="0">
                <a:latin typeface="楷体" panose="02010609060101010101" charset="-122"/>
                <a:ea typeface="楷体" panose="02010609060101010101" charset="-122"/>
              </a:rPr>
              <a:t>此不</a:t>
            </a:r>
            <a:r>
              <a:rPr lang="zh-CN" altLang="en-US" sz="39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为</a:t>
            </a:r>
            <a:r>
              <a:rPr lang="zh-CN" altLang="en-US" sz="3900" b="1" dirty="0">
                <a:latin typeface="楷体" panose="02010609060101010101" charset="-122"/>
                <a:ea typeface="楷体" panose="02010609060101010101" charset="-122"/>
              </a:rPr>
              <a:t>近者热而远者凉乎？</a:t>
            </a:r>
            <a:endParaRPr lang="zh-CN" altLang="en-US" sz="39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2195736" y="2914290"/>
            <a:ext cx="972235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wèi</a:t>
            </a:r>
            <a:endParaRPr lang="zh-CN" altLang="en-US" sz="3200" b="1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8" name="线形标注 2 27"/>
          <p:cNvSpPr/>
          <p:nvPr/>
        </p:nvSpPr>
        <p:spPr>
          <a:xfrm>
            <a:off x="539552" y="4177404"/>
            <a:ext cx="2781357" cy="618086"/>
          </a:xfrm>
          <a:prstGeom prst="borderCallout2">
            <a:avLst>
              <a:gd name="adj1" fmla="val -2051"/>
              <a:gd name="adj2" fmla="val 55581"/>
              <a:gd name="adj3" fmla="val -21641"/>
              <a:gd name="adj4" fmla="val 66686"/>
              <a:gd name="adj5" fmla="val -47424"/>
              <a:gd name="adj6" fmla="val 7076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同“谓”，表示说</a:t>
            </a:r>
            <a:endParaRPr lang="en-US" altLang="zh-CN" sz="24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线形标注 2 13"/>
          <p:cNvSpPr/>
          <p:nvPr/>
        </p:nvSpPr>
        <p:spPr>
          <a:xfrm>
            <a:off x="683568" y="1810634"/>
            <a:ext cx="814850" cy="500783"/>
          </a:xfrm>
          <a:prstGeom prst="borderCallout2">
            <a:avLst>
              <a:gd name="adj1" fmla="val 45040"/>
              <a:gd name="adj2" fmla="val 99252"/>
              <a:gd name="adj3" fmla="val 71744"/>
              <a:gd name="adj4" fmla="val 160737"/>
              <a:gd name="adj5" fmla="val 123124"/>
              <a:gd name="adj6" fmla="val 23358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zh-CN" altLang="en-US" sz="32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endParaRPr lang="en-US" altLang="zh-CN" sz="24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49660" y="1823540"/>
            <a:ext cx="1041958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wéi</a:t>
            </a:r>
            <a:endParaRPr lang="zh-CN" altLang="en-US" sz="3200" b="1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6" name="TextBox 41"/>
          <p:cNvSpPr txBox="1"/>
          <p:nvPr/>
        </p:nvSpPr>
        <p:spPr>
          <a:xfrm>
            <a:off x="1729520" y="3285721"/>
            <a:ext cx="5853860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900" b="1" dirty="0">
                <a:latin typeface="楷体" panose="02010609060101010101" charset="-122"/>
                <a:ea typeface="楷体" panose="02010609060101010101" charset="-122"/>
              </a:rPr>
              <a:t>孰</a:t>
            </a:r>
            <a:r>
              <a:rPr lang="zh-CN" altLang="en-US" sz="39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为</a:t>
            </a:r>
            <a:r>
              <a:rPr lang="zh-CN" altLang="en-US" sz="3900" b="1" dirty="0">
                <a:latin typeface="楷体" panose="02010609060101010101" charset="-122"/>
                <a:ea typeface="楷体" panose="02010609060101010101" charset="-122"/>
              </a:rPr>
              <a:t>汝多</a:t>
            </a:r>
            <a:r>
              <a:rPr lang="zh-CN" altLang="en-US" sz="39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知</a:t>
            </a:r>
            <a:r>
              <a:rPr lang="zh-CN" altLang="en-US" sz="3900" b="1" dirty="0" smtClean="0">
                <a:latin typeface="楷体" panose="02010609060101010101" charset="-122"/>
                <a:ea typeface="楷体" panose="02010609060101010101" charset="-122"/>
              </a:rPr>
              <a:t>乎？</a:t>
            </a:r>
            <a:endParaRPr lang="zh-CN" altLang="en-US" sz="39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线形标注 2 16"/>
          <p:cNvSpPr/>
          <p:nvPr/>
        </p:nvSpPr>
        <p:spPr>
          <a:xfrm>
            <a:off x="4541757" y="4158268"/>
            <a:ext cx="2448272" cy="618086"/>
          </a:xfrm>
          <a:prstGeom prst="borderCallout2">
            <a:avLst>
              <a:gd name="adj1" fmla="val 5495"/>
              <a:gd name="adj2" fmla="val 200"/>
              <a:gd name="adj3" fmla="val -10535"/>
              <a:gd name="adj4" fmla="val -4928"/>
              <a:gd name="adj5" fmla="val -41100"/>
              <a:gd name="adj6" fmla="val -1948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同“智”，智慧</a:t>
            </a:r>
            <a:endParaRPr lang="en-US" altLang="zh-CN" sz="24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3653834" y="2934013"/>
            <a:ext cx="972235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zhì</a:t>
            </a:r>
            <a:endParaRPr lang="zh-CN" altLang="en-US" sz="3200" b="1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2" name="线形标注 2 21"/>
          <p:cNvSpPr/>
          <p:nvPr/>
        </p:nvSpPr>
        <p:spPr>
          <a:xfrm>
            <a:off x="620949" y="849906"/>
            <a:ext cx="814850" cy="500783"/>
          </a:xfrm>
          <a:prstGeom prst="borderCallout2">
            <a:avLst>
              <a:gd name="adj1" fmla="val 45040"/>
              <a:gd name="adj2" fmla="val 99252"/>
              <a:gd name="adj3" fmla="val 71744"/>
              <a:gd name="adj4" fmla="val 160737"/>
              <a:gd name="adj5" fmla="val 100300"/>
              <a:gd name="adj6" fmla="val 24293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zh-CN" altLang="en-US" sz="32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endParaRPr lang="en-US" altLang="zh-CN" sz="24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8" grpId="0" bldLvl="0" animBg="1"/>
      <p:bldP spid="14" grpId="0" bldLvl="0" animBg="1"/>
      <p:bldP spid="15" grpId="0"/>
      <p:bldP spid="17" grpId="0" bldLvl="0" animBg="1"/>
      <p:bldP spid="21" grpId="0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13740" y="1177925"/>
            <a:ext cx="7418705" cy="2748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一儿曰：“我以日始出时去人近，而日中时远也。”  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一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儿曰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：“我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以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日初出远，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而日中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时近也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”</a:t>
            </a:r>
            <a:endParaRPr lang="zh-CN" altLang="en-US" sz="3600"/>
          </a:p>
        </p:txBody>
      </p:sp>
      <p:sp>
        <p:nvSpPr>
          <p:cNvPr id="3" name="文本框 2"/>
          <p:cNvSpPr txBox="1"/>
          <p:nvPr/>
        </p:nvSpPr>
        <p:spPr>
          <a:xfrm>
            <a:off x="3858895" y="1265555"/>
            <a:ext cx="37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endParaRPr lang="en-US" altLang="zh-CN" sz="3600" b="1" dirty="0">
              <a:solidFill>
                <a:srgbClr val="66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07380" y="1265555"/>
            <a:ext cx="37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endParaRPr lang="en-US" altLang="zh-CN" sz="3600" b="1" dirty="0">
              <a:solidFill>
                <a:srgbClr val="66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11885" y="1910715"/>
            <a:ext cx="37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endParaRPr lang="en-US" altLang="zh-CN" sz="3600" b="1" dirty="0">
              <a:solidFill>
                <a:srgbClr val="66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25700" y="1910715"/>
            <a:ext cx="37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endParaRPr lang="en-US" altLang="zh-CN" sz="3600" b="1" dirty="0">
              <a:solidFill>
                <a:srgbClr val="66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58895" y="2555875"/>
            <a:ext cx="37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endParaRPr lang="en-US" altLang="zh-CN" sz="3600" b="1" dirty="0">
              <a:solidFill>
                <a:srgbClr val="66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21605" y="2555875"/>
            <a:ext cx="37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endParaRPr lang="en-US" altLang="zh-CN" sz="3600" b="1" dirty="0">
              <a:solidFill>
                <a:srgbClr val="66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98920" y="2555875"/>
            <a:ext cx="37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endParaRPr lang="en-US" altLang="zh-CN" sz="3600" b="1" dirty="0">
              <a:solidFill>
                <a:srgbClr val="66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16635" y="3281045"/>
            <a:ext cx="37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endParaRPr lang="en-US" altLang="zh-CN" sz="3600" b="1" dirty="0">
              <a:solidFill>
                <a:srgbClr val="66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36720" y="3926205"/>
            <a:ext cx="31610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在表示时间的词语后面停顿</a:t>
            </a:r>
            <a:endParaRPr lang="zh-CN" altLang="en-US" sz="3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00075" y="443865"/>
            <a:ext cx="7943215" cy="4076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一儿曰：“日初出大如车盖，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及日中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则如盘盂，此不为远者小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而近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者大乎？” 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一儿曰：“日初出沧沧凉凉，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及其日中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如探汤，此不为近者热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而远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者凉乎？”</a:t>
            </a:r>
            <a:endParaRPr lang="zh-CN" altLang="en-US" sz="3600"/>
          </a:p>
        </p:txBody>
      </p:sp>
      <p:sp>
        <p:nvSpPr>
          <p:cNvPr id="3" name="文本框 2"/>
          <p:cNvSpPr txBox="1"/>
          <p:nvPr/>
        </p:nvSpPr>
        <p:spPr>
          <a:xfrm>
            <a:off x="4155440" y="576580"/>
            <a:ext cx="37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endParaRPr lang="en-US" altLang="zh-CN" sz="3600" b="1" dirty="0">
              <a:solidFill>
                <a:srgbClr val="66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37170" y="576580"/>
            <a:ext cx="37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endParaRPr lang="en-US" altLang="zh-CN" sz="3600" b="1" dirty="0">
              <a:solidFill>
                <a:srgbClr val="66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55440" y="1221740"/>
            <a:ext cx="37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endParaRPr lang="en-US" altLang="zh-CN" sz="3600" b="1" dirty="0">
              <a:solidFill>
                <a:srgbClr val="66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93080" y="1221740"/>
            <a:ext cx="37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endParaRPr lang="en-US" altLang="zh-CN" sz="3600" b="1" dirty="0">
              <a:solidFill>
                <a:srgbClr val="66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70905" y="1221740"/>
            <a:ext cx="37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endParaRPr lang="en-US" altLang="zh-CN" sz="3600" b="1" dirty="0">
              <a:solidFill>
                <a:srgbClr val="66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55440" y="2524125"/>
            <a:ext cx="37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endParaRPr lang="en-US" altLang="zh-CN" sz="3600" b="1" dirty="0">
              <a:solidFill>
                <a:srgbClr val="66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37895" y="3169285"/>
            <a:ext cx="37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endParaRPr lang="en-US" altLang="zh-CN" sz="3600" b="1" dirty="0">
              <a:solidFill>
                <a:srgbClr val="66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55440" y="3169285"/>
            <a:ext cx="37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endParaRPr lang="en-US" altLang="zh-CN" sz="3600" b="1" dirty="0">
              <a:solidFill>
                <a:srgbClr val="66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93080" y="3169285"/>
            <a:ext cx="37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endParaRPr lang="en-US" altLang="zh-CN" sz="3600" b="1" dirty="0">
              <a:solidFill>
                <a:srgbClr val="66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 flipV="1">
            <a:off x="6055360" y="3169285"/>
            <a:ext cx="377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/</a:t>
            </a:r>
            <a:endParaRPr lang="en-US" altLang="zh-CN" sz="3600" b="1" dirty="0">
              <a:solidFill>
                <a:srgbClr val="66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990975" y="4191000"/>
            <a:ext cx="50800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3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句式几乎一样，停顿也几乎一样</a:t>
            </a:r>
            <a:endParaRPr lang="zh-CN" altLang="en-US" sz="3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00" grpId="0"/>
      <p:bldP spid="10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411142"/>
            <a:ext cx="8568952" cy="45012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en-US" altLang="zh-CN" sz="2100" b="1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孔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子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东游，见两小儿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辩斗，问其故。  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   一儿曰：“我以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日始出时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去人近，而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日中时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远也。”  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   一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儿曰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：“我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以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日初出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远，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而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日中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时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近也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”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  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   一儿曰：“日初出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大如车盖，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及日中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则如盘盂，此不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为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远者小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而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近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者大乎？” 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    一儿曰：“日初出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沧沧凉凉，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及其日中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如探汤，此不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为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近者热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而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远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者凉乎？”  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   孔子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不能决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也。  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   两小儿笑曰：“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孰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为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汝 </a:t>
            </a:r>
            <a:r>
              <a:rPr lang="en-US" altLang="zh-CN" sz="24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多知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乎？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”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8208277" y="1845136"/>
            <a:ext cx="97223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err="1" smtClean="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wéi</a:t>
            </a:r>
            <a:endParaRPr lang="en-US" altLang="zh-CN" sz="2400" b="1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8171765" y="2787774"/>
            <a:ext cx="97223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err="1" smtClean="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wéi</a:t>
            </a:r>
            <a:endParaRPr lang="en-US" altLang="zh-CN" sz="2400" b="1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3455749" y="4077384"/>
            <a:ext cx="97223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err="1" smtClean="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w</a:t>
            </a:r>
            <a:r>
              <a:rPr lang="en-US" altLang="zh-CN" sz="2400" b="1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è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i</a:t>
            </a:r>
            <a:endParaRPr lang="en-US" altLang="zh-CN" sz="2400" b="1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04265" y="1573530"/>
            <a:ext cx="68173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先对照注释，想想每句话的意思，然后连起来说说课文大意，在不理解处做标记。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7164288" y="1491630"/>
            <a:ext cx="486117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5075944" y="1491630"/>
            <a:ext cx="864208" cy="43204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123728" y="1491630"/>
            <a:ext cx="864208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27584" y="1419622"/>
            <a:ext cx="7272444" cy="618972"/>
            <a:chOff x="1368428" y="2444624"/>
            <a:chExt cx="9413874" cy="825295"/>
          </a:xfrm>
        </p:grpSpPr>
        <p:grpSp>
          <p:nvGrpSpPr>
            <p:cNvPr id="3" name="组合 4"/>
            <p:cNvGrpSpPr/>
            <p:nvPr/>
          </p:nvGrpSpPr>
          <p:grpSpPr>
            <a:xfrm>
              <a:off x="1368428" y="2511411"/>
              <a:ext cx="9413874" cy="758508"/>
              <a:chOff x="2533375" y="1754207"/>
              <a:chExt cx="5121554" cy="758356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1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6200000">
                <a:off x="2266460" y="2021122"/>
                <a:ext cx="758038" cy="224208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1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5400000" flipH="1">
                <a:off x="7163978" y="2021612"/>
                <a:ext cx="758038" cy="223863"/>
              </a:xfrm>
              <a:prstGeom prst="rect">
                <a:avLst/>
              </a:prstGeom>
            </p:spPr>
          </p:pic>
        </p:grpSp>
        <p:sp>
          <p:nvSpPr>
            <p:cNvPr id="4" name="文本框 3081"/>
            <p:cNvSpPr txBox="1"/>
            <p:nvPr/>
          </p:nvSpPr>
          <p:spPr>
            <a:xfrm>
              <a:off x="1832848" y="2444624"/>
              <a:ext cx="8675687" cy="80020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1" tIns="45715" rIns="91431" bIns="45715">
              <a:spAutoFit/>
            </a:bodyPr>
            <a:lstStyle/>
            <a:p>
              <a:r>
                <a:rPr lang="zh-CN" altLang="en-US" sz="3300" b="1" dirty="0">
                  <a:latin typeface="楷体" panose="02010609060101010101" charset="-122"/>
                  <a:ea typeface="楷体" panose="02010609060101010101" charset="-122"/>
                </a:rPr>
                <a:t>孔子东游，见两小儿辩斗，问其故。</a:t>
              </a:r>
              <a:endParaRPr lang="zh-CN" altLang="en-US" sz="33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0" name="Freeform 24"/>
          <p:cNvSpPr/>
          <p:nvPr/>
        </p:nvSpPr>
        <p:spPr bwMode="gray">
          <a:xfrm>
            <a:off x="2483768" y="987574"/>
            <a:ext cx="594143" cy="486054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ACD69"/>
                </a:solidFill>
                <a:prstDash val="solid"/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1" name="Freeform 24"/>
          <p:cNvSpPr/>
          <p:nvPr/>
        </p:nvSpPr>
        <p:spPr bwMode="gray">
          <a:xfrm>
            <a:off x="5436096" y="987574"/>
            <a:ext cx="594143" cy="486054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D1136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ACD69"/>
                </a:solidFill>
                <a:prstDash val="solid"/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" name="Freeform 24"/>
          <p:cNvSpPr/>
          <p:nvPr/>
        </p:nvSpPr>
        <p:spPr bwMode="gray">
          <a:xfrm rot="13534798" flipH="1">
            <a:off x="7237022" y="2014137"/>
            <a:ext cx="419327" cy="395146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3" name="文本框 5130"/>
          <p:cNvSpPr txBox="1"/>
          <p:nvPr/>
        </p:nvSpPr>
        <p:spPr>
          <a:xfrm>
            <a:off x="2411760" y="339502"/>
            <a:ext cx="2376573" cy="500129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到东边游历。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文本框 5130"/>
          <p:cNvSpPr txBox="1"/>
          <p:nvPr/>
        </p:nvSpPr>
        <p:spPr>
          <a:xfrm>
            <a:off x="5311063" y="304296"/>
            <a:ext cx="2376573" cy="577073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辩论，争论。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5" name="文本框 13319"/>
          <p:cNvSpPr txBox="1"/>
          <p:nvPr/>
        </p:nvSpPr>
        <p:spPr>
          <a:xfrm rot="64531">
            <a:off x="7169608" y="2581972"/>
            <a:ext cx="1094634" cy="577073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6" rIns="68573" bIns="34286">
            <a:spAutoFit/>
          </a:bodyPr>
          <a:lstStyle/>
          <a:p>
            <a:r>
              <a:rPr lang="zh-CN" altLang="en-US" sz="33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原因。</a:t>
            </a:r>
            <a:endParaRPr lang="zh-CN" altLang="en-US" sz="33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10" grpId="0" bldLvl="0" animBg="1"/>
      <p:bldP spid="11" grpId="0" bldLvl="0" animBg="1"/>
      <p:bldP spid="12" grpId="0" bldLvl="0" animBg="1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1777</Words>
  <Application>WPS 演示</Application>
  <PresentationFormat>全屏显示(16:9)</PresentationFormat>
  <Paragraphs>240</Paragraphs>
  <Slides>25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5" baseType="lpstr">
      <vt:lpstr>Arial</vt:lpstr>
      <vt:lpstr>宋体</vt:lpstr>
      <vt:lpstr>Wingdings</vt:lpstr>
      <vt:lpstr>黑体</vt:lpstr>
      <vt:lpstr>Times New Roman</vt:lpstr>
      <vt:lpstr>Malgun Gothic</vt:lpstr>
      <vt:lpstr>Calibri</vt:lpstr>
      <vt:lpstr>微软雅黑</vt:lpstr>
      <vt:lpstr>楷体</vt:lpstr>
      <vt:lpstr>汉语拼音</vt:lpstr>
      <vt:lpstr>Vijaya</vt:lpstr>
      <vt:lpstr>Arial Unicode MS</vt:lpstr>
      <vt:lpstr>楷体_GB2312</vt:lpstr>
      <vt:lpstr>隶书</vt:lpstr>
      <vt:lpstr>ˎ̥</vt:lpstr>
      <vt:lpstr>Segoe Print</vt:lpstr>
      <vt:lpstr>华文行楷</vt:lpstr>
      <vt:lpstr>Arial Narrow</vt:lpstr>
      <vt:lpstr>Impact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>挽晴</cp:lastModifiedBy>
  <cp:revision>109</cp:revision>
  <dcterms:created xsi:type="dcterms:W3CDTF">2017-03-17T02:28:00Z</dcterms:created>
  <dcterms:modified xsi:type="dcterms:W3CDTF">2022-05-20T01:35:46Z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