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74" r:id="rId2"/>
    <p:sldId id="279" r:id="rId3"/>
    <p:sldId id="280" r:id="rId4"/>
    <p:sldId id="262" r:id="rId5"/>
    <p:sldId id="263" r:id="rId6"/>
    <p:sldId id="281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82" r:id="rId16"/>
    <p:sldId id="272" r:id="rId17"/>
    <p:sldId id="283" r:id="rId18"/>
  </p:sldIdLst>
  <p:sldSz cx="12192000" cy="6858000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字魂20号-石头体" panose="02010600030101010101" charset="-122"/>
      <p:regular r:id="rId21"/>
    </p:embeddedFont>
    <p:embeddedFont>
      <p:font typeface="等线" panose="02010600030101010101" pitchFamily="2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BF11"/>
    <a:srgbClr val="9ED4DF"/>
    <a:srgbClr val="009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340" autoAdjust="0"/>
    <p:restoredTop sz="94660"/>
  </p:normalViewPr>
  <p:slideViewPr>
    <p:cSldViewPr snapToGrid="0">
      <p:cViewPr>
        <p:scale>
          <a:sx n="75" d="100"/>
          <a:sy n="75" d="100"/>
        </p:scale>
        <p:origin x="1356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F7596-85EA-48FD-8348-FCA18FC076E8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C7B9F-FBA0-4F31-B7E7-CEEB5D22908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14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A0590E-63D6-411E-9596-35364A2736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14" b="167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22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36BAA9F-F91B-4F39-B35D-0436C5E75D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64"/>
          <a:stretch/>
        </p:blipFill>
        <p:spPr>
          <a:xfrm>
            <a:off x="0" y="0"/>
            <a:ext cx="12192000" cy="642337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A18DECB-B836-4E15-BE81-45A51FFA6D7E}"/>
              </a:ext>
            </a:extLst>
          </p:cNvPr>
          <p:cNvSpPr/>
          <p:nvPr userDrawn="1"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1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7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5.png"/><Relationship Id="rId5" Type="http://schemas.openxmlformats.org/officeDocument/2006/relationships/tags" Target="../tags/tag5.xml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8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GIF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>
            <a:extLst>
              <a:ext uri="{FF2B5EF4-FFF2-40B4-BE49-F238E27FC236}">
                <a16:creationId xmlns:a16="http://schemas.microsoft.com/office/drawing/2014/main" id="{D9DDB94E-88EA-4C03-9F06-FE229E3A35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64"/>
          <a:stretch/>
        </p:blipFill>
        <p:spPr>
          <a:xfrm>
            <a:off x="0" y="0"/>
            <a:ext cx="12192000" cy="6423378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B84045B6-938F-491F-A045-D3E5933E77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3200"/>
            <a:ext cx="3941413" cy="1456053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4D0B2979-B901-4EEE-B1F9-AA68DAE72B9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4"/>
          <a:stretch/>
        </p:blipFill>
        <p:spPr>
          <a:xfrm>
            <a:off x="-4889" y="1818699"/>
            <a:ext cx="2929404" cy="1105448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F66A3DCA-9E79-4307-8ECD-789A2A5830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738" y="583109"/>
            <a:ext cx="3941413" cy="2346145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808CD001-943F-4C37-BBC2-A13AB530817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476" y="1119126"/>
            <a:ext cx="3941413" cy="1810127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10347040-AAD5-4067-9595-263C57DCB72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387" y="2093430"/>
            <a:ext cx="1205406" cy="83582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8CD269A1-802A-4429-A3D7-929B84214EA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043" y="914819"/>
            <a:ext cx="1090782" cy="2346145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706F07B0-4111-4DB1-AEDF-4242A736D69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05" r="60755"/>
          <a:stretch/>
        </p:blipFill>
        <p:spPr>
          <a:xfrm>
            <a:off x="7233617" y="790090"/>
            <a:ext cx="1468719" cy="2467751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19D751E9-1B73-4E42-9504-8495D6215E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733" y="1417320"/>
            <a:ext cx="2180478" cy="1511935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16D6904B-93A7-49F5-9EE0-6E4EB2EB4DA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94"/>
          <a:stretch/>
        </p:blipFill>
        <p:spPr>
          <a:xfrm>
            <a:off x="464313" y="298269"/>
            <a:ext cx="1351788" cy="2611364"/>
          </a:xfrm>
          <a:prstGeom prst="rect">
            <a:avLst/>
          </a:prstGeom>
        </p:spPr>
      </p:pic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E11E6E18-1D48-486D-A53F-3B5E9B7B58BB}"/>
              </a:ext>
            </a:extLst>
          </p:cNvPr>
          <p:cNvSpPr/>
          <p:nvPr/>
        </p:nvSpPr>
        <p:spPr>
          <a:xfrm>
            <a:off x="-425647" y="2396488"/>
            <a:ext cx="13057813" cy="5023508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8D84F78B-CEC3-4ABA-8E0A-A18D5D0C9BD1}"/>
              </a:ext>
            </a:extLst>
          </p:cNvPr>
          <p:cNvSpPr/>
          <p:nvPr/>
        </p:nvSpPr>
        <p:spPr>
          <a:xfrm>
            <a:off x="-425647" y="2672834"/>
            <a:ext cx="13057813" cy="4707383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0118D59A-B7CE-4131-80E0-FA50B06A22FF}"/>
              </a:ext>
            </a:extLst>
          </p:cNvPr>
          <p:cNvSpPr txBox="1"/>
          <p:nvPr/>
        </p:nvSpPr>
        <p:spPr>
          <a:xfrm>
            <a:off x="3454400" y="5681933"/>
            <a:ext cx="528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交通安全教育主题班会</a:t>
            </a: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E77A0A2D-DEF0-4921-8681-D61AF0631F3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914097" y="79781"/>
            <a:ext cx="2363630" cy="4104721"/>
          </a:xfrm>
          <a:prstGeom prst="rect">
            <a:avLst/>
          </a:prstGeom>
        </p:spPr>
      </p:pic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80FA4D2-2E9C-4A41-8C98-91F5CB69D90B}"/>
              </a:ext>
            </a:extLst>
          </p:cNvPr>
          <p:cNvGrpSpPr/>
          <p:nvPr/>
        </p:nvGrpSpPr>
        <p:grpSpPr>
          <a:xfrm>
            <a:off x="10358578" y="140532"/>
            <a:ext cx="1682428" cy="461221"/>
            <a:chOff x="4833612" y="5584649"/>
            <a:chExt cx="2133194" cy="584794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D2038868-B126-4733-984A-02262B77A18A}"/>
                </a:ext>
              </a:extLst>
            </p:cNvPr>
            <p:cNvSpPr/>
            <p:nvPr/>
          </p:nvSpPr>
          <p:spPr>
            <a:xfrm>
              <a:off x="4833612" y="5584649"/>
              <a:ext cx="2133194" cy="5847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B3932"/>
                </a:gs>
                <a:gs pos="100000">
                  <a:srgbClr val="55312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3E42B623-2F4D-453F-A6DA-EA8384803916}"/>
                </a:ext>
              </a:extLst>
            </p:cNvPr>
            <p:cNvSpPr/>
            <p:nvPr/>
          </p:nvSpPr>
          <p:spPr>
            <a:xfrm>
              <a:off x="5132214" y="5680493"/>
              <a:ext cx="409158" cy="409158"/>
            </a:xfrm>
            <a:prstGeom prst="ellipse">
              <a:avLst/>
            </a:prstGeom>
            <a:solidFill>
              <a:srgbClr val="C9391B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2672BE9-6FEE-420B-A4DB-D189A3E3D684}"/>
                </a:ext>
              </a:extLst>
            </p:cNvPr>
            <p:cNvSpPr/>
            <p:nvPr/>
          </p:nvSpPr>
          <p:spPr>
            <a:xfrm>
              <a:off x="5695630" y="5680493"/>
              <a:ext cx="409158" cy="409158"/>
            </a:xfrm>
            <a:prstGeom prst="ellipse">
              <a:avLst/>
            </a:prstGeom>
            <a:solidFill>
              <a:srgbClr val="F9BE4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073B4F11-1D3E-431B-9387-0706F557ADCA}"/>
                </a:ext>
              </a:extLst>
            </p:cNvPr>
            <p:cNvSpPr/>
            <p:nvPr/>
          </p:nvSpPr>
          <p:spPr>
            <a:xfrm>
              <a:off x="6259046" y="5680493"/>
              <a:ext cx="409158" cy="409158"/>
            </a:xfrm>
            <a:prstGeom prst="ellipse">
              <a:avLst/>
            </a:prstGeom>
            <a:solidFill>
              <a:srgbClr val="7BD672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EAEA231-4E73-42C6-8A44-2642569CC9FD}"/>
              </a:ext>
            </a:extLst>
          </p:cNvPr>
          <p:cNvSpPr txBox="1"/>
          <p:nvPr/>
        </p:nvSpPr>
        <p:spPr>
          <a:xfrm>
            <a:off x="2575244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“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160A12-221F-4344-8EC2-0F78C53264A6}"/>
              </a:ext>
            </a:extLst>
          </p:cNvPr>
          <p:cNvSpPr txBox="1"/>
          <p:nvPr/>
        </p:nvSpPr>
        <p:spPr>
          <a:xfrm>
            <a:off x="8400105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”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26B3E1B-F566-4722-8F56-98D81E7EAD5E}"/>
              </a:ext>
            </a:extLst>
          </p:cNvPr>
          <p:cNvSpPr/>
          <p:nvPr/>
        </p:nvSpPr>
        <p:spPr>
          <a:xfrm>
            <a:off x="-4889" y="6728231"/>
            <a:ext cx="12201778" cy="129769"/>
          </a:xfrm>
          <a:prstGeom prst="rect">
            <a:avLst/>
          </a:pr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19795243">
            <a:hlinkClick r:id="" action="ppaction://media"/>
            <a:extLst>
              <a:ext uri="{FF2B5EF4-FFF2-40B4-BE49-F238E27FC236}">
                <a16:creationId xmlns:a16="http://schemas.microsoft.com/office/drawing/2014/main" id="{F3720E40-1CF1-44ED-B9CB-E11F23A91D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24510" y="-1121834"/>
            <a:ext cx="609600" cy="6096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9D13C1F6-9C3E-4F46-8DFC-AC25CDE99BFC}"/>
              </a:ext>
            </a:extLst>
          </p:cNvPr>
          <p:cNvSpPr/>
          <p:nvPr/>
        </p:nvSpPr>
        <p:spPr>
          <a:xfrm>
            <a:off x="2355167" y="4265275"/>
            <a:ext cx="737894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安全出行 从我做起</a:t>
            </a:r>
          </a:p>
        </p:txBody>
      </p:sp>
    </p:spTree>
    <p:extLst>
      <p:ext uri="{BB962C8B-B14F-4D97-AF65-F5344CB8AC3E}">
        <p14:creationId xmlns:p14="http://schemas.microsoft.com/office/powerpoint/2010/main" val="267443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8" grpId="0"/>
      <p:bldP spid="25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2714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交通知识抢答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51865" y="1491119"/>
            <a:ext cx="4902835" cy="491490"/>
          </a:xfrm>
          <a:prstGeom prst="rect">
            <a:avLst/>
          </a:prstGeom>
          <a:solidFill>
            <a:srgbClr val="98BF1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选一选，争做交通安全小先锋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9990" y="1805567"/>
            <a:ext cx="1396810" cy="463233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9970" y="2133966"/>
            <a:ext cx="579247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6</a:t>
            </a:r>
            <a:r>
              <a:rPr lang="zh-CN" altLang="en-US" dirty="0">
                <a:cs typeface="+mn-ea"/>
                <a:sym typeface="+mn-lt"/>
              </a:rPr>
              <a:t>、少年儿童（    ）周岁以上能够骑自行车上街</a:t>
            </a:r>
          </a:p>
          <a:p>
            <a:pPr fontAlgn="auto">
              <a:lnSpc>
                <a:spcPct val="130000"/>
              </a:lnSpc>
            </a:pPr>
            <a:r>
              <a:rPr dirty="0">
                <a:cs typeface="+mn-ea"/>
                <a:sym typeface="+mn-lt"/>
              </a:rPr>
              <a:t>A.8</a:t>
            </a:r>
            <a:r>
              <a:rPr lang="en-US" altLang="zh-CN" dirty="0">
                <a:cs typeface="+mn-ea"/>
                <a:sym typeface="+mn-lt"/>
              </a:rPr>
              <a:t>        </a:t>
            </a:r>
            <a:r>
              <a:rPr dirty="0">
                <a:cs typeface="+mn-ea"/>
                <a:sym typeface="+mn-lt"/>
              </a:rPr>
              <a:t>B.12</a:t>
            </a:r>
            <a:r>
              <a:rPr lang="en-US" altLang="zh-CN" dirty="0">
                <a:cs typeface="+mn-ea"/>
                <a:sym typeface="+mn-lt"/>
              </a:rPr>
              <a:t>        </a:t>
            </a:r>
            <a:r>
              <a:rPr dirty="0">
                <a:cs typeface="+mn-ea"/>
                <a:sym typeface="+mn-lt"/>
              </a:rPr>
              <a:t>C.14</a:t>
            </a:r>
            <a:r>
              <a:rPr lang="en-US" altLang="zh-CN" dirty="0">
                <a:cs typeface="+mn-ea"/>
                <a:sym typeface="+mn-lt"/>
              </a:rPr>
              <a:t>        </a:t>
            </a:r>
            <a:r>
              <a:rPr dirty="0">
                <a:cs typeface="+mn-ea"/>
                <a:sym typeface="+mn-lt"/>
              </a:rPr>
              <a:t>D.16</a:t>
            </a:r>
          </a:p>
          <a:p>
            <a:pPr fontAlgn="auto">
              <a:lnSpc>
                <a:spcPct val="130000"/>
              </a:lnSpc>
            </a:pPr>
            <a:endParaRPr lang="en-US" altLang="zh-CN" dirty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7</a:t>
            </a:r>
            <a:r>
              <a:rPr lang="zh-CN" altLang="en-US" dirty="0">
                <a:cs typeface="+mn-ea"/>
                <a:sym typeface="+mn-lt"/>
              </a:rPr>
              <a:t>、步行或骑自行车不得进入以下道路（    ）</a:t>
            </a:r>
          </a:p>
          <a:p>
            <a:pPr fontAlgn="auto"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A．城市快车道                 B．高速公路     </a:t>
            </a:r>
          </a:p>
          <a:p>
            <a:pPr fontAlgn="auto">
              <a:lnSpc>
                <a:spcPct val="130000"/>
              </a:lnSpc>
            </a:pPr>
            <a:r>
              <a:rPr lang="zh-CN" altLang="en-US" dirty="0">
                <a:cs typeface="+mn-ea"/>
                <a:sym typeface="+mn-lt"/>
              </a:rPr>
              <a:t>C．封闭的机动车道</a:t>
            </a:r>
          </a:p>
          <a:p>
            <a:pPr fontAlgn="auto">
              <a:lnSpc>
                <a:spcPct val="130000"/>
              </a:lnSpc>
            </a:pPr>
            <a:endParaRPr lang="zh-CN" altLang="en-US" dirty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8</a:t>
            </a:r>
            <a:r>
              <a:rPr lang="zh-CN" altLang="en-US" dirty="0">
                <a:cs typeface="+mn-ea"/>
                <a:sym typeface="+mn-lt"/>
              </a:rPr>
              <a:t>、如果看到有汽车撞人后要逃跑了，你就应及时（    ）</a:t>
            </a:r>
          </a:p>
          <a:p>
            <a:pPr fontAlgn="auto">
              <a:lnSpc>
                <a:spcPct val="130000"/>
              </a:lnSpc>
            </a:pPr>
            <a:r>
              <a:rPr lang="en-US" altLang="zh-CN" dirty="0" err="1">
                <a:cs typeface="+mn-ea"/>
                <a:sym typeface="+mn-lt"/>
              </a:rPr>
              <a:t>A．记下车牌号</a:t>
            </a:r>
            <a:r>
              <a:rPr lang="zh-CN" altLang="en-US" dirty="0">
                <a:cs typeface="+mn-ea"/>
                <a:sym typeface="+mn-lt"/>
              </a:rPr>
              <a:t>              </a:t>
            </a:r>
            <a:r>
              <a:rPr lang="en-US" altLang="zh-CN" dirty="0" err="1">
                <a:cs typeface="+mn-ea"/>
                <a:sym typeface="+mn-lt"/>
              </a:rPr>
              <a:t>B．告诉老师或家长</a:t>
            </a:r>
            <a:endParaRPr lang="en-US" altLang="zh-CN" dirty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dirty="0" err="1">
                <a:cs typeface="+mn-ea"/>
                <a:sym typeface="+mn-lt"/>
              </a:rPr>
              <a:t>C．不需要做任何事</a:t>
            </a:r>
            <a:r>
              <a:rPr lang="zh-CN" altLang="en-US" dirty="0">
                <a:cs typeface="+mn-ea"/>
                <a:sym typeface="+mn-lt"/>
              </a:rPr>
              <a:t>          </a:t>
            </a:r>
            <a:r>
              <a:rPr lang="en-US" altLang="zh-CN" dirty="0" err="1">
                <a:cs typeface="+mn-ea"/>
                <a:sym typeface="+mn-lt"/>
              </a:rPr>
              <a:t>D.打交通事故或急救电话</a:t>
            </a:r>
            <a:endParaRPr lang="en-US" altLang="zh-CN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3557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列举不良交通行为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1712060"/>
            <a:ext cx="12192000" cy="3944620"/>
            <a:chOff x="0" y="3718"/>
            <a:chExt cx="19200" cy="6212"/>
          </a:xfrm>
        </p:grpSpPr>
        <p:sp>
          <p:nvSpPr>
            <p:cNvPr id="12" name="4"/>
            <p:cNvSpPr/>
            <p:nvPr/>
          </p:nvSpPr>
          <p:spPr>
            <a:xfrm>
              <a:off x="0" y="5919"/>
              <a:ext cx="19200" cy="1612"/>
            </a:xfrm>
            <a:prstGeom prst="rect">
              <a:avLst/>
            </a:prstGeom>
            <a:solidFill>
              <a:srgbClr val="98BF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" name="4"/>
            <p:cNvSpPr/>
            <p:nvPr/>
          </p:nvSpPr>
          <p:spPr>
            <a:xfrm>
              <a:off x="3063" y="3718"/>
              <a:ext cx="4845" cy="3606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 w="0" cmpd="sng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800" b="1">
                <a:cs typeface="+mn-ea"/>
                <a:sym typeface="+mn-lt"/>
              </a:endParaRPr>
            </a:p>
          </p:txBody>
        </p:sp>
        <p:grpSp>
          <p:nvGrpSpPr>
            <p:cNvPr id="14" name="4"/>
            <p:cNvGrpSpPr/>
            <p:nvPr/>
          </p:nvGrpSpPr>
          <p:grpSpPr>
            <a:xfrm>
              <a:off x="2838" y="5919"/>
              <a:ext cx="5295" cy="1612"/>
              <a:chOff x="1765049" y="3079133"/>
              <a:chExt cx="3362057" cy="1155456"/>
            </a:xfrm>
          </p:grpSpPr>
          <p:sp>
            <p:nvSpPr>
              <p:cNvPr id="25" name="4"/>
              <p:cNvSpPr/>
              <p:nvPr/>
            </p:nvSpPr>
            <p:spPr>
              <a:xfrm>
                <a:off x="1765049" y="3079133"/>
                <a:ext cx="2227471" cy="1155456"/>
              </a:xfrm>
              <a:prstGeom prst="corner">
                <a:avLst>
                  <a:gd name="adj1" fmla="val 13050"/>
                  <a:gd name="adj2" fmla="val 117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>
                  <a:lnSpc>
                    <a:spcPct val="15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4"/>
              <p:cNvSpPr/>
              <p:nvPr/>
            </p:nvSpPr>
            <p:spPr>
              <a:xfrm flipH="1">
                <a:off x="2899635" y="3079133"/>
                <a:ext cx="2227471" cy="1155456"/>
              </a:xfrm>
              <a:prstGeom prst="corner">
                <a:avLst>
                  <a:gd name="adj1" fmla="val 13050"/>
                  <a:gd name="adj2" fmla="val 117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>
                  <a:lnSpc>
                    <a:spcPct val="15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4"/>
            <p:cNvSpPr/>
            <p:nvPr/>
          </p:nvSpPr>
          <p:spPr>
            <a:xfrm>
              <a:off x="4844" y="6945"/>
              <a:ext cx="1281" cy="113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98BF11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2000" b="1">
                  <a:solidFill>
                    <a:srgbClr val="595959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7" name="4"/>
            <p:cNvSpPr/>
            <p:nvPr/>
          </p:nvSpPr>
          <p:spPr bwMode="auto">
            <a:xfrm>
              <a:off x="2967" y="8516"/>
              <a:ext cx="5035" cy="1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2000" b="1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在大街小路上踢足球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4"/>
            <p:cNvSpPr/>
            <p:nvPr/>
          </p:nvSpPr>
          <p:spPr>
            <a:xfrm>
              <a:off x="11273" y="3718"/>
              <a:ext cx="4845" cy="3625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 w="3175">
              <a:noFill/>
              <a:prstDash val="sysDash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800" b="1">
                <a:cs typeface="+mn-ea"/>
                <a:sym typeface="+mn-lt"/>
              </a:endParaRPr>
            </a:p>
          </p:txBody>
        </p:sp>
        <p:grpSp>
          <p:nvGrpSpPr>
            <p:cNvPr id="19" name="4"/>
            <p:cNvGrpSpPr/>
            <p:nvPr/>
          </p:nvGrpSpPr>
          <p:grpSpPr>
            <a:xfrm>
              <a:off x="11048" y="5919"/>
              <a:ext cx="5295" cy="1612"/>
              <a:chOff x="1765049" y="3079133"/>
              <a:chExt cx="3362057" cy="1155456"/>
            </a:xfrm>
          </p:grpSpPr>
          <p:sp>
            <p:nvSpPr>
              <p:cNvPr id="23" name="4"/>
              <p:cNvSpPr/>
              <p:nvPr/>
            </p:nvSpPr>
            <p:spPr>
              <a:xfrm>
                <a:off x="1765049" y="3079133"/>
                <a:ext cx="2227471" cy="1155456"/>
              </a:xfrm>
              <a:prstGeom prst="corner">
                <a:avLst>
                  <a:gd name="adj1" fmla="val 13050"/>
                  <a:gd name="adj2" fmla="val 117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>
                  <a:lnSpc>
                    <a:spcPct val="15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4"/>
              <p:cNvSpPr/>
              <p:nvPr/>
            </p:nvSpPr>
            <p:spPr>
              <a:xfrm flipH="1">
                <a:off x="2899635" y="3079133"/>
                <a:ext cx="2227471" cy="1155456"/>
              </a:xfrm>
              <a:prstGeom prst="corner">
                <a:avLst>
                  <a:gd name="adj1" fmla="val 13050"/>
                  <a:gd name="adj2" fmla="val 117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>
                  <a:lnSpc>
                    <a:spcPct val="150000"/>
                  </a:lnSpc>
                </a:pPr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0" name="4"/>
            <p:cNvSpPr/>
            <p:nvPr/>
          </p:nvSpPr>
          <p:spPr>
            <a:xfrm>
              <a:off x="13055" y="6945"/>
              <a:ext cx="1281" cy="113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98BF11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2000" b="1">
                  <a:solidFill>
                    <a:srgbClr val="595959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1" name="4"/>
            <p:cNvSpPr/>
            <p:nvPr/>
          </p:nvSpPr>
          <p:spPr bwMode="auto">
            <a:xfrm>
              <a:off x="11178" y="8516"/>
              <a:ext cx="5035" cy="1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20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马路上追逐打闹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3557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列举不良交通行为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161415" y="741930"/>
            <a:ext cx="9868535" cy="4640580"/>
            <a:chOff x="1829" y="2362"/>
            <a:chExt cx="15541" cy="7308"/>
          </a:xfrm>
        </p:grpSpPr>
        <p:grpSp>
          <p:nvGrpSpPr>
            <p:cNvPr id="28" name="4"/>
            <p:cNvGrpSpPr/>
            <p:nvPr/>
          </p:nvGrpSpPr>
          <p:grpSpPr>
            <a:xfrm>
              <a:off x="7142" y="3348"/>
              <a:ext cx="4915" cy="6322"/>
              <a:chOff x="4381074" y="1734632"/>
              <a:chExt cx="3429851" cy="4412166"/>
            </a:xfrm>
          </p:grpSpPr>
          <p:sp>
            <p:nvSpPr>
              <p:cNvPr id="37" name="4"/>
              <p:cNvSpPr/>
              <p:nvPr/>
            </p:nvSpPr>
            <p:spPr bwMode="auto">
              <a:xfrm>
                <a:off x="4381074" y="2290037"/>
                <a:ext cx="3429847" cy="178271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zh-CN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4"/>
              <p:cNvSpPr/>
              <p:nvPr/>
            </p:nvSpPr>
            <p:spPr bwMode="auto">
              <a:xfrm>
                <a:off x="4381074" y="1734632"/>
                <a:ext cx="3429847" cy="481760"/>
              </a:xfrm>
              <a:prstGeom prst="rect">
                <a:avLst/>
              </a:prstGeom>
              <a:solidFill>
                <a:srgbClr val="98BF1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b="1">
                    <a:solidFill>
                      <a:srgbClr val="595959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39" name="4"/>
              <p:cNvSpPr/>
              <p:nvPr/>
            </p:nvSpPr>
            <p:spPr>
              <a:xfrm>
                <a:off x="4381078" y="4197397"/>
                <a:ext cx="3429847" cy="1949401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rgbClr val="98BF11">
                      <a:alpha val="33000"/>
                    </a:srgbClr>
                  </a:gs>
                </a:gsLst>
                <a:lin ang="16200000" scaled="1"/>
              </a:gradFill>
              <a:ln w="317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  <a:alpha val="0"/>
                      </a:schemeClr>
                    </a:gs>
                    <a:gs pos="100000">
                      <a:schemeClr val="tx2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在马路上地下铁路跳绳、跳方格，既妨碍交通又不安全</a:t>
                </a:r>
                <a:r>
                  <a:rPr lang="en-US" altLang="zh-CN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。</a:t>
                </a:r>
              </a:p>
            </p:txBody>
          </p:sp>
        </p:grpSp>
        <p:grpSp>
          <p:nvGrpSpPr>
            <p:cNvPr id="29" name="4"/>
            <p:cNvGrpSpPr/>
            <p:nvPr/>
          </p:nvGrpSpPr>
          <p:grpSpPr>
            <a:xfrm>
              <a:off x="12455" y="2362"/>
              <a:ext cx="4915" cy="7308"/>
              <a:chOff x="8089051" y="1046746"/>
              <a:chExt cx="3429848" cy="5100053"/>
            </a:xfrm>
          </p:grpSpPr>
          <p:sp>
            <p:nvSpPr>
              <p:cNvPr id="35" name="4"/>
              <p:cNvSpPr/>
              <p:nvPr/>
            </p:nvSpPr>
            <p:spPr>
              <a:xfrm>
                <a:off x="8089053" y="3593065"/>
                <a:ext cx="3429846" cy="2553734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rgbClr val="98BF11">
                      <a:alpha val="33000"/>
                    </a:srgbClr>
                  </a:gs>
                </a:gsLst>
                <a:lin ang="16200000" scaled="1"/>
              </a:gradFill>
              <a:ln w="317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  <a:alpha val="0"/>
                      </a:schemeClr>
                    </a:gs>
                    <a:gs pos="100000">
                      <a:schemeClr val="tx2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乘</a:t>
                </a:r>
                <a:r>
                  <a:rPr lang="en-US" altLang="zh-CN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车时</a:t>
                </a:r>
                <a:r>
                  <a:rPr lang="en-US" altLang="zh-CN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，</a:t>
                </a: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不要</a:t>
                </a:r>
                <a:r>
                  <a:rPr lang="en-US" altLang="zh-CN" b="1" dirty="0" err="1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把头、手伸出车外，这样很容易在两车相会时出现意外事故</a:t>
                </a:r>
                <a:r>
                  <a:rPr lang="en-US" altLang="zh-CN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。</a:t>
                </a:r>
              </a:p>
            </p:txBody>
          </p:sp>
          <p:sp>
            <p:nvSpPr>
              <p:cNvPr id="36" name="4"/>
              <p:cNvSpPr/>
              <p:nvPr/>
            </p:nvSpPr>
            <p:spPr bwMode="auto">
              <a:xfrm>
                <a:off x="8089051" y="1046746"/>
                <a:ext cx="3429846" cy="481760"/>
              </a:xfrm>
              <a:prstGeom prst="homePlate">
                <a:avLst/>
              </a:prstGeom>
              <a:solidFill>
                <a:srgbClr val="98BF1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sz="1600" b="1">
                    <a:solidFill>
                      <a:srgbClr val="595959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</p:grpSp>
        <p:grpSp>
          <p:nvGrpSpPr>
            <p:cNvPr id="30" name="4"/>
            <p:cNvGrpSpPr/>
            <p:nvPr/>
          </p:nvGrpSpPr>
          <p:grpSpPr>
            <a:xfrm>
              <a:off x="1829" y="4214"/>
              <a:ext cx="4915" cy="5096"/>
              <a:chOff x="673099" y="2338965"/>
              <a:chExt cx="3430095" cy="3556495"/>
            </a:xfrm>
          </p:grpSpPr>
          <p:sp>
            <p:nvSpPr>
              <p:cNvPr id="32" name="4"/>
              <p:cNvSpPr/>
              <p:nvPr/>
            </p:nvSpPr>
            <p:spPr bwMode="auto">
              <a:xfrm>
                <a:off x="673099" y="2894370"/>
                <a:ext cx="3429849" cy="178271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zh-CN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4"/>
              <p:cNvSpPr/>
              <p:nvPr/>
            </p:nvSpPr>
            <p:spPr bwMode="auto">
              <a:xfrm>
                <a:off x="673099" y="2338965"/>
                <a:ext cx="3429849" cy="481760"/>
              </a:xfrm>
              <a:prstGeom prst="rect">
                <a:avLst/>
              </a:prstGeom>
              <a:solidFill>
                <a:srgbClr val="98BF1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</a:pPr>
                <a:r>
                  <a:rPr lang="en-US" altLang="zh-CN" b="1">
                    <a:solidFill>
                      <a:srgbClr val="595959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34" name="4"/>
              <p:cNvSpPr/>
              <p:nvPr/>
            </p:nvSpPr>
            <p:spPr>
              <a:xfrm>
                <a:off x="673099" y="4801852"/>
                <a:ext cx="3430095" cy="1093608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100000">
                    <a:srgbClr val="98BF11">
                      <a:alpha val="33000"/>
                    </a:srgbClr>
                  </a:gs>
                </a:gsLst>
                <a:lin ang="16200000" scaled="1"/>
              </a:gradFill>
              <a:ln w="3175">
                <a:gradFill flip="none" rotWithShape="1">
                  <a:gsLst>
                    <a:gs pos="0">
                      <a:schemeClr val="accent1">
                        <a:lumMod val="0"/>
                        <a:lumOff val="100000"/>
                        <a:alpha val="0"/>
                      </a:schemeClr>
                    </a:gs>
                    <a:gs pos="100000">
                      <a:schemeClr val="tx2">
                        <a:lumMod val="40000"/>
                        <a:lumOff val="60000"/>
                      </a:schemeClr>
                    </a:gs>
                  </a:gsLst>
                  <a:lin ang="162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>
                <a:norm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翻越护栏危及自身及道路交通安全。</a:t>
                </a:r>
              </a:p>
            </p:txBody>
          </p:sp>
        </p:grpSp>
        <p:pic>
          <p:nvPicPr>
            <p:cNvPr id="31" name="图片 30" descr="timg (10)"/>
            <p:cNvPicPr>
              <a:picLocks noChangeAspect="1"/>
            </p:cNvPicPr>
            <p:nvPr/>
          </p:nvPicPr>
          <p:blipFill>
            <a:blip r:embed="rId6"/>
            <a:srcRect r="1299"/>
            <a:stretch>
              <a:fillRect/>
            </a:stretch>
          </p:blipFill>
          <p:spPr>
            <a:xfrm>
              <a:off x="12454" y="3189"/>
              <a:ext cx="4916" cy="2838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3135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安全常识要牢记</a:t>
            </a:r>
          </a:p>
        </p:txBody>
      </p:sp>
      <p:sp>
        <p:nvSpPr>
          <p:cNvPr id="19" name="4"/>
          <p:cNvSpPr/>
          <p:nvPr/>
        </p:nvSpPr>
        <p:spPr>
          <a:xfrm>
            <a:off x="6322697" y="1447574"/>
            <a:ext cx="4298315" cy="475615"/>
          </a:xfrm>
          <a:prstGeom prst="wedgeRectCallout">
            <a:avLst>
              <a:gd name="adj1" fmla="val -63842"/>
              <a:gd name="adj2" fmla="val 63397"/>
            </a:avLst>
          </a:prstGeom>
          <a:solidFill>
            <a:srgbClr val="98B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 fontAlgn="auto">
              <a:lnSpc>
                <a:spcPct val="110000"/>
              </a:lnSpc>
            </a:pP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骑自行车九不准</a:t>
            </a:r>
          </a:p>
        </p:txBody>
      </p:sp>
      <p:sp>
        <p:nvSpPr>
          <p:cNvPr id="20" name="4"/>
          <p:cNvSpPr txBox="1"/>
          <p:nvPr/>
        </p:nvSpPr>
        <p:spPr>
          <a:xfrm>
            <a:off x="6446522" y="2048911"/>
            <a:ext cx="4050665" cy="35280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l" fontAlgn="auto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1、不在机动车道内骑自行车。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2、自行车不逆向行驶。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3、骑自行车时不带人。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4、骑自行车不闯红灯。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5、骑自行车不撑伞。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6、骑自行车不攀扶其它车辆。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7、骑自行车不双手离把。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8、未满12周岁不骑车上路。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9、骑自行车不突然强行猛拐。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2477314"/>
            <a:ext cx="5511800" cy="27559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3135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安全常识要牢记</a:t>
            </a:r>
          </a:p>
        </p:txBody>
      </p:sp>
      <p:sp>
        <p:nvSpPr>
          <p:cNvPr id="19" name="4"/>
          <p:cNvSpPr/>
          <p:nvPr/>
        </p:nvSpPr>
        <p:spPr>
          <a:xfrm>
            <a:off x="1102997" y="1552757"/>
            <a:ext cx="4298315" cy="475615"/>
          </a:xfrm>
          <a:prstGeom prst="wedgeRectCallout">
            <a:avLst>
              <a:gd name="adj1" fmla="val 60253"/>
              <a:gd name="adj2" fmla="val 58057"/>
            </a:avLst>
          </a:prstGeom>
          <a:solidFill>
            <a:srgbClr val="98B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 fontAlgn="auto">
              <a:lnSpc>
                <a:spcPct val="110000"/>
              </a:lnSpc>
            </a:pP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交通安全五不坐</a:t>
            </a:r>
          </a:p>
        </p:txBody>
      </p:sp>
      <p:sp>
        <p:nvSpPr>
          <p:cNvPr id="20" name="4"/>
          <p:cNvSpPr txBox="1"/>
          <p:nvPr/>
        </p:nvSpPr>
        <p:spPr>
          <a:xfrm>
            <a:off x="1226822" y="2154094"/>
            <a:ext cx="4970778" cy="35280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、不坐超载的机动车。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、不坐无牌无证、报废的机动车。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、不坐非法营运机动车。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、不坐未经检验合格的机动车。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、不坐货运车辆、农用车辆、拖拉机。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1100" y="1951938"/>
            <a:ext cx="3835400" cy="38354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>
            <a:extLst>
              <a:ext uri="{FF2B5EF4-FFF2-40B4-BE49-F238E27FC236}">
                <a16:creationId xmlns:a16="http://schemas.microsoft.com/office/drawing/2014/main" id="{D9DDB94E-88EA-4C03-9F06-FE229E3A35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64"/>
          <a:stretch/>
        </p:blipFill>
        <p:spPr>
          <a:xfrm>
            <a:off x="0" y="0"/>
            <a:ext cx="12192000" cy="6423378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B84045B6-938F-491F-A045-D3E5933E7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3200"/>
            <a:ext cx="3941413" cy="1456053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4D0B2979-B901-4EEE-B1F9-AA68DAE72B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4"/>
          <a:stretch/>
        </p:blipFill>
        <p:spPr>
          <a:xfrm>
            <a:off x="-4889" y="1818699"/>
            <a:ext cx="2929404" cy="1105448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F66A3DCA-9E79-4307-8ECD-789A2A5830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738" y="583109"/>
            <a:ext cx="3941413" cy="2346145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808CD001-943F-4C37-BBC2-A13AB53081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476" y="1119126"/>
            <a:ext cx="3941413" cy="1810127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10347040-AAD5-4067-9595-263C57DCB7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387" y="2093430"/>
            <a:ext cx="1205406" cy="83582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8CD269A1-802A-4429-A3D7-929B84214E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043" y="914819"/>
            <a:ext cx="1090782" cy="2346145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706F07B0-4111-4DB1-AEDF-4242A736D69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05" r="60755"/>
          <a:stretch/>
        </p:blipFill>
        <p:spPr>
          <a:xfrm>
            <a:off x="7233617" y="790090"/>
            <a:ext cx="1468719" cy="2467751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19D751E9-1B73-4E42-9504-8495D6215E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733" y="1417320"/>
            <a:ext cx="2180478" cy="1511935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16D6904B-93A7-49F5-9EE0-6E4EB2EB4DA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94"/>
          <a:stretch/>
        </p:blipFill>
        <p:spPr>
          <a:xfrm>
            <a:off x="464313" y="298269"/>
            <a:ext cx="1351788" cy="2611364"/>
          </a:xfrm>
          <a:prstGeom prst="rect">
            <a:avLst/>
          </a:prstGeom>
        </p:spPr>
      </p:pic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E11E6E18-1D48-486D-A53F-3B5E9B7B58BB}"/>
              </a:ext>
            </a:extLst>
          </p:cNvPr>
          <p:cNvSpPr/>
          <p:nvPr/>
        </p:nvSpPr>
        <p:spPr>
          <a:xfrm>
            <a:off x="-425647" y="2396488"/>
            <a:ext cx="13057813" cy="5023508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8D84F78B-CEC3-4ABA-8E0A-A18D5D0C9BD1}"/>
              </a:ext>
            </a:extLst>
          </p:cNvPr>
          <p:cNvSpPr/>
          <p:nvPr/>
        </p:nvSpPr>
        <p:spPr>
          <a:xfrm>
            <a:off x="-425647" y="2672834"/>
            <a:ext cx="13057813" cy="4707383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0118D59A-B7CE-4131-80E0-FA50B06A22FF}"/>
              </a:ext>
            </a:extLst>
          </p:cNvPr>
          <p:cNvSpPr txBox="1"/>
          <p:nvPr/>
        </p:nvSpPr>
        <p:spPr>
          <a:xfrm>
            <a:off x="3454400" y="5681933"/>
            <a:ext cx="528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交通安全教育主题班会</a:t>
            </a: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E77A0A2D-DEF0-4921-8681-D61AF0631F3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914097" y="79781"/>
            <a:ext cx="2363630" cy="4104721"/>
          </a:xfrm>
          <a:prstGeom prst="rect">
            <a:avLst/>
          </a:prstGeom>
        </p:spPr>
      </p:pic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80FA4D2-2E9C-4A41-8C98-91F5CB69D90B}"/>
              </a:ext>
            </a:extLst>
          </p:cNvPr>
          <p:cNvGrpSpPr/>
          <p:nvPr/>
        </p:nvGrpSpPr>
        <p:grpSpPr>
          <a:xfrm>
            <a:off x="10358578" y="140532"/>
            <a:ext cx="1682428" cy="461221"/>
            <a:chOff x="4833612" y="5584649"/>
            <a:chExt cx="2133194" cy="584794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D2038868-B126-4733-984A-02262B77A18A}"/>
                </a:ext>
              </a:extLst>
            </p:cNvPr>
            <p:cNvSpPr/>
            <p:nvPr/>
          </p:nvSpPr>
          <p:spPr>
            <a:xfrm>
              <a:off x="4833612" y="5584649"/>
              <a:ext cx="2133194" cy="5847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B3932"/>
                </a:gs>
                <a:gs pos="100000">
                  <a:srgbClr val="55312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3E42B623-2F4D-453F-A6DA-EA8384803916}"/>
                </a:ext>
              </a:extLst>
            </p:cNvPr>
            <p:cNvSpPr/>
            <p:nvPr/>
          </p:nvSpPr>
          <p:spPr>
            <a:xfrm>
              <a:off x="5132214" y="5680493"/>
              <a:ext cx="409158" cy="409158"/>
            </a:xfrm>
            <a:prstGeom prst="ellipse">
              <a:avLst/>
            </a:prstGeom>
            <a:solidFill>
              <a:srgbClr val="C9391B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2672BE9-6FEE-420B-A4DB-D189A3E3D684}"/>
                </a:ext>
              </a:extLst>
            </p:cNvPr>
            <p:cNvSpPr/>
            <p:nvPr/>
          </p:nvSpPr>
          <p:spPr>
            <a:xfrm>
              <a:off x="5695630" y="5680493"/>
              <a:ext cx="409158" cy="409158"/>
            </a:xfrm>
            <a:prstGeom prst="ellipse">
              <a:avLst/>
            </a:prstGeom>
            <a:solidFill>
              <a:srgbClr val="F9BE4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073B4F11-1D3E-431B-9387-0706F557ADCA}"/>
                </a:ext>
              </a:extLst>
            </p:cNvPr>
            <p:cNvSpPr/>
            <p:nvPr/>
          </p:nvSpPr>
          <p:spPr>
            <a:xfrm>
              <a:off x="6259046" y="5680493"/>
              <a:ext cx="409158" cy="409158"/>
            </a:xfrm>
            <a:prstGeom prst="ellipse">
              <a:avLst/>
            </a:prstGeom>
            <a:solidFill>
              <a:srgbClr val="7BD672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EAEA231-4E73-42C6-8A44-2642569CC9FD}"/>
              </a:ext>
            </a:extLst>
          </p:cNvPr>
          <p:cNvSpPr txBox="1"/>
          <p:nvPr/>
        </p:nvSpPr>
        <p:spPr>
          <a:xfrm>
            <a:off x="2575244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“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160A12-221F-4344-8EC2-0F78C53264A6}"/>
              </a:ext>
            </a:extLst>
          </p:cNvPr>
          <p:cNvSpPr txBox="1"/>
          <p:nvPr/>
        </p:nvSpPr>
        <p:spPr>
          <a:xfrm>
            <a:off x="8400105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”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26B3E1B-F566-4722-8F56-98D81E7EAD5E}"/>
              </a:ext>
            </a:extLst>
          </p:cNvPr>
          <p:cNvSpPr/>
          <p:nvPr/>
        </p:nvSpPr>
        <p:spPr>
          <a:xfrm>
            <a:off x="-4889" y="6728231"/>
            <a:ext cx="12201778" cy="129769"/>
          </a:xfrm>
          <a:prstGeom prst="rect">
            <a:avLst/>
          </a:pr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D13C1F6-9C3E-4F46-8DFC-AC25CDE99BFC}"/>
              </a:ext>
            </a:extLst>
          </p:cNvPr>
          <p:cNvSpPr/>
          <p:nvPr/>
        </p:nvSpPr>
        <p:spPr>
          <a:xfrm>
            <a:off x="3672145" y="4285043"/>
            <a:ext cx="486222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03 </a:t>
            </a:r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主题延伸</a:t>
            </a:r>
          </a:p>
        </p:txBody>
      </p:sp>
    </p:spTree>
    <p:extLst>
      <p:ext uri="{BB962C8B-B14F-4D97-AF65-F5344CB8AC3E}">
        <p14:creationId xmlns:p14="http://schemas.microsoft.com/office/powerpoint/2010/main" val="27655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18710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主题延伸</a:t>
            </a:r>
          </a:p>
        </p:txBody>
      </p:sp>
      <p:sp>
        <p:nvSpPr>
          <p:cNvPr id="32" name="Rectangle 3"/>
          <p:cNvSpPr/>
          <p:nvPr/>
        </p:nvSpPr>
        <p:spPr>
          <a:xfrm flipH="1">
            <a:off x="6557056" y="4539066"/>
            <a:ext cx="4163378" cy="747762"/>
          </a:xfrm>
          <a:prstGeom prst="rect">
            <a:avLst/>
          </a:prstGeom>
          <a:solidFill>
            <a:srgbClr val="98BF1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>
              <a:lnSpc>
                <a:spcPct val="130000"/>
              </a:lnSpc>
            </a:pPr>
            <a:endParaRPr lang="en-US" sz="16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Subtitle 2"/>
          <p:cNvSpPr txBox="1"/>
          <p:nvPr/>
        </p:nvSpPr>
        <p:spPr>
          <a:xfrm flipH="1">
            <a:off x="6682469" y="4585069"/>
            <a:ext cx="3923665" cy="615315"/>
          </a:xfrm>
          <a:prstGeom prst="rect">
            <a:avLst/>
          </a:prstGeom>
        </p:spPr>
        <p:txBody>
          <a:bodyPr vert="horz" lIns="91420" tIns="45709" rIns="91420" bIns="45709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ct val="0"/>
              </a:spcBef>
              <a:buNone/>
            </a:pPr>
            <a:r>
              <a:rPr lang="zh-CN" sz="18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制作交通安全板报墙，提醒同学遵守交通规则，安全出行。</a:t>
            </a:r>
          </a:p>
        </p:txBody>
      </p:sp>
      <p:sp>
        <p:nvSpPr>
          <p:cNvPr id="34" name="Rectangle 3"/>
          <p:cNvSpPr/>
          <p:nvPr/>
        </p:nvSpPr>
        <p:spPr>
          <a:xfrm flipH="1">
            <a:off x="6557056" y="1498024"/>
            <a:ext cx="4163378" cy="3014827"/>
          </a:xfrm>
          <a:prstGeom prst="rect">
            <a:avLst/>
          </a:prstGeom>
          <a:blipFill dpi="0" rotWithShape="1">
            <a:blip r:embed="rId4"/>
            <a:stretch>
              <a:fillRect/>
            </a:stretch>
          </a:blipFill>
          <a:ln>
            <a:solidFill>
              <a:srgbClr val="98BF1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>
              <a:lnSpc>
                <a:spcPct val="130000"/>
              </a:lnSpc>
            </a:pP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7"/>
          <p:cNvSpPr txBox="1"/>
          <p:nvPr/>
        </p:nvSpPr>
        <p:spPr>
          <a:xfrm flipH="1">
            <a:off x="1373110" y="2588460"/>
            <a:ext cx="2487295" cy="1492771"/>
          </a:xfrm>
          <a:prstGeom prst="rect">
            <a:avLst/>
          </a:prstGeom>
          <a:noFill/>
        </p:spPr>
        <p:txBody>
          <a:bodyPr wrap="square" lIns="91431" tIns="45715" rIns="91431" bIns="45715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请同学们自己设计安全宣传卡，贴到教室里警示自己，也能够发到其他班级进行宣传！</a:t>
            </a:r>
          </a:p>
        </p:txBody>
      </p:sp>
      <p:sp>
        <p:nvSpPr>
          <p:cNvPr id="13" name="圆角矩形 8"/>
          <p:cNvSpPr/>
          <p:nvPr/>
        </p:nvSpPr>
        <p:spPr>
          <a:xfrm flipH="1">
            <a:off x="1148051" y="1732078"/>
            <a:ext cx="2937413" cy="3560407"/>
          </a:xfrm>
          <a:prstGeom prst="roundRect">
            <a:avLst/>
          </a:prstGeom>
          <a:noFill/>
          <a:ln w="15875">
            <a:solidFill>
              <a:srgbClr val="98BF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圆角矩形 10"/>
          <p:cNvSpPr/>
          <p:nvPr/>
        </p:nvSpPr>
        <p:spPr>
          <a:xfrm flipH="1">
            <a:off x="1896678" y="1498165"/>
            <a:ext cx="1440160" cy="432048"/>
          </a:xfrm>
          <a:prstGeom prst="roundRect">
            <a:avLst/>
          </a:prstGeom>
          <a:solidFill>
            <a:srgbClr val="98B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13"/>
          <p:cNvSpPr txBox="1"/>
          <p:nvPr/>
        </p:nvSpPr>
        <p:spPr>
          <a:xfrm flipH="1">
            <a:off x="2040178" y="1504484"/>
            <a:ext cx="1140460" cy="401895"/>
          </a:xfrm>
          <a:prstGeom prst="rect">
            <a:avLst/>
          </a:prstGeom>
          <a:noFill/>
        </p:spPr>
        <p:txBody>
          <a:bodyPr wrap="square" lIns="91431" tIns="45715" rIns="91431" bIns="45715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小任务</a:t>
            </a:r>
          </a:p>
        </p:txBody>
      </p:sp>
      <p:sp>
        <p:nvSpPr>
          <p:cNvPr id="28" name="圆角矩形 25"/>
          <p:cNvSpPr/>
          <p:nvPr/>
        </p:nvSpPr>
        <p:spPr>
          <a:xfrm flipH="1">
            <a:off x="4371881" y="1862350"/>
            <a:ext cx="1531822" cy="447017"/>
          </a:xfrm>
          <a:prstGeom prst="roundRect">
            <a:avLst/>
          </a:prstGeom>
          <a:solidFill>
            <a:srgbClr val="98B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圆角矩形 28"/>
          <p:cNvSpPr/>
          <p:nvPr/>
        </p:nvSpPr>
        <p:spPr>
          <a:xfrm flipH="1">
            <a:off x="4371881" y="2766886"/>
            <a:ext cx="1531822" cy="447017"/>
          </a:xfrm>
          <a:prstGeom prst="roundRect">
            <a:avLst/>
          </a:prstGeom>
          <a:solidFill>
            <a:srgbClr val="98B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圆角矩形 32"/>
          <p:cNvSpPr/>
          <p:nvPr/>
        </p:nvSpPr>
        <p:spPr>
          <a:xfrm flipH="1">
            <a:off x="4371881" y="3659352"/>
            <a:ext cx="1531822" cy="447017"/>
          </a:xfrm>
          <a:prstGeom prst="roundRect">
            <a:avLst/>
          </a:prstGeom>
          <a:solidFill>
            <a:srgbClr val="98B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圆角矩形 35"/>
          <p:cNvSpPr/>
          <p:nvPr/>
        </p:nvSpPr>
        <p:spPr>
          <a:xfrm flipH="1">
            <a:off x="4371881" y="4542545"/>
            <a:ext cx="1531822" cy="447017"/>
          </a:xfrm>
          <a:prstGeom prst="roundRect">
            <a:avLst/>
          </a:prstGeom>
          <a:solidFill>
            <a:srgbClr val="98BF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26"/>
          <p:cNvSpPr txBox="1"/>
          <p:nvPr/>
        </p:nvSpPr>
        <p:spPr>
          <a:xfrm flipH="1">
            <a:off x="4517656" y="1867427"/>
            <a:ext cx="1244303" cy="412475"/>
          </a:xfrm>
          <a:prstGeom prst="rect">
            <a:avLst/>
          </a:prstGeom>
          <a:noFill/>
        </p:spPr>
        <p:txBody>
          <a:bodyPr wrap="square" lIns="91431" tIns="45715" rIns="91431" bIns="45715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关爱生命</a:t>
            </a:r>
          </a:p>
        </p:txBody>
      </p:sp>
      <p:sp>
        <p:nvSpPr>
          <p:cNvPr id="36" name="TextBox 29"/>
          <p:cNvSpPr txBox="1"/>
          <p:nvPr/>
        </p:nvSpPr>
        <p:spPr>
          <a:xfrm flipH="1">
            <a:off x="4517656" y="2835433"/>
            <a:ext cx="1244303" cy="347842"/>
          </a:xfrm>
          <a:prstGeom prst="rect">
            <a:avLst/>
          </a:prstGeom>
          <a:noFill/>
        </p:spPr>
        <p:txBody>
          <a:bodyPr wrap="square" lIns="91431" tIns="45715" rIns="91431" bIns="45715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安全出行</a:t>
            </a:r>
          </a:p>
        </p:txBody>
      </p:sp>
      <p:sp>
        <p:nvSpPr>
          <p:cNvPr id="37" name="TextBox 33"/>
          <p:cNvSpPr txBox="1"/>
          <p:nvPr/>
        </p:nvSpPr>
        <p:spPr>
          <a:xfrm flipH="1">
            <a:off x="4372083" y="3689018"/>
            <a:ext cx="1591945" cy="370925"/>
          </a:xfrm>
          <a:prstGeom prst="rect">
            <a:avLst/>
          </a:prstGeom>
          <a:noFill/>
        </p:spPr>
        <p:txBody>
          <a:bodyPr wrap="square" lIns="91431" tIns="45715" rIns="91431" bIns="45715" rtlCol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遵守交通规则</a:t>
            </a:r>
          </a:p>
        </p:txBody>
      </p:sp>
      <p:sp>
        <p:nvSpPr>
          <p:cNvPr id="38" name="TextBox 36"/>
          <p:cNvSpPr txBox="1"/>
          <p:nvPr/>
        </p:nvSpPr>
        <p:spPr>
          <a:xfrm flipH="1">
            <a:off x="4305408" y="4581736"/>
            <a:ext cx="1598930" cy="370925"/>
          </a:xfrm>
          <a:prstGeom prst="rect">
            <a:avLst/>
          </a:prstGeom>
          <a:noFill/>
        </p:spPr>
        <p:txBody>
          <a:bodyPr wrap="square" lIns="91431" tIns="45715" rIns="91431" bIns="45715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守护生命之花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>
            <a:extLst>
              <a:ext uri="{FF2B5EF4-FFF2-40B4-BE49-F238E27FC236}">
                <a16:creationId xmlns:a16="http://schemas.microsoft.com/office/drawing/2014/main" id="{D9DDB94E-88EA-4C03-9F06-FE229E3A35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64"/>
          <a:stretch/>
        </p:blipFill>
        <p:spPr>
          <a:xfrm>
            <a:off x="0" y="0"/>
            <a:ext cx="12192000" cy="6423378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B84045B6-938F-491F-A045-D3E5933E7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3200"/>
            <a:ext cx="3941413" cy="1456053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4D0B2979-B901-4EEE-B1F9-AA68DAE72B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4"/>
          <a:stretch/>
        </p:blipFill>
        <p:spPr>
          <a:xfrm>
            <a:off x="-4889" y="1818699"/>
            <a:ext cx="2929404" cy="1105448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F66A3DCA-9E79-4307-8ECD-789A2A5830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738" y="583109"/>
            <a:ext cx="3941413" cy="2346145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808CD001-943F-4C37-BBC2-A13AB53081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476" y="1119126"/>
            <a:ext cx="3941413" cy="1810127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10347040-AAD5-4067-9595-263C57DCB7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387" y="2093430"/>
            <a:ext cx="1205406" cy="83582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8CD269A1-802A-4429-A3D7-929B84214E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043" y="914819"/>
            <a:ext cx="1090782" cy="2346145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706F07B0-4111-4DB1-AEDF-4242A736D69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05" r="60755"/>
          <a:stretch/>
        </p:blipFill>
        <p:spPr>
          <a:xfrm>
            <a:off x="7233617" y="790090"/>
            <a:ext cx="1468719" cy="2467751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19D751E9-1B73-4E42-9504-8495D6215E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733" y="1417320"/>
            <a:ext cx="2180478" cy="1511935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16D6904B-93A7-49F5-9EE0-6E4EB2EB4DA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94"/>
          <a:stretch/>
        </p:blipFill>
        <p:spPr>
          <a:xfrm>
            <a:off x="464313" y="298269"/>
            <a:ext cx="1351788" cy="2611364"/>
          </a:xfrm>
          <a:prstGeom prst="rect">
            <a:avLst/>
          </a:prstGeom>
        </p:spPr>
      </p:pic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E11E6E18-1D48-486D-A53F-3B5E9B7B58BB}"/>
              </a:ext>
            </a:extLst>
          </p:cNvPr>
          <p:cNvSpPr/>
          <p:nvPr/>
        </p:nvSpPr>
        <p:spPr>
          <a:xfrm>
            <a:off x="-425647" y="2396488"/>
            <a:ext cx="13057813" cy="5023508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8D84F78B-CEC3-4ABA-8E0A-A18D5D0C9BD1}"/>
              </a:ext>
            </a:extLst>
          </p:cNvPr>
          <p:cNvSpPr/>
          <p:nvPr/>
        </p:nvSpPr>
        <p:spPr>
          <a:xfrm>
            <a:off x="-425647" y="2672834"/>
            <a:ext cx="13057813" cy="4707383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0118D59A-B7CE-4131-80E0-FA50B06A22FF}"/>
              </a:ext>
            </a:extLst>
          </p:cNvPr>
          <p:cNvSpPr txBox="1"/>
          <p:nvPr/>
        </p:nvSpPr>
        <p:spPr>
          <a:xfrm>
            <a:off x="3454400" y="5681933"/>
            <a:ext cx="528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交通安全教育主题班会</a:t>
            </a: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E77A0A2D-DEF0-4921-8681-D61AF0631F3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914097" y="79781"/>
            <a:ext cx="2363630" cy="4104721"/>
          </a:xfrm>
          <a:prstGeom prst="rect">
            <a:avLst/>
          </a:prstGeom>
        </p:spPr>
      </p:pic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80FA4D2-2E9C-4A41-8C98-91F5CB69D90B}"/>
              </a:ext>
            </a:extLst>
          </p:cNvPr>
          <p:cNvGrpSpPr/>
          <p:nvPr/>
        </p:nvGrpSpPr>
        <p:grpSpPr>
          <a:xfrm>
            <a:off x="10358578" y="140532"/>
            <a:ext cx="1682428" cy="461221"/>
            <a:chOff x="4833612" y="5584649"/>
            <a:chExt cx="2133194" cy="584794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D2038868-B126-4733-984A-02262B77A18A}"/>
                </a:ext>
              </a:extLst>
            </p:cNvPr>
            <p:cNvSpPr/>
            <p:nvPr/>
          </p:nvSpPr>
          <p:spPr>
            <a:xfrm>
              <a:off x="4833612" y="5584649"/>
              <a:ext cx="2133194" cy="5847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B3932"/>
                </a:gs>
                <a:gs pos="100000">
                  <a:srgbClr val="55312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3E42B623-2F4D-453F-A6DA-EA8384803916}"/>
                </a:ext>
              </a:extLst>
            </p:cNvPr>
            <p:cNvSpPr/>
            <p:nvPr/>
          </p:nvSpPr>
          <p:spPr>
            <a:xfrm>
              <a:off x="5132214" y="5680493"/>
              <a:ext cx="409158" cy="409158"/>
            </a:xfrm>
            <a:prstGeom prst="ellipse">
              <a:avLst/>
            </a:prstGeom>
            <a:solidFill>
              <a:srgbClr val="C9391B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2672BE9-6FEE-420B-A4DB-D189A3E3D684}"/>
                </a:ext>
              </a:extLst>
            </p:cNvPr>
            <p:cNvSpPr/>
            <p:nvPr/>
          </p:nvSpPr>
          <p:spPr>
            <a:xfrm>
              <a:off x="5695630" y="5680493"/>
              <a:ext cx="409158" cy="409158"/>
            </a:xfrm>
            <a:prstGeom prst="ellipse">
              <a:avLst/>
            </a:prstGeom>
            <a:solidFill>
              <a:srgbClr val="F9BE4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073B4F11-1D3E-431B-9387-0706F557ADCA}"/>
                </a:ext>
              </a:extLst>
            </p:cNvPr>
            <p:cNvSpPr/>
            <p:nvPr/>
          </p:nvSpPr>
          <p:spPr>
            <a:xfrm>
              <a:off x="6259046" y="5680493"/>
              <a:ext cx="409158" cy="409158"/>
            </a:xfrm>
            <a:prstGeom prst="ellipse">
              <a:avLst/>
            </a:prstGeom>
            <a:solidFill>
              <a:srgbClr val="7BD672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EAEA231-4E73-42C6-8A44-2642569CC9FD}"/>
              </a:ext>
            </a:extLst>
          </p:cNvPr>
          <p:cNvSpPr txBox="1"/>
          <p:nvPr/>
        </p:nvSpPr>
        <p:spPr>
          <a:xfrm>
            <a:off x="2575244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“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160A12-221F-4344-8EC2-0F78C53264A6}"/>
              </a:ext>
            </a:extLst>
          </p:cNvPr>
          <p:cNvSpPr txBox="1"/>
          <p:nvPr/>
        </p:nvSpPr>
        <p:spPr>
          <a:xfrm>
            <a:off x="8400105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”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26B3E1B-F566-4722-8F56-98D81E7EAD5E}"/>
              </a:ext>
            </a:extLst>
          </p:cNvPr>
          <p:cNvSpPr/>
          <p:nvPr/>
        </p:nvSpPr>
        <p:spPr>
          <a:xfrm>
            <a:off x="-4889" y="6728231"/>
            <a:ext cx="12201778" cy="129769"/>
          </a:xfrm>
          <a:prstGeom prst="rect">
            <a:avLst/>
          </a:pr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D13C1F6-9C3E-4F46-8DFC-AC25CDE99BFC}"/>
              </a:ext>
            </a:extLst>
          </p:cNvPr>
          <p:cNvSpPr/>
          <p:nvPr/>
        </p:nvSpPr>
        <p:spPr>
          <a:xfrm>
            <a:off x="2355167" y="4265275"/>
            <a:ext cx="737894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安全出行 从我做起</a:t>
            </a:r>
          </a:p>
        </p:txBody>
      </p:sp>
    </p:spTree>
    <p:extLst>
      <p:ext uri="{BB962C8B-B14F-4D97-AF65-F5344CB8AC3E}">
        <p14:creationId xmlns:p14="http://schemas.microsoft.com/office/powerpoint/2010/main" val="404162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AA1CF2E-44D2-422A-95AE-10A6AA192AD1}"/>
              </a:ext>
            </a:extLst>
          </p:cNvPr>
          <p:cNvSpPr/>
          <p:nvPr/>
        </p:nvSpPr>
        <p:spPr>
          <a:xfrm>
            <a:off x="577850" y="0"/>
            <a:ext cx="11036300" cy="5878286"/>
          </a:xfrm>
          <a:custGeom>
            <a:avLst/>
            <a:gdLst>
              <a:gd name="connsiteX0" fmla="*/ 1196380 w 11036300"/>
              <a:gd name="connsiteY0" fmla="*/ 0 h 5878286"/>
              <a:gd name="connsiteX1" fmla="*/ 9839920 w 11036300"/>
              <a:gd name="connsiteY1" fmla="*/ 0 h 5878286"/>
              <a:gd name="connsiteX2" fmla="*/ 9940039 w 11036300"/>
              <a:gd name="connsiteY2" fmla="*/ 127403 h 5878286"/>
              <a:gd name="connsiteX3" fmla="*/ 11036300 w 11036300"/>
              <a:gd name="connsiteY3" fmla="*/ 3429000 h 5878286"/>
              <a:gd name="connsiteX4" fmla="*/ 10492150 w 11036300"/>
              <a:gd name="connsiteY4" fmla="*/ 5821346 h 5878286"/>
              <a:gd name="connsiteX5" fmla="*/ 10462987 w 11036300"/>
              <a:gd name="connsiteY5" fmla="*/ 5878286 h 5878286"/>
              <a:gd name="connsiteX6" fmla="*/ 573313 w 11036300"/>
              <a:gd name="connsiteY6" fmla="*/ 5878286 h 5878286"/>
              <a:gd name="connsiteX7" fmla="*/ 544150 w 11036300"/>
              <a:gd name="connsiteY7" fmla="*/ 5821346 h 5878286"/>
              <a:gd name="connsiteX8" fmla="*/ 0 w 11036300"/>
              <a:gd name="connsiteY8" fmla="*/ 3429000 h 5878286"/>
              <a:gd name="connsiteX9" fmla="*/ 1096261 w 11036300"/>
              <a:gd name="connsiteY9" fmla="*/ 127403 h 5878286"/>
              <a:gd name="connsiteX10" fmla="*/ 1196380 w 11036300"/>
              <a:gd name="connsiteY10" fmla="*/ 0 h 587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36300" h="5878286">
                <a:moveTo>
                  <a:pt x="1196380" y="0"/>
                </a:moveTo>
                <a:lnTo>
                  <a:pt x="9839920" y="0"/>
                </a:lnTo>
                <a:lnTo>
                  <a:pt x="9940039" y="127403"/>
                </a:lnTo>
                <a:cubicBezTo>
                  <a:pt x="10628561" y="1048066"/>
                  <a:pt x="11036300" y="2190917"/>
                  <a:pt x="11036300" y="3429000"/>
                </a:cubicBezTo>
                <a:cubicBezTo>
                  <a:pt x="11036300" y="4286135"/>
                  <a:pt x="10840875" y="5097626"/>
                  <a:pt x="10492150" y="5821346"/>
                </a:cubicBezTo>
                <a:lnTo>
                  <a:pt x="10462987" y="5878286"/>
                </a:lnTo>
                <a:lnTo>
                  <a:pt x="573313" y="5878286"/>
                </a:lnTo>
                <a:lnTo>
                  <a:pt x="544150" y="5821346"/>
                </a:lnTo>
                <a:cubicBezTo>
                  <a:pt x="195425" y="5097626"/>
                  <a:pt x="0" y="4286135"/>
                  <a:pt x="0" y="3429000"/>
                </a:cubicBezTo>
                <a:cubicBezTo>
                  <a:pt x="0" y="2190917"/>
                  <a:pt x="407739" y="1048066"/>
                  <a:pt x="1096261" y="127403"/>
                </a:cubicBezTo>
                <a:lnTo>
                  <a:pt x="119638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PA-文本框 23">
            <a:extLst>
              <a:ext uri="{FF2B5EF4-FFF2-40B4-BE49-F238E27FC236}">
                <a16:creationId xmlns:a16="http://schemas.microsoft.com/office/drawing/2014/main" id="{E372E0CC-75C0-4557-AC27-006988C5F54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57500" y="84038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-12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17C8D09-7B0B-4705-9ED0-28CEA7F08A17}"/>
              </a:ext>
            </a:extLst>
          </p:cNvPr>
          <p:cNvGrpSpPr/>
          <p:nvPr/>
        </p:nvGrpSpPr>
        <p:grpSpPr>
          <a:xfrm>
            <a:off x="-1242459" y="1138793"/>
            <a:ext cx="2657204" cy="4754007"/>
            <a:chOff x="-1242459" y="1124279"/>
            <a:chExt cx="2657204" cy="475400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15197FA-970D-4E70-9118-FFC9EB7418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143" y="1124279"/>
              <a:ext cx="738450" cy="4692359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00620B90-4FE3-4BEE-88B9-FB4F51A0FC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293"/>
            <a:stretch/>
          </p:blipFill>
          <p:spPr>
            <a:xfrm>
              <a:off x="-1242459" y="4934590"/>
              <a:ext cx="2657204" cy="943696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9F87050-8504-4A79-9A10-80B12EA5CC36}"/>
              </a:ext>
            </a:extLst>
          </p:cNvPr>
          <p:cNvGrpSpPr/>
          <p:nvPr/>
        </p:nvGrpSpPr>
        <p:grpSpPr>
          <a:xfrm flipH="1">
            <a:off x="10777255" y="1138793"/>
            <a:ext cx="2657204" cy="4754007"/>
            <a:chOff x="-1242459" y="1124279"/>
            <a:chExt cx="2657204" cy="475400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0889B8E-44A0-49B9-B512-39E39A6BF6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143" y="1124279"/>
              <a:ext cx="738450" cy="4692359"/>
            </a:xfrm>
            <a:prstGeom prst="rect">
              <a:avLst/>
            </a:prstGeo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768EE95-E63F-48E7-9AFD-9E52995E35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293"/>
            <a:stretch/>
          </p:blipFill>
          <p:spPr>
            <a:xfrm>
              <a:off x="-1242459" y="4934590"/>
              <a:ext cx="2657204" cy="943696"/>
            </a:xfrm>
            <a:prstGeom prst="rect">
              <a:avLst/>
            </a:prstGeom>
          </p:spPr>
        </p:pic>
      </p:grpSp>
      <p:sp>
        <p:nvSpPr>
          <p:cNvPr id="10" name="PA-文本框 23">
            <a:extLst>
              <a:ext uri="{FF2B5EF4-FFF2-40B4-BE49-F238E27FC236}">
                <a16:creationId xmlns:a16="http://schemas.microsoft.com/office/drawing/2014/main" id="{6C04916C-E537-4F2E-89C6-35EF1B047A9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57500" y="1846898"/>
            <a:ext cx="647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contents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PA-文本框 23">
            <a:extLst>
              <a:ext uri="{FF2B5EF4-FFF2-40B4-BE49-F238E27FC236}">
                <a16:creationId xmlns:a16="http://schemas.microsoft.com/office/drawing/2014/main" id="{E9F31811-1A02-4D4E-B3BF-3B6B83706E6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469775" y="4182613"/>
            <a:ext cx="264432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交通事故列举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1C5FD74-5D0C-4C75-913F-F99DF3223B67}"/>
              </a:ext>
            </a:extLst>
          </p:cNvPr>
          <p:cNvGrpSpPr/>
          <p:nvPr/>
        </p:nvGrpSpPr>
        <p:grpSpPr>
          <a:xfrm>
            <a:off x="3183735" y="3158241"/>
            <a:ext cx="1322286" cy="900619"/>
            <a:chOff x="1889898" y="2939143"/>
            <a:chExt cx="1322286" cy="90061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0CC0076-E322-466C-8BB6-60EE3D3C8898}"/>
                </a:ext>
              </a:extLst>
            </p:cNvPr>
            <p:cNvGrpSpPr/>
            <p:nvPr/>
          </p:nvGrpSpPr>
          <p:grpSpPr>
            <a:xfrm>
              <a:off x="1889898" y="2939143"/>
              <a:ext cx="1322286" cy="900619"/>
              <a:chOff x="2749550" y="660400"/>
              <a:chExt cx="6909054" cy="4622798"/>
            </a:xfrm>
            <a:solidFill>
              <a:srgbClr val="FBC831"/>
            </a:solidFill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A7793F11-1510-490E-8592-3EECC653CFC1}"/>
                  </a:ext>
                </a:extLst>
              </p:cNvPr>
              <p:cNvSpPr/>
              <p:nvPr/>
            </p:nvSpPr>
            <p:spPr>
              <a:xfrm>
                <a:off x="3822700" y="660400"/>
                <a:ext cx="2895600" cy="2895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CEE71A99-E316-4006-B20C-5B8E2176BCC8}"/>
                  </a:ext>
                </a:extLst>
              </p:cNvPr>
              <p:cNvSpPr/>
              <p:nvPr/>
            </p:nvSpPr>
            <p:spPr>
              <a:xfrm>
                <a:off x="2749550" y="2108200"/>
                <a:ext cx="2006600" cy="2006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D8B52784-397F-4CEF-99F6-D034B655973A}"/>
                  </a:ext>
                </a:extLst>
              </p:cNvPr>
              <p:cNvSpPr/>
              <p:nvPr/>
            </p:nvSpPr>
            <p:spPr>
              <a:xfrm>
                <a:off x="6077996" y="939800"/>
                <a:ext cx="2336798" cy="2336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0D159F4-F043-4FE7-95FE-2BDB8379E4C3}"/>
                  </a:ext>
                </a:extLst>
              </p:cNvPr>
              <p:cNvSpPr/>
              <p:nvPr/>
            </p:nvSpPr>
            <p:spPr>
              <a:xfrm>
                <a:off x="7055102" y="1511298"/>
                <a:ext cx="2603502" cy="26035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1A50F309-0E2F-456D-998B-69DBF6EFD833}"/>
                  </a:ext>
                </a:extLst>
              </p:cNvPr>
              <p:cNvSpPr/>
              <p:nvPr/>
            </p:nvSpPr>
            <p:spPr>
              <a:xfrm>
                <a:off x="3732534" y="2256289"/>
                <a:ext cx="2895600" cy="28955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912B5B08-0DD3-422A-AB0F-F28089B936BA}"/>
                  </a:ext>
                </a:extLst>
              </p:cNvPr>
              <p:cNvSpPr/>
              <p:nvPr/>
            </p:nvSpPr>
            <p:spPr>
              <a:xfrm>
                <a:off x="5927451" y="2387599"/>
                <a:ext cx="2895600" cy="28955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PA-文本框 23">
              <a:extLst>
                <a:ext uri="{FF2B5EF4-FFF2-40B4-BE49-F238E27FC236}">
                  <a16:creationId xmlns:a16="http://schemas.microsoft.com/office/drawing/2014/main" id="{A765930D-D111-4882-B93D-832765DC6669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2066122" y="3024268"/>
              <a:ext cx="101443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5400" dirty="0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endParaRPr>
            </a:p>
          </p:txBody>
        </p:sp>
      </p:grpSp>
      <p:sp>
        <p:nvSpPr>
          <p:cNvPr id="23" name="PA-文本框 23">
            <a:extLst>
              <a:ext uri="{FF2B5EF4-FFF2-40B4-BE49-F238E27FC236}">
                <a16:creationId xmlns:a16="http://schemas.microsoft.com/office/drawing/2014/main" id="{8A83B0DC-839C-43DE-A75A-61B5FCD508F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773839" y="4182613"/>
            <a:ext cx="264432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学习交通法规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B3EF0AE-376F-4EFC-B314-99DA33B49231}"/>
              </a:ext>
            </a:extLst>
          </p:cNvPr>
          <p:cNvGrpSpPr/>
          <p:nvPr/>
        </p:nvGrpSpPr>
        <p:grpSpPr>
          <a:xfrm>
            <a:off x="5487799" y="3158241"/>
            <a:ext cx="1322286" cy="900619"/>
            <a:chOff x="4193962" y="2939143"/>
            <a:chExt cx="1322286" cy="90061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E6E6C4F-A523-43D2-8A6D-C76467B3C183}"/>
                </a:ext>
              </a:extLst>
            </p:cNvPr>
            <p:cNvGrpSpPr/>
            <p:nvPr/>
          </p:nvGrpSpPr>
          <p:grpSpPr>
            <a:xfrm>
              <a:off x="4193962" y="2939143"/>
              <a:ext cx="1322286" cy="900619"/>
              <a:chOff x="2749550" y="660400"/>
              <a:chExt cx="6909054" cy="4622798"/>
            </a:xfrm>
            <a:solidFill>
              <a:srgbClr val="FBC831"/>
            </a:solidFill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48B65DBD-57E5-4506-B83B-E3D5193F45E8}"/>
                  </a:ext>
                </a:extLst>
              </p:cNvPr>
              <p:cNvSpPr/>
              <p:nvPr/>
            </p:nvSpPr>
            <p:spPr>
              <a:xfrm>
                <a:off x="3822700" y="660400"/>
                <a:ext cx="2895600" cy="2895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4114647D-66EA-42FD-AB17-EE7CE229BEBD}"/>
                  </a:ext>
                </a:extLst>
              </p:cNvPr>
              <p:cNvSpPr/>
              <p:nvPr/>
            </p:nvSpPr>
            <p:spPr>
              <a:xfrm>
                <a:off x="2749550" y="2108200"/>
                <a:ext cx="2006600" cy="2006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6821BB49-BB00-408D-BF7C-E8758E70BF19}"/>
                  </a:ext>
                </a:extLst>
              </p:cNvPr>
              <p:cNvSpPr/>
              <p:nvPr/>
            </p:nvSpPr>
            <p:spPr>
              <a:xfrm>
                <a:off x="6077996" y="939800"/>
                <a:ext cx="2336798" cy="2336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66E98B40-4EDE-4428-B018-DC4279DE4849}"/>
                  </a:ext>
                </a:extLst>
              </p:cNvPr>
              <p:cNvSpPr/>
              <p:nvPr/>
            </p:nvSpPr>
            <p:spPr>
              <a:xfrm>
                <a:off x="7055102" y="1511298"/>
                <a:ext cx="2603502" cy="26035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08E4CC2-1A8D-4445-8916-FE10FA2949EC}"/>
                  </a:ext>
                </a:extLst>
              </p:cNvPr>
              <p:cNvSpPr/>
              <p:nvPr/>
            </p:nvSpPr>
            <p:spPr>
              <a:xfrm>
                <a:off x="3732534" y="2256289"/>
                <a:ext cx="2895600" cy="28955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3EE7529-CDCB-4A5E-AD19-D5363C82C4E6}"/>
                  </a:ext>
                </a:extLst>
              </p:cNvPr>
              <p:cNvSpPr/>
              <p:nvPr/>
            </p:nvSpPr>
            <p:spPr>
              <a:xfrm>
                <a:off x="5927451" y="2387599"/>
                <a:ext cx="2895600" cy="28955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PA-文本框 23">
              <a:extLst>
                <a:ext uri="{FF2B5EF4-FFF2-40B4-BE49-F238E27FC236}">
                  <a16:creationId xmlns:a16="http://schemas.microsoft.com/office/drawing/2014/main" id="{1896A0F8-5892-4094-92E3-239A31A8C0BD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370186" y="3024268"/>
              <a:ext cx="101443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5400" dirty="0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endParaRPr>
            </a:p>
          </p:txBody>
        </p:sp>
      </p:grpSp>
      <p:sp>
        <p:nvSpPr>
          <p:cNvPr id="54" name="PA-文本框 23">
            <a:extLst>
              <a:ext uri="{FF2B5EF4-FFF2-40B4-BE49-F238E27FC236}">
                <a16:creationId xmlns:a16="http://schemas.microsoft.com/office/drawing/2014/main" id="{3F4CCCDB-E574-4AEB-97C2-2CFF89AF540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077903" y="4182613"/>
            <a:ext cx="2644321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主题延伸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BB89B3D-2853-4044-8013-698CC9B9231C}"/>
              </a:ext>
            </a:extLst>
          </p:cNvPr>
          <p:cNvGrpSpPr/>
          <p:nvPr/>
        </p:nvGrpSpPr>
        <p:grpSpPr>
          <a:xfrm>
            <a:off x="7791863" y="3158241"/>
            <a:ext cx="1322286" cy="900619"/>
            <a:chOff x="6498026" y="2939143"/>
            <a:chExt cx="1322286" cy="900619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29ABE92F-4E8B-4901-8F9E-A8FEACB66E8C}"/>
                </a:ext>
              </a:extLst>
            </p:cNvPr>
            <p:cNvGrpSpPr/>
            <p:nvPr/>
          </p:nvGrpSpPr>
          <p:grpSpPr>
            <a:xfrm>
              <a:off x="6498026" y="2939143"/>
              <a:ext cx="1322286" cy="900619"/>
              <a:chOff x="2749550" y="660400"/>
              <a:chExt cx="6909054" cy="4622798"/>
            </a:xfrm>
            <a:solidFill>
              <a:srgbClr val="FBC831"/>
            </a:solidFill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D6A582D0-0C98-439A-8243-4402EB2ABC08}"/>
                  </a:ext>
                </a:extLst>
              </p:cNvPr>
              <p:cNvSpPr/>
              <p:nvPr/>
            </p:nvSpPr>
            <p:spPr>
              <a:xfrm>
                <a:off x="3822700" y="660400"/>
                <a:ext cx="2895600" cy="2895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C454084-2A40-40C5-BE80-9062F555C5E4}"/>
                  </a:ext>
                </a:extLst>
              </p:cNvPr>
              <p:cNvSpPr/>
              <p:nvPr/>
            </p:nvSpPr>
            <p:spPr>
              <a:xfrm>
                <a:off x="2749550" y="2108200"/>
                <a:ext cx="2006600" cy="20066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2F65E20-2066-4C89-94E9-35A03BB33789}"/>
                  </a:ext>
                </a:extLst>
              </p:cNvPr>
              <p:cNvSpPr/>
              <p:nvPr/>
            </p:nvSpPr>
            <p:spPr>
              <a:xfrm>
                <a:off x="6077996" y="939800"/>
                <a:ext cx="2336798" cy="23368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1EAD180C-8FFF-4C7F-BDD5-549E89C95D33}"/>
                  </a:ext>
                </a:extLst>
              </p:cNvPr>
              <p:cNvSpPr/>
              <p:nvPr/>
            </p:nvSpPr>
            <p:spPr>
              <a:xfrm>
                <a:off x="7055102" y="1511298"/>
                <a:ext cx="2603502" cy="26035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BD0F4AAD-D419-4492-BEAF-4490497047CE}"/>
                  </a:ext>
                </a:extLst>
              </p:cNvPr>
              <p:cNvSpPr/>
              <p:nvPr/>
            </p:nvSpPr>
            <p:spPr>
              <a:xfrm>
                <a:off x="3732534" y="2256289"/>
                <a:ext cx="2895600" cy="28955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F14D05D2-9A30-488A-964D-6EE8C142853F}"/>
                  </a:ext>
                </a:extLst>
              </p:cNvPr>
              <p:cNvSpPr/>
              <p:nvPr/>
            </p:nvSpPr>
            <p:spPr>
              <a:xfrm>
                <a:off x="5927451" y="2387599"/>
                <a:ext cx="2895600" cy="289559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PA-文本框 23">
              <a:extLst>
                <a:ext uri="{FF2B5EF4-FFF2-40B4-BE49-F238E27FC236}">
                  <a16:creationId xmlns:a16="http://schemas.microsoft.com/office/drawing/2014/main" id="{C9C79E1E-2E28-45B0-A9CD-185FBB820952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674250" y="3024268"/>
              <a:ext cx="1014436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zh-CN" sz="5400" dirty="0">
                  <a:solidFill>
                    <a:schemeClr val="bg1"/>
                  </a:solidFill>
                  <a:latin typeface="字魂20号-石头体" panose="00000500000000000000" pitchFamily="2" charset="-122"/>
                  <a:ea typeface="字魂20号-石头体" panose="00000500000000000000" pitchFamily="2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endParaRPr>
            </a:p>
          </p:txBody>
        </p:sp>
      </p:grpSp>
      <p:pic>
        <p:nvPicPr>
          <p:cNvPr id="77" name="图片 76">
            <a:extLst>
              <a:ext uri="{FF2B5EF4-FFF2-40B4-BE49-F238E27FC236}">
                <a16:creationId xmlns:a16="http://schemas.microsoft.com/office/drawing/2014/main" id="{1C7B8F94-935B-4B95-8116-C192EBB3388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02" y="4570411"/>
            <a:ext cx="940691" cy="2023317"/>
          </a:xfrm>
          <a:prstGeom prst="rect">
            <a:avLst/>
          </a:pr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id="{05233C7F-9F98-4CF0-9966-B8775B733AB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05" r="60755"/>
          <a:stretch/>
        </p:blipFill>
        <p:spPr>
          <a:xfrm>
            <a:off x="1397262" y="4831814"/>
            <a:ext cx="1184130" cy="1989582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id="{61E8957F-6BC5-4B6E-B5C2-A2AFD70EC9C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655" y="3024268"/>
            <a:ext cx="1997197" cy="3468366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id="{7DBE6BBB-8164-472D-A602-83DF12421B4C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617" y="5188327"/>
            <a:ext cx="995043" cy="689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0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64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4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74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535" fill="hold">
                                          <p:stCondLst>
                                            <p:cond delay="21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535" fill="hold">
                                          <p:stCondLst>
                                            <p:cond delay="21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25"/>
                            </p:stCondLst>
                            <p:childTnLst>
                              <p:par>
                                <p:cTn id="1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75"/>
                            </p:stCondLst>
                            <p:childTnLst>
                              <p:par>
                                <p:cTn id="20" presetID="0" presetClass="entr" presetSubtype="0" decel="7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64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4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74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26" dur="535" fill="hold">
                                          <p:stCondLst>
                                            <p:cond delay="21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535" fill="hold">
                                          <p:stCondLst>
                                            <p:cond delay="21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8" grpId="0"/>
      <p:bldP spid="23" grpId="0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>
            <a:extLst>
              <a:ext uri="{FF2B5EF4-FFF2-40B4-BE49-F238E27FC236}">
                <a16:creationId xmlns:a16="http://schemas.microsoft.com/office/drawing/2014/main" id="{D9DDB94E-88EA-4C03-9F06-FE229E3A35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64"/>
          <a:stretch/>
        </p:blipFill>
        <p:spPr>
          <a:xfrm>
            <a:off x="0" y="0"/>
            <a:ext cx="12192000" cy="6423378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B84045B6-938F-491F-A045-D3E5933E7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3200"/>
            <a:ext cx="3941413" cy="1456053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4D0B2979-B901-4EEE-B1F9-AA68DAE72B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4"/>
          <a:stretch/>
        </p:blipFill>
        <p:spPr>
          <a:xfrm>
            <a:off x="-4889" y="1818699"/>
            <a:ext cx="2929404" cy="1105448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F66A3DCA-9E79-4307-8ECD-789A2A5830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738" y="583109"/>
            <a:ext cx="3941413" cy="2346145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808CD001-943F-4C37-BBC2-A13AB53081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476" y="1119126"/>
            <a:ext cx="3941413" cy="1810127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10347040-AAD5-4067-9595-263C57DCB7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387" y="2093430"/>
            <a:ext cx="1205406" cy="83582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8CD269A1-802A-4429-A3D7-929B84214E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043" y="914819"/>
            <a:ext cx="1090782" cy="2346145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706F07B0-4111-4DB1-AEDF-4242A736D69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05" r="60755"/>
          <a:stretch/>
        </p:blipFill>
        <p:spPr>
          <a:xfrm>
            <a:off x="7233617" y="790090"/>
            <a:ext cx="1468719" cy="2467751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19D751E9-1B73-4E42-9504-8495D6215E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733" y="1417320"/>
            <a:ext cx="2180478" cy="1511935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16D6904B-93A7-49F5-9EE0-6E4EB2EB4DA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94"/>
          <a:stretch/>
        </p:blipFill>
        <p:spPr>
          <a:xfrm>
            <a:off x="464313" y="298269"/>
            <a:ext cx="1351788" cy="2611364"/>
          </a:xfrm>
          <a:prstGeom prst="rect">
            <a:avLst/>
          </a:prstGeom>
        </p:spPr>
      </p:pic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E11E6E18-1D48-486D-A53F-3B5E9B7B58BB}"/>
              </a:ext>
            </a:extLst>
          </p:cNvPr>
          <p:cNvSpPr/>
          <p:nvPr/>
        </p:nvSpPr>
        <p:spPr>
          <a:xfrm>
            <a:off x="-425647" y="2396488"/>
            <a:ext cx="13057813" cy="5023508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8D84F78B-CEC3-4ABA-8E0A-A18D5D0C9BD1}"/>
              </a:ext>
            </a:extLst>
          </p:cNvPr>
          <p:cNvSpPr/>
          <p:nvPr/>
        </p:nvSpPr>
        <p:spPr>
          <a:xfrm>
            <a:off x="-425647" y="2672834"/>
            <a:ext cx="13057813" cy="4707383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0118D59A-B7CE-4131-80E0-FA50B06A22FF}"/>
              </a:ext>
            </a:extLst>
          </p:cNvPr>
          <p:cNvSpPr txBox="1"/>
          <p:nvPr/>
        </p:nvSpPr>
        <p:spPr>
          <a:xfrm>
            <a:off x="3454400" y="5681933"/>
            <a:ext cx="528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交通安全教育主题班会</a:t>
            </a: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E77A0A2D-DEF0-4921-8681-D61AF0631F3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914097" y="79781"/>
            <a:ext cx="2363630" cy="4104721"/>
          </a:xfrm>
          <a:prstGeom prst="rect">
            <a:avLst/>
          </a:prstGeom>
        </p:spPr>
      </p:pic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80FA4D2-2E9C-4A41-8C98-91F5CB69D90B}"/>
              </a:ext>
            </a:extLst>
          </p:cNvPr>
          <p:cNvGrpSpPr/>
          <p:nvPr/>
        </p:nvGrpSpPr>
        <p:grpSpPr>
          <a:xfrm>
            <a:off x="10358578" y="140532"/>
            <a:ext cx="1682428" cy="461221"/>
            <a:chOff x="4833612" y="5584649"/>
            <a:chExt cx="2133194" cy="584794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D2038868-B126-4733-984A-02262B77A18A}"/>
                </a:ext>
              </a:extLst>
            </p:cNvPr>
            <p:cNvSpPr/>
            <p:nvPr/>
          </p:nvSpPr>
          <p:spPr>
            <a:xfrm>
              <a:off x="4833612" y="5584649"/>
              <a:ext cx="2133194" cy="5847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B3932"/>
                </a:gs>
                <a:gs pos="100000">
                  <a:srgbClr val="55312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3E42B623-2F4D-453F-A6DA-EA8384803916}"/>
                </a:ext>
              </a:extLst>
            </p:cNvPr>
            <p:cNvSpPr/>
            <p:nvPr/>
          </p:nvSpPr>
          <p:spPr>
            <a:xfrm>
              <a:off x="5132214" y="5680493"/>
              <a:ext cx="409158" cy="409158"/>
            </a:xfrm>
            <a:prstGeom prst="ellipse">
              <a:avLst/>
            </a:prstGeom>
            <a:solidFill>
              <a:srgbClr val="C9391B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2672BE9-6FEE-420B-A4DB-D189A3E3D684}"/>
                </a:ext>
              </a:extLst>
            </p:cNvPr>
            <p:cNvSpPr/>
            <p:nvPr/>
          </p:nvSpPr>
          <p:spPr>
            <a:xfrm>
              <a:off x="5695630" y="5680493"/>
              <a:ext cx="409158" cy="409158"/>
            </a:xfrm>
            <a:prstGeom prst="ellipse">
              <a:avLst/>
            </a:prstGeom>
            <a:solidFill>
              <a:srgbClr val="F9BE4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073B4F11-1D3E-431B-9387-0706F557ADCA}"/>
                </a:ext>
              </a:extLst>
            </p:cNvPr>
            <p:cNvSpPr/>
            <p:nvPr/>
          </p:nvSpPr>
          <p:spPr>
            <a:xfrm>
              <a:off x="6259046" y="5680493"/>
              <a:ext cx="409158" cy="409158"/>
            </a:xfrm>
            <a:prstGeom prst="ellipse">
              <a:avLst/>
            </a:prstGeom>
            <a:solidFill>
              <a:srgbClr val="7BD672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EAEA231-4E73-42C6-8A44-2642569CC9FD}"/>
              </a:ext>
            </a:extLst>
          </p:cNvPr>
          <p:cNvSpPr txBox="1"/>
          <p:nvPr/>
        </p:nvSpPr>
        <p:spPr>
          <a:xfrm>
            <a:off x="2575244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“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160A12-221F-4344-8EC2-0F78C53264A6}"/>
              </a:ext>
            </a:extLst>
          </p:cNvPr>
          <p:cNvSpPr txBox="1"/>
          <p:nvPr/>
        </p:nvSpPr>
        <p:spPr>
          <a:xfrm>
            <a:off x="8400105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”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26B3E1B-F566-4722-8F56-98D81E7EAD5E}"/>
              </a:ext>
            </a:extLst>
          </p:cNvPr>
          <p:cNvSpPr/>
          <p:nvPr/>
        </p:nvSpPr>
        <p:spPr>
          <a:xfrm>
            <a:off x="-4889" y="6728231"/>
            <a:ext cx="12201778" cy="129769"/>
          </a:xfrm>
          <a:prstGeom prst="rect">
            <a:avLst/>
          </a:pr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D13C1F6-9C3E-4F46-8DFC-AC25CDE99BFC}"/>
              </a:ext>
            </a:extLst>
          </p:cNvPr>
          <p:cNvSpPr/>
          <p:nvPr/>
        </p:nvSpPr>
        <p:spPr>
          <a:xfrm>
            <a:off x="2621631" y="4272191"/>
            <a:ext cx="65614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01 </a:t>
            </a:r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交通事故列举</a:t>
            </a:r>
          </a:p>
        </p:txBody>
      </p:sp>
    </p:spTree>
    <p:extLst>
      <p:ext uri="{BB962C8B-B14F-4D97-AF65-F5344CB8AC3E}">
        <p14:creationId xmlns:p14="http://schemas.microsoft.com/office/powerpoint/2010/main" val="332276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CCB12C3-95B9-4E94-8D70-927B0C1136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64"/>
          <a:stretch/>
        </p:blipFill>
        <p:spPr>
          <a:xfrm>
            <a:off x="0" y="0"/>
            <a:ext cx="12192000" cy="64233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15522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22926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世界第一害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575817" y="1883871"/>
            <a:ext cx="10862713" cy="3874617"/>
          </a:xfrm>
          <a:prstGeom prst="round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rcRect b="32300"/>
          <a:stretch>
            <a:fillRect/>
          </a:stretch>
        </p:blipFill>
        <p:spPr>
          <a:xfrm>
            <a:off x="9309841" y="4887447"/>
            <a:ext cx="2310351" cy="101213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24937" y="3496990"/>
            <a:ext cx="743163" cy="32954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865348" y="1828103"/>
            <a:ext cx="1001485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自从</a:t>
            </a:r>
            <a:r>
              <a:rPr lang="en-US" altLang="zh-CN" dirty="0">
                <a:cs typeface="+mn-ea"/>
                <a:sym typeface="+mn-lt"/>
              </a:rPr>
              <a:t>1886</a:t>
            </a:r>
            <a:r>
              <a:rPr lang="zh-CN" altLang="en-US" dirty="0">
                <a:cs typeface="+mn-ea"/>
                <a:sym typeface="+mn-lt"/>
              </a:rPr>
              <a:t>年德国人发明了世界上第一辆以汽油做燃料的汽车以来，它使人类进一步向现代礼貌迈进，但同时也带来了交通事故这一灰色阴影。交通事故已成为“世界第一害”，一个永恒的话题。而中国是世界上交通事故死亡人数最多的国家之一。中国</a:t>
            </a:r>
            <a:r>
              <a:rPr lang="en-US" altLang="zh-CN" dirty="0">
                <a:cs typeface="+mn-ea"/>
                <a:sym typeface="+mn-lt"/>
              </a:rPr>
              <a:t>(</a:t>
            </a:r>
            <a:r>
              <a:rPr lang="zh-CN" altLang="en-US" dirty="0">
                <a:cs typeface="+mn-ea"/>
                <a:sym typeface="+mn-lt"/>
              </a:rPr>
              <a:t>未包括港澳台地区</a:t>
            </a:r>
            <a:r>
              <a:rPr lang="en-US" altLang="zh-CN" dirty="0">
                <a:cs typeface="+mn-ea"/>
                <a:sym typeface="+mn-lt"/>
              </a:rPr>
              <a:t>)</a:t>
            </a:r>
            <a:r>
              <a:rPr lang="zh-CN" altLang="en-US" dirty="0">
                <a:cs typeface="+mn-ea"/>
                <a:sym typeface="+mn-lt"/>
              </a:rPr>
              <a:t>每年交通事故</a:t>
            </a:r>
            <a:r>
              <a:rPr lang="en-US" altLang="zh-CN" dirty="0">
                <a:cs typeface="+mn-ea"/>
                <a:sym typeface="+mn-lt"/>
              </a:rPr>
              <a:t>50</a:t>
            </a:r>
            <a:r>
              <a:rPr lang="zh-CN" altLang="en-US" dirty="0">
                <a:cs typeface="+mn-ea"/>
                <a:sym typeface="+mn-lt"/>
              </a:rPr>
              <a:t>万起，因交通事故死亡人数均超过</a:t>
            </a:r>
            <a:r>
              <a:rPr lang="en-US" altLang="zh-CN" dirty="0">
                <a:cs typeface="+mn-ea"/>
                <a:sym typeface="+mn-lt"/>
              </a:rPr>
              <a:t>10</a:t>
            </a:r>
            <a:r>
              <a:rPr lang="zh-CN" altLang="en-US" dirty="0">
                <a:cs typeface="+mn-ea"/>
                <a:sym typeface="+mn-lt"/>
              </a:rPr>
              <a:t>万人，已经连续十余年居世界第一。全国平均每一天发生交通事故</a:t>
            </a:r>
            <a:r>
              <a:rPr lang="en-US" altLang="zh-CN" dirty="0">
                <a:cs typeface="+mn-ea"/>
                <a:sym typeface="+mn-lt"/>
              </a:rPr>
              <a:t>1600</a:t>
            </a:r>
            <a:r>
              <a:rPr lang="zh-CN" altLang="en-US" dirty="0">
                <a:cs typeface="+mn-ea"/>
                <a:sym typeface="+mn-lt"/>
              </a:rPr>
              <a:t>起，死亡</a:t>
            </a:r>
            <a:r>
              <a:rPr lang="en-US" altLang="zh-CN" dirty="0">
                <a:cs typeface="+mn-ea"/>
                <a:sym typeface="+mn-lt"/>
              </a:rPr>
              <a:t>257</a:t>
            </a:r>
            <a:r>
              <a:rPr lang="zh-CN" altLang="en-US" dirty="0">
                <a:cs typeface="+mn-ea"/>
                <a:sym typeface="+mn-lt"/>
              </a:rPr>
              <a:t>人，受伤</a:t>
            </a:r>
            <a:r>
              <a:rPr lang="en-US" altLang="zh-CN" dirty="0">
                <a:cs typeface="+mn-ea"/>
                <a:sym typeface="+mn-lt"/>
              </a:rPr>
              <a:t>1147</a:t>
            </a:r>
            <a:r>
              <a:rPr lang="zh-CN" altLang="en-US" dirty="0">
                <a:cs typeface="+mn-ea"/>
                <a:sym typeface="+mn-lt"/>
              </a:rPr>
              <a:t>人，其中中小学生占总人数的８％左右。直接经济损失</a:t>
            </a:r>
            <a:r>
              <a:rPr lang="en-US" altLang="zh-CN" dirty="0">
                <a:cs typeface="+mn-ea"/>
                <a:sym typeface="+mn-lt"/>
              </a:rPr>
              <a:t>731</a:t>
            </a:r>
            <a:r>
              <a:rPr lang="zh-CN" altLang="en-US" dirty="0">
                <a:cs typeface="+mn-ea"/>
                <a:sym typeface="+mn-lt"/>
              </a:rPr>
              <a:t>万。年经济损失</a:t>
            </a:r>
            <a:r>
              <a:rPr lang="en-US" altLang="zh-CN" dirty="0">
                <a:cs typeface="+mn-ea"/>
                <a:sym typeface="+mn-lt"/>
              </a:rPr>
              <a:t>33</a:t>
            </a:r>
            <a:r>
              <a:rPr lang="zh-CN" altLang="en-US" dirty="0">
                <a:cs typeface="+mn-ea"/>
                <a:sym typeface="+mn-lt"/>
              </a:rPr>
              <a:t>亿多元，能够养活</a:t>
            </a:r>
            <a:r>
              <a:rPr lang="en-US" altLang="zh-CN" dirty="0">
                <a:cs typeface="+mn-ea"/>
                <a:sym typeface="+mn-lt"/>
              </a:rPr>
              <a:t>100</a:t>
            </a:r>
            <a:r>
              <a:rPr lang="zh-CN" altLang="en-US" dirty="0">
                <a:cs typeface="+mn-ea"/>
                <a:sym typeface="+mn-lt"/>
              </a:rPr>
              <a:t>万个下岗职工；能够使</a:t>
            </a:r>
            <a:r>
              <a:rPr lang="en-US" altLang="zh-CN" dirty="0">
                <a:cs typeface="+mn-ea"/>
                <a:sym typeface="+mn-lt"/>
              </a:rPr>
              <a:t>200</a:t>
            </a:r>
            <a:r>
              <a:rPr lang="zh-CN" altLang="en-US" dirty="0">
                <a:cs typeface="+mn-ea"/>
                <a:sym typeface="+mn-lt"/>
              </a:rPr>
              <a:t>万个穷困地区失学儿童重新走进学堂，改变他们的人生轨迹。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2714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交通事故列举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</a:blip>
          <a:srcRect b="32300"/>
          <a:stretch>
            <a:fillRect/>
          </a:stretch>
        </p:blipFill>
        <p:spPr>
          <a:xfrm>
            <a:off x="9309841" y="4887447"/>
            <a:ext cx="2310351" cy="101213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24937" y="3496990"/>
            <a:ext cx="743163" cy="329540"/>
          </a:xfrm>
          <a:prstGeom prst="rect">
            <a:avLst/>
          </a:prstGeom>
        </p:spPr>
      </p:pic>
      <p:pic>
        <p:nvPicPr>
          <p:cNvPr id="2050" name="Picture 2" descr="Insurance and risk icons Free Vector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1" b="64735"/>
          <a:stretch>
            <a:fillRect/>
          </a:stretch>
        </p:blipFill>
        <p:spPr bwMode="auto">
          <a:xfrm>
            <a:off x="430024" y="1316816"/>
            <a:ext cx="4453944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5"/>
          <p:cNvSpPr/>
          <p:nvPr/>
        </p:nvSpPr>
        <p:spPr bwMode="auto">
          <a:xfrm>
            <a:off x="6390952" y="1583869"/>
            <a:ext cx="1443990" cy="4067175"/>
          </a:xfrm>
          <a:custGeom>
            <a:avLst/>
            <a:gdLst>
              <a:gd name="T0" fmla="*/ 1065 w 1065"/>
              <a:gd name="T1" fmla="*/ 3211 h 3242"/>
              <a:gd name="T2" fmla="*/ 574 w 1065"/>
              <a:gd name="T3" fmla="*/ 2846 h 3242"/>
              <a:gd name="T4" fmla="*/ 574 w 1065"/>
              <a:gd name="T5" fmla="*/ 0 h 3242"/>
              <a:gd name="T6" fmla="*/ 501 w 1065"/>
              <a:gd name="T7" fmla="*/ 0 h 3242"/>
              <a:gd name="T8" fmla="*/ 501 w 1065"/>
              <a:gd name="T9" fmla="*/ 2846 h 3242"/>
              <a:gd name="T10" fmla="*/ 0 w 1065"/>
              <a:gd name="T11" fmla="*/ 3211 h 3242"/>
              <a:gd name="T12" fmla="*/ 21 w 1065"/>
              <a:gd name="T13" fmla="*/ 3242 h 3242"/>
              <a:gd name="T14" fmla="*/ 501 w 1065"/>
              <a:gd name="T15" fmla="*/ 2887 h 3242"/>
              <a:gd name="T16" fmla="*/ 501 w 1065"/>
              <a:gd name="T17" fmla="*/ 2940 h 3242"/>
              <a:gd name="T18" fmla="*/ 512 w 1065"/>
              <a:gd name="T19" fmla="*/ 2940 h 3242"/>
              <a:gd name="T20" fmla="*/ 512 w 1065"/>
              <a:gd name="T21" fmla="*/ 3242 h 3242"/>
              <a:gd name="T22" fmla="*/ 554 w 1065"/>
              <a:gd name="T23" fmla="*/ 3242 h 3242"/>
              <a:gd name="T24" fmla="*/ 554 w 1065"/>
              <a:gd name="T25" fmla="*/ 2940 h 3242"/>
              <a:gd name="T26" fmla="*/ 574 w 1065"/>
              <a:gd name="T27" fmla="*/ 2940 h 3242"/>
              <a:gd name="T28" fmla="*/ 574 w 1065"/>
              <a:gd name="T29" fmla="*/ 2887 h 3242"/>
              <a:gd name="T30" fmla="*/ 1044 w 1065"/>
              <a:gd name="T31" fmla="*/ 3231 h 3242"/>
              <a:gd name="T32" fmla="*/ 1065 w 1065"/>
              <a:gd name="T33" fmla="*/ 3211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65" h="3242">
                <a:moveTo>
                  <a:pt x="1065" y="3211"/>
                </a:moveTo>
                <a:lnTo>
                  <a:pt x="574" y="2846"/>
                </a:lnTo>
                <a:lnTo>
                  <a:pt x="574" y="0"/>
                </a:lnTo>
                <a:lnTo>
                  <a:pt x="501" y="0"/>
                </a:lnTo>
                <a:lnTo>
                  <a:pt x="501" y="2846"/>
                </a:lnTo>
                <a:lnTo>
                  <a:pt x="0" y="3211"/>
                </a:lnTo>
                <a:lnTo>
                  <a:pt x="21" y="3242"/>
                </a:lnTo>
                <a:lnTo>
                  <a:pt x="501" y="2887"/>
                </a:lnTo>
                <a:lnTo>
                  <a:pt x="501" y="2940"/>
                </a:lnTo>
                <a:lnTo>
                  <a:pt x="512" y="2940"/>
                </a:lnTo>
                <a:lnTo>
                  <a:pt x="512" y="3242"/>
                </a:lnTo>
                <a:lnTo>
                  <a:pt x="554" y="3242"/>
                </a:lnTo>
                <a:lnTo>
                  <a:pt x="554" y="2940"/>
                </a:lnTo>
                <a:lnTo>
                  <a:pt x="574" y="2940"/>
                </a:lnTo>
                <a:lnTo>
                  <a:pt x="574" y="2887"/>
                </a:lnTo>
                <a:lnTo>
                  <a:pt x="1044" y="3231"/>
                </a:lnTo>
                <a:lnTo>
                  <a:pt x="1065" y="321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>
              <a:lnSpc>
                <a:spcPct val="130000"/>
              </a:lnSpc>
            </a:pPr>
            <a:endParaRPr>
              <a:cs typeface="+mn-ea"/>
              <a:sym typeface="+mn-lt"/>
            </a:endParaRPr>
          </a:p>
        </p:txBody>
      </p:sp>
      <p:grpSp>
        <p:nvGrpSpPr>
          <p:cNvPr id="12" name="5"/>
          <p:cNvGrpSpPr/>
          <p:nvPr/>
        </p:nvGrpSpPr>
        <p:grpSpPr>
          <a:xfrm>
            <a:off x="5313992" y="1849934"/>
            <a:ext cx="3598545" cy="2816225"/>
            <a:chOff x="3987584" y="1499064"/>
            <a:chExt cx="7989726" cy="4119562"/>
          </a:xfrm>
        </p:grpSpPr>
        <p:sp>
          <p:nvSpPr>
            <p:cNvPr id="13" name="5"/>
            <p:cNvSpPr/>
            <p:nvPr/>
          </p:nvSpPr>
          <p:spPr bwMode="auto">
            <a:xfrm>
              <a:off x="4177816" y="1597489"/>
              <a:ext cx="7609263" cy="395446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>
                <a:lnSpc>
                  <a:spcPct val="13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" name="5"/>
            <p:cNvSpPr/>
            <p:nvPr/>
          </p:nvSpPr>
          <p:spPr bwMode="auto">
            <a:xfrm>
              <a:off x="3987584" y="1499064"/>
              <a:ext cx="7989726" cy="149225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" name="5"/>
            <p:cNvSpPr/>
            <p:nvPr/>
          </p:nvSpPr>
          <p:spPr bwMode="auto">
            <a:xfrm>
              <a:off x="3987584" y="5469401"/>
              <a:ext cx="7989726" cy="149225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6" name="5"/>
          <p:cNvSpPr txBox="1"/>
          <p:nvPr/>
        </p:nvSpPr>
        <p:spPr>
          <a:xfrm>
            <a:off x="5597202" y="2086154"/>
            <a:ext cx="3125884" cy="2406650"/>
          </a:xfrm>
          <a:prstGeom prst="rect">
            <a:avLst/>
          </a:prstGeom>
          <a:noFill/>
          <a:ln w="3175">
            <a:noFill/>
          </a:ln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595959"/>
                </a:solidFill>
                <a:cs typeface="+mn-ea"/>
                <a:sym typeface="+mn-lt"/>
              </a:rPr>
              <a:t>请同学们讲一讲:你见过的、亲身经历过的或者是亲人朋友遭遇过的交通事故吧。（先和小组内的同学说一说，在跟全班同学交流）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>
            <a:extLst>
              <a:ext uri="{FF2B5EF4-FFF2-40B4-BE49-F238E27FC236}">
                <a16:creationId xmlns:a16="http://schemas.microsoft.com/office/drawing/2014/main" id="{D9DDB94E-88EA-4C03-9F06-FE229E3A35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64"/>
          <a:stretch/>
        </p:blipFill>
        <p:spPr>
          <a:xfrm>
            <a:off x="0" y="0"/>
            <a:ext cx="12192000" cy="6423378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B84045B6-938F-491F-A045-D3E5933E7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3200"/>
            <a:ext cx="3941413" cy="1456053"/>
          </a:xfrm>
          <a:prstGeom prst="rect">
            <a:avLst/>
          </a:prstGeom>
        </p:spPr>
      </p:pic>
      <p:pic>
        <p:nvPicPr>
          <p:cNvPr id="122" name="图片 121">
            <a:extLst>
              <a:ext uri="{FF2B5EF4-FFF2-40B4-BE49-F238E27FC236}">
                <a16:creationId xmlns:a16="http://schemas.microsoft.com/office/drawing/2014/main" id="{4D0B2979-B901-4EEE-B1F9-AA68DAE72B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4"/>
          <a:stretch/>
        </p:blipFill>
        <p:spPr>
          <a:xfrm>
            <a:off x="-4889" y="1818699"/>
            <a:ext cx="2929404" cy="1105448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F66A3DCA-9E79-4307-8ECD-789A2A5830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738" y="583109"/>
            <a:ext cx="3941413" cy="2346145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808CD001-943F-4C37-BBC2-A13AB53081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476" y="1119126"/>
            <a:ext cx="3941413" cy="1810127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10347040-AAD5-4067-9595-263C57DCB7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387" y="2093430"/>
            <a:ext cx="1205406" cy="835824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8CD269A1-802A-4429-A3D7-929B84214E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043" y="914819"/>
            <a:ext cx="1090782" cy="2346145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706F07B0-4111-4DB1-AEDF-4242A736D69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05" r="60755"/>
          <a:stretch/>
        </p:blipFill>
        <p:spPr>
          <a:xfrm>
            <a:off x="7233617" y="790090"/>
            <a:ext cx="1468719" cy="2467751"/>
          </a:xfrm>
          <a:prstGeom prst="rect">
            <a:avLst/>
          </a:prstGeom>
        </p:spPr>
      </p:pic>
      <p:pic>
        <p:nvPicPr>
          <p:cNvPr id="109" name="图片 108">
            <a:extLst>
              <a:ext uri="{FF2B5EF4-FFF2-40B4-BE49-F238E27FC236}">
                <a16:creationId xmlns:a16="http://schemas.microsoft.com/office/drawing/2014/main" id="{19D751E9-1B73-4E42-9504-8495D6215E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733" y="1417320"/>
            <a:ext cx="2180478" cy="1511935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:a16="http://schemas.microsoft.com/office/drawing/2014/main" id="{16D6904B-93A7-49F5-9EE0-6E4EB2EB4DAF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94"/>
          <a:stretch/>
        </p:blipFill>
        <p:spPr>
          <a:xfrm>
            <a:off x="464313" y="298269"/>
            <a:ext cx="1351788" cy="2611364"/>
          </a:xfrm>
          <a:prstGeom prst="rect">
            <a:avLst/>
          </a:prstGeom>
        </p:spPr>
      </p:pic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E11E6E18-1D48-486D-A53F-3B5E9B7B58BB}"/>
              </a:ext>
            </a:extLst>
          </p:cNvPr>
          <p:cNvSpPr/>
          <p:nvPr/>
        </p:nvSpPr>
        <p:spPr>
          <a:xfrm>
            <a:off x="-425647" y="2396488"/>
            <a:ext cx="13057813" cy="5023508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8D84F78B-CEC3-4ABA-8E0A-A18D5D0C9BD1}"/>
              </a:ext>
            </a:extLst>
          </p:cNvPr>
          <p:cNvSpPr/>
          <p:nvPr/>
        </p:nvSpPr>
        <p:spPr>
          <a:xfrm>
            <a:off x="-425647" y="2672834"/>
            <a:ext cx="13057813" cy="4707383"/>
          </a:xfrm>
          <a:custGeom>
            <a:avLst/>
            <a:gdLst>
              <a:gd name="connsiteX0" fmla="*/ 977191 w 13057813"/>
              <a:gd name="connsiteY0" fmla="*/ 0 h 4805333"/>
              <a:gd name="connsiteX1" fmla="*/ 1954382 w 13057813"/>
              <a:gd name="connsiteY1" fmla="*/ 977191 h 4805333"/>
              <a:gd name="connsiteX2" fmla="*/ 1951122 w 13057813"/>
              <a:gd name="connsiteY2" fmla="*/ 1020274 h 4805333"/>
              <a:gd name="connsiteX3" fmla="*/ 2015153 w 13057813"/>
              <a:gd name="connsiteY3" fmla="*/ 934646 h 4805333"/>
              <a:gd name="connsiteX4" fmla="*/ 3205134 w 13057813"/>
              <a:gd name="connsiteY4" fmla="*/ 373454 h 4805333"/>
              <a:gd name="connsiteX5" fmla="*/ 4626074 w 13057813"/>
              <a:gd name="connsiteY5" fmla="*/ 1315318 h 4805333"/>
              <a:gd name="connsiteX6" fmla="*/ 4707030 w 13057813"/>
              <a:gd name="connsiteY6" fmla="*/ 1576114 h 4805333"/>
              <a:gd name="connsiteX7" fmla="*/ 4762703 w 13057813"/>
              <a:gd name="connsiteY7" fmla="*/ 1484472 h 4805333"/>
              <a:gd name="connsiteX8" fmla="*/ 6528907 w 13057813"/>
              <a:gd name="connsiteY8" fmla="*/ 545387 h 4805333"/>
              <a:gd name="connsiteX9" fmla="*/ 8295112 w 13057813"/>
              <a:gd name="connsiteY9" fmla="*/ 1484472 h 4805333"/>
              <a:gd name="connsiteX10" fmla="*/ 8350784 w 13057813"/>
              <a:gd name="connsiteY10" fmla="*/ 1576110 h 4805333"/>
              <a:gd name="connsiteX11" fmla="*/ 8431738 w 13057813"/>
              <a:gd name="connsiteY11" fmla="*/ 1315318 h 4805333"/>
              <a:gd name="connsiteX12" fmla="*/ 9852678 w 13057813"/>
              <a:gd name="connsiteY12" fmla="*/ 373454 h 4805333"/>
              <a:gd name="connsiteX13" fmla="*/ 11042659 w 13057813"/>
              <a:gd name="connsiteY13" fmla="*/ 934646 h 4805333"/>
              <a:gd name="connsiteX14" fmla="*/ 11106691 w 13057813"/>
              <a:gd name="connsiteY14" fmla="*/ 1020275 h 4805333"/>
              <a:gd name="connsiteX15" fmla="*/ 11103431 w 13057813"/>
              <a:gd name="connsiteY15" fmla="*/ 977191 h 4805333"/>
              <a:gd name="connsiteX16" fmla="*/ 12080622 w 13057813"/>
              <a:gd name="connsiteY16" fmla="*/ 0 h 4805333"/>
              <a:gd name="connsiteX17" fmla="*/ 13057813 w 13057813"/>
              <a:gd name="connsiteY17" fmla="*/ 977191 h 4805333"/>
              <a:gd name="connsiteX18" fmla="*/ 12626979 w 13057813"/>
              <a:gd name="connsiteY18" fmla="*/ 1787493 h 4805333"/>
              <a:gd name="connsiteX19" fmla="*/ 12617647 w 13057813"/>
              <a:gd name="connsiteY19" fmla="*/ 1793163 h 4805333"/>
              <a:gd name="connsiteX20" fmla="*/ 12617647 w 13057813"/>
              <a:gd name="connsiteY20" fmla="*/ 4638418 h 4805333"/>
              <a:gd name="connsiteX21" fmla="*/ 7356707 w 13057813"/>
              <a:gd name="connsiteY21" fmla="*/ 4638418 h 4805333"/>
              <a:gd name="connsiteX22" fmla="*/ 7162295 w 13057813"/>
              <a:gd name="connsiteY22" fmla="*/ 4709574 h 4805333"/>
              <a:gd name="connsiteX23" fmla="*/ 6528907 w 13057813"/>
              <a:gd name="connsiteY23" fmla="*/ 4805333 h 4805333"/>
              <a:gd name="connsiteX24" fmla="*/ 5895520 w 13057813"/>
              <a:gd name="connsiteY24" fmla="*/ 4709574 h 4805333"/>
              <a:gd name="connsiteX25" fmla="*/ 5701109 w 13057813"/>
              <a:gd name="connsiteY25" fmla="*/ 4638418 h 4805333"/>
              <a:gd name="connsiteX26" fmla="*/ 425648 w 13057813"/>
              <a:gd name="connsiteY26" fmla="*/ 4638418 h 4805333"/>
              <a:gd name="connsiteX27" fmla="*/ 425648 w 13057813"/>
              <a:gd name="connsiteY27" fmla="*/ 1783215 h 4805333"/>
              <a:gd name="connsiteX28" fmla="*/ 286212 w 13057813"/>
              <a:gd name="connsiteY28" fmla="*/ 1668170 h 4805333"/>
              <a:gd name="connsiteX29" fmla="*/ 0 w 13057813"/>
              <a:gd name="connsiteY29" fmla="*/ 977191 h 4805333"/>
              <a:gd name="connsiteX30" fmla="*/ 977191 w 13057813"/>
              <a:gd name="connsiteY30" fmla="*/ 0 h 4805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3057813" h="4805333">
                <a:moveTo>
                  <a:pt x="977191" y="0"/>
                </a:moveTo>
                <a:cubicBezTo>
                  <a:pt x="1516879" y="0"/>
                  <a:pt x="1954382" y="437503"/>
                  <a:pt x="1954382" y="977191"/>
                </a:cubicBezTo>
                <a:lnTo>
                  <a:pt x="1951122" y="1020274"/>
                </a:lnTo>
                <a:lnTo>
                  <a:pt x="2015153" y="934646"/>
                </a:lnTo>
                <a:cubicBezTo>
                  <a:pt x="2298002" y="591912"/>
                  <a:pt x="2726056" y="373454"/>
                  <a:pt x="3205134" y="373454"/>
                </a:cubicBezTo>
                <a:cubicBezTo>
                  <a:pt x="3843905" y="373454"/>
                  <a:pt x="4391966" y="761824"/>
                  <a:pt x="4626074" y="1315318"/>
                </a:cubicBezTo>
                <a:lnTo>
                  <a:pt x="4707030" y="1576114"/>
                </a:lnTo>
                <a:lnTo>
                  <a:pt x="4762703" y="1484472"/>
                </a:lnTo>
                <a:cubicBezTo>
                  <a:pt x="5145475" y="917895"/>
                  <a:pt x="5793690" y="545387"/>
                  <a:pt x="6528907" y="545387"/>
                </a:cubicBezTo>
                <a:cubicBezTo>
                  <a:pt x="7264126" y="545387"/>
                  <a:pt x="7912341" y="917895"/>
                  <a:pt x="8295112" y="1484472"/>
                </a:cubicBezTo>
                <a:lnTo>
                  <a:pt x="8350784" y="1576110"/>
                </a:lnTo>
                <a:lnTo>
                  <a:pt x="8431738" y="1315318"/>
                </a:lnTo>
                <a:cubicBezTo>
                  <a:pt x="8665846" y="761824"/>
                  <a:pt x="9213908" y="373454"/>
                  <a:pt x="9852678" y="373454"/>
                </a:cubicBezTo>
                <a:cubicBezTo>
                  <a:pt x="10331756" y="373454"/>
                  <a:pt x="10759810" y="591912"/>
                  <a:pt x="11042659" y="934646"/>
                </a:cubicBezTo>
                <a:lnTo>
                  <a:pt x="11106691" y="1020275"/>
                </a:lnTo>
                <a:lnTo>
                  <a:pt x="11103431" y="977191"/>
                </a:lnTo>
                <a:cubicBezTo>
                  <a:pt x="11103431" y="437503"/>
                  <a:pt x="11540934" y="0"/>
                  <a:pt x="12080622" y="0"/>
                </a:cubicBezTo>
                <a:cubicBezTo>
                  <a:pt x="12620310" y="0"/>
                  <a:pt x="13057813" y="437503"/>
                  <a:pt x="13057813" y="977191"/>
                </a:cubicBezTo>
                <a:cubicBezTo>
                  <a:pt x="13057813" y="1314496"/>
                  <a:pt x="12886913" y="1611885"/>
                  <a:pt x="12626979" y="1787493"/>
                </a:cubicBezTo>
                <a:lnTo>
                  <a:pt x="12617647" y="1793163"/>
                </a:lnTo>
                <a:lnTo>
                  <a:pt x="12617647" y="4638418"/>
                </a:lnTo>
                <a:lnTo>
                  <a:pt x="7356707" y="4638418"/>
                </a:lnTo>
                <a:lnTo>
                  <a:pt x="7162295" y="4709574"/>
                </a:lnTo>
                <a:cubicBezTo>
                  <a:pt x="6962208" y="4771807"/>
                  <a:pt x="6749473" y="4805333"/>
                  <a:pt x="6528907" y="4805333"/>
                </a:cubicBezTo>
                <a:cubicBezTo>
                  <a:pt x="6308343" y="4805333"/>
                  <a:pt x="6095607" y="4771807"/>
                  <a:pt x="5895520" y="4709574"/>
                </a:cubicBezTo>
                <a:lnTo>
                  <a:pt x="5701109" y="4638418"/>
                </a:lnTo>
                <a:lnTo>
                  <a:pt x="425648" y="4638418"/>
                </a:lnTo>
                <a:lnTo>
                  <a:pt x="425648" y="1783215"/>
                </a:lnTo>
                <a:lnTo>
                  <a:pt x="286212" y="1668170"/>
                </a:lnTo>
                <a:cubicBezTo>
                  <a:pt x="109376" y="1491333"/>
                  <a:pt x="0" y="1247035"/>
                  <a:pt x="0" y="977191"/>
                </a:cubicBezTo>
                <a:cubicBezTo>
                  <a:pt x="0" y="437503"/>
                  <a:pt x="437503" y="0"/>
                  <a:pt x="9771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0118D59A-B7CE-4131-80E0-FA50B06A22FF}"/>
              </a:ext>
            </a:extLst>
          </p:cNvPr>
          <p:cNvSpPr txBox="1"/>
          <p:nvPr/>
        </p:nvSpPr>
        <p:spPr>
          <a:xfrm>
            <a:off x="3454400" y="5681933"/>
            <a:ext cx="528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交通安全教育主题班会</a:t>
            </a:r>
          </a:p>
        </p:txBody>
      </p:sp>
      <p:pic>
        <p:nvPicPr>
          <p:cNvPr id="118" name="图片 117">
            <a:extLst>
              <a:ext uri="{FF2B5EF4-FFF2-40B4-BE49-F238E27FC236}">
                <a16:creationId xmlns:a16="http://schemas.microsoft.com/office/drawing/2014/main" id="{E77A0A2D-DEF0-4921-8681-D61AF0631F3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914097" y="79781"/>
            <a:ext cx="2363630" cy="4104721"/>
          </a:xfrm>
          <a:prstGeom prst="rect">
            <a:avLst/>
          </a:prstGeom>
        </p:spPr>
      </p:pic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80FA4D2-2E9C-4A41-8C98-91F5CB69D90B}"/>
              </a:ext>
            </a:extLst>
          </p:cNvPr>
          <p:cNvGrpSpPr/>
          <p:nvPr/>
        </p:nvGrpSpPr>
        <p:grpSpPr>
          <a:xfrm>
            <a:off x="10358578" y="140532"/>
            <a:ext cx="1682428" cy="461221"/>
            <a:chOff x="4833612" y="5584649"/>
            <a:chExt cx="2133194" cy="584794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D2038868-B126-4733-984A-02262B77A18A}"/>
                </a:ext>
              </a:extLst>
            </p:cNvPr>
            <p:cNvSpPr/>
            <p:nvPr/>
          </p:nvSpPr>
          <p:spPr>
            <a:xfrm>
              <a:off x="4833612" y="5584649"/>
              <a:ext cx="2133194" cy="58479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B3932"/>
                </a:gs>
                <a:gs pos="100000">
                  <a:srgbClr val="55312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3E42B623-2F4D-453F-A6DA-EA8384803916}"/>
                </a:ext>
              </a:extLst>
            </p:cNvPr>
            <p:cNvSpPr/>
            <p:nvPr/>
          </p:nvSpPr>
          <p:spPr>
            <a:xfrm>
              <a:off x="5132214" y="5680493"/>
              <a:ext cx="409158" cy="409158"/>
            </a:xfrm>
            <a:prstGeom prst="ellipse">
              <a:avLst/>
            </a:prstGeom>
            <a:solidFill>
              <a:srgbClr val="C9391B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42672BE9-6FEE-420B-A4DB-D189A3E3D684}"/>
                </a:ext>
              </a:extLst>
            </p:cNvPr>
            <p:cNvSpPr/>
            <p:nvPr/>
          </p:nvSpPr>
          <p:spPr>
            <a:xfrm>
              <a:off x="5695630" y="5680493"/>
              <a:ext cx="409158" cy="409158"/>
            </a:xfrm>
            <a:prstGeom prst="ellipse">
              <a:avLst/>
            </a:prstGeom>
            <a:solidFill>
              <a:srgbClr val="F9BE41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073B4F11-1D3E-431B-9387-0706F557ADCA}"/>
                </a:ext>
              </a:extLst>
            </p:cNvPr>
            <p:cNvSpPr/>
            <p:nvPr/>
          </p:nvSpPr>
          <p:spPr>
            <a:xfrm>
              <a:off x="6259046" y="5680493"/>
              <a:ext cx="409158" cy="409158"/>
            </a:xfrm>
            <a:prstGeom prst="ellipse">
              <a:avLst/>
            </a:prstGeom>
            <a:solidFill>
              <a:srgbClr val="7BD672"/>
            </a:solidFill>
            <a:ln>
              <a:noFill/>
            </a:ln>
            <a:effectLst>
              <a:innerShdw blurRad="63500" dist="50800" dir="135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EAEA231-4E73-42C6-8A44-2642569CC9FD}"/>
              </a:ext>
            </a:extLst>
          </p:cNvPr>
          <p:cNvSpPr txBox="1"/>
          <p:nvPr/>
        </p:nvSpPr>
        <p:spPr>
          <a:xfrm>
            <a:off x="2575244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“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2160A12-221F-4344-8EC2-0F78C53264A6}"/>
              </a:ext>
            </a:extLst>
          </p:cNvPr>
          <p:cNvSpPr txBox="1"/>
          <p:nvPr/>
        </p:nvSpPr>
        <p:spPr>
          <a:xfrm>
            <a:off x="8400105" y="5370148"/>
            <a:ext cx="11874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</a:rPr>
              <a:t>”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26B3E1B-F566-4722-8F56-98D81E7EAD5E}"/>
              </a:ext>
            </a:extLst>
          </p:cNvPr>
          <p:cNvSpPr/>
          <p:nvPr/>
        </p:nvSpPr>
        <p:spPr>
          <a:xfrm>
            <a:off x="-4889" y="6728231"/>
            <a:ext cx="12201778" cy="129769"/>
          </a:xfrm>
          <a:prstGeom prst="rect">
            <a:avLst/>
          </a:prstGeom>
          <a:solidFill>
            <a:srgbClr val="F6B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D13C1F6-9C3E-4F46-8DFC-AC25CDE99BFC}"/>
              </a:ext>
            </a:extLst>
          </p:cNvPr>
          <p:cNvSpPr/>
          <p:nvPr/>
        </p:nvSpPr>
        <p:spPr>
          <a:xfrm>
            <a:off x="2621631" y="4272191"/>
            <a:ext cx="65614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02 </a:t>
            </a:r>
            <a:r>
              <a:rPr lang="zh-CN" altLang="en-US" sz="66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学习交通法规</a:t>
            </a:r>
          </a:p>
        </p:txBody>
      </p:sp>
    </p:spTree>
    <p:extLst>
      <p:ext uri="{BB962C8B-B14F-4D97-AF65-F5344CB8AC3E}">
        <p14:creationId xmlns:p14="http://schemas.microsoft.com/office/powerpoint/2010/main" val="5832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2714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辨认交通标志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51865" y="1666875"/>
            <a:ext cx="5413375" cy="491490"/>
          </a:xfrm>
          <a:prstGeom prst="rect">
            <a:avLst/>
          </a:prstGeom>
          <a:solidFill>
            <a:srgbClr val="98BF1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你能说出下列交通图标的含义吗？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3234" y="2704822"/>
            <a:ext cx="1547495" cy="1547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455" y="2675294"/>
            <a:ext cx="1606550" cy="1606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6372" y="2704822"/>
            <a:ext cx="1547495" cy="1547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rcRect t="23861" b="9622"/>
          <a:stretch>
            <a:fillRect/>
          </a:stretch>
        </p:blipFill>
        <p:spPr>
          <a:xfrm>
            <a:off x="8830097" y="2769592"/>
            <a:ext cx="1932940" cy="14179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1021918" y="4614107"/>
            <a:ext cx="17636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禁行人进入</a:t>
            </a:r>
          </a:p>
        </p:txBody>
      </p:sp>
      <p:sp>
        <p:nvSpPr>
          <p:cNvPr id="25" name="矩形 24"/>
          <p:cNvSpPr/>
          <p:nvPr/>
        </p:nvSpPr>
        <p:spPr>
          <a:xfrm>
            <a:off x="3766202" y="4614107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人行横道</a:t>
            </a:r>
          </a:p>
        </p:txBody>
      </p:sp>
      <p:sp>
        <p:nvSpPr>
          <p:cNvPr id="26" name="矩形 25"/>
          <p:cNvSpPr/>
          <p:nvPr/>
        </p:nvSpPr>
        <p:spPr>
          <a:xfrm>
            <a:off x="6323064" y="4614107"/>
            <a:ext cx="1447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注意儿童</a:t>
            </a:r>
          </a:p>
        </p:txBody>
      </p:sp>
      <p:sp>
        <p:nvSpPr>
          <p:cNvPr id="27" name="矩形 26"/>
          <p:cNvSpPr/>
          <p:nvPr/>
        </p:nvSpPr>
        <p:spPr>
          <a:xfrm>
            <a:off x="9230546" y="4614107"/>
            <a:ext cx="1132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cs typeface="+mn-ea"/>
                <a:sym typeface="+mn-lt"/>
              </a:rPr>
              <a:t>红绿灯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2714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交通知识抢答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51865" y="1491119"/>
            <a:ext cx="4902835" cy="491490"/>
          </a:xfrm>
          <a:prstGeom prst="rect">
            <a:avLst/>
          </a:prstGeom>
          <a:solidFill>
            <a:srgbClr val="98BF1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选一选，争做交通安全小先锋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29970" y="2237086"/>
            <a:ext cx="5792470" cy="333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1</a:t>
            </a:r>
            <a:r>
              <a:rPr lang="zh-CN" altLang="en-US">
                <a:cs typeface="+mn-ea"/>
                <a:sym typeface="+mn-lt"/>
              </a:rPr>
              <a:t>、遇到交通事故，你要打的报警电话是（    ）</a:t>
            </a: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A.120        B.122        C.110        D.119</a:t>
            </a:r>
          </a:p>
          <a:p>
            <a:pPr fontAlgn="auto">
              <a:lnSpc>
                <a:spcPct val="130000"/>
              </a:lnSpc>
            </a:pPr>
            <a:endParaRPr lang="en-US" altLang="zh-CN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2</a:t>
            </a:r>
            <a:r>
              <a:rPr lang="zh-CN" altLang="en-US">
                <a:cs typeface="+mn-ea"/>
                <a:sym typeface="+mn-lt"/>
              </a:rPr>
              <a:t>、我国的道路通行原则是（    ）</a:t>
            </a: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A.</a:t>
            </a:r>
            <a:r>
              <a:rPr lang="zh-CN" altLang="en-US">
                <a:cs typeface="+mn-ea"/>
                <a:sym typeface="+mn-lt"/>
              </a:rPr>
              <a:t>右侧通行原则</a:t>
            </a:r>
            <a:r>
              <a:rPr lang="en-US" altLang="zh-CN">
                <a:cs typeface="+mn-ea"/>
                <a:sym typeface="+mn-lt"/>
              </a:rPr>
              <a:t>          B.</a:t>
            </a:r>
            <a:r>
              <a:rPr lang="zh-CN" altLang="en-US">
                <a:cs typeface="+mn-ea"/>
                <a:sym typeface="+mn-lt"/>
              </a:rPr>
              <a:t>左侧通行原则</a:t>
            </a: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C.</a:t>
            </a:r>
            <a:r>
              <a:rPr lang="zh-CN" altLang="en-US">
                <a:cs typeface="+mn-ea"/>
                <a:sym typeface="+mn-lt"/>
              </a:rPr>
              <a:t>中间通行原则</a:t>
            </a:r>
          </a:p>
          <a:p>
            <a:pPr fontAlgn="auto">
              <a:lnSpc>
                <a:spcPct val="130000"/>
              </a:lnSpc>
            </a:pPr>
            <a:endParaRPr lang="zh-CN" altLang="en-US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3</a:t>
            </a:r>
            <a:r>
              <a:rPr lang="zh-CN" altLang="en-US">
                <a:cs typeface="+mn-ea"/>
                <a:sym typeface="+mn-lt"/>
              </a:rPr>
              <a:t>、有人突然患病或受伤时，就应打（    ）电话求助。</a:t>
            </a: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A.120        B.122        C.110        D.119</a:t>
            </a:r>
          </a:p>
        </p:txBody>
      </p:sp>
      <p:pic>
        <p:nvPicPr>
          <p:cNvPr id="19" name="Picture 2" descr="Insurance and risk icons Free Vector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1" b="64735"/>
          <a:stretch>
            <a:fillRect/>
          </a:stretch>
        </p:blipFill>
        <p:spPr bwMode="auto">
          <a:xfrm>
            <a:off x="7554724" y="2077364"/>
            <a:ext cx="4453944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D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338"/>
            <a:ext cx="12192000" cy="107066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12192000" cy="589958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26" name="Picture 2" descr="Pedestrian symbol vector illustration isolated on white background Free Vector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04" t="61011"/>
          <a:stretch>
            <a:fillRect/>
          </a:stretch>
        </p:blipFill>
        <p:spPr bwMode="auto">
          <a:xfrm>
            <a:off x="198986" y="188686"/>
            <a:ext cx="1332724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33557" y="453172"/>
            <a:ext cx="2714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cs typeface="+mn-ea"/>
                <a:sym typeface="+mn-lt"/>
              </a:rPr>
              <a:t>交通知识抢答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51865" y="1491119"/>
            <a:ext cx="4902835" cy="491490"/>
          </a:xfrm>
          <a:prstGeom prst="rect">
            <a:avLst/>
          </a:prstGeom>
          <a:solidFill>
            <a:srgbClr val="98BF1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选一选，争做交通安全小先锋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29970" y="2285714"/>
            <a:ext cx="5792470" cy="333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4</a:t>
            </a:r>
            <a:r>
              <a:rPr lang="zh-CN" altLang="en-US">
                <a:cs typeface="+mn-ea"/>
                <a:sym typeface="+mn-lt"/>
              </a:rPr>
              <a:t>、经过一个有信号灯的铁道路口时，就应（    ）</a:t>
            </a: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A.</a:t>
            </a:r>
            <a:r>
              <a:rPr lang="zh-CN" altLang="en-US">
                <a:cs typeface="+mn-ea"/>
                <a:sym typeface="+mn-lt"/>
              </a:rPr>
              <a:t>直接从铁路上穿过去</a:t>
            </a:r>
            <a:r>
              <a:rPr lang="en-US" altLang="zh-CN">
                <a:cs typeface="+mn-ea"/>
                <a:sym typeface="+mn-lt"/>
              </a:rPr>
              <a:t>        </a:t>
            </a: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B.</a:t>
            </a:r>
            <a:r>
              <a:rPr lang="zh-CN" altLang="en-US">
                <a:cs typeface="+mn-ea"/>
                <a:sym typeface="+mn-lt"/>
              </a:rPr>
              <a:t>看看左右没有火车就快速走过去</a:t>
            </a:r>
            <a:r>
              <a:rPr lang="en-US" altLang="zh-CN">
                <a:cs typeface="+mn-ea"/>
                <a:sym typeface="+mn-lt"/>
              </a:rPr>
              <a:t>        </a:t>
            </a: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C.在准许</a:t>
            </a:r>
            <a:r>
              <a:rPr lang="zh-CN" altLang="en-US">
                <a:cs typeface="+mn-ea"/>
                <a:sym typeface="+mn-lt"/>
              </a:rPr>
              <a:t>通过</a:t>
            </a:r>
            <a:r>
              <a:rPr lang="en-US" altLang="zh-CN">
                <a:cs typeface="+mn-ea"/>
                <a:sym typeface="+mn-lt"/>
              </a:rPr>
              <a:t>的信号灯亮时</a:t>
            </a:r>
            <a:r>
              <a:rPr lang="zh-CN" altLang="en-US">
                <a:cs typeface="+mn-ea"/>
                <a:sym typeface="+mn-lt"/>
              </a:rPr>
              <a:t>通过</a:t>
            </a:r>
          </a:p>
          <a:p>
            <a:pPr fontAlgn="auto">
              <a:lnSpc>
                <a:spcPct val="130000"/>
              </a:lnSpc>
            </a:pPr>
            <a:endParaRPr lang="en-US" altLang="zh-CN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lang="en-US" altLang="zh-CN">
                <a:cs typeface="+mn-ea"/>
                <a:sym typeface="+mn-lt"/>
              </a:rPr>
              <a:t>5</a:t>
            </a:r>
            <a:r>
              <a:rPr lang="zh-CN" altLang="en-US">
                <a:cs typeface="+mn-ea"/>
                <a:sym typeface="+mn-lt"/>
              </a:rPr>
              <a:t>、每年的中小学生安全教育日是（    ）</a:t>
            </a:r>
          </a:p>
          <a:p>
            <a:pPr fontAlgn="auto">
              <a:lnSpc>
                <a:spcPct val="130000"/>
              </a:lnSpc>
            </a:pPr>
            <a:r>
              <a:rPr lang="zh-CN" altLang="en-US">
                <a:cs typeface="+mn-ea"/>
                <a:sym typeface="+mn-lt"/>
              </a:rPr>
              <a:t>A.每年3月的最后一个星期一</a:t>
            </a:r>
          </a:p>
          <a:p>
            <a:pPr fontAlgn="auto">
              <a:lnSpc>
                <a:spcPct val="130000"/>
              </a:lnSpc>
            </a:pPr>
            <a:r>
              <a:rPr lang="zh-CN" altLang="en-US">
                <a:cs typeface="+mn-ea"/>
                <a:sym typeface="+mn-lt"/>
              </a:rPr>
              <a:t>B.每年3月的最后一个星期五</a:t>
            </a:r>
          </a:p>
          <a:p>
            <a:pPr fontAlgn="auto">
              <a:lnSpc>
                <a:spcPct val="130000"/>
              </a:lnSpc>
            </a:pPr>
            <a:r>
              <a:rPr lang="zh-CN" altLang="en-US">
                <a:cs typeface="+mn-ea"/>
                <a:sym typeface="+mn-lt"/>
              </a:rPr>
              <a:t>C.每年6月的最后一个星期一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9990" y="1805567"/>
            <a:ext cx="1396810" cy="463233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6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6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6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6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6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6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6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  <p:tag name="RESOURCELIBID_ANIM" val="46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rskhfcny">
      <a:majorFont>
        <a:latin typeface=""/>
        <a:ea typeface="黑体"/>
        <a:cs typeface=""/>
      </a:majorFont>
      <a:minorFont>
        <a:latin typeface="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771</Words>
  <PresentationFormat>宽屏</PresentationFormat>
  <Paragraphs>110</Paragraphs>
  <Slides>17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黑体</vt:lpstr>
      <vt:lpstr>字魂20号-石头体</vt:lpstr>
      <vt:lpstr>Arial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素材来源网站当图网-www.99ppt.com</dc:title>
  <dc:subject>素材来源网站当图网-www.99ppt.com</dc:subject>
  <dc:creator>素材来源网站当图网-www.99ppt.com</dc:creator>
  <dc:description>素材来源网站当图网-www.99ppt.com</dc:description>
  <dcterms:created xsi:type="dcterms:W3CDTF">2022-01-24T12:20:00Z</dcterms:created>
  <dcterms:modified xsi:type="dcterms:W3CDTF">2022-02-10T00:41:49Z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184AC1835C5D40DDA2D28F5E393977F1</vt:lpwstr>
  </property>
  <property fmtid="{D5CDD505-2E9C-101B-9397-08002B2CF9AE}" pid="3" name="KSOProductBuildVer">
    <vt:lpwstr>2052-11.1.0.11294</vt:lpwstr>
  </property>
  <property fmtid="{D5CDD505-2E9C-101B-9397-08002B2CF9AE}" pid="4" name="KSOTemplateUUID">
    <vt:lpwstr>v1.0_mb_3K+jtKKwhTKh0fy1D95XNg==</vt:lpwstr>
  </property>
  <property fmtid="{A09F084E-AD41-489F-8076-AA5BE3082BCA}" pid="100">
    <vt:ui4>5</vt:ui4>
  </property>
  <property fmtid="{64440492-4C8B-11D1-8B70-080036B11A03}" pid="11">
    <vt:lpwstr>素材来源网站当图网-www.99ppt.com</vt:lpwstr>
  </property>
</Properties>
</file>