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wdp" ContentType="image/vnd.ms-photo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484" r:id="rId3"/>
    <p:sldId id="515" r:id="rId5"/>
    <p:sldId id="514" r:id="rId6"/>
    <p:sldId id="516" r:id="rId7"/>
    <p:sldId id="488" r:id="rId8"/>
    <p:sldId id="489" r:id="rId9"/>
    <p:sldId id="490" r:id="rId10"/>
    <p:sldId id="491" r:id="rId11"/>
    <p:sldId id="492" r:id="rId12"/>
    <p:sldId id="540" r:id="rId13"/>
    <p:sldId id="517" r:id="rId14"/>
    <p:sldId id="496" r:id="rId15"/>
    <p:sldId id="497" r:id="rId16"/>
    <p:sldId id="518" r:id="rId17"/>
    <p:sldId id="499" r:id="rId18"/>
    <p:sldId id="500" r:id="rId19"/>
    <p:sldId id="501" r:id="rId20"/>
    <p:sldId id="502" r:id="rId21"/>
    <p:sldId id="505" r:id="rId22"/>
    <p:sldId id="520" r:id="rId23"/>
    <p:sldId id="511" r:id="rId24"/>
    <p:sldId id="512" r:id="rId25"/>
    <p:sldId id="541" r:id="rId26"/>
    <p:sldId id="542" r:id="rId27"/>
  </p:sldIdLst>
  <p:sldSz cx="9144000" cy="5143500" type="screen16x9"/>
  <p:notesSz cx="6858000" cy="9144000"/>
  <p:custDataLst>
    <p:tags r:id="rId3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C2FF"/>
    <a:srgbClr val="F7FBFE"/>
    <a:srgbClr val="B800FD"/>
    <a:srgbClr val="7901FE"/>
    <a:srgbClr val="F5EBDC"/>
    <a:srgbClr val="F5ECDE"/>
    <a:srgbClr val="BE945E"/>
    <a:srgbClr val="39F7DB"/>
    <a:srgbClr val="F73964"/>
    <a:srgbClr val="D8D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>
      <p:cViewPr>
        <p:scale>
          <a:sx n="75" d="100"/>
          <a:sy n="75" d="100"/>
        </p:scale>
        <p:origin x="-162" y="-1524"/>
      </p:cViewPr>
      <p:guideLst>
        <p:guide orient="horz" pos="1620"/>
        <p:guide pos="290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1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3F64-BA91-4EC8-9363-62FF58CADBF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415201" y="11182350"/>
            <a:ext cx="19832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0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第一</a:t>
            </a:r>
            <a:r>
              <a:rPr lang="en-US" altLang="zh-CN" sz="10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PPT</a:t>
            </a:r>
            <a:r>
              <a:rPr lang="zh-CN" altLang="en-US" sz="1000" dirty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模板网：</a:t>
            </a:r>
            <a:r>
              <a:rPr lang="en-US" altLang="zh-CN" sz="1000" dirty="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  <a:hlinkClick r:id="rId2"/>
              </a:rPr>
              <a:t>www.1ppt.com</a:t>
            </a:r>
            <a:r>
              <a:rPr lang="en-US" altLang="zh-CN" sz="1000" dirty="0" smtClean="0">
                <a:solidFill>
                  <a:prstClr val="black"/>
                </a:solidFill>
                <a:latin typeface="Calibri" panose="020F0502020204030204"/>
                <a:ea typeface="宋体" panose="02010600030101010101" pitchFamily="2" charset="-122"/>
              </a:rPr>
              <a:t> </a:t>
            </a:r>
            <a:endParaRPr lang="zh-CN" altLang="en-US" sz="1000" dirty="0">
              <a:solidFill>
                <a:prstClr val="black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67270" y="285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远离</a:t>
            </a:r>
            <a:r>
              <a:rPr lang="zh-CN" altLang="en-US" sz="1900" dirty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野外危险</a:t>
            </a: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水域</a:t>
            </a:r>
            <a:endParaRPr lang="en-US" altLang="zh-CN" sz="1900" dirty="0">
              <a:solidFill>
                <a:schemeClr val="tx2"/>
              </a:solidFill>
              <a:latin typeface="+mn-ea"/>
              <a:sym typeface="inpin liuliuyuan" panose="020000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8600" y="227800"/>
            <a:ext cx="560881" cy="438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67270" y="285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游泳注意事项</a:t>
            </a:r>
            <a:endParaRPr lang="zh-CN" altLang="en-US" sz="1900" dirty="0" smtClean="0">
              <a:solidFill>
                <a:schemeClr val="tx2"/>
              </a:solidFill>
              <a:latin typeface="+mn-ea"/>
              <a:sym typeface="inpin liuliuyuan" panose="020000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8600" y="227800"/>
            <a:ext cx="560881" cy="438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67270" y="285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同伴落水不要错误营救</a:t>
            </a:r>
            <a:endParaRPr lang="zh-CN" altLang="en-US" sz="1900" dirty="0" smtClean="0">
              <a:solidFill>
                <a:schemeClr val="tx2"/>
              </a:solidFill>
              <a:latin typeface="+mn-ea"/>
              <a:sym typeface="inpin liuliuyuan" panose="020000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8600" y="227800"/>
            <a:ext cx="560881" cy="438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67270" y="285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同伴落水如何正确施救</a:t>
            </a:r>
            <a:endParaRPr lang="zh-CN" altLang="en-US" sz="1900" dirty="0" smtClean="0">
              <a:solidFill>
                <a:schemeClr val="tx2"/>
              </a:solidFill>
              <a:latin typeface="+mn-ea"/>
              <a:sym typeface="inpin liuliuyuan" panose="020000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8600" y="227800"/>
            <a:ext cx="560881" cy="438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67270" y="285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900" dirty="0" smtClean="0">
                <a:solidFill>
                  <a:schemeClr val="tx2"/>
                </a:solidFill>
                <a:latin typeface="+mn-ea"/>
                <a:sym typeface="inpin liuliuyuan" panose="02000000000000000000" pitchFamily="2" charset="-122"/>
              </a:rPr>
              <a:t>不慎落水如何自救</a:t>
            </a:r>
            <a:endParaRPr lang="zh-CN" altLang="en-US" sz="1900" dirty="0" smtClean="0">
              <a:solidFill>
                <a:schemeClr val="tx2"/>
              </a:solidFill>
              <a:latin typeface="+mn-ea"/>
              <a:sym typeface="inpin liuliuyuan" panose="02000000000000000000" pitchFamily="2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8600" y="227800"/>
            <a:ext cx="560881" cy="438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624"/>
            <a:ext cx="9144000" cy="5138928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 rotWithShape="1">
          <a:blip r:embed="rId3" cstate="screen"/>
          <a:srcRect/>
          <a:stretch>
            <a:fillRect/>
          </a:stretch>
        </p:blipFill>
        <p:spPr>
          <a:xfrm flipH="1">
            <a:off x="0" y="4610100"/>
            <a:ext cx="9144000" cy="533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EB1B6A-AEF1-4ACD-BD61-958570690F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CB991-6BD3-42F2-8A94-1903E942543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EB1B6A-AEF1-4ACD-BD61-958570690F5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CB991-6BD3-42F2-8A94-1903E942543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>
    <mc:Choice xmlns:p14="http://schemas.microsoft.com/office/powerpoint/2010/main" Requires="p14">
      <p:transition spd="slow" p14:dur="1250" advTm="0">
        <p14:switch dir="r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image" Target="../media/image12.png"/><Relationship Id="rId7" Type="http://schemas.microsoft.com/office/2007/relationships/hdphoto" Target="../media/image11.wdp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image8.wdp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0" Type="http://schemas.openxmlformats.org/officeDocument/2006/relationships/notesSlide" Target="../notesSlides/notesSlide1.xml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0.xml"/><Relationship Id="rId7" Type="http://schemas.openxmlformats.org/officeDocument/2006/relationships/slideLayout" Target="../slideLayouts/slideLayout1.xml"/><Relationship Id="rId6" Type="http://schemas.microsoft.com/office/2007/relationships/hdphoto" Target="../media/image8.wdp"/><Relationship Id="rId5" Type="http://schemas.openxmlformats.org/officeDocument/2006/relationships/image" Target="../media/image7.png"/><Relationship Id="rId4" Type="http://schemas.openxmlformats.org/officeDocument/2006/relationships/image" Target="../media/image12.png"/><Relationship Id="rId3" Type="http://schemas.microsoft.com/office/2007/relationships/hdphoto" Target="../media/image17.wdp"/><Relationship Id="rId2" Type="http://schemas.openxmlformats.org/officeDocument/2006/relationships/image" Target="../media/image16.png"/><Relationship Id="rId1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7" Type="http://schemas.openxmlformats.org/officeDocument/2006/relationships/slideLayout" Target="../slideLayouts/slideLayout1.xml"/><Relationship Id="rId6" Type="http://schemas.microsoft.com/office/2007/relationships/hdphoto" Target="../media/image8.wdp"/><Relationship Id="rId5" Type="http://schemas.openxmlformats.org/officeDocument/2006/relationships/image" Target="../media/image7.png"/><Relationship Id="rId4" Type="http://schemas.openxmlformats.org/officeDocument/2006/relationships/image" Target="../media/image12.png"/><Relationship Id="rId3" Type="http://schemas.microsoft.com/office/2007/relationships/hdphoto" Target="../media/image17.wdp"/><Relationship Id="rId2" Type="http://schemas.openxmlformats.org/officeDocument/2006/relationships/image" Target="../media/image16.png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1.xml"/><Relationship Id="rId6" Type="http://schemas.microsoft.com/office/2007/relationships/hdphoto" Target="../media/image8.wdp"/><Relationship Id="rId5" Type="http://schemas.openxmlformats.org/officeDocument/2006/relationships/image" Target="../media/image7.png"/><Relationship Id="rId4" Type="http://schemas.openxmlformats.org/officeDocument/2006/relationships/image" Target="../media/image12.png"/><Relationship Id="rId3" Type="http://schemas.microsoft.com/office/2007/relationships/hdphoto" Target="../media/image14.wdp"/><Relationship Id="rId2" Type="http://schemas.openxmlformats.org/officeDocument/2006/relationships/image" Target="../media/image13.pn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7" Type="http://schemas.openxmlformats.org/officeDocument/2006/relationships/slideLayout" Target="../slideLayouts/slideLayout1.xml"/><Relationship Id="rId6" Type="http://schemas.microsoft.com/office/2007/relationships/hdphoto" Target="../media/image8.wdp"/><Relationship Id="rId5" Type="http://schemas.openxmlformats.org/officeDocument/2006/relationships/image" Target="../media/image7.png"/><Relationship Id="rId4" Type="http://schemas.openxmlformats.org/officeDocument/2006/relationships/image" Target="../media/image12.png"/><Relationship Id="rId3" Type="http://schemas.microsoft.com/office/2007/relationships/hdphoto" Target="../media/image17.wdp"/><Relationship Id="rId2" Type="http://schemas.openxmlformats.org/officeDocument/2006/relationships/image" Target="../media/image16.png"/><Relationship Id="rId1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40.png"/><Relationship Id="rId1" Type="http://schemas.openxmlformats.org/officeDocument/2006/relationships/image" Target="../media/image3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image" Target="../media/image43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microsoft.com/office/2007/relationships/hdphoto" Target="../media/image8.wdp"/><Relationship Id="rId4" Type="http://schemas.openxmlformats.org/officeDocument/2006/relationships/image" Target="../media/image7.png"/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4.xml"/><Relationship Id="rId7" Type="http://schemas.openxmlformats.org/officeDocument/2006/relationships/slideLayout" Target="../slideLayouts/slideLayout1.xml"/><Relationship Id="rId6" Type="http://schemas.microsoft.com/office/2007/relationships/hdphoto" Target="../media/image8.wdp"/><Relationship Id="rId5" Type="http://schemas.openxmlformats.org/officeDocument/2006/relationships/image" Target="../media/image7.png"/><Relationship Id="rId4" Type="http://schemas.openxmlformats.org/officeDocument/2006/relationships/image" Target="../media/image12.png"/><Relationship Id="rId3" Type="http://schemas.microsoft.com/office/2007/relationships/hdphoto" Target="../media/image17.wdp"/><Relationship Id="rId2" Type="http://schemas.openxmlformats.org/officeDocument/2006/relationships/image" Target="../media/image16.png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microsoft.com/office/2007/relationships/hdphoto" Target="../media/image19.wdp"/><Relationship Id="rId1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3028950"/>
            <a:ext cx="9144000" cy="211455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400800" y="2647950"/>
            <a:ext cx="2286000" cy="2345028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748318"/>
            <a:ext cx="9144000" cy="439518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 cstate="screen"/>
          <a:srcRect/>
          <a:stretch>
            <a:fillRect/>
          </a:stretch>
        </p:blipFill>
        <p:spPr>
          <a:xfrm>
            <a:off x="2286000" y="748040"/>
            <a:ext cx="4645685" cy="2005589"/>
          </a:xfrm>
          <a:prstGeom prst="plaque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438400" y="2571750"/>
            <a:ext cx="4062590" cy="337185"/>
            <a:chOff x="2499575" y="2571750"/>
            <a:chExt cx="4062590" cy="337185"/>
          </a:xfrm>
        </p:grpSpPr>
        <p:sp>
          <p:nvSpPr>
            <p:cNvPr id="39" name="矩形 38"/>
            <p:cNvSpPr/>
            <p:nvPr/>
          </p:nvSpPr>
          <p:spPr>
            <a:xfrm>
              <a:off x="2667000" y="2571750"/>
              <a:ext cx="2668905" cy="33718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en-US" altLang="zh-CN" sz="1600" spc="1200" dirty="0">
                  <a:solidFill>
                    <a:schemeClr val="accent1"/>
                  </a:solidFill>
                  <a:latin typeface="+mn-ea"/>
                  <a:sym typeface="inpin liuliuyuan" panose="02000000000000000000" pitchFamily="2" charset="-122"/>
                </a:rPr>
                <a:t>     </a:t>
              </a:r>
              <a:r>
                <a:rPr lang="zh-CN" altLang="en-US" sz="1600" spc="1200" dirty="0">
                  <a:solidFill>
                    <a:schemeClr val="accent1"/>
                  </a:solidFill>
                  <a:latin typeface="+mn-ea"/>
                  <a:sym typeface="inpin liuliuyuan" panose="02000000000000000000" pitchFamily="2" charset="-122"/>
                </a:rPr>
                <a:t>安全教育</a:t>
              </a:r>
              <a:endParaRPr lang="en-US" altLang="zh-CN" sz="1600" spc="12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endParaRPr>
            </a:p>
          </p:txBody>
        </p:sp>
        <p:sp>
          <p:nvSpPr>
            <p:cNvPr id="9" name="圆角矩形 8"/>
            <p:cNvSpPr/>
            <p:nvPr/>
          </p:nvSpPr>
          <p:spPr>
            <a:xfrm>
              <a:off x="2499575" y="2580715"/>
              <a:ext cx="4062590" cy="309536"/>
            </a:xfrm>
            <a:prstGeom prst="round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图片 12"/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2057400" y="3474135"/>
            <a:ext cx="1676400" cy="123121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85950" y="400050"/>
            <a:ext cx="5943600" cy="85725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eaLnBrk="1" hangingPunct="1"/>
            <a:r>
              <a:rPr lang="zh-CN" altLang="en-US" smtClean="0">
                <a:solidFill>
                  <a:srgbClr val="000000"/>
                </a:solidFill>
              </a:rPr>
              <a:t>我应该到哪儿去游泳？为什么？</a:t>
            </a:r>
            <a:endParaRPr lang="zh-CN" altLang="en-US" smtClean="0">
              <a:solidFill>
                <a:srgbClr val="000000"/>
              </a:solidFill>
            </a:endParaRPr>
          </a:p>
        </p:txBody>
      </p:sp>
      <p:pic>
        <p:nvPicPr>
          <p:cNvPr id="13315" name="Picture 3" descr="2210005_091229001614_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057400" y="1485900"/>
            <a:ext cx="28575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 descr="2889686_171000779517_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86350" y="1485900"/>
            <a:ext cx="28003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 descr="2007623102433630_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7400" y="3371850"/>
            <a:ext cx="28575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6" descr="jingjingdeliutang--jianghe_467137_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86350" y="3371850"/>
            <a:ext cx="280035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228850" y="2400300"/>
            <a:ext cx="45720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rgbClr val="000000"/>
                </a:solidFill>
              </a:rPr>
              <a:t>水库</a:t>
            </a:r>
            <a:endParaRPr lang="zh-CN" sz="2400" b="1">
              <a:solidFill>
                <a:srgbClr val="000000"/>
              </a:solidFill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5209620" y="2286000"/>
            <a:ext cx="551815" cy="102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rgbClr val="000000"/>
                </a:solidFill>
              </a:rPr>
              <a:t>游泳馆</a:t>
            </a:r>
            <a:endParaRPr lang="zh-CN" sz="2400" b="1">
              <a:solidFill>
                <a:srgbClr val="000000"/>
              </a:solidFill>
            </a:endParaRP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066620" y="4400550"/>
            <a:ext cx="551815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rgbClr val="000000"/>
                </a:solidFill>
              </a:rPr>
              <a:t>湖泊</a:t>
            </a:r>
            <a:endParaRPr lang="zh-CN" sz="2400" b="1">
              <a:solidFill>
                <a:srgbClr val="000000"/>
              </a:solidFill>
            </a:endParaRP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6915150" y="3543300"/>
            <a:ext cx="8001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2400" b="1">
                <a:solidFill>
                  <a:srgbClr val="000000"/>
                </a:solidFill>
              </a:rPr>
              <a:t>江河</a:t>
            </a:r>
            <a:endParaRPr lang="zh-CN" sz="2400" b="1">
              <a:solidFill>
                <a:srgbClr val="000000"/>
              </a:solidFill>
            </a:endParaRPr>
          </a:p>
        </p:txBody>
      </p:sp>
      <p:pic>
        <p:nvPicPr>
          <p:cNvPr id="13323" name="Picture 11" descr="3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500" y="14859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4" name="Picture 12" descr="3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0500" y="337185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5" name="Picture 13" descr="3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86350" y="337185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6" name="Picture 14" descr="3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72300" y="148590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1331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1331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3323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1" dur="1" fill="hold"/>
                                        <p:tgtEl>
                                          <p:spTgt spid="1331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1332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332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1331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9" dur="1" fill="hold"/>
                                        <p:tgtEl>
                                          <p:spTgt spid="13322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1332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9" dur="1" fill="hold"/>
                                        <p:tgtEl>
                                          <p:spTgt spid="1331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1332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" fill="hold"/>
                                        <p:tgtEl>
                                          <p:spTgt spid="1332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bldLvl="0" autoUpdateAnimBg="0"/>
      <p:bldP spid="13320" grpId="0" bldLvl="0" autoUpdateAnimBg="0"/>
      <p:bldP spid="13321" grpId="0" bldLvl="0" autoUpdateAnimBg="0"/>
      <p:bldP spid="13322" grpId="0" bldLvl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33693" y="2103662"/>
            <a:ext cx="3181707" cy="290648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1611" b="-1"/>
          <a:stretch>
            <a:fillRect/>
          </a:stretch>
        </p:blipFill>
        <p:spPr>
          <a:xfrm>
            <a:off x="0" y="819150"/>
            <a:ext cx="9144000" cy="432435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986470" y="934819"/>
            <a:ext cx="2585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第二部分</a:t>
            </a:r>
            <a:endParaRPr lang="en-US" altLang="zh-CN" sz="36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10270" y="1591330"/>
            <a:ext cx="532873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800" b="1" spc="12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游泳注意事项</a:t>
            </a:r>
            <a:endParaRPr lang="zh-CN" altLang="en-US" sz="4800" b="1" spc="12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/>
          <p:cNvPicPr>
            <a:picLocks noChangeAspect="1" noChangeArrowheads="1"/>
          </p:cNvPicPr>
          <p:nvPr/>
        </p:nvPicPr>
        <p:blipFill>
          <a:blip r:embed="rId1" cstate="screen"/>
          <a:stretch>
            <a:fillRect/>
          </a:stretch>
        </p:blipFill>
        <p:spPr bwMode="auto">
          <a:xfrm>
            <a:off x="1334751" y="1523485"/>
            <a:ext cx="2838888" cy="1828019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矩形 2"/>
          <p:cNvSpPr>
            <a:spLocks noChangeArrowheads="1"/>
          </p:cNvSpPr>
          <p:nvPr/>
        </p:nvSpPr>
        <p:spPr bwMode="auto">
          <a:xfrm>
            <a:off x="1614334" y="3667162"/>
            <a:ext cx="2492991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选择正规、安全的游泳场所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5" name="TextBox 8"/>
          <p:cNvSpPr>
            <a:spLocks noChangeArrowheads="1"/>
          </p:cNvSpPr>
          <p:nvPr/>
        </p:nvSpPr>
        <p:spPr bwMode="auto">
          <a:xfrm>
            <a:off x="4924422" y="3667162"/>
            <a:ext cx="2808234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必须在成人的陪同下游泳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4910161" y="1504950"/>
            <a:ext cx="2862239" cy="187577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8"/>
          <p:cNvPicPr>
            <a:picLocks noChangeAspect="1" noChangeArrowheads="1"/>
          </p:cNvPicPr>
          <p:nvPr/>
        </p:nvPicPr>
        <p:blipFill>
          <a:blip r:embed="rId1" cstate="screen"/>
          <a:stretch>
            <a:fillRect/>
          </a:stretch>
        </p:blipFill>
        <p:spPr bwMode="auto">
          <a:xfrm>
            <a:off x="1465484" y="1581150"/>
            <a:ext cx="2420716" cy="1492291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7" name="TextBox 8"/>
          <p:cNvSpPr>
            <a:spLocks noChangeArrowheads="1"/>
          </p:cNvSpPr>
          <p:nvPr/>
        </p:nvSpPr>
        <p:spPr bwMode="auto">
          <a:xfrm>
            <a:off x="1295400" y="3369524"/>
            <a:ext cx="2698298" cy="553998"/>
          </a:xfrm>
          <a:prstGeom prst="rect">
            <a:avLst/>
          </a:prstGeom>
          <a:solidFill>
            <a:srgbClr val="FFFFFF">
              <a:alpha val="65097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做好准备活动，  下水前应先热身，但不宜太剧烈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6" name="TextBox 8"/>
          <p:cNvSpPr>
            <a:spLocks noChangeArrowheads="1"/>
          </p:cNvSpPr>
          <p:nvPr/>
        </p:nvSpPr>
        <p:spPr bwMode="auto">
          <a:xfrm>
            <a:off x="5129718" y="3369524"/>
            <a:ext cx="241408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不要贸然跳水和潜泳，不要在水下憋气。</a:t>
            </a:r>
            <a:endParaRPr lang="zh-CN" altLang="en-US" sz="15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55606" y="1603719"/>
            <a:ext cx="2511994" cy="144775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animBg="1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33693" y="2103662"/>
            <a:ext cx="3181707" cy="290648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1611" b="-1"/>
          <a:stretch>
            <a:fillRect/>
          </a:stretch>
        </p:blipFill>
        <p:spPr>
          <a:xfrm>
            <a:off x="0" y="819150"/>
            <a:ext cx="9144000" cy="432435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986470" y="934819"/>
            <a:ext cx="2585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第三部分</a:t>
            </a:r>
            <a:endParaRPr lang="en-US" altLang="zh-CN" sz="36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05000" y="1559064"/>
            <a:ext cx="53287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同伴落水不要错误施救</a:t>
            </a:r>
            <a:endParaRPr lang="zh-CN" altLang="en-US" sz="4000" b="1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05000" y="2266950"/>
            <a:ext cx="436739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>
                <a:solidFill>
                  <a:schemeClr val="accent1"/>
                </a:solidFill>
              </a:rPr>
              <a:t>school safety education theme class meeting </a:t>
            </a:r>
            <a:r>
              <a:rPr lang="en-US" altLang="zh-CN" sz="1400" dirty="0">
                <a:solidFill>
                  <a:schemeClr val="accent1"/>
                </a:solidFill>
              </a:rPr>
              <a:t>school safety education theme class </a:t>
            </a:r>
            <a:r>
              <a:rPr lang="en-US" altLang="zh-CN" sz="1400" dirty="0" smtClean="0">
                <a:solidFill>
                  <a:schemeClr val="accent1"/>
                </a:solidFill>
              </a:rPr>
              <a:t>meeting</a:t>
            </a:r>
            <a:endParaRPr lang="en-US" altLang="zh-CN" sz="1400" dirty="0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Text Box 3"/>
          <p:cNvSpPr>
            <a:spLocks noChangeArrowheads="1"/>
          </p:cNvSpPr>
          <p:nvPr/>
        </p:nvSpPr>
        <p:spPr bwMode="auto">
          <a:xfrm>
            <a:off x="1233334" y="2190750"/>
            <a:ext cx="3186266" cy="1689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如果你看到小伙伴落水了，首先你会怎么做呢？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724400" y="1047750"/>
            <a:ext cx="3127859" cy="3275632"/>
          </a:xfrm>
          <a:custGeom>
            <a:avLst/>
            <a:gdLst>
              <a:gd name="connsiteX0" fmla="*/ 0 w 3714750"/>
              <a:gd name="connsiteY0" fmla="*/ 0 h 3794135"/>
              <a:gd name="connsiteX1" fmla="*/ 3714750 w 3714750"/>
              <a:gd name="connsiteY1" fmla="*/ 0 h 3794135"/>
              <a:gd name="connsiteX2" fmla="*/ 3714750 w 3714750"/>
              <a:gd name="connsiteY2" fmla="*/ 3794135 h 3794135"/>
              <a:gd name="connsiteX3" fmla="*/ 0 w 3714750"/>
              <a:gd name="connsiteY3" fmla="*/ 3794135 h 379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3794135">
                <a:moveTo>
                  <a:pt x="0" y="0"/>
                </a:moveTo>
                <a:lnTo>
                  <a:pt x="3714750" y="0"/>
                </a:lnTo>
                <a:lnTo>
                  <a:pt x="3714750" y="3794135"/>
                </a:lnTo>
                <a:lnTo>
                  <a:pt x="0" y="3794135"/>
                </a:lnTo>
                <a:close/>
              </a:path>
            </a:pathLst>
          </a:custGeom>
        </p:spPr>
      </p:pic>
      <p:sp>
        <p:nvSpPr>
          <p:cNvPr id="7" name="标题 1"/>
          <p:cNvSpPr txBox="1"/>
          <p:nvPr/>
        </p:nvSpPr>
        <p:spPr>
          <a:xfrm>
            <a:off x="1003072" y="1504950"/>
            <a:ext cx="3376766" cy="403140"/>
          </a:xfrm>
          <a:prstGeom prst="rect">
            <a:avLst/>
          </a:prstGeom>
        </p:spPr>
        <p:txBody>
          <a:bodyPr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36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你会怎么做？</a:t>
            </a:r>
            <a:endParaRPr lang="zh-CN" altLang="en-US" sz="36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9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矩形 1"/>
          <p:cNvSpPr>
            <a:spLocks noChangeArrowheads="1"/>
          </p:cNvSpPr>
          <p:nvPr/>
        </p:nvSpPr>
        <p:spPr bwMode="auto">
          <a:xfrm>
            <a:off x="1371600" y="1276350"/>
            <a:ext cx="6477000" cy="415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安徽</a:t>
            </a:r>
            <a:r>
              <a:rPr lang="en-US" altLang="zh-CN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4</a:t>
            </a:r>
            <a:r>
              <a:rPr lang="zh-CN" altLang="en-US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名小学生手拉手救落水同学均溺亡</a:t>
            </a:r>
            <a:endParaRPr lang="zh-CN" altLang="en-US" sz="21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40964" name="矩形 2"/>
          <p:cNvSpPr>
            <a:spLocks noChangeArrowheads="1"/>
          </p:cNvSpPr>
          <p:nvPr/>
        </p:nvSpPr>
        <p:spPr bwMode="auto">
          <a:xfrm>
            <a:off x="1371600" y="2090343"/>
            <a:ext cx="32004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2011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年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月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26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日，生死关头，四双小手伸向落水同学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……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结果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4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名小学生手拉手救同学，不幸都被急流冲走。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029200" y="2240259"/>
            <a:ext cx="2667000" cy="1454495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nimBg="1"/>
      <p:bldP spid="4096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4"/>
          <p:cNvPicPr>
            <a:picLocks noChangeAspect="1" noChangeArrowheads="1"/>
          </p:cNvPicPr>
          <p:nvPr/>
        </p:nvPicPr>
        <p:blipFill>
          <a:blip r:embed="rId1" cstate="screen"/>
          <a:stretch>
            <a:fillRect/>
          </a:stretch>
        </p:blipFill>
        <p:spPr bwMode="auto">
          <a:xfrm rot="29053">
            <a:off x="5097534" y="1516959"/>
            <a:ext cx="2851260" cy="221720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988" name="矩形 11"/>
          <p:cNvSpPr>
            <a:spLocks noChangeArrowheads="1"/>
          </p:cNvSpPr>
          <p:nvPr/>
        </p:nvSpPr>
        <p:spPr bwMode="auto">
          <a:xfrm>
            <a:off x="1143000" y="2038350"/>
            <a:ext cx="3239091" cy="1422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落水者力大无比，稍不留神就会被溺水者拉下水，造成连环溺水的悲剧。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41989" name="矩形 14"/>
          <p:cNvSpPr>
            <a:spLocks noChangeArrowheads="1"/>
          </p:cNvSpPr>
          <p:nvPr/>
        </p:nvSpPr>
        <p:spPr bwMode="auto">
          <a:xfrm>
            <a:off x="1164017" y="1466302"/>
            <a:ext cx="3456288" cy="415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不</a:t>
            </a:r>
            <a:r>
              <a:rPr lang="zh-CN" altLang="en-US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能手拉手施救</a:t>
            </a:r>
            <a:endParaRPr lang="zh-CN" altLang="en-US" sz="21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8" grpId="0"/>
      <p:bldP spid="4198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1" name="Picture 4"/>
          <p:cNvPicPr>
            <a:picLocks noChangeAspect="1" noChangeArrowheads="1"/>
          </p:cNvPicPr>
          <p:nvPr/>
        </p:nvPicPr>
        <p:blipFill>
          <a:blip r:embed="rId1" cstate="screen"/>
          <a:stretch>
            <a:fillRect/>
          </a:stretch>
        </p:blipFill>
        <p:spPr bwMode="auto">
          <a:xfrm rot="29053">
            <a:off x="5190012" y="1514487"/>
            <a:ext cx="2267277" cy="2449511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2" name="矩形 11"/>
          <p:cNvSpPr>
            <a:spLocks noChangeArrowheads="1"/>
          </p:cNvSpPr>
          <p:nvPr/>
        </p:nvSpPr>
        <p:spPr bwMode="auto">
          <a:xfrm>
            <a:off x="1293501" y="1962150"/>
            <a:ext cx="31242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小学生没有足够的能力入水救溺水者，千万不能下水救人，以免发生更多的悲剧。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43013" name="矩形 14"/>
          <p:cNvSpPr>
            <a:spLocks noChangeArrowheads="1"/>
          </p:cNvSpPr>
          <p:nvPr/>
        </p:nvSpPr>
        <p:spPr bwMode="auto">
          <a:xfrm>
            <a:off x="1330411" y="1428750"/>
            <a:ext cx="3239690" cy="415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不能</a:t>
            </a:r>
            <a:r>
              <a:rPr lang="zh-CN" altLang="en-US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入水施救</a:t>
            </a:r>
            <a:endParaRPr lang="zh-CN" altLang="en-US" sz="21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0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4"/>
          <p:cNvPicPr>
            <a:picLocks noChangeArrowheads="1"/>
          </p:cNvPicPr>
          <p:nvPr/>
        </p:nvPicPr>
        <p:blipFill>
          <a:blip r:embed="rId1" cstate="screen"/>
          <a:stretch>
            <a:fillRect/>
          </a:stretch>
        </p:blipFill>
        <p:spPr bwMode="auto">
          <a:xfrm flipH="1">
            <a:off x="3962400" y="1539846"/>
            <a:ext cx="3733800" cy="217490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1143000" y="1890971"/>
            <a:ext cx="2290385" cy="216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indent="3048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碰到有人溺水，第一时间要大声呼叫，派出一人去寻求成人的帮助（如果有多个同伴在一起的话）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5" name="矩形 14"/>
          <p:cNvSpPr>
            <a:spLocks noChangeArrowheads="1"/>
          </p:cNvSpPr>
          <p:nvPr/>
        </p:nvSpPr>
        <p:spPr bwMode="auto">
          <a:xfrm>
            <a:off x="1219200" y="1428750"/>
            <a:ext cx="2214185" cy="415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正确</a:t>
            </a:r>
            <a:r>
              <a:rPr lang="zh-CN" altLang="en-US" sz="21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施救</a:t>
            </a:r>
            <a:endParaRPr lang="zh-CN" altLang="en-US" sz="21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gallery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99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5105400" y="2461660"/>
            <a:ext cx="3048000" cy="237019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34570"/>
          <a:stretch>
            <a:fillRect/>
          </a:stretch>
        </p:blipFill>
        <p:spPr>
          <a:xfrm>
            <a:off x="0" y="2267776"/>
            <a:ext cx="9144000" cy="2875724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447800" y="997625"/>
            <a:ext cx="6629400" cy="2030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1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随着天气变化</a:t>
            </a:r>
            <a:r>
              <a:rPr lang="zh-CN" altLang="en-US" sz="21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，中小学生游泳溺水事故进入高发期。教育局发出紧急通知，明确要求中小学生不准私自下水游泳；不到无安全保障的水域游泳。</a:t>
            </a:r>
            <a:endParaRPr lang="en-US" altLang="zh-CN" sz="21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flip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33693" y="2103662"/>
            <a:ext cx="3181707" cy="290648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1611" b="-1"/>
          <a:stretch>
            <a:fillRect/>
          </a:stretch>
        </p:blipFill>
        <p:spPr>
          <a:xfrm>
            <a:off x="0" y="819150"/>
            <a:ext cx="9144000" cy="432435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986470" y="934819"/>
            <a:ext cx="2585530" cy="6451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第四部分</a:t>
            </a:r>
            <a:endParaRPr lang="en-US" altLang="zh-CN" sz="36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05000" y="1559064"/>
            <a:ext cx="532873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400" b="1" spc="6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不慎落水如何自救</a:t>
            </a:r>
            <a:endParaRPr lang="zh-CN" altLang="en-US" sz="4400" b="1" spc="6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>
        <p14:switch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5"/>
          <p:cNvPicPr>
            <a:picLocks noChangeAspect="1" noChangeArrowheads="1"/>
          </p:cNvPicPr>
          <p:nvPr/>
        </p:nvPicPr>
        <p:blipFill>
          <a:blip r:embed="rId1" cstate="screen"/>
          <a:stretch>
            <a:fillRect/>
          </a:stretch>
        </p:blipFill>
        <p:spPr bwMode="auto">
          <a:xfrm rot="4265">
            <a:off x="1448782" y="1783353"/>
            <a:ext cx="2284998" cy="1584834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 rot="28553">
            <a:off x="5286274" y="1792933"/>
            <a:ext cx="2313404" cy="151742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14"/>
          <p:cNvSpPr>
            <a:spLocks noChangeArrowheads="1"/>
          </p:cNvSpPr>
          <p:nvPr/>
        </p:nvSpPr>
        <p:spPr bwMode="auto">
          <a:xfrm>
            <a:off x="1219200" y="1123950"/>
            <a:ext cx="6618610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正确</a:t>
            </a: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自救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6" name="TextBox 2"/>
          <p:cNvSpPr>
            <a:spLocks noChangeArrowheads="1"/>
          </p:cNvSpPr>
          <p:nvPr/>
        </p:nvSpPr>
        <p:spPr bwMode="auto">
          <a:xfrm>
            <a:off x="5061049" y="3541752"/>
            <a:ext cx="2763855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5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及时</a:t>
            </a:r>
            <a:r>
              <a:rPr lang="zh-CN" altLang="en-US" sz="135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甩掉鞋子和口袋里的重物，但不要脱掉衣服，因为它会产生一定的浮力，对你有很大帮助。</a:t>
            </a:r>
            <a:endParaRPr lang="zh-CN" altLang="en-US" sz="135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52227" name="TextBox 2"/>
          <p:cNvSpPr>
            <a:spLocks noChangeArrowheads="1"/>
          </p:cNvSpPr>
          <p:nvPr/>
        </p:nvSpPr>
        <p:spPr bwMode="auto">
          <a:xfrm>
            <a:off x="1295400" y="3541752"/>
            <a:ext cx="275422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5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如果</a:t>
            </a:r>
            <a:r>
              <a:rPr lang="zh-CN" altLang="en-US" sz="135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你不习水性，应迅速把头向后仰，口向上，尽量使口鼻露出水面，不能将手上举或挣扎，以免使身体下沉。</a:t>
            </a:r>
            <a:endParaRPr lang="zh-CN" altLang="en-US" sz="135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prism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2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52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5222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TextBox 2"/>
          <p:cNvSpPr>
            <a:spLocks noChangeArrowheads="1"/>
          </p:cNvSpPr>
          <p:nvPr/>
        </p:nvSpPr>
        <p:spPr bwMode="auto">
          <a:xfrm>
            <a:off x="1344313" y="1535809"/>
            <a:ext cx="2312894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5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假如周围有木板，应抓住，借用木板的浮力使自己的身体尽量往上浮。</a:t>
            </a:r>
            <a:endParaRPr lang="zh-CN" altLang="en-US" sz="135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800601" y="1535809"/>
            <a:ext cx="2743200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35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如果有人跳水相救，千万不可死死抱住救助者不放，而应尽量放松，配合救助者把你带到岸边。</a:t>
            </a:r>
            <a:endParaRPr lang="zh-CN" altLang="en-US" sz="135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1501525" y="2523959"/>
            <a:ext cx="2414639" cy="1773407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950031" y="2447760"/>
            <a:ext cx="2517569" cy="1905000"/>
          </a:xfrm>
          <a:prstGeom prst="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  <a:headEnd/>
            <a:tailEnd/>
          </a:ln>
          <a:effectLst>
            <a:innerShdw blurRad="76200">
              <a:srgbClr val="000000"/>
            </a:innerShdw>
          </a:effectLst>
        </p:spPr>
      </p:pic>
      <p:sp>
        <p:nvSpPr>
          <p:cNvPr id="8" name="矩形 14"/>
          <p:cNvSpPr>
            <a:spLocks noChangeArrowheads="1"/>
          </p:cNvSpPr>
          <p:nvPr/>
        </p:nvSpPr>
        <p:spPr bwMode="auto">
          <a:xfrm>
            <a:off x="1439738" y="1047751"/>
            <a:ext cx="2476425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正确</a:t>
            </a: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自救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9" name="矩形 14"/>
          <p:cNvSpPr>
            <a:spLocks noChangeArrowheads="1"/>
          </p:cNvSpPr>
          <p:nvPr/>
        </p:nvSpPr>
        <p:spPr bwMode="auto">
          <a:xfrm>
            <a:off x="4974286" y="1047750"/>
            <a:ext cx="2493313" cy="369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正确</a:t>
            </a: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自救</a:t>
            </a:r>
            <a:endParaRPr lang="zh-CN" altLang="en-US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prism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/>
      <p:bldP spid="3" grpId="0"/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6"/>
          <p:cNvSpPr txBox="1">
            <a:spLocks noChangeArrowheads="1"/>
          </p:cNvSpPr>
          <p:nvPr/>
        </p:nvSpPr>
        <p:spPr bwMode="auto">
          <a:xfrm>
            <a:off x="1649016" y="897731"/>
            <a:ext cx="3780234" cy="598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sz="3300" b="1">
                <a:solidFill>
                  <a:srgbClr val="000000"/>
                </a:solidFill>
                <a:latin typeface="宋体" panose="02010600030101010101" pitchFamily="2" charset="-122"/>
              </a:rPr>
              <a:t>谨记：安全标示</a:t>
            </a:r>
            <a:endParaRPr lang="zh-CN" sz="3300" b="1">
              <a:solidFill>
                <a:srgbClr val="000000"/>
              </a:solidFill>
              <a:latin typeface="宋体" panose="02010600030101010101" pitchFamily="2" charset="-122"/>
            </a:endParaRPr>
          </a:p>
        </p:txBody>
      </p:sp>
      <p:pic>
        <p:nvPicPr>
          <p:cNvPr id="24579" name="Picture 3" descr="1246094936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143000" y="2107406"/>
            <a:ext cx="4346972" cy="3036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 descr="919235_184815063_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42272" y="347663"/>
            <a:ext cx="3077765" cy="2764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1" name="Picture 5" descr="untitled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13822" y="3215879"/>
            <a:ext cx="1944290" cy="186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479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457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4581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4580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1802606" y="822722"/>
            <a:ext cx="536138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sz="2400" b="1" dirty="0">
                <a:solidFill>
                  <a:srgbClr val="000000"/>
                </a:solidFill>
                <a:ea typeface="楷体_GB2312" pitchFamily="49" charset="-122"/>
              </a:rPr>
              <a:t>切记</a:t>
            </a:r>
            <a:r>
              <a:rPr lang="zh-CN" sz="2400" b="1" dirty="0">
                <a:solidFill>
                  <a:srgbClr val="000000"/>
                </a:solidFill>
                <a:ea typeface="黑体" panose="02010609060101010101" pitchFamily="49" charset="-122"/>
              </a:rPr>
              <a:t>：</a:t>
            </a:r>
            <a:r>
              <a:rPr lang="zh-CN" b="1" dirty="0">
                <a:ea typeface="黑体" panose="02010609060101010101" pitchFamily="49" charset="-122"/>
              </a:rPr>
              <a:t>       </a:t>
            </a:r>
            <a:endParaRPr lang="zh-CN" b="1" dirty="0">
              <a:ea typeface="黑体" panose="02010609060101010101" pitchFamily="49" charset="-122"/>
            </a:endParaRPr>
          </a:p>
        </p:txBody>
      </p:sp>
      <p:sp>
        <p:nvSpPr>
          <p:cNvPr id="21507" name="Text Box 5"/>
          <p:cNvSpPr txBox="1">
            <a:spLocks noChangeArrowheads="1"/>
          </p:cNvSpPr>
          <p:nvPr/>
        </p:nvSpPr>
        <p:spPr bwMode="auto">
          <a:xfrm>
            <a:off x="2857500" y="839391"/>
            <a:ext cx="3943350" cy="3683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zh-CN" b="1" dirty="0">
                <a:solidFill>
                  <a:srgbClr val="FF0000"/>
                </a:solidFill>
              </a:rPr>
              <a:t>严格遵守“四不”</a:t>
            </a:r>
            <a:r>
              <a:rPr lang="zh-CN" dirty="0">
                <a:solidFill>
                  <a:srgbClr val="FF0000"/>
                </a:solidFill>
              </a:rPr>
              <a:t> </a:t>
            </a:r>
            <a:r>
              <a:rPr lang="zh-CN" b="1" dirty="0">
                <a:solidFill>
                  <a:srgbClr val="FF0000"/>
                </a:solidFill>
              </a:rPr>
              <a:t>，珍惜宝贵生命！</a:t>
            </a:r>
            <a:endParaRPr lang="zh-CN" b="1" dirty="0">
              <a:solidFill>
                <a:srgbClr val="FF0000"/>
              </a:solidFill>
            </a:endParaRPr>
          </a:p>
        </p:txBody>
      </p:sp>
      <p:sp>
        <p:nvSpPr>
          <p:cNvPr id="25604" name="Text Box 6"/>
          <p:cNvSpPr txBox="1">
            <a:spLocks noChangeArrowheads="1"/>
          </p:cNvSpPr>
          <p:nvPr/>
        </p:nvSpPr>
        <p:spPr bwMode="auto">
          <a:xfrm>
            <a:off x="2839641" y="1771650"/>
            <a:ext cx="3618309" cy="368300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b="1" dirty="0"/>
              <a:t>未经家长、老师同意不去；</a:t>
            </a:r>
            <a:r>
              <a:rPr lang="zh-CN" sz="1500" dirty="0"/>
              <a:t> </a:t>
            </a:r>
            <a:endParaRPr lang="zh-CN" sz="1500" dirty="0"/>
          </a:p>
        </p:txBody>
      </p:sp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2844403" y="2457450"/>
            <a:ext cx="3618309" cy="368300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b="1" dirty="0"/>
              <a:t>没有会游泳的成年人陪同不去；</a:t>
            </a:r>
            <a:r>
              <a:rPr lang="zh-CN" dirty="0"/>
              <a:t> </a:t>
            </a:r>
            <a:endParaRPr lang="zh-CN" dirty="0"/>
          </a:p>
        </p:txBody>
      </p:sp>
      <p:sp>
        <p:nvSpPr>
          <p:cNvPr id="25606" name="Text Box 8"/>
          <p:cNvSpPr txBox="1">
            <a:spLocks noChangeArrowheads="1"/>
          </p:cNvSpPr>
          <p:nvPr/>
        </p:nvSpPr>
        <p:spPr bwMode="auto">
          <a:xfrm>
            <a:off x="2857500" y="3143250"/>
            <a:ext cx="3605213" cy="368300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b="1" dirty="0"/>
              <a:t>深水的地方不去；</a:t>
            </a:r>
            <a:r>
              <a:rPr lang="zh-CN" dirty="0"/>
              <a:t> </a:t>
            </a:r>
            <a:endParaRPr lang="zh-CN" dirty="0"/>
          </a:p>
        </p:txBody>
      </p:sp>
      <p:sp>
        <p:nvSpPr>
          <p:cNvPr id="25607" name="Text Box 9"/>
          <p:cNvSpPr txBox="1">
            <a:spLocks noChangeArrowheads="1"/>
          </p:cNvSpPr>
          <p:nvPr/>
        </p:nvSpPr>
        <p:spPr bwMode="auto">
          <a:xfrm>
            <a:off x="2857500" y="3829050"/>
            <a:ext cx="3564731" cy="368300"/>
          </a:xfrm>
          <a:prstGeom prst="rect">
            <a:avLst/>
          </a:prstGeom>
          <a:solidFill>
            <a:srgbClr val="FFCC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b="1" dirty="0"/>
              <a:t>水库、池塘不去。</a:t>
            </a:r>
            <a:r>
              <a:rPr lang="zh-CN" dirty="0"/>
              <a:t> </a:t>
            </a:r>
            <a:endParaRPr lang="zh-CN" dirty="0"/>
          </a:p>
        </p:txBody>
      </p:sp>
    </p:spTree>
  </p:cSld>
  <p:clrMapOvr>
    <a:masterClrMapping/>
  </p:clrMapOvr>
  <p:transition advTm="83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560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5605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2560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25607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bldLvl="0" animBg="1" autoUpdateAnimBg="0"/>
      <p:bldP spid="25605" grpId="0" bldLvl="0" animBg="1" autoUpdateAnimBg="0"/>
      <p:bldP spid="25606" grpId="0" bldLvl="0" animBg="1" autoUpdateAnimBg="0"/>
      <p:bldP spid="25607" grpId="0" bldLvl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5094237" y="2571750"/>
            <a:ext cx="2754363" cy="248883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34570"/>
          <a:stretch>
            <a:fillRect/>
          </a:stretch>
        </p:blipFill>
        <p:spPr>
          <a:xfrm>
            <a:off x="0" y="2267776"/>
            <a:ext cx="9144000" cy="2875724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1066800" y="971550"/>
            <a:ext cx="595035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b="1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目</a:t>
            </a:r>
            <a:endParaRPr lang="en-US" altLang="zh-CN" sz="3200" b="1" dirty="0" smtClean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200" b="1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录</a:t>
            </a:r>
            <a:endParaRPr lang="en-US" altLang="zh-CN" sz="3200" b="1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986470" y="104775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01</a:t>
            </a:r>
            <a:r>
              <a:rPr lang="zh-CN" altLang="en-US" sz="19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、远离野外危险</a:t>
            </a:r>
            <a:r>
              <a:rPr lang="zh-CN" altLang="en-US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水域</a:t>
            </a:r>
            <a:endParaRPr lang="en-US" altLang="zh-CN" sz="19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86470" y="176366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02</a:t>
            </a:r>
            <a:r>
              <a:rPr lang="zh-CN" altLang="en-US" sz="19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、游泳注意事项</a:t>
            </a:r>
            <a:endParaRPr lang="zh-CN" altLang="en-US" sz="19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986470" y="2537252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03</a:t>
            </a:r>
            <a:r>
              <a:rPr lang="zh-CN" altLang="en-US" sz="19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、同伴落水不要错误营救</a:t>
            </a:r>
            <a:endParaRPr lang="zh-CN" altLang="en-US" sz="19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034470" y="1055828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04</a:t>
            </a:r>
            <a:r>
              <a:rPr lang="zh-CN" altLang="en-US" sz="19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、同伴落水如何正确施救</a:t>
            </a:r>
            <a:endParaRPr lang="zh-CN" altLang="en-US" sz="19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5034470" y="1771740"/>
            <a:ext cx="3576130" cy="3847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19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05</a:t>
            </a:r>
            <a:r>
              <a:rPr lang="zh-CN" altLang="en-US" sz="19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、不慎落水如何自救</a:t>
            </a:r>
            <a:endParaRPr lang="zh-CN" altLang="en-US" sz="19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gallery dir="l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38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2890908"/>
            <a:ext cx="9144000" cy="225259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  <a14:imgEffect>
                      <a14:colorTemperature colorTemp="59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733693" y="2103662"/>
            <a:ext cx="3181707" cy="2906488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737511" cy="204233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t="1611" b="-1"/>
          <a:stretch>
            <a:fillRect/>
          </a:stretch>
        </p:blipFill>
        <p:spPr>
          <a:xfrm>
            <a:off x="0" y="819150"/>
            <a:ext cx="9144000" cy="4324350"/>
          </a:xfrm>
          <a:prstGeom prst="rect">
            <a:avLst/>
          </a:prstGeom>
        </p:spPr>
      </p:pic>
      <p:sp>
        <p:nvSpPr>
          <p:cNvPr id="35" name="矩形 34"/>
          <p:cNvSpPr/>
          <p:nvPr/>
        </p:nvSpPr>
        <p:spPr>
          <a:xfrm>
            <a:off x="1905000" y="971550"/>
            <a:ext cx="258553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600" dirty="0" smtClean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第一部分</a:t>
            </a:r>
            <a:endParaRPr lang="en-US" altLang="zh-CN" sz="36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10270" y="1581150"/>
            <a:ext cx="456673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4000" b="1" spc="300" dirty="0">
                <a:solidFill>
                  <a:schemeClr val="accent1"/>
                </a:solidFill>
                <a:latin typeface="+mn-ea"/>
                <a:sym typeface="inpin liuliuyuan" panose="02000000000000000000" pitchFamily="2" charset="-122"/>
              </a:rPr>
              <a:t>远离野外危险水域</a:t>
            </a:r>
            <a:endParaRPr lang="zh-CN" altLang="en-US" sz="4000" b="1" spc="300" dirty="0">
              <a:solidFill>
                <a:schemeClr val="accent1"/>
              </a:solidFill>
              <a:latin typeface="+mn-ea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>
        <p14:prism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矩形 2"/>
          <p:cNvSpPr>
            <a:spLocks noChangeArrowheads="1"/>
          </p:cNvSpPr>
          <p:nvPr/>
        </p:nvSpPr>
        <p:spPr bwMode="auto">
          <a:xfrm>
            <a:off x="914400" y="2297490"/>
            <a:ext cx="3078257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一般发生溺水的地点在：水库、水坑、河流、溪边，游泳池</a:t>
            </a:r>
            <a:r>
              <a:rPr lang="en-US" altLang="zh-CN" sz="24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……</a:t>
            </a:r>
            <a:endParaRPr lang="zh-CN" altLang="en-US" sz="135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20000"/>
                    </a14:imgEffect>
                    <a14:imgEffect>
                      <a14:colorTemperature colorTemp="53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38600" y="849136"/>
            <a:ext cx="4717328" cy="3094214"/>
          </a:xfrm>
          <a:custGeom>
            <a:avLst/>
            <a:gdLst>
              <a:gd name="connsiteX0" fmla="*/ 0 w 3714750"/>
              <a:gd name="connsiteY0" fmla="*/ 0 h 3794135"/>
              <a:gd name="connsiteX1" fmla="*/ 3714750 w 3714750"/>
              <a:gd name="connsiteY1" fmla="*/ 0 h 3794135"/>
              <a:gd name="connsiteX2" fmla="*/ 3714750 w 3714750"/>
              <a:gd name="connsiteY2" fmla="*/ 3794135 h 3794135"/>
              <a:gd name="connsiteX3" fmla="*/ 0 w 3714750"/>
              <a:gd name="connsiteY3" fmla="*/ 3794135 h 379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3794135">
                <a:moveTo>
                  <a:pt x="0" y="0"/>
                </a:moveTo>
                <a:lnTo>
                  <a:pt x="3714750" y="0"/>
                </a:lnTo>
                <a:lnTo>
                  <a:pt x="3714750" y="3794135"/>
                </a:lnTo>
                <a:lnTo>
                  <a:pt x="0" y="3794135"/>
                </a:lnTo>
                <a:close/>
              </a:path>
            </a:pathLst>
          </a:custGeom>
        </p:spPr>
      </p:pic>
      <p:sp>
        <p:nvSpPr>
          <p:cNvPr id="6" name="标题 1"/>
          <p:cNvSpPr txBox="1"/>
          <p:nvPr/>
        </p:nvSpPr>
        <p:spPr>
          <a:xfrm>
            <a:off x="685800" y="1504950"/>
            <a:ext cx="3352800" cy="762000"/>
          </a:xfrm>
          <a:prstGeom prst="rect">
            <a:avLst/>
          </a:prstGeom>
        </p:spPr>
        <p:txBody>
          <a:bodyPr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4000" kern="0" spc="12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危险水域</a:t>
            </a:r>
            <a:endParaRPr lang="zh-CN" altLang="en-US" sz="4000" kern="0" spc="12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9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Text Box 3"/>
          <p:cNvSpPr>
            <a:spLocks noChangeArrowheads="1"/>
          </p:cNvSpPr>
          <p:nvPr/>
        </p:nvSpPr>
        <p:spPr bwMode="auto">
          <a:xfrm>
            <a:off x="990421" y="1504950"/>
            <a:ext cx="3460988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为什么游泳池也会发生溺水呢？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4" name="Text Box 3"/>
          <p:cNvSpPr>
            <a:spLocks noChangeArrowheads="1"/>
          </p:cNvSpPr>
          <p:nvPr/>
        </p:nvSpPr>
        <p:spPr bwMode="auto">
          <a:xfrm>
            <a:off x="914400" y="2099000"/>
            <a:ext cx="3733800" cy="147732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“在人们惯性思维里，都觉得在河里或水库里游泳比较危险。其实从最近几年的经验看，游泳池里出意外的案例也特别</a:t>
            </a:r>
            <a:r>
              <a:rPr lang="zh-CN" altLang="en-US" sz="15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多</a:t>
            </a:r>
            <a:endParaRPr lang="en-US" altLang="zh-CN" sz="15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5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而且</a:t>
            </a:r>
            <a:r>
              <a:rPr lang="zh-CN" altLang="en-US" sz="15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有增多的趋势。”</a:t>
            </a:r>
            <a:endParaRPr lang="en-US" altLang="zh-CN" sz="1500" b="1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4343400" y="963787"/>
            <a:ext cx="3886200" cy="320816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animBg="1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矩形 6"/>
          <p:cNvSpPr>
            <a:spLocks noChangeArrowheads="1"/>
          </p:cNvSpPr>
          <p:nvPr/>
        </p:nvSpPr>
        <p:spPr bwMode="auto">
          <a:xfrm>
            <a:off x="4572000" y="1654076"/>
            <a:ext cx="403860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2014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7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月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3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日，一名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9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岁孩子在三亚某酒店游泳时不幸溺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亡</a:t>
            </a:r>
            <a:endParaRPr lang="en-US" altLang="zh-CN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  <a:p>
            <a:pPr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2014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年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7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月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4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日，</a:t>
            </a:r>
            <a:r>
              <a:rPr lang="en-US" altLang="zh-CN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8</a:t>
            </a:r>
            <a:r>
              <a:rPr lang="zh-CN" altLang="en-US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岁男孩在海口市现代花园小区游泳池溺</a:t>
            </a:r>
            <a:r>
              <a:rPr lang="zh-CN" altLang="en-US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亡</a:t>
            </a:r>
            <a:endParaRPr lang="zh-CN" altLang="en-US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6" name="Text Box 3"/>
          <p:cNvSpPr>
            <a:spLocks noChangeArrowheads="1"/>
          </p:cNvSpPr>
          <p:nvPr/>
        </p:nvSpPr>
        <p:spPr bwMode="auto">
          <a:xfrm>
            <a:off x="4635163" y="1383268"/>
            <a:ext cx="1765637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悲痛案例</a:t>
            </a:r>
            <a:endParaRPr lang="en-US" altLang="zh-CN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 flipH="1">
            <a:off x="457200" y="1066800"/>
            <a:ext cx="4124164" cy="3028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1"/>
          <p:cNvSpPr>
            <a:spLocks noChangeArrowheads="1"/>
          </p:cNvSpPr>
          <p:nvPr/>
        </p:nvSpPr>
        <p:spPr bwMode="auto">
          <a:xfrm>
            <a:off x="1066800" y="1350905"/>
            <a:ext cx="2300630" cy="60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33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你知道吗？</a:t>
            </a:r>
            <a:endParaRPr lang="zh-CN" altLang="en-US" sz="33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sp>
        <p:nvSpPr>
          <p:cNvPr id="28678" name="Rectangle 1"/>
          <p:cNvSpPr>
            <a:spLocks noChangeArrowheads="1"/>
          </p:cNvSpPr>
          <p:nvPr/>
        </p:nvSpPr>
        <p:spPr bwMode="auto">
          <a:xfrm>
            <a:off x="1143001" y="2004358"/>
            <a:ext cx="2743200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人在溺水后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，</a:t>
            </a: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2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分钟后将失去意识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；</a:t>
            </a:r>
            <a:r>
              <a:rPr lang="en-US" altLang="zh-CN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4-6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分钟身体将遭受不可避免的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伤害如果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在野外落水，很难被及时营救，从而溺水死亡。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114800" y="895350"/>
            <a:ext cx="3733800" cy="3269760"/>
          </a:xfrm>
          <a:custGeom>
            <a:avLst/>
            <a:gdLst>
              <a:gd name="connsiteX0" fmla="*/ 0 w 3714750"/>
              <a:gd name="connsiteY0" fmla="*/ 0 h 3794135"/>
              <a:gd name="connsiteX1" fmla="*/ 3714750 w 3714750"/>
              <a:gd name="connsiteY1" fmla="*/ 0 h 3794135"/>
              <a:gd name="connsiteX2" fmla="*/ 3714750 w 3714750"/>
              <a:gd name="connsiteY2" fmla="*/ 3794135 h 3794135"/>
              <a:gd name="connsiteX3" fmla="*/ 0 w 3714750"/>
              <a:gd name="connsiteY3" fmla="*/ 3794135 h 37941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14750" h="3794135">
                <a:moveTo>
                  <a:pt x="0" y="0"/>
                </a:moveTo>
                <a:lnTo>
                  <a:pt x="3714750" y="0"/>
                </a:lnTo>
                <a:lnTo>
                  <a:pt x="3714750" y="3794135"/>
                </a:lnTo>
                <a:lnTo>
                  <a:pt x="0" y="3794135"/>
                </a:lnTo>
                <a:close/>
              </a:path>
            </a:pathLst>
          </a:cu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  <p:bldP spid="286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矩形 5"/>
          <p:cNvSpPr>
            <a:spLocks noChangeArrowheads="1"/>
          </p:cNvSpPr>
          <p:nvPr/>
        </p:nvSpPr>
        <p:spPr bwMode="auto">
          <a:xfrm>
            <a:off x="3952311" y="1577882"/>
            <a:ext cx="481068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繁" panose="02010609000101010101" pitchFamily="49" charset="-122"/>
                <a:sym typeface="inpin liuliuyuan" panose="02000000000000000000" pitchFamily="2" charset="-122"/>
              </a:rPr>
              <a:t>所以，不管是野外的小溪河流水库，还是</a:t>
            </a: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繁" panose="02010609000101010101" pitchFamily="49" charset="-122"/>
                <a:sym typeface="inpin liuliuyuan" panose="02000000000000000000" pitchFamily="2" charset="-122"/>
              </a:rPr>
              <a:t>游泳池</a:t>
            </a:r>
            <a:endParaRPr lang="en-US" altLang="zh-CN" sz="1600" dirty="0" smtClean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趣体繁" panose="02010609000101010101" pitchFamily="49" charset="-122"/>
              <a:sym typeface="inpin liuliuyuan" panose="02000000000000000000" pitchFamily="2" charset="-122"/>
            </a:endParaRP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zh-CN" altLang="en-US" sz="1600" dirty="0" smtClean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繁" panose="02010609000101010101" pitchFamily="49" charset="-122"/>
                <a:sym typeface="inpin liuliuyuan" panose="02000000000000000000" pitchFamily="2" charset="-122"/>
              </a:rPr>
              <a:t>都</a:t>
            </a:r>
            <a:r>
              <a:rPr lang="zh-CN" altLang="en-US" sz="1600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经典趣体繁" panose="02010609000101010101" pitchFamily="49" charset="-122"/>
                <a:sym typeface="inpin liuliuyuan" panose="02000000000000000000" pitchFamily="2" charset="-122"/>
              </a:rPr>
              <a:t>可能会发生溺水危险，同学们不仅要远离野外危险水域，在正规游泳池，也要牢记游泳安全。</a:t>
            </a:r>
            <a:endParaRPr lang="zh-CN" altLang="en-US" sz="1600" dirty="0">
              <a:solidFill>
                <a:schemeClr val="tx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经典趣体繁" panose="02010609000101010101" pitchFamily="49" charset="-122"/>
              <a:sym typeface="inpin liuliuyuan" panose="02000000000000000000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533400" y="971550"/>
            <a:ext cx="3229585" cy="2950223"/>
          </a:xfrm>
          <a:prstGeom prst="rect">
            <a:avLst/>
          </a:prstGeom>
        </p:spPr>
      </p:pic>
      <p:sp>
        <p:nvSpPr>
          <p:cNvPr id="8" name="标题 1"/>
          <p:cNvSpPr txBox="1"/>
          <p:nvPr/>
        </p:nvSpPr>
        <p:spPr>
          <a:xfrm>
            <a:off x="3657600" y="2854411"/>
            <a:ext cx="4834365" cy="403139"/>
          </a:xfrm>
          <a:prstGeom prst="rect">
            <a:avLst/>
          </a:prstGeom>
        </p:spPr>
        <p:txBody>
          <a:bodyPr/>
          <a:lstStyle>
            <a:lvl1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2pPr>
            <a:lvl3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3pPr>
            <a:lvl4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4pPr>
            <a:lvl5pPr algn="l" defTabSz="685800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5pPr>
            <a:lvl6pPr marL="4572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6pPr>
            <a:lvl7pPr marL="9144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7pPr>
            <a:lvl8pPr marL="13716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8pPr>
            <a:lvl9pPr marL="1828800" algn="l" defTabSz="685800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zh-CN" altLang="en-US" sz="5400" kern="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inpin liuliuyuan" panose="02000000000000000000" pitchFamily="2" charset="-122"/>
              </a:rPr>
              <a:t>远离危险水域</a:t>
            </a:r>
            <a:endParaRPr lang="zh-CN" altLang="en-US" sz="5400" kern="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inpin liuliuyuan" panose="02000000000000000000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  <p:bldP spid="8" grpId="0"/>
    </p:bldLst>
  </p:timing>
</p:sld>
</file>

<file path=ppt/tags/tag1.xml><?xml version="1.0" encoding="utf-8"?>
<p:tagLst xmlns:p="http://schemas.openxmlformats.org/presentationml/2006/main">
  <p:tag name="ISPRING_ULTRA_SCORM_COURSE_ID" val="82ADB108-2F67-4B4E-A97E-19ABB6FAC58E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RATE_QUIZZES" val="0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F:\我图VIP设计PPT上传\10月份上传文件\298"/>
  <p:tag name="ISPRING_FIRST_PUBLISH" val="1"/>
</p:tagLst>
</file>

<file path=ppt/theme/theme1.xml><?xml version="1.0" encoding="utf-8"?>
<a:theme xmlns:a="http://schemas.openxmlformats.org/drawingml/2006/main" name="第一PPT，www.1ppt.com">
  <a:themeElements>
    <a:clrScheme name="自定义 100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162F1"/>
      </a:accent1>
      <a:accent2>
        <a:srgbClr val="FDAA03"/>
      </a:accent2>
      <a:accent3>
        <a:srgbClr val="0162F1"/>
      </a:accent3>
      <a:accent4>
        <a:srgbClr val="FDAA03"/>
      </a:accent4>
      <a:accent5>
        <a:srgbClr val="0162F1"/>
      </a:accent5>
      <a:accent6>
        <a:srgbClr val="FDAA03"/>
      </a:accent6>
      <a:hlink>
        <a:srgbClr val="0162F1"/>
      </a:hlink>
      <a:folHlink>
        <a:srgbClr val="FDAA03"/>
      </a:folHlink>
    </a:clrScheme>
    <a:fontScheme name="自定义 1">
      <a:majorFont>
        <a:latin typeface="Arial Black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1134</Words>
  <Application>WPS 演示</Application>
  <PresentationFormat>全屏显示(16:9)</PresentationFormat>
  <Paragraphs>124</Paragraphs>
  <Slides>24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7" baseType="lpstr">
      <vt:lpstr>Arial</vt:lpstr>
      <vt:lpstr>宋体</vt:lpstr>
      <vt:lpstr>Wingdings</vt:lpstr>
      <vt:lpstr>inpin liuliuyuan</vt:lpstr>
      <vt:lpstr>Calibri</vt:lpstr>
      <vt:lpstr>微软雅黑</vt:lpstr>
      <vt:lpstr>黑体</vt:lpstr>
      <vt:lpstr>经典趣体繁</vt:lpstr>
      <vt:lpstr>Arial Unicode MS</vt:lpstr>
      <vt:lpstr>Arial Black</vt:lpstr>
      <vt:lpstr>楷体_GB2312</vt:lpstr>
      <vt:lpstr>新宋体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我应该到哪儿去游泳？为什么？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夏季防溺水</dc:title>
  <dc:creator>第一PPT</dc:creator>
  <cp:keywords>www.1ppt.com</cp:keywords>
  <dc:description>www.1ppt.com</dc:description>
  <cp:lastModifiedBy>高睿</cp:lastModifiedBy>
  <cp:revision>3</cp:revision>
  <dcterms:created xsi:type="dcterms:W3CDTF">2019-05-13T21:35:00Z</dcterms:created>
  <dcterms:modified xsi:type="dcterms:W3CDTF">2021-10-20T23:58:10Z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01FFF9C4EBB54140AD6C2AC70407C0A2</vt:lpwstr>
  </property>
  <property fmtid="{D5CDD505-2E9C-101B-9397-08002B2CF9AE}" pid="3" name="KSOProductBuildVer">
    <vt:lpwstr>2052-11.1.0.11045</vt:lpwstr>
  </property>
</Properties>
</file>