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31"/>
  </p:handoutMasterIdLst>
  <p:sldIdLst>
    <p:sldId id="287" r:id="rId4"/>
    <p:sldId id="259" r:id="rId6"/>
    <p:sldId id="260" r:id="rId7"/>
    <p:sldId id="258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7" r:id="rId24"/>
    <p:sldId id="278" r:id="rId25"/>
    <p:sldId id="276" r:id="rId26"/>
    <p:sldId id="279" r:id="rId27"/>
    <p:sldId id="281" r:id="rId28"/>
    <p:sldId id="284" r:id="rId29"/>
    <p:sldId id="288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7"/>
    <a:srgbClr val="00AA56"/>
    <a:srgbClr val="CEF6E1"/>
    <a:srgbClr val="0B713C"/>
    <a:srgbClr val="D8ECE1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92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660" y="840"/>
      </p:cViewPr>
      <p:guideLst>
        <p:guide orient="horz" pos="21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5" Type="http://schemas.openxmlformats.org/officeDocument/2006/relationships/tags" Target="tags/tag65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99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 userDrawn="1"/>
        </p:nvSpPr>
        <p:spPr>
          <a:xfrm>
            <a:off x="325120" y="344170"/>
            <a:ext cx="11542395" cy="6247130"/>
          </a:xfrm>
          <a:prstGeom prst="roundRect">
            <a:avLst>
              <a:gd name="adj" fmla="val 830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99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 userDrawn="1"/>
        </p:nvSpPr>
        <p:spPr>
          <a:xfrm>
            <a:off x="325120" y="344170"/>
            <a:ext cx="11542395" cy="6247130"/>
          </a:xfrm>
          <a:prstGeom prst="roundRect">
            <a:avLst>
              <a:gd name="adj" fmla="val 830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15.png"/><Relationship Id="rId16" Type="http://schemas.openxmlformats.org/officeDocument/2006/relationships/tags" Target="../tags/tag41.xml"/><Relationship Id="rId15" Type="http://schemas.openxmlformats.org/officeDocument/2006/relationships/tags" Target="../tags/tag40.xml"/><Relationship Id="rId14" Type="http://schemas.openxmlformats.org/officeDocument/2006/relationships/tags" Target="../tags/tag39.xml"/><Relationship Id="rId13" Type="http://schemas.openxmlformats.org/officeDocument/2006/relationships/tags" Target="../tags/tag38.xml"/><Relationship Id="rId12" Type="http://schemas.openxmlformats.org/officeDocument/2006/relationships/tags" Target="../tags/tag37.xml"/><Relationship Id="rId11" Type="http://schemas.openxmlformats.org/officeDocument/2006/relationships/tags" Target="../tags/tag36.xml"/><Relationship Id="rId10" Type="http://schemas.openxmlformats.org/officeDocument/2006/relationships/tags" Target="../tags/tag35.xml"/><Relationship Id="rId1" Type="http://schemas.openxmlformats.org/officeDocument/2006/relationships/tags" Target="../tags/tag2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16.png"/><Relationship Id="rId16" Type="http://schemas.openxmlformats.org/officeDocument/2006/relationships/tags" Target="../tags/tag57.xml"/><Relationship Id="rId15" Type="http://schemas.openxmlformats.org/officeDocument/2006/relationships/tags" Target="../tags/tag56.xml"/><Relationship Id="rId14" Type="http://schemas.openxmlformats.org/officeDocument/2006/relationships/tags" Target="../tags/tag55.xml"/><Relationship Id="rId13" Type="http://schemas.openxmlformats.org/officeDocument/2006/relationships/tags" Target="../tags/tag54.xml"/><Relationship Id="rId12" Type="http://schemas.openxmlformats.org/officeDocument/2006/relationships/tags" Target="../tags/tag53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tags" Target="../tags/tag4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image26.wdp"/><Relationship Id="rId7" Type="http://schemas.openxmlformats.org/officeDocument/2006/relationships/image" Target="../media/image25.png"/><Relationship Id="rId6" Type="http://schemas.microsoft.com/office/2007/relationships/hdphoto" Target="../media/image24.wdp"/><Relationship Id="rId5" Type="http://schemas.openxmlformats.org/officeDocument/2006/relationships/image" Target="../media/image23.png"/><Relationship Id="rId4" Type="http://schemas.microsoft.com/office/2007/relationships/hdphoto" Target="../media/image22.wdp"/><Relationship Id="rId3" Type="http://schemas.openxmlformats.org/officeDocument/2006/relationships/image" Target="../media/image21.png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30.wdp"/><Relationship Id="rId3" Type="http://schemas.openxmlformats.org/officeDocument/2006/relationships/image" Target="../media/image29.png"/><Relationship Id="rId2" Type="http://schemas.microsoft.com/office/2007/relationships/hdphoto" Target="../media/image28.wdp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microsoft.com/office/2007/relationships/hdphoto" Target="../media/image34.wdp"/><Relationship Id="rId3" Type="http://schemas.openxmlformats.org/officeDocument/2006/relationships/image" Target="../media/image33.png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hdphoto" Target="../media/image41.wdp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microsoft.com/office/2007/relationships/hdphoto" Target="../media/image38.wdp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microsoft.com/office/2007/relationships/hdphoto" Target="../media/image11.wdp"/><Relationship Id="rId4" Type="http://schemas.openxmlformats.org/officeDocument/2006/relationships/image" Target="../media/image10.png"/><Relationship Id="rId3" Type="http://schemas.openxmlformats.org/officeDocument/2006/relationships/tags" Target="../tags/tag5.xml"/><Relationship Id="rId24" Type="http://schemas.openxmlformats.org/officeDocument/2006/relationships/slideLayout" Target="../slideLayouts/slideLayout2.xml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4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99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40000">
            <a:off x="6405021" y="-89322"/>
            <a:ext cx="2703001" cy="27030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40000">
            <a:off x="3149376" y="-422"/>
            <a:ext cx="2703001" cy="2703001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2328385" y="1221814"/>
            <a:ext cx="7770957" cy="4605780"/>
          </a:xfrm>
          <a:prstGeom prst="roundRect">
            <a:avLst>
              <a:gd name="adj" fmla="val 12602"/>
            </a:avLst>
          </a:prstGeom>
          <a:solidFill>
            <a:srgbClr val="FFF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2446249" y="1328417"/>
            <a:ext cx="7535228" cy="4392574"/>
          </a:xfrm>
          <a:prstGeom prst="roundRect">
            <a:avLst>
              <a:gd name="adj" fmla="val 126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49" y="213"/>
            <a:ext cx="2703001" cy="270300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948940" y="2134235"/>
            <a:ext cx="65297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dirty="0">
                <a:solidFill>
                  <a:srgbClr val="009997"/>
                </a:solidFill>
                <a:latin typeface="华文琥珀" panose="02010800040101010101" charset="-122"/>
                <a:ea typeface="华文琥珀" panose="02010800040101010101" charset="-122"/>
                <a:cs typeface="胡晓波男神体" panose="02010600030101010101" pitchFamily="2" charset="-122"/>
              </a:rPr>
              <a:t>如何应对校园欺凌和校园暴力</a:t>
            </a:r>
            <a:endParaRPr lang="zh-CN" altLang="en-US" sz="6000" dirty="0">
              <a:solidFill>
                <a:srgbClr val="009997"/>
              </a:solidFill>
              <a:latin typeface="华文琥珀" panose="02010800040101010101" charset="-122"/>
              <a:ea typeface="华文琥珀" panose="02010800040101010101" charset="-122"/>
              <a:cs typeface="胡晓波男神体" panose="02010600030101010101" pitchFamily="2" charset="-122"/>
            </a:endParaRPr>
          </a:p>
        </p:txBody>
      </p:sp>
      <p:pic>
        <p:nvPicPr>
          <p:cNvPr id="2" name="图片 1" descr="2ea93f72d91999d9b27712bb3b30405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05" y="2834640"/>
            <a:ext cx="4020185" cy="4023360"/>
          </a:xfrm>
          <a:prstGeom prst="rect">
            <a:avLst/>
          </a:prstGeom>
        </p:spPr>
      </p:pic>
      <p:pic>
        <p:nvPicPr>
          <p:cNvPr id="3" name="图片 2" descr="d9365fc1e4e62d3447ec883254a932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1730" y="3331845"/>
            <a:ext cx="3304540" cy="3304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94626" y="213"/>
            <a:ext cx="2703001" cy="27030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" t="-699" r="88329" b="81158"/>
          <a:stretch>
            <a:fillRect/>
          </a:stretch>
        </p:blipFill>
        <p:spPr>
          <a:xfrm flipH="1">
            <a:off x="10308420" y="-338455"/>
            <a:ext cx="1883580" cy="180568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" t="-699" r="88329" b="81158"/>
          <a:stretch>
            <a:fillRect/>
          </a:stretch>
        </p:blipFill>
        <p:spPr>
          <a:xfrm>
            <a:off x="0" y="699363"/>
            <a:ext cx="1374062" cy="1317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92976" y="584061"/>
            <a:ext cx="5731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0099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典型欺凌者具有以下人格特征</a:t>
            </a:r>
            <a:endParaRPr lang="zh-CN" altLang="en-US" sz="3200" dirty="0">
              <a:solidFill>
                <a:srgbClr val="0099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68391" y="1517305"/>
            <a:ext cx="2922829" cy="4318690"/>
            <a:chOff x="1653636" y="1775012"/>
            <a:chExt cx="2922829" cy="4318690"/>
          </a:xfrm>
          <a:solidFill>
            <a:srgbClr val="009997"/>
          </a:solidFill>
        </p:grpSpPr>
        <p:grpSp>
          <p:nvGrpSpPr>
            <p:cNvPr id="8" name="Group 3"/>
            <p:cNvGrpSpPr/>
            <p:nvPr/>
          </p:nvGrpSpPr>
          <p:grpSpPr>
            <a:xfrm>
              <a:off x="1653636" y="1775012"/>
              <a:ext cx="2922829" cy="4318690"/>
              <a:chOff x="1912729" y="1458758"/>
              <a:chExt cx="3510756" cy="5187394"/>
            </a:xfrm>
            <a:grpFill/>
          </p:grpSpPr>
          <p:grpSp>
            <p:nvGrpSpPr>
              <p:cNvPr id="13" name="Group 4"/>
              <p:cNvGrpSpPr/>
              <p:nvPr/>
            </p:nvGrpSpPr>
            <p:grpSpPr>
              <a:xfrm>
                <a:off x="1972256" y="1458758"/>
                <a:ext cx="292103" cy="5187394"/>
                <a:chOff x="1374772" y="1213680"/>
                <a:chExt cx="274322" cy="5187394"/>
              </a:xfrm>
              <a:grpFill/>
            </p:grpSpPr>
            <p:sp>
              <p:nvSpPr>
                <p:cNvPr id="28" name="Pentagon 21"/>
                <p:cNvSpPr/>
                <p:nvPr/>
              </p:nvSpPr>
              <p:spPr>
                <a:xfrm rot="5400000">
                  <a:off x="1103752" y="5857228"/>
                  <a:ext cx="814866" cy="272825"/>
                </a:xfrm>
                <a:prstGeom prst="homePlate">
                  <a:avLst>
                    <a:gd name="adj" fmla="val 281623"/>
                  </a:avLst>
                </a:prstGeom>
                <a:grpFill/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endParaRPr>
                </a:p>
              </p:txBody>
            </p:sp>
            <p:sp>
              <p:nvSpPr>
                <p:cNvPr id="29" name="Rectangle 5"/>
                <p:cNvSpPr/>
                <p:nvPr/>
              </p:nvSpPr>
              <p:spPr>
                <a:xfrm>
                  <a:off x="1374774" y="2007666"/>
                  <a:ext cx="273845" cy="3776859"/>
                </a:xfrm>
                <a:custGeom>
                  <a:avLst/>
                  <a:gdLst>
                    <a:gd name="connsiteX0" fmla="*/ 0 w 272825"/>
                    <a:gd name="connsiteY0" fmla="*/ 0 h 3776662"/>
                    <a:gd name="connsiteX1" fmla="*/ 272825 w 272825"/>
                    <a:gd name="connsiteY1" fmla="*/ 0 h 3776662"/>
                    <a:gd name="connsiteX2" fmla="*/ 272825 w 272825"/>
                    <a:gd name="connsiteY2" fmla="*/ 3776662 h 3776662"/>
                    <a:gd name="connsiteX3" fmla="*/ 0 w 272825"/>
                    <a:gd name="connsiteY3" fmla="*/ 3776662 h 3776662"/>
                    <a:gd name="connsiteX4" fmla="*/ 0 w 272825"/>
                    <a:gd name="connsiteY4" fmla="*/ 0 h 3776662"/>
                    <a:gd name="connsiteX0-1" fmla="*/ 0 w 272825"/>
                    <a:gd name="connsiteY0-2" fmla="*/ 0 h 3776662"/>
                    <a:gd name="connsiteX1-3" fmla="*/ 272825 w 272825"/>
                    <a:gd name="connsiteY1-4" fmla="*/ 0 h 3776662"/>
                    <a:gd name="connsiteX2-5" fmla="*/ 272825 w 272825"/>
                    <a:gd name="connsiteY2-6" fmla="*/ 3776662 h 3776662"/>
                    <a:gd name="connsiteX3-7" fmla="*/ 0 w 272825"/>
                    <a:gd name="connsiteY3-8" fmla="*/ 3776662 h 3776662"/>
                    <a:gd name="connsiteX4-9" fmla="*/ 1 w 272825"/>
                    <a:gd name="connsiteY4-10" fmla="*/ 3609974 h 3776662"/>
                    <a:gd name="connsiteX5" fmla="*/ 0 w 272825"/>
                    <a:gd name="connsiteY5" fmla="*/ 0 h 3776662"/>
                    <a:gd name="connsiteX0-11" fmla="*/ 0 w 272825"/>
                    <a:gd name="connsiteY0-12" fmla="*/ 0 h 3776662"/>
                    <a:gd name="connsiteX1-13" fmla="*/ 272825 w 272825"/>
                    <a:gd name="connsiteY1-14" fmla="*/ 0 h 3776662"/>
                    <a:gd name="connsiteX2-15" fmla="*/ 272825 w 272825"/>
                    <a:gd name="connsiteY2-16" fmla="*/ 3776662 h 3776662"/>
                    <a:gd name="connsiteX3-17" fmla="*/ 57151 w 272825"/>
                    <a:gd name="connsiteY3-18" fmla="*/ 3776661 h 3776662"/>
                    <a:gd name="connsiteX4-19" fmla="*/ 0 w 272825"/>
                    <a:gd name="connsiteY4-20" fmla="*/ 3776662 h 3776662"/>
                    <a:gd name="connsiteX5-21" fmla="*/ 1 w 272825"/>
                    <a:gd name="connsiteY5-22" fmla="*/ 3609974 h 3776662"/>
                    <a:gd name="connsiteX6" fmla="*/ 0 w 272825"/>
                    <a:gd name="connsiteY6" fmla="*/ 0 h 3776662"/>
                    <a:gd name="connsiteX0-23" fmla="*/ 0 w 272825"/>
                    <a:gd name="connsiteY0-24" fmla="*/ 0 h 3776662"/>
                    <a:gd name="connsiteX1-25" fmla="*/ 272825 w 272825"/>
                    <a:gd name="connsiteY1-26" fmla="*/ 0 h 3776662"/>
                    <a:gd name="connsiteX2-27" fmla="*/ 272825 w 272825"/>
                    <a:gd name="connsiteY2-28" fmla="*/ 3776662 h 3776662"/>
                    <a:gd name="connsiteX3-29" fmla="*/ 166689 w 272825"/>
                    <a:gd name="connsiteY3-30" fmla="*/ 3776661 h 3776662"/>
                    <a:gd name="connsiteX4-31" fmla="*/ 57151 w 272825"/>
                    <a:gd name="connsiteY4-32" fmla="*/ 3776661 h 3776662"/>
                    <a:gd name="connsiteX5-33" fmla="*/ 0 w 272825"/>
                    <a:gd name="connsiteY5-34" fmla="*/ 3776662 h 3776662"/>
                    <a:gd name="connsiteX6-35" fmla="*/ 1 w 272825"/>
                    <a:gd name="connsiteY6-36" fmla="*/ 3609974 h 3776662"/>
                    <a:gd name="connsiteX7" fmla="*/ 0 w 272825"/>
                    <a:gd name="connsiteY7" fmla="*/ 0 h 3776662"/>
                    <a:gd name="connsiteX0-37" fmla="*/ 0 w 272825"/>
                    <a:gd name="connsiteY0-38" fmla="*/ 0 h 3776662"/>
                    <a:gd name="connsiteX1-39" fmla="*/ 272825 w 272825"/>
                    <a:gd name="connsiteY1-40" fmla="*/ 0 h 3776662"/>
                    <a:gd name="connsiteX2-41" fmla="*/ 272825 w 272825"/>
                    <a:gd name="connsiteY2-42" fmla="*/ 3776662 h 3776662"/>
                    <a:gd name="connsiteX3-43" fmla="*/ 166689 w 272825"/>
                    <a:gd name="connsiteY3-44" fmla="*/ 3776661 h 3776662"/>
                    <a:gd name="connsiteX4-45" fmla="*/ 107157 w 272825"/>
                    <a:gd name="connsiteY4-46" fmla="*/ 3774280 h 3776662"/>
                    <a:gd name="connsiteX5-47" fmla="*/ 57151 w 272825"/>
                    <a:gd name="connsiteY5-48" fmla="*/ 3776661 h 3776662"/>
                    <a:gd name="connsiteX6-49" fmla="*/ 0 w 272825"/>
                    <a:gd name="connsiteY6-50" fmla="*/ 3776662 h 3776662"/>
                    <a:gd name="connsiteX7-51" fmla="*/ 1 w 272825"/>
                    <a:gd name="connsiteY7-52" fmla="*/ 3609974 h 3776662"/>
                    <a:gd name="connsiteX8" fmla="*/ 0 w 272825"/>
                    <a:gd name="connsiteY8" fmla="*/ 0 h 3776662"/>
                    <a:gd name="connsiteX0-53" fmla="*/ 0 w 272825"/>
                    <a:gd name="connsiteY0-54" fmla="*/ 0 h 3776662"/>
                    <a:gd name="connsiteX1-55" fmla="*/ 272825 w 272825"/>
                    <a:gd name="connsiteY1-56" fmla="*/ 0 h 3776662"/>
                    <a:gd name="connsiteX2-57" fmla="*/ 272825 w 272825"/>
                    <a:gd name="connsiteY2-58" fmla="*/ 3776662 h 3776662"/>
                    <a:gd name="connsiteX3-59" fmla="*/ 221457 w 272825"/>
                    <a:gd name="connsiteY3-60" fmla="*/ 3774280 h 3776662"/>
                    <a:gd name="connsiteX4-61" fmla="*/ 166689 w 272825"/>
                    <a:gd name="connsiteY4-62" fmla="*/ 3776661 h 3776662"/>
                    <a:gd name="connsiteX5-63" fmla="*/ 107157 w 272825"/>
                    <a:gd name="connsiteY5-64" fmla="*/ 3774280 h 3776662"/>
                    <a:gd name="connsiteX6-65" fmla="*/ 57151 w 272825"/>
                    <a:gd name="connsiteY6-66" fmla="*/ 3776661 h 3776662"/>
                    <a:gd name="connsiteX7-67" fmla="*/ 0 w 272825"/>
                    <a:gd name="connsiteY7-68" fmla="*/ 3776662 h 3776662"/>
                    <a:gd name="connsiteX8-69" fmla="*/ 1 w 272825"/>
                    <a:gd name="connsiteY8-70" fmla="*/ 3609974 h 3776662"/>
                    <a:gd name="connsiteX9" fmla="*/ 0 w 272825"/>
                    <a:gd name="connsiteY9" fmla="*/ 0 h 3776662"/>
                    <a:gd name="connsiteX0-71" fmla="*/ 0 w 272825"/>
                    <a:gd name="connsiteY0-72" fmla="*/ 0 h 3776662"/>
                    <a:gd name="connsiteX1-73" fmla="*/ 272825 w 272825"/>
                    <a:gd name="connsiteY1-74" fmla="*/ 0 h 3776662"/>
                    <a:gd name="connsiteX2-75" fmla="*/ 272825 w 272825"/>
                    <a:gd name="connsiteY2-76" fmla="*/ 3776662 h 3776662"/>
                    <a:gd name="connsiteX3-77" fmla="*/ 252414 w 272825"/>
                    <a:gd name="connsiteY3-78" fmla="*/ 3776661 h 3776662"/>
                    <a:gd name="connsiteX4-79" fmla="*/ 221457 w 272825"/>
                    <a:gd name="connsiteY4-80" fmla="*/ 3774280 h 3776662"/>
                    <a:gd name="connsiteX5-81" fmla="*/ 166689 w 272825"/>
                    <a:gd name="connsiteY5-82" fmla="*/ 3776661 h 3776662"/>
                    <a:gd name="connsiteX6-83" fmla="*/ 107157 w 272825"/>
                    <a:gd name="connsiteY6-84" fmla="*/ 3774280 h 3776662"/>
                    <a:gd name="connsiteX7-85" fmla="*/ 57151 w 272825"/>
                    <a:gd name="connsiteY7-86" fmla="*/ 3776661 h 3776662"/>
                    <a:gd name="connsiteX8-87" fmla="*/ 0 w 272825"/>
                    <a:gd name="connsiteY8-88" fmla="*/ 3776662 h 3776662"/>
                    <a:gd name="connsiteX9-89" fmla="*/ 1 w 272825"/>
                    <a:gd name="connsiteY9-90" fmla="*/ 3609974 h 3776662"/>
                    <a:gd name="connsiteX10" fmla="*/ 0 w 272825"/>
                    <a:gd name="connsiteY10" fmla="*/ 0 h 3776662"/>
                    <a:gd name="connsiteX0-91" fmla="*/ 0 w 273845"/>
                    <a:gd name="connsiteY0-92" fmla="*/ 0 h 3776662"/>
                    <a:gd name="connsiteX1-93" fmla="*/ 272825 w 273845"/>
                    <a:gd name="connsiteY1-94" fmla="*/ 0 h 3776662"/>
                    <a:gd name="connsiteX2-95" fmla="*/ 273845 w 273845"/>
                    <a:gd name="connsiteY2-96" fmla="*/ 3581399 h 3776662"/>
                    <a:gd name="connsiteX3-97" fmla="*/ 272825 w 273845"/>
                    <a:gd name="connsiteY3-98" fmla="*/ 3776662 h 3776662"/>
                    <a:gd name="connsiteX4-99" fmla="*/ 252414 w 273845"/>
                    <a:gd name="connsiteY4-100" fmla="*/ 3776661 h 3776662"/>
                    <a:gd name="connsiteX5-101" fmla="*/ 221457 w 273845"/>
                    <a:gd name="connsiteY5-102" fmla="*/ 3774280 h 3776662"/>
                    <a:gd name="connsiteX6-103" fmla="*/ 166689 w 273845"/>
                    <a:gd name="connsiteY6-104" fmla="*/ 3776661 h 3776662"/>
                    <a:gd name="connsiteX7-105" fmla="*/ 107157 w 273845"/>
                    <a:gd name="connsiteY7-106" fmla="*/ 3774280 h 3776662"/>
                    <a:gd name="connsiteX8-107" fmla="*/ 57151 w 273845"/>
                    <a:gd name="connsiteY8-108" fmla="*/ 3776661 h 3776662"/>
                    <a:gd name="connsiteX9-109" fmla="*/ 0 w 273845"/>
                    <a:gd name="connsiteY9-110" fmla="*/ 3776662 h 3776662"/>
                    <a:gd name="connsiteX10-111" fmla="*/ 1 w 273845"/>
                    <a:gd name="connsiteY10-112" fmla="*/ 3609974 h 3776662"/>
                    <a:gd name="connsiteX11" fmla="*/ 0 w 273845"/>
                    <a:gd name="connsiteY11" fmla="*/ 0 h 3776662"/>
                    <a:gd name="connsiteX0-113" fmla="*/ 0 w 273845"/>
                    <a:gd name="connsiteY0-114" fmla="*/ 0 h 3776662"/>
                    <a:gd name="connsiteX1-115" fmla="*/ 272825 w 273845"/>
                    <a:gd name="connsiteY1-116" fmla="*/ 0 h 3776662"/>
                    <a:gd name="connsiteX2-117" fmla="*/ 273845 w 273845"/>
                    <a:gd name="connsiteY2-118" fmla="*/ 3581399 h 3776662"/>
                    <a:gd name="connsiteX3-119" fmla="*/ 252414 w 273845"/>
                    <a:gd name="connsiteY3-120" fmla="*/ 3776661 h 3776662"/>
                    <a:gd name="connsiteX4-121" fmla="*/ 221457 w 273845"/>
                    <a:gd name="connsiteY4-122" fmla="*/ 3774280 h 3776662"/>
                    <a:gd name="connsiteX5-123" fmla="*/ 166689 w 273845"/>
                    <a:gd name="connsiteY5-124" fmla="*/ 3776661 h 3776662"/>
                    <a:gd name="connsiteX6-125" fmla="*/ 107157 w 273845"/>
                    <a:gd name="connsiteY6-126" fmla="*/ 3774280 h 3776662"/>
                    <a:gd name="connsiteX7-127" fmla="*/ 57151 w 273845"/>
                    <a:gd name="connsiteY7-128" fmla="*/ 3776661 h 3776662"/>
                    <a:gd name="connsiteX8-129" fmla="*/ 0 w 273845"/>
                    <a:gd name="connsiteY8-130" fmla="*/ 3776662 h 3776662"/>
                    <a:gd name="connsiteX9-131" fmla="*/ 1 w 273845"/>
                    <a:gd name="connsiteY9-132" fmla="*/ 3609974 h 3776662"/>
                    <a:gd name="connsiteX10-133" fmla="*/ 0 w 273845"/>
                    <a:gd name="connsiteY10-134" fmla="*/ 0 h 3776662"/>
                    <a:gd name="connsiteX0-135" fmla="*/ 0 w 273845"/>
                    <a:gd name="connsiteY0-136" fmla="*/ 0 h 3776661"/>
                    <a:gd name="connsiteX1-137" fmla="*/ 272825 w 273845"/>
                    <a:gd name="connsiteY1-138" fmla="*/ 0 h 3776661"/>
                    <a:gd name="connsiteX2-139" fmla="*/ 273845 w 273845"/>
                    <a:gd name="connsiteY2-140" fmla="*/ 3581399 h 3776661"/>
                    <a:gd name="connsiteX3-141" fmla="*/ 252414 w 273845"/>
                    <a:gd name="connsiteY3-142" fmla="*/ 3776661 h 3776661"/>
                    <a:gd name="connsiteX4-143" fmla="*/ 221457 w 273845"/>
                    <a:gd name="connsiteY4-144" fmla="*/ 3774280 h 3776661"/>
                    <a:gd name="connsiteX5-145" fmla="*/ 166689 w 273845"/>
                    <a:gd name="connsiteY5-146" fmla="*/ 3776661 h 3776661"/>
                    <a:gd name="connsiteX6-147" fmla="*/ 107157 w 273845"/>
                    <a:gd name="connsiteY6-148" fmla="*/ 3774280 h 3776661"/>
                    <a:gd name="connsiteX7-149" fmla="*/ 57151 w 273845"/>
                    <a:gd name="connsiteY7-150" fmla="*/ 3776661 h 3776661"/>
                    <a:gd name="connsiteX8-151" fmla="*/ 1 w 273845"/>
                    <a:gd name="connsiteY8-152" fmla="*/ 3609974 h 3776661"/>
                    <a:gd name="connsiteX9-153" fmla="*/ 0 w 273845"/>
                    <a:gd name="connsiteY9-154" fmla="*/ 0 h 3776661"/>
                    <a:gd name="connsiteX0-155" fmla="*/ 0 w 273845"/>
                    <a:gd name="connsiteY0-156" fmla="*/ 0 h 3776661"/>
                    <a:gd name="connsiteX1-157" fmla="*/ 272825 w 273845"/>
                    <a:gd name="connsiteY1-158" fmla="*/ 0 h 3776661"/>
                    <a:gd name="connsiteX2-159" fmla="*/ 273845 w 273845"/>
                    <a:gd name="connsiteY2-160" fmla="*/ 3581399 h 3776661"/>
                    <a:gd name="connsiteX3-161" fmla="*/ 252414 w 273845"/>
                    <a:gd name="connsiteY3-162" fmla="*/ 3776661 h 3776661"/>
                    <a:gd name="connsiteX4-163" fmla="*/ 221457 w 273845"/>
                    <a:gd name="connsiteY4-164" fmla="*/ 3774280 h 3776661"/>
                    <a:gd name="connsiteX5-165" fmla="*/ 166689 w 273845"/>
                    <a:gd name="connsiteY5-166" fmla="*/ 3776661 h 3776661"/>
                    <a:gd name="connsiteX6-167" fmla="*/ 104776 w 273845"/>
                    <a:gd name="connsiteY6-168" fmla="*/ 3664743 h 3776661"/>
                    <a:gd name="connsiteX7-169" fmla="*/ 57151 w 273845"/>
                    <a:gd name="connsiteY7-170" fmla="*/ 3776661 h 3776661"/>
                    <a:gd name="connsiteX8-171" fmla="*/ 1 w 273845"/>
                    <a:gd name="connsiteY8-172" fmla="*/ 3609974 h 3776661"/>
                    <a:gd name="connsiteX9-173" fmla="*/ 0 w 273845"/>
                    <a:gd name="connsiteY9-174" fmla="*/ 0 h 3776661"/>
                    <a:gd name="connsiteX0-175" fmla="*/ 0 w 273845"/>
                    <a:gd name="connsiteY0-176" fmla="*/ 0 h 3776661"/>
                    <a:gd name="connsiteX1-177" fmla="*/ 272825 w 273845"/>
                    <a:gd name="connsiteY1-178" fmla="*/ 0 h 3776661"/>
                    <a:gd name="connsiteX2-179" fmla="*/ 273845 w 273845"/>
                    <a:gd name="connsiteY2-180" fmla="*/ 3581399 h 3776661"/>
                    <a:gd name="connsiteX3-181" fmla="*/ 252414 w 273845"/>
                    <a:gd name="connsiteY3-182" fmla="*/ 3776661 h 3776661"/>
                    <a:gd name="connsiteX4-183" fmla="*/ 221457 w 273845"/>
                    <a:gd name="connsiteY4-184" fmla="*/ 3774280 h 3776661"/>
                    <a:gd name="connsiteX5-185" fmla="*/ 166689 w 273845"/>
                    <a:gd name="connsiteY5-186" fmla="*/ 3776661 h 3776661"/>
                    <a:gd name="connsiteX6-187" fmla="*/ 104776 w 273845"/>
                    <a:gd name="connsiteY6-188" fmla="*/ 3664743 h 3776661"/>
                    <a:gd name="connsiteX7-189" fmla="*/ 57151 w 273845"/>
                    <a:gd name="connsiteY7-190" fmla="*/ 3750467 h 3776661"/>
                    <a:gd name="connsiteX8-191" fmla="*/ 1 w 273845"/>
                    <a:gd name="connsiteY8-192" fmla="*/ 3609974 h 3776661"/>
                    <a:gd name="connsiteX9-193" fmla="*/ 0 w 273845"/>
                    <a:gd name="connsiteY9-194" fmla="*/ 0 h 3776661"/>
                    <a:gd name="connsiteX0-195" fmla="*/ 0 w 273845"/>
                    <a:gd name="connsiteY0-196" fmla="*/ 0 h 3776661"/>
                    <a:gd name="connsiteX1-197" fmla="*/ 272825 w 273845"/>
                    <a:gd name="connsiteY1-198" fmla="*/ 0 h 3776661"/>
                    <a:gd name="connsiteX2-199" fmla="*/ 273845 w 273845"/>
                    <a:gd name="connsiteY2-200" fmla="*/ 3581399 h 3776661"/>
                    <a:gd name="connsiteX3-201" fmla="*/ 252414 w 273845"/>
                    <a:gd name="connsiteY3-202" fmla="*/ 3776661 h 3776661"/>
                    <a:gd name="connsiteX4-203" fmla="*/ 228601 w 273845"/>
                    <a:gd name="connsiteY4-204" fmla="*/ 3629023 h 3776661"/>
                    <a:gd name="connsiteX5-205" fmla="*/ 166689 w 273845"/>
                    <a:gd name="connsiteY5-206" fmla="*/ 3776661 h 3776661"/>
                    <a:gd name="connsiteX6-207" fmla="*/ 104776 w 273845"/>
                    <a:gd name="connsiteY6-208" fmla="*/ 3664743 h 3776661"/>
                    <a:gd name="connsiteX7-209" fmla="*/ 57151 w 273845"/>
                    <a:gd name="connsiteY7-210" fmla="*/ 3750467 h 3776661"/>
                    <a:gd name="connsiteX8-211" fmla="*/ 1 w 273845"/>
                    <a:gd name="connsiteY8-212" fmla="*/ 3609974 h 3776661"/>
                    <a:gd name="connsiteX9-213" fmla="*/ 0 w 273845"/>
                    <a:gd name="connsiteY9-214" fmla="*/ 0 h 3776661"/>
                    <a:gd name="connsiteX0-215" fmla="*/ 0 w 273845"/>
                    <a:gd name="connsiteY0-216" fmla="*/ 0 h 3776661"/>
                    <a:gd name="connsiteX1-217" fmla="*/ 272825 w 273845"/>
                    <a:gd name="connsiteY1-218" fmla="*/ 0 h 3776661"/>
                    <a:gd name="connsiteX2-219" fmla="*/ 273845 w 273845"/>
                    <a:gd name="connsiteY2-220" fmla="*/ 3581399 h 3776661"/>
                    <a:gd name="connsiteX3-221" fmla="*/ 250032 w 273845"/>
                    <a:gd name="connsiteY3-222" fmla="*/ 3695699 h 3776661"/>
                    <a:gd name="connsiteX4-223" fmla="*/ 228601 w 273845"/>
                    <a:gd name="connsiteY4-224" fmla="*/ 3629023 h 3776661"/>
                    <a:gd name="connsiteX5-225" fmla="*/ 166689 w 273845"/>
                    <a:gd name="connsiteY5-226" fmla="*/ 3776661 h 3776661"/>
                    <a:gd name="connsiteX6-227" fmla="*/ 104776 w 273845"/>
                    <a:gd name="connsiteY6-228" fmla="*/ 3664743 h 3776661"/>
                    <a:gd name="connsiteX7-229" fmla="*/ 57151 w 273845"/>
                    <a:gd name="connsiteY7-230" fmla="*/ 3750467 h 3776661"/>
                    <a:gd name="connsiteX8-231" fmla="*/ 1 w 273845"/>
                    <a:gd name="connsiteY8-232" fmla="*/ 3609974 h 3776661"/>
                    <a:gd name="connsiteX9-233" fmla="*/ 0 w 273845"/>
                    <a:gd name="connsiteY9-234" fmla="*/ 0 h 3776661"/>
                    <a:gd name="connsiteX0-235" fmla="*/ 0 w 273845"/>
                    <a:gd name="connsiteY0-236" fmla="*/ 0 h 3776661"/>
                    <a:gd name="connsiteX1-237" fmla="*/ 272825 w 273845"/>
                    <a:gd name="connsiteY1-238" fmla="*/ 0 h 3776661"/>
                    <a:gd name="connsiteX2-239" fmla="*/ 273845 w 273845"/>
                    <a:gd name="connsiteY2-240" fmla="*/ 3581399 h 3776661"/>
                    <a:gd name="connsiteX3-241" fmla="*/ 247651 w 273845"/>
                    <a:gd name="connsiteY3-242" fmla="*/ 3702843 h 3776661"/>
                    <a:gd name="connsiteX4-243" fmla="*/ 228601 w 273845"/>
                    <a:gd name="connsiteY4-244" fmla="*/ 3629023 h 3776661"/>
                    <a:gd name="connsiteX5-245" fmla="*/ 166689 w 273845"/>
                    <a:gd name="connsiteY5-246" fmla="*/ 3776661 h 3776661"/>
                    <a:gd name="connsiteX6-247" fmla="*/ 104776 w 273845"/>
                    <a:gd name="connsiteY6-248" fmla="*/ 3664743 h 3776661"/>
                    <a:gd name="connsiteX7-249" fmla="*/ 57151 w 273845"/>
                    <a:gd name="connsiteY7-250" fmla="*/ 3750467 h 3776661"/>
                    <a:gd name="connsiteX8-251" fmla="*/ 1 w 273845"/>
                    <a:gd name="connsiteY8-252" fmla="*/ 3609974 h 3776661"/>
                    <a:gd name="connsiteX9-253" fmla="*/ 0 w 273845"/>
                    <a:gd name="connsiteY9-254" fmla="*/ 0 h 3776661"/>
                    <a:gd name="connsiteX0-255" fmla="*/ 0 w 273845"/>
                    <a:gd name="connsiteY0-256" fmla="*/ 0 h 3776661"/>
                    <a:gd name="connsiteX1-257" fmla="*/ 272825 w 273845"/>
                    <a:gd name="connsiteY1-258" fmla="*/ 0 h 3776661"/>
                    <a:gd name="connsiteX2-259" fmla="*/ 273845 w 273845"/>
                    <a:gd name="connsiteY2-260" fmla="*/ 3581399 h 3776661"/>
                    <a:gd name="connsiteX3-261" fmla="*/ 247651 w 273845"/>
                    <a:gd name="connsiteY3-262" fmla="*/ 3702843 h 3776661"/>
                    <a:gd name="connsiteX4-263" fmla="*/ 228601 w 273845"/>
                    <a:gd name="connsiteY4-264" fmla="*/ 3629023 h 3776661"/>
                    <a:gd name="connsiteX5-265" fmla="*/ 166689 w 273845"/>
                    <a:gd name="connsiteY5-266" fmla="*/ 3776661 h 3776661"/>
                    <a:gd name="connsiteX6-267" fmla="*/ 104776 w 273845"/>
                    <a:gd name="connsiteY6-268" fmla="*/ 3664743 h 3776661"/>
                    <a:gd name="connsiteX7-269" fmla="*/ 57151 w 273845"/>
                    <a:gd name="connsiteY7-270" fmla="*/ 3750467 h 3776661"/>
                    <a:gd name="connsiteX8-271" fmla="*/ 1 w 273845"/>
                    <a:gd name="connsiteY8-272" fmla="*/ 3609974 h 3776661"/>
                    <a:gd name="connsiteX9-273" fmla="*/ 0 w 273845"/>
                    <a:gd name="connsiteY9-274" fmla="*/ 0 h 3776661"/>
                    <a:gd name="connsiteX0-275" fmla="*/ 0 w 273845"/>
                    <a:gd name="connsiteY0-276" fmla="*/ 0 h 3776661"/>
                    <a:gd name="connsiteX1-277" fmla="*/ 272825 w 273845"/>
                    <a:gd name="connsiteY1-278" fmla="*/ 0 h 3776661"/>
                    <a:gd name="connsiteX2-279" fmla="*/ 273845 w 273845"/>
                    <a:gd name="connsiteY2-280" fmla="*/ 3581399 h 3776661"/>
                    <a:gd name="connsiteX3-281" fmla="*/ 247651 w 273845"/>
                    <a:gd name="connsiteY3-282" fmla="*/ 3702843 h 3776661"/>
                    <a:gd name="connsiteX4-283" fmla="*/ 228601 w 273845"/>
                    <a:gd name="connsiteY4-284" fmla="*/ 3629023 h 3776661"/>
                    <a:gd name="connsiteX5-285" fmla="*/ 166689 w 273845"/>
                    <a:gd name="connsiteY5-286" fmla="*/ 3776661 h 3776661"/>
                    <a:gd name="connsiteX6-287" fmla="*/ 104776 w 273845"/>
                    <a:gd name="connsiteY6-288" fmla="*/ 3664743 h 3776661"/>
                    <a:gd name="connsiteX7-289" fmla="*/ 57151 w 273845"/>
                    <a:gd name="connsiteY7-290" fmla="*/ 3750467 h 3776661"/>
                    <a:gd name="connsiteX8-291" fmla="*/ 1 w 273845"/>
                    <a:gd name="connsiteY8-292" fmla="*/ 3609974 h 3776661"/>
                    <a:gd name="connsiteX9-293" fmla="*/ 0 w 273845"/>
                    <a:gd name="connsiteY9-294" fmla="*/ 0 h 3776661"/>
                    <a:gd name="connsiteX0-295" fmla="*/ 0 w 273845"/>
                    <a:gd name="connsiteY0-296" fmla="*/ 0 h 3776661"/>
                    <a:gd name="connsiteX1-297" fmla="*/ 272825 w 273845"/>
                    <a:gd name="connsiteY1-298" fmla="*/ 0 h 3776661"/>
                    <a:gd name="connsiteX2-299" fmla="*/ 273845 w 273845"/>
                    <a:gd name="connsiteY2-300" fmla="*/ 3581399 h 3776661"/>
                    <a:gd name="connsiteX3-301" fmla="*/ 247651 w 273845"/>
                    <a:gd name="connsiteY3-302" fmla="*/ 3702843 h 3776661"/>
                    <a:gd name="connsiteX4-303" fmla="*/ 228601 w 273845"/>
                    <a:gd name="connsiteY4-304" fmla="*/ 3629023 h 3776661"/>
                    <a:gd name="connsiteX5-305" fmla="*/ 166689 w 273845"/>
                    <a:gd name="connsiteY5-306" fmla="*/ 3776661 h 3776661"/>
                    <a:gd name="connsiteX6-307" fmla="*/ 104776 w 273845"/>
                    <a:gd name="connsiteY6-308" fmla="*/ 3664743 h 3776661"/>
                    <a:gd name="connsiteX7-309" fmla="*/ 57151 w 273845"/>
                    <a:gd name="connsiteY7-310" fmla="*/ 3750467 h 3776661"/>
                    <a:gd name="connsiteX8-311" fmla="*/ 1 w 273845"/>
                    <a:gd name="connsiteY8-312" fmla="*/ 3609974 h 3776661"/>
                    <a:gd name="connsiteX9-313" fmla="*/ 0 w 273845"/>
                    <a:gd name="connsiteY9-314" fmla="*/ 0 h 3776661"/>
                    <a:gd name="connsiteX0-315" fmla="*/ 0 w 273845"/>
                    <a:gd name="connsiteY0-316" fmla="*/ 0 h 3776661"/>
                    <a:gd name="connsiteX1-317" fmla="*/ 272825 w 273845"/>
                    <a:gd name="connsiteY1-318" fmla="*/ 0 h 3776661"/>
                    <a:gd name="connsiteX2-319" fmla="*/ 273845 w 273845"/>
                    <a:gd name="connsiteY2-320" fmla="*/ 3581399 h 3776661"/>
                    <a:gd name="connsiteX3-321" fmla="*/ 247651 w 273845"/>
                    <a:gd name="connsiteY3-322" fmla="*/ 3702843 h 3776661"/>
                    <a:gd name="connsiteX4-323" fmla="*/ 228601 w 273845"/>
                    <a:gd name="connsiteY4-324" fmla="*/ 3629023 h 3776661"/>
                    <a:gd name="connsiteX5-325" fmla="*/ 166689 w 273845"/>
                    <a:gd name="connsiteY5-326" fmla="*/ 3776661 h 3776661"/>
                    <a:gd name="connsiteX6-327" fmla="*/ 104776 w 273845"/>
                    <a:gd name="connsiteY6-328" fmla="*/ 3664743 h 3776661"/>
                    <a:gd name="connsiteX7-329" fmla="*/ 57151 w 273845"/>
                    <a:gd name="connsiteY7-330" fmla="*/ 3750467 h 3776661"/>
                    <a:gd name="connsiteX8-331" fmla="*/ 1 w 273845"/>
                    <a:gd name="connsiteY8-332" fmla="*/ 3609974 h 3776661"/>
                    <a:gd name="connsiteX9-333" fmla="*/ 0 w 273845"/>
                    <a:gd name="connsiteY9-334" fmla="*/ 0 h 3776661"/>
                    <a:gd name="connsiteX0-335" fmla="*/ 0 w 273845"/>
                    <a:gd name="connsiteY0-336" fmla="*/ 0 h 3776661"/>
                    <a:gd name="connsiteX1-337" fmla="*/ 272825 w 273845"/>
                    <a:gd name="connsiteY1-338" fmla="*/ 0 h 3776661"/>
                    <a:gd name="connsiteX2-339" fmla="*/ 273845 w 273845"/>
                    <a:gd name="connsiteY2-340" fmla="*/ 3581399 h 3776661"/>
                    <a:gd name="connsiteX3-341" fmla="*/ 247651 w 273845"/>
                    <a:gd name="connsiteY3-342" fmla="*/ 3702843 h 3776661"/>
                    <a:gd name="connsiteX4-343" fmla="*/ 228601 w 273845"/>
                    <a:gd name="connsiteY4-344" fmla="*/ 3629023 h 3776661"/>
                    <a:gd name="connsiteX5-345" fmla="*/ 166689 w 273845"/>
                    <a:gd name="connsiteY5-346" fmla="*/ 3776661 h 3776661"/>
                    <a:gd name="connsiteX6-347" fmla="*/ 104776 w 273845"/>
                    <a:gd name="connsiteY6-348" fmla="*/ 3664743 h 3776661"/>
                    <a:gd name="connsiteX7-349" fmla="*/ 57151 w 273845"/>
                    <a:gd name="connsiteY7-350" fmla="*/ 3750467 h 3776661"/>
                    <a:gd name="connsiteX8-351" fmla="*/ 1 w 273845"/>
                    <a:gd name="connsiteY8-352" fmla="*/ 3609974 h 3776661"/>
                    <a:gd name="connsiteX9-353" fmla="*/ 0 w 273845"/>
                    <a:gd name="connsiteY9-354" fmla="*/ 0 h 3776661"/>
                    <a:gd name="connsiteX0-355" fmla="*/ 0 w 273845"/>
                    <a:gd name="connsiteY0-356" fmla="*/ 0 h 3776887"/>
                    <a:gd name="connsiteX1-357" fmla="*/ 272825 w 273845"/>
                    <a:gd name="connsiteY1-358" fmla="*/ 0 h 3776887"/>
                    <a:gd name="connsiteX2-359" fmla="*/ 273845 w 273845"/>
                    <a:gd name="connsiteY2-360" fmla="*/ 3581399 h 3776887"/>
                    <a:gd name="connsiteX3-361" fmla="*/ 247651 w 273845"/>
                    <a:gd name="connsiteY3-362" fmla="*/ 3702843 h 3776887"/>
                    <a:gd name="connsiteX4-363" fmla="*/ 228601 w 273845"/>
                    <a:gd name="connsiteY4-364" fmla="*/ 3629023 h 3776887"/>
                    <a:gd name="connsiteX5-365" fmla="*/ 166689 w 273845"/>
                    <a:gd name="connsiteY5-366" fmla="*/ 3776661 h 3776887"/>
                    <a:gd name="connsiteX6-367" fmla="*/ 104776 w 273845"/>
                    <a:gd name="connsiteY6-368" fmla="*/ 3664743 h 3776887"/>
                    <a:gd name="connsiteX7-369" fmla="*/ 57151 w 273845"/>
                    <a:gd name="connsiteY7-370" fmla="*/ 3750467 h 3776887"/>
                    <a:gd name="connsiteX8-371" fmla="*/ 1 w 273845"/>
                    <a:gd name="connsiteY8-372" fmla="*/ 3609974 h 3776887"/>
                    <a:gd name="connsiteX9-373" fmla="*/ 0 w 273845"/>
                    <a:gd name="connsiteY9-374" fmla="*/ 0 h 3776887"/>
                    <a:gd name="connsiteX0-375" fmla="*/ 0 w 273845"/>
                    <a:gd name="connsiteY0-376" fmla="*/ 0 h 3776887"/>
                    <a:gd name="connsiteX1-377" fmla="*/ 272825 w 273845"/>
                    <a:gd name="connsiteY1-378" fmla="*/ 0 h 3776887"/>
                    <a:gd name="connsiteX2-379" fmla="*/ 273845 w 273845"/>
                    <a:gd name="connsiteY2-380" fmla="*/ 3581399 h 3776887"/>
                    <a:gd name="connsiteX3-381" fmla="*/ 247651 w 273845"/>
                    <a:gd name="connsiteY3-382" fmla="*/ 3702843 h 3776887"/>
                    <a:gd name="connsiteX4-383" fmla="*/ 228601 w 273845"/>
                    <a:gd name="connsiteY4-384" fmla="*/ 3629023 h 3776887"/>
                    <a:gd name="connsiteX5-385" fmla="*/ 166689 w 273845"/>
                    <a:gd name="connsiteY5-386" fmla="*/ 3776661 h 3776887"/>
                    <a:gd name="connsiteX6-387" fmla="*/ 104776 w 273845"/>
                    <a:gd name="connsiteY6-388" fmla="*/ 3664743 h 3776887"/>
                    <a:gd name="connsiteX7-389" fmla="*/ 57151 w 273845"/>
                    <a:gd name="connsiteY7-390" fmla="*/ 3750467 h 3776887"/>
                    <a:gd name="connsiteX8-391" fmla="*/ 1 w 273845"/>
                    <a:gd name="connsiteY8-392" fmla="*/ 3609974 h 3776887"/>
                    <a:gd name="connsiteX9-393" fmla="*/ 0 w 273845"/>
                    <a:gd name="connsiteY9-394" fmla="*/ 0 h 3776887"/>
                    <a:gd name="connsiteX0-395" fmla="*/ 0 w 273845"/>
                    <a:gd name="connsiteY0-396" fmla="*/ 0 h 3776887"/>
                    <a:gd name="connsiteX1-397" fmla="*/ 272825 w 273845"/>
                    <a:gd name="connsiteY1-398" fmla="*/ 0 h 3776887"/>
                    <a:gd name="connsiteX2-399" fmla="*/ 273845 w 273845"/>
                    <a:gd name="connsiteY2-400" fmla="*/ 3581399 h 3776887"/>
                    <a:gd name="connsiteX3-401" fmla="*/ 247651 w 273845"/>
                    <a:gd name="connsiteY3-402" fmla="*/ 3702843 h 3776887"/>
                    <a:gd name="connsiteX4-403" fmla="*/ 228601 w 273845"/>
                    <a:gd name="connsiteY4-404" fmla="*/ 3629023 h 3776887"/>
                    <a:gd name="connsiteX5-405" fmla="*/ 166689 w 273845"/>
                    <a:gd name="connsiteY5-406" fmla="*/ 3776661 h 3776887"/>
                    <a:gd name="connsiteX6-407" fmla="*/ 104776 w 273845"/>
                    <a:gd name="connsiteY6-408" fmla="*/ 3664743 h 3776887"/>
                    <a:gd name="connsiteX7-409" fmla="*/ 57151 w 273845"/>
                    <a:gd name="connsiteY7-410" fmla="*/ 3750467 h 3776887"/>
                    <a:gd name="connsiteX8-411" fmla="*/ 1 w 273845"/>
                    <a:gd name="connsiteY8-412" fmla="*/ 3609974 h 3776887"/>
                    <a:gd name="connsiteX9-413" fmla="*/ 0 w 273845"/>
                    <a:gd name="connsiteY9-414" fmla="*/ 0 h 3776887"/>
                    <a:gd name="connsiteX0-415" fmla="*/ 0 w 273845"/>
                    <a:gd name="connsiteY0-416" fmla="*/ 0 h 3776859"/>
                    <a:gd name="connsiteX1-417" fmla="*/ 272825 w 273845"/>
                    <a:gd name="connsiteY1-418" fmla="*/ 0 h 3776859"/>
                    <a:gd name="connsiteX2-419" fmla="*/ 273845 w 273845"/>
                    <a:gd name="connsiteY2-420" fmla="*/ 3581399 h 3776859"/>
                    <a:gd name="connsiteX3-421" fmla="*/ 247651 w 273845"/>
                    <a:gd name="connsiteY3-422" fmla="*/ 3702843 h 3776859"/>
                    <a:gd name="connsiteX4-423" fmla="*/ 223839 w 273845"/>
                    <a:gd name="connsiteY4-424" fmla="*/ 3631404 h 3776859"/>
                    <a:gd name="connsiteX5-425" fmla="*/ 166689 w 273845"/>
                    <a:gd name="connsiteY5-426" fmla="*/ 3776661 h 3776859"/>
                    <a:gd name="connsiteX6-427" fmla="*/ 104776 w 273845"/>
                    <a:gd name="connsiteY6-428" fmla="*/ 3664743 h 3776859"/>
                    <a:gd name="connsiteX7-429" fmla="*/ 57151 w 273845"/>
                    <a:gd name="connsiteY7-430" fmla="*/ 3750467 h 3776859"/>
                    <a:gd name="connsiteX8-431" fmla="*/ 1 w 273845"/>
                    <a:gd name="connsiteY8-432" fmla="*/ 3609974 h 3776859"/>
                    <a:gd name="connsiteX9-433" fmla="*/ 0 w 273845"/>
                    <a:gd name="connsiteY9-434" fmla="*/ 0 h 3776859"/>
                    <a:gd name="connsiteX0-435" fmla="*/ 0 w 273845"/>
                    <a:gd name="connsiteY0-436" fmla="*/ 0 h 3776859"/>
                    <a:gd name="connsiteX1-437" fmla="*/ 272825 w 273845"/>
                    <a:gd name="connsiteY1-438" fmla="*/ 0 h 3776859"/>
                    <a:gd name="connsiteX2-439" fmla="*/ 273845 w 273845"/>
                    <a:gd name="connsiteY2-440" fmla="*/ 3581399 h 3776859"/>
                    <a:gd name="connsiteX3-441" fmla="*/ 247651 w 273845"/>
                    <a:gd name="connsiteY3-442" fmla="*/ 3702843 h 3776859"/>
                    <a:gd name="connsiteX4-443" fmla="*/ 223839 w 273845"/>
                    <a:gd name="connsiteY4-444" fmla="*/ 3631404 h 3776859"/>
                    <a:gd name="connsiteX5-445" fmla="*/ 166689 w 273845"/>
                    <a:gd name="connsiteY5-446" fmla="*/ 3776661 h 3776859"/>
                    <a:gd name="connsiteX6-447" fmla="*/ 104776 w 273845"/>
                    <a:gd name="connsiteY6-448" fmla="*/ 3664743 h 3776859"/>
                    <a:gd name="connsiteX7-449" fmla="*/ 57151 w 273845"/>
                    <a:gd name="connsiteY7-450" fmla="*/ 3750467 h 3776859"/>
                    <a:gd name="connsiteX8-451" fmla="*/ 1 w 273845"/>
                    <a:gd name="connsiteY8-452" fmla="*/ 3609974 h 3776859"/>
                    <a:gd name="connsiteX9-453" fmla="*/ 0 w 273845"/>
                    <a:gd name="connsiteY9-454" fmla="*/ 0 h 3776859"/>
                    <a:gd name="connsiteX0-455" fmla="*/ 0 w 273894"/>
                    <a:gd name="connsiteY0-456" fmla="*/ 0 h 3776859"/>
                    <a:gd name="connsiteX1-457" fmla="*/ 272825 w 273894"/>
                    <a:gd name="connsiteY1-458" fmla="*/ 0 h 3776859"/>
                    <a:gd name="connsiteX2-459" fmla="*/ 273845 w 273894"/>
                    <a:gd name="connsiteY2-460" fmla="*/ 3581399 h 3776859"/>
                    <a:gd name="connsiteX3-461" fmla="*/ 247651 w 273894"/>
                    <a:gd name="connsiteY3-462" fmla="*/ 3702843 h 3776859"/>
                    <a:gd name="connsiteX4-463" fmla="*/ 223839 w 273894"/>
                    <a:gd name="connsiteY4-464" fmla="*/ 3631404 h 3776859"/>
                    <a:gd name="connsiteX5-465" fmla="*/ 166689 w 273894"/>
                    <a:gd name="connsiteY5-466" fmla="*/ 3776661 h 3776859"/>
                    <a:gd name="connsiteX6-467" fmla="*/ 104776 w 273894"/>
                    <a:gd name="connsiteY6-468" fmla="*/ 3664743 h 3776859"/>
                    <a:gd name="connsiteX7-469" fmla="*/ 57151 w 273894"/>
                    <a:gd name="connsiteY7-470" fmla="*/ 3750467 h 3776859"/>
                    <a:gd name="connsiteX8-471" fmla="*/ 1 w 273894"/>
                    <a:gd name="connsiteY8-472" fmla="*/ 3609974 h 3776859"/>
                    <a:gd name="connsiteX9-473" fmla="*/ 0 w 273894"/>
                    <a:gd name="connsiteY9-474" fmla="*/ 0 h 3776859"/>
                    <a:gd name="connsiteX0-475" fmla="*/ 0 w 273894"/>
                    <a:gd name="connsiteY0-476" fmla="*/ 0 h 3776859"/>
                    <a:gd name="connsiteX1-477" fmla="*/ 272825 w 273894"/>
                    <a:gd name="connsiteY1-478" fmla="*/ 0 h 3776859"/>
                    <a:gd name="connsiteX2-479" fmla="*/ 273845 w 273894"/>
                    <a:gd name="connsiteY2-480" fmla="*/ 3581399 h 3776859"/>
                    <a:gd name="connsiteX3-481" fmla="*/ 247651 w 273894"/>
                    <a:gd name="connsiteY3-482" fmla="*/ 3702843 h 3776859"/>
                    <a:gd name="connsiteX4-483" fmla="*/ 223839 w 273894"/>
                    <a:gd name="connsiteY4-484" fmla="*/ 3631404 h 3776859"/>
                    <a:gd name="connsiteX5-485" fmla="*/ 166689 w 273894"/>
                    <a:gd name="connsiteY5-486" fmla="*/ 3776661 h 3776859"/>
                    <a:gd name="connsiteX6-487" fmla="*/ 104776 w 273894"/>
                    <a:gd name="connsiteY6-488" fmla="*/ 3664743 h 3776859"/>
                    <a:gd name="connsiteX7-489" fmla="*/ 57151 w 273894"/>
                    <a:gd name="connsiteY7-490" fmla="*/ 3750467 h 3776859"/>
                    <a:gd name="connsiteX8-491" fmla="*/ 1 w 273894"/>
                    <a:gd name="connsiteY8-492" fmla="*/ 3609974 h 3776859"/>
                    <a:gd name="connsiteX9-493" fmla="*/ 0 w 273894"/>
                    <a:gd name="connsiteY9-494" fmla="*/ 0 h 3776859"/>
                    <a:gd name="connsiteX0-495" fmla="*/ 0 w 273845"/>
                    <a:gd name="connsiteY0-496" fmla="*/ 0 h 3776859"/>
                    <a:gd name="connsiteX1-497" fmla="*/ 272825 w 273845"/>
                    <a:gd name="connsiteY1-498" fmla="*/ 0 h 3776859"/>
                    <a:gd name="connsiteX2-499" fmla="*/ 273845 w 273845"/>
                    <a:gd name="connsiteY2-500" fmla="*/ 3581399 h 3776859"/>
                    <a:gd name="connsiteX3-501" fmla="*/ 247651 w 273845"/>
                    <a:gd name="connsiteY3-502" fmla="*/ 3702843 h 3776859"/>
                    <a:gd name="connsiteX4-503" fmla="*/ 223839 w 273845"/>
                    <a:gd name="connsiteY4-504" fmla="*/ 3631404 h 3776859"/>
                    <a:gd name="connsiteX5-505" fmla="*/ 166689 w 273845"/>
                    <a:gd name="connsiteY5-506" fmla="*/ 3776661 h 3776859"/>
                    <a:gd name="connsiteX6-507" fmla="*/ 104776 w 273845"/>
                    <a:gd name="connsiteY6-508" fmla="*/ 3664743 h 3776859"/>
                    <a:gd name="connsiteX7-509" fmla="*/ 57151 w 273845"/>
                    <a:gd name="connsiteY7-510" fmla="*/ 3750467 h 3776859"/>
                    <a:gd name="connsiteX8-511" fmla="*/ 1 w 273845"/>
                    <a:gd name="connsiteY8-512" fmla="*/ 3609974 h 3776859"/>
                    <a:gd name="connsiteX9-513" fmla="*/ 0 w 273845"/>
                    <a:gd name="connsiteY9-514" fmla="*/ 0 h 3776859"/>
                    <a:gd name="connsiteX0-515" fmla="*/ 0 w 273845"/>
                    <a:gd name="connsiteY0-516" fmla="*/ 0 h 3776859"/>
                    <a:gd name="connsiteX1-517" fmla="*/ 272825 w 273845"/>
                    <a:gd name="connsiteY1-518" fmla="*/ 0 h 3776859"/>
                    <a:gd name="connsiteX2-519" fmla="*/ 273845 w 273845"/>
                    <a:gd name="connsiteY2-520" fmla="*/ 3581399 h 3776859"/>
                    <a:gd name="connsiteX3-521" fmla="*/ 252414 w 273845"/>
                    <a:gd name="connsiteY3-522" fmla="*/ 3702843 h 3776859"/>
                    <a:gd name="connsiteX4-523" fmla="*/ 223839 w 273845"/>
                    <a:gd name="connsiteY4-524" fmla="*/ 3631404 h 3776859"/>
                    <a:gd name="connsiteX5-525" fmla="*/ 166689 w 273845"/>
                    <a:gd name="connsiteY5-526" fmla="*/ 3776661 h 3776859"/>
                    <a:gd name="connsiteX6-527" fmla="*/ 104776 w 273845"/>
                    <a:gd name="connsiteY6-528" fmla="*/ 3664743 h 3776859"/>
                    <a:gd name="connsiteX7-529" fmla="*/ 57151 w 273845"/>
                    <a:gd name="connsiteY7-530" fmla="*/ 3750467 h 3776859"/>
                    <a:gd name="connsiteX8-531" fmla="*/ 1 w 273845"/>
                    <a:gd name="connsiteY8-532" fmla="*/ 3609974 h 3776859"/>
                    <a:gd name="connsiteX9-533" fmla="*/ 0 w 273845"/>
                    <a:gd name="connsiteY9-534" fmla="*/ 0 h 3776859"/>
                    <a:gd name="connsiteX0-535" fmla="*/ 0 w 273845"/>
                    <a:gd name="connsiteY0-536" fmla="*/ 0 h 3776859"/>
                    <a:gd name="connsiteX1-537" fmla="*/ 272825 w 273845"/>
                    <a:gd name="connsiteY1-538" fmla="*/ 0 h 3776859"/>
                    <a:gd name="connsiteX2-539" fmla="*/ 273845 w 273845"/>
                    <a:gd name="connsiteY2-540" fmla="*/ 3581399 h 3776859"/>
                    <a:gd name="connsiteX3-541" fmla="*/ 252414 w 273845"/>
                    <a:gd name="connsiteY3-542" fmla="*/ 3702843 h 3776859"/>
                    <a:gd name="connsiteX4-543" fmla="*/ 223839 w 273845"/>
                    <a:gd name="connsiteY4-544" fmla="*/ 3631404 h 3776859"/>
                    <a:gd name="connsiteX5-545" fmla="*/ 166689 w 273845"/>
                    <a:gd name="connsiteY5-546" fmla="*/ 3776661 h 3776859"/>
                    <a:gd name="connsiteX6-547" fmla="*/ 104776 w 273845"/>
                    <a:gd name="connsiteY6-548" fmla="*/ 3664743 h 3776859"/>
                    <a:gd name="connsiteX7-549" fmla="*/ 57151 w 273845"/>
                    <a:gd name="connsiteY7-550" fmla="*/ 3750467 h 3776859"/>
                    <a:gd name="connsiteX8-551" fmla="*/ 1 w 273845"/>
                    <a:gd name="connsiteY8-552" fmla="*/ 3609974 h 3776859"/>
                    <a:gd name="connsiteX9-553" fmla="*/ 0 w 273845"/>
                    <a:gd name="connsiteY9-554" fmla="*/ 0 h 3776859"/>
                    <a:gd name="connsiteX0-555" fmla="*/ 0 w 273845"/>
                    <a:gd name="connsiteY0-556" fmla="*/ 0 h 3776859"/>
                    <a:gd name="connsiteX1-557" fmla="*/ 272825 w 273845"/>
                    <a:gd name="connsiteY1-558" fmla="*/ 0 h 3776859"/>
                    <a:gd name="connsiteX2-559" fmla="*/ 273845 w 273845"/>
                    <a:gd name="connsiteY2-560" fmla="*/ 3581399 h 3776859"/>
                    <a:gd name="connsiteX3-561" fmla="*/ 245270 w 273845"/>
                    <a:gd name="connsiteY3-562" fmla="*/ 3702843 h 3776859"/>
                    <a:gd name="connsiteX4-563" fmla="*/ 223839 w 273845"/>
                    <a:gd name="connsiteY4-564" fmla="*/ 3631404 h 3776859"/>
                    <a:gd name="connsiteX5-565" fmla="*/ 166689 w 273845"/>
                    <a:gd name="connsiteY5-566" fmla="*/ 3776661 h 3776859"/>
                    <a:gd name="connsiteX6-567" fmla="*/ 104776 w 273845"/>
                    <a:gd name="connsiteY6-568" fmla="*/ 3664743 h 3776859"/>
                    <a:gd name="connsiteX7-569" fmla="*/ 57151 w 273845"/>
                    <a:gd name="connsiteY7-570" fmla="*/ 3750467 h 3776859"/>
                    <a:gd name="connsiteX8-571" fmla="*/ 1 w 273845"/>
                    <a:gd name="connsiteY8-572" fmla="*/ 3609974 h 3776859"/>
                    <a:gd name="connsiteX9-573" fmla="*/ 0 w 273845"/>
                    <a:gd name="connsiteY9-574" fmla="*/ 0 h 3776859"/>
                    <a:gd name="connsiteX0-575" fmla="*/ 0 w 273845"/>
                    <a:gd name="connsiteY0-576" fmla="*/ 0 h 3776859"/>
                    <a:gd name="connsiteX1-577" fmla="*/ 272825 w 273845"/>
                    <a:gd name="connsiteY1-578" fmla="*/ 0 h 3776859"/>
                    <a:gd name="connsiteX2-579" fmla="*/ 273845 w 273845"/>
                    <a:gd name="connsiteY2-580" fmla="*/ 3581399 h 3776859"/>
                    <a:gd name="connsiteX3-581" fmla="*/ 245270 w 273845"/>
                    <a:gd name="connsiteY3-582" fmla="*/ 3702843 h 3776859"/>
                    <a:gd name="connsiteX4-583" fmla="*/ 223839 w 273845"/>
                    <a:gd name="connsiteY4-584" fmla="*/ 3631404 h 3776859"/>
                    <a:gd name="connsiteX5-585" fmla="*/ 166689 w 273845"/>
                    <a:gd name="connsiteY5-586" fmla="*/ 3776661 h 3776859"/>
                    <a:gd name="connsiteX6-587" fmla="*/ 104776 w 273845"/>
                    <a:gd name="connsiteY6-588" fmla="*/ 3664743 h 3776859"/>
                    <a:gd name="connsiteX7-589" fmla="*/ 57151 w 273845"/>
                    <a:gd name="connsiteY7-590" fmla="*/ 3750467 h 3776859"/>
                    <a:gd name="connsiteX8-591" fmla="*/ 1 w 273845"/>
                    <a:gd name="connsiteY8-592" fmla="*/ 3609974 h 3776859"/>
                    <a:gd name="connsiteX9-593" fmla="*/ 0 w 273845"/>
                    <a:gd name="connsiteY9-594" fmla="*/ 0 h 3776859"/>
                    <a:gd name="connsiteX0-595" fmla="*/ 0 w 273845"/>
                    <a:gd name="connsiteY0-596" fmla="*/ 0 h 3776859"/>
                    <a:gd name="connsiteX1-597" fmla="*/ 272825 w 273845"/>
                    <a:gd name="connsiteY1-598" fmla="*/ 0 h 3776859"/>
                    <a:gd name="connsiteX2-599" fmla="*/ 273845 w 273845"/>
                    <a:gd name="connsiteY2-600" fmla="*/ 3581399 h 3776859"/>
                    <a:gd name="connsiteX3-601" fmla="*/ 245270 w 273845"/>
                    <a:gd name="connsiteY3-602" fmla="*/ 3702843 h 3776859"/>
                    <a:gd name="connsiteX4-603" fmla="*/ 223839 w 273845"/>
                    <a:gd name="connsiteY4-604" fmla="*/ 3631404 h 3776859"/>
                    <a:gd name="connsiteX5-605" fmla="*/ 166689 w 273845"/>
                    <a:gd name="connsiteY5-606" fmla="*/ 3776661 h 3776859"/>
                    <a:gd name="connsiteX6-607" fmla="*/ 104776 w 273845"/>
                    <a:gd name="connsiteY6-608" fmla="*/ 3664743 h 3776859"/>
                    <a:gd name="connsiteX7-609" fmla="*/ 57151 w 273845"/>
                    <a:gd name="connsiteY7-610" fmla="*/ 3750467 h 3776859"/>
                    <a:gd name="connsiteX8-611" fmla="*/ 1 w 273845"/>
                    <a:gd name="connsiteY8-612" fmla="*/ 3609974 h 3776859"/>
                    <a:gd name="connsiteX9-613" fmla="*/ 0 w 273845"/>
                    <a:gd name="connsiteY9-614" fmla="*/ 0 h 3776859"/>
                    <a:gd name="connsiteX0-615" fmla="*/ 0 w 273845"/>
                    <a:gd name="connsiteY0-616" fmla="*/ 0 h 3776859"/>
                    <a:gd name="connsiteX1-617" fmla="*/ 272825 w 273845"/>
                    <a:gd name="connsiteY1-618" fmla="*/ 0 h 3776859"/>
                    <a:gd name="connsiteX2-619" fmla="*/ 273845 w 273845"/>
                    <a:gd name="connsiteY2-620" fmla="*/ 3581399 h 3776859"/>
                    <a:gd name="connsiteX3-621" fmla="*/ 245270 w 273845"/>
                    <a:gd name="connsiteY3-622" fmla="*/ 3702843 h 3776859"/>
                    <a:gd name="connsiteX4-623" fmla="*/ 223839 w 273845"/>
                    <a:gd name="connsiteY4-624" fmla="*/ 3631404 h 3776859"/>
                    <a:gd name="connsiteX5-625" fmla="*/ 166689 w 273845"/>
                    <a:gd name="connsiteY5-626" fmla="*/ 3776661 h 3776859"/>
                    <a:gd name="connsiteX6-627" fmla="*/ 104776 w 273845"/>
                    <a:gd name="connsiteY6-628" fmla="*/ 3664743 h 3776859"/>
                    <a:gd name="connsiteX7-629" fmla="*/ 57151 w 273845"/>
                    <a:gd name="connsiteY7-630" fmla="*/ 3750467 h 3776859"/>
                    <a:gd name="connsiteX8-631" fmla="*/ 1 w 273845"/>
                    <a:gd name="connsiteY8-632" fmla="*/ 3609974 h 3776859"/>
                    <a:gd name="connsiteX9-633" fmla="*/ 0 w 273845"/>
                    <a:gd name="connsiteY9-634" fmla="*/ 0 h 3776859"/>
                    <a:gd name="connsiteX0-635" fmla="*/ 0 w 273845"/>
                    <a:gd name="connsiteY0-636" fmla="*/ 0 h 3776859"/>
                    <a:gd name="connsiteX1-637" fmla="*/ 272825 w 273845"/>
                    <a:gd name="connsiteY1-638" fmla="*/ 0 h 3776859"/>
                    <a:gd name="connsiteX2-639" fmla="*/ 273845 w 273845"/>
                    <a:gd name="connsiteY2-640" fmla="*/ 3581399 h 3776859"/>
                    <a:gd name="connsiteX3-641" fmla="*/ 245270 w 273845"/>
                    <a:gd name="connsiteY3-642" fmla="*/ 3702843 h 3776859"/>
                    <a:gd name="connsiteX4-643" fmla="*/ 223839 w 273845"/>
                    <a:gd name="connsiteY4-644" fmla="*/ 3631404 h 3776859"/>
                    <a:gd name="connsiteX5-645" fmla="*/ 166689 w 273845"/>
                    <a:gd name="connsiteY5-646" fmla="*/ 3776661 h 3776859"/>
                    <a:gd name="connsiteX6-647" fmla="*/ 104776 w 273845"/>
                    <a:gd name="connsiteY6-648" fmla="*/ 3664743 h 3776859"/>
                    <a:gd name="connsiteX7-649" fmla="*/ 57151 w 273845"/>
                    <a:gd name="connsiteY7-650" fmla="*/ 3750467 h 3776859"/>
                    <a:gd name="connsiteX8-651" fmla="*/ 1 w 273845"/>
                    <a:gd name="connsiteY8-652" fmla="*/ 3609974 h 3776859"/>
                    <a:gd name="connsiteX9-653" fmla="*/ 0 w 273845"/>
                    <a:gd name="connsiteY9-654" fmla="*/ 0 h 3776859"/>
                    <a:gd name="connsiteX0-655" fmla="*/ 0 w 273845"/>
                    <a:gd name="connsiteY0-656" fmla="*/ 0 h 3776859"/>
                    <a:gd name="connsiteX1-657" fmla="*/ 272825 w 273845"/>
                    <a:gd name="connsiteY1-658" fmla="*/ 0 h 3776859"/>
                    <a:gd name="connsiteX2-659" fmla="*/ 273845 w 273845"/>
                    <a:gd name="connsiteY2-660" fmla="*/ 3581399 h 3776859"/>
                    <a:gd name="connsiteX3-661" fmla="*/ 245270 w 273845"/>
                    <a:gd name="connsiteY3-662" fmla="*/ 3702843 h 3776859"/>
                    <a:gd name="connsiteX4-663" fmla="*/ 223839 w 273845"/>
                    <a:gd name="connsiteY4-664" fmla="*/ 3631404 h 3776859"/>
                    <a:gd name="connsiteX5-665" fmla="*/ 166689 w 273845"/>
                    <a:gd name="connsiteY5-666" fmla="*/ 3776661 h 3776859"/>
                    <a:gd name="connsiteX6-667" fmla="*/ 104776 w 273845"/>
                    <a:gd name="connsiteY6-668" fmla="*/ 3664743 h 3776859"/>
                    <a:gd name="connsiteX7-669" fmla="*/ 57151 w 273845"/>
                    <a:gd name="connsiteY7-670" fmla="*/ 3750467 h 3776859"/>
                    <a:gd name="connsiteX8-671" fmla="*/ 1 w 273845"/>
                    <a:gd name="connsiteY8-672" fmla="*/ 3609974 h 3776859"/>
                    <a:gd name="connsiteX9-673" fmla="*/ 0 w 273845"/>
                    <a:gd name="connsiteY9-674" fmla="*/ 0 h 3776859"/>
                    <a:gd name="connsiteX0-675" fmla="*/ 0 w 273845"/>
                    <a:gd name="connsiteY0-676" fmla="*/ 0 h 3776859"/>
                    <a:gd name="connsiteX1-677" fmla="*/ 272825 w 273845"/>
                    <a:gd name="connsiteY1-678" fmla="*/ 0 h 3776859"/>
                    <a:gd name="connsiteX2-679" fmla="*/ 273845 w 273845"/>
                    <a:gd name="connsiteY2-680" fmla="*/ 3581399 h 3776859"/>
                    <a:gd name="connsiteX3-681" fmla="*/ 245270 w 273845"/>
                    <a:gd name="connsiteY3-682" fmla="*/ 3702843 h 3776859"/>
                    <a:gd name="connsiteX4-683" fmla="*/ 223839 w 273845"/>
                    <a:gd name="connsiteY4-684" fmla="*/ 3631404 h 3776859"/>
                    <a:gd name="connsiteX5-685" fmla="*/ 166689 w 273845"/>
                    <a:gd name="connsiteY5-686" fmla="*/ 3776661 h 3776859"/>
                    <a:gd name="connsiteX6-687" fmla="*/ 104776 w 273845"/>
                    <a:gd name="connsiteY6-688" fmla="*/ 3664743 h 3776859"/>
                    <a:gd name="connsiteX7-689" fmla="*/ 57151 w 273845"/>
                    <a:gd name="connsiteY7-690" fmla="*/ 3750467 h 3776859"/>
                    <a:gd name="connsiteX8-691" fmla="*/ 1 w 273845"/>
                    <a:gd name="connsiteY8-692" fmla="*/ 3609974 h 3776859"/>
                    <a:gd name="connsiteX9-693" fmla="*/ 0 w 273845"/>
                    <a:gd name="connsiteY9-694" fmla="*/ 0 h 3776859"/>
                    <a:gd name="connsiteX0-695" fmla="*/ 0 w 273845"/>
                    <a:gd name="connsiteY0-696" fmla="*/ 0 h 3776859"/>
                    <a:gd name="connsiteX1-697" fmla="*/ 272825 w 273845"/>
                    <a:gd name="connsiteY1-698" fmla="*/ 0 h 3776859"/>
                    <a:gd name="connsiteX2-699" fmla="*/ 273845 w 273845"/>
                    <a:gd name="connsiteY2-700" fmla="*/ 3581399 h 3776859"/>
                    <a:gd name="connsiteX3-701" fmla="*/ 245270 w 273845"/>
                    <a:gd name="connsiteY3-702" fmla="*/ 3702843 h 3776859"/>
                    <a:gd name="connsiteX4-703" fmla="*/ 223839 w 273845"/>
                    <a:gd name="connsiteY4-704" fmla="*/ 3631404 h 3776859"/>
                    <a:gd name="connsiteX5-705" fmla="*/ 166689 w 273845"/>
                    <a:gd name="connsiteY5-706" fmla="*/ 3776661 h 3776859"/>
                    <a:gd name="connsiteX6-707" fmla="*/ 104776 w 273845"/>
                    <a:gd name="connsiteY6-708" fmla="*/ 3664743 h 3776859"/>
                    <a:gd name="connsiteX7-709" fmla="*/ 57151 w 273845"/>
                    <a:gd name="connsiteY7-710" fmla="*/ 3750467 h 3776859"/>
                    <a:gd name="connsiteX8-711" fmla="*/ 1 w 273845"/>
                    <a:gd name="connsiteY8-712" fmla="*/ 3609974 h 3776859"/>
                    <a:gd name="connsiteX9-713" fmla="*/ 0 w 273845"/>
                    <a:gd name="connsiteY9-714" fmla="*/ 0 h 377685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21" y="connsiteY5-22"/>
                    </a:cxn>
                    <a:cxn ang="0">
                      <a:pos x="connsiteX6-35" y="connsiteY6-36"/>
                    </a:cxn>
                    <a:cxn ang="0">
                      <a:pos x="connsiteX7-51" y="connsiteY7-52"/>
                    </a:cxn>
                    <a:cxn ang="0">
                      <a:pos x="connsiteX8-69" y="connsiteY8-70"/>
                    </a:cxn>
                    <a:cxn ang="0">
                      <a:pos x="connsiteX9-89" y="connsiteY9-90"/>
                    </a:cxn>
                  </a:cxnLst>
                  <a:rect l="l" t="t" r="r" b="b"/>
                  <a:pathLst>
                    <a:path w="273845" h="3776859">
                      <a:moveTo>
                        <a:pt x="0" y="0"/>
                      </a:moveTo>
                      <a:lnTo>
                        <a:pt x="272825" y="0"/>
                      </a:lnTo>
                      <a:lnTo>
                        <a:pt x="273845" y="3581399"/>
                      </a:lnTo>
                      <a:cubicBezTo>
                        <a:pt x="269876" y="3659980"/>
                        <a:pt x="258763" y="3688555"/>
                        <a:pt x="245270" y="3702843"/>
                      </a:cubicBezTo>
                      <a:cubicBezTo>
                        <a:pt x="228204" y="3675061"/>
                        <a:pt x="236936" y="3619101"/>
                        <a:pt x="223839" y="3631404"/>
                      </a:cubicBezTo>
                      <a:cubicBezTo>
                        <a:pt x="210742" y="3643707"/>
                        <a:pt x="186533" y="3771105"/>
                        <a:pt x="166689" y="3776661"/>
                      </a:cubicBezTo>
                      <a:cubicBezTo>
                        <a:pt x="146845" y="3782217"/>
                        <a:pt x="123032" y="3669109"/>
                        <a:pt x="104776" y="3664743"/>
                      </a:cubicBezTo>
                      <a:cubicBezTo>
                        <a:pt x="86520" y="3660377"/>
                        <a:pt x="74614" y="3759595"/>
                        <a:pt x="57151" y="3750467"/>
                      </a:cubicBezTo>
                      <a:cubicBezTo>
                        <a:pt x="28576" y="3725068"/>
                        <a:pt x="9527" y="3661568"/>
                        <a:pt x="1" y="3609974"/>
                      </a:cubicBezTo>
                      <a:cubicBezTo>
                        <a:pt x="1" y="2406649"/>
                        <a:pt x="0" y="1203325"/>
                        <a:pt x="0" y="0"/>
                      </a:cubicBezTo>
                      <a:close/>
                    </a:path>
                  </a:pathLst>
                </a:custGeom>
                <a:grpFill/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endParaRPr>
                </a:p>
              </p:txBody>
            </p:sp>
            <p:sp>
              <p:nvSpPr>
                <p:cNvPr id="30" name="Rectangle 23"/>
                <p:cNvSpPr/>
                <p:nvPr/>
              </p:nvSpPr>
              <p:spPr>
                <a:xfrm>
                  <a:off x="1374774" y="1417118"/>
                  <a:ext cx="272825" cy="590550"/>
                </a:xfrm>
                <a:prstGeom prst="rect">
                  <a:avLst/>
                </a:prstGeom>
                <a:grpFill/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endParaRPr>
                </a:p>
              </p:txBody>
            </p:sp>
            <p:sp>
              <p:nvSpPr>
                <p:cNvPr id="31" name="Rectangle 24"/>
                <p:cNvSpPr/>
                <p:nvPr/>
              </p:nvSpPr>
              <p:spPr>
                <a:xfrm>
                  <a:off x="1404710" y="1213680"/>
                  <a:ext cx="212954" cy="203438"/>
                </a:xfrm>
                <a:prstGeom prst="rect">
                  <a:avLst/>
                </a:prstGeom>
                <a:grpFill/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endParaRPr>
                </a:p>
              </p:txBody>
            </p:sp>
            <p:sp>
              <p:nvSpPr>
                <p:cNvPr id="32" name="Freeform 25"/>
                <p:cNvSpPr/>
                <p:nvPr/>
              </p:nvSpPr>
              <p:spPr>
                <a:xfrm rot="5400000">
                  <a:off x="1396885" y="6250198"/>
                  <a:ext cx="228600" cy="73152"/>
                </a:xfrm>
                <a:custGeom>
                  <a:avLst/>
                  <a:gdLst>
                    <a:gd name="connsiteX0" fmla="*/ 0 w 226544"/>
                    <a:gd name="connsiteY0" fmla="*/ 35306 h 70612"/>
                    <a:gd name="connsiteX1" fmla="*/ 27685 w 226544"/>
                    <a:gd name="connsiteY1" fmla="*/ 0 h 70612"/>
                    <a:gd name="connsiteX2" fmla="*/ 226544 w 226544"/>
                    <a:gd name="connsiteY2" fmla="*/ 35306 h 70612"/>
                    <a:gd name="connsiteX3" fmla="*/ 27685 w 226544"/>
                    <a:gd name="connsiteY3" fmla="*/ 70612 h 70612"/>
                    <a:gd name="connsiteX0-1" fmla="*/ 0 w 226544"/>
                    <a:gd name="connsiteY0-2" fmla="*/ 35306 h 70612"/>
                    <a:gd name="connsiteX1-3" fmla="*/ 27685 w 226544"/>
                    <a:gd name="connsiteY1-4" fmla="*/ 0 h 70612"/>
                    <a:gd name="connsiteX2-5" fmla="*/ 226544 w 226544"/>
                    <a:gd name="connsiteY2-6" fmla="*/ 35306 h 70612"/>
                    <a:gd name="connsiteX3-7" fmla="*/ 27685 w 226544"/>
                    <a:gd name="connsiteY3-8" fmla="*/ 70612 h 70612"/>
                    <a:gd name="connsiteX4" fmla="*/ 0 w 226544"/>
                    <a:gd name="connsiteY4" fmla="*/ 35306 h 70612"/>
                    <a:gd name="connsiteX0-9" fmla="*/ 0 w 226544"/>
                    <a:gd name="connsiteY0-10" fmla="*/ 35306 h 70612"/>
                    <a:gd name="connsiteX1-11" fmla="*/ 27685 w 226544"/>
                    <a:gd name="connsiteY1-12" fmla="*/ 0 h 70612"/>
                    <a:gd name="connsiteX2-13" fmla="*/ 226544 w 226544"/>
                    <a:gd name="connsiteY2-14" fmla="*/ 35306 h 70612"/>
                    <a:gd name="connsiteX3-15" fmla="*/ 27685 w 226544"/>
                    <a:gd name="connsiteY3-16" fmla="*/ 70612 h 70612"/>
                    <a:gd name="connsiteX4-17" fmla="*/ 0 w 226544"/>
                    <a:gd name="connsiteY4-18" fmla="*/ 35306 h 70612"/>
                    <a:gd name="connsiteX0-19" fmla="*/ 0 w 226544"/>
                    <a:gd name="connsiteY0-20" fmla="*/ 35306 h 70612"/>
                    <a:gd name="connsiteX1-21" fmla="*/ 27685 w 226544"/>
                    <a:gd name="connsiteY1-22" fmla="*/ 0 h 70612"/>
                    <a:gd name="connsiteX2-23" fmla="*/ 226544 w 226544"/>
                    <a:gd name="connsiteY2-24" fmla="*/ 35306 h 70612"/>
                    <a:gd name="connsiteX3-25" fmla="*/ 27685 w 226544"/>
                    <a:gd name="connsiteY3-26" fmla="*/ 70612 h 70612"/>
                    <a:gd name="connsiteX4-27" fmla="*/ 0 w 226544"/>
                    <a:gd name="connsiteY4-28" fmla="*/ 35306 h 70612"/>
                    <a:gd name="connsiteX0-29" fmla="*/ 0 w 226544"/>
                    <a:gd name="connsiteY0-30" fmla="*/ 35306 h 70612"/>
                    <a:gd name="connsiteX1-31" fmla="*/ 27685 w 226544"/>
                    <a:gd name="connsiteY1-32" fmla="*/ 0 h 70612"/>
                    <a:gd name="connsiteX2-33" fmla="*/ 226544 w 226544"/>
                    <a:gd name="connsiteY2-34" fmla="*/ 35306 h 70612"/>
                    <a:gd name="connsiteX3-35" fmla="*/ 27685 w 226544"/>
                    <a:gd name="connsiteY3-36" fmla="*/ 70612 h 70612"/>
                    <a:gd name="connsiteX4-37" fmla="*/ 0 w 226544"/>
                    <a:gd name="connsiteY4-38" fmla="*/ 35306 h 70612"/>
                    <a:gd name="connsiteX0-39" fmla="*/ 0 w 226544"/>
                    <a:gd name="connsiteY0-40" fmla="*/ 35306 h 70612"/>
                    <a:gd name="connsiteX1-41" fmla="*/ 27685 w 226544"/>
                    <a:gd name="connsiteY1-42" fmla="*/ 0 h 70612"/>
                    <a:gd name="connsiteX2-43" fmla="*/ 226544 w 226544"/>
                    <a:gd name="connsiteY2-44" fmla="*/ 35306 h 70612"/>
                    <a:gd name="connsiteX3-45" fmla="*/ 27685 w 226544"/>
                    <a:gd name="connsiteY3-46" fmla="*/ 70612 h 70612"/>
                    <a:gd name="connsiteX4-47" fmla="*/ 0 w 226544"/>
                    <a:gd name="connsiteY4-48" fmla="*/ 35306 h 70612"/>
                    <a:gd name="connsiteX0-49" fmla="*/ 0 w 226544"/>
                    <a:gd name="connsiteY0-50" fmla="*/ 35306 h 70612"/>
                    <a:gd name="connsiteX1-51" fmla="*/ 27685 w 226544"/>
                    <a:gd name="connsiteY1-52" fmla="*/ 0 h 70612"/>
                    <a:gd name="connsiteX2-53" fmla="*/ 226544 w 226544"/>
                    <a:gd name="connsiteY2-54" fmla="*/ 35306 h 70612"/>
                    <a:gd name="connsiteX3-55" fmla="*/ 27685 w 226544"/>
                    <a:gd name="connsiteY3-56" fmla="*/ 70612 h 70612"/>
                    <a:gd name="connsiteX4-57" fmla="*/ 0 w 226544"/>
                    <a:gd name="connsiteY4-58" fmla="*/ 35306 h 70612"/>
                    <a:gd name="connsiteX0-59" fmla="*/ 0 w 226544"/>
                    <a:gd name="connsiteY0-60" fmla="*/ 35306 h 70612"/>
                    <a:gd name="connsiteX1-61" fmla="*/ 27685 w 226544"/>
                    <a:gd name="connsiteY1-62" fmla="*/ 0 h 70612"/>
                    <a:gd name="connsiteX2-63" fmla="*/ 226544 w 226544"/>
                    <a:gd name="connsiteY2-64" fmla="*/ 35306 h 70612"/>
                    <a:gd name="connsiteX3-65" fmla="*/ 27685 w 226544"/>
                    <a:gd name="connsiteY3-66" fmla="*/ 70612 h 70612"/>
                    <a:gd name="connsiteX4-67" fmla="*/ 0 w 226544"/>
                    <a:gd name="connsiteY4-68" fmla="*/ 35306 h 70612"/>
                    <a:gd name="connsiteX0-69" fmla="*/ 0 w 226544"/>
                    <a:gd name="connsiteY0-70" fmla="*/ 35306 h 70612"/>
                    <a:gd name="connsiteX1-71" fmla="*/ 27685 w 226544"/>
                    <a:gd name="connsiteY1-72" fmla="*/ 0 h 70612"/>
                    <a:gd name="connsiteX2-73" fmla="*/ 226544 w 226544"/>
                    <a:gd name="connsiteY2-74" fmla="*/ 35306 h 70612"/>
                    <a:gd name="connsiteX3-75" fmla="*/ 27685 w 226544"/>
                    <a:gd name="connsiteY3-76" fmla="*/ 70612 h 70612"/>
                    <a:gd name="connsiteX4-77" fmla="*/ 0 w 226544"/>
                    <a:gd name="connsiteY4-78" fmla="*/ 35306 h 70612"/>
                    <a:gd name="connsiteX0-79" fmla="*/ 0 w 226544"/>
                    <a:gd name="connsiteY0-80" fmla="*/ 35306 h 70612"/>
                    <a:gd name="connsiteX1-81" fmla="*/ 27685 w 226544"/>
                    <a:gd name="connsiteY1-82" fmla="*/ 0 h 70612"/>
                    <a:gd name="connsiteX2-83" fmla="*/ 226544 w 226544"/>
                    <a:gd name="connsiteY2-84" fmla="*/ 35306 h 70612"/>
                    <a:gd name="connsiteX3-85" fmla="*/ 27685 w 226544"/>
                    <a:gd name="connsiteY3-86" fmla="*/ 70612 h 70612"/>
                    <a:gd name="connsiteX4-87" fmla="*/ 0 w 226544"/>
                    <a:gd name="connsiteY4-88" fmla="*/ 35306 h 7061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17" y="connsiteY4-18"/>
                    </a:cxn>
                  </a:cxnLst>
                  <a:rect l="l" t="t" r="r" b="b"/>
                  <a:pathLst>
                    <a:path w="226544" h="70612">
                      <a:moveTo>
                        <a:pt x="0" y="35306"/>
                      </a:moveTo>
                      <a:cubicBezTo>
                        <a:pt x="1521" y="15316"/>
                        <a:pt x="12805" y="4576"/>
                        <a:pt x="27685" y="0"/>
                      </a:cubicBezTo>
                      <a:lnTo>
                        <a:pt x="226544" y="35306"/>
                      </a:lnTo>
                      <a:lnTo>
                        <a:pt x="27685" y="70612"/>
                      </a:lnTo>
                      <a:cubicBezTo>
                        <a:pt x="11264" y="65009"/>
                        <a:pt x="1007" y="52726"/>
                        <a:pt x="0" y="35306"/>
                      </a:cubicBezTo>
                      <a:close/>
                    </a:path>
                  </a:pathLst>
                </a:custGeom>
                <a:grpFill/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endParaRPr>
                </a:p>
              </p:txBody>
            </p:sp>
            <p:cxnSp>
              <p:nvCxnSpPr>
                <p:cNvPr id="34" name="Straight Connector 26"/>
                <p:cNvCxnSpPr/>
                <p:nvPr/>
              </p:nvCxnSpPr>
              <p:spPr>
                <a:xfrm>
                  <a:off x="1374774" y="1486648"/>
                  <a:ext cx="274320" cy="0"/>
                </a:xfrm>
                <a:prstGeom prst="line">
                  <a:avLst/>
                </a:prstGeom>
                <a:grpFill/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27"/>
                <p:cNvCxnSpPr/>
                <p:nvPr/>
              </p:nvCxnSpPr>
              <p:spPr>
                <a:xfrm>
                  <a:off x="1374774" y="1562425"/>
                  <a:ext cx="274320" cy="0"/>
                </a:xfrm>
                <a:prstGeom prst="line">
                  <a:avLst/>
                </a:prstGeom>
                <a:grpFill/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28"/>
                <p:cNvCxnSpPr/>
                <p:nvPr/>
              </p:nvCxnSpPr>
              <p:spPr>
                <a:xfrm>
                  <a:off x="1374774" y="1638202"/>
                  <a:ext cx="274320" cy="0"/>
                </a:xfrm>
                <a:prstGeom prst="line">
                  <a:avLst/>
                </a:prstGeom>
                <a:grpFill/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29"/>
                <p:cNvCxnSpPr/>
                <p:nvPr/>
              </p:nvCxnSpPr>
              <p:spPr>
                <a:xfrm>
                  <a:off x="1374774" y="1713979"/>
                  <a:ext cx="274320" cy="0"/>
                </a:xfrm>
                <a:prstGeom prst="line">
                  <a:avLst/>
                </a:prstGeom>
                <a:grpFill/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0"/>
                <p:cNvCxnSpPr/>
                <p:nvPr/>
              </p:nvCxnSpPr>
              <p:spPr>
                <a:xfrm>
                  <a:off x="1374774" y="1789756"/>
                  <a:ext cx="274320" cy="0"/>
                </a:xfrm>
                <a:prstGeom prst="line">
                  <a:avLst/>
                </a:prstGeom>
                <a:grpFill/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1"/>
                <p:cNvCxnSpPr/>
                <p:nvPr/>
              </p:nvCxnSpPr>
              <p:spPr>
                <a:xfrm>
                  <a:off x="1374774" y="1865533"/>
                  <a:ext cx="274320" cy="0"/>
                </a:xfrm>
                <a:prstGeom prst="line">
                  <a:avLst/>
                </a:prstGeom>
                <a:grpFill/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2"/>
                <p:cNvCxnSpPr/>
                <p:nvPr/>
              </p:nvCxnSpPr>
              <p:spPr>
                <a:xfrm>
                  <a:off x="1374774" y="1941308"/>
                  <a:ext cx="274320" cy="0"/>
                </a:xfrm>
                <a:prstGeom prst="line">
                  <a:avLst/>
                </a:prstGeom>
                <a:grpFill/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" name="Trapezoid 5"/>
              <p:cNvSpPr/>
              <p:nvPr/>
            </p:nvSpPr>
            <p:spPr>
              <a:xfrm rot="16200000">
                <a:off x="1594832" y="5341831"/>
                <a:ext cx="695326" cy="59529"/>
              </a:xfrm>
              <a:prstGeom prst="trapezoid">
                <a:avLst>
                  <a:gd name="adj" fmla="val 69837"/>
                </a:avLst>
              </a:prstGeom>
              <a:grpFill/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17" name="Trapezoid 6"/>
              <p:cNvSpPr/>
              <p:nvPr/>
            </p:nvSpPr>
            <p:spPr>
              <a:xfrm rot="16200000">
                <a:off x="1594832" y="4439533"/>
                <a:ext cx="695326" cy="59529"/>
              </a:xfrm>
              <a:prstGeom prst="trapezoid">
                <a:avLst>
                  <a:gd name="adj" fmla="val 69837"/>
                </a:avLst>
              </a:prstGeom>
              <a:grpFill/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18" name="Trapezoid 7"/>
              <p:cNvSpPr/>
              <p:nvPr/>
            </p:nvSpPr>
            <p:spPr>
              <a:xfrm rot="16200000">
                <a:off x="1594832" y="3537234"/>
                <a:ext cx="695326" cy="59529"/>
              </a:xfrm>
              <a:prstGeom prst="trapezoid">
                <a:avLst>
                  <a:gd name="adj" fmla="val 69837"/>
                </a:avLst>
              </a:prstGeom>
              <a:grpFill/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19" name="Trapezoid 8"/>
              <p:cNvSpPr/>
              <p:nvPr/>
            </p:nvSpPr>
            <p:spPr>
              <a:xfrm rot="16200000">
                <a:off x="1594832" y="2634935"/>
                <a:ext cx="695326" cy="59529"/>
              </a:xfrm>
              <a:prstGeom prst="trapezoid">
                <a:avLst>
                  <a:gd name="adj" fmla="val 69837"/>
                </a:avLst>
              </a:prstGeom>
              <a:grpFill/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20" name="Pentagon 9"/>
              <p:cNvSpPr/>
              <p:nvPr/>
            </p:nvSpPr>
            <p:spPr>
              <a:xfrm>
                <a:off x="1912729" y="2359899"/>
                <a:ext cx="3510756" cy="607219"/>
              </a:xfrm>
              <a:prstGeom prst="homePlate">
                <a:avLst>
                  <a:gd name="adj" fmla="val 36274"/>
                </a:avLst>
              </a:prstGeom>
              <a:grpFill/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21" name="Pentagon 10"/>
              <p:cNvSpPr/>
              <p:nvPr/>
            </p:nvSpPr>
            <p:spPr>
              <a:xfrm>
                <a:off x="1912729" y="3262198"/>
                <a:ext cx="3510756" cy="607219"/>
              </a:xfrm>
              <a:prstGeom prst="homePlate">
                <a:avLst>
                  <a:gd name="adj" fmla="val 36274"/>
                </a:avLst>
              </a:prstGeom>
              <a:grpFill/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22" name="Pentagon 11"/>
              <p:cNvSpPr/>
              <p:nvPr/>
            </p:nvSpPr>
            <p:spPr>
              <a:xfrm>
                <a:off x="1912729" y="4164497"/>
                <a:ext cx="3510756" cy="607219"/>
              </a:xfrm>
              <a:prstGeom prst="homePlate">
                <a:avLst>
                  <a:gd name="adj" fmla="val 36274"/>
                </a:avLst>
              </a:prstGeom>
              <a:grpFill/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5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23" name="Pentagon 12"/>
              <p:cNvSpPr/>
              <p:nvPr/>
            </p:nvSpPr>
            <p:spPr>
              <a:xfrm>
                <a:off x="1912729" y="5066795"/>
                <a:ext cx="3510756" cy="607219"/>
              </a:xfrm>
              <a:prstGeom prst="homePlate">
                <a:avLst>
                  <a:gd name="adj" fmla="val 36274"/>
                </a:avLst>
              </a:prstGeom>
              <a:grpFill/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24" name="TextBox 38"/>
              <p:cNvSpPr txBox="1"/>
              <p:nvPr/>
            </p:nvSpPr>
            <p:spPr>
              <a:xfrm>
                <a:off x="1972257" y="2401395"/>
                <a:ext cx="474046" cy="628466"/>
              </a:xfrm>
              <a:prstGeom prst="rect">
                <a:avLst/>
              </a:prstGeom>
              <a:grpFill/>
              <a:effectLst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1</a:t>
                </a: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25" name="TextBox 191"/>
              <p:cNvSpPr txBox="1"/>
              <p:nvPr/>
            </p:nvSpPr>
            <p:spPr>
              <a:xfrm>
                <a:off x="1934382" y="3303861"/>
                <a:ext cx="474046" cy="628466"/>
              </a:xfrm>
              <a:prstGeom prst="rect">
                <a:avLst/>
              </a:prstGeom>
              <a:grpFill/>
              <a:effectLst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2</a:t>
                </a: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26" name="TextBox 192"/>
              <p:cNvSpPr txBox="1"/>
              <p:nvPr/>
            </p:nvSpPr>
            <p:spPr>
              <a:xfrm>
                <a:off x="1934382" y="4206327"/>
                <a:ext cx="474046" cy="628466"/>
              </a:xfrm>
              <a:prstGeom prst="rect">
                <a:avLst/>
              </a:prstGeom>
              <a:grpFill/>
              <a:effectLst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3</a:t>
                </a: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27" name="TextBox 193"/>
              <p:cNvSpPr txBox="1"/>
              <p:nvPr/>
            </p:nvSpPr>
            <p:spPr>
              <a:xfrm>
                <a:off x="1915445" y="5108794"/>
                <a:ext cx="474046" cy="628466"/>
              </a:xfrm>
              <a:prstGeom prst="rect">
                <a:avLst/>
              </a:prstGeom>
              <a:grpFill/>
              <a:effectLst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4</a:t>
                </a: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</p:grpSp>
        <p:sp>
          <p:nvSpPr>
            <p:cNvPr id="9" name="TextBox 7"/>
            <p:cNvSpPr>
              <a:spLocks noChangeArrowheads="1"/>
            </p:cNvSpPr>
            <p:nvPr/>
          </p:nvSpPr>
          <p:spPr bwMode="auto">
            <a:xfrm>
              <a:off x="2190477" y="2602370"/>
              <a:ext cx="2176571" cy="369332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defRPr/>
              </a:pPr>
              <a:r>
                <a:rPr lang="zh-CN" altLang="en-US" sz="2400" spc="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微软雅黑" panose="020B0503020204020204" pitchFamily="34" charset="-122"/>
                </a:rPr>
                <a:t>暴力欺压他人</a:t>
              </a:r>
              <a:endParaRPr lang="zh-CN" altLang="en-US" sz="2400" spc="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TextBox 7"/>
            <p:cNvSpPr>
              <a:spLocks noChangeArrowheads="1"/>
            </p:cNvSpPr>
            <p:nvPr/>
          </p:nvSpPr>
          <p:spPr bwMode="auto">
            <a:xfrm>
              <a:off x="2190477" y="3361595"/>
              <a:ext cx="2176571" cy="369332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defRPr/>
              </a:pPr>
              <a:r>
                <a:rPr lang="zh-CN" altLang="en-US" sz="2400" spc="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微软雅黑" panose="020B0503020204020204" pitchFamily="34" charset="-122"/>
                </a:rPr>
                <a:t>以自我为中心</a:t>
              </a:r>
              <a:endParaRPr lang="zh-CN" altLang="en-US" sz="2400" spc="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TextBox 7"/>
            <p:cNvSpPr>
              <a:spLocks noChangeArrowheads="1"/>
            </p:cNvSpPr>
            <p:nvPr/>
          </p:nvSpPr>
          <p:spPr bwMode="auto">
            <a:xfrm>
              <a:off x="2354189" y="4132035"/>
              <a:ext cx="1849145" cy="369332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defRPr/>
              </a:pPr>
              <a:r>
                <a:rPr lang="zh-CN" altLang="en-US" sz="2400" spc="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微软雅黑" panose="020B0503020204020204" pitchFamily="34" charset="-122"/>
                </a:rPr>
                <a:t>缺少同理心</a:t>
              </a:r>
              <a:endParaRPr lang="zh-CN" altLang="en-US" sz="2400" spc="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TextBox 7"/>
            <p:cNvSpPr>
              <a:spLocks noChangeArrowheads="1"/>
            </p:cNvSpPr>
            <p:nvPr/>
          </p:nvSpPr>
          <p:spPr bwMode="auto">
            <a:xfrm>
              <a:off x="2295129" y="4813797"/>
              <a:ext cx="1849145" cy="369332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defRPr/>
              </a:pPr>
              <a:r>
                <a:rPr lang="zh-CN" altLang="en-US" sz="2400" spc="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微软雅黑" panose="020B0503020204020204" pitchFamily="34" charset="-122"/>
                </a:rPr>
                <a:t>性格缺陷</a:t>
              </a:r>
              <a:endParaRPr lang="zh-CN" altLang="en-US" sz="2400" spc="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4945212" y="2458588"/>
            <a:ext cx="2579538" cy="2189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 而一些孩子看见欺凌者的暴力行为得逞，于是协助及附和欺凌者，嘲笑受害者无用，有些则藉此保护自己，免受欺凌者，则易成为被动欺凌者。</a:t>
            </a:r>
            <a:endParaRPr lang="zh-CN" altLang="en-US" b="1" dirty="0">
              <a:solidFill>
                <a:srgbClr val="0B713C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785283" y="2302084"/>
            <a:ext cx="5731728" cy="2559178"/>
          </a:xfrm>
          <a:prstGeom prst="rect">
            <a:avLst/>
          </a:prstGeom>
          <a:noFill/>
          <a:ln w="28575">
            <a:solidFill>
              <a:srgbClr val="0099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838950" y="1390650"/>
            <a:ext cx="4705350" cy="4705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1" grpId="0"/>
      <p:bldP spid="4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/>
          <p:cNvSpPr txBox="1"/>
          <p:nvPr>
            <p:custDataLst>
              <p:tags r:id="rId1"/>
            </p:custDataLst>
          </p:nvPr>
        </p:nvSpPr>
        <p:spPr>
          <a:xfrm>
            <a:off x="4114845" y="653276"/>
            <a:ext cx="3855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0099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欺凌者的主要表现</a:t>
            </a:r>
            <a:endParaRPr lang="zh-CN" altLang="en-US" sz="3200" dirty="0">
              <a:solidFill>
                <a:srgbClr val="0099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  <p:cxnSp>
        <p:nvCxnSpPr>
          <p:cNvPr id="7" name="PA-直接连接符 6"/>
          <p:cNvCxnSpPr/>
          <p:nvPr>
            <p:custDataLst>
              <p:tags r:id="rId2"/>
            </p:custDataLst>
          </p:nvPr>
        </p:nvCxnSpPr>
        <p:spPr>
          <a:xfrm>
            <a:off x="7359199" y="1836814"/>
            <a:ext cx="0" cy="872182"/>
          </a:xfrm>
          <a:prstGeom prst="line">
            <a:avLst/>
          </a:prstGeom>
          <a:solidFill>
            <a:srgbClr val="009997"/>
          </a:solidFill>
          <a:ln w="28575" cap="rnd">
            <a:solidFill>
              <a:srgbClr val="0B713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PA-组合 1"/>
          <p:cNvGrpSpPr/>
          <p:nvPr>
            <p:custDataLst>
              <p:tags r:id="rId3"/>
            </p:custDataLst>
          </p:nvPr>
        </p:nvGrpSpPr>
        <p:grpSpPr>
          <a:xfrm>
            <a:off x="4114800" y="1968724"/>
            <a:ext cx="3051933" cy="634808"/>
            <a:chOff x="1261249" y="1873474"/>
            <a:chExt cx="3657585" cy="634808"/>
          </a:xfrm>
          <a:solidFill>
            <a:srgbClr val="009997"/>
          </a:solidFill>
        </p:grpSpPr>
        <p:sp>
          <p:nvSpPr>
            <p:cNvPr id="9" name="PA-圆角矩形 8"/>
            <p:cNvSpPr/>
            <p:nvPr>
              <p:custDataLst>
                <p:tags r:id="rId4"/>
              </p:custDataLst>
            </p:nvPr>
          </p:nvSpPr>
          <p:spPr>
            <a:xfrm>
              <a:off x="1261249" y="1873474"/>
              <a:ext cx="3657573" cy="634808"/>
            </a:xfrm>
            <a:prstGeom prst="roundRect">
              <a:avLst>
                <a:gd name="adj" fmla="val 50000"/>
              </a:avLst>
            </a:prstGeom>
            <a:grpFill/>
            <a:ln>
              <a:solidFill>
                <a:srgbClr val="87A7A4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" name="PA-文本框 9"/>
            <p:cNvSpPr txBox="1"/>
            <p:nvPr>
              <p:custDataLst>
                <p:tags r:id="rId5"/>
              </p:custDataLst>
            </p:nvPr>
          </p:nvSpPr>
          <p:spPr>
            <a:xfrm>
              <a:off x="1261249" y="2023023"/>
              <a:ext cx="365758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ctr" defTabSz="457200">
                <a:defRPr/>
              </a:pPr>
              <a:r>
                <a:rPr lang="zh-CN" altLang="en-US" sz="20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易冲动，判断事物不客观</a:t>
              </a:r>
              <a:endParaRPr lang="zh-CN" altLang="en-U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11" name="PA-矩形 10"/>
          <p:cNvSpPr/>
          <p:nvPr>
            <p:custDataLst>
              <p:tags r:id="rId6"/>
            </p:custDataLst>
          </p:nvPr>
        </p:nvSpPr>
        <p:spPr>
          <a:xfrm>
            <a:off x="7570714" y="1742389"/>
            <a:ext cx="3268736" cy="89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易冲动，判断事物不客观，处理问题带情绪，自控能力差，易受情境影响。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cxnSp>
        <p:nvCxnSpPr>
          <p:cNvPr id="13" name="PA-直接连接符 12"/>
          <p:cNvCxnSpPr/>
          <p:nvPr>
            <p:custDataLst>
              <p:tags r:id="rId7"/>
            </p:custDataLst>
          </p:nvPr>
        </p:nvCxnSpPr>
        <p:spPr>
          <a:xfrm>
            <a:off x="7359199" y="3149310"/>
            <a:ext cx="0" cy="872182"/>
          </a:xfrm>
          <a:prstGeom prst="line">
            <a:avLst/>
          </a:prstGeom>
          <a:solidFill>
            <a:srgbClr val="009997"/>
          </a:solidFill>
          <a:ln w="28575" cap="rnd">
            <a:solidFill>
              <a:srgbClr val="0B713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PA-组合 2"/>
          <p:cNvGrpSpPr/>
          <p:nvPr>
            <p:custDataLst>
              <p:tags r:id="rId8"/>
            </p:custDataLst>
          </p:nvPr>
        </p:nvGrpSpPr>
        <p:grpSpPr>
          <a:xfrm>
            <a:off x="4086036" y="3281220"/>
            <a:ext cx="3080697" cy="634808"/>
            <a:chOff x="1261249" y="3185970"/>
            <a:chExt cx="3657585" cy="634808"/>
          </a:xfrm>
          <a:solidFill>
            <a:srgbClr val="009997"/>
          </a:solidFill>
        </p:grpSpPr>
        <p:sp>
          <p:nvSpPr>
            <p:cNvPr id="16" name="PA-圆角矩形 15"/>
            <p:cNvSpPr/>
            <p:nvPr>
              <p:custDataLst>
                <p:tags r:id="rId9"/>
              </p:custDataLst>
            </p:nvPr>
          </p:nvSpPr>
          <p:spPr>
            <a:xfrm>
              <a:off x="1261249" y="3185970"/>
              <a:ext cx="3657573" cy="634808"/>
            </a:xfrm>
            <a:prstGeom prst="roundRect">
              <a:avLst>
                <a:gd name="adj" fmla="val 50000"/>
              </a:avLst>
            </a:prstGeom>
            <a:grpFill/>
            <a:ln>
              <a:solidFill>
                <a:srgbClr val="87A7A4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" name="PA-文本框 16"/>
            <p:cNvSpPr txBox="1"/>
            <p:nvPr>
              <p:custDataLst>
                <p:tags r:id="rId10"/>
              </p:custDataLst>
            </p:nvPr>
          </p:nvSpPr>
          <p:spPr>
            <a:xfrm>
              <a:off x="1261249" y="3259319"/>
              <a:ext cx="3657585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ctr" defTabSz="457200"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爱出风头喜欢逞强</a:t>
              </a:r>
              <a:endPara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18" name="PA-矩形 17"/>
          <p:cNvSpPr/>
          <p:nvPr>
            <p:custDataLst>
              <p:tags r:id="rId11"/>
            </p:custDataLst>
          </p:nvPr>
        </p:nvSpPr>
        <p:spPr>
          <a:xfrm>
            <a:off x="7570715" y="3084320"/>
            <a:ext cx="3249686" cy="782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希望充当伙伴崇拜的“老大”。在该心理驱使下，易以暴力挑衅来获得成就感，满足虚荣心。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cxnSp>
        <p:nvCxnSpPr>
          <p:cNvPr id="19" name="PA-直接连接符 18"/>
          <p:cNvCxnSpPr/>
          <p:nvPr>
            <p:custDataLst>
              <p:tags r:id="rId12"/>
            </p:custDataLst>
          </p:nvPr>
        </p:nvCxnSpPr>
        <p:spPr>
          <a:xfrm>
            <a:off x="7359199" y="4528814"/>
            <a:ext cx="0" cy="872182"/>
          </a:xfrm>
          <a:prstGeom prst="line">
            <a:avLst/>
          </a:prstGeom>
          <a:solidFill>
            <a:srgbClr val="009997"/>
          </a:solidFill>
          <a:ln w="28575" cap="rnd">
            <a:solidFill>
              <a:srgbClr val="0B713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PA-组合 4"/>
          <p:cNvGrpSpPr/>
          <p:nvPr>
            <p:custDataLst>
              <p:tags r:id="rId13"/>
            </p:custDataLst>
          </p:nvPr>
        </p:nvGrpSpPr>
        <p:grpSpPr>
          <a:xfrm>
            <a:off x="4086036" y="4660724"/>
            <a:ext cx="3080697" cy="634808"/>
            <a:chOff x="1261249" y="4565474"/>
            <a:chExt cx="3657585" cy="634808"/>
          </a:xfrm>
          <a:solidFill>
            <a:srgbClr val="009997"/>
          </a:solidFill>
        </p:grpSpPr>
        <p:sp>
          <p:nvSpPr>
            <p:cNvPr id="20" name="PA-圆角矩形 19"/>
            <p:cNvSpPr/>
            <p:nvPr>
              <p:custDataLst>
                <p:tags r:id="rId14"/>
              </p:custDataLst>
            </p:nvPr>
          </p:nvSpPr>
          <p:spPr>
            <a:xfrm>
              <a:off x="1261249" y="4565474"/>
              <a:ext cx="3657573" cy="634808"/>
            </a:xfrm>
            <a:prstGeom prst="roundRect">
              <a:avLst>
                <a:gd name="adj" fmla="val 50000"/>
              </a:avLst>
            </a:prstGeom>
            <a:grpFill/>
            <a:ln>
              <a:solidFill>
                <a:srgbClr val="87A7A4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1" name="PA-文本框 20"/>
            <p:cNvSpPr txBox="1"/>
            <p:nvPr>
              <p:custDataLst>
                <p:tags r:id="rId15"/>
              </p:custDataLst>
            </p:nvPr>
          </p:nvSpPr>
          <p:spPr>
            <a:xfrm>
              <a:off x="1261249" y="4638823"/>
              <a:ext cx="3657585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ctr" defTabSz="457200"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自我意识较强</a:t>
              </a:r>
              <a:endPara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22" name="PA-矩形 21"/>
          <p:cNvSpPr/>
          <p:nvPr>
            <p:custDataLst>
              <p:tags r:id="rId16"/>
            </p:custDataLst>
          </p:nvPr>
        </p:nvSpPr>
        <p:spPr>
          <a:xfrm>
            <a:off x="7551665" y="4529639"/>
            <a:ext cx="3249686" cy="782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此时青少年最需要的是精神支持，能使自己看到希望。易把压力转向对他人和社会实施攻击。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7" cstate="screen"/>
          <a:stretch>
            <a:fillRect/>
          </a:stretch>
        </p:blipFill>
        <p:spPr>
          <a:xfrm>
            <a:off x="-125730" y="1502410"/>
            <a:ext cx="4476750" cy="4476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1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1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1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1" grpId="0"/>
          <p:bldP spid="18" grpId="0"/>
          <p:bldP spid="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1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1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1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1" grpId="0"/>
          <p:bldP spid="18" grpId="0"/>
          <p:bldP spid="22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/>
          <p:cNvSpPr txBox="1"/>
          <p:nvPr>
            <p:custDataLst>
              <p:tags r:id="rId1"/>
            </p:custDataLst>
          </p:nvPr>
        </p:nvSpPr>
        <p:spPr>
          <a:xfrm>
            <a:off x="4051980" y="605651"/>
            <a:ext cx="3855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0099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欺凌者的主要表现</a:t>
            </a:r>
            <a:endParaRPr lang="zh-CN" altLang="en-US" sz="3200" dirty="0">
              <a:solidFill>
                <a:srgbClr val="0099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  <p:cxnSp>
        <p:nvCxnSpPr>
          <p:cNvPr id="7" name="PA-直接连接符 6"/>
          <p:cNvCxnSpPr/>
          <p:nvPr>
            <p:custDataLst>
              <p:tags r:id="rId2"/>
            </p:custDataLst>
          </p:nvPr>
        </p:nvCxnSpPr>
        <p:spPr>
          <a:xfrm>
            <a:off x="4899844" y="2090341"/>
            <a:ext cx="0" cy="872182"/>
          </a:xfrm>
          <a:prstGeom prst="line">
            <a:avLst/>
          </a:prstGeom>
          <a:ln w="28575" cap="rnd">
            <a:solidFill>
              <a:srgbClr val="0B713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PA-组合 1"/>
          <p:cNvGrpSpPr/>
          <p:nvPr>
            <p:custDataLst>
              <p:tags r:id="rId3"/>
            </p:custDataLst>
          </p:nvPr>
        </p:nvGrpSpPr>
        <p:grpSpPr>
          <a:xfrm>
            <a:off x="1049794" y="2222251"/>
            <a:ext cx="3657585" cy="634808"/>
            <a:chOff x="1261249" y="1885701"/>
            <a:chExt cx="3657585" cy="634808"/>
          </a:xfrm>
          <a:solidFill>
            <a:srgbClr val="009997"/>
          </a:solidFill>
        </p:grpSpPr>
        <p:sp>
          <p:nvSpPr>
            <p:cNvPr id="9" name="PA-圆角矩形 8"/>
            <p:cNvSpPr/>
            <p:nvPr>
              <p:custDataLst>
                <p:tags r:id="rId4"/>
              </p:custDataLst>
            </p:nvPr>
          </p:nvSpPr>
          <p:spPr>
            <a:xfrm>
              <a:off x="1261249" y="1885701"/>
              <a:ext cx="3657573" cy="634808"/>
            </a:xfrm>
            <a:prstGeom prst="roundRect">
              <a:avLst>
                <a:gd name="adj" fmla="val 50000"/>
              </a:avLst>
            </a:prstGeom>
            <a:grpFill/>
            <a:ln>
              <a:solidFill>
                <a:srgbClr val="87A7A4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" name="PA-文本框 9"/>
            <p:cNvSpPr txBox="1"/>
            <p:nvPr>
              <p:custDataLst>
                <p:tags r:id="rId5"/>
              </p:custDataLst>
            </p:nvPr>
          </p:nvSpPr>
          <p:spPr>
            <a:xfrm>
              <a:off x="1261249" y="1959050"/>
              <a:ext cx="3657585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dist" defTabSz="457200"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有强烈的伙伴集团倾向</a:t>
              </a:r>
              <a:endPara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11" name="PA-矩形 10"/>
          <p:cNvSpPr/>
          <p:nvPr>
            <p:custDataLst>
              <p:tags r:id="rId6"/>
            </p:custDataLst>
          </p:nvPr>
        </p:nvSpPr>
        <p:spPr>
          <a:xfrm>
            <a:off x="5092309" y="2091166"/>
            <a:ext cx="3542620" cy="897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“有福同享、有难同当、为朋友两肋插刀”，发展帮派成员，为扩大地盘打群架，成为团伙暴力的根源。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cxnSp>
        <p:nvCxnSpPr>
          <p:cNvPr id="13" name="PA-直接连接符 12"/>
          <p:cNvCxnSpPr/>
          <p:nvPr>
            <p:custDataLst>
              <p:tags r:id="rId7"/>
            </p:custDataLst>
          </p:nvPr>
        </p:nvCxnSpPr>
        <p:spPr>
          <a:xfrm>
            <a:off x="4899844" y="3402837"/>
            <a:ext cx="0" cy="872182"/>
          </a:xfrm>
          <a:prstGeom prst="line">
            <a:avLst/>
          </a:prstGeom>
          <a:ln w="28575" cap="rnd">
            <a:solidFill>
              <a:srgbClr val="0B713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PA-组合 2"/>
          <p:cNvGrpSpPr/>
          <p:nvPr>
            <p:custDataLst>
              <p:tags r:id="rId8"/>
            </p:custDataLst>
          </p:nvPr>
        </p:nvGrpSpPr>
        <p:grpSpPr>
          <a:xfrm>
            <a:off x="1049794" y="3534747"/>
            <a:ext cx="3657585" cy="634808"/>
            <a:chOff x="1261249" y="3198197"/>
            <a:chExt cx="3657585" cy="634808"/>
          </a:xfrm>
          <a:solidFill>
            <a:srgbClr val="009997"/>
          </a:solidFill>
        </p:grpSpPr>
        <p:sp>
          <p:nvSpPr>
            <p:cNvPr id="16" name="PA-圆角矩形 15"/>
            <p:cNvSpPr/>
            <p:nvPr>
              <p:custDataLst>
                <p:tags r:id="rId9"/>
              </p:custDataLst>
            </p:nvPr>
          </p:nvSpPr>
          <p:spPr>
            <a:xfrm>
              <a:off x="1261249" y="3198197"/>
              <a:ext cx="3657573" cy="634808"/>
            </a:xfrm>
            <a:prstGeom prst="roundRect">
              <a:avLst>
                <a:gd name="adj" fmla="val 50000"/>
              </a:avLst>
            </a:prstGeom>
            <a:grpFill/>
            <a:ln>
              <a:solidFill>
                <a:srgbClr val="87A7A4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" name="PA-文本框 16"/>
            <p:cNvSpPr txBox="1"/>
            <p:nvPr>
              <p:custDataLst>
                <p:tags r:id="rId10"/>
              </p:custDataLst>
            </p:nvPr>
          </p:nvSpPr>
          <p:spPr>
            <a:xfrm>
              <a:off x="1261249" y="3302323"/>
              <a:ext cx="365758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dist" defTabSz="457200">
                <a:defRPr/>
              </a:pPr>
              <a:r>
                <a:rPr lang="zh-CN" altLang="en-US" sz="20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不良人际交往的负面影响大</a:t>
              </a:r>
              <a:endParaRPr lang="zh-CN" altLang="en-U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18" name="PA-矩形 17"/>
          <p:cNvSpPr/>
          <p:nvPr>
            <p:custDataLst>
              <p:tags r:id="rId11"/>
            </p:custDataLst>
          </p:nvPr>
        </p:nvSpPr>
        <p:spPr>
          <a:xfrm>
            <a:off x="5092309" y="3377594"/>
            <a:ext cx="3540429" cy="897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不良人际交往的负面影响大。青少年特别关注人际关系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;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交往中扮演好自身角色，有助于建立良好、稳定的人际关系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;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cxnSp>
        <p:nvCxnSpPr>
          <p:cNvPr id="19" name="PA-直接连接符 18"/>
          <p:cNvCxnSpPr/>
          <p:nvPr>
            <p:custDataLst>
              <p:tags r:id="rId12"/>
            </p:custDataLst>
          </p:nvPr>
        </p:nvCxnSpPr>
        <p:spPr>
          <a:xfrm>
            <a:off x="4899844" y="4782341"/>
            <a:ext cx="0" cy="872182"/>
          </a:xfrm>
          <a:prstGeom prst="line">
            <a:avLst/>
          </a:prstGeom>
          <a:ln w="28575" cap="rnd">
            <a:solidFill>
              <a:srgbClr val="0B713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PA-组合 4"/>
          <p:cNvGrpSpPr/>
          <p:nvPr>
            <p:custDataLst>
              <p:tags r:id="rId13"/>
            </p:custDataLst>
          </p:nvPr>
        </p:nvGrpSpPr>
        <p:grpSpPr>
          <a:xfrm>
            <a:off x="1049794" y="4914251"/>
            <a:ext cx="3657585" cy="634808"/>
            <a:chOff x="1261249" y="4577701"/>
            <a:chExt cx="3657585" cy="634808"/>
          </a:xfrm>
          <a:solidFill>
            <a:srgbClr val="009997"/>
          </a:solidFill>
        </p:grpSpPr>
        <p:sp>
          <p:nvSpPr>
            <p:cNvPr id="20" name="PA-圆角矩形 19"/>
            <p:cNvSpPr/>
            <p:nvPr>
              <p:custDataLst>
                <p:tags r:id="rId14"/>
              </p:custDataLst>
            </p:nvPr>
          </p:nvSpPr>
          <p:spPr>
            <a:xfrm>
              <a:off x="1261249" y="4577701"/>
              <a:ext cx="3657573" cy="634808"/>
            </a:xfrm>
            <a:prstGeom prst="roundRect">
              <a:avLst>
                <a:gd name="adj" fmla="val 50000"/>
              </a:avLst>
            </a:prstGeom>
            <a:grpFill/>
            <a:ln>
              <a:solidFill>
                <a:srgbClr val="87A7A4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1" name="PA-文本框 20"/>
            <p:cNvSpPr txBox="1"/>
            <p:nvPr>
              <p:custDataLst>
                <p:tags r:id="rId15"/>
              </p:custDataLst>
            </p:nvPr>
          </p:nvSpPr>
          <p:spPr>
            <a:xfrm>
              <a:off x="1261249" y="4651050"/>
              <a:ext cx="3657585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dist" defTabSz="457200"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缺少温暖环境，自卑心强</a:t>
              </a:r>
              <a:endPara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22" name="PA-矩形 21"/>
          <p:cNvSpPr/>
          <p:nvPr>
            <p:custDataLst>
              <p:tags r:id="rId16"/>
            </p:custDataLst>
          </p:nvPr>
        </p:nvSpPr>
        <p:spPr>
          <a:xfrm>
            <a:off x="5092310" y="4783166"/>
            <a:ext cx="3630686" cy="897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伴随自尊的发展，特别爱“面子”。一旦交往受挫，便封闭自己，因孤独感、嫉妒心理而诱发激情报复，甚至演变成故意杀人。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7" cstate="screen"/>
          <a:stretch>
            <a:fillRect/>
          </a:stretch>
        </p:blipFill>
        <p:spPr>
          <a:xfrm>
            <a:off x="8381999" y="4174316"/>
            <a:ext cx="3428111" cy="22836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8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99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40000">
            <a:off x="6405021" y="-89322"/>
            <a:ext cx="2703001" cy="27030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40000">
            <a:off x="3149376" y="-422"/>
            <a:ext cx="2703001" cy="2703001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2328385" y="1221814"/>
            <a:ext cx="7770957" cy="4605780"/>
          </a:xfrm>
          <a:prstGeom prst="roundRect">
            <a:avLst>
              <a:gd name="adj" fmla="val 12602"/>
            </a:avLst>
          </a:prstGeom>
          <a:solidFill>
            <a:srgbClr val="FFF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2446249" y="1328417"/>
            <a:ext cx="7535228" cy="4392574"/>
          </a:xfrm>
          <a:prstGeom prst="roundRect">
            <a:avLst>
              <a:gd name="adj" fmla="val 126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49" y="213"/>
            <a:ext cx="2703001" cy="2703001"/>
          </a:xfrm>
          <a:prstGeom prst="rect">
            <a:avLst/>
          </a:prstGeom>
        </p:spPr>
      </p:pic>
      <p:pic>
        <p:nvPicPr>
          <p:cNvPr id="6" name="图片 5" descr="2ea93f72d91999d9b27712bb3b30405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05" y="2834640"/>
            <a:ext cx="4020185" cy="4023360"/>
          </a:xfrm>
          <a:prstGeom prst="rect">
            <a:avLst/>
          </a:prstGeom>
        </p:spPr>
      </p:pic>
      <p:pic>
        <p:nvPicPr>
          <p:cNvPr id="17" name="图片 16" descr="d9365fc1e4e62d3447ec883254a932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1730" y="3331845"/>
            <a:ext cx="3304540" cy="33045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94626" y="213"/>
            <a:ext cx="2703001" cy="270300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" t="-699" r="88329" b="81158"/>
          <a:stretch>
            <a:fillRect/>
          </a:stretch>
        </p:blipFill>
        <p:spPr>
          <a:xfrm flipH="1">
            <a:off x="10308420" y="-338455"/>
            <a:ext cx="1883580" cy="18056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" t="-699" r="88329" b="81158"/>
          <a:stretch>
            <a:fillRect/>
          </a:stretch>
        </p:blipFill>
        <p:spPr>
          <a:xfrm>
            <a:off x="0" y="699363"/>
            <a:ext cx="1374062" cy="1317240"/>
          </a:xfrm>
          <a:prstGeom prst="rect">
            <a:avLst/>
          </a:prstGeom>
        </p:spPr>
      </p:pic>
      <p:pic>
        <p:nvPicPr>
          <p:cNvPr id="12" name="PA-图片 11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8" t="21775" r="57676" b="58684"/>
          <a:stretch>
            <a:fillRect/>
          </a:stretch>
        </p:blipFill>
        <p:spPr>
          <a:xfrm>
            <a:off x="819808" y="3219601"/>
            <a:ext cx="1374062" cy="1317240"/>
          </a:xfrm>
          <a:prstGeom prst="rect">
            <a:avLst/>
          </a:prstGeom>
        </p:spPr>
      </p:pic>
      <p:sp>
        <p:nvSpPr>
          <p:cNvPr id="14" name="PA-文本框 13"/>
          <p:cNvSpPr txBox="1"/>
          <p:nvPr>
            <p:custDataLst>
              <p:tags r:id="rId6"/>
            </p:custDataLst>
          </p:nvPr>
        </p:nvSpPr>
        <p:spPr>
          <a:xfrm>
            <a:off x="2616835" y="2834640"/>
            <a:ext cx="71945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009997"/>
                </a:solidFill>
                <a:latin typeface="华文琥珀" panose="02010800040101010101" charset="-122"/>
                <a:ea typeface="华文琥珀" panose="02010800040101010101" charset="-122"/>
                <a:cs typeface="胡晓波男神体" panose="02010600030101010101" pitchFamily="2" charset="-122"/>
              </a:rPr>
              <a:t>哪些孩子易成为受害者呢？</a:t>
            </a:r>
            <a:endParaRPr lang="zh-CN" altLang="en-US" sz="6000" dirty="0">
              <a:solidFill>
                <a:srgbClr val="009997"/>
              </a:solidFill>
              <a:latin typeface="华文琥珀" panose="02010800040101010101" charset="-122"/>
              <a:ea typeface="华文琥珀" panose="02010800040101010101" charset="-122"/>
              <a:cs typeface="胡晓波男神体" panose="02010600030101010101" pitchFamily="2" charset="-122"/>
            </a:endParaRPr>
          </a:p>
        </p:txBody>
      </p:sp>
      <p:sp>
        <p:nvSpPr>
          <p:cNvPr id="15" name="PA-矩形 14"/>
          <p:cNvSpPr/>
          <p:nvPr>
            <p:custDataLst>
              <p:tags r:id="rId7"/>
            </p:custDataLst>
          </p:nvPr>
        </p:nvSpPr>
        <p:spPr>
          <a:xfrm>
            <a:off x="5516288" y="1648947"/>
            <a:ext cx="1054015" cy="1054015"/>
          </a:xfrm>
          <a:prstGeom prst="rect">
            <a:avLst/>
          </a:prstGeom>
          <a:solidFill>
            <a:srgbClr val="0099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3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1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56730" y="510401"/>
            <a:ext cx="3855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0099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受害者的主要类型</a:t>
            </a:r>
            <a:endParaRPr lang="zh-CN" altLang="en-US" sz="3200" dirty="0">
              <a:solidFill>
                <a:srgbClr val="0099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70314" y="3856020"/>
            <a:ext cx="3283286" cy="897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来自这样家庭的孩子自卑敏感、不愿和别人沟通，缺少家庭管教。这些孩子往往性格内向、害羞、老实怕事；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13564" y="2664187"/>
            <a:ext cx="2465799" cy="708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封闭、外来、下岗、贫穷家庭的孩子易形成自闭性格。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55530" y="4745965"/>
            <a:ext cx="2798138" cy="708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富裕家庭喜欢炫耀、露富的学生容易成为被抢劫、勒索的目标。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73696" y="1911819"/>
            <a:ext cx="4375357" cy="708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受到父母暴力行为的影响，孩子也习惯用拳头来解决问题，而这样的孩子在互殴中往往也成为被侵害的对象。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299556" y="1746610"/>
            <a:ext cx="0" cy="2979503"/>
          </a:xfrm>
          <a:prstGeom prst="line">
            <a:avLst/>
          </a:prstGeom>
          <a:ln>
            <a:solidFill>
              <a:srgbClr val="0B71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319750" y="2671282"/>
            <a:ext cx="4079196" cy="0"/>
          </a:xfrm>
          <a:prstGeom prst="line">
            <a:avLst/>
          </a:prstGeom>
          <a:ln>
            <a:solidFill>
              <a:srgbClr val="0B71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2183080" y="4714127"/>
            <a:ext cx="4161034" cy="0"/>
          </a:xfrm>
          <a:prstGeom prst="line">
            <a:avLst/>
          </a:prstGeom>
          <a:ln>
            <a:solidFill>
              <a:srgbClr val="0B71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343258" y="2671284"/>
            <a:ext cx="0" cy="3092518"/>
          </a:xfrm>
          <a:prstGeom prst="line">
            <a:avLst/>
          </a:prstGeom>
          <a:ln>
            <a:solidFill>
              <a:srgbClr val="0B71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2339795" y="2045883"/>
            <a:ext cx="1776254" cy="594522"/>
            <a:chOff x="2251127" y="4466718"/>
            <a:chExt cx="4480750" cy="890879"/>
          </a:xfrm>
        </p:grpSpPr>
        <p:sp>
          <p:nvSpPr>
            <p:cNvPr id="38" name="矩形: 圆角 37"/>
            <p:cNvSpPr/>
            <p:nvPr/>
          </p:nvSpPr>
          <p:spPr>
            <a:xfrm>
              <a:off x="2251127" y="4677437"/>
              <a:ext cx="4480750" cy="594523"/>
            </a:xfrm>
            <a:prstGeom prst="roundRect">
              <a:avLst/>
            </a:prstGeom>
            <a:solidFill>
              <a:srgbClr val="009997"/>
            </a:solidFill>
            <a:ln>
              <a:solidFill>
                <a:srgbClr val="0B71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2329959" y="4466718"/>
              <a:ext cx="4367627" cy="8908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lt"/>
                </a:rPr>
                <a:t>弱势家庭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341946" y="1261226"/>
            <a:ext cx="1859180" cy="651510"/>
            <a:chOff x="2251127" y="4382030"/>
            <a:chExt cx="4689938" cy="976274"/>
          </a:xfrm>
          <a:solidFill>
            <a:srgbClr val="009997"/>
          </a:solidFill>
        </p:grpSpPr>
        <p:sp>
          <p:nvSpPr>
            <p:cNvPr id="41" name="矩形: 圆角 40"/>
            <p:cNvSpPr/>
            <p:nvPr/>
          </p:nvSpPr>
          <p:spPr>
            <a:xfrm>
              <a:off x="2251127" y="4382030"/>
              <a:ext cx="4480349" cy="976274"/>
            </a:xfrm>
            <a:prstGeom prst="roundRect">
              <a:avLst/>
            </a:prstGeom>
            <a:grpFill/>
            <a:ln>
              <a:solidFill>
                <a:srgbClr val="0B71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2573438" y="4382030"/>
              <a:ext cx="4367627" cy="96675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lt"/>
                </a:rPr>
                <a:t>暴力家庭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687095" y="4069724"/>
            <a:ext cx="2582591" cy="594522"/>
            <a:chOff x="2382557" y="4419168"/>
            <a:chExt cx="4480743" cy="890879"/>
          </a:xfrm>
        </p:grpSpPr>
        <p:sp>
          <p:nvSpPr>
            <p:cNvPr id="44" name="矩形: 圆角 43"/>
            <p:cNvSpPr/>
            <p:nvPr/>
          </p:nvSpPr>
          <p:spPr>
            <a:xfrm>
              <a:off x="2656743" y="4677439"/>
              <a:ext cx="4075134" cy="492098"/>
            </a:xfrm>
            <a:prstGeom prst="roundRect">
              <a:avLst/>
            </a:prstGeom>
            <a:solidFill>
              <a:srgbClr val="00AA56"/>
            </a:solidFill>
            <a:ln>
              <a:solidFill>
                <a:srgbClr val="0B71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2382557" y="4419168"/>
              <a:ext cx="4480743" cy="890879"/>
            </a:xfrm>
            <a:prstGeom prst="rect">
              <a:avLst/>
            </a:prstGeom>
            <a:solidFill>
              <a:srgbClr val="009997"/>
            </a:solidFill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lt"/>
                </a:rPr>
                <a:t>喜欢炫耀、露富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590513" y="3250162"/>
            <a:ext cx="1776254" cy="594522"/>
            <a:chOff x="2251127" y="4466720"/>
            <a:chExt cx="4480750" cy="890880"/>
          </a:xfrm>
        </p:grpSpPr>
        <p:sp>
          <p:nvSpPr>
            <p:cNvPr id="47" name="矩形: 圆角 46"/>
            <p:cNvSpPr/>
            <p:nvPr/>
          </p:nvSpPr>
          <p:spPr>
            <a:xfrm>
              <a:off x="2251127" y="4677437"/>
              <a:ext cx="4480750" cy="594523"/>
            </a:xfrm>
            <a:prstGeom prst="roundRect">
              <a:avLst/>
            </a:prstGeom>
            <a:solidFill>
              <a:srgbClr val="00AA56"/>
            </a:solidFill>
            <a:ln>
              <a:solidFill>
                <a:srgbClr val="0B71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2301170" y="4466720"/>
              <a:ext cx="4396415" cy="890880"/>
            </a:xfrm>
            <a:prstGeom prst="rect">
              <a:avLst/>
            </a:prstGeom>
            <a:solidFill>
              <a:srgbClr val="009997"/>
            </a:solidFill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lt"/>
                </a:rPr>
                <a:t>单亲家庭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423410" y="2019300"/>
            <a:ext cx="1810512" cy="2743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25"/>
          <p:cNvSpPr/>
          <p:nvPr/>
        </p:nvSpPr>
        <p:spPr>
          <a:xfrm>
            <a:off x="3959950" y="2312140"/>
            <a:ext cx="6917600" cy="1059053"/>
          </a:xfrm>
          <a:prstGeom prst="roundRect">
            <a:avLst/>
          </a:prstGeom>
          <a:solidFill>
            <a:srgbClr val="009997"/>
          </a:solidFill>
          <a:ln>
            <a:solidFill>
              <a:srgbClr val="0B71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756304" y="1705404"/>
            <a:ext cx="7483196" cy="46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作为家长都不希望如果怀疑孩子受到了欺负，首先自己的孩子在学校受欺凌，要弄清事实真相：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151900" y="2401577"/>
            <a:ext cx="6535150" cy="796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你的孩子是受欺负者吗？因为有时孩子之间的打闹很多都是出于孩子之间的社交尝试，游戏，或者善意的追逐，并不会牵扯到道德领域的是非。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959951" y="3546068"/>
            <a:ext cx="6612800" cy="1890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 儿童发展心理学家发现，在儿童社会交往，也就是玩耍的过程当中，无论哪种文化，进攻性行为都在所难免。事实上，能够显示一些进攻性或许是儿童社交发展的必经之路。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          这些孩子或许认同了别人给他起的难听的绰号，或许认为他们应该自己来处理这件事情。此外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,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如果孩子们担心父母得知事实后，可能会有过激的反应；或者不想再给父母增加负担，他们往往就会保持缄默。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31" y="1876628"/>
            <a:ext cx="3041619" cy="315257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86275" y="410210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dist"/>
            <a:r>
              <a:rPr lang="zh-CN" altLang="en-US" sz="3200" dirty="0">
                <a:solidFill>
                  <a:srgbClr val="0099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  <a:sym typeface="+mn-ea"/>
              </a:rPr>
              <a:t>家长怎么做</a:t>
            </a:r>
            <a:endParaRPr lang="zh-CN" altLang="en-US" sz="3200" dirty="0">
              <a:solidFill>
                <a:srgbClr val="0099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/>
      <p:bldP spid="36" grpId="0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23376" y="509766"/>
            <a:ext cx="6343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0099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及时观察和判断孩子是否受到欺负</a:t>
            </a:r>
            <a:endParaRPr lang="zh-CN" altLang="en-US" sz="3200" dirty="0">
              <a:solidFill>
                <a:srgbClr val="0099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464913" y="1837697"/>
            <a:ext cx="0" cy="2836002"/>
          </a:xfrm>
          <a:prstGeom prst="line">
            <a:avLst/>
          </a:prstGeom>
          <a:ln w="28575" cap="rnd">
            <a:solidFill>
              <a:srgbClr val="0B713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67567" y="2893986"/>
            <a:ext cx="3657585" cy="634808"/>
            <a:chOff x="567567" y="2893986"/>
            <a:chExt cx="3657585" cy="634808"/>
          </a:xfrm>
        </p:grpSpPr>
        <p:sp>
          <p:nvSpPr>
            <p:cNvPr id="8" name="矩形: 圆角 7"/>
            <p:cNvSpPr/>
            <p:nvPr/>
          </p:nvSpPr>
          <p:spPr>
            <a:xfrm>
              <a:off x="567567" y="2893986"/>
              <a:ext cx="3657573" cy="634808"/>
            </a:xfrm>
            <a:prstGeom prst="roundRect">
              <a:avLst>
                <a:gd name="adj" fmla="val 50000"/>
              </a:avLst>
            </a:prstGeom>
            <a:solidFill>
              <a:srgbClr val="009997"/>
            </a:solidFill>
            <a:ln>
              <a:solidFill>
                <a:srgbClr val="87A7A4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67567" y="2967335"/>
              <a:ext cx="36575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 defTabSz="457200">
                <a:defRPr/>
              </a:pPr>
              <a:r>
                <a:rPr lang="zh-CN" altLang="en-US" sz="28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经常发生的身体征兆</a:t>
              </a:r>
              <a:endParaRPr lang="zh-CN" altLang="en-US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3755" y="2180700"/>
            <a:ext cx="1981200" cy="19812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461" y="1395029"/>
            <a:ext cx="4148818" cy="276888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812145" y="3408765"/>
            <a:ext cx="2732926" cy="635854"/>
            <a:chOff x="1869896" y="4263776"/>
            <a:chExt cx="2732926" cy="635854"/>
          </a:xfrm>
        </p:grpSpPr>
        <p:sp>
          <p:nvSpPr>
            <p:cNvPr id="14" name="矩形 13"/>
            <p:cNvSpPr/>
            <p:nvPr/>
          </p:nvSpPr>
          <p:spPr>
            <a:xfrm>
              <a:off x="2333857" y="4333396"/>
              <a:ext cx="202811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衣服被撕破</a:t>
              </a:r>
              <a:endParaRPr lang="zh-CN" altLang="en-US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869896" y="4263776"/>
              <a:ext cx="2732926" cy="63585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390" y="4540349"/>
            <a:ext cx="2746197" cy="183079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  <a14:imgEffect>
                      <a14:brightnessContrast bright="-4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390" y="4339805"/>
            <a:ext cx="2974370" cy="1982913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4393594" y="4607416"/>
            <a:ext cx="2610088" cy="515420"/>
            <a:chOff x="6686764" y="2371618"/>
            <a:chExt cx="2610088" cy="515420"/>
          </a:xfrm>
        </p:grpSpPr>
        <p:sp>
          <p:nvSpPr>
            <p:cNvPr id="19" name="矩形 18"/>
            <p:cNvSpPr/>
            <p:nvPr/>
          </p:nvSpPr>
          <p:spPr>
            <a:xfrm>
              <a:off x="6739742" y="2453224"/>
              <a:ext cx="25571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头疼、肚子疼、胃口差</a:t>
              </a:r>
              <a:endPara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686764" y="2371618"/>
              <a:ext cx="2529155" cy="5154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448897" y="5651474"/>
            <a:ext cx="2529155" cy="515420"/>
            <a:chOff x="7548081" y="5462427"/>
            <a:chExt cx="2529155" cy="515420"/>
          </a:xfrm>
        </p:grpSpPr>
        <p:sp>
          <p:nvSpPr>
            <p:cNvPr id="22" name="矩形 21"/>
            <p:cNvSpPr/>
            <p:nvPr/>
          </p:nvSpPr>
          <p:spPr>
            <a:xfrm>
              <a:off x="8024115" y="5481938"/>
              <a:ext cx="176362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失眠做恶梦</a:t>
              </a:r>
              <a:endPara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548081" y="5462427"/>
              <a:ext cx="2529155" cy="5154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659484" y="2320258"/>
            <a:ext cx="1772292" cy="477748"/>
            <a:chOff x="5491538" y="4279187"/>
            <a:chExt cx="1772292" cy="477748"/>
          </a:xfrm>
        </p:grpSpPr>
        <p:sp>
          <p:nvSpPr>
            <p:cNvPr id="25" name="矩形 24"/>
            <p:cNvSpPr/>
            <p:nvPr/>
          </p:nvSpPr>
          <p:spPr>
            <a:xfrm>
              <a:off x="5498296" y="4282025"/>
              <a:ext cx="176362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伤痕与淤紫</a:t>
              </a:r>
              <a:endPara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491538" y="4279187"/>
              <a:ext cx="1772292" cy="47774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62800" y="552946"/>
            <a:ext cx="385563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0099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胡晓波男神体" panose="02010600030101010101" pitchFamily="2" charset="-122"/>
              </a:rPr>
              <a:t>社会性征兆则表现为</a:t>
            </a:r>
            <a:endParaRPr lang="zh-CN" altLang="en-US" sz="3200" b="1" dirty="0">
              <a:solidFill>
                <a:srgbClr val="0099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胡晓波男神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9" r="1602"/>
          <a:stretch>
            <a:fillRect/>
          </a:stretch>
        </p:blipFill>
        <p:spPr>
          <a:xfrm>
            <a:off x="2100024" y="2100056"/>
            <a:ext cx="3384448" cy="22837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439" y="2069486"/>
            <a:ext cx="3525589" cy="236662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049526" y="4553459"/>
            <a:ext cx="3657585" cy="634808"/>
            <a:chOff x="2049526" y="4553459"/>
            <a:chExt cx="3657585" cy="634808"/>
          </a:xfrm>
        </p:grpSpPr>
        <p:sp>
          <p:nvSpPr>
            <p:cNvPr id="11" name="矩形: 圆角 10"/>
            <p:cNvSpPr/>
            <p:nvPr/>
          </p:nvSpPr>
          <p:spPr>
            <a:xfrm>
              <a:off x="2049526" y="4553459"/>
              <a:ext cx="3657573" cy="634808"/>
            </a:xfrm>
            <a:prstGeom prst="roundRect">
              <a:avLst>
                <a:gd name="adj" fmla="val 50000"/>
              </a:avLst>
            </a:prstGeom>
            <a:solidFill>
              <a:srgbClr val="009997"/>
            </a:solidFill>
            <a:ln>
              <a:solidFill>
                <a:srgbClr val="87A7A4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049526" y="4670808"/>
              <a:ext cx="36575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 defTabSz="457200">
                <a:defRPr/>
              </a:pPr>
              <a:r>
                <a:rPr lang="zh-CN" altLang="en-US" sz="20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不愿意上学或向家长要求转学</a:t>
              </a:r>
              <a:endParaRPr lang="zh-CN" altLang="en-U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26439" y="4553459"/>
            <a:ext cx="3657585" cy="634808"/>
            <a:chOff x="6826439" y="4553459"/>
            <a:chExt cx="3657585" cy="634808"/>
          </a:xfrm>
        </p:grpSpPr>
        <p:sp>
          <p:nvSpPr>
            <p:cNvPr id="13" name="矩形: 圆角 12"/>
            <p:cNvSpPr/>
            <p:nvPr/>
          </p:nvSpPr>
          <p:spPr>
            <a:xfrm>
              <a:off x="6826439" y="4553459"/>
              <a:ext cx="3657573" cy="634808"/>
            </a:xfrm>
            <a:prstGeom prst="roundRect">
              <a:avLst>
                <a:gd name="adj" fmla="val 50000"/>
              </a:avLst>
            </a:prstGeom>
            <a:solidFill>
              <a:srgbClr val="009997"/>
            </a:solidFill>
            <a:ln>
              <a:solidFill>
                <a:srgbClr val="87A7A4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826439" y="4670808"/>
              <a:ext cx="36575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 defTabSz="457200">
                <a:defRPr/>
              </a:pPr>
              <a:r>
                <a:rPr lang="zh-CN" altLang="en-US" sz="20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经常丢钱或心爱的物品等</a:t>
              </a:r>
              <a:endParaRPr lang="zh-CN" altLang="en-U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99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40000">
            <a:off x="6405021" y="-89322"/>
            <a:ext cx="2703001" cy="27030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40000">
            <a:off x="3149376" y="-422"/>
            <a:ext cx="2703001" cy="2703001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2328385" y="1221814"/>
            <a:ext cx="7770957" cy="4605780"/>
          </a:xfrm>
          <a:prstGeom prst="roundRect">
            <a:avLst>
              <a:gd name="adj" fmla="val 12602"/>
            </a:avLst>
          </a:prstGeom>
          <a:solidFill>
            <a:srgbClr val="FFF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2446249" y="1328417"/>
            <a:ext cx="7535228" cy="4392574"/>
          </a:xfrm>
          <a:prstGeom prst="roundRect">
            <a:avLst>
              <a:gd name="adj" fmla="val 126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49" y="213"/>
            <a:ext cx="2703001" cy="2703001"/>
          </a:xfrm>
          <a:prstGeom prst="rect">
            <a:avLst/>
          </a:prstGeom>
        </p:spPr>
      </p:pic>
      <p:pic>
        <p:nvPicPr>
          <p:cNvPr id="6" name="图片 5" descr="2ea93f72d91999d9b27712bb3b30405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05" y="2834640"/>
            <a:ext cx="4020185" cy="4023360"/>
          </a:xfrm>
          <a:prstGeom prst="rect">
            <a:avLst/>
          </a:prstGeom>
        </p:spPr>
      </p:pic>
      <p:pic>
        <p:nvPicPr>
          <p:cNvPr id="17" name="图片 16" descr="d9365fc1e4e62d3447ec883254a932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1730" y="3331845"/>
            <a:ext cx="3304540" cy="33045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94626" y="213"/>
            <a:ext cx="2703001" cy="270300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" t="-699" r="88329" b="81158"/>
          <a:stretch>
            <a:fillRect/>
          </a:stretch>
        </p:blipFill>
        <p:spPr>
          <a:xfrm flipH="1">
            <a:off x="10308420" y="-338455"/>
            <a:ext cx="1883580" cy="18056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" t="-699" r="88329" b="81158"/>
          <a:stretch>
            <a:fillRect/>
          </a:stretch>
        </p:blipFill>
        <p:spPr>
          <a:xfrm>
            <a:off x="0" y="699363"/>
            <a:ext cx="1374062" cy="1317240"/>
          </a:xfrm>
          <a:prstGeom prst="rect">
            <a:avLst/>
          </a:prstGeom>
        </p:spPr>
      </p:pic>
      <p:sp>
        <p:nvSpPr>
          <p:cNvPr id="14" name="PA-文本框 13"/>
          <p:cNvSpPr txBox="1"/>
          <p:nvPr>
            <p:custDataLst>
              <p:tags r:id="rId5"/>
            </p:custDataLst>
          </p:nvPr>
        </p:nvSpPr>
        <p:spPr>
          <a:xfrm>
            <a:off x="1142174" y="2834654"/>
            <a:ext cx="990638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009997"/>
                </a:solidFill>
                <a:latin typeface="华文琥珀" panose="02010800040101010101" charset="-122"/>
                <a:ea typeface="华文琥珀" panose="02010800040101010101" charset="-122"/>
                <a:cs typeface="胡晓波男神体" panose="02010600030101010101" pitchFamily="2" charset="-122"/>
              </a:rPr>
              <a:t>如何应对校园欺凌</a:t>
            </a:r>
            <a:endParaRPr lang="zh-CN" altLang="en-US" sz="6000" dirty="0">
              <a:solidFill>
                <a:srgbClr val="009997"/>
              </a:solidFill>
              <a:latin typeface="华文琥珀" panose="02010800040101010101" charset="-122"/>
              <a:ea typeface="华文琥珀" panose="02010800040101010101" charset="-122"/>
              <a:cs typeface="胡晓波男神体" panose="02010600030101010101" pitchFamily="2" charset="-122"/>
            </a:endParaRPr>
          </a:p>
        </p:txBody>
      </p:sp>
      <p:sp>
        <p:nvSpPr>
          <p:cNvPr id="15" name="PA-矩形 14"/>
          <p:cNvSpPr/>
          <p:nvPr>
            <p:custDataLst>
              <p:tags r:id="rId6"/>
            </p:custDataLst>
          </p:nvPr>
        </p:nvSpPr>
        <p:spPr>
          <a:xfrm>
            <a:off x="5687103" y="1467337"/>
            <a:ext cx="1054015" cy="1054015"/>
          </a:xfrm>
          <a:prstGeom prst="rect">
            <a:avLst/>
          </a:prstGeom>
          <a:solidFill>
            <a:srgbClr val="0099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4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-323850"/>
            <a:ext cx="7658100" cy="76581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446689" y="467856"/>
            <a:ext cx="529862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0099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  如果遇到校园欺凌怎么办？</a:t>
            </a:r>
            <a:endParaRPr lang="zh-CN" altLang="en-US" sz="3200" dirty="0">
              <a:solidFill>
                <a:srgbClr val="0099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47058" y="2113298"/>
            <a:ext cx="5058592" cy="2981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 首先可以大声警告对方，他们的所作所为是违法违纪的，会受到法律纪律严厉的制裁，会为此付出应有的代价。（幼儿园的儿童可以说：你为什么打我，你这样做是坏孩子。）这样做的目的一是大声告诉周围的老师同学关注欺凌者的行为，二是欺凌者大都知道自己的行为不对，心虚，洪亮的声音可以起一个震摄作用。</a:t>
            </a:r>
            <a:endParaRPr lang="zh-CN" altLang="en-US" sz="2000" b="1" dirty="0">
              <a:solidFill>
                <a:srgbClr val="0B713C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41"/>
          <a:stretch>
            <a:fillRect/>
          </a:stretch>
        </p:blipFill>
        <p:spPr>
          <a:xfrm>
            <a:off x="6877049" y="2667000"/>
            <a:ext cx="4444931" cy="3638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1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4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1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2ea93f72d91999d9b27712bb3b30405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9155" y="1250950"/>
            <a:ext cx="4020185" cy="402336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65621" y="1345520"/>
            <a:ext cx="860237" cy="860237"/>
          </a:xfrm>
          <a:prstGeom prst="rect">
            <a:avLst/>
          </a:prstGeom>
          <a:solidFill>
            <a:srgbClr val="0099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胡晓波男神体" panose="02010600030101010101" pitchFamily="2" charset="-122"/>
              </a:rPr>
              <a:t>1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琥珀" panose="02010800040101010101" charset="-122"/>
              <a:ea typeface="华文琥珀" panose="02010800040101010101" charset="-122"/>
              <a:cs typeface="胡晓波男神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81775" y="1483360"/>
            <a:ext cx="39681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阿里巴巴普惠体 M" panose="00020600040101010101" pitchFamily="18" charset="-122"/>
              </a:rPr>
              <a:t>什么是校园欺凌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华文琥珀" panose="02010800040101010101" charset="-122"/>
              <a:ea typeface="华文琥珀" panose="02010800040101010101" charset="-122"/>
              <a:cs typeface="阿里巴巴普惠体 M" panose="00020600040101010101" pitchFamily="18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662896" y="2435487"/>
            <a:ext cx="860237" cy="860237"/>
          </a:xfrm>
          <a:prstGeom prst="rect">
            <a:avLst/>
          </a:prstGeom>
          <a:solidFill>
            <a:srgbClr val="0099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胡晓波男神体" panose="02010600030101010101" pitchFamily="2" charset="-122"/>
              </a:rPr>
              <a:t>2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琥珀" panose="02010800040101010101" charset="-122"/>
              <a:ea typeface="华文琥珀" panose="02010800040101010101" charset="-122"/>
              <a:cs typeface="胡晓波男神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581775" y="2634615"/>
            <a:ext cx="68967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阿里巴巴普惠体 M" panose="00020600040101010101" pitchFamily="18" charset="-122"/>
              </a:rPr>
              <a:t>什么样的孩子易成为欺凌者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华文琥珀" panose="02010800040101010101" charset="-122"/>
              <a:ea typeface="华文琥珀" panose="02010800040101010101" charset="-122"/>
              <a:cs typeface="阿里巴巴普惠体 M" panose="00020600040101010101" pitchFamily="18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662896" y="3549397"/>
            <a:ext cx="860237" cy="860237"/>
          </a:xfrm>
          <a:prstGeom prst="rect">
            <a:avLst/>
          </a:prstGeom>
          <a:solidFill>
            <a:srgbClr val="0099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胡晓波男神体" panose="02010600030101010101" pitchFamily="2" charset="-122"/>
              </a:rPr>
              <a:t>3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琥珀" panose="02010800040101010101" charset="-122"/>
              <a:ea typeface="华文琥珀" panose="02010800040101010101" charset="-122"/>
              <a:cs typeface="胡晓波男神体" panose="02010600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597650" y="3716655"/>
            <a:ext cx="68922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阿里巴巴普惠体 M" panose="00020600040101010101" pitchFamily="18" charset="-122"/>
              </a:rPr>
              <a:t>哪些孩子易成为受害者呢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华文琥珀" panose="02010800040101010101" charset="-122"/>
              <a:ea typeface="华文琥珀" panose="02010800040101010101" charset="-122"/>
              <a:cs typeface="阿里巴巴普惠体 M" panose="00020600040101010101" pitchFamily="18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660171" y="4639364"/>
            <a:ext cx="860237" cy="860237"/>
          </a:xfrm>
          <a:prstGeom prst="rect">
            <a:avLst/>
          </a:prstGeom>
          <a:solidFill>
            <a:srgbClr val="0099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胡晓波男神体" panose="02010600030101010101" pitchFamily="2" charset="-122"/>
              </a:rPr>
              <a:t>4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琥珀" panose="02010800040101010101" charset="-122"/>
              <a:ea typeface="华文琥珀" panose="02010800040101010101" charset="-122"/>
              <a:cs typeface="胡晓波男神体" panose="02010600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597650" y="4816475"/>
            <a:ext cx="47129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琥珀" panose="02010800040101010101" charset="-122"/>
                <a:ea typeface="华文琥珀" panose="02010800040101010101" charset="-122"/>
                <a:cs typeface="阿里巴巴普惠体 M" panose="00020600040101010101" pitchFamily="18" charset="-122"/>
              </a:rPr>
              <a:t>如何应对校园欺凌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华文琥珀" panose="02010800040101010101" charset="-122"/>
              <a:ea typeface="华文琥珀" panose="02010800040101010101" charset="-122"/>
              <a:cs typeface="阿里巴巴普惠体 M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  <p:bldP spid="30" grpId="0" bldLvl="0" animBg="1"/>
      <p:bldP spid="32" grpId="0"/>
      <p:bldP spid="33" grpId="0" bldLvl="0" animBg="1"/>
      <p:bldP spid="35" grpId="0"/>
      <p:bldP spid="36" grpId="0" bldLvl="0" animBg="1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52423" y="1038086"/>
            <a:ext cx="33640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0099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  <a:cs typeface="胡晓波男神体" panose="02010600030101010101" pitchFamily="2" charset="-122"/>
              </a:rPr>
              <a:t>如何自卫</a:t>
            </a:r>
            <a:endParaRPr lang="zh-CN" altLang="en-US" sz="3200" dirty="0">
              <a:solidFill>
                <a:srgbClr val="0099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charset="-122"/>
              <a:ea typeface="华文琥珀" panose="02010800040101010101" charset="-122"/>
              <a:cs typeface="胡晓波男神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21062" y="2034314"/>
            <a:ext cx="5033804" cy="3751027"/>
            <a:chOff x="4036460" y="6154710"/>
            <a:chExt cx="1886953" cy="1406096"/>
          </a:xfrm>
        </p:grpSpPr>
        <p:sp>
          <p:nvSpPr>
            <p:cNvPr id="14" name="PA-文本框 26"/>
            <p:cNvSpPr txBox="1"/>
            <p:nvPr>
              <p:custDataLst>
                <p:tags r:id="rId1"/>
              </p:custDataLst>
            </p:nvPr>
          </p:nvSpPr>
          <p:spPr>
            <a:xfrm>
              <a:off x="4036460" y="6154710"/>
              <a:ext cx="1886953" cy="196132"/>
            </a:xfrm>
            <a:prstGeom prst="rect">
              <a:avLst/>
            </a:prstGeom>
            <a:solidFill>
              <a:srgbClr val="009997"/>
            </a:solidFill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适当自卫而不是忍受挨打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15" name="PA-文本框 27"/>
            <p:cNvSpPr txBox="1"/>
            <p:nvPr>
              <p:custDataLst>
                <p:tags r:id="rId2"/>
              </p:custDataLst>
            </p:nvPr>
          </p:nvSpPr>
          <p:spPr>
            <a:xfrm>
              <a:off x="4113432" y="6568390"/>
              <a:ext cx="1732698" cy="992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 自卫的原则不是以暴制暴打回去，而是同样起一个震摄作用，以行动告诉对方我们不是软弱可欺的。一般欺凌者都欺软怕硬，若看到欺负对象奋起反抗，多会心虚停止攻击行为，而如果被欺负者默默忍受，反而会让他更加得意忘形，从而持续攻击行为，直到达到目的为止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        如果反抗后对方仍未停止攻击，应该在自卫的同时大声呼救求助，并且寻找机会逃走，保护好自身安全是最重要的。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975" t="9975" r="32918" b="10224"/>
          <a:stretch>
            <a:fillRect/>
          </a:stretch>
        </p:blipFill>
        <p:spPr>
          <a:xfrm>
            <a:off x="0" y="762000"/>
            <a:ext cx="4362450" cy="6096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68032" y1="34366" x2="68032" y2="34366"/>
                        <a14:foregroundMark x1="66833" y1="40160" x2="66833" y2="40160"/>
                        <a14:foregroundMark x1="50649" y1="44156" x2="50649" y2="44156"/>
                        <a14:backgroundMark x1="35664" y1="46354" x2="35664" y2="463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654" t="9975" r="9975" b="10224"/>
          <a:stretch>
            <a:fillRect/>
          </a:stretch>
        </p:blipFill>
        <p:spPr>
          <a:xfrm>
            <a:off x="8267700" y="762000"/>
            <a:ext cx="3924300" cy="609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4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31452" y="489446"/>
            <a:ext cx="53290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0099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孩子受到欺负时家长怎么办</a:t>
            </a:r>
            <a:endParaRPr lang="zh-CN" altLang="en-US" sz="3200" dirty="0">
              <a:solidFill>
                <a:srgbClr val="0099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81993" y="1338528"/>
            <a:ext cx="10028014" cy="519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>
                <a:solidFill>
                  <a:srgbClr val="00AA5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教孩子正确的交往技巧，学会以智慧和能力取胜，才是孩子立足于未来社会，并在竞争中获得成功的根本途径。</a:t>
            </a:r>
            <a:endParaRPr lang="zh-CN" altLang="en-US" sz="1600" dirty="0">
              <a:solidFill>
                <a:srgbClr val="00AA56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9302" y="2643058"/>
            <a:ext cx="3658747" cy="539160"/>
            <a:chOff x="1513498" y="3111596"/>
            <a:chExt cx="2380586" cy="634808"/>
          </a:xfrm>
        </p:grpSpPr>
        <p:sp>
          <p:nvSpPr>
            <p:cNvPr id="14" name="矩形: 圆角 13"/>
            <p:cNvSpPr/>
            <p:nvPr/>
          </p:nvSpPr>
          <p:spPr>
            <a:xfrm>
              <a:off x="1513498" y="3111596"/>
              <a:ext cx="2380586" cy="634808"/>
            </a:xfrm>
            <a:prstGeom prst="roundRect">
              <a:avLst>
                <a:gd name="adj" fmla="val 50000"/>
              </a:avLst>
            </a:prstGeom>
            <a:solidFill>
              <a:srgbClr val="009997"/>
            </a:solidFill>
            <a:ln>
              <a:solidFill>
                <a:srgbClr val="87A7A4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631739" y="3167390"/>
              <a:ext cx="21441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 defTabSz="457200"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父母有必要保持冷静</a:t>
              </a:r>
              <a:endPara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4739506" y="2189365"/>
            <a:ext cx="6753072" cy="708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并把发生的情况告诉孩子的老师、咨询员、园长或校长。可以先问问孩子是愿意自己去告诉，还是由你去告诉。严重的暴力行为应以法律方式来维护自身权益 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29302" y="3726352"/>
            <a:ext cx="3658747" cy="539160"/>
            <a:chOff x="1513498" y="3111596"/>
            <a:chExt cx="2380586" cy="634808"/>
          </a:xfrm>
        </p:grpSpPr>
        <p:sp>
          <p:nvSpPr>
            <p:cNvPr id="34" name="矩形: 圆角 33"/>
            <p:cNvSpPr/>
            <p:nvPr/>
          </p:nvSpPr>
          <p:spPr>
            <a:xfrm>
              <a:off x="1513498" y="3111596"/>
              <a:ext cx="2380586" cy="634808"/>
            </a:xfrm>
            <a:prstGeom prst="roundRect">
              <a:avLst>
                <a:gd name="adj" fmla="val 50000"/>
              </a:avLst>
            </a:prstGeom>
            <a:solidFill>
              <a:srgbClr val="009997"/>
            </a:solidFill>
            <a:ln>
              <a:solidFill>
                <a:srgbClr val="87A7A4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631739" y="3167390"/>
              <a:ext cx="2144102" cy="54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 defTabSz="457200"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当孩子受到欺负时</a:t>
              </a:r>
              <a:endPara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682356" y="3102745"/>
            <a:ext cx="6753072" cy="1031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有些父母认为联系侵犯者父母可以对暴力孩子的行为做必要的纠正。但现实生活中，往往效果不佳。因为喜欢欺负别人的孩子是在家里学会用暴力方式解决问题的，他们同样是受害者。一个孩子喜欢暴力是因为他的父亲是个暴徒，  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29302" y="4838714"/>
            <a:ext cx="3658747" cy="539160"/>
            <a:chOff x="1513498" y="3111596"/>
            <a:chExt cx="2380586" cy="634808"/>
          </a:xfrm>
          <a:solidFill>
            <a:srgbClr val="009997"/>
          </a:solidFill>
        </p:grpSpPr>
        <p:sp>
          <p:nvSpPr>
            <p:cNvPr id="38" name="矩形: 圆角 37"/>
            <p:cNvSpPr/>
            <p:nvPr/>
          </p:nvSpPr>
          <p:spPr>
            <a:xfrm>
              <a:off x="1513498" y="3111596"/>
              <a:ext cx="2380586" cy="634808"/>
            </a:xfrm>
            <a:prstGeom prst="roundRect">
              <a:avLst>
                <a:gd name="adj" fmla="val 50000"/>
              </a:avLst>
            </a:prstGeom>
            <a:grpFill/>
            <a:ln>
              <a:solidFill>
                <a:srgbClr val="87A7A4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631739" y="3167390"/>
              <a:ext cx="2144102" cy="5435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dist" defTabSz="457200"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积极反抗和自卫</a:t>
              </a:r>
              <a:endPara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4682356" y="4270721"/>
            <a:ext cx="6753072" cy="1354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以免养成懦弱的个性。但是，大多数父母同时又理智地认识到，打回去的教育并不能解决根本的问题。很多时候孩子间的打斗基本上都是暂时性、代表性的，并不存在原则上的敌意，如果轻易地教孩子以动手方式来解决问题，就容易使孩子的争斗升级，最终造成更大的伤害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28" grpId="0"/>
      <p:bldP spid="36" grpId="0"/>
      <p:bldP spid="4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45108" y="488811"/>
            <a:ext cx="33640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0099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胡晓波男神体" panose="02010600030101010101" pitchFamily="2" charset="-122"/>
              </a:rPr>
              <a:t>遇到校园暴力</a:t>
            </a:r>
            <a:endParaRPr lang="zh-CN" altLang="en-US" sz="3200" dirty="0">
              <a:solidFill>
                <a:srgbClr val="0099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胡晓波男神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05521" y="1331697"/>
            <a:ext cx="8631284" cy="1504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一定要沉着冷静，采取迂回战术，尽可能拖延时间。当他在公共场合受到一群人胁迫的时候，应该采取向路人呼救求助的态度，这种办法会免去一些麻烦。真正等到事情发生之后，到了一个封闭场所里面就比较难办了。如果呼救或者反抗的话，可能会遭来更加激烈的一些暴力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64137" y="3607171"/>
            <a:ext cx="2380585" cy="634808"/>
            <a:chOff x="1513498" y="3111596"/>
            <a:chExt cx="2380585" cy="634808"/>
          </a:xfrm>
        </p:grpSpPr>
        <p:sp>
          <p:nvSpPr>
            <p:cNvPr id="14" name="矩形: 圆角 13"/>
            <p:cNvSpPr/>
            <p:nvPr/>
          </p:nvSpPr>
          <p:spPr>
            <a:xfrm>
              <a:off x="1513498" y="3111596"/>
              <a:ext cx="2380585" cy="634808"/>
            </a:xfrm>
            <a:prstGeom prst="roundRect">
              <a:avLst>
                <a:gd name="adj" fmla="val 50000"/>
              </a:avLst>
            </a:prstGeom>
            <a:solidFill>
              <a:srgbClr val="009997"/>
            </a:solidFill>
            <a:ln>
              <a:solidFill>
                <a:srgbClr val="87A7A4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631739" y="3167390"/>
              <a:ext cx="21441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 defTabSz="457200">
                <a:defRPr/>
              </a:pPr>
              <a:r>
                <a:rPr lang="zh-CN" altLang="en-US" sz="28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沉着冷静</a:t>
              </a:r>
              <a:endParaRPr lang="zh-CN" altLang="en-US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99194" y="4439410"/>
            <a:ext cx="2380585" cy="634808"/>
            <a:chOff x="1513498" y="3111596"/>
            <a:chExt cx="2380585" cy="634808"/>
          </a:xfrm>
        </p:grpSpPr>
        <p:sp>
          <p:nvSpPr>
            <p:cNvPr id="17" name="矩形: 圆角 16"/>
            <p:cNvSpPr/>
            <p:nvPr/>
          </p:nvSpPr>
          <p:spPr>
            <a:xfrm>
              <a:off x="1513498" y="3111596"/>
              <a:ext cx="2380585" cy="634808"/>
            </a:xfrm>
            <a:prstGeom prst="roundRect">
              <a:avLst>
                <a:gd name="adj" fmla="val 50000"/>
              </a:avLst>
            </a:prstGeom>
            <a:solidFill>
              <a:srgbClr val="009997"/>
            </a:solidFill>
            <a:ln>
              <a:solidFill>
                <a:srgbClr val="87A7A4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631739" y="3167390"/>
              <a:ext cx="21441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 defTabSz="457200">
                <a:defRPr/>
              </a:pPr>
              <a:r>
                <a:rPr lang="zh-CN" altLang="en-US" sz="28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争取时间</a:t>
              </a:r>
              <a:endParaRPr lang="zh-CN" altLang="en-US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253634" y="4277620"/>
            <a:ext cx="2380585" cy="634808"/>
            <a:chOff x="1513498" y="3111596"/>
            <a:chExt cx="2380585" cy="634808"/>
          </a:xfrm>
        </p:grpSpPr>
        <p:sp>
          <p:nvSpPr>
            <p:cNvPr id="20" name="矩形: 圆角 19"/>
            <p:cNvSpPr/>
            <p:nvPr/>
          </p:nvSpPr>
          <p:spPr>
            <a:xfrm>
              <a:off x="1513498" y="3111596"/>
              <a:ext cx="2380585" cy="634808"/>
            </a:xfrm>
            <a:prstGeom prst="roundRect">
              <a:avLst>
                <a:gd name="adj" fmla="val 50000"/>
              </a:avLst>
            </a:prstGeom>
            <a:solidFill>
              <a:srgbClr val="009997"/>
            </a:solidFill>
            <a:ln>
              <a:solidFill>
                <a:srgbClr val="87A7A4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631739" y="3167390"/>
              <a:ext cx="21441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 defTabSz="457200">
                <a:defRPr/>
              </a:pPr>
              <a:r>
                <a:rPr lang="zh-CN" altLang="en-US" sz="28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呼救求助</a:t>
              </a:r>
              <a:endParaRPr lang="zh-CN" altLang="en-US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02922" y="3342238"/>
            <a:ext cx="2380585" cy="634808"/>
            <a:chOff x="1513498" y="3111596"/>
            <a:chExt cx="2380585" cy="634808"/>
          </a:xfrm>
        </p:grpSpPr>
        <p:sp>
          <p:nvSpPr>
            <p:cNvPr id="23" name="矩形: 圆角 22"/>
            <p:cNvSpPr/>
            <p:nvPr/>
          </p:nvSpPr>
          <p:spPr>
            <a:xfrm>
              <a:off x="1513498" y="3111596"/>
              <a:ext cx="2380585" cy="634808"/>
            </a:xfrm>
            <a:prstGeom prst="roundRect">
              <a:avLst>
                <a:gd name="adj" fmla="val 50000"/>
              </a:avLst>
            </a:prstGeom>
            <a:solidFill>
              <a:srgbClr val="009997"/>
            </a:solidFill>
            <a:ln>
              <a:solidFill>
                <a:srgbClr val="87A7A4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631739" y="3167390"/>
              <a:ext cx="21441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 defTabSz="457200">
                <a:defRPr/>
              </a:pPr>
              <a:r>
                <a:rPr lang="zh-CN" altLang="en-US" sz="28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麻痹对方</a:t>
              </a:r>
              <a:endParaRPr lang="zh-CN" altLang="en-US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722881" y="5245073"/>
            <a:ext cx="2380585" cy="634808"/>
            <a:chOff x="1513498" y="3111596"/>
            <a:chExt cx="2380585" cy="634808"/>
          </a:xfrm>
        </p:grpSpPr>
        <p:sp>
          <p:nvSpPr>
            <p:cNvPr id="26" name="矩形: 圆角 25"/>
            <p:cNvSpPr/>
            <p:nvPr/>
          </p:nvSpPr>
          <p:spPr>
            <a:xfrm>
              <a:off x="1513498" y="3111596"/>
              <a:ext cx="2380585" cy="634808"/>
            </a:xfrm>
            <a:prstGeom prst="roundRect">
              <a:avLst>
                <a:gd name="adj" fmla="val 50000"/>
              </a:avLst>
            </a:prstGeom>
            <a:solidFill>
              <a:srgbClr val="009997"/>
            </a:solidFill>
            <a:ln>
              <a:solidFill>
                <a:srgbClr val="87A7A4"/>
              </a:solidFill>
            </a:ln>
            <a:effectLst>
              <a:outerShdw blurRad="177800" dist="152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631739" y="3167390"/>
              <a:ext cx="21441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 defTabSz="457200">
                <a:defRPr/>
              </a:pPr>
              <a:r>
                <a:rPr lang="zh-CN" altLang="en-US" sz="28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寻找机会</a:t>
              </a:r>
              <a:endParaRPr lang="zh-CN" altLang="en-US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entr" presetSubtype="4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3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72886" y="436106"/>
            <a:ext cx="4446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0099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孩子怎样自我预防</a:t>
            </a:r>
            <a:endParaRPr lang="zh-CN" altLang="en-US" sz="3200" dirty="0">
              <a:solidFill>
                <a:srgbClr val="0099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14339" y="1409451"/>
            <a:ext cx="8687123" cy="3353049"/>
          </a:xfrm>
          <a:prstGeom prst="rect">
            <a:avLst/>
          </a:prstGeom>
          <a:solidFill>
            <a:srgbClr val="00999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14339" y="4865009"/>
            <a:ext cx="8687123" cy="694831"/>
          </a:xfrm>
          <a:prstGeom prst="rect">
            <a:avLst/>
          </a:prstGeom>
          <a:solidFill>
            <a:schemeClr val="bg1"/>
          </a:solidFill>
          <a:ln>
            <a:solidFill>
              <a:srgbClr val="0B71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20927" y="4975065"/>
            <a:ext cx="74739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3200" dirty="0">
                <a:solidFill>
                  <a:srgbClr val="00AA5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孩子怎样自我预防</a:t>
            </a:r>
            <a:endParaRPr lang="zh-CN" altLang="en-US" sz="3200" dirty="0">
              <a:solidFill>
                <a:srgbClr val="00AA56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821356" y="1579612"/>
            <a:ext cx="8473087" cy="301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1</a:t>
            </a:r>
            <a:r>
              <a:rPr lang="zh-CN" altLang="en-US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、告诉孩子遇到校园暴力，一定要沉着冷静。采取迂回战术，尽可能拖延时间。</a:t>
            </a:r>
            <a:endParaRPr lang="zh-CN" altLang="en-US" sz="1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</a:t>
            </a:r>
            <a:r>
              <a:rPr lang="zh-CN" altLang="en-US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、人身安全永远是第一位的，不要去激怒对方。</a:t>
            </a:r>
            <a:endParaRPr lang="zh-CN" altLang="en-US" sz="1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3</a:t>
            </a:r>
            <a:r>
              <a:rPr lang="zh-CN" altLang="en-US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、顺从对方的话去说，从其言语中找出可插入话题，缓解气氛，分散对方注意力，同时获取信任，为自己争取时间。</a:t>
            </a:r>
            <a:endParaRPr lang="zh-CN" altLang="en-US" sz="1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4</a:t>
            </a:r>
            <a:r>
              <a:rPr lang="zh-CN" altLang="en-US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、给孩子的穿戴用品尽量低调，不要过于招摇。</a:t>
            </a:r>
            <a:endParaRPr lang="zh-CN" altLang="en-US" sz="1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5</a:t>
            </a:r>
            <a:r>
              <a:rPr lang="zh-CN" altLang="en-US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、在学校不主动与同学发生冲突，一旦发生及时找老师解决。</a:t>
            </a:r>
            <a:endParaRPr lang="zh-CN" altLang="en-US" sz="1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6</a:t>
            </a:r>
            <a:r>
              <a:rPr lang="zh-CN" altLang="en-US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、上下学、独自出去找同学玩时，不要走僻静、人少的地方，要走大路。不要天黑再回家，放学不要在路上贪玩，按时回家。</a:t>
            </a:r>
            <a:endParaRPr lang="zh-CN" altLang="en-US" sz="1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609" y="5550768"/>
            <a:ext cx="2230841" cy="14596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9" grpId="0" bldLvl="0" animBg="1"/>
          <p:bldP spid="30" grpId="0" animBg="1"/>
          <p:bldP spid="31" grpId="0"/>
          <p:bldP spid="3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9" grpId="0" bldLvl="0" animBg="1"/>
          <p:bldP spid="30" grpId="0" animBg="1"/>
          <p:bldP spid="31" grpId="0"/>
          <p:bldP spid="32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72886" y="193536"/>
            <a:ext cx="4446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怎样让暴力远离校园？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160" t="6579" r="5178" b="8576"/>
          <a:stretch>
            <a:fillRect/>
          </a:stretch>
        </p:blipFill>
        <p:spPr>
          <a:xfrm>
            <a:off x="1450427" y="2091806"/>
            <a:ext cx="2753711" cy="1839580"/>
          </a:xfrm>
          <a:prstGeom prst="rect">
            <a:avLst/>
          </a:prstGeom>
          <a:ln>
            <a:solidFill>
              <a:srgbClr val="00AA5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430" y="2133012"/>
            <a:ext cx="2655365" cy="1799010"/>
          </a:xfrm>
          <a:prstGeom prst="rect">
            <a:avLst/>
          </a:prstGeom>
          <a:ln>
            <a:solidFill>
              <a:srgbClr val="00AA5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987" y="2113948"/>
            <a:ext cx="2772586" cy="1847418"/>
          </a:xfrm>
          <a:prstGeom prst="rect">
            <a:avLst/>
          </a:prstGeom>
          <a:ln>
            <a:solidFill>
              <a:srgbClr val="00AA5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1365401" y="4037566"/>
            <a:ext cx="3029237" cy="1011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学校要切实肩负起教育管理的责任，采取有效措施防范校园暴力。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28661" y="4037566"/>
            <a:ext cx="3029237" cy="1011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经常对学生进行青少年保护相关法律知识教育。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86224" y="4037566"/>
            <a:ext cx="3029237" cy="1504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加强青少年学生心理知识教育和心理技能训练，提高学生处世经验和能力。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>
            <a:off x="883499" y="3404696"/>
            <a:ext cx="5918695" cy="1059053"/>
          </a:xfrm>
          <a:prstGeom prst="roundRect">
            <a:avLst/>
          </a:prstGeom>
          <a:solidFill>
            <a:srgbClr val="009997"/>
          </a:solidFill>
          <a:ln>
            <a:solidFill>
              <a:srgbClr val="0B71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428296" y="584061"/>
            <a:ext cx="53354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0099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校园欺凌与校园暴力的影响</a:t>
            </a:r>
            <a:endParaRPr lang="zh-CN" altLang="en-US" sz="3200" dirty="0">
              <a:solidFill>
                <a:srgbClr val="0099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315142" y="2011277"/>
            <a:ext cx="8631284" cy="1241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 对孩子爱之有道，不要一味的满足其要求，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言听计从。适当进行挫折教育，培养孩子坚强品格。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4089" y="3494133"/>
            <a:ext cx="7217514" cy="880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 最重要的还是需要社会各界共同努力，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一起重视起校园暴力问题。加强打击力度。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250" y="3048000"/>
            <a:ext cx="5181600" cy="5181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4" grpId="0"/>
      <p:bldP spid="7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99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40000">
            <a:off x="6405021" y="-89322"/>
            <a:ext cx="2703001" cy="27030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40000">
            <a:off x="3149376" y="-422"/>
            <a:ext cx="2703001" cy="2703001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2328385" y="1221814"/>
            <a:ext cx="7770957" cy="4605780"/>
          </a:xfrm>
          <a:prstGeom prst="roundRect">
            <a:avLst>
              <a:gd name="adj" fmla="val 12602"/>
            </a:avLst>
          </a:prstGeom>
          <a:solidFill>
            <a:srgbClr val="FFF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2446249" y="1328417"/>
            <a:ext cx="7535228" cy="4392574"/>
          </a:xfrm>
          <a:prstGeom prst="roundRect">
            <a:avLst>
              <a:gd name="adj" fmla="val 126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49" y="213"/>
            <a:ext cx="2703001" cy="270300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879090" y="2187575"/>
            <a:ext cx="65297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dirty="0">
                <a:solidFill>
                  <a:srgbClr val="009997"/>
                </a:solidFill>
                <a:latin typeface="华文琥珀" panose="02010800040101010101" charset="-122"/>
                <a:ea typeface="华文琥珀" panose="02010800040101010101" charset="-122"/>
                <a:cs typeface="胡晓波男神体" panose="02010600030101010101" pitchFamily="2" charset="-122"/>
              </a:rPr>
              <a:t>如何应对校园欺凌和校园暴力</a:t>
            </a:r>
            <a:endParaRPr lang="zh-CN" altLang="en-US" sz="6000" dirty="0">
              <a:solidFill>
                <a:srgbClr val="009997"/>
              </a:solidFill>
              <a:latin typeface="华文琥珀" panose="02010800040101010101" charset="-122"/>
              <a:ea typeface="华文琥珀" panose="02010800040101010101" charset="-122"/>
              <a:cs typeface="胡晓波男神体" panose="02010600030101010101" pitchFamily="2" charset="-122"/>
            </a:endParaRPr>
          </a:p>
        </p:txBody>
      </p:sp>
      <p:pic>
        <p:nvPicPr>
          <p:cNvPr id="2" name="图片 1" descr="2ea93f72d91999d9b27712bb3b30405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05" y="2834640"/>
            <a:ext cx="4020185" cy="4023360"/>
          </a:xfrm>
          <a:prstGeom prst="rect">
            <a:avLst/>
          </a:prstGeom>
        </p:spPr>
      </p:pic>
      <p:pic>
        <p:nvPicPr>
          <p:cNvPr id="3" name="图片 2" descr="d9365fc1e4e62d3447ec883254a932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1730" y="3331845"/>
            <a:ext cx="3304540" cy="3304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94626" y="213"/>
            <a:ext cx="2703001" cy="27030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" t="-699" r="88329" b="81158"/>
          <a:stretch>
            <a:fillRect/>
          </a:stretch>
        </p:blipFill>
        <p:spPr>
          <a:xfrm flipH="1">
            <a:off x="10308420" y="-338455"/>
            <a:ext cx="1883580" cy="180568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" t="-699" r="88329" b="81158"/>
          <a:stretch>
            <a:fillRect/>
          </a:stretch>
        </p:blipFill>
        <p:spPr>
          <a:xfrm>
            <a:off x="0" y="699363"/>
            <a:ext cx="1374062" cy="1317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99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40000">
            <a:off x="6405021" y="-89322"/>
            <a:ext cx="2703001" cy="27030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40000">
            <a:off x="3149376" y="-422"/>
            <a:ext cx="2703001" cy="2703001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2328385" y="1221814"/>
            <a:ext cx="7770957" cy="4605780"/>
          </a:xfrm>
          <a:prstGeom prst="roundRect">
            <a:avLst>
              <a:gd name="adj" fmla="val 12602"/>
            </a:avLst>
          </a:prstGeom>
          <a:solidFill>
            <a:srgbClr val="FFF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2446249" y="1328417"/>
            <a:ext cx="7535228" cy="4392574"/>
          </a:xfrm>
          <a:prstGeom prst="roundRect">
            <a:avLst>
              <a:gd name="adj" fmla="val 126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49" y="213"/>
            <a:ext cx="2703001" cy="2703001"/>
          </a:xfrm>
          <a:prstGeom prst="rect">
            <a:avLst/>
          </a:prstGeom>
        </p:spPr>
      </p:pic>
      <p:pic>
        <p:nvPicPr>
          <p:cNvPr id="6" name="图片 5" descr="2ea93f72d91999d9b27712bb3b30405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05" y="2834640"/>
            <a:ext cx="4020185" cy="4023360"/>
          </a:xfrm>
          <a:prstGeom prst="rect">
            <a:avLst/>
          </a:prstGeom>
        </p:spPr>
      </p:pic>
      <p:pic>
        <p:nvPicPr>
          <p:cNvPr id="17" name="图片 16" descr="d9365fc1e4e62d3447ec883254a932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1730" y="3331845"/>
            <a:ext cx="3304540" cy="33045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94626" y="213"/>
            <a:ext cx="2703001" cy="270300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" t="-699" r="88329" b="81158"/>
          <a:stretch>
            <a:fillRect/>
          </a:stretch>
        </p:blipFill>
        <p:spPr>
          <a:xfrm flipH="1">
            <a:off x="10308420" y="-338455"/>
            <a:ext cx="1883580" cy="18056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" t="-699" r="88329" b="81158"/>
          <a:stretch>
            <a:fillRect/>
          </a:stretch>
        </p:blipFill>
        <p:spPr>
          <a:xfrm>
            <a:off x="0" y="699363"/>
            <a:ext cx="1374062" cy="1317240"/>
          </a:xfrm>
          <a:prstGeom prst="rect">
            <a:avLst/>
          </a:prstGeom>
        </p:spPr>
      </p:pic>
      <p:sp>
        <p:nvSpPr>
          <p:cNvPr id="14" name="PA-文本框 13"/>
          <p:cNvSpPr txBox="1"/>
          <p:nvPr>
            <p:custDataLst>
              <p:tags r:id="rId5"/>
            </p:custDataLst>
          </p:nvPr>
        </p:nvSpPr>
        <p:spPr>
          <a:xfrm>
            <a:off x="1744335" y="2633359"/>
            <a:ext cx="87033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009997"/>
                </a:solidFill>
                <a:latin typeface="华文琥珀" panose="02010800040101010101" charset="-122"/>
                <a:ea typeface="华文琥珀" panose="02010800040101010101" charset="-122"/>
                <a:cs typeface="胡晓波男神体" panose="02010600030101010101" pitchFamily="2" charset="-122"/>
              </a:rPr>
              <a:t>什么是校园欺凌</a:t>
            </a:r>
            <a:endParaRPr lang="zh-CN" altLang="en-US" sz="7200" dirty="0">
              <a:solidFill>
                <a:srgbClr val="009997"/>
              </a:solidFill>
              <a:latin typeface="华文琥珀" panose="02010800040101010101" charset="-122"/>
              <a:ea typeface="华文琥珀" panose="02010800040101010101" charset="-122"/>
              <a:cs typeface="胡晓波男神体" panose="02010600030101010101" pitchFamily="2" charset="-122"/>
            </a:endParaRPr>
          </a:p>
        </p:txBody>
      </p:sp>
      <p:sp>
        <p:nvSpPr>
          <p:cNvPr id="15" name="PA-矩形 14"/>
          <p:cNvSpPr/>
          <p:nvPr>
            <p:custDataLst>
              <p:tags r:id="rId6"/>
            </p:custDataLst>
          </p:nvPr>
        </p:nvSpPr>
        <p:spPr>
          <a:xfrm>
            <a:off x="5568993" y="1467337"/>
            <a:ext cx="1054015" cy="1054015"/>
          </a:xfrm>
          <a:prstGeom prst="rect">
            <a:avLst/>
          </a:prstGeom>
          <a:solidFill>
            <a:srgbClr val="0099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1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07546" y="584696"/>
            <a:ext cx="3649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0099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什么是校园欺凌</a:t>
            </a:r>
            <a:endParaRPr lang="zh-CN" altLang="en-US" sz="3200" dirty="0">
              <a:solidFill>
                <a:srgbClr val="0099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1820" y="1567180"/>
            <a:ext cx="11069320" cy="3169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       一份对</a:t>
            </a:r>
            <a:r>
              <a:rPr lang="en-US" altLang="zh-CN" b="1" dirty="0">
                <a:solidFill>
                  <a:srgbClr val="0B713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15</a:t>
            </a:r>
            <a:r>
              <a:rPr lang="zh-CN" altLang="en-US" b="1" dirty="0">
                <a:solidFill>
                  <a:srgbClr val="0B713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个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省市中小学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的抽样调查显示，</a:t>
            </a:r>
            <a:r>
              <a:rPr lang="en-US" altLang="zh-CN" b="1" dirty="0">
                <a:solidFill>
                  <a:srgbClr val="0B713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36</a:t>
            </a:r>
            <a:r>
              <a:rPr lang="zh-CN" altLang="en-US" b="1" dirty="0">
                <a:solidFill>
                  <a:srgbClr val="0B713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％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的在校学生被抢劫伤害等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暴力犯罪侵害过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。而说起“有没有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被人欺负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的经历”时，则约有</a:t>
            </a:r>
            <a:r>
              <a:rPr lang="en-US" altLang="zh-CN" b="1" dirty="0">
                <a:solidFill>
                  <a:srgbClr val="0B713C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70-80%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的学生均受过同学的欺负，大多数是受过身体上的侵犯。有的是被别人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故意撞倒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，有的被同学用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铅笔戳过眼睛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，有个子小的同学曾经被个子大的同学一把抱起来，然后突然放手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摔到地上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等等，形式很多。还有些就是物品的侵犯，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铅笔被人拿走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，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书包被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同学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藏起来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等。被冷落也被看成是受欺负的一种形式。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dirty="0">
                <a:solidFill>
                  <a:srgbClr val="00AA5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       </a:t>
            </a:r>
            <a:r>
              <a:rPr lang="zh-CN" altLang="en-US" b="1" dirty="0">
                <a:solidFill>
                  <a:srgbClr val="00AA5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如此的高发率其实与青少年身心特点有关，青少年身心发展中呈现的一些特点，使他们易成为校园暴力的高危人群。</a:t>
            </a:r>
            <a:endParaRPr lang="zh-CN" altLang="en-US" b="1" dirty="0">
              <a:solidFill>
                <a:srgbClr val="00AA56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5" t="18889" r="1854" b="20759"/>
          <a:stretch>
            <a:fillRect/>
          </a:stretch>
        </p:blipFill>
        <p:spPr>
          <a:xfrm>
            <a:off x="2153587" y="4482550"/>
            <a:ext cx="8000063" cy="25331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4423" r="2439"/>
          <a:stretch>
            <a:fillRect/>
          </a:stretch>
        </p:blipFill>
        <p:spPr>
          <a:xfrm>
            <a:off x="1447800" y="3962400"/>
            <a:ext cx="6096000" cy="2266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1" t="8197" r="3279" b="9836"/>
          <a:stretch>
            <a:fillRect/>
          </a:stretch>
        </p:blipFill>
        <p:spPr>
          <a:xfrm>
            <a:off x="8039100" y="2095500"/>
            <a:ext cx="3309874" cy="29908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12091" y="584061"/>
            <a:ext cx="53354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0099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校园欺凌与校园暴力的影响</a:t>
            </a:r>
            <a:endParaRPr lang="zh-CN" altLang="en-US" sz="3200" dirty="0">
              <a:solidFill>
                <a:srgbClr val="0099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09700" y="1790801"/>
            <a:ext cx="6506392" cy="89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校园欺凌与校园暴力之间只存在量的差异，没有质的区别。校园欺凌主要表现是欺负弱小的同学，令受害者在心灵及肉体上感到痛苦。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28676" y="4214424"/>
            <a:ext cx="5996074" cy="796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恐惧、消沉抑郁、创伤后遗症、忧虑、胃痛、吸毒、酗酒、自残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 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（常常逃学、对老师不恭敬、寻求黑社会报复等）。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24907" y="2924337"/>
            <a:ext cx="6612065" cy="645424"/>
            <a:chOff x="1967856" y="3429000"/>
            <a:chExt cx="8272576" cy="807511"/>
          </a:xfrm>
        </p:grpSpPr>
        <p:sp>
          <p:nvSpPr>
            <p:cNvPr id="8" name="矩形 7"/>
            <p:cNvSpPr/>
            <p:nvPr/>
          </p:nvSpPr>
          <p:spPr>
            <a:xfrm>
              <a:off x="2116403" y="3439510"/>
              <a:ext cx="1747253" cy="5776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00AA5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lt"/>
                </a:rPr>
                <a:t>心理问题</a:t>
              </a:r>
              <a:endParaRPr lang="zh-CN" altLang="en-US" sz="2400" dirty="0">
                <a:solidFill>
                  <a:srgbClr val="00AA5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001062" y="3429000"/>
              <a:ext cx="1747253" cy="5776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00AA5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lt"/>
                </a:rPr>
                <a:t>影响健康</a:t>
              </a:r>
              <a:endParaRPr lang="zh-CN" altLang="en-US" sz="2400">
                <a:solidFill>
                  <a:srgbClr val="00AA5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735073" y="3450022"/>
              <a:ext cx="2505359" cy="5776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00AA5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lt"/>
                </a:rPr>
                <a:t>影响人格发展</a:t>
              </a:r>
              <a:endParaRPr lang="zh-CN" altLang="en-US" sz="2400">
                <a:solidFill>
                  <a:srgbClr val="00AA5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967856" y="4164593"/>
              <a:ext cx="8167955" cy="0"/>
            </a:xfrm>
            <a:prstGeom prst="line">
              <a:avLst/>
            </a:prstGeom>
            <a:ln>
              <a:solidFill>
                <a:srgbClr val="0B71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5707649" y="4113221"/>
              <a:ext cx="123290" cy="123290"/>
            </a:xfrm>
            <a:prstGeom prst="ellipse">
              <a:avLst/>
            </a:prstGeom>
            <a:solidFill>
              <a:srgbClr val="0B713C"/>
            </a:solidFill>
            <a:ln>
              <a:solidFill>
                <a:srgbClr val="0B71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8890926" y="4101234"/>
              <a:ext cx="123290" cy="123290"/>
            </a:xfrm>
            <a:prstGeom prst="ellipse">
              <a:avLst/>
            </a:prstGeom>
            <a:solidFill>
              <a:srgbClr val="0B713C"/>
            </a:solidFill>
            <a:ln>
              <a:solidFill>
                <a:srgbClr val="0B71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808625" y="4090960"/>
              <a:ext cx="123290" cy="123290"/>
            </a:xfrm>
            <a:prstGeom prst="ellipse">
              <a:avLst/>
            </a:prstGeom>
            <a:solidFill>
              <a:srgbClr val="0B713C"/>
            </a:solidFill>
            <a:ln>
              <a:solidFill>
                <a:srgbClr val="0B71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1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7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1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7" grpId="0"/>
          <p:bldP spid="12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/>
          <p:cNvSpPr txBox="1"/>
          <p:nvPr>
            <p:custDataLst>
              <p:tags r:id="rId1"/>
            </p:custDataLst>
          </p:nvPr>
        </p:nvSpPr>
        <p:spPr>
          <a:xfrm>
            <a:off x="4101397" y="625971"/>
            <a:ext cx="4060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0099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校园暴力主要类型</a:t>
            </a:r>
            <a:endParaRPr lang="zh-CN" altLang="en-US" sz="3200" dirty="0">
              <a:solidFill>
                <a:srgbClr val="0099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  <p:grpSp>
        <p:nvGrpSpPr>
          <p:cNvPr id="5" name="PA-组合 4"/>
          <p:cNvGrpSpPr/>
          <p:nvPr>
            <p:custDataLst>
              <p:tags r:id="rId2"/>
            </p:custDataLst>
          </p:nvPr>
        </p:nvGrpSpPr>
        <p:grpSpPr>
          <a:xfrm>
            <a:off x="138793" y="1331118"/>
            <a:ext cx="2661557" cy="2328863"/>
            <a:chOff x="3605893" y="5634036"/>
            <a:chExt cx="2661557" cy="2328863"/>
          </a:xfrm>
        </p:grpSpPr>
        <p:pic>
          <p:nvPicPr>
            <p:cNvPr id="3" name="PA-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605893" y="5634036"/>
              <a:ext cx="2661557" cy="2328863"/>
            </a:xfrm>
            <a:prstGeom prst="rect">
              <a:avLst/>
            </a:prstGeom>
          </p:spPr>
        </p:pic>
        <p:sp>
          <p:nvSpPr>
            <p:cNvPr id="35" name="PA-文本框 26"/>
            <p:cNvSpPr txBox="1"/>
            <p:nvPr>
              <p:custDataLst>
                <p:tags r:id="rId6"/>
              </p:custDataLst>
            </p:nvPr>
          </p:nvSpPr>
          <p:spPr>
            <a:xfrm>
              <a:off x="4036326" y="5829320"/>
              <a:ext cx="18869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 肉体伤害</a:t>
              </a:r>
              <a:endPara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36" name="PA-文本框 27"/>
            <p:cNvSpPr txBox="1"/>
            <p:nvPr>
              <p:custDataLst>
                <p:tags r:id="rId7"/>
              </p:custDataLst>
            </p:nvPr>
          </p:nvSpPr>
          <p:spPr>
            <a:xfrm>
              <a:off x="4034881" y="6532685"/>
              <a:ext cx="1908719" cy="1031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打架、欺负弱小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同学。甚至伤害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老师。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grpSp>
        <p:nvGrpSpPr>
          <p:cNvPr id="38" name="PA-组合 37"/>
          <p:cNvGrpSpPr/>
          <p:nvPr>
            <p:custDataLst>
              <p:tags r:id="rId8"/>
            </p:custDataLst>
          </p:nvPr>
        </p:nvGrpSpPr>
        <p:grpSpPr>
          <a:xfrm>
            <a:off x="1948543" y="3540918"/>
            <a:ext cx="2661557" cy="2328863"/>
            <a:chOff x="3605893" y="5634036"/>
            <a:chExt cx="2661557" cy="2328863"/>
          </a:xfrm>
        </p:grpSpPr>
        <p:pic>
          <p:nvPicPr>
            <p:cNvPr id="39" name="PA-图片 38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605893" y="5634036"/>
              <a:ext cx="2661557" cy="2328863"/>
            </a:xfrm>
            <a:prstGeom prst="rect">
              <a:avLst/>
            </a:prstGeom>
          </p:spPr>
        </p:pic>
        <p:sp>
          <p:nvSpPr>
            <p:cNvPr id="40" name="PA-文本框 26"/>
            <p:cNvSpPr txBox="1"/>
            <p:nvPr>
              <p:custDataLst>
                <p:tags r:id="rId10"/>
              </p:custDataLst>
            </p:nvPr>
          </p:nvSpPr>
          <p:spPr>
            <a:xfrm>
              <a:off x="4036326" y="5829320"/>
              <a:ext cx="18869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校园凶杀</a:t>
              </a:r>
              <a:endPara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65" name="PA-文本框 27"/>
            <p:cNvSpPr txBox="1"/>
            <p:nvPr>
              <p:custDataLst>
                <p:tags r:id="rId11"/>
              </p:custDataLst>
            </p:nvPr>
          </p:nvSpPr>
          <p:spPr>
            <a:xfrm>
              <a:off x="4015831" y="6798468"/>
              <a:ext cx="1908719" cy="3852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马加爵事件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grpSp>
        <p:nvGrpSpPr>
          <p:cNvPr id="66" name="PA-组合 65"/>
          <p:cNvGrpSpPr/>
          <p:nvPr>
            <p:custDataLst>
              <p:tags r:id="rId12"/>
            </p:custDataLst>
          </p:nvPr>
        </p:nvGrpSpPr>
        <p:grpSpPr>
          <a:xfrm>
            <a:off x="4101193" y="1483518"/>
            <a:ext cx="2661557" cy="2328863"/>
            <a:chOff x="3605893" y="5634036"/>
            <a:chExt cx="2661557" cy="2328863"/>
          </a:xfrm>
        </p:grpSpPr>
        <p:pic>
          <p:nvPicPr>
            <p:cNvPr id="67" name="PA-图片 66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605893" y="5634036"/>
              <a:ext cx="2661557" cy="2328863"/>
            </a:xfrm>
            <a:prstGeom prst="rect">
              <a:avLst/>
            </a:prstGeom>
          </p:spPr>
        </p:pic>
        <p:sp>
          <p:nvSpPr>
            <p:cNvPr id="68" name="PA-文本框 26"/>
            <p:cNvSpPr txBox="1"/>
            <p:nvPr>
              <p:custDataLst>
                <p:tags r:id="rId14"/>
              </p:custDataLst>
            </p:nvPr>
          </p:nvSpPr>
          <p:spPr>
            <a:xfrm>
              <a:off x="4036326" y="5829320"/>
              <a:ext cx="18869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校园抢劫</a:t>
              </a:r>
              <a:endPara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69" name="PA-文本框 27"/>
            <p:cNvSpPr txBox="1"/>
            <p:nvPr>
              <p:custDataLst>
                <p:tags r:id="rId15"/>
              </p:custDataLst>
            </p:nvPr>
          </p:nvSpPr>
          <p:spPr>
            <a:xfrm>
              <a:off x="4034881" y="6532685"/>
              <a:ext cx="1908719" cy="1031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高年级或辍学对弱小同学实施的一种以价钱为接口的抢劫行为。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grpSp>
        <p:nvGrpSpPr>
          <p:cNvPr id="70" name="PA-组合 69"/>
          <p:cNvGrpSpPr/>
          <p:nvPr>
            <p:custDataLst>
              <p:tags r:id="rId16"/>
            </p:custDataLst>
          </p:nvPr>
        </p:nvGrpSpPr>
        <p:grpSpPr>
          <a:xfrm>
            <a:off x="8289471" y="1654968"/>
            <a:ext cx="2661557" cy="2328863"/>
            <a:chOff x="3605893" y="5634036"/>
            <a:chExt cx="2661557" cy="2328863"/>
          </a:xfrm>
        </p:grpSpPr>
        <p:pic>
          <p:nvPicPr>
            <p:cNvPr id="71" name="PA-图片 70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605893" y="5634036"/>
              <a:ext cx="2661557" cy="2328863"/>
            </a:xfrm>
            <a:prstGeom prst="rect">
              <a:avLst/>
            </a:prstGeom>
          </p:spPr>
        </p:pic>
        <p:sp>
          <p:nvSpPr>
            <p:cNvPr id="72" name="PA-文本框 26"/>
            <p:cNvSpPr txBox="1"/>
            <p:nvPr>
              <p:custDataLst>
                <p:tags r:id="rId18"/>
              </p:custDataLst>
            </p:nvPr>
          </p:nvSpPr>
          <p:spPr>
            <a:xfrm>
              <a:off x="4036326" y="5829320"/>
              <a:ext cx="18869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校园黑社会</a:t>
              </a:r>
              <a:endPara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73" name="PA-文本框 27"/>
            <p:cNvSpPr txBox="1"/>
            <p:nvPr>
              <p:custDataLst>
                <p:tags r:id="rId19"/>
              </p:custDataLst>
            </p:nvPr>
          </p:nvSpPr>
          <p:spPr>
            <a:xfrm>
              <a:off x="3996781" y="6550818"/>
              <a:ext cx="1908719" cy="1031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帮派、收取保护费等等具有组织形式的校园暴力。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grpSp>
        <p:nvGrpSpPr>
          <p:cNvPr id="74" name="PA-组合 73"/>
          <p:cNvGrpSpPr/>
          <p:nvPr>
            <p:custDataLst>
              <p:tags r:id="rId20"/>
            </p:custDataLst>
          </p:nvPr>
        </p:nvGrpSpPr>
        <p:grpSpPr>
          <a:xfrm>
            <a:off x="5987143" y="3617118"/>
            <a:ext cx="2661557" cy="2328863"/>
            <a:chOff x="3605893" y="5634036"/>
            <a:chExt cx="2661557" cy="2328863"/>
          </a:xfrm>
        </p:grpSpPr>
        <p:pic>
          <p:nvPicPr>
            <p:cNvPr id="75" name="PA-图片 74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605893" y="5634036"/>
              <a:ext cx="2661557" cy="2328863"/>
            </a:xfrm>
            <a:prstGeom prst="rect">
              <a:avLst/>
            </a:prstGeom>
          </p:spPr>
        </p:pic>
        <p:sp>
          <p:nvSpPr>
            <p:cNvPr id="76" name="PA-文本框 26"/>
            <p:cNvSpPr txBox="1"/>
            <p:nvPr>
              <p:custDataLst>
                <p:tags r:id="rId22"/>
              </p:custDataLst>
            </p:nvPr>
          </p:nvSpPr>
          <p:spPr>
            <a:xfrm>
              <a:off x="4036326" y="5829320"/>
              <a:ext cx="18869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校园性侵犯</a:t>
              </a:r>
              <a:endPara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77" name="PA-文本框 27"/>
            <p:cNvSpPr txBox="1"/>
            <p:nvPr>
              <p:custDataLst>
                <p:tags r:id="rId23"/>
              </p:custDataLst>
            </p:nvPr>
          </p:nvSpPr>
          <p:spPr>
            <a:xfrm>
              <a:off x="3996781" y="6550818"/>
              <a:ext cx="1908719" cy="1031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E84C53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此类暴力一般多发于团伙，表现为对女同学的性方面的侮辱。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fill="hold" nodeType="clickEffect" p14:presetBounceEnd="4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fill="hold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53591" y="848221"/>
            <a:ext cx="48101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0099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校园欺凌（</a:t>
            </a:r>
            <a:r>
              <a:rPr lang="en-US" altLang="zh-CN" sz="3200" dirty="0" err="1">
                <a:solidFill>
                  <a:srgbClr val="0099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SchoolBully</a:t>
            </a:r>
            <a:r>
              <a:rPr lang="zh-CN" altLang="en-US" sz="3200" dirty="0">
                <a:solidFill>
                  <a:srgbClr val="0099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）</a:t>
            </a:r>
            <a:endParaRPr lang="zh-CN" altLang="en-US" sz="3200" dirty="0">
              <a:solidFill>
                <a:srgbClr val="0099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59190" y="1722654"/>
            <a:ext cx="7799010" cy="46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是指发生在学生之间、蓄意或者恶意通过肢体、语言、网络等手段，实施欺负、侮辱而造成伤害。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59523" y="2388027"/>
            <a:ext cx="7017678" cy="693791"/>
            <a:chOff x="1154772" y="2579107"/>
            <a:chExt cx="8167955" cy="807511"/>
          </a:xfrm>
        </p:grpSpPr>
        <p:sp>
          <p:nvSpPr>
            <p:cNvPr id="34" name="矩形 33"/>
            <p:cNvSpPr/>
            <p:nvPr/>
          </p:nvSpPr>
          <p:spPr>
            <a:xfrm>
              <a:off x="1303319" y="2589617"/>
              <a:ext cx="1856798" cy="6089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rgbClr val="00AA5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lt"/>
                </a:rPr>
                <a:t>语言伤害</a:t>
              </a:r>
              <a:endParaRPr lang="zh-CN" altLang="en-US" sz="2800" dirty="0">
                <a:solidFill>
                  <a:srgbClr val="00AA5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187978" y="2579107"/>
              <a:ext cx="1856798" cy="6089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rgbClr val="00AA5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lt"/>
                </a:rPr>
                <a:t>肢体伤害</a:t>
              </a:r>
              <a:endParaRPr lang="zh-CN" altLang="en-US" sz="2800" dirty="0">
                <a:solidFill>
                  <a:srgbClr val="00AA5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921989" y="2600128"/>
              <a:ext cx="1856798" cy="6089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rgbClr val="00AA5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lt"/>
                </a:rPr>
                <a:t>社会关系</a:t>
              </a:r>
              <a:endParaRPr lang="zh-CN" altLang="en-US" sz="2800" dirty="0">
                <a:solidFill>
                  <a:srgbClr val="00AA5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1154772" y="3314700"/>
              <a:ext cx="8167955" cy="0"/>
            </a:xfrm>
            <a:prstGeom prst="line">
              <a:avLst/>
            </a:prstGeom>
            <a:ln>
              <a:solidFill>
                <a:srgbClr val="00AA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椭圆 37"/>
            <p:cNvSpPr/>
            <p:nvPr/>
          </p:nvSpPr>
          <p:spPr>
            <a:xfrm>
              <a:off x="4894565" y="3263328"/>
              <a:ext cx="123290" cy="123290"/>
            </a:xfrm>
            <a:prstGeom prst="ellipse">
              <a:avLst/>
            </a:prstGeom>
            <a:solidFill>
              <a:srgbClr val="00AA56"/>
            </a:solidFill>
            <a:ln>
              <a:solidFill>
                <a:srgbClr val="00AA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AA56"/>
                </a:solidFill>
                <a:cs typeface="+mn-ea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8077842" y="3251341"/>
              <a:ext cx="123290" cy="123290"/>
            </a:xfrm>
            <a:prstGeom prst="ellipse">
              <a:avLst/>
            </a:prstGeom>
            <a:solidFill>
              <a:srgbClr val="00AA56"/>
            </a:solidFill>
            <a:ln>
              <a:solidFill>
                <a:srgbClr val="00AA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AA56"/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995541" y="3241067"/>
              <a:ext cx="123290" cy="123290"/>
            </a:xfrm>
            <a:prstGeom prst="ellipse">
              <a:avLst/>
            </a:prstGeom>
            <a:solidFill>
              <a:srgbClr val="00AA56"/>
            </a:solidFill>
            <a:ln>
              <a:solidFill>
                <a:srgbClr val="00AA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AA5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1067847" y="3101710"/>
            <a:ext cx="1735531" cy="132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语言上的欺凌包括嘲笑、起外号、言语威胁等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306322" y="3101710"/>
            <a:ext cx="2118675" cy="132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肢体上的欺凌则是肢体上的冲突、打架，还可能包括毁坏财物等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700880" y="3101710"/>
            <a:ext cx="2714503" cy="175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社会关系上则包括排挤、传谣言等等。随着网络、尤其是移动互联网的日益普及，网络欺凌也越来越多。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105650" y="2933700"/>
            <a:ext cx="4533900" cy="4533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17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17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17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4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33" grpId="0"/>
          <p:bldP spid="65" grpId="0"/>
          <p:bldP spid="66" grpId="0"/>
          <p:bldP spid="6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17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17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17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33" grpId="0"/>
          <p:bldP spid="65" grpId="0"/>
          <p:bldP spid="66" grpId="0"/>
          <p:bldP spid="67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99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40000">
            <a:off x="6405021" y="-89322"/>
            <a:ext cx="2703001" cy="27030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40000">
            <a:off x="3149376" y="-422"/>
            <a:ext cx="2703001" cy="2703001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2328385" y="1221814"/>
            <a:ext cx="7770957" cy="4605780"/>
          </a:xfrm>
          <a:prstGeom prst="roundRect">
            <a:avLst>
              <a:gd name="adj" fmla="val 12602"/>
            </a:avLst>
          </a:prstGeom>
          <a:solidFill>
            <a:srgbClr val="FFF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2446249" y="1328417"/>
            <a:ext cx="7535228" cy="4392574"/>
          </a:xfrm>
          <a:prstGeom prst="roundRect">
            <a:avLst>
              <a:gd name="adj" fmla="val 126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49" y="213"/>
            <a:ext cx="2703001" cy="2703001"/>
          </a:xfrm>
          <a:prstGeom prst="rect">
            <a:avLst/>
          </a:prstGeom>
        </p:spPr>
      </p:pic>
      <p:pic>
        <p:nvPicPr>
          <p:cNvPr id="6" name="图片 5" descr="2ea93f72d91999d9b27712bb3b30405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05" y="2834640"/>
            <a:ext cx="4020185" cy="4023360"/>
          </a:xfrm>
          <a:prstGeom prst="rect">
            <a:avLst/>
          </a:prstGeom>
        </p:spPr>
      </p:pic>
      <p:pic>
        <p:nvPicPr>
          <p:cNvPr id="17" name="图片 16" descr="d9365fc1e4e62d3447ec883254a932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1730" y="3331845"/>
            <a:ext cx="3304540" cy="33045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94626" y="213"/>
            <a:ext cx="2703001" cy="270300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" t="-699" r="88329" b="81158"/>
          <a:stretch>
            <a:fillRect/>
          </a:stretch>
        </p:blipFill>
        <p:spPr>
          <a:xfrm flipH="1">
            <a:off x="10308420" y="-338455"/>
            <a:ext cx="1883580" cy="18056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" t="-699" r="88329" b="81158"/>
          <a:stretch>
            <a:fillRect/>
          </a:stretch>
        </p:blipFill>
        <p:spPr>
          <a:xfrm>
            <a:off x="0" y="699363"/>
            <a:ext cx="1374062" cy="1317240"/>
          </a:xfrm>
          <a:prstGeom prst="rect">
            <a:avLst/>
          </a:prstGeom>
        </p:spPr>
      </p:pic>
      <p:sp>
        <p:nvSpPr>
          <p:cNvPr id="14" name="PA-文本框 13"/>
          <p:cNvSpPr txBox="1"/>
          <p:nvPr>
            <p:custDataLst>
              <p:tags r:id="rId5"/>
            </p:custDataLst>
          </p:nvPr>
        </p:nvSpPr>
        <p:spPr>
          <a:xfrm>
            <a:off x="2685415" y="2834640"/>
            <a:ext cx="705739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009997"/>
                </a:solidFill>
                <a:latin typeface="华文琥珀" panose="02010800040101010101" charset="-122"/>
                <a:ea typeface="华文琥珀" panose="02010800040101010101" charset="-122"/>
                <a:cs typeface="胡晓波男神体" panose="02010600030101010101" pitchFamily="2" charset="-122"/>
              </a:rPr>
              <a:t>什么样的孩子易成为欺凌者</a:t>
            </a:r>
            <a:endParaRPr lang="zh-CN" altLang="en-US" sz="6000" dirty="0">
              <a:solidFill>
                <a:srgbClr val="009997"/>
              </a:solidFill>
              <a:latin typeface="华文琥珀" panose="02010800040101010101" charset="-122"/>
              <a:ea typeface="华文琥珀" panose="02010800040101010101" charset="-122"/>
              <a:cs typeface="胡晓波男神体" panose="02010600030101010101" pitchFamily="2" charset="-122"/>
            </a:endParaRPr>
          </a:p>
        </p:txBody>
      </p:sp>
      <p:sp>
        <p:nvSpPr>
          <p:cNvPr id="15" name="PA-矩形 14"/>
          <p:cNvSpPr/>
          <p:nvPr>
            <p:custDataLst>
              <p:tags r:id="rId6"/>
            </p:custDataLst>
          </p:nvPr>
        </p:nvSpPr>
        <p:spPr>
          <a:xfrm>
            <a:off x="5568993" y="1405742"/>
            <a:ext cx="1054015" cy="1054015"/>
          </a:xfrm>
          <a:prstGeom prst="rect">
            <a:avLst/>
          </a:prstGeom>
          <a:solidFill>
            <a:srgbClr val="0099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2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1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11637" y="446901"/>
            <a:ext cx="5367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rgbClr val="0099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胡晓波男神体" panose="02010600030101010101" pitchFamily="2" charset="-122"/>
                <a:ea typeface="胡晓波男神体" panose="02010600030101010101" pitchFamily="2" charset="-122"/>
                <a:cs typeface="胡晓波男神体" panose="02010600030101010101" pitchFamily="2" charset="-122"/>
              </a:rPr>
              <a:t>什么样的孩子易成为欺凌者</a:t>
            </a:r>
            <a:endParaRPr lang="zh-CN" altLang="en-US" sz="3200" dirty="0">
              <a:solidFill>
                <a:srgbClr val="0099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胡晓波男神体" panose="02010600030101010101" pitchFamily="2" charset="-122"/>
              <a:ea typeface="胡晓波男神体" panose="02010600030101010101" pitchFamily="2" charset="-122"/>
              <a:cs typeface="胡晓波男神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89734" y="2074037"/>
            <a:ext cx="7218693" cy="2989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00AA5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霸道和冲动，倾向使用暴力欺压他人；</a:t>
            </a:r>
            <a:endParaRPr lang="en-US" altLang="zh-CN" b="1" dirty="0">
              <a:solidFill>
                <a:srgbClr val="00AA56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00AA5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比较自我中心，对受害同学缺少同理心；</a:t>
            </a:r>
            <a:endParaRPr lang="en-US" altLang="zh-CN" b="1" dirty="0">
              <a:solidFill>
                <a:srgbClr val="00AA56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00AA5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得到部分朋辈的认同，行为上比起其他同学突出。</a:t>
            </a:r>
            <a:endParaRPr lang="en-US" altLang="zh-CN" b="1" dirty="0">
              <a:solidFill>
                <a:srgbClr val="00AA56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rPr>
              <a:t>而一些孩子看见欺凌者的暴力行为得逞，于是协助及附和欺凌者，嘲笑受害者无用，有些则藉此保护自己，免受欺凌者，则易成为被动欺凌者。易受侵害的孩子往往存在着或大或小的性格缺陷，而孩子人格的形成受家庭影响最深切。只有合格的父母才能培养出合格的孩子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1538" y="1329140"/>
            <a:ext cx="4480750" cy="626055"/>
            <a:chOff x="2251127" y="4645905"/>
            <a:chExt cx="4480750" cy="626055"/>
          </a:xfrm>
          <a:solidFill>
            <a:srgbClr val="009997"/>
          </a:solidFill>
        </p:grpSpPr>
        <p:sp>
          <p:nvSpPr>
            <p:cNvPr id="14" name="矩形: 圆角 13"/>
            <p:cNvSpPr/>
            <p:nvPr/>
          </p:nvSpPr>
          <p:spPr>
            <a:xfrm>
              <a:off x="2251127" y="4677437"/>
              <a:ext cx="4480750" cy="594523"/>
            </a:xfrm>
            <a:prstGeom prst="roundRect">
              <a:avLst/>
            </a:prstGeom>
            <a:grpFill/>
            <a:ln>
              <a:solidFill>
                <a:srgbClr val="0B71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329957" y="4645905"/>
              <a:ext cx="4367627" cy="594522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  <a:sym typeface="+mn-lt"/>
                </a:rPr>
                <a:t>典型欺凌者具有以下人格特征：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900" y="1790700"/>
            <a:ext cx="3714750" cy="3714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3" grpId="0"/>
    </p:bldLst>
  </p:timing>
</p:sld>
</file>

<file path=ppt/tags/tag1.xml><?xml version="1.0" encoding="utf-8"?>
<p:tagLst xmlns:p="http://schemas.openxmlformats.org/presentationml/2006/main">
  <p:tag name="PA" val="v5.2.9"/>
</p:tagLst>
</file>

<file path=ppt/tags/tag10.xml><?xml version="1.0" encoding="utf-8"?>
<p:tagLst xmlns:p="http://schemas.openxmlformats.org/presentationml/2006/main">
  <p:tag name="PA" val="v5.2.9"/>
</p:tagLst>
</file>

<file path=ppt/tags/tag11.xml><?xml version="1.0" encoding="utf-8"?>
<p:tagLst xmlns:p="http://schemas.openxmlformats.org/presentationml/2006/main">
  <p:tag name="PA" val="v5.2.9"/>
</p:tagLst>
</file>

<file path=ppt/tags/tag12.xml><?xml version="1.0" encoding="utf-8"?>
<p:tagLst xmlns:p="http://schemas.openxmlformats.org/presentationml/2006/main">
  <p:tag name="PA" val="v5.2.9"/>
</p:tagLst>
</file>

<file path=ppt/tags/tag13.xml><?xml version="1.0" encoding="utf-8"?>
<p:tagLst xmlns:p="http://schemas.openxmlformats.org/presentationml/2006/main">
  <p:tag name="PA" val="v5.2.9"/>
</p:tagLst>
</file>

<file path=ppt/tags/tag14.xml><?xml version="1.0" encoding="utf-8"?>
<p:tagLst xmlns:p="http://schemas.openxmlformats.org/presentationml/2006/main">
  <p:tag name="PA" val="v5.2.9"/>
</p:tagLst>
</file>

<file path=ppt/tags/tag15.xml><?xml version="1.0" encoding="utf-8"?>
<p:tagLst xmlns:p="http://schemas.openxmlformats.org/presentationml/2006/main">
  <p:tag name="PA" val="v5.2.9"/>
</p:tagLst>
</file>

<file path=ppt/tags/tag16.xml><?xml version="1.0" encoding="utf-8"?>
<p:tagLst xmlns:p="http://schemas.openxmlformats.org/presentationml/2006/main">
  <p:tag name="PA" val="v5.2.9"/>
</p:tagLst>
</file>

<file path=ppt/tags/tag17.xml><?xml version="1.0" encoding="utf-8"?>
<p:tagLst xmlns:p="http://schemas.openxmlformats.org/presentationml/2006/main">
  <p:tag name="PA" val="v5.2.9"/>
</p:tagLst>
</file>

<file path=ppt/tags/tag18.xml><?xml version="1.0" encoding="utf-8"?>
<p:tagLst xmlns:p="http://schemas.openxmlformats.org/presentationml/2006/main">
  <p:tag name="PA" val="v5.2.9"/>
</p:tagLst>
</file>

<file path=ppt/tags/tag19.xml><?xml version="1.0" encoding="utf-8"?>
<p:tagLst xmlns:p="http://schemas.openxmlformats.org/presentationml/2006/main">
  <p:tag name="PA" val="v5.2.9"/>
</p:tagLst>
</file>

<file path=ppt/tags/tag2.xml><?xml version="1.0" encoding="utf-8"?>
<p:tagLst xmlns:p="http://schemas.openxmlformats.org/presentationml/2006/main">
  <p:tag name="PA" val="v5.2.9"/>
</p:tagLst>
</file>

<file path=ppt/tags/tag20.xml><?xml version="1.0" encoding="utf-8"?>
<p:tagLst xmlns:p="http://schemas.openxmlformats.org/presentationml/2006/main">
  <p:tag name="PA" val="v5.2.9"/>
</p:tagLst>
</file>

<file path=ppt/tags/tag21.xml><?xml version="1.0" encoding="utf-8"?>
<p:tagLst xmlns:p="http://schemas.openxmlformats.org/presentationml/2006/main">
  <p:tag name="PA" val="v5.2.9"/>
</p:tagLst>
</file>

<file path=ppt/tags/tag22.xml><?xml version="1.0" encoding="utf-8"?>
<p:tagLst xmlns:p="http://schemas.openxmlformats.org/presentationml/2006/main">
  <p:tag name="PA" val="v5.2.9"/>
</p:tagLst>
</file>

<file path=ppt/tags/tag23.xml><?xml version="1.0" encoding="utf-8"?>
<p:tagLst xmlns:p="http://schemas.openxmlformats.org/presentationml/2006/main">
  <p:tag name="PA" val="v5.2.9"/>
</p:tagLst>
</file>

<file path=ppt/tags/tag24.xml><?xml version="1.0" encoding="utf-8"?>
<p:tagLst xmlns:p="http://schemas.openxmlformats.org/presentationml/2006/main">
  <p:tag name="PA" val="v5.2.9"/>
</p:tagLst>
</file>

<file path=ppt/tags/tag25.xml><?xml version="1.0" encoding="utf-8"?>
<p:tagLst xmlns:p="http://schemas.openxmlformats.org/presentationml/2006/main">
  <p:tag name="PA" val="v5.2.9"/>
</p:tagLst>
</file>

<file path=ppt/tags/tag26.xml><?xml version="1.0" encoding="utf-8"?>
<p:tagLst xmlns:p="http://schemas.openxmlformats.org/presentationml/2006/main">
  <p:tag name="PA" val="v5.2.9"/>
</p:tagLst>
</file>

<file path=ppt/tags/tag27.xml><?xml version="1.0" encoding="utf-8"?>
<p:tagLst xmlns:p="http://schemas.openxmlformats.org/presentationml/2006/main">
  <p:tag name="PA" val="v5.2.9"/>
</p:tagLst>
</file>

<file path=ppt/tags/tag28.xml><?xml version="1.0" encoding="utf-8"?>
<p:tagLst xmlns:p="http://schemas.openxmlformats.org/presentationml/2006/main">
  <p:tag name="PA" val="v5.2.9"/>
</p:tagLst>
</file>

<file path=ppt/tags/tag29.xml><?xml version="1.0" encoding="utf-8"?>
<p:tagLst xmlns:p="http://schemas.openxmlformats.org/presentationml/2006/main">
  <p:tag name="PA" val="v5.2.9"/>
</p:tagLst>
</file>

<file path=ppt/tags/tag3.xml><?xml version="1.0" encoding="utf-8"?>
<p:tagLst xmlns:p="http://schemas.openxmlformats.org/presentationml/2006/main">
  <p:tag name="PA" val="v5.2.9"/>
</p:tagLst>
</file>

<file path=ppt/tags/tag30.xml><?xml version="1.0" encoding="utf-8"?>
<p:tagLst xmlns:p="http://schemas.openxmlformats.org/presentationml/2006/main">
  <p:tag name="PA" val="v5.2.9"/>
</p:tagLst>
</file>

<file path=ppt/tags/tag31.xml><?xml version="1.0" encoding="utf-8"?>
<p:tagLst xmlns:p="http://schemas.openxmlformats.org/presentationml/2006/main">
  <p:tag name="PA" val="v5.2.9"/>
</p:tagLst>
</file>

<file path=ppt/tags/tag32.xml><?xml version="1.0" encoding="utf-8"?>
<p:tagLst xmlns:p="http://schemas.openxmlformats.org/presentationml/2006/main">
  <p:tag name="PA" val="v5.2.9"/>
</p:tagLst>
</file>

<file path=ppt/tags/tag33.xml><?xml version="1.0" encoding="utf-8"?>
<p:tagLst xmlns:p="http://schemas.openxmlformats.org/presentationml/2006/main">
  <p:tag name="PA" val="v5.2.9"/>
</p:tagLst>
</file>

<file path=ppt/tags/tag34.xml><?xml version="1.0" encoding="utf-8"?>
<p:tagLst xmlns:p="http://schemas.openxmlformats.org/presentationml/2006/main">
  <p:tag name="PA" val="v5.2.9"/>
</p:tagLst>
</file>

<file path=ppt/tags/tag35.xml><?xml version="1.0" encoding="utf-8"?>
<p:tagLst xmlns:p="http://schemas.openxmlformats.org/presentationml/2006/main">
  <p:tag name="PA" val="v5.2.9"/>
</p:tagLst>
</file>

<file path=ppt/tags/tag36.xml><?xml version="1.0" encoding="utf-8"?>
<p:tagLst xmlns:p="http://schemas.openxmlformats.org/presentationml/2006/main">
  <p:tag name="PA" val="v5.2.9"/>
</p:tagLst>
</file>

<file path=ppt/tags/tag37.xml><?xml version="1.0" encoding="utf-8"?>
<p:tagLst xmlns:p="http://schemas.openxmlformats.org/presentationml/2006/main">
  <p:tag name="PA" val="v5.2.9"/>
</p:tagLst>
</file>

<file path=ppt/tags/tag38.xml><?xml version="1.0" encoding="utf-8"?>
<p:tagLst xmlns:p="http://schemas.openxmlformats.org/presentationml/2006/main">
  <p:tag name="PA" val="v5.2.9"/>
</p:tagLst>
</file>

<file path=ppt/tags/tag39.xml><?xml version="1.0" encoding="utf-8"?>
<p:tagLst xmlns:p="http://schemas.openxmlformats.org/presentationml/2006/main">
  <p:tag name="PA" val="v5.2.9"/>
</p:tagLst>
</file>

<file path=ppt/tags/tag4.xml><?xml version="1.0" encoding="utf-8"?>
<p:tagLst xmlns:p="http://schemas.openxmlformats.org/presentationml/2006/main">
  <p:tag name="PA" val="v5.2.9"/>
</p:tagLst>
</file>

<file path=ppt/tags/tag40.xml><?xml version="1.0" encoding="utf-8"?>
<p:tagLst xmlns:p="http://schemas.openxmlformats.org/presentationml/2006/main">
  <p:tag name="PA" val="v5.2.9"/>
</p:tagLst>
</file>

<file path=ppt/tags/tag41.xml><?xml version="1.0" encoding="utf-8"?>
<p:tagLst xmlns:p="http://schemas.openxmlformats.org/presentationml/2006/main">
  <p:tag name="PA" val="v5.2.9"/>
</p:tagLst>
</file>

<file path=ppt/tags/tag42.xml><?xml version="1.0" encoding="utf-8"?>
<p:tagLst xmlns:p="http://schemas.openxmlformats.org/presentationml/2006/main">
  <p:tag name="PA" val="v5.2.9"/>
</p:tagLst>
</file>

<file path=ppt/tags/tag43.xml><?xml version="1.0" encoding="utf-8"?>
<p:tagLst xmlns:p="http://schemas.openxmlformats.org/presentationml/2006/main">
  <p:tag name="PA" val="v5.2.9"/>
</p:tagLst>
</file>

<file path=ppt/tags/tag44.xml><?xml version="1.0" encoding="utf-8"?>
<p:tagLst xmlns:p="http://schemas.openxmlformats.org/presentationml/2006/main">
  <p:tag name="PA" val="v5.2.9"/>
</p:tagLst>
</file>

<file path=ppt/tags/tag45.xml><?xml version="1.0" encoding="utf-8"?>
<p:tagLst xmlns:p="http://schemas.openxmlformats.org/presentationml/2006/main">
  <p:tag name="PA" val="v5.2.9"/>
</p:tagLst>
</file>

<file path=ppt/tags/tag46.xml><?xml version="1.0" encoding="utf-8"?>
<p:tagLst xmlns:p="http://schemas.openxmlformats.org/presentationml/2006/main">
  <p:tag name="PA" val="v5.2.9"/>
</p:tagLst>
</file>

<file path=ppt/tags/tag47.xml><?xml version="1.0" encoding="utf-8"?>
<p:tagLst xmlns:p="http://schemas.openxmlformats.org/presentationml/2006/main">
  <p:tag name="PA" val="v5.2.9"/>
</p:tagLst>
</file>

<file path=ppt/tags/tag48.xml><?xml version="1.0" encoding="utf-8"?>
<p:tagLst xmlns:p="http://schemas.openxmlformats.org/presentationml/2006/main">
  <p:tag name="PA" val="v5.2.9"/>
</p:tagLst>
</file>

<file path=ppt/tags/tag49.xml><?xml version="1.0" encoding="utf-8"?>
<p:tagLst xmlns:p="http://schemas.openxmlformats.org/presentationml/2006/main">
  <p:tag name="PA" val="v5.2.9"/>
</p:tagLst>
</file>

<file path=ppt/tags/tag5.xml><?xml version="1.0" encoding="utf-8"?>
<p:tagLst xmlns:p="http://schemas.openxmlformats.org/presentationml/2006/main">
  <p:tag name="PA" val="v5.2.9"/>
</p:tagLst>
</file>

<file path=ppt/tags/tag50.xml><?xml version="1.0" encoding="utf-8"?>
<p:tagLst xmlns:p="http://schemas.openxmlformats.org/presentationml/2006/main">
  <p:tag name="PA" val="v5.2.9"/>
</p:tagLst>
</file>

<file path=ppt/tags/tag51.xml><?xml version="1.0" encoding="utf-8"?>
<p:tagLst xmlns:p="http://schemas.openxmlformats.org/presentationml/2006/main">
  <p:tag name="PA" val="v5.2.9"/>
</p:tagLst>
</file>

<file path=ppt/tags/tag52.xml><?xml version="1.0" encoding="utf-8"?>
<p:tagLst xmlns:p="http://schemas.openxmlformats.org/presentationml/2006/main">
  <p:tag name="PA" val="v5.2.9"/>
</p:tagLst>
</file>

<file path=ppt/tags/tag53.xml><?xml version="1.0" encoding="utf-8"?>
<p:tagLst xmlns:p="http://schemas.openxmlformats.org/presentationml/2006/main">
  <p:tag name="PA" val="v5.2.9"/>
</p:tagLst>
</file>

<file path=ppt/tags/tag54.xml><?xml version="1.0" encoding="utf-8"?>
<p:tagLst xmlns:p="http://schemas.openxmlformats.org/presentationml/2006/main">
  <p:tag name="PA" val="v5.2.9"/>
</p:tagLst>
</file>

<file path=ppt/tags/tag55.xml><?xml version="1.0" encoding="utf-8"?>
<p:tagLst xmlns:p="http://schemas.openxmlformats.org/presentationml/2006/main">
  <p:tag name="PA" val="v5.2.9"/>
</p:tagLst>
</file>

<file path=ppt/tags/tag56.xml><?xml version="1.0" encoding="utf-8"?>
<p:tagLst xmlns:p="http://schemas.openxmlformats.org/presentationml/2006/main">
  <p:tag name="PA" val="v5.2.9"/>
</p:tagLst>
</file>

<file path=ppt/tags/tag57.xml><?xml version="1.0" encoding="utf-8"?>
<p:tagLst xmlns:p="http://schemas.openxmlformats.org/presentationml/2006/main">
  <p:tag name="PA" val="v5.2.9"/>
</p:tagLst>
</file>

<file path=ppt/tags/tag58.xml><?xml version="1.0" encoding="utf-8"?>
<p:tagLst xmlns:p="http://schemas.openxmlformats.org/presentationml/2006/main">
  <p:tag name="PA" val="v5.2.9"/>
</p:tagLst>
</file>

<file path=ppt/tags/tag59.xml><?xml version="1.0" encoding="utf-8"?>
<p:tagLst xmlns:p="http://schemas.openxmlformats.org/presentationml/2006/main">
  <p:tag name="PA" val="v5.2.9"/>
</p:tagLst>
</file>

<file path=ppt/tags/tag6.xml><?xml version="1.0" encoding="utf-8"?>
<p:tagLst xmlns:p="http://schemas.openxmlformats.org/presentationml/2006/main">
  <p:tag name="PA" val="v5.2.9"/>
</p:tagLst>
</file>

<file path=ppt/tags/tag60.xml><?xml version="1.0" encoding="utf-8"?>
<p:tagLst xmlns:p="http://schemas.openxmlformats.org/presentationml/2006/main">
  <p:tag name="PA" val="v5.2.9"/>
</p:tagLst>
</file>

<file path=ppt/tags/tag61.xml><?xml version="1.0" encoding="utf-8"?>
<p:tagLst xmlns:p="http://schemas.openxmlformats.org/presentationml/2006/main">
  <p:tag name="PA" val="v5.2.9"/>
</p:tagLst>
</file>

<file path=ppt/tags/tag62.xml><?xml version="1.0" encoding="utf-8"?>
<p:tagLst xmlns:p="http://schemas.openxmlformats.org/presentationml/2006/main">
  <p:tag name="PA" val="v5.2.9"/>
</p:tagLst>
</file>

<file path=ppt/tags/tag63.xml><?xml version="1.0" encoding="utf-8"?>
<p:tagLst xmlns:p="http://schemas.openxmlformats.org/presentationml/2006/main">
  <p:tag name="PA" val="v5.2.9"/>
</p:tagLst>
</file>

<file path=ppt/tags/tag64.xml><?xml version="1.0" encoding="utf-8"?>
<p:tagLst xmlns:p="http://schemas.openxmlformats.org/presentationml/2006/main">
  <p:tag name="PA" val="v5.2.9"/>
</p:tagLst>
</file>

<file path=ppt/tags/tag65.xml><?xml version="1.0" encoding="utf-8"?>
<p:tagLst xmlns:p="http://schemas.openxmlformats.org/presentationml/2006/main">
  <p:tag name="COMMONDATA" val="eyJoZGlkIjoiZjg2YjIxNWY3YzY4MjE3ZmVlODliYmZjMDI2ZDA3ODMifQ=="/>
</p:tagLst>
</file>

<file path=ppt/tags/tag7.xml><?xml version="1.0" encoding="utf-8"?>
<p:tagLst xmlns:p="http://schemas.openxmlformats.org/presentationml/2006/main">
  <p:tag name="PA" val="v5.2.9"/>
</p:tagLst>
</file>

<file path=ppt/tags/tag8.xml><?xml version="1.0" encoding="utf-8"?>
<p:tagLst xmlns:p="http://schemas.openxmlformats.org/presentationml/2006/main">
  <p:tag name="PA" val="v5.2.9"/>
</p:tagLst>
</file>

<file path=ppt/tags/tag9.xml><?xml version="1.0" encoding="utf-8"?>
<p:tagLst xmlns:p="http://schemas.openxmlformats.org/presentationml/2006/main">
  <p:tag name="PA" val="v5.2.9"/>
</p:tagLst>
</file>

<file path=ppt/theme/theme1.xml><?xml version="1.0" encoding="utf-8"?>
<a:theme xmlns:a="http://schemas.openxmlformats.org/drawingml/2006/main" name="www.99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3306</Words>
  <Application>WPS 演示</Application>
  <PresentationFormat>宽屏</PresentationFormat>
  <Paragraphs>264</Paragraphs>
  <Slides>26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华文琥珀</vt:lpstr>
      <vt:lpstr>胡晓波男神体</vt:lpstr>
      <vt:lpstr>阿里巴巴普惠体 M</vt:lpstr>
      <vt:lpstr>等线</vt:lpstr>
      <vt:lpstr>Arial Unicode MS</vt:lpstr>
      <vt:lpstr>等线 Light</vt:lpstr>
      <vt:lpstr>Calibri</vt:lpstr>
      <vt:lpstr>Calibri</vt:lpstr>
      <vt:lpstr>思源宋体 CN Heavy</vt:lpstr>
      <vt:lpstr>方正粗黑宋简体</vt:lpstr>
      <vt:lpstr>www.99ppt.com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素材来源网站当图网-www.99ppt.com</dc:title>
  <dc:creator>素材来源网站当图网-www.99ppt.com</dc:creator>
  <dc:description>素材来源网站当图网-www.99ppt.com</dc:description>
  <dc:subject>素材来源网站当图网-www.99ppt.com</dc:subject>
  <cp:lastModifiedBy>懒喵喵^o^</cp:lastModifiedBy>
  <cp:revision>91</cp:revision>
  <dcterms:created xsi:type="dcterms:W3CDTF">2018-04-19T08:58:00Z</dcterms:created>
  <dcterms:modified xsi:type="dcterms:W3CDTF">2022-05-19T02:56:13Z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1D2F53B10B494FBAB01433B716D31884</vt:lpwstr>
  </property>
</Properties>
</file>