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29"/>
  </p:handoutMasterIdLst>
  <p:sldIdLst>
    <p:sldId id="324" r:id="rId3"/>
    <p:sldId id="298" r:id="rId4"/>
    <p:sldId id="301" r:id="rId5"/>
    <p:sldId id="319" r:id="rId7"/>
    <p:sldId id="293" r:id="rId8"/>
    <p:sldId id="329" r:id="rId9"/>
    <p:sldId id="332" r:id="rId10"/>
    <p:sldId id="328" r:id="rId11"/>
    <p:sldId id="311" r:id="rId12"/>
    <p:sldId id="302" r:id="rId13"/>
    <p:sldId id="320" r:id="rId14"/>
    <p:sldId id="305" r:id="rId15"/>
    <p:sldId id="312" r:id="rId16"/>
    <p:sldId id="304" r:id="rId17"/>
    <p:sldId id="306" r:id="rId18"/>
    <p:sldId id="307" r:id="rId19"/>
    <p:sldId id="313" r:id="rId20"/>
    <p:sldId id="330" r:id="rId21"/>
    <p:sldId id="321" r:id="rId22"/>
    <p:sldId id="308" r:id="rId23"/>
    <p:sldId id="309" r:id="rId24"/>
    <p:sldId id="310" r:id="rId25"/>
    <p:sldId id="314" r:id="rId26"/>
    <p:sldId id="316" r:id="rId27"/>
    <p:sldId id="331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FFCC"/>
    <a:srgbClr val="9900CC"/>
    <a:srgbClr val="CC009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714" autoAdjust="0"/>
  </p:normalViewPr>
  <p:slideViewPr>
    <p:cSldViewPr snapToObjects="1">
      <p:cViewPr>
        <p:scale>
          <a:sx n="100" d="100"/>
          <a:sy n="100" d="100"/>
        </p:scale>
        <p:origin x="-294" y="-264"/>
      </p:cViewPr>
      <p:guideLst>
        <p:guide orient="horz" pos="2160"/>
        <p:guide pos="29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Objects="1">
      <p:cViewPr varScale="1">
        <p:scale>
          <a:sx n="68" d="100"/>
          <a:sy n="68" d="100"/>
        </p:scale>
        <p:origin x="-333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6A4614-CC17-4C1C-9481-D673F0AD49B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94BBB37-36F7-4805-9FB0-5B752A769B1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2B27799-66C7-4931-AF14-499ECC91631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65A02A7-8EFD-4EE3-9AA0-3DA6A3E5A58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5A02A7-8EFD-4EE3-9AA0-3DA6A3E5A5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42875"/>
            <a:ext cx="2051050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42875"/>
            <a:ext cx="6003925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441450"/>
            <a:ext cx="4027487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1450"/>
            <a:ext cx="4027488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42875"/>
            <a:ext cx="82073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/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  <a:endParaRPr lang="zh-CN" altLang="zh-CN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41450"/>
            <a:ext cx="8207375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/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  <a:endParaRPr lang="zh-CN" altLang="zh-CN" smtClean="0"/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  <a:endParaRPr lang="zh-CN" altLang="zh-CN" smtClean="0"/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  <a:endParaRPr lang="zh-CN" altLang="zh-CN" smtClean="0"/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  <a:endParaRPr lang="zh-CN" altLang="zh-CN" smtClean="0"/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  <a:endParaRPr lang="zh-CN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fade/>
  </p:transition>
  <p:txStyles>
    <p:titleStyle>
      <a:lvl1pPr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92265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82880" indent="-182880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880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605" indent="-176530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6055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6055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6055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6055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6055" algn="l" defTabSz="922655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526179" y="1171575"/>
            <a:ext cx="636905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防止校园欺凌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7" name="图片 6" descr="6.1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66170" y="2852935"/>
            <a:ext cx="2786063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8" descr="131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466850" y="2143125"/>
            <a:ext cx="5940425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3200" dirty="0">
                <a:latin typeface="+mn-ea"/>
                <a:ea typeface="+mn-ea"/>
                <a:cs typeface="Calibri" panose="020F0502020204030204" pitchFamily="34" charset="0"/>
              </a:rPr>
              <a:t>当我们或者我们身边的同学受到校园“小霸王”欺负时，我们应该怎么办呢？</a:t>
            </a:r>
            <a:endParaRPr lang="zh-CN" sz="3200" dirty="0">
              <a:latin typeface="+mn-ea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3556" name="组合 1"/>
          <p:cNvGrpSpPr/>
          <p:nvPr/>
        </p:nvGrpSpPr>
        <p:grpSpPr bwMode="auto">
          <a:xfrm>
            <a:off x="26988" y="142875"/>
            <a:ext cx="2814637" cy="1593850"/>
            <a:chOff x="900113" y="1500188"/>
            <a:chExt cx="2814637" cy="1595437"/>
          </a:xfrm>
        </p:grpSpPr>
        <p:grpSp>
          <p:nvGrpSpPr>
            <p:cNvPr id="23557" name="Group 2"/>
            <p:cNvGrpSpPr/>
            <p:nvPr/>
          </p:nvGrpSpPr>
          <p:grpSpPr bwMode="auto">
            <a:xfrm>
              <a:off x="1987550" y="1916113"/>
              <a:ext cx="1727200" cy="863600"/>
              <a:chOff x="0" y="0"/>
              <a:chExt cx="2720" cy="1360"/>
            </a:xfrm>
          </p:grpSpPr>
          <p:sp>
            <p:nvSpPr>
              <p:cNvPr id="6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>
                    <a:solidFill>
                      <a:srgbClr val="FF66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交 流</a:t>
                </a:r>
                <a:endParaRPr lang="zh-CN" altLang="en-US" sz="3200" b="1" dirty="0">
                  <a:solidFill>
                    <a:srgbClr val="FF66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3558" name="Picture 5" descr="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图片15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2625725"/>
            <a:ext cx="5072062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b="1" dirty="0">
                <a:latin typeface="+mn-ea"/>
                <a:ea typeface="+mn-ea"/>
              </a:rPr>
              <a:t>二、对欺凌说“不”</a:t>
            </a:r>
            <a:endParaRPr lang="zh-CN" altLang="en-US" sz="4800" b="1" dirty="0"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图片4副本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14563" y="471488"/>
            <a:ext cx="6929437" cy="638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4" descr="7497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21481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392113" y="285750"/>
            <a:ext cx="3643312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当受到欺凌时，最好不要表现出害怕或哭泣，这会让欺负你的人觉得你很好欺负而继续欺负你。</a:t>
            </a:r>
            <a:endParaRPr lang="zh-CN" altLang="zh-CN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357938" y="0"/>
            <a:ext cx="2786062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FF0000"/>
                </a:solidFill>
                <a:latin typeface="DFKai-SB" pitchFamily="65" charset="-120"/>
                <a:ea typeface="DFKai-SB" pitchFamily="65" charset="-120"/>
              </a:rPr>
              <a:t>当自己受到欺凌时</a:t>
            </a:r>
            <a:endParaRPr lang="zh-CN" altLang="en-US" sz="2400" dirty="0">
              <a:solidFill>
                <a:srgbClr val="FF0000"/>
              </a:solidFill>
              <a:latin typeface="DFKai-SB" pitchFamily="65" charset="-120"/>
              <a:ea typeface="DFKai-SB" pitchFamily="65" charset="-12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\\192.168.1.28\g\编辑\素材\jpg-小图\校园安全\校园暴力\4-9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4" descr="454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14813"/>
            <a:ext cx="91440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矩形 1"/>
          <p:cNvSpPr>
            <a:spLocks noChangeArrowheads="1"/>
          </p:cNvSpPr>
          <p:nvPr/>
        </p:nvSpPr>
        <p:spPr bwMode="auto">
          <a:xfrm>
            <a:off x="1285875" y="4929188"/>
            <a:ext cx="657225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你要勇敢、坚定而且明确地告诉欺凌者停止他们的行为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然后走开。</a:t>
            </a:r>
            <a:endParaRPr lang="zh-CN" altLang="en-US" sz="2800" b="1" dirty="0"/>
          </a:p>
        </p:txBody>
      </p:sp>
      <p:sp>
        <p:nvSpPr>
          <p:cNvPr id="6" name="圆角矩形 5"/>
          <p:cNvSpPr/>
          <p:nvPr/>
        </p:nvSpPr>
        <p:spPr>
          <a:xfrm>
            <a:off x="6357938" y="0"/>
            <a:ext cx="2786062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FF0000"/>
                </a:solidFill>
                <a:latin typeface="DFKai-SB" pitchFamily="65" charset="-120"/>
                <a:ea typeface="DFKai-SB" pitchFamily="65" charset="-120"/>
              </a:rPr>
              <a:t>当自己受到欺凌时</a:t>
            </a:r>
            <a:endParaRPr lang="zh-CN" altLang="en-US" sz="2400" dirty="0">
              <a:solidFill>
                <a:srgbClr val="FF0000"/>
              </a:solidFill>
              <a:latin typeface="DFKai-SB" pitchFamily="65" charset="-120"/>
              <a:ea typeface="DFKai-SB" pitchFamily="65" charset="-12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4" descr="84979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1"/>
          <p:cNvSpPr>
            <a:spLocks noChangeArrowheads="1"/>
          </p:cNvSpPr>
          <p:nvPr/>
        </p:nvSpPr>
        <p:spPr bwMode="auto">
          <a:xfrm>
            <a:off x="1285875" y="2428875"/>
            <a:ext cx="59293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sz="32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有些欺负行为往往是为了取乐，如果看到被欺负的人如此强势，欺凌者一般会很无趣地离开。</a:t>
            </a:r>
            <a:endParaRPr lang="zh-CN" sz="3200" dirty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pic>
        <p:nvPicPr>
          <p:cNvPr id="29700" name="图片 2" descr="未标题-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571500"/>
            <a:ext cx="2786062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\\192.168.1.28\g\编辑\素材\jpg-小图\校园安全\校园暴力\4-3（校园安全）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088" y="214313"/>
            <a:ext cx="9078912" cy="625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3" descr="6579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8" y="266700"/>
            <a:ext cx="3724275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矩形 1"/>
          <p:cNvSpPr>
            <a:spLocks noChangeArrowheads="1"/>
          </p:cNvSpPr>
          <p:nvPr/>
        </p:nvSpPr>
        <p:spPr bwMode="auto">
          <a:xfrm>
            <a:off x="642938" y="1500188"/>
            <a:ext cx="2500312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为了避开欺凌者最好和他人一起行动，及时向老师、家长及警察求助。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357938" y="0"/>
            <a:ext cx="2786062" cy="8572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FF0000"/>
                </a:solidFill>
                <a:latin typeface="DFKai-SB" pitchFamily="65" charset="-120"/>
                <a:ea typeface="DFKai-SB" pitchFamily="65" charset="-120"/>
              </a:rPr>
              <a:t>当自己受到欺凌时</a:t>
            </a:r>
            <a:endParaRPr lang="zh-CN" altLang="en-US" sz="2400" dirty="0">
              <a:solidFill>
                <a:srgbClr val="FF0000"/>
              </a:solidFill>
              <a:latin typeface="DFKai-SB" pitchFamily="65" charset="-120"/>
              <a:ea typeface="DFKai-SB" pitchFamily="65" charset="-12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\\192.168.1.28\g\编辑\素材\jpg-小图\校园安全\校园暴力\4-1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0" y="5657850"/>
            <a:ext cx="9144000" cy="1135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</a:rPr>
              <a:t>当看见别的同学受到欺负时，也要向老师报告，不要视而不见，成为冷漠的旁观者。</a:t>
            </a:r>
            <a:endParaRPr lang="zh-CN" altLang="zh-CN" sz="2400" b="1" dirty="0">
              <a:solidFill>
                <a:srgbClr val="00206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357938" y="0"/>
            <a:ext cx="2786062" cy="857250"/>
          </a:xfrm>
          <a:prstGeom prst="round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rgbClr val="FFFF00"/>
                </a:solidFill>
                <a:latin typeface="DFKai-SB" pitchFamily="65" charset="-120"/>
                <a:ea typeface="DFKai-SB" pitchFamily="65" charset="-120"/>
              </a:rPr>
              <a:t>当他人受到欺凌时</a:t>
            </a:r>
            <a:endParaRPr lang="zh-CN" altLang="en-US" sz="2400" b="1" dirty="0">
              <a:solidFill>
                <a:srgbClr val="FFFF00"/>
              </a:solidFill>
              <a:latin typeface="DFKai-SB" pitchFamily="65" charset="-120"/>
              <a:ea typeface="DFKai-SB" pitchFamily="65" charset="-120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3" descr="879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3"/>
          <p:cNvSpPr>
            <a:spLocks noGrp="1" noChangeArrowheads="1"/>
          </p:cNvSpPr>
          <p:nvPr/>
        </p:nvSpPr>
        <p:spPr bwMode="auto">
          <a:xfrm>
            <a:off x="1285875" y="2857500"/>
            <a:ext cx="5976938" cy="129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 eaLnBrk="0" hangingPunct="0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800" dirty="0">
                <a:latin typeface="+mn-ea"/>
                <a:ea typeface="+mn-ea"/>
              </a:rPr>
              <a:t>校园暴力可以防，方法掌握要适当。</a:t>
            </a:r>
            <a:endParaRPr lang="zh-CN" altLang="en-US" sz="2800" dirty="0">
              <a:latin typeface="+mn-ea"/>
              <a:ea typeface="+mn-ea"/>
            </a:endParaRPr>
          </a:p>
          <a:p>
            <a:pPr marL="342900" indent="-342900" algn="ctr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800" dirty="0">
                <a:latin typeface="+mn-ea"/>
                <a:ea typeface="+mn-ea"/>
              </a:rPr>
              <a:t>求助师长来帮助，自我保护有保障。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2500313" y="1833563"/>
            <a:ext cx="32146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应对校园暴力口诀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2" descr="659598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2286000" y="2643188"/>
            <a:ext cx="47148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我们坚决不做欺凌身边同学的“小霸王”，那么我们应该怎么样与同学相处呢？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796" name="组合 1"/>
          <p:cNvGrpSpPr/>
          <p:nvPr/>
        </p:nvGrpSpPr>
        <p:grpSpPr bwMode="auto">
          <a:xfrm>
            <a:off x="26988" y="142875"/>
            <a:ext cx="2814637" cy="1593850"/>
            <a:chOff x="900113" y="1500188"/>
            <a:chExt cx="2814637" cy="1595437"/>
          </a:xfrm>
        </p:grpSpPr>
        <p:grpSp>
          <p:nvGrpSpPr>
            <p:cNvPr id="33797" name="Group 2"/>
            <p:cNvGrpSpPr/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7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>
                    <a:solidFill>
                      <a:srgbClr val="FF66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交 流</a:t>
                </a:r>
                <a:endParaRPr lang="zh-CN" altLang="en-US" sz="3200" b="1" dirty="0">
                  <a:solidFill>
                    <a:srgbClr val="FF66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3798" name="Picture 5" descr="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3" descr="图片15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8813" y="3000375"/>
            <a:ext cx="52863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b="1" dirty="0">
                <a:latin typeface="+mn-ea"/>
                <a:ea typeface="+mn-ea"/>
              </a:rPr>
              <a:t>三、学会善待他人</a:t>
            </a:r>
            <a:endParaRPr lang="zh-CN" altLang="en-US" sz="4800" b="1" dirty="0"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 descr="2015817221023758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剪去对角的矩形 4"/>
          <p:cNvSpPr/>
          <p:nvPr/>
        </p:nvSpPr>
        <p:spPr>
          <a:xfrm>
            <a:off x="215900" y="44450"/>
            <a:ext cx="1570038" cy="460375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36763" y="-71438"/>
            <a:ext cx="7107237" cy="104775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sz="2200" dirty="0">
                <a:solidFill>
                  <a:srgbClr val="7030A0"/>
                </a:solidFill>
                <a:latin typeface="+mn-ea"/>
                <a:cs typeface="Calibri" panose="020F0502020204030204" pitchFamily="34" charset="0"/>
              </a:rPr>
              <a:t>小杰是班里的“小霸王”，他经常欺负低年级的小同学或是把身边的同学打伤，令老师和父母非常头痛。</a:t>
            </a:r>
            <a:endParaRPr lang="zh-CN" sz="2200" dirty="0">
              <a:solidFill>
                <a:srgbClr val="7030A0"/>
              </a:solidFill>
              <a:latin typeface="+mn-ea"/>
              <a:cs typeface="Calibri" panose="020F0502020204030204" pitchFamily="34" charset="0"/>
            </a:endParaRPr>
          </a:p>
        </p:txBody>
      </p:sp>
      <p:sp>
        <p:nvSpPr>
          <p:cNvPr id="15365" name="TextBox 3"/>
          <p:cNvSpPr txBox="1">
            <a:spLocks noChangeArrowheads="1"/>
          </p:cNvSpPr>
          <p:nvPr/>
        </p:nvSpPr>
        <p:spPr bwMode="auto">
          <a:xfrm>
            <a:off x="215900" y="44450"/>
            <a:ext cx="1820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典型案例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\\192.168.1.28\g\编辑\素材\jpg-小图\校园安全\校园暴力\5-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图片 6" descr="88++8+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214313" y="285750"/>
            <a:ext cx="84296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latin typeface="仿宋_GB2312" charset="0"/>
              </a:rPr>
              <a:t> </a:t>
            </a:r>
            <a:r>
              <a:rPr lang="zh-CN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通过欺凌他人来寻开心，或者通过欺负弱小显示自己的强大，不仅给他人带来很大的伤害，也无法让你得到真正的友谊和尊重。</a:t>
            </a:r>
            <a:endParaRPr lang="zh-CN" sz="2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4" descr="9574987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07" y="1289050"/>
            <a:ext cx="914400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214313" y="2282825"/>
            <a:ext cx="7273925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实施欺负或者协作欺负，都是一种软弱的表现，希望大家都能坚强起来，用爱去关心他人。</a:t>
            </a:r>
            <a:endParaRPr lang="zh-CN" sz="3200" dirty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pic>
        <p:nvPicPr>
          <p:cNvPr id="36868" name="图片 2" descr="未标题-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6115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http://www.wdhslxx.com/deyu/UploadFiles_3246/201111/201111151458347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143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0" y="5749925"/>
            <a:ext cx="9144000" cy="11080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sz="2200" dirty="0">
                <a:solidFill>
                  <a:srgbClr val="000000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人人都是平等的，我们要学会善待他人。关心、帮助、宽容他人才可以得到真正的快乐，这份快乐是从欺负他人的过程中体验不到的。</a:t>
            </a:r>
            <a:endParaRPr lang="zh-CN" sz="2200" dirty="0">
              <a:latin typeface="微软雅黑" panose="020B0503020204020204" pitchFamily="34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七角星 3"/>
          <p:cNvSpPr/>
          <p:nvPr/>
        </p:nvSpPr>
        <p:spPr>
          <a:xfrm>
            <a:off x="285750" y="500063"/>
            <a:ext cx="2428875" cy="11430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915" name="圆角矩形 5"/>
          <p:cNvSpPr>
            <a:spLocks noChangeArrowheads="1"/>
          </p:cNvSpPr>
          <p:nvPr/>
        </p:nvSpPr>
        <p:spPr bwMode="auto">
          <a:xfrm>
            <a:off x="285750" y="1857375"/>
            <a:ext cx="8501063" cy="3929063"/>
          </a:xfrm>
          <a:prstGeom prst="roundRect">
            <a:avLst>
              <a:gd name="adj" fmla="val 16667"/>
            </a:avLst>
          </a:prstGeom>
          <a:solidFill>
            <a:srgbClr val="CC0099">
              <a:alpha val="0"/>
            </a:srgbClr>
          </a:solidFill>
          <a:ln w="38100">
            <a:solidFill>
              <a:srgbClr val="993366"/>
            </a:solidFill>
            <a:round/>
          </a:ln>
        </p:spPr>
        <p:txBody>
          <a:bodyPr/>
          <a:lstStyle/>
          <a:p>
            <a:pPr indent="262255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小明小飞发生争执，小明身材高大但是没有还手，小飞认为小明软弱，还继续打他，刚好迎面碰到班主任，老师刚要去训斥小飞，小明却还像没事一样脸上挂着笑容说：“老师我们闹着玩的。”小飞心虚，拔腿就跑，正好头撞在了一个屋角上，这时小飞急忙跑过去背起小飞向医务室跑去。小明的宽容使二人后来成为好朋友。</a:t>
            </a:r>
            <a:endParaRPr lang="en-US" altLang="zh-CN" sz="2400" b="1" dirty="0">
              <a:solidFill>
                <a:srgbClr val="0080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57250" y="892175"/>
            <a:ext cx="2055813" cy="461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小故事</a:t>
            </a:r>
            <a:endParaRPr lang="zh-CN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1"/>
          <p:cNvGrpSpPr/>
          <p:nvPr/>
        </p:nvGrpSpPr>
        <p:grpSpPr bwMode="auto">
          <a:xfrm>
            <a:off x="55563" y="0"/>
            <a:ext cx="2814637" cy="1593850"/>
            <a:chOff x="900113" y="1500188"/>
            <a:chExt cx="2814637" cy="1595437"/>
          </a:xfrm>
        </p:grpSpPr>
        <p:grpSp>
          <p:nvGrpSpPr>
            <p:cNvPr id="39941" name="Group 2"/>
            <p:cNvGrpSpPr/>
            <p:nvPr/>
          </p:nvGrpSpPr>
          <p:grpSpPr bwMode="auto">
            <a:xfrm>
              <a:off x="1987550" y="1916113"/>
              <a:ext cx="1727200" cy="863600"/>
              <a:chOff x="0" y="0"/>
              <a:chExt cx="2720" cy="1360"/>
            </a:xfrm>
          </p:grpSpPr>
          <p:sp>
            <p:nvSpPr>
              <p:cNvPr id="5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1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>
                    <a:solidFill>
                      <a:srgbClr val="FF66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交 流</a:t>
                </a:r>
                <a:endParaRPr lang="zh-CN" altLang="en-US" sz="3200" b="1" dirty="0">
                  <a:solidFill>
                    <a:srgbClr val="FF66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9942" name="Picture 5" descr="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3" name="TextBox 8"/>
          <p:cNvSpPr txBox="1">
            <a:spLocks noChangeArrowheads="1"/>
          </p:cNvSpPr>
          <p:nvPr/>
        </p:nvSpPr>
        <p:spPr bwMode="auto">
          <a:xfrm>
            <a:off x="1463675" y="2500313"/>
            <a:ext cx="6264275" cy="148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latin typeface="+mn-ea"/>
                <a:ea typeface="+mn-ea"/>
              </a:rPr>
              <a:t>请同学们说一说，当你与同学发生矛盾时应该怎么做呢？</a:t>
            </a:r>
            <a:endParaRPr lang="zh-CN" alt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Box 1"/>
          <p:cNvSpPr txBox="1">
            <a:spLocks noChangeArrowheads="1"/>
          </p:cNvSpPr>
          <p:nvPr/>
        </p:nvSpPr>
        <p:spPr bwMode="auto">
          <a:xfrm>
            <a:off x="2123728" y="1772816"/>
            <a:ext cx="51435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当你遇到校园欺凌时知道应该怎么做了吗？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689805" y="29249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386" name="图片 8" descr="46567490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665288"/>
            <a:ext cx="91440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组合 1"/>
          <p:cNvGrpSpPr/>
          <p:nvPr/>
        </p:nvGrpSpPr>
        <p:grpSpPr bwMode="auto">
          <a:xfrm>
            <a:off x="0" y="0"/>
            <a:ext cx="3214688" cy="1665288"/>
            <a:chOff x="900113" y="1500188"/>
            <a:chExt cx="2814637" cy="1595437"/>
          </a:xfrm>
        </p:grpSpPr>
        <p:grpSp>
          <p:nvGrpSpPr>
            <p:cNvPr id="16389" name="Group 2"/>
            <p:cNvGrpSpPr/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6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-1" y="1"/>
                <a:ext cx="2721" cy="1358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Text Box 4"/>
              <p:cNvSpPr txBox="1">
                <a:spLocks noChangeArrowheads="1"/>
              </p:cNvSpPr>
              <p:nvPr/>
            </p:nvSpPr>
            <p:spPr bwMode="auto">
              <a:xfrm>
                <a:off x="568" y="224"/>
                <a:ext cx="1935" cy="9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>
                    <a:solidFill>
                      <a:srgbClr val="FF66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交 流</a:t>
                </a:r>
                <a:endParaRPr lang="zh-CN" altLang="en-US" sz="3200" b="1" dirty="0">
                  <a:solidFill>
                    <a:srgbClr val="FF66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6390" name="Picture 5" descr="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1857375" y="3643313"/>
            <a:ext cx="7599363" cy="14811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9400" eaLnBrk="0" hangingPunct="0">
              <a:lnSpc>
                <a:spcPct val="150000"/>
              </a:lnSpc>
              <a:defRPr/>
            </a:pPr>
            <a:r>
              <a:rPr lang="zh-CN" sz="3200" dirty="0">
                <a:solidFill>
                  <a:srgbClr val="FF0000"/>
                </a:solidFill>
                <a:latin typeface="+mn-ea"/>
                <a:ea typeface="+mn-ea"/>
                <a:cs typeface="Calibri" panose="020F0502020204030204" pitchFamily="34" charset="0"/>
              </a:rPr>
              <a:t>你有没有</a:t>
            </a:r>
            <a:r>
              <a:rPr lang="zh-CN" altLang="en-US" sz="3200" dirty="0">
                <a:solidFill>
                  <a:srgbClr val="FF0000"/>
                </a:solidFill>
                <a:latin typeface="+mn-ea"/>
                <a:ea typeface="+mn-ea"/>
                <a:cs typeface="Calibri" panose="020F0502020204030204" pitchFamily="34" charset="0"/>
              </a:rPr>
              <a:t>遇到过</a:t>
            </a:r>
            <a:r>
              <a:rPr lang="zh-CN" sz="3200" dirty="0">
                <a:solidFill>
                  <a:srgbClr val="FF0000"/>
                </a:solidFill>
                <a:latin typeface="+mn-ea"/>
                <a:ea typeface="+mn-ea"/>
                <a:cs typeface="Calibri" panose="020F0502020204030204" pitchFamily="34" charset="0"/>
              </a:rPr>
              <a:t>“小霸王”呢？</a:t>
            </a:r>
            <a:endParaRPr lang="en-US" altLang="zh-CN" sz="3200" dirty="0">
              <a:solidFill>
                <a:srgbClr val="FF0000"/>
              </a:solidFill>
              <a:latin typeface="+mn-ea"/>
              <a:ea typeface="+mn-ea"/>
              <a:cs typeface="Calibri" panose="020F0502020204030204" pitchFamily="34" charset="0"/>
            </a:endParaRPr>
          </a:p>
          <a:p>
            <a:pPr indent="279400" eaLnBrk="0" hangingPunct="0">
              <a:lnSpc>
                <a:spcPct val="150000"/>
              </a:lnSpc>
              <a:defRPr/>
            </a:pPr>
            <a:r>
              <a:rPr lang="zh-CN" sz="3200" dirty="0">
                <a:solidFill>
                  <a:srgbClr val="FF0000"/>
                </a:solidFill>
                <a:latin typeface="+mn-ea"/>
                <a:ea typeface="+mn-ea"/>
                <a:cs typeface="Calibri" panose="020F0502020204030204" pitchFamily="34" charset="0"/>
              </a:rPr>
              <a:t>说说他们的“恶行”。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 descr="图片15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8"/>
          <p:cNvSpPr>
            <a:spLocks noChangeArrowheads="1"/>
          </p:cNvSpPr>
          <p:nvPr/>
        </p:nvSpPr>
        <p:spPr bwMode="auto">
          <a:xfrm>
            <a:off x="1285875" y="3071813"/>
            <a:ext cx="69564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sz="4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横行校园“小霸王”</a:t>
            </a:r>
            <a:endParaRPr lang="zh-CN" altLang="zh-CN" sz="4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7" descr="1-130F41KZ1948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33338"/>
            <a:ext cx="9144000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754063" y="428625"/>
            <a:ext cx="7526337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latin typeface="+mn-ea"/>
                <a:ea typeface="+mn-ea"/>
              </a:rPr>
              <a:t>      </a:t>
            </a:r>
            <a:r>
              <a:rPr lang="zh-CN" altLang="zh-CN" sz="2800" dirty="0">
                <a:latin typeface="+mn-ea"/>
                <a:ea typeface="+mn-ea"/>
              </a:rPr>
              <a:t>很多学校都有“小霸王”欺凌弱小的现象。</a:t>
            </a:r>
            <a:endParaRPr lang="zh-CN" altLang="zh-CN" sz="2800" dirty="0">
              <a:latin typeface="+mn-ea"/>
              <a:ea typeface="+mn-ea"/>
            </a:endParaRPr>
          </a:p>
        </p:txBody>
      </p:sp>
      <p:pic>
        <p:nvPicPr>
          <p:cNvPr id="18436" name="Picture 6" descr="\\192.168.1.28\g\编辑\素材\jpg-小图\校园安全\校园暴力\4-6-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31925"/>
            <a:ext cx="7858125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 descr="6549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50" y="0"/>
            <a:ext cx="68580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1" descr="rdn_5595db30284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63"/>
            <a:ext cx="9144000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357438" y="714375"/>
            <a:ext cx="2236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收取保护费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 descr="6549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786313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1428750" y="350838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敲诈勒索</a:t>
            </a:r>
            <a:endParaRPr lang="zh-CN" altLang="en-US" sz="3200"/>
          </a:p>
        </p:txBody>
      </p:sp>
      <p:pic>
        <p:nvPicPr>
          <p:cNvPr id="20484" name="图片 3" descr="143105510545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304925"/>
            <a:ext cx="8072438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5" descr="654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88" y="0"/>
            <a:ext cx="3643312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矩形 6"/>
          <p:cNvSpPr>
            <a:spLocks noChangeArrowheads="1"/>
          </p:cNvSpPr>
          <p:nvPr/>
        </p:nvSpPr>
        <p:spPr bwMode="auto">
          <a:xfrm>
            <a:off x="6286500" y="857250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故意欺负同学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" descr="117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6988"/>
            <a:ext cx="9144000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矩形 1"/>
          <p:cNvSpPr>
            <a:spLocks noChangeArrowheads="1"/>
          </p:cNvSpPr>
          <p:nvPr/>
        </p:nvSpPr>
        <p:spPr bwMode="auto">
          <a:xfrm>
            <a:off x="1071563" y="1700213"/>
            <a:ext cx="38877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他们凭借身体或人数众多的优势殴打同学、辱骂、戏弄、讽刺、孤立同学，甚至敲诈勒索、抢夺同学物品等，给身边人带来极大的身心伤害。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主题51</Template>
  <TotalTime>0</TotalTime>
  <Words>1731</Words>
  <Application>WPS 演示</Application>
  <PresentationFormat>全屏显示(4:3)</PresentationFormat>
  <Paragraphs>86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Calibri</vt:lpstr>
      <vt:lpstr>Calibri</vt:lpstr>
      <vt:lpstr>Arial Unicode MS</vt:lpstr>
      <vt:lpstr>DFKai-SB</vt:lpstr>
      <vt:lpstr>MingLiU-ExtB</vt:lpstr>
      <vt:lpstr>仿宋_GB2312</vt:lpstr>
      <vt:lpstr>仿宋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Moent</cp:lastModifiedBy>
  <cp:revision>1</cp:revision>
  <dcterms:created xsi:type="dcterms:W3CDTF">2022-05-19T11:21:50Z</dcterms:created>
  <dcterms:modified xsi:type="dcterms:W3CDTF">2022-05-19T11:21:50Z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