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3"/>
  </p:handoutMasterIdLst>
  <p:sldIdLst>
    <p:sldId id="256" r:id="rId3"/>
    <p:sldId id="257" r:id="rId5"/>
    <p:sldId id="260" r:id="rId6"/>
    <p:sldId id="258" r:id="rId7"/>
    <p:sldId id="259" r:id="rId8"/>
    <p:sldId id="263" r:id="rId9"/>
    <p:sldId id="283" r:id="rId10"/>
    <p:sldId id="262" r:id="rId11"/>
    <p:sldId id="264" r:id="rId12"/>
    <p:sldId id="271" r:id="rId13"/>
    <p:sldId id="268" r:id="rId14"/>
    <p:sldId id="276" r:id="rId15"/>
    <p:sldId id="272" r:id="rId16"/>
    <p:sldId id="277" r:id="rId17"/>
    <p:sldId id="278" r:id="rId18"/>
    <p:sldId id="279" r:id="rId19"/>
    <p:sldId id="280" r:id="rId20"/>
    <p:sldId id="296" r:id="rId21"/>
    <p:sldId id="261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60"/>
    <a:srgbClr val="FFED7E"/>
    <a:srgbClr val="FDE57D"/>
    <a:srgbClr val="32BCBE"/>
    <a:srgbClr val="FFFFFF"/>
    <a:srgbClr val="2DA09B"/>
    <a:srgbClr val="FFFAE4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40"/>
        <p:guide pos="397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26T16:47:41.831" idx="1">
    <p:pos x="3002" y="160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宋体 CN" panose="02020400000000000000" charset="-122"/>
              <a:ea typeface="思源宋体 CN" panose="020204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宋体 CN" panose="02020400000000000000" charset="-122"/>
                <a:ea typeface="思源宋体 CN" panose="02020400000000000000" charset="-122"/>
              </a:rPr>
            </a:fld>
            <a:endParaRPr lang="zh-CN" altLang="en-US" smtClean="0">
              <a:latin typeface="思源宋体 CN" panose="02020400000000000000" charset="-122"/>
              <a:ea typeface="思源宋体 CN" panose="020204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宋体 CN" panose="02020400000000000000" charset="-122"/>
              <a:ea typeface="思源宋体 CN" panose="020204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宋体 CN" panose="02020400000000000000" charset="-122"/>
                <a:ea typeface="思源宋体 CN" panose="02020400000000000000" charset="-122"/>
              </a:rPr>
            </a:fld>
            <a:endParaRPr lang="zh-CN" altLang="en-US" smtClean="0">
              <a:latin typeface="思源宋体 CN" panose="02020400000000000000" charset="-122"/>
              <a:ea typeface="思源宋体 CN" panose="020204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宋体 CN" panose="02020400000000000000" charset="-122"/>
                <a:ea typeface="思源宋体 CN" panose="0202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宋体 CN" panose="02020400000000000000" charset="-122"/>
                <a:ea typeface="思源宋体 CN" panose="02020400000000000000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宋体 CN" panose="02020400000000000000" charset="-122"/>
                <a:ea typeface="思源宋体 CN" panose="0202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宋体 CN" panose="02020400000000000000" charset="-122"/>
                <a:ea typeface="思源宋体 CN" panose="02020400000000000000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思源宋体 CN" panose="02020400000000000000" charset="-122"/>
        <a:ea typeface="思源宋体 CN" panose="020204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宋体 CN" panose="02020400000000000000" charset="-122"/>
        <a:ea typeface="思源宋体 CN" panose="020204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宋体 CN" panose="02020400000000000000" charset="-122"/>
        <a:ea typeface="思源宋体 CN" panose="020204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宋体 CN" panose="02020400000000000000" charset="-122"/>
        <a:ea typeface="思源宋体 CN" panose="020204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宋体 CN" panose="02020400000000000000" charset="-122"/>
        <a:ea typeface="思源宋体 CN" panose="020204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思源宋体 CN" panose="020204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思源宋体 CN" panose="020204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思源宋体 CN" panose="020204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宋体 CN" panose="020204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思源宋体 CN" panose="020204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思源宋体 CN" panose="020204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思源宋体 CN" panose="020204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思源宋体 CN" panose="020204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思源宋体 CN" panose="020204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思源宋体 CN" panose="020204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78.xml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82.xml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tags" Target="../tags/tag81.xml"/><Relationship Id="rId4" Type="http://schemas.openxmlformats.org/officeDocument/2006/relationships/image" Target="../media/image3.png"/><Relationship Id="rId3" Type="http://schemas.openxmlformats.org/officeDocument/2006/relationships/tags" Target="../tags/tag80.xml"/><Relationship Id="rId2" Type="http://schemas.openxmlformats.org/officeDocument/2006/relationships/image" Target="../media/image2.png"/><Relationship Id="rId1" Type="http://schemas.openxmlformats.org/officeDocument/2006/relationships/tags" Target="../tags/tag79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image" Target="../media/image3.png"/><Relationship Id="rId3" Type="http://schemas.openxmlformats.org/officeDocument/2006/relationships/tags" Target="../tags/tag84.xml"/><Relationship Id="rId2" Type="http://schemas.openxmlformats.org/officeDocument/2006/relationships/image" Target="../media/image2.png"/><Relationship Id="rId1" Type="http://schemas.openxmlformats.org/officeDocument/2006/relationships/tags" Target="../tags/tag83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8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88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8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comments" Target="../comments/comment1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9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image" Target="../media/image8.png"/><Relationship Id="rId7" Type="http://schemas.openxmlformats.org/officeDocument/2006/relationships/tags" Target="../tags/tag97.xml"/><Relationship Id="rId6" Type="http://schemas.openxmlformats.org/officeDocument/2006/relationships/image" Target="../media/image7.png"/><Relationship Id="rId5" Type="http://schemas.openxmlformats.org/officeDocument/2006/relationships/tags" Target="../tags/tag96.xml"/><Relationship Id="rId4" Type="http://schemas.openxmlformats.org/officeDocument/2006/relationships/image" Target="../media/image3.png"/><Relationship Id="rId3" Type="http://schemas.openxmlformats.org/officeDocument/2006/relationships/tags" Target="../tags/tag95.xml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99.xml"/><Relationship Id="rId1" Type="http://schemas.openxmlformats.org/officeDocument/2006/relationships/tags" Target="../tags/tag94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0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66.xml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3" Type="http://schemas.openxmlformats.org/officeDocument/2006/relationships/tags" Target="../tags/tag65.xml"/><Relationship Id="rId2" Type="http://schemas.openxmlformats.org/officeDocument/2006/relationships/image" Target="../media/image2.png"/><Relationship Id="rId1" Type="http://schemas.openxmlformats.org/officeDocument/2006/relationships/tags" Target="../tags/tag6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67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Relationship Id="rId3" Type="http://schemas.openxmlformats.org/officeDocument/2006/relationships/tags" Target="../tags/tag71.xml"/><Relationship Id="rId2" Type="http://schemas.openxmlformats.org/officeDocument/2006/relationships/image" Target="../media/image2.png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7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5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2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-6350"/>
            <a:ext cx="12207240" cy="68783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60880" y="2058670"/>
            <a:ext cx="907923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sz="4400" b="1" kern="0" spc="50">
                <a:solidFill>
                  <a:srgbClr val="32BCBE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  <a:sym typeface="+mn-ea"/>
              </a:rPr>
              <a:t>乐高签到，让幼儿的成长看得见</a:t>
            </a:r>
            <a:endParaRPr sz="4400" b="1" kern="0" spc="50">
              <a:solidFill>
                <a:srgbClr val="32BCBE"/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37076" y="3297873"/>
            <a:ext cx="50419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800" b="1" dirty="0">
                <a:solidFill>
                  <a:srgbClr val="2DA09B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          </a:t>
            </a:r>
            <a:r>
              <a:rPr lang="zh-CN" altLang="en-US" sz="2000" b="1" dirty="0">
                <a:solidFill>
                  <a:srgbClr val="2DA09B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汇报人：</a:t>
            </a:r>
            <a:r>
              <a:rPr lang="zh-CN" sz="2000" b="1" dirty="0">
                <a:solidFill>
                  <a:srgbClr val="2DA09B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西苑小</a:t>
            </a:r>
            <a:r>
              <a:rPr lang="en-US" altLang="zh-CN" sz="2000" b="1" dirty="0">
                <a:solidFill>
                  <a:srgbClr val="2DA09B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5</a:t>
            </a:r>
            <a:r>
              <a:rPr lang="zh-CN" altLang="en-US" sz="2000" b="1" dirty="0">
                <a:solidFill>
                  <a:srgbClr val="2DA09B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班</a:t>
            </a:r>
            <a:r>
              <a:rPr lang="en-US" altLang="zh-CN" sz="2000" b="1" dirty="0">
                <a:solidFill>
                  <a:srgbClr val="2DA09B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 </a:t>
            </a:r>
            <a:r>
              <a:rPr lang="zh-CN" altLang="en-US" sz="2000" b="1" dirty="0">
                <a:solidFill>
                  <a:srgbClr val="2DA09B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徐媛媛</a:t>
            </a:r>
            <a:r>
              <a:rPr lang="en-US" altLang="zh-CN" sz="2000" b="1" dirty="0">
                <a:solidFill>
                  <a:srgbClr val="2DA09B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 </a:t>
            </a:r>
            <a:r>
              <a:rPr lang="zh-CN" altLang="en-US" sz="2000" b="1" dirty="0">
                <a:solidFill>
                  <a:srgbClr val="2DA09B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於佳</a:t>
            </a:r>
            <a:endParaRPr lang="zh-CN" altLang="en-US" sz="2000" b="1" dirty="0">
              <a:solidFill>
                <a:srgbClr val="2DA09B"/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762250" y="3157220"/>
            <a:ext cx="7325995" cy="0"/>
          </a:xfrm>
          <a:prstGeom prst="line">
            <a:avLst/>
          </a:prstGeom>
          <a:ln w="12700">
            <a:solidFill>
              <a:srgbClr val="004660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D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81330" y="460375"/>
            <a:ext cx="11229340" cy="5937885"/>
          </a:xfrm>
          <a:prstGeom prst="roundRect">
            <a:avLst/>
          </a:prstGeom>
          <a:solidFill>
            <a:srgbClr val="FFF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3350" y="4548505"/>
            <a:ext cx="1897380" cy="23094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560000" flipV="1">
            <a:off x="46355" y="-401320"/>
            <a:ext cx="1987550" cy="2828925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3924300" y="593725"/>
            <a:ext cx="476377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43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cs typeface="+mn-ea"/>
              </a:rPr>
              <a:t>（二）第一次调整——分组签到</a:t>
            </a:r>
            <a:endParaRPr lang="zh-CN" altLang="en-US" sz="343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cs typeface="+mn-ea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87400" y="1656715"/>
          <a:ext cx="3708400" cy="1477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400"/>
              </a:tblGrid>
              <a:tr h="457200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思源宋体 CN" panose="02020400000000000000" charset="-122"/>
                          <a:ea typeface="思源宋体 CN" panose="02020400000000000000" charset="-122"/>
                        </a:rPr>
                        <a:t>问题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思源宋体 CN" panose="02020400000000000000" charset="-122"/>
                          <a:ea typeface="思源宋体 CN" panose="02020400000000000000" charset="-122"/>
                        </a:rPr>
                        <a:t>1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思源宋体 CN" panose="02020400000000000000" charset="-122"/>
                        <a:ea typeface="思源宋体 CN" panose="020204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7E"/>
                    </a:solidFill>
                  </a:tcPr>
                </a:tc>
              </a:tr>
              <a:tr h="1019810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思源宋体 CN" panose="02020400000000000000" charset="-122"/>
                          <a:ea typeface="思源宋体 CN" panose="02020400000000000000" charset="-122"/>
                          <a:sym typeface="+mn-ea"/>
                        </a:rPr>
                        <a:t>我们的高楼倒了，怎么办？搭建的很高，积木插不进去了，没力气了。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思源宋体 CN" panose="02020400000000000000" charset="-122"/>
                        <a:ea typeface="思源宋体 CN" panose="02020400000000000000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D1B8"/>
                    </a:solidFill>
                  </a:tcPr>
                </a:tc>
              </a:tr>
            </a:tbl>
          </a:graphicData>
        </a:graphic>
      </p:graphicFrame>
      <p:sp>
        <p:nvSpPr>
          <p:cNvPr id="11" name="五角星 10"/>
          <p:cNvSpPr/>
          <p:nvPr/>
        </p:nvSpPr>
        <p:spPr>
          <a:xfrm>
            <a:off x="1931670" y="4786630"/>
            <a:ext cx="263525" cy="273050"/>
          </a:xfrm>
          <a:prstGeom prst="star5">
            <a:avLst/>
          </a:prstGeom>
          <a:solidFill>
            <a:srgbClr val="FEE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4495165" y="1656080"/>
          <a:ext cx="6604000" cy="1477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4000"/>
              </a:tblGrid>
              <a:tr h="40386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思源宋体 CN" panose="02020400000000000000" charset="-122"/>
                        </a:rPr>
                        <a:t>策略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思源宋体 CN" panose="020204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D1B8"/>
                    </a:solidFill>
                  </a:tcPr>
                </a:tc>
              </a:tr>
              <a:tr h="1073785"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思源宋体 CN" panose="02020400000000000000" charset="-122"/>
                        </a:rPr>
                        <a:t>按照小组或者男女生来分，每个小组拼插一个高楼，这样高楼就会变矮，不会倒了。（“拼的时候可以让另外一个小朋友扶好高楼呀”“拼好高楼后，让高楼靠着墙，这样就不会倒”，“不用拼那么高，可以拼矮一点的楼”。）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思源宋体 CN" panose="020204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D1B8"/>
                    </a:solidFill>
                  </a:tcPr>
                </a:tc>
              </a:tr>
            </a:tbl>
          </a:graphicData>
        </a:graphic>
      </p:graphicFrame>
      <p:pic>
        <p:nvPicPr>
          <p:cNvPr id="8" name="图片 7" descr="IMG_0820(20220420-082705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165" y="3646805"/>
            <a:ext cx="3064510" cy="2298700"/>
          </a:xfrm>
          <a:prstGeom prst="rect">
            <a:avLst/>
          </a:prstGeom>
        </p:spPr>
      </p:pic>
      <p:pic>
        <p:nvPicPr>
          <p:cNvPr id="13" name="图片 12" descr="IMG_0814(20220420-082400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3355" y="3557905"/>
            <a:ext cx="3305810" cy="2479675"/>
          </a:xfrm>
          <a:prstGeom prst="rect">
            <a:avLst/>
          </a:prstGeom>
        </p:spPr>
      </p:pic>
      <p:pic>
        <p:nvPicPr>
          <p:cNvPr id="12" name="图片 11" descr="IMG_1149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750" y="3413125"/>
            <a:ext cx="3187065" cy="239077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D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80695" y="491490"/>
            <a:ext cx="11229340" cy="5937885"/>
          </a:xfrm>
          <a:prstGeom prst="roundRect">
            <a:avLst/>
          </a:prstGeom>
          <a:solidFill>
            <a:srgbClr val="FFF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3350" y="4548505"/>
            <a:ext cx="1897380" cy="23094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560000" flipV="1">
            <a:off x="46355" y="-401320"/>
            <a:ext cx="1987550" cy="2828925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330450" y="1340485"/>
          <a:ext cx="864235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5945"/>
                <a:gridCol w="5526405"/>
              </a:tblGrid>
              <a:tr h="39624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思源宋体 CN" panose="02020400000000000000" charset="-122"/>
                        </a:rPr>
                        <a:t>问题</a:t>
                      </a:r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思源宋体 CN" panose="02020400000000000000" charset="-122"/>
                        </a:rPr>
                        <a:t>2</a:t>
                      </a:r>
                      <a:endParaRPr lang="en-US" altLang="zh-CN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思源宋体 CN" panose="020204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D1B8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思源宋体 CN" panose="02020400000000000000" charset="-122"/>
                        </a:rPr>
                        <a:t>策略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思源宋体 CN" panose="020204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D1B8"/>
                    </a:solidFill>
                  </a:tcPr>
                </a:tc>
              </a:tr>
              <a:tr h="1087120"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思源宋体 CN" panose="02020400000000000000" charset="-122"/>
                        </a:rPr>
                        <a:t>这个蓝色积木块到底是谁的？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思源宋体 CN" panose="020204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D1B8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</a:pPr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思源宋体 CN" panose="02020400000000000000" charset="-122"/>
                        </a:rPr>
                        <a:t>自选一个积木块，在积木块上贴上照片或者自己的标记。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思源宋体 CN" panose="020204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D1B8"/>
                    </a:solidFill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3435985" y="740410"/>
            <a:ext cx="4820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cs typeface="+mn-ea"/>
                <a:sym typeface="+mn-ea"/>
              </a:rPr>
              <a:t>（</a:t>
            </a:r>
            <a:r>
              <a:rPr lang="zh-CN" altLang="en-US" sz="2400" b="1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cs typeface="+mn-ea"/>
                <a:sym typeface="+mn-ea"/>
              </a:rPr>
              <a:t>二）第一次调整——分组签到</a:t>
            </a:r>
            <a:endParaRPr lang="zh-CN" altLang="en-US" sz="2400" b="1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cs typeface="+mn-ea"/>
              <a:sym typeface="+mn-ea"/>
            </a:endParaRPr>
          </a:p>
        </p:txBody>
      </p:sp>
      <p:pic>
        <p:nvPicPr>
          <p:cNvPr id="5" name="图片 4" descr="IMG_0886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7425" y="3131185"/>
            <a:ext cx="4006215" cy="3004820"/>
          </a:xfrm>
          <a:prstGeom prst="rect">
            <a:avLst/>
          </a:prstGeom>
        </p:spPr>
      </p:pic>
      <p:pic>
        <p:nvPicPr>
          <p:cNvPr id="7" name="图片 6" descr="IMG_1150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865" y="2963545"/>
            <a:ext cx="4133850" cy="31007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D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80695" y="491490"/>
            <a:ext cx="11229340" cy="5937885"/>
          </a:xfrm>
          <a:prstGeom prst="roundRect">
            <a:avLst/>
          </a:prstGeom>
          <a:solidFill>
            <a:srgbClr val="FFF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3350" y="4548505"/>
            <a:ext cx="1897380" cy="23094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560000" flipV="1">
            <a:off x="46355" y="-401320"/>
            <a:ext cx="1987550" cy="2828925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214245" y="1656080"/>
          <a:ext cx="7997825" cy="3081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3435"/>
                <a:gridCol w="3374390"/>
              </a:tblGrid>
              <a:tr h="77597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思源宋体 CN" panose="02020400000000000000" charset="-122"/>
                        </a:rPr>
                        <a:t>问题</a:t>
                      </a:r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思源宋体 CN" panose="02020400000000000000" charset="-122"/>
                        </a:rPr>
                        <a:t>3</a:t>
                      </a:r>
                      <a:endParaRPr lang="en-US" altLang="zh-CN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思源宋体 CN" panose="020204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D1B8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思源宋体 CN" panose="02020400000000000000" charset="-122"/>
                        </a:rPr>
                        <a:t>策略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思源宋体 CN" panose="020204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D1B8"/>
                    </a:solidFill>
                  </a:tcPr>
                </a:tc>
              </a:tr>
              <a:tr h="2305685"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思源宋体 CN" panose="02020400000000000000" charset="-122"/>
                        </a:rPr>
                        <a:t>到底谁先来？（“应该是在拼插在上面的小朋友先来幼儿园”“不对，不对，应该是拼插在下面积木的小朋友先来幼儿园”）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思源宋体 CN" panose="020204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D1B8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</a:pPr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思源宋体 CN" panose="02020400000000000000" charset="-122"/>
                        </a:rPr>
                        <a:t>师幼演示，了解拼插在下面积木是先到的小朋友。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思源宋体 CN" panose="020204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D1B8"/>
                    </a:solidFill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3435985" y="626745"/>
            <a:ext cx="5237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32BCBE"/>
                </a:solidFill>
                <a:latin typeface="思源宋体 CN" panose="02020400000000000000" charset="-122"/>
                <a:ea typeface="思源宋体 CN" panose="02020400000000000000" charset="-122"/>
                <a:cs typeface="+mn-ea"/>
                <a:sym typeface="+mn-ea"/>
              </a:rPr>
              <a:t>（二）第一次调整——分组签到</a:t>
            </a:r>
            <a:endParaRPr lang="zh-CN" altLang="en-US" sz="2400"/>
          </a:p>
        </p:txBody>
      </p:sp>
    </p:spTree>
    <p:custDataLst>
      <p:tags r:id="rId6"/>
    </p:custDataLst>
  </p:cSld>
  <p:clrMapOvr>
    <a:masterClrMapping/>
  </p:clrMapOvr>
  <p:transition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D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80695" y="491490"/>
            <a:ext cx="11229340" cy="5937885"/>
          </a:xfrm>
          <a:prstGeom prst="roundRect">
            <a:avLst/>
          </a:prstGeom>
          <a:solidFill>
            <a:srgbClr val="FFF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3350" y="4548505"/>
            <a:ext cx="1897380" cy="23094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560000" flipV="1">
            <a:off x="46355" y="-401320"/>
            <a:ext cx="1987550" cy="2828925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3924300" y="593725"/>
            <a:ext cx="476377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0" dirty="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cs typeface="+mn-ea"/>
              </a:rPr>
              <a:t>第一次调整价值分析</a:t>
            </a:r>
            <a:r>
              <a:rPr lang="zh-CN" altLang="en-US" b="0" dirty="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cs typeface="+mn-ea"/>
              </a:rPr>
              <a:t>：</a:t>
            </a:r>
            <a:endParaRPr lang="zh-CN" altLang="en-US" b="0" dirty="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cs typeface="+mn-ea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1677670" y="1513840"/>
            <a:ext cx="9575800" cy="4274185"/>
            <a:chOff x="3840" y="2118"/>
            <a:chExt cx="13684" cy="6731"/>
          </a:xfrm>
        </p:grpSpPr>
        <p:grpSp>
          <p:nvGrpSpPr>
            <p:cNvPr id="24" name="组合 23"/>
            <p:cNvGrpSpPr/>
            <p:nvPr/>
          </p:nvGrpSpPr>
          <p:grpSpPr>
            <a:xfrm>
              <a:off x="3840" y="2118"/>
              <a:ext cx="13684" cy="2107"/>
              <a:chOff x="3840" y="2118"/>
              <a:chExt cx="13684" cy="2107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840" y="2126"/>
                <a:ext cx="13684" cy="2099"/>
                <a:chOff x="3840" y="2126"/>
                <a:chExt cx="13684" cy="2099"/>
              </a:xfrm>
            </p:grpSpPr>
            <p:sp>
              <p:nvSpPr>
                <p:cNvPr id="5" name="矩形: 圆角 1"/>
                <p:cNvSpPr/>
                <p:nvPr/>
              </p:nvSpPr>
              <p:spPr>
                <a:xfrm>
                  <a:off x="3840" y="2126"/>
                  <a:ext cx="13684" cy="209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7D1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dirty="0"/>
                </a:p>
              </p:txBody>
            </p:sp>
            <p:sp>
              <p:nvSpPr>
                <p:cNvPr id="50" name="椭圆 49"/>
                <p:cNvSpPr/>
                <p:nvPr/>
              </p:nvSpPr>
              <p:spPr>
                <a:xfrm>
                  <a:off x="4221" y="2578"/>
                  <a:ext cx="1187" cy="118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 sz="2400" b="1" dirty="0">
                      <a:solidFill>
                        <a:schemeClr val="tx1"/>
                      </a:solidFill>
                      <a:latin typeface="思源宋体 CN" panose="02020400000000000000" charset="-122"/>
                      <a:ea typeface="思源宋体 CN" panose="02020400000000000000" charset="-122"/>
                    </a:rPr>
                    <a:t>1</a:t>
                  </a:r>
                  <a:endParaRPr lang="en-US" altLang="zh-CN" sz="2400" b="1" dirty="0">
                    <a:solidFill>
                      <a:schemeClr val="tx1"/>
                    </a:solidFill>
                    <a:latin typeface="思源宋体 CN" panose="02020400000000000000" charset="-122"/>
                    <a:ea typeface="思源宋体 CN" panose="02020400000000000000" charset="-122"/>
                  </a:endParaRPr>
                </a:p>
              </p:txBody>
            </p:sp>
          </p:grpSp>
          <p:sp>
            <p:nvSpPr>
              <p:cNvPr id="23" name="文本框 22"/>
              <p:cNvSpPr txBox="1"/>
              <p:nvPr/>
            </p:nvSpPr>
            <p:spPr>
              <a:xfrm>
                <a:off x="5408" y="2118"/>
                <a:ext cx="12116" cy="2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>
                  <a:lnSpc>
                    <a:spcPct val="150000"/>
                  </a:lnSpc>
                </a:pPr>
                <a:r>
                  <a:rPr lang="zh-CN" altLang="en-US" dirty="0">
                    <a:solidFill>
                      <a:schemeClr val="tx1"/>
                    </a:solidFill>
                    <a:latin typeface="思源宋体 CN" panose="02020400000000000000" charset="-122"/>
                    <a:ea typeface="思源宋体 CN" panose="02020400000000000000" charset="-122"/>
                    <a:cs typeface="+mn-ea"/>
                    <a:sym typeface="+mn-ea"/>
                  </a:rPr>
                  <a:t>幼儿在进行简单的分析后，发现高楼倒掉的原因是太高，并提出分成两组（依然会倒）三组（依然会倒）、五组的方法，即降低高度来解决倒掉的问题。在不断尝试中，发现最佳的分组方法。</a:t>
                </a:r>
                <a:endParaRPr lang="zh-CN" altLang="en-US" dirty="0">
                  <a:solidFill>
                    <a:schemeClr val="tx1"/>
                  </a:solidFill>
                  <a:latin typeface="思源宋体 CN" panose="02020400000000000000" charset="-122"/>
                  <a:ea typeface="思源宋体 CN" panose="02020400000000000000" charset="-122"/>
                  <a:cs typeface="+mn-ea"/>
                  <a:sym typeface="+mn-ea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840" y="4678"/>
              <a:ext cx="13684" cy="1843"/>
              <a:chOff x="3840" y="2259"/>
              <a:chExt cx="13684" cy="1843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3840" y="2334"/>
                <a:ext cx="13684" cy="1735"/>
                <a:chOff x="3840" y="2334"/>
                <a:chExt cx="13684" cy="1735"/>
              </a:xfrm>
            </p:grpSpPr>
            <p:sp>
              <p:nvSpPr>
                <p:cNvPr id="27" name="矩形: 圆角 1"/>
                <p:cNvSpPr/>
                <p:nvPr/>
              </p:nvSpPr>
              <p:spPr>
                <a:xfrm>
                  <a:off x="3840" y="2334"/>
                  <a:ext cx="13684" cy="173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7D1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dirty="0"/>
                </a:p>
              </p:txBody>
            </p:sp>
            <p:sp>
              <p:nvSpPr>
                <p:cNvPr id="28" name="椭圆 27"/>
                <p:cNvSpPr/>
                <p:nvPr/>
              </p:nvSpPr>
              <p:spPr>
                <a:xfrm>
                  <a:off x="3930" y="2517"/>
                  <a:ext cx="1187" cy="118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 sz="2400" b="1" dirty="0">
                      <a:solidFill>
                        <a:schemeClr val="tx1"/>
                      </a:solidFill>
                      <a:latin typeface="思源宋体 CN" panose="02020400000000000000" charset="-122"/>
                      <a:ea typeface="思源宋体 CN" panose="02020400000000000000" charset="-122"/>
                    </a:rPr>
                    <a:t>2</a:t>
                  </a:r>
                  <a:endParaRPr lang="en-US" altLang="zh-CN" sz="2400" b="1" dirty="0">
                    <a:solidFill>
                      <a:schemeClr val="tx1"/>
                    </a:solidFill>
                    <a:latin typeface="思源宋体 CN" panose="02020400000000000000" charset="-122"/>
                    <a:ea typeface="思源宋体 CN" panose="02020400000000000000" charset="-122"/>
                  </a:endParaRPr>
                </a:p>
              </p:txBody>
            </p:sp>
          </p:grpSp>
          <p:sp>
            <p:nvSpPr>
              <p:cNvPr id="29" name="文本框 28"/>
              <p:cNvSpPr txBox="1"/>
              <p:nvPr/>
            </p:nvSpPr>
            <p:spPr>
              <a:xfrm>
                <a:off x="5408" y="2259"/>
                <a:ext cx="11278" cy="1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30000"/>
                  </a:lnSpc>
                </a:pPr>
                <a:r>
                  <a:rPr lang="zh-CN" altLang="en-US" dirty="0">
                    <a:solidFill>
                      <a:schemeClr val="tx1"/>
                    </a:solidFill>
                    <a:latin typeface="思源宋体 CN" panose="02020400000000000000" charset="-122"/>
                    <a:ea typeface="思源宋体 CN" panose="02020400000000000000" charset="-122"/>
                    <a:cs typeface="+mn-ea"/>
                    <a:sym typeface="+mn-ea"/>
                  </a:rPr>
                  <a:t>孩子们在不知不觉中，了解小组人数，以及关心班级中没有入园的小朋友，产生关切之情，还有的小朋友甚至要老师打电话询问，关心小朋友病情，促进同伴之间情感交流。</a:t>
                </a:r>
                <a:endParaRPr lang="zh-CN" altLang="en-US" dirty="0">
                  <a:solidFill>
                    <a:schemeClr val="tx1"/>
                  </a:solidFill>
                  <a:latin typeface="思源宋体 CN" panose="02020400000000000000" charset="-122"/>
                  <a:ea typeface="思源宋体 CN" panose="02020400000000000000" charset="-122"/>
                  <a:cs typeface="+mn-ea"/>
                  <a:sym typeface="+mn-ea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840" y="6965"/>
              <a:ext cx="13684" cy="1884"/>
              <a:chOff x="3840" y="2118"/>
              <a:chExt cx="13684" cy="1884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3840" y="2126"/>
                <a:ext cx="13684" cy="1876"/>
                <a:chOff x="3840" y="2126"/>
                <a:chExt cx="13684" cy="1876"/>
              </a:xfrm>
            </p:grpSpPr>
            <p:sp>
              <p:nvSpPr>
                <p:cNvPr id="32" name="矩形: 圆角 1"/>
                <p:cNvSpPr/>
                <p:nvPr/>
              </p:nvSpPr>
              <p:spPr>
                <a:xfrm>
                  <a:off x="3840" y="2126"/>
                  <a:ext cx="13684" cy="187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7D1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dirty="0"/>
                </a:p>
              </p:txBody>
            </p:sp>
            <p:sp>
              <p:nvSpPr>
                <p:cNvPr id="33" name="椭圆 32"/>
                <p:cNvSpPr/>
                <p:nvPr/>
              </p:nvSpPr>
              <p:spPr>
                <a:xfrm>
                  <a:off x="3930" y="2446"/>
                  <a:ext cx="1187" cy="118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 sz="2400" b="1" dirty="0">
                      <a:solidFill>
                        <a:schemeClr val="tx1"/>
                      </a:solidFill>
                      <a:latin typeface="思源宋体 CN" panose="02020400000000000000" charset="-122"/>
                      <a:ea typeface="思源宋体 CN" panose="02020400000000000000" charset="-122"/>
                    </a:rPr>
                    <a:t>3</a:t>
                  </a:r>
                  <a:endParaRPr lang="en-US" altLang="zh-CN" sz="2400" b="1" dirty="0">
                    <a:solidFill>
                      <a:schemeClr val="tx1"/>
                    </a:solidFill>
                    <a:latin typeface="思源宋体 CN" panose="02020400000000000000" charset="-122"/>
                    <a:ea typeface="思源宋体 CN" panose="02020400000000000000" charset="-122"/>
                  </a:endParaRPr>
                </a:p>
              </p:txBody>
            </p:sp>
          </p:grpSp>
          <p:sp>
            <p:nvSpPr>
              <p:cNvPr id="34" name="文本框 33"/>
              <p:cNvSpPr txBox="1"/>
              <p:nvPr/>
            </p:nvSpPr>
            <p:spPr>
              <a:xfrm>
                <a:off x="5408" y="2118"/>
                <a:ext cx="12115" cy="1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30000"/>
                  </a:lnSpc>
                </a:pPr>
                <a:r>
                  <a:rPr lang="zh-CN" altLang="en-US" dirty="0">
                    <a:solidFill>
                      <a:schemeClr val="tx1"/>
                    </a:solidFill>
                    <a:latin typeface="思源宋体 CN" panose="02020400000000000000" charset="-122"/>
                    <a:ea typeface="思源宋体 CN" panose="02020400000000000000" charset="-122"/>
                    <a:cs typeface="+mn-ea"/>
                    <a:sym typeface="+mn-ea"/>
                  </a:rPr>
                  <a:t>幼儿迁移生活经验。在生活中，孩子们发现自己茶杯、椅子、桌子上都会贴上照片表示所有物，这里孩子能迁移经验，想到用做标记的方法表示自己小积木，是经验的一次迁移运用</a:t>
                </a:r>
                <a:endParaRPr lang="zh-CN" altLang="en-US" dirty="0">
                  <a:solidFill>
                    <a:schemeClr val="tx1"/>
                  </a:solidFill>
                  <a:latin typeface="思源宋体 CN" panose="02020400000000000000" charset="-122"/>
                  <a:ea typeface="思源宋体 CN" panose="02020400000000000000" charset="-122"/>
                  <a:cs typeface="+mn-ea"/>
                  <a:sym typeface="+mn-ea"/>
                </a:endParaRPr>
              </a:p>
            </p:txBody>
          </p:sp>
        </p:grpSp>
      </p:grpSp>
    </p:spTree>
    <p:custDataLst>
      <p:tags r:id="rId3"/>
    </p:custDataLst>
  </p:cSld>
  <p:clrMapOvr>
    <a:masterClrMapping/>
  </p:clrMapOvr>
  <p:transition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D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81330" y="460375"/>
            <a:ext cx="11229340" cy="5937885"/>
          </a:xfrm>
          <a:prstGeom prst="roundRect">
            <a:avLst/>
          </a:prstGeom>
          <a:solidFill>
            <a:srgbClr val="FFF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</a:rPr>
              <a:t>       </a:t>
            </a:r>
            <a:r>
              <a:rPr>
                <a:solidFill>
                  <a:schemeClr val="tx1"/>
                </a:solidFill>
              </a:rPr>
              <a:t>在乐高签到推进的一周内，我们发现，孩子对于拼、插乐高、以及垒高有极大的兴趣，这也符合小班幼儿建构水平特点。同时我们发现，小班孩子在自主签到中同样也可以发现问题，并根据生活经验提出简单的解决问题的策略。在课程推进过程中，我们也发现，孩子的问题总是在老师预设之外，比如两个孩子争论到底谁先来？由此引发的积木在上在下表示的含义。这里面就隐含了深度学习，因此老师要时刻关注孩子在自主签到中提出的问题，这也为我们课程走向提供线索。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3350" y="4548505"/>
            <a:ext cx="1897380" cy="23094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560000" flipV="1">
            <a:off x="59055" y="-401320"/>
            <a:ext cx="1987550" cy="2828925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3886200" y="1149985"/>
            <a:ext cx="476377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>
                <a:solidFill>
                  <a:schemeClr val="tx1"/>
                </a:solidFill>
                <a:sym typeface="+mn-ea"/>
              </a:rPr>
              <a:t>教师反思与分析：</a:t>
            </a:r>
            <a:endParaRPr lang="zh-CN" altLang="en-US" dirty="0">
              <a:solidFill>
                <a:srgbClr val="32BCBE"/>
              </a:solidFill>
              <a:latin typeface="思源宋体 CN" panose="02020400000000000000" charset="-122"/>
              <a:ea typeface="思源宋体 CN" panose="02020400000000000000" charset="-122"/>
              <a:cs typeface="+mn-ea"/>
            </a:endParaRPr>
          </a:p>
        </p:txBody>
      </p:sp>
    </p:spTree>
    <p:custDataLst>
      <p:tags r:id="rId3"/>
    </p:custDataLst>
  </p:cSld>
  <p:clrMapOvr>
    <a:masterClrMapping/>
  </p:clrMapOvr>
  <p:transition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D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55600" y="460375"/>
            <a:ext cx="11229340" cy="5937885"/>
          </a:xfrm>
          <a:prstGeom prst="roundRect">
            <a:avLst/>
          </a:prstGeom>
          <a:solidFill>
            <a:srgbClr val="FFF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3350" y="4548505"/>
            <a:ext cx="1897380" cy="23094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560000" flipV="1">
            <a:off x="46355" y="-401320"/>
            <a:ext cx="1987550" cy="2828925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3924300" y="593725"/>
            <a:ext cx="476377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43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cs typeface="+mn-ea"/>
              </a:rPr>
              <a:t>（二）第一次调整——分组签到</a:t>
            </a:r>
            <a:endParaRPr lang="zh-CN" altLang="en-US" sz="343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cs typeface="+mn-ea"/>
            </a:endParaRPr>
          </a:p>
        </p:txBody>
      </p:sp>
      <p:sp>
        <p:nvSpPr>
          <p:cNvPr id="11" name="五角星 10"/>
          <p:cNvSpPr/>
          <p:nvPr/>
        </p:nvSpPr>
        <p:spPr>
          <a:xfrm>
            <a:off x="1931670" y="4786630"/>
            <a:ext cx="263525" cy="273050"/>
          </a:xfrm>
          <a:prstGeom prst="star5">
            <a:avLst/>
          </a:prstGeom>
          <a:solidFill>
            <a:srgbClr val="FEE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15645" y="1575435"/>
            <a:ext cx="303784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/>
              <a:t>心心说：草莓组拼搭的像一艘船；涵涵跟着说道“我们香蕉组拼搭的也想一个船，但是他们长得不一样”，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“苹果组拼的像一辆车”，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“我们的也想一辆车，看，还可以开起来。”说着，几个孩子便开始把乐高积木拿起来在地面上玩起了开车游戏。</a:t>
            </a:r>
            <a:endParaRPr lang="zh-CN" altLang="en-US"/>
          </a:p>
        </p:txBody>
      </p:sp>
      <p:pic>
        <p:nvPicPr>
          <p:cNvPr id="7" name="图片 6" descr="QQ图片202204261411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485" y="3900805"/>
            <a:ext cx="2952115" cy="2214245"/>
          </a:xfrm>
          <a:prstGeom prst="rect">
            <a:avLst/>
          </a:prstGeom>
        </p:spPr>
      </p:pic>
      <p:pic>
        <p:nvPicPr>
          <p:cNvPr id="8" name="http://photo-static-api.fotomore.com/creative/vcg/400/version23/VCG41122647942.jpg" descr="&amp;pky100_sjzg_VCG41122647942&amp;2&amp;src_toppic_inpsrchlx1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3F3F5">
                  <a:alpha val="100000"/>
                </a:srgbClr>
              </a:clrFrom>
              <a:clrTo>
                <a:srgbClr val="F3F3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5410" y="4636135"/>
            <a:ext cx="596265" cy="423545"/>
          </a:xfrm>
          <a:prstGeom prst="rect">
            <a:avLst/>
          </a:prstGeom>
        </p:spPr>
      </p:pic>
      <p:pic>
        <p:nvPicPr>
          <p:cNvPr id="12" name="图片 11" descr="QQ图片202204261411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250" y="1377950"/>
            <a:ext cx="2889250" cy="2167255"/>
          </a:xfrm>
          <a:prstGeom prst="rect">
            <a:avLst/>
          </a:prstGeom>
        </p:spPr>
      </p:pic>
      <p:pic>
        <p:nvPicPr>
          <p:cNvPr id="13" name="图片 12" descr="QQ图片202204261411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415" y="1450340"/>
            <a:ext cx="2703830" cy="202819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D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81330" y="460375"/>
            <a:ext cx="11229340" cy="5937885"/>
          </a:xfrm>
          <a:prstGeom prst="roundRect">
            <a:avLst/>
          </a:prstGeom>
          <a:solidFill>
            <a:srgbClr val="FFF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3350" y="4548505"/>
            <a:ext cx="1897380" cy="23094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560000" flipV="1">
            <a:off x="143510" y="-443865"/>
            <a:ext cx="1987550" cy="2828925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1741805" y="852805"/>
            <a:ext cx="429641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>
                <a:solidFill>
                  <a:schemeClr val="tx1"/>
                </a:solidFill>
                <a:sym typeface="+mn-ea"/>
              </a:rPr>
              <a:t>教师反思与分析：</a:t>
            </a:r>
            <a:endParaRPr lang="zh-CN" altLang="en-US" dirty="0">
              <a:solidFill>
                <a:srgbClr val="32BCBE"/>
              </a:solidFill>
              <a:latin typeface="思源宋体 CN" panose="02020400000000000000" charset="-122"/>
              <a:ea typeface="思源宋体 CN" panose="02020400000000000000" charset="-122"/>
              <a:cs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10590" y="1631950"/>
            <a:ext cx="540829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>
                <a:sym typeface="+mn-ea"/>
              </a:rPr>
              <a:t>      </a:t>
            </a:r>
            <a:r>
              <a:rPr>
                <a:sym typeface="+mn-ea"/>
              </a:rPr>
              <a:t>幼儿的内心是喜欢游戏的，幼儿的心灵有游戏的种子。教师把游戏理念及精神渗透到晨间签到游戏中，充分挖掘签到游戏中有价值的部分，在观察中，我们发现孩子对于积木本身拼插的属性非常感兴趣，并自主生发出开车游戏，此时老师要做的是顺应幼儿的兴趣，创设相应的环境，基于材料支持，创设“马路”游戏情境，</a:t>
            </a:r>
            <a:r>
              <a:rPr lang="zh-CN">
                <a:sym typeface="+mn-ea"/>
              </a:rPr>
              <a:t>幼儿尝试用黏土做车轮，用雪花片搭建山洞，</a:t>
            </a:r>
            <a:r>
              <a:rPr>
                <a:sym typeface="+mn-ea"/>
              </a:rPr>
              <a:t>满足幼儿对“开车”的游戏需求，促使幼儿对签到的兴趣持续下去，激发幼儿用乐高签到时，拼插多更多的乐高造型。</a:t>
            </a:r>
            <a:endParaRPr lang="zh-CN" altLang="en-US"/>
          </a:p>
        </p:txBody>
      </p:sp>
      <p:pic>
        <p:nvPicPr>
          <p:cNvPr id="7" name="图片 6" descr="IMG_1154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885" y="1631950"/>
            <a:ext cx="2499360" cy="1874520"/>
          </a:xfrm>
          <a:prstGeom prst="rect">
            <a:avLst/>
          </a:prstGeom>
        </p:spPr>
      </p:pic>
      <p:pic>
        <p:nvPicPr>
          <p:cNvPr id="8" name="图片 7" descr="IMG_11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090" y="3535680"/>
            <a:ext cx="2372360" cy="1779270"/>
          </a:xfrm>
          <a:prstGeom prst="rect">
            <a:avLst/>
          </a:prstGeom>
        </p:spPr>
      </p:pic>
      <p:pic>
        <p:nvPicPr>
          <p:cNvPr id="5" name="图片 4" descr="D731F37ACE2D92F6F22BA5D7ECB85F0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885" y="3839845"/>
            <a:ext cx="2466340" cy="1850390"/>
          </a:xfrm>
          <a:prstGeom prst="rect">
            <a:avLst/>
          </a:prstGeom>
        </p:spPr>
      </p:pic>
      <p:pic>
        <p:nvPicPr>
          <p:cNvPr id="11" name="图片 10" descr="E32055EAF5744AECE11EC2B1976859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8265" y="1402080"/>
            <a:ext cx="2566670" cy="192595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D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81330" y="460375"/>
            <a:ext cx="11229340" cy="5937885"/>
          </a:xfrm>
          <a:prstGeom prst="roundRect">
            <a:avLst/>
          </a:prstGeom>
          <a:solidFill>
            <a:srgbClr val="FFF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3350" y="4548505"/>
            <a:ext cx="1897380" cy="23094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560000" flipV="1">
            <a:off x="46355" y="-401320"/>
            <a:ext cx="1987550" cy="2828925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3924300" y="593725"/>
            <a:ext cx="476377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43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cs typeface="+mn-ea"/>
              </a:rPr>
              <a:t>三、回顾、梳理——乐高签到处的价值</a:t>
            </a:r>
            <a:endParaRPr lang="zh-CN" altLang="en-US" sz="343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cs typeface="+mn-ea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87400" y="1656715"/>
          <a:ext cx="3159125" cy="4128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9125"/>
              </a:tblGrid>
              <a:tr h="972820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思源宋体 CN" panose="02020400000000000000" charset="-122"/>
                          <a:ea typeface="思源宋体 CN" panose="02020400000000000000" charset="-122"/>
                        </a:rPr>
                        <a:t>健康领域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思源宋体 CN" panose="02020400000000000000" charset="-122"/>
                        <a:ea typeface="思源宋体 CN" panose="020204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7E"/>
                    </a:solidFill>
                  </a:tcPr>
                </a:tc>
              </a:tr>
              <a:tr h="3155315"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思源宋体 CN" panose="02020400000000000000" charset="-122"/>
                          <a:ea typeface="思源宋体 CN" panose="02020400000000000000" charset="-122"/>
                          <a:sym typeface="+mn-ea"/>
                        </a:rPr>
                        <a:t>1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思源宋体 CN" panose="02020400000000000000" charset="-122"/>
                          <a:ea typeface="思源宋体 CN" panose="02020400000000000000" charset="-122"/>
                          <a:sym typeface="+mn-ea"/>
                        </a:rPr>
                        <a:t>、部分幼儿由开始拼插的较松，或者插不进去，慢慢的能够将积木拼插更紧凑。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思源宋体 CN" panose="02020400000000000000" charset="-122"/>
                        <a:ea typeface="思源宋体 CN" panose="02020400000000000000" charset="-122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思源宋体 CN" panose="02020400000000000000" charset="-122"/>
                          <a:ea typeface="思源宋体 CN" panose="0202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思源宋体 CN" panose="02020400000000000000" charset="-122"/>
                          <a:ea typeface="思源宋体 CN" panose="02020400000000000000" charset="-122"/>
                          <a:sym typeface="+mn-ea"/>
                        </a:rPr>
                        <a:t>、在拼插、扭、按压等过程中发展了手部力量以及灵活性。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思源宋体 CN" panose="02020400000000000000" charset="-122"/>
                        <a:ea typeface="思源宋体 CN" panose="02020400000000000000" charset="-122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思源宋体 CN" panose="02020400000000000000" charset="-122"/>
                          <a:ea typeface="思源宋体 CN" panose="02020400000000000000" charset="-122"/>
                          <a:sym typeface="+mn-ea"/>
                        </a:rPr>
                        <a:t>3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思源宋体 CN" panose="02020400000000000000" charset="-122"/>
                          <a:ea typeface="思源宋体 CN" panose="02020400000000000000" charset="-122"/>
                          <a:sym typeface="+mn-ea"/>
                        </a:rPr>
                        <a:t>、养成来园离园都能签到的好习惯（放学后有意识将小积木送回家）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思源宋体 CN" panose="02020400000000000000" charset="-122"/>
                        <a:ea typeface="思源宋体 CN" panose="02020400000000000000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D1B8"/>
                    </a:solidFill>
                  </a:tcPr>
                </a:tc>
              </a:tr>
            </a:tbl>
          </a:graphicData>
        </a:graphic>
      </p:graphicFrame>
      <p:sp>
        <p:nvSpPr>
          <p:cNvPr id="11" name="五角星 10"/>
          <p:cNvSpPr/>
          <p:nvPr/>
        </p:nvSpPr>
        <p:spPr>
          <a:xfrm>
            <a:off x="1931670" y="4786630"/>
            <a:ext cx="263525" cy="273050"/>
          </a:xfrm>
          <a:prstGeom prst="star5">
            <a:avLst/>
          </a:prstGeom>
          <a:solidFill>
            <a:srgbClr val="FEE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946525" y="1656715"/>
          <a:ext cx="7635240" cy="4178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7620"/>
                <a:gridCol w="3817620"/>
              </a:tblGrid>
              <a:tr h="98298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思源宋体 CN" panose="02020400000000000000" charset="-122"/>
                        </a:rPr>
                        <a:t>社会领域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思源宋体 CN" panose="020204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D1B8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思源宋体 CN" panose="02020400000000000000" charset="-122"/>
                        </a:rPr>
                        <a:t>科学领域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思源宋体 CN" panose="020204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D1B8"/>
                    </a:solidFill>
                  </a:tcPr>
                </a:tc>
              </a:tr>
              <a:tr h="3195320"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思源宋体 CN" panose="02020400000000000000" charset="-122"/>
                        </a:rPr>
                        <a:t>喜欢乐高签到活动，坚持每天签到。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思源宋体 CN" panose="02020400000000000000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思源宋体 CN" panose="02020400000000000000" charset="-122"/>
                        </a:rPr>
                        <a:t>签到时能够关注同伴是否来园，没有来园幼儿能主动表示关心，感受到集体的温馨。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思源宋体 CN" panose="02020400000000000000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思源宋体 CN" panose="02020400000000000000" charset="-122"/>
                        </a:rPr>
                        <a:t>愿意和小朋友一起玩开火车游戏，在游戏和同伴友好相处。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思源宋体 CN" panose="020204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D1B8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思源宋体 CN" panose="02020400000000000000" charset="-122"/>
                        </a:rPr>
                        <a:t>（因为照片较大）幼儿能够自行调节积木拼插方向，找到最佳的拼插方法。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思源宋体 CN" panose="02020400000000000000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思源宋体 CN" panose="02020400000000000000" charset="-122"/>
                        </a:rPr>
                        <a:t>能感知和发现每组造型的不同，并大胆表达对某种造型的喜爱。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思源宋体 CN" panose="02020400000000000000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思源宋体 CN" panose="02020400000000000000" charset="-122"/>
                        </a:rPr>
                        <a:t>在拼插过程中感知每组造型的高矮、数量方面的不同，并能用高矮、多少等词来描述。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思源宋体 CN" panose="02020400000000000000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思源宋体 CN" panose="02020400000000000000" charset="-122"/>
                        </a:rPr>
                        <a:t>观察每天小组内来了几人，手口一致的点数组内人数，并能够说出总数。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思源宋体 CN" panose="020204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D1B8"/>
                    </a:solidFill>
                  </a:tcPr>
                </a:tc>
              </a:tr>
            </a:tbl>
          </a:graphicData>
        </a:graphic>
      </p:graphicFrame>
    </p:spTree>
    <p:custDataLst>
      <p:tags r:id="rId5"/>
    </p:custDataLst>
  </p:cSld>
  <p:clrMapOvr>
    <a:masterClrMapping/>
  </p:clrMapOvr>
  <p:transition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D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81330" y="460375"/>
            <a:ext cx="11229340" cy="5937885"/>
          </a:xfrm>
          <a:prstGeom prst="roundRect">
            <a:avLst/>
          </a:prstGeom>
          <a:solidFill>
            <a:srgbClr val="FFF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3350" y="4548505"/>
            <a:ext cx="1897380" cy="23094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560000" flipV="1">
            <a:off x="46355" y="-401320"/>
            <a:ext cx="1987550" cy="2828925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2988310" y="593725"/>
            <a:ext cx="553529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cs typeface="+mn-ea"/>
              </a:rPr>
              <a:t>四、我们的感悟</a:t>
            </a:r>
            <a:endParaRPr lang="zh-CN" altLang="en-US" sz="240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cs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24050" y="1508125"/>
            <a:ext cx="1390650" cy="1295400"/>
          </a:xfrm>
          <a:prstGeom prst="ellipse">
            <a:avLst/>
          </a:prstGeom>
          <a:ln>
            <a:solidFill>
              <a:srgbClr val="32BCBE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183505" y="1507490"/>
            <a:ext cx="1559560" cy="1506220"/>
          </a:xfrm>
          <a:prstGeom prst="ellipse">
            <a:avLst/>
          </a:prstGeom>
          <a:ln>
            <a:solidFill>
              <a:srgbClr val="32BCBE"/>
            </a:solidFill>
          </a:ln>
        </p:spPr>
      </p:pic>
      <p:sp>
        <p:nvSpPr>
          <p:cNvPr id="13" name="文本"/>
          <p:cNvSpPr/>
          <p:nvPr/>
        </p:nvSpPr>
        <p:spPr>
          <a:xfrm>
            <a:off x="481330" y="3014345"/>
            <a:ext cx="3485515" cy="239966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000">
                <a:sym typeface="+mn-ea"/>
              </a:rPr>
              <a:t>  </a:t>
            </a:r>
            <a:r>
              <a:rPr lang="zh-CN" altLang="en-US" sz="2000">
                <a:sym typeface="+mn-ea"/>
              </a:rPr>
              <a:t>小班的签到处的材料投放与环境创设要结合小班幼儿的年龄特点，融游戏情境，激发幼儿签到兴趣，让其喜欢签到，乐意参与。在做做玩玩中进步。</a:t>
            </a:r>
            <a:endParaRPr lang="zh-CN" altLang="en-US" sz="200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cs typeface="+mn-ea"/>
            </a:endParaRPr>
          </a:p>
        </p:txBody>
      </p:sp>
      <p:sp>
        <p:nvSpPr>
          <p:cNvPr id="15" name="文本"/>
          <p:cNvSpPr/>
          <p:nvPr/>
        </p:nvSpPr>
        <p:spPr>
          <a:xfrm>
            <a:off x="4090670" y="3129280"/>
            <a:ext cx="3850640" cy="2399665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000">
                <a:sym typeface="+mn-ea"/>
              </a:rPr>
              <a:t>老师要善于充当支持者、合作者、引导者，在充分观察的基础上，可以根据幼儿的兴趣灵活调整签到形式，每一次调整就是孩子去探究、去发现、去学习的契机。</a:t>
            </a:r>
            <a:endParaRPr lang="zh-CN" altLang="en-US" sz="200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cs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40675" y="3129280"/>
            <a:ext cx="376936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/>
              <a:t>生活中的小环节对于幼儿生命成长的深远意义，我们将继续从幼儿发展的现实出发，让幼儿用自己方式去感受生活中的美好瞬间，让每一个灵动的生命绽放精彩。</a:t>
            </a:r>
            <a:endParaRPr lang="zh-CN" altLang="en-US" sz="2000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147175" y="1507490"/>
            <a:ext cx="1449070" cy="1399540"/>
          </a:xfrm>
          <a:prstGeom prst="ellipse">
            <a:avLst/>
          </a:prstGeom>
          <a:ln>
            <a:solidFill>
              <a:srgbClr val="32BCBE"/>
            </a:solidFill>
          </a:ln>
        </p:spPr>
      </p:pic>
    </p:spTree>
    <p:custDataLst>
      <p:tags r:id="rId10"/>
    </p:custDataLst>
  </p:cSld>
  <p:clrMapOvr>
    <a:masterClrMapping/>
  </p:clrMapOvr>
  <p:transition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2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-6350"/>
            <a:ext cx="12207240" cy="68783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86250" y="2248535"/>
            <a:ext cx="36201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4400" b="1" kern="0" spc="50">
                <a:solidFill>
                  <a:srgbClr val="32BCBE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  <a:sym typeface="+mn-ea"/>
              </a:rPr>
              <a:t>感谢观赏</a:t>
            </a:r>
            <a:endParaRPr lang="zh-CN" altLang="en-US" sz="4400" b="1" kern="0" spc="50">
              <a:solidFill>
                <a:srgbClr val="32BCBE"/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73066" y="3297873"/>
            <a:ext cx="50463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800">
                <a:solidFill>
                  <a:srgbClr val="2DA09B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适用教学课件</a:t>
            </a:r>
            <a:r>
              <a:rPr lang="en-US" altLang="zh-CN" sz="1800">
                <a:solidFill>
                  <a:srgbClr val="2DA09B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/</a:t>
            </a:r>
            <a:r>
              <a:rPr lang="zh-CN" altLang="en-US" sz="1800">
                <a:solidFill>
                  <a:srgbClr val="2DA09B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幼儿教育</a:t>
            </a:r>
            <a:r>
              <a:rPr lang="en-US" altLang="zh-CN" sz="1800">
                <a:solidFill>
                  <a:srgbClr val="2DA09B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/</a:t>
            </a:r>
            <a:r>
              <a:rPr lang="zh-CN" altLang="en-US" sz="1800">
                <a:solidFill>
                  <a:srgbClr val="2DA09B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班级班会</a:t>
            </a:r>
            <a:r>
              <a:rPr lang="en-US" altLang="zh-CN" sz="1800">
                <a:solidFill>
                  <a:srgbClr val="2DA09B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/</a:t>
            </a:r>
            <a:r>
              <a:rPr lang="zh-CN" altLang="en-US" sz="1800">
                <a:solidFill>
                  <a:srgbClr val="2DA09B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儿童安全教育</a:t>
            </a:r>
            <a:endParaRPr lang="zh-CN" altLang="en-US" sz="1800" dirty="0">
              <a:solidFill>
                <a:srgbClr val="2DA09B"/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762250" y="3157220"/>
            <a:ext cx="7325995" cy="0"/>
          </a:xfrm>
          <a:prstGeom prst="line">
            <a:avLst/>
          </a:prstGeom>
          <a:ln w="12700">
            <a:solidFill>
              <a:srgbClr val="004660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7" name="组合 26"/>
          <p:cNvGrpSpPr/>
          <p:nvPr/>
        </p:nvGrpSpPr>
        <p:grpSpPr>
          <a:xfrm>
            <a:off x="0" y="-401320"/>
            <a:ext cx="12192000" cy="7259320"/>
            <a:chOff x="0" y="-632"/>
            <a:chExt cx="19200" cy="11432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19200" cy="10800"/>
            </a:xfrm>
            <a:prstGeom prst="rect">
              <a:avLst/>
            </a:prstGeom>
            <a:solidFill>
              <a:srgbClr val="FFED7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/>
          </p:nvSpPr>
          <p:spPr>
            <a:xfrm>
              <a:off x="758" y="773"/>
              <a:ext cx="17684" cy="9351"/>
            </a:xfrm>
            <a:prstGeom prst="roundRect">
              <a:avLst/>
            </a:prstGeom>
            <a:solidFill>
              <a:srgbClr val="FFF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10" y="7163"/>
              <a:ext cx="2988" cy="3637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9560000" flipV="1">
              <a:off x="73" y="-632"/>
              <a:ext cx="3130" cy="4455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481330" y="1250950"/>
            <a:ext cx="12180570" cy="4255770"/>
            <a:chOff x="2930" y="1970"/>
            <a:chExt cx="17710" cy="6702"/>
          </a:xfrm>
        </p:grpSpPr>
        <p:grpSp>
          <p:nvGrpSpPr>
            <p:cNvPr id="13" name="组合 12"/>
            <p:cNvGrpSpPr/>
            <p:nvPr/>
          </p:nvGrpSpPr>
          <p:grpSpPr>
            <a:xfrm>
              <a:off x="2930" y="2823"/>
              <a:ext cx="5744" cy="5250"/>
              <a:chOff x="2816" y="2824"/>
              <a:chExt cx="5744" cy="5250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816" y="2824"/>
                <a:ext cx="5745" cy="5251"/>
              </a:xfrm>
              <a:prstGeom prst="rect">
                <a:avLst/>
              </a:prstGeom>
            </p:spPr>
          </p:pic>
          <p:sp>
            <p:nvSpPr>
              <p:cNvPr id="12" name="椭圆 11"/>
              <p:cNvSpPr/>
              <p:nvPr/>
            </p:nvSpPr>
            <p:spPr>
              <a:xfrm>
                <a:off x="3952" y="3923"/>
                <a:ext cx="2955" cy="2955"/>
              </a:xfrm>
              <a:prstGeom prst="ellipse">
                <a:avLst/>
              </a:prstGeom>
              <a:solidFill>
                <a:srgbClr val="FFED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4400" b="1">
                    <a:solidFill>
                      <a:schemeClr val="bg1"/>
                    </a:solidFill>
                    <a:latin typeface="思源宋体 CN" panose="02020400000000000000" charset="-122"/>
                    <a:ea typeface="思源宋体 CN" panose="02020400000000000000" charset="-122"/>
                  </a:rPr>
                  <a:t>目录</a:t>
                </a:r>
                <a:endParaRPr lang="zh-CN" altLang="en-US" sz="4400" b="1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9249" y="1970"/>
              <a:ext cx="10003" cy="1411"/>
              <a:chOff x="9249" y="1970"/>
              <a:chExt cx="10003" cy="1411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9249" y="1970"/>
                <a:ext cx="1377" cy="1411"/>
              </a:xfrm>
              <a:prstGeom prst="ellipse">
                <a:avLst/>
              </a:prstGeom>
              <a:solidFill>
                <a:srgbClr val="FFED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800" b="1">
                    <a:solidFill>
                      <a:schemeClr val="bg1"/>
                    </a:solidFill>
                    <a:latin typeface="思源宋体 CN" panose="02020400000000000000" charset="-122"/>
                    <a:ea typeface="思源宋体 CN" panose="02020400000000000000" charset="-122"/>
                  </a:rPr>
                  <a:t>01</a:t>
                </a:r>
                <a:endParaRPr lang="en-US" altLang="zh-CN" sz="2800" b="1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</a:endParaRPr>
              </a:p>
            </p:txBody>
          </p:sp>
          <p:sp>
            <p:nvSpPr>
              <p:cNvPr id="24" name="TextBox 3"/>
              <p:cNvSpPr txBox="1"/>
              <p:nvPr/>
            </p:nvSpPr>
            <p:spPr>
              <a:xfrm>
                <a:off x="10804" y="2167"/>
                <a:ext cx="8448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zh-CN" altLang="en-US" sz="2400">
                    <a:solidFill>
                      <a:schemeClr val="tx1"/>
                    </a:solidFill>
                    <a:latin typeface="思源宋体 CN" panose="02020400000000000000" charset="-122"/>
                    <a:ea typeface="思源宋体 CN" panose="02020400000000000000" charset="-122"/>
                  </a:rPr>
                  <a:t>一、筛选、审议——乐高签到处的由来</a:t>
                </a:r>
                <a:endParaRPr lang="zh-CN" altLang="en-US" sz="2400">
                  <a:solidFill>
                    <a:schemeClr val="tx1"/>
                  </a:solidFill>
                  <a:latin typeface="思源宋体 CN" panose="02020400000000000000" charset="-122"/>
                  <a:ea typeface="思源宋体 CN" panose="02020400000000000000" charset="-122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9249" y="3619"/>
              <a:ext cx="10483" cy="1411"/>
              <a:chOff x="9249" y="1970"/>
              <a:chExt cx="10483" cy="1411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9249" y="1970"/>
                <a:ext cx="1377" cy="1411"/>
              </a:xfrm>
              <a:prstGeom prst="ellipse">
                <a:avLst/>
              </a:prstGeom>
              <a:solidFill>
                <a:srgbClr val="FFED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800" b="1">
                    <a:solidFill>
                      <a:schemeClr val="bg1"/>
                    </a:solidFill>
                    <a:latin typeface="思源宋体 CN" panose="02020400000000000000" charset="-122"/>
                    <a:ea typeface="思源宋体 CN" panose="02020400000000000000" charset="-122"/>
                  </a:rPr>
                  <a:t>02</a:t>
                </a:r>
                <a:endParaRPr lang="en-US" altLang="zh-CN" sz="2800" b="1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</a:endParaRPr>
              </a:p>
            </p:txBody>
          </p:sp>
          <p:sp>
            <p:nvSpPr>
              <p:cNvPr id="18" name="TextBox 3"/>
              <p:cNvSpPr txBox="1"/>
              <p:nvPr/>
            </p:nvSpPr>
            <p:spPr>
              <a:xfrm>
                <a:off x="10804" y="2167"/>
                <a:ext cx="8928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zh-CN" altLang="en-US" sz="2400">
                    <a:solidFill>
                      <a:schemeClr val="tx1"/>
                    </a:solidFill>
                    <a:latin typeface="思源宋体 CN" panose="02020400000000000000" charset="-122"/>
                    <a:ea typeface="思源宋体 CN" panose="02020400000000000000" charset="-122"/>
                  </a:rPr>
                  <a:t>二、适宜、自主——乐高签到环境的创设</a:t>
                </a:r>
                <a:endParaRPr lang="zh-CN" altLang="en-US" sz="2400">
                  <a:solidFill>
                    <a:schemeClr val="tx1"/>
                  </a:solidFill>
                  <a:latin typeface="思源宋体 CN" panose="02020400000000000000" charset="-122"/>
                  <a:ea typeface="思源宋体 CN" panose="02020400000000000000" charset="-122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9249" y="5447"/>
              <a:ext cx="10003" cy="1411"/>
              <a:chOff x="9249" y="1970"/>
              <a:chExt cx="10003" cy="1411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9249" y="1970"/>
                <a:ext cx="1377" cy="1411"/>
              </a:xfrm>
              <a:prstGeom prst="ellipse">
                <a:avLst/>
              </a:prstGeom>
              <a:solidFill>
                <a:srgbClr val="FFED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800" b="1">
                    <a:solidFill>
                      <a:schemeClr val="bg1"/>
                    </a:solidFill>
                    <a:latin typeface="思源宋体 CN" panose="02020400000000000000" charset="-122"/>
                    <a:ea typeface="思源宋体 CN" panose="02020400000000000000" charset="-122"/>
                  </a:rPr>
                  <a:t>03</a:t>
                </a:r>
                <a:endParaRPr lang="en-US" altLang="zh-CN" sz="2800" b="1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</a:endParaRPr>
              </a:p>
            </p:txBody>
          </p:sp>
          <p:sp>
            <p:nvSpPr>
              <p:cNvPr id="21" name="TextBox 3"/>
              <p:cNvSpPr txBox="1"/>
              <p:nvPr/>
            </p:nvSpPr>
            <p:spPr>
              <a:xfrm>
                <a:off x="10804" y="2167"/>
                <a:ext cx="8448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zh-CN" altLang="en-US" sz="2400">
                    <a:solidFill>
                      <a:schemeClr val="tx1"/>
                    </a:solidFill>
                    <a:latin typeface="思源宋体 CN" panose="02020400000000000000" charset="-122"/>
                    <a:ea typeface="思源宋体 CN" panose="02020400000000000000" charset="-122"/>
                  </a:rPr>
                  <a:t>三、趣玩、调整</a:t>
                </a:r>
                <a:r>
                  <a:rPr lang="en-US" altLang="zh-CN" sz="2400">
                    <a:solidFill>
                      <a:schemeClr val="tx1"/>
                    </a:solidFill>
                    <a:latin typeface="思源宋体 CN" panose="02020400000000000000" charset="-122"/>
                    <a:ea typeface="思源宋体 CN" panose="02020400000000000000" charset="-122"/>
                  </a:rPr>
                  <a:t>——</a:t>
                </a:r>
                <a:r>
                  <a:rPr lang="zh-CN" altLang="en-US" sz="2400">
                    <a:solidFill>
                      <a:schemeClr val="tx1"/>
                    </a:solidFill>
                    <a:latin typeface="思源宋体 CN" panose="02020400000000000000" charset="-122"/>
                    <a:ea typeface="思源宋体 CN" panose="02020400000000000000" charset="-122"/>
                  </a:rPr>
                  <a:t>乐高签到处的使用</a:t>
                </a:r>
                <a:endParaRPr lang="zh-CN" altLang="en-US" sz="2400">
                  <a:solidFill>
                    <a:schemeClr val="tx1"/>
                  </a:solidFill>
                  <a:latin typeface="思源宋体 CN" panose="02020400000000000000" charset="-122"/>
                  <a:ea typeface="思源宋体 CN" panose="02020400000000000000" charset="-122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9249" y="7261"/>
              <a:ext cx="11391" cy="1411"/>
              <a:chOff x="9249" y="1970"/>
              <a:chExt cx="11391" cy="1411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9249" y="1970"/>
                <a:ext cx="1377" cy="1411"/>
              </a:xfrm>
              <a:prstGeom prst="ellipse">
                <a:avLst/>
              </a:prstGeom>
              <a:solidFill>
                <a:srgbClr val="FFED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800" b="1">
                    <a:solidFill>
                      <a:schemeClr val="bg1"/>
                    </a:solidFill>
                    <a:latin typeface="思源宋体 CN" panose="02020400000000000000" charset="-122"/>
                    <a:ea typeface="思源宋体 CN" panose="02020400000000000000" charset="-122"/>
                  </a:rPr>
                  <a:t>04</a:t>
                </a:r>
                <a:endParaRPr lang="en-US" altLang="zh-CN" sz="2800" b="1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</a:endParaRPr>
              </a:p>
            </p:txBody>
          </p:sp>
          <p:sp>
            <p:nvSpPr>
              <p:cNvPr id="25" name="TextBox 3"/>
              <p:cNvSpPr txBox="1"/>
              <p:nvPr/>
            </p:nvSpPr>
            <p:spPr>
              <a:xfrm>
                <a:off x="10804" y="2167"/>
                <a:ext cx="9836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>
                  <a:buClrTx/>
                  <a:buSzTx/>
                  <a:buFontTx/>
                </a:pPr>
                <a:r>
                  <a:rPr lang="zh-CN" altLang="en-US" sz="2400">
                    <a:solidFill>
                      <a:schemeClr val="tx1"/>
                    </a:solidFill>
                    <a:latin typeface="思源宋体 CN" panose="02020400000000000000" charset="-122"/>
                    <a:ea typeface="思源宋体 CN" panose="02020400000000000000" charset="-122"/>
                  </a:rPr>
                  <a:t>四、回顾、梳理</a:t>
                </a:r>
                <a:r>
                  <a:rPr lang="en-US" altLang="zh-CN" sz="2400">
                    <a:solidFill>
                      <a:schemeClr val="tx1"/>
                    </a:solidFill>
                    <a:latin typeface="思源宋体 CN" panose="02020400000000000000" charset="-122"/>
                    <a:ea typeface="思源宋体 CN" panose="02020400000000000000" charset="-122"/>
                  </a:rPr>
                  <a:t>——</a:t>
                </a:r>
                <a:r>
                  <a:rPr lang="zh-CN" altLang="en-US" sz="2400">
                    <a:solidFill>
                      <a:schemeClr val="tx1"/>
                    </a:solidFill>
                    <a:latin typeface="思源宋体 CN" panose="02020400000000000000" charset="-122"/>
                    <a:ea typeface="思源宋体 CN" panose="02020400000000000000" charset="-122"/>
                  </a:rPr>
                  <a:t>乐高签到处的价值</a:t>
                </a:r>
                <a:endParaRPr lang="zh-CN" altLang="en-US" sz="2400">
                  <a:solidFill>
                    <a:schemeClr val="tx1"/>
                  </a:solidFill>
                  <a:latin typeface="思源宋体 CN" panose="02020400000000000000" charset="-122"/>
                  <a:ea typeface="思源宋体 CN" panose="02020400000000000000" charset="-122"/>
                </a:endParaRPr>
              </a:p>
            </p:txBody>
          </p:sp>
        </p:grpSp>
      </p:grpSp>
    </p:spTree>
    <p:custDataLst>
      <p:tags r:id="rId4"/>
    </p:custDataLst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D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80695" y="491490"/>
            <a:ext cx="11229340" cy="5937885"/>
          </a:xfrm>
          <a:prstGeom prst="roundRect">
            <a:avLst/>
          </a:prstGeom>
          <a:solidFill>
            <a:srgbClr val="FFF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3350" y="4548505"/>
            <a:ext cx="1897380" cy="23094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560000" flipV="1">
            <a:off x="46355" y="-401320"/>
            <a:ext cx="1987550" cy="28289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602"/>
          <a:stretch>
            <a:fillRect/>
          </a:stretch>
        </p:blipFill>
        <p:spPr>
          <a:xfrm flipH="1">
            <a:off x="1463675" y="1637665"/>
            <a:ext cx="3065780" cy="4791710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2326640" y="2581275"/>
            <a:ext cx="1320800" cy="1331595"/>
          </a:xfrm>
          <a:prstGeom prst="ellipse">
            <a:avLst/>
          </a:prstGeom>
          <a:solidFill>
            <a:srgbClr val="FFE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400" b="1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</a:rPr>
              <a:t>01</a:t>
            </a:r>
            <a:endParaRPr lang="en-US" altLang="zh-CN" sz="4400" b="1">
              <a:solidFill>
                <a:schemeClr val="bg1"/>
              </a:solidFill>
              <a:latin typeface="思源宋体 CN" panose="02020400000000000000" charset="-122"/>
              <a:ea typeface="思源宋体 CN" panose="020204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21530" y="1392555"/>
            <a:ext cx="686117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000"/>
              <a:t>      </a:t>
            </a:r>
            <a:r>
              <a:rPr lang="zh-CN" altLang="en-US" sz="2000">
                <a:solidFill>
                  <a:srgbClr val="32BCBE"/>
                </a:solidFill>
                <a:latin typeface="思源宋体 CN" panose="02020400000000000000" charset="-122"/>
                <a:ea typeface="思源宋体 CN" panose="02020400000000000000" charset="-122"/>
                <a:cs typeface="+mn-ea"/>
              </a:rPr>
              <a:t> </a:t>
            </a:r>
            <a:r>
              <a:rPr lang="zh-CN" altLang="en-US" sz="200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cs typeface="+mn-ea"/>
              </a:rPr>
              <a:t>幼儿自主管理，就是让幼儿自己做主，不受他人支配，管理自己、服务自己。在课程游戏化理念的影响下，教师可以用适宜又有趣的方式支持幼儿进行自我管理，让幼儿积极主动地参与自我的一切管理，通过自我管理促进良好行为习惯的养成，提高自我服务的意识和能力。而晨间签到，它作为幼儿进入活动室的第一道程序，早已成为一门课程来支持幼儿的自我管理。我们班级的晨间签到从一开始的教师预设到幼儿自己发现问题、解决问题，让小班幼儿在自主签到中获得学习。</a:t>
            </a:r>
            <a:endParaRPr lang="zh-CN" altLang="en-US" sz="200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cs typeface="+mn-ea"/>
            </a:endParaRPr>
          </a:p>
        </p:txBody>
      </p:sp>
    </p:spTree>
    <p:custDataLst>
      <p:tags r:id="rId6"/>
    </p:custDataLst>
  </p:cSld>
  <p:clrMapOvr>
    <a:masterClrMapping/>
  </p:clrMapOvr>
  <p:transition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D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80695" y="460375"/>
            <a:ext cx="11229340" cy="5937885"/>
          </a:xfrm>
          <a:prstGeom prst="roundRect">
            <a:avLst/>
          </a:prstGeom>
          <a:solidFill>
            <a:srgbClr val="FFF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3350" y="4548505"/>
            <a:ext cx="1897380" cy="23094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560000" flipV="1">
            <a:off x="46355" y="-401320"/>
            <a:ext cx="1987550" cy="2828925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2988310" y="593725"/>
            <a:ext cx="693928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cs typeface="+mn-ea"/>
              </a:rPr>
              <a:t>一、筛选、审议——乐高签到处的由来</a:t>
            </a:r>
            <a:endParaRPr lang="zh-CN" altLang="en-US" sz="240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cs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365" y="1264285"/>
            <a:ext cx="2523490" cy="2435860"/>
          </a:xfrm>
          <a:prstGeom prst="ellipse">
            <a:avLst/>
          </a:prstGeom>
          <a:ln>
            <a:solidFill>
              <a:srgbClr val="32BCBE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120" y="1264285"/>
            <a:ext cx="2396490" cy="2430780"/>
          </a:xfrm>
          <a:prstGeom prst="ellipse">
            <a:avLst/>
          </a:prstGeom>
          <a:ln>
            <a:solidFill>
              <a:srgbClr val="32BCBE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045" y="1264285"/>
            <a:ext cx="2391410" cy="2442845"/>
          </a:xfrm>
          <a:prstGeom prst="ellipse">
            <a:avLst/>
          </a:prstGeom>
          <a:ln>
            <a:solidFill>
              <a:srgbClr val="32BCBE"/>
            </a:solidFill>
          </a:ln>
        </p:spPr>
      </p:pic>
      <p:sp>
        <p:nvSpPr>
          <p:cNvPr id="21" name="文本"/>
          <p:cNvSpPr/>
          <p:nvPr/>
        </p:nvSpPr>
        <p:spPr>
          <a:xfrm>
            <a:off x="1461135" y="3893820"/>
            <a:ext cx="2637155" cy="553085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cs typeface="+mn-ea"/>
              </a:rPr>
              <a:t>不感兴趣</a:t>
            </a:r>
            <a:endParaRPr lang="zh-CN" altLang="en-US" sz="2000" spc="150" dirty="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cs typeface="+mn-ea"/>
            </a:endParaRPr>
          </a:p>
        </p:txBody>
      </p:sp>
      <p:sp>
        <p:nvSpPr>
          <p:cNvPr id="13" name="文本"/>
          <p:cNvSpPr/>
          <p:nvPr/>
        </p:nvSpPr>
        <p:spPr>
          <a:xfrm>
            <a:off x="4861560" y="3860800"/>
            <a:ext cx="2468880" cy="1014730"/>
          </a:xfrm>
          <a:prstGeom prst="rect">
            <a:avLst/>
          </a:prstGeom>
        </p:spPr>
        <p:txBody>
          <a:bodyPr wrap="non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cs typeface="+mn-ea"/>
              </a:rPr>
              <a:t>添粘贴的方式对于</a:t>
            </a:r>
            <a:endParaRPr lang="zh-CN" altLang="en-US" sz="200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cs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cs typeface="+mn-ea"/>
              </a:rPr>
              <a:t>孩子们太简单加内容</a:t>
            </a:r>
            <a:endParaRPr lang="zh-CN" altLang="en-US" sz="200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cs typeface="+mn-ea"/>
            </a:endParaRPr>
          </a:p>
        </p:txBody>
      </p:sp>
      <p:sp>
        <p:nvSpPr>
          <p:cNvPr id="15" name="文本"/>
          <p:cNvSpPr/>
          <p:nvPr/>
        </p:nvSpPr>
        <p:spPr>
          <a:xfrm>
            <a:off x="7942580" y="3893820"/>
            <a:ext cx="2940685" cy="1014730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cs typeface="+mn-ea"/>
              </a:rPr>
              <a:t>挑战性都不能满足班级孩子的需求</a:t>
            </a:r>
            <a:endParaRPr lang="zh-CN" altLang="en-US" sz="200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cs typeface="+mn-ea"/>
            </a:endParaRPr>
          </a:p>
        </p:txBody>
      </p:sp>
    </p:spTree>
    <p:custDataLst>
      <p:tags r:id="rId6"/>
    </p:custDataLst>
  </p:cSld>
  <p:clrMapOvr>
    <a:masterClrMapping/>
  </p:clrMapOvr>
  <p:transition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D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80695" y="491490"/>
            <a:ext cx="11229340" cy="5937885"/>
          </a:xfrm>
          <a:prstGeom prst="roundRect">
            <a:avLst/>
          </a:prstGeom>
          <a:solidFill>
            <a:srgbClr val="FFF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3350" y="4548505"/>
            <a:ext cx="1897380" cy="23094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560000" flipV="1">
            <a:off x="46355" y="-401320"/>
            <a:ext cx="1987550" cy="2828925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3924300" y="593725"/>
            <a:ext cx="476377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cs typeface="+mn-ea"/>
              </a:rPr>
              <a:t>乐高签到有以下价值点：</a:t>
            </a:r>
            <a:endParaRPr lang="zh-CN" altLang="en-US" sz="240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cs typeface="+mn-ea"/>
            </a:endParaRPr>
          </a:p>
        </p:txBody>
      </p:sp>
      <p:graphicFrame>
        <p:nvGraphicFramePr>
          <p:cNvPr id="14" name="表格 13"/>
          <p:cNvGraphicFramePr/>
          <p:nvPr>
            <p:custDataLst>
              <p:tags r:id="rId3"/>
            </p:custDataLst>
          </p:nvPr>
        </p:nvGraphicFramePr>
        <p:xfrm>
          <a:off x="2210435" y="1459865"/>
          <a:ext cx="8470265" cy="33254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1010"/>
                <a:gridCol w="2101215"/>
                <a:gridCol w="1626870"/>
                <a:gridCol w="1741170"/>
              </a:tblGrid>
              <a:tr h="751840"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思源宋体 CN" panose="02020400000000000000" charset="-122"/>
                          <a:ea typeface="思源宋体 CN" panose="02020400000000000000" charset="-122"/>
                          <a:cs typeface="+mn-ea"/>
                        </a:rPr>
                        <a:t>社会领域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思源宋体 CN" panose="02020400000000000000" charset="-122"/>
                        <a:ea typeface="思源宋体 CN" panose="02020400000000000000" charset="-122"/>
                        <a:cs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思源宋体 CN" panose="02020400000000000000" charset="-122"/>
                          <a:ea typeface="思源宋体 CN" panose="02020400000000000000" charset="-122"/>
                          <a:cs typeface="+mn-ea"/>
                        </a:rPr>
                        <a:t>科学领域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思源宋体 CN" panose="02020400000000000000" charset="-122"/>
                        <a:ea typeface="思源宋体 CN" panose="02020400000000000000" charset="-122"/>
                        <a:cs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思源宋体 CN" panose="02020400000000000000" charset="-122"/>
                          <a:ea typeface="思源宋体 CN" panose="02020400000000000000" charset="-122"/>
                          <a:cs typeface="+mn-ea"/>
                        </a:rPr>
                        <a:t>健康领域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思源宋体 CN" panose="02020400000000000000" charset="-122"/>
                        <a:ea typeface="思源宋体 CN" panose="02020400000000000000" charset="-122"/>
                        <a:cs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思源宋体 CN" panose="02020400000000000000" charset="-122"/>
                          <a:ea typeface="思源宋体 CN" panose="02020400000000000000" charset="-122"/>
                          <a:cs typeface="+mn-ea"/>
                        </a:rPr>
                        <a:t>艺术领域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思源宋体 CN" panose="02020400000000000000" charset="-122"/>
                        <a:ea typeface="思源宋体 CN" panose="02020400000000000000" charset="-122"/>
                        <a:cs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573655"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思源宋体 CN" panose="02020400000000000000" charset="-122"/>
                          <a:ea typeface="思源宋体 CN" panose="02020400000000000000" charset="-122"/>
                          <a:cs typeface="+mn-ea"/>
                        </a:rPr>
                        <a:t>签到方式新奇有趣，尊重幼儿个性表达。能够通过观察，发现来园与未入园同伴，关注同伴的出勤情况，关心同伴。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思源宋体 CN" panose="02020400000000000000" charset="-122"/>
                        <a:ea typeface="思源宋体 CN" panose="02020400000000000000" charset="-122"/>
                        <a:cs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思源宋体 CN" panose="02020400000000000000" charset="-122"/>
                          <a:ea typeface="思源宋体 CN" panose="02020400000000000000" charset="-122"/>
                          <a:cs typeface="+mn-ea"/>
                        </a:rPr>
                        <a:t>能感知物体基本的额空间方位，理解上下，前后、里外等方位词。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思源宋体 CN" panose="02020400000000000000" charset="-122"/>
                        <a:ea typeface="思源宋体 CN" panose="02020400000000000000" charset="-122"/>
                        <a:cs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思源宋体 CN" panose="02020400000000000000" charset="-122"/>
                          <a:ea typeface="思源宋体 CN" panose="02020400000000000000" charset="-122"/>
                          <a:cs typeface="+mn-ea"/>
                        </a:rPr>
                        <a:t>拼、插、拨、扭等发展幼儿手部动作的协调性和灵活性。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思源宋体 CN" panose="02020400000000000000" charset="-122"/>
                        <a:ea typeface="思源宋体 CN" panose="02020400000000000000" charset="-122"/>
                        <a:cs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思源宋体 CN" panose="02020400000000000000" charset="-122"/>
                          <a:ea typeface="思源宋体 CN" panose="02020400000000000000" charset="-122"/>
                          <a:cs typeface="+mn-ea"/>
                        </a:rPr>
                        <a:t>色彩丰富，块面立体；材料可分可合，容易创作多种造型。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思源宋体 CN" panose="02020400000000000000" charset="-122"/>
                        <a:ea typeface="思源宋体 CN" panose="02020400000000000000" charset="-122"/>
                        <a:cs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  <p:transition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D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80695" y="491490"/>
            <a:ext cx="11229340" cy="5937885"/>
          </a:xfrm>
          <a:prstGeom prst="roundRect">
            <a:avLst/>
          </a:prstGeom>
          <a:solidFill>
            <a:srgbClr val="FFF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3350" y="4548505"/>
            <a:ext cx="1897380" cy="23094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560000" flipV="1">
            <a:off x="46355" y="-470535"/>
            <a:ext cx="1987550" cy="2828925"/>
          </a:xfrm>
          <a:prstGeom prst="rect">
            <a:avLst/>
          </a:prstGeom>
        </p:spPr>
      </p:pic>
      <p:sp>
        <p:nvSpPr>
          <p:cNvPr id="24" name="TextBox 3"/>
          <p:cNvSpPr txBox="1"/>
          <p:nvPr/>
        </p:nvSpPr>
        <p:spPr>
          <a:xfrm>
            <a:off x="684530" y="903605"/>
            <a:ext cx="60305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</a:rPr>
              <a:t>二、适宜、自主——乐高签到环境的创设</a:t>
            </a:r>
            <a:endParaRPr lang="zh-CN" altLang="en-US" sz="2400" b="1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67680" y="1616710"/>
            <a:ext cx="614235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</a:rPr>
              <a:t>(一）环境创设温馨，色调协调</a:t>
            </a:r>
            <a:endParaRPr lang="zh-CN" altLang="en-US" sz="200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</a:rPr>
              <a:t>在乐高签到处我们投放了一个底座以及色彩不同的小积木块，幼儿可以选择自己喜欢的颜色进行拼插。小积木的家主要以白色、绿色色调为主，彩色的积木点缀。</a:t>
            </a:r>
            <a:endParaRPr lang="zh-CN" altLang="en-US" sz="200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</a:rPr>
              <a:t>（二）材料投放适宜、开放、操作性强</a:t>
            </a:r>
            <a:endParaRPr lang="zh-CN" altLang="en-US" sz="200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</a:rPr>
              <a:t>签到站周围空间宽敞，无杂物遮挡，能满足几个幼儿从各个方向同时操作，有效避免了多人同时签到的等待问题。</a:t>
            </a:r>
            <a:endParaRPr lang="zh-CN" altLang="en-US" sz="200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</a:endParaRPr>
          </a:p>
        </p:txBody>
      </p:sp>
      <p:pic>
        <p:nvPicPr>
          <p:cNvPr id="7" name="图片 6" descr="IMG_08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570" y="1840865"/>
            <a:ext cx="4319270" cy="32397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905" y="0"/>
            <a:ext cx="12192000" cy="6858000"/>
          </a:xfrm>
          <a:prstGeom prst="rect">
            <a:avLst/>
          </a:prstGeom>
          <a:solidFill>
            <a:srgbClr val="FFED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964565" y="706755"/>
            <a:ext cx="11229340" cy="5937885"/>
          </a:xfrm>
          <a:prstGeom prst="roundRect">
            <a:avLst/>
          </a:prstGeom>
          <a:solidFill>
            <a:srgbClr val="FFF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3350" y="4548505"/>
            <a:ext cx="1897380" cy="23094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560000" flipV="1">
            <a:off x="46355" y="-401320"/>
            <a:ext cx="1987550" cy="2828925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3924300" y="617855"/>
            <a:ext cx="4763770" cy="727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cs typeface="+mn-ea"/>
              </a:rPr>
              <a:t>（一）乐高签到处的使用</a:t>
            </a:r>
            <a:endParaRPr lang="zh-CN" altLang="en-US" sz="240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cs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391920" y="1812925"/>
            <a:ext cx="9349031" cy="4361761"/>
            <a:chOff x="1833" y="2091"/>
            <a:chExt cx="13134" cy="5294"/>
          </a:xfrm>
        </p:grpSpPr>
        <p:sp>
          <p:nvSpPr>
            <p:cNvPr id="40" name="燕尾形箭头 39"/>
            <p:cNvSpPr/>
            <p:nvPr/>
          </p:nvSpPr>
          <p:spPr>
            <a:xfrm>
              <a:off x="1833" y="5074"/>
              <a:ext cx="12716" cy="301"/>
            </a:xfrm>
            <a:prstGeom prst="notchedRightArrow">
              <a:avLst/>
            </a:prstGeom>
            <a:solidFill>
              <a:srgbClr val="2728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zh-CN" altLang="en-US" sz="2490">
                <a:latin typeface="Arial" panose="020B0604020202020204" pitchFamily="34" charset="0"/>
                <a:ea typeface="思源宋体 CN" panose="02020400000000000000" charset="-122"/>
                <a:cs typeface="Arial" panose="020B0604020202020204" pitchFamily="34" charset="0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 rot="0">
              <a:off x="3049" y="2091"/>
              <a:ext cx="1578" cy="3167"/>
              <a:chOff x="3049" y="2021"/>
              <a:chExt cx="1578" cy="3167"/>
            </a:xfrm>
          </p:grpSpPr>
          <p:sp>
            <p:nvSpPr>
              <p:cNvPr id="6" name="流程图: 离页连接符 5"/>
              <p:cNvSpPr/>
              <p:nvPr/>
            </p:nvSpPr>
            <p:spPr>
              <a:xfrm rot="10800000">
                <a:off x="3869" y="4084"/>
                <a:ext cx="702" cy="1104"/>
              </a:xfrm>
              <a:prstGeom prst="flowChartOffpageConnector">
                <a:avLst/>
              </a:prstGeom>
              <a:solidFill>
                <a:srgbClr val="2728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3049" y="2021"/>
                <a:ext cx="1578" cy="1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 b="1">
                    <a:solidFill>
                      <a:schemeClr val="bg1"/>
                    </a:solidFill>
                    <a:latin typeface="思源宋体 CN" panose="02020400000000000000" charset="-122"/>
                    <a:ea typeface="思源宋体 CN" panose="02020400000000000000" charset="-122"/>
                  </a:rPr>
                  <a:t>入文字</a:t>
                </a:r>
                <a:endParaRPr lang="zh-CN" altLang="en-US" sz="2800" b="1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</a:endParaRPr>
              </a:p>
            </p:txBody>
          </p:sp>
        </p:grpSp>
        <p:sp>
          <p:nvSpPr>
            <p:cNvPr id="12" name="流程图: 离页连接符 11"/>
            <p:cNvSpPr/>
            <p:nvPr/>
          </p:nvSpPr>
          <p:spPr>
            <a:xfrm rot="10800000">
              <a:off x="11137" y="4271"/>
              <a:ext cx="702" cy="1104"/>
            </a:xfrm>
            <a:prstGeom prst="flowChartOffpageConnector">
              <a:avLst/>
            </a:prstGeom>
            <a:solidFill>
              <a:srgbClr val="2728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016" y="2091"/>
              <a:ext cx="1578" cy="1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</a:rPr>
                <a:t>入文字</a:t>
              </a:r>
              <a:endParaRPr lang="zh-CN" altLang="en-US" sz="2800" b="1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3389" y="2091"/>
              <a:ext cx="1578" cy="1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</a:rPr>
                <a:t>输入文字</a:t>
              </a:r>
              <a:endParaRPr lang="zh-CN" altLang="en-US" sz="2800" b="1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</a:endParaRPr>
            </a:p>
          </p:txBody>
        </p:sp>
        <p:sp>
          <p:nvSpPr>
            <p:cNvPr id="23" name="文本"/>
            <p:cNvSpPr/>
            <p:nvPr/>
          </p:nvSpPr>
          <p:spPr>
            <a:xfrm>
              <a:off x="2151" y="5477"/>
              <a:ext cx="4015" cy="1904"/>
            </a:xfrm>
            <a:prstGeom prst="rect">
              <a:avLst/>
            </a:prstGeom>
            <a:noFill/>
          </p:spPr>
          <p:txBody>
            <a:bodyPr wrap="square" lIns="144000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1600" spc="150" dirty="0">
                  <a:solidFill>
                    <a:srgbClr val="272858"/>
                  </a:solidFill>
                </a:rPr>
                <a:t>乐乐首先找到自己的乐高积木，将它安装在来园区，今天他的积木在底板上一个独立的区域“安了家”</a:t>
              </a:r>
              <a:endParaRPr lang="zh-CN" altLang="en-US" sz="1600" spc="150" dirty="0">
                <a:solidFill>
                  <a:srgbClr val="272858"/>
                </a:solidFill>
              </a:endParaRPr>
            </a:p>
          </p:txBody>
        </p:sp>
        <p:sp>
          <p:nvSpPr>
            <p:cNvPr id="25" name="文本"/>
            <p:cNvSpPr/>
            <p:nvPr/>
          </p:nvSpPr>
          <p:spPr>
            <a:xfrm>
              <a:off x="10255" y="5481"/>
              <a:ext cx="3333" cy="1904"/>
            </a:xfrm>
            <a:prstGeom prst="rect">
              <a:avLst/>
            </a:prstGeom>
            <a:noFill/>
          </p:spPr>
          <p:txBody>
            <a:bodyPr wrap="square" lIns="144000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1600" spc="150" dirty="0">
                  <a:solidFill>
                    <a:srgbClr val="272858"/>
                  </a:solidFill>
                </a:rPr>
                <a:t>苗苗把自己的积木插在了点点的积木旁边后，微笑着欣赏了一会儿</a:t>
              </a:r>
              <a:r>
                <a:rPr lang="en-US" altLang="zh-CN" sz="1600" spc="150" dirty="0">
                  <a:solidFill>
                    <a:srgbClr val="272858"/>
                  </a:solidFill>
                </a:rPr>
                <a:t>.</a:t>
              </a:r>
              <a:endParaRPr lang="en-US" altLang="zh-CN" sz="1600" spc="150" dirty="0">
                <a:solidFill>
                  <a:srgbClr val="272858"/>
                </a:solidFill>
              </a:endParaRPr>
            </a:p>
          </p:txBody>
        </p:sp>
      </p:grpSp>
      <p:pic>
        <p:nvPicPr>
          <p:cNvPr id="22" name="图片 21" descr="IMG_0782(20220420-080428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160" y="1369060"/>
            <a:ext cx="2824480" cy="2118995"/>
          </a:xfrm>
          <a:prstGeom prst="ellipse">
            <a:avLst/>
          </a:prstGeom>
        </p:spPr>
      </p:pic>
      <p:pic>
        <p:nvPicPr>
          <p:cNvPr id="24" name="图片 23" descr="IMG_0901(20220421-120909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115" y="1491615"/>
            <a:ext cx="3189605" cy="2392680"/>
          </a:xfrm>
          <a:prstGeom prst="ellipse">
            <a:avLst/>
          </a:prstGeom>
        </p:spPr>
      </p:pic>
      <p:pic>
        <p:nvPicPr>
          <p:cNvPr id="11" name="图片 10" descr="IMG_0902(20220421-12091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2795" y="1220470"/>
            <a:ext cx="3152140" cy="2364105"/>
          </a:xfrm>
          <a:prstGeom prst="ellipse">
            <a:avLst/>
          </a:prstGeom>
        </p:spPr>
      </p:pic>
    </p:spTree>
    <p:custDataLst>
      <p:tags r:id="rId6"/>
    </p:custDataLst>
  </p:cSld>
  <p:clrMapOvr>
    <a:masterClrMapping/>
  </p:clrMapOvr>
  <p:transition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905" y="0"/>
            <a:ext cx="12192000" cy="6858000"/>
          </a:xfrm>
          <a:prstGeom prst="rect">
            <a:avLst/>
          </a:prstGeom>
          <a:solidFill>
            <a:srgbClr val="FFED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961390" y="706755"/>
            <a:ext cx="11229340" cy="5937885"/>
          </a:xfrm>
          <a:prstGeom prst="roundRect">
            <a:avLst/>
          </a:prstGeom>
          <a:solidFill>
            <a:srgbClr val="FFF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3350" y="4548505"/>
            <a:ext cx="1897380" cy="23094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560000" flipV="1">
            <a:off x="46355" y="-401320"/>
            <a:ext cx="1987550" cy="2828925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3924300" y="617855"/>
            <a:ext cx="4763770" cy="525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cs typeface="+mn-ea"/>
              </a:rPr>
              <a:t>（一）乐高签到处的使用</a:t>
            </a:r>
            <a:endParaRPr lang="zh-CN" altLang="en-US" sz="240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cs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041400" y="1908810"/>
            <a:ext cx="10543463" cy="4391421"/>
            <a:chOff x="1833" y="2091"/>
            <a:chExt cx="14812" cy="5330"/>
          </a:xfrm>
        </p:grpSpPr>
        <p:sp>
          <p:nvSpPr>
            <p:cNvPr id="40" name="燕尾形箭头 39"/>
            <p:cNvSpPr/>
            <p:nvPr/>
          </p:nvSpPr>
          <p:spPr>
            <a:xfrm>
              <a:off x="1833" y="5121"/>
              <a:ext cx="14812" cy="360"/>
            </a:xfrm>
            <a:prstGeom prst="notchedRightArrow">
              <a:avLst/>
            </a:prstGeom>
            <a:solidFill>
              <a:srgbClr val="2728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zh-CN" altLang="en-US" sz="2490">
                <a:latin typeface="Arial" panose="020B0604020202020204" pitchFamily="34" charset="0"/>
                <a:ea typeface="思源宋体 CN" panose="020204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6" name="流程图: 离页连接符 5"/>
            <p:cNvSpPr/>
            <p:nvPr/>
          </p:nvSpPr>
          <p:spPr>
            <a:xfrm rot="10800000">
              <a:off x="3925" y="4098"/>
              <a:ext cx="702" cy="1104"/>
            </a:xfrm>
            <a:prstGeom prst="flowChartOffpageConnector">
              <a:avLst/>
            </a:prstGeom>
            <a:solidFill>
              <a:srgbClr val="2728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18" name="组合 17"/>
            <p:cNvGrpSpPr/>
            <p:nvPr/>
          </p:nvGrpSpPr>
          <p:grpSpPr>
            <a:xfrm rot="0">
              <a:off x="13389" y="2091"/>
              <a:ext cx="1578" cy="3204"/>
              <a:chOff x="3049" y="2021"/>
              <a:chExt cx="1578" cy="3204"/>
            </a:xfrm>
          </p:grpSpPr>
          <p:sp>
            <p:nvSpPr>
              <p:cNvPr id="20" name="流程图: 离页连接符 19"/>
              <p:cNvSpPr/>
              <p:nvPr/>
            </p:nvSpPr>
            <p:spPr>
              <a:xfrm rot="10800000">
                <a:off x="3487" y="4121"/>
                <a:ext cx="702" cy="1104"/>
              </a:xfrm>
              <a:prstGeom prst="flowChartOffpageConnector">
                <a:avLst/>
              </a:prstGeom>
              <a:solidFill>
                <a:srgbClr val="2728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3049" y="2021"/>
                <a:ext cx="1578" cy="1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 b="1">
                    <a:solidFill>
                      <a:schemeClr val="bg1"/>
                    </a:solidFill>
                    <a:latin typeface="思源宋体 CN" panose="02020400000000000000" charset="-122"/>
                    <a:ea typeface="思源宋体 CN" panose="02020400000000000000" charset="-122"/>
                  </a:rPr>
                  <a:t>输入文字</a:t>
                </a:r>
                <a:endParaRPr lang="zh-CN" altLang="en-US" sz="2800" b="1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</a:endParaRPr>
              </a:p>
            </p:txBody>
          </p:sp>
        </p:grpSp>
        <p:sp>
          <p:nvSpPr>
            <p:cNvPr id="28" name="文本"/>
            <p:cNvSpPr/>
            <p:nvPr/>
          </p:nvSpPr>
          <p:spPr>
            <a:xfrm>
              <a:off x="3049" y="5517"/>
              <a:ext cx="3638" cy="1904"/>
            </a:xfrm>
            <a:prstGeom prst="rect">
              <a:avLst/>
            </a:prstGeom>
            <a:noFill/>
          </p:spPr>
          <p:txBody>
            <a:bodyPr wrap="square" lIns="144000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1600" spc="150" dirty="0">
                  <a:solidFill>
                    <a:srgbClr val="272858"/>
                  </a:solidFill>
                </a:rPr>
                <a:t>有些小朋友则试着把同种颜色的积木搭建在一起，按照颜色进行分类签到</a:t>
              </a:r>
              <a:endParaRPr lang="zh-CN" altLang="en-US" sz="1600" spc="150" dirty="0">
                <a:solidFill>
                  <a:srgbClr val="272858"/>
                </a:solidFill>
              </a:endParaRPr>
            </a:p>
          </p:txBody>
        </p:sp>
        <p:sp>
          <p:nvSpPr>
            <p:cNvPr id="32" name="文本"/>
            <p:cNvSpPr/>
            <p:nvPr/>
          </p:nvSpPr>
          <p:spPr>
            <a:xfrm>
              <a:off x="11938" y="5713"/>
              <a:ext cx="3500" cy="1455"/>
            </a:xfrm>
            <a:prstGeom prst="rect">
              <a:avLst/>
            </a:prstGeom>
            <a:noFill/>
          </p:spPr>
          <p:txBody>
            <a:bodyPr wrap="square" lIns="144000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1600" spc="150" dirty="0">
                  <a:solidFill>
                    <a:srgbClr val="272858"/>
                  </a:solidFill>
                </a:rPr>
                <a:t>瞧，果果甚至爬到椅子上把乐高积木插上去，把高楼拼插的最高。</a:t>
              </a:r>
              <a:endParaRPr lang="zh-CN" altLang="en-US" sz="1600" spc="150" dirty="0">
                <a:solidFill>
                  <a:srgbClr val="272858"/>
                </a:solidFill>
              </a:endParaRPr>
            </a:p>
          </p:txBody>
        </p:sp>
      </p:grpSp>
      <p:pic>
        <p:nvPicPr>
          <p:cNvPr id="26" name="图片 25" descr="IMG_0807(20220420-08220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330" y="1253490"/>
            <a:ext cx="2585085" cy="1939290"/>
          </a:xfrm>
          <a:prstGeom prst="rect">
            <a:avLst/>
          </a:prstGeom>
        </p:spPr>
      </p:pic>
      <p:pic>
        <p:nvPicPr>
          <p:cNvPr id="27" name="图片 26" descr="QQ图片202204261356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740" y="1717040"/>
            <a:ext cx="2459990" cy="1845310"/>
          </a:xfrm>
          <a:prstGeom prst="rect">
            <a:avLst/>
          </a:prstGeom>
        </p:spPr>
      </p:pic>
      <p:pic>
        <p:nvPicPr>
          <p:cNvPr id="29" name="图片 28" descr="IMG_0800(20220420-081916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690" y="1747520"/>
            <a:ext cx="2419350" cy="1814830"/>
          </a:xfrm>
          <a:prstGeom prst="rect">
            <a:avLst/>
          </a:prstGeom>
        </p:spPr>
      </p:pic>
      <p:pic>
        <p:nvPicPr>
          <p:cNvPr id="30" name="图片 29" descr="IMG_0812(20220420-08233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4300" y="2407285"/>
            <a:ext cx="2623820" cy="196786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D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81330" y="460375"/>
            <a:ext cx="11229340" cy="5937885"/>
          </a:xfrm>
          <a:prstGeom prst="roundRect">
            <a:avLst/>
          </a:prstGeom>
          <a:solidFill>
            <a:srgbClr val="FFF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r>
              <a:rPr>
                <a:solidFill>
                  <a:schemeClr val="tx1"/>
                </a:solidFill>
              </a:rPr>
              <a:t>乐高签到具有较多的优势：</a:t>
            </a:r>
            <a:endParaRPr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r>
              <a:rPr>
                <a:solidFill>
                  <a:schemeClr val="tx1"/>
                </a:solidFill>
              </a:rPr>
              <a:t>它在动作发展、色彩造型、趣味性和互动性等方面能带给幼儿更多的体验和挑战，发挥其多元教育价值。在投放之初，孩子充分与乐高积木互动，按照自己的想法进行拼插，比如安装独立的小家，与同伴积木进行组合拼插，在发现拼插最高的高楼时，孩子们非常兴奋，每天的兴趣点便转变为：如何才能拼插出最高的高楼？他们爬到椅子上，两两合作扶着高楼等都是在探索搭建高楼的方法。孩子的兴趣、孩子的学习在这里发生。作为老师，此时老师角色是：观察者、忠实的记录者。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3350" y="4548505"/>
            <a:ext cx="1897380" cy="23094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560000" flipV="1">
            <a:off x="59055" y="-401320"/>
            <a:ext cx="1987550" cy="2828925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3886200" y="1149985"/>
            <a:ext cx="476377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>
                <a:solidFill>
                  <a:schemeClr val="tx1"/>
                </a:solidFill>
                <a:sym typeface="+mn-ea"/>
              </a:rPr>
              <a:t>教师反思与分析：</a:t>
            </a:r>
            <a:endParaRPr lang="zh-CN" altLang="en-US" dirty="0">
              <a:solidFill>
                <a:srgbClr val="32BCBE"/>
              </a:solidFill>
              <a:latin typeface="思源宋体 CN" panose="02020400000000000000" charset="-122"/>
              <a:ea typeface="思源宋体 CN" panose="02020400000000000000" charset="-122"/>
              <a:cs typeface="+mn-ea"/>
            </a:endParaRPr>
          </a:p>
        </p:txBody>
      </p:sp>
    </p:spTree>
    <p:custDataLst>
      <p:tags r:id="rId3"/>
    </p:custDataLst>
  </p:cSld>
  <p:clrMapOvr>
    <a:masterClrMapping/>
  </p:clrMapOvr>
  <p:transition>
    <p:push dir="u"/>
  </p:transition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4.xml><?xml version="1.0" encoding="utf-8"?>
<p:tagLst xmlns:p="http://schemas.openxmlformats.org/presentationml/2006/main">
  <p:tag name="KSO_WM_UNIT_PLACING_PICTURE_USER_VIEWPORT" val="{&quot;height&quot;:3637,&quot;width&quot;:2988}"/>
</p:tagLst>
</file>

<file path=ppt/tags/tag65.xml><?xml version="1.0" encoding="utf-8"?>
<p:tagLst xmlns:p="http://schemas.openxmlformats.org/presentationml/2006/main">
  <p:tag name="KSO_WM_UNIT_PLACING_PICTURE_USER_VIEWPORT" val="{&quot;height&quot;:4455,&quot;width&quot;:3130}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8.xml><?xml version="1.0" encoding="utf-8"?>
<p:tagLst xmlns:p="http://schemas.openxmlformats.org/presentationml/2006/main">
  <p:tag name="KSO_WM_UNIT_TABLE_BEAUTIFY" val="smartTable{76957caf-4d56-4687-9176-e3b6f5bdffcd}"/>
  <p:tag name="TABLE_ENDDRAG_ORIGIN_RECT" val="666*261"/>
  <p:tag name="TABLE_ENDDRAG_RECT" val="174*114*666*26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3637,&quot;width&quot;:2988}"/>
</p:tagLst>
</file>

<file path=ppt/tags/tag71.xml><?xml version="1.0" encoding="utf-8"?>
<p:tagLst xmlns:p="http://schemas.openxmlformats.org/presentationml/2006/main">
  <p:tag name="KSO_WM_UNIT_PLACING_PICTURE_USER_VIEWPORT" val="{&quot;height&quot;:4455,&quot;width&quot;:3130}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6.xml><?xml version="1.0" encoding="utf-8"?>
<p:tagLst xmlns:p="http://schemas.openxmlformats.org/presentationml/2006/main">
  <p:tag name="KSO_WM_UNIT_TABLE_BEAUTIFY" val="smartTable{e2ed742c-7033-40b5-9c6d-30f514cc87ee}"/>
  <p:tag name="TABLE_ENDDRAG_ORIGIN_RECT" val="292*116"/>
  <p:tag name="TABLE_ENDDRAG_RECT" val="62*130*292*116"/>
</p:tagLst>
</file>

<file path=ppt/tags/tag77.xml><?xml version="1.0" encoding="utf-8"?>
<p:tagLst xmlns:p="http://schemas.openxmlformats.org/presentationml/2006/main">
  <p:tag name="KSO_WM_UNIT_TABLE_BEAUTIFY" val="smartTable{06f1b380-4282-49db-b0f1-671c22dcc145}"/>
  <p:tag name="TABLE_ENDDRAG_ORIGIN_RECT" val="519*116"/>
  <p:tag name="TABLE_ENDDRAG_RECT" val="353*130*520*116"/>
  <p:tag name="TABLE_AUTOADJUST_FLAG" val="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9.xml><?xml version="1.0" encoding="utf-8"?>
<p:tagLst xmlns:p="http://schemas.openxmlformats.org/presentationml/2006/main">
  <p:tag name="KSO_WM_UNIT_PLACING_PICTURE_USER_VIEWPORT" val="{&quot;height&quot;:3637,&quot;width&quot;:2988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PLACING_PICTURE_USER_VIEWPORT" val="{&quot;height&quot;:4455,&quot;width&quot;:3130}"/>
</p:tagLst>
</file>

<file path=ppt/tags/tag81.xml><?xml version="1.0" encoding="utf-8"?>
<p:tagLst xmlns:p="http://schemas.openxmlformats.org/presentationml/2006/main">
  <p:tag name="KSO_WM_UNIT_TABLE_BEAUTIFY" val="smartTable{43fb5557-2757-4c1d-8907-18cfde699caf}"/>
  <p:tag name="TABLE_ENDDRAG_ORIGIN_RECT" val="680*110"/>
  <p:tag name="TABLE_ENDDRAG_RECT" val="183*105*680*110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3.xml><?xml version="1.0" encoding="utf-8"?>
<p:tagLst xmlns:p="http://schemas.openxmlformats.org/presentationml/2006/main">
  <p:tag name="KSO_WM_UNIT_PLACING_PICTURE_USER_VIEWPORT" val="{&quot;height&quot;:3637,&quot;width&quot;:2988}"/>
</p:tagLst>
</file>

<file path=ppt/tags/tag84.xml><?xml version="1.0" encoding="utf-8"?>
<p:tagLst xmlns:p="http://schemas.openxmlformats.org/presentationml/2006/main">
  <p:tag name="KSO_WM_UNIT_PLACING_PICTURE_USER_VIEWPORT" val="{&quot;height&quot;:4455,&quot;width&quot;:3130}"/>
</p:tagLst>
</file>

<file path=ppt/tags/tag85.xml><?xml version="1.0" encoding="utf-8"?>
<p:tagLst xmlns:p="http://schemas.openxmlformats.org/presentationml/2006/main">
  <p:tag name="KSO_WM_UNIT_TABLE_BEAUTIFY" val="smartTable{43fb5557-2757-4c1d-8907-18cfde699caf}"/>
  <p:tag name="TABLE_ENDDRAG_ORIGIN_RECT" val="629*242"/>
  <p:tag name="TABLE_ENDDRAG_RECT" val="174*130*629*242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1.xml><?xml version="1.0" encoding="utf-8"?>
<p:tagLst xmlns:p="http://schemas.openxmlformats.org/presentationml/2006/main">
  <p:tag name="KSO_WM_UNIT_TABLE_BEAUTIFY" val="smartTable{e2ed742c-7033-40b5-9c6d-30f514cc87ee}"/>
  <p:tag name="TABLE_ENDDRAG_ORIGIN_RECT" val="248*359"/>
  <p:tag name="TABLE_ENDDRAG_RECT" val="62*130*248*359"/>
</p:tagLst>
</file>

<file path=ppt/tags/tag92.xml><?xml version="1.0" encoding="utf-8"?>
<p:tagLst xmlns:p="http://schemas.openxmlformats.org/presentationml/2006/main">
  <p:tag name="KSO_WM_UNIT_TABLE_BEAUTIFY" val="smartTable{06f1b380-4282-49db-b0f1-671c22dcc145}"/>
  <p:tag name="TABLE_ENDDRAG_ORIGIN_RECT" val="601*325"/>
  <p:tag name="TABLE_ENDDRAG_RECT" val="310*130*601*325"/>
  <p:tag name="TABLE_AUTOADJUST_FLAG" val="1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4.xml><?xml version="1.0" encoding="utf-8"?>
<p:tagLst xmlns:p="http://schemas.openxmlformats.org/presentationml/2006/main">
  <p:tag name="KSO_WM_UNIT_PLACING_PICTURE_USER_VIEWPORT" val="{&quot;height&quot;:3637,&quot;width&quot;:2988}"/>
</p:tagLst>
</file>

<file path=ppt/tags/tag95.xml><?xml version="1.0" encoding="utf-8"?>
<p:tagLst xmlns:p="http://schemas.openxmlformats.org/presentationml/2006/main">
  <p:tag name="KSO_WM_UNIT_PLACING_PICTURE_USER_VIEWPORT" val="{&quot;height&quot;:4455,&quot;width&quot;:3130}"/>
</p:tagLst>
</file>

<file path=ppt/tags/tag96.xml><?xml version="1.0" encoding="utf-8"?>
<p:tagLst xmlns:p="http://schemas.openxmlformats.org/presentationml/2006/main">
  <p:tag name="KSO_WM_UNIT_PLACING_PICTURE_USER_VIEWPORT" val="{&quot;height&quot;:2883,&quot;width&quot;:3096}"/>
</p:tagLst>
</file>

<file path=ppt/tags/tag97.xml><?xml version="1.0" encoding="utf-8"?>
<p:tagLst xmlns:p="http://schemas.openxmlformats.org/presentationml/2006/main">
  <p:tag name="KSO_WM_UNIT_PLACING_PICTURE_USER_VIEWPORT" val="{&quot;height&quot;:3066,&quot;width&quot;:3175}"/>
</p:tagLst>
</file>

<file path=ppt/tags/tag98.xml><?xml version="1.0" encoding="utf-8"?>
<p:tagLst xmlns:p="http://schemas.openxmlformats.org/presentationml/2006/main">
  <p:tag name="KSO_WM_UNIT_PLACING_PICTURE_USER_VIEWPORT" val="{&quot;height&quot;:3066,&quot;width&quot;:3175}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思源宋体 CN"/>
        <a:cs typeface=""/>
      </a:majorFont>
      <a:minorFont>
        <a:latin typeface="Arial"/>
        <a:ea typeface="思源宋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2832</Words>
  <Application>WPS 演示</Application>
  <PresentationFormat>宽屏</PresentationFormat>
  <Paragraphs>176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Arial</vt:lpstr>
      <vt:lpstr>宋体</vt:lpstr>
      <vt:lpstr>Wingdings</vt:lpstr>
      <vt:lpstr>思源宋体 CN</vt:lpstr>
      <vt:lpstr>微软雅黑</vt:lpstr>
      <vt:lpstr>Arial Unicode MS</vt:lpstr>
      <vt:lpstr>思源宋体 CN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小念想</cp:lastModifiedBy>
  <cp:revision>47</cp:revision>
  <dcterms:created xsi:type="dcterms:W3CDTF">2019-06-19T02:08:00Z</dcterms:created>
  <dcterms:modified xsi:type="dcterms:W3CDTF">2022-04-27T11:59:11Z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KSOTemplateUUID">
    <vt:lpwstr>v1.0_mb_JGhlB4zhdx4ii7VPQArLaw==</vt:lpwstr>
  </property>
  <property fmtid="{D5CDD505-2E9C-101B-9397-08002B2CF9AE}" pid="4" name="ICV">
    <vt:lpwstr>C767D211C2164856AEFDC6396707E090</vt:lpwstr>
  </property>
</Properties>
</file>