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1" r:id="rId3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12" r:id="rId24"/>
    <p:sldId id="277" r:id="rId25"/>
    <p:sldId id="278" r:id="rId26"/>
    <p:sldId id="279" r:id="rId27"/>
    <p:sldId id="280" r:id="rId28"/>
    <p:sldId id="313" r:id="rId29"/>
    <p:sldId id="282" r:id="rId30"/>
    <p:sldId id="284" r:id="rId31"/>
    <p:sldId id="285" r:id="rId32"/>
    <p:sldId id="286" r:id="rId33"/>
    <p:sldId id="314" r:id="rId34"/>
    <p:sldId id="288" r:id="rId35"/>
    <p:sldId id="289" r:id="rId36"/>
    <p:sldId id="290" r:id="rId37"/>
    <p:sldId id="304" r:id="rId38"/>
    <p:sldId id="291" r:id="rId39"/>
    <p:sldId id="315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16" r:id="rId48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10708F"/>
    <a:srgbClr val="106F8F"/>
    <a:srgbClr val="1A7B99"/>
    <a:srgbClr val="CCF5F7"/>
    <a:srgbClr val="E6FAFB"/>
    <a:srgbClr val="A0D8F4"/>
    <a:srgbClr val="DE9636"/>
    <a:srgbClr val="008FF9"/>
    <a:srgbClr val="014FA1"/>
    <a:srgbClr val="B37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59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tags" Target="tags/tag1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C9C8-3ACB-48C7-9E56-D875EFB405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microsoft.com/office/2007/relationships/hdphoto" Target="../media/image3.wdp"/><Relationship Id="rId14" Type="http://schemas.openxmlformats.org/officeDocument/2006/relationships/image" Target="../media/image2.pn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500">
        <p15:prstTrans prst="pageCurlDouble"/>
      </p:transition>
    </mc:Choice>
    <mc:Fallback>
      <p:transition spd="slow" advTm="5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8.pn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3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1" y="0"/>
            <a:ext cx="12192000" cy="609600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1" y="4295775"/>
            <a:ext cx="2838450" cy="25622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95" y="1333860"/>
            <a:ext cx="3564041" cy="1399774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矩形 33">
            <a:hlinkClick r:id="" action="ppaction://noaction"/>
          </p:cNvPr>
          <p:cNvSpPr/>
          <p:nvPr/>
        </p:nvSpPr>
        <p:spPr>
          <a:xfrm>
            <a:off x="3481705" y="5008880"/>
            <a:ext cx="4741545" cy="3987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3399"/>
              </a:buClr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常州市新北区龙虎塘实验小学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2022.04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 34">
            <a:hlinkClick r:id="" action="ppaction://noaction"/>
          </p:cNvPr>
          <p:cNvSpPr/>
          <p:nvPr/>
        </p:nvSpPr>
        <p:spPr>
          <a:xfrm>
            <a:off x="3497863" y="4284391"/>
            <a:ext cx="4558490" cy="460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buClr>
                <a:srgbClr val="FF3399"/>
              </a:buClr>
              <a:buFontTx/>
              <a:buNone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校园安全教育主题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056353" y="4515223"/>
            <a:ext cx="1247986" cy="45719"/>
          </a:xfrm>
          <a:prstGeom prst="rect">
            <a:avLst/>
          </a:prstGeom>
          <a:solidFill>
            <a:srgbClr val="106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233448" y="4515223"/>
            <a:ext cx="1247986" cy="45719"/>
          </a:xfrm>
          <a:prstGeom prst="rect">
            <a:avLst/>
          </a:prstGeom>
          <a:solidFill>
            <a:srgbClr val="107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46" y="2942326"/>
            <a:ext cx="5142733" cy="2982039"/>
          </a:xfrm>
          <a:prstGeom prst="rect">
            <a:avLst/>
          </a:prstGeom>
        </p:spPr>
      </p:pic>
      <p:pic>
        <p:nvPicPr>
          <p:cNvPr id="22531" name="Picture 4" descr="c:\documents and settings\administrator\application data\360se6\User Data\temp\001e90b61f3b114fb58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8" y="2717337"/>
            <a:ext cx="5705475" cy="332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sp>
        <p:nvSpPr>
          <p:cNvPr id="22532" name="矩形 7"/>
          <p:cNvSpPr>
            <a:spLocks noChangeArrowheads="1"/>
          </p:cNvSpPr>
          <p:nvPr/>
        </p:nvSpPr>
        <p:spPr bwMode="auto">
          <a:xfrm>
            <a:off x="7503342" y="3803984"/>
            <a:ext cx="3883024" cy="1135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哈尔滨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名男孩村中深水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坑戏水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人溺水身亡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07705" y="-287386"/>
            <a:ext cx="3766467" cy="2405798"/>
            <a:chOff x="4207705" y="-287386"/>
            <a:chExt cx="3766467" cy="24057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705" y="-287386"/>
              <a:ext cx="3766467" cy="240579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5064808" y="974298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水坑</a:t>
              </a:r>
              <a:endParaRPr lang="zh-CN" altLang="en-US" sz="5400" spc="6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05" y="2441445"/>
            <a:ext cx="5755559" cy="4073844"/>
          </a:xfrm>
          <a:prstGeom prst="rect">
            <a:avLst/>
          </a:prstGeom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365" y="2934393"/>
            <a:ext cx="5092699" cy="2948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grpSp>
        <p:nvGrpSpPr>
          <p:cNvPr id="5" name="组合 4"/>
          <p:cNvGrpSpPr/>
          <p:nvPr/>
        </p:nvGrpSpPr>
        <p:grpSpPr>
          <a:xfrm>
            <a:off x="2473526" y="-19"/>
            <a:ext cx="3766467" cy="2405798"/>
            <a:chOff x="4207705" y="0"/>
            <a:chExt cx="3766467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705" y="0"/>
              <a:ext cx="3766467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247690" y="1300873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河流</a:t>
              </a:r>
              <a:endParaRPr lang="zh-CN" altLang="en-US" sz="5400" spc="6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44" y="0"/>
            <a:ext cx="1475295" cy="1475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4" y="900293"/>
            <a:ext cx="1727788" cy="17277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27" y="342711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0"/>
          <a:stretch>
            <a:fillRect/>
          </a:stretch>
        </p:blipFill>
        <p:spPr bwMode="auto">
          <a:xfrm rot="33955">
            <a:off x="865913" y="2665968"/>
            <a:ext cx="4438403" cy="3230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/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1839" y="2644126"/>
            <a:ext cx="4470093" cy="3273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/>
        </p:spPr>
      </p:pic>
      <p:grpSp>
        <p:nvGrpSpPr>
          <p:cNvPr id="6" name="组合 5"/>
          <p:cNvGrpSpPr/>
          <p:nvPr/>
        </p:nvGrpSpPr>
        <p:grpSpPr>
          <a:xfrm>
            <a:off x="5913957" y="-231738"/>
            <a:ext cx="3766467" cy="2405798"/>
            <a:chOff x="4207705" y="0"/>
            <a:chExt cx="3766467" cy="24057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705" y="0"/>
              <a:ext cx="3766467" cy="2405798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301526" y="1279102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溪边</a:t>
              </a:r>
              <a:endParaRPr lang="zh-CN" altLang="en-US" sz="5400" spc="6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95" y="495136"/>
            <a:ext cx="1475295" cy="14752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36" y="971161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3"/>
          <a:stretch>
            <a:fillRect/>
          </a:stretch>
        </p:blipFill>
        <p:spPr bwMode="auto">
          <a:xfrm>
            <a:off x="986372" y="2418262"/>
            <a:ext cx="4690412" cy="303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257" y="2418262"/>
            <a:ext cx="4524405" cy="3031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/>
        </p:spPr>
      </p:pic>
      <p:grpSp>
        <p:nvGrpSpPr>
          <p:cNvPr id="5" name="组合 4"/>
          <p:cNvGrpSpPr/>
          <p:nvPr/>
        </p:nvGrpSpPr>
        <p:grpSpPr>
          <a:xfrm>
            <a:off x="4207705" y="-345974"/>
            <a:ext cx="3766467" cy="2405798"/>
            <a:chOff x="4207705" y="0"/>
            <a:chExt cx="3766467" cy="24057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705" y="0"/>
              <a:ext cx="3766467" cy="2405798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258775" y="1292957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溪边</a:t>
              </a:r>
              <a:endParaRPr lang="zh-CN" altLang="en-US" sz="5400" spc="6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>
            <a:spLocks noChangeArrowheads="1"/>
          </p:cNvSpPr>
          <p:nvPr/>
        </p:nvSpPr>
        <p:spPr bwMode="auto">
          <a:xfrm>
            <a:off x="855591" y="2553757"/>
            <a:ext cx="5061883" cy="22493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ea typeface="微软雅黑" panose="020B0503020204020204" pitchFamily="34" charset="-122"/>
              </a:rPr>
              <a:t>“在人们惯性思维里，都觉得在河里或水库里游泳比较危险。其实从最近几年的经验看，游泳池里出意外的案例也特别多，而且有增多的趋势。”</a:t>
            </a:r>
            <a:endParaRPr lang="zh-CN" altLang="en-US" sz="2400" b="1" dirty="0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88990" y="-172115"/>
            <a:ext cx="3766467" cy="2405798"/>
            <a:chOff x="4215126" y="-59063"/>
            <a:chExt cx="3766467" cy="24057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126" y="-59063"/>
              <a:ext cx="3766467" cy="240579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667788" y="1322681"/>
              <a:ext cx="32223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为什么游泳池也会发生溺水呢</a:t>
              </a:r>
              <a:r>
                <a:rPr lang="en-US" altLang="zh-CN" sz="2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?</a:t>
              </a:r>
              <a:endParaRPr lang="zh-CN" altLang="en-US" sz="2400" spc="6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19309"/>
            <a:ext cx="5874468" cy="29567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05" y="298626"/>
            <a:ext cx="1475295" cy="1475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82" y="1196434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矩形 6"/>
          <p:cNvSpPr>
            <a:spLocks noChangeArrowheads="1"/>
          </p:cNvSpPr>
          <p:nvPr/>
        </p:nvSpPr>
        <p:spPr bwMode="auto">
          <a:xfrm>
            <a:off x="1134441" y="968755"/>
            <a:ext cx="3382962" cy="369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日，一名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岁孩子在三亚某酒店游泳时不幸溺亡；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岁男孩在海口市现代花园小区游泳池溺亡；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r="20320"/>
          <a:stretch>
            <a:fillRect/>
          </a:stretch>
        </p:blipFill>
        <p:spPr bwMode="auto">
          <a:xfrm>
            <a:off x="5353395" y="1210591"/>
            <a:ext cx="6013593" cy="3379124"/>
          </a:xfrm>
          <a:prstGeom prst="rect">
            <a:avLst/>
          </a:prstGeom>
          <a:solidFill>
            <a:srgbClr val="FFFFFF"/>
          </a:solidFill>
          <a:ln w="76200" cap="sq">
            <a:noFill/>
            <a:miter lim="800000"/>
            <a:headEnd/>
            <a:tailEnd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6850"/>
            <a:ext cx="12192000" cy="1581150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1"/>
          <p:cNvSpPr>
            <a:spLocks noChangeArrowheads="1"/>
          </p:cNvSpPr>
          <p:nvPr/>
        </p:nvSpPr>
        <p:spPr bwMode="auto">
          <a:xfrm>
            <a:off x="1165440" y="2011681"/>
            <a:ext cx="4189846" cy="30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人在溺水后，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分钟后将失去意识；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4-6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分钟身体将遭受不可避免的伤害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如果在野外落水，很难被及时营救，从而溺水死亡。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902905" y="-180114"/>
            <a:ext cx="3766467" cy="2405798"/>
            <a:chOff x="4207705" y="-180114"/>
            <a:chExt cx="3766467" cy="24057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705" y="-180114"/>
              <a:ext cx="3766467" cy="240579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581190" y="1170709"/>
              <a:ext cx="295465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你知道吗</a:t>
              </a:r>
              <a:endParaRPr lang="zh-CN" altLang="en-US" sz="4800" spc="6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6459" y="2610039"/>
            <a:ext cx="6781612" cy="4097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矩形 5"/>
          <p:cNvSpPr>
            <a:spLocks noChangeArrowheads="1"/>
          </p:cNvSpPr>
          <p:nvPr/>
        </p:nvSpPr>
        <p:spPr bwMode="auto">
          <a:xfrm>
            <a:off x="6679122" y="885818"/>
            <a:ext cx="4837257" cy="382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所以，不管是野外的小溪河流水库，还是游泳池，都可能会发生溺水危险，同学们不仅要远离野外危险水域，在正规游泳池，也要牢记游泳安全。</a:t>
            </a:r>
            <a:endParaRPr lang="zh-CN" altLang="en-US" sz="25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/>
          <a:stretch>
            <a:fillRect/>
          </a:stretch>
        </p:blipFill>
        <p:spPr>
          <a:xfrm>
            <a:off x="-1" y="2954597"/>
            <a:ext cx="10041085" cy="43967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0" y="787141"/>
            <a:ext cx="1475295" cy="1475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5" y="1370727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671" y="1033409"/>
            <a:ext cx="5898680" cy="37157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128640" y="1729439"/>
            <a:ext cx="4450252" cy="30196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说说他们做得对不对，你会这样做吗？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938">
            <a:off x="2246631" y="279137"/>
            <a:ext cx="2318126" cy="23181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50" y="168261"/>
            <a:ext cx="1475295" cy="14752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771" y="399112"/>
            <a:ext cx="1727788" cy="17277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6850"/>
            <a:ext cx="12192000" cy="1581150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268" y="1052459"/>
            <a:ext cx="6984195" cy="4288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/>
        </p:spPr>
      </p:pic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463" y="3074243"/>
            <a:ext cx="3022600" cy="2266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463" y="1052460"/>
            <a:ext cx="3022600" cy="2021783"/>
          </a:xfrm>
          <a:prstGeom prst="rect">
            <a:avLst/>
          </a:prstGeom>
          <a:ln w="127000" cap="rnd"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938">
            <a:off x="8838689" y="2037763"/>
            <a:ext cx="2318126" cy="23181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938">
            <a:off x="1035187" y="2924102"/>
            <a:ext cx="2318126" cy="2318126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F5F7"/>
            </a:gs>
            <a:gs pos="100000">
              <a:srgbClr val="E6FAF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16" b="6906"/>
          <a:stretch>
            <a:fillRect/>
          </a:stretch>
        </p:blipFill>
        <p:spPr>
          <a:xfrm>
            <a:off x="0" y="2391070"/>
            <a:ext cx="8853056" cy="4468831"/>
          </a:xfrm>
          <a:prstGeom prst="rect">
            <a:avLst/>
          </a:prstGeom>
        </p:spPr>
      </p:pic>
      <p:pic>
        <p:nvPicPr>
          <p:cNvPr id="15" name="儿童歌曲 - 防溺水保平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021" y="-954521"/>
            <a:ext cx="609600" cy="609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35" y="213447"/>
            <a:ext cx="8339383" cy="4835632"/>
          </a:xfrm>
          <a:prstGeom prst="rect">
            <a:avLst/>
          </a:prstGeom>
        </p:spPr>
      </p:pic>
      <p:sp>
        <p:nvSpPr>
          <p:cNvPr id="13" name="矩形 5"/>
          <p:cNvSpPr>
            <a:spLocks noChangeArrowheads="1"/>
          </p:cNvSpPr>
          <p:nvPr/>
        </p:nvSpPr>
        <p:spPr bwMode="auto">
          <a:xfrm>
            <a:off x="5041597" y="1448081"/>
            <a:ext cx="5923324" cy="206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随着夏季来临，中小学生游泳溺水事故进入高发期。</a:t>
            </a:r>
            <a:r>
              <a:rPr lang="zh-CN" alt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教育局发出紧急通知</a:t>
            </a: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，明确要求中小学生不准私自下水游泳；不到无安全保障的水域游泳。</a:t>
            </a:r>
            <a:endParaRPr lang="zh-CN" altLang="en-US" sz="2200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47" y="707529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矩形 6"/>
          <p:cNvSpPr>
            <a:spLocks noChangeArrowheads="1"/>
          </p:cNvSpPr>
          <p:nvPr/>
        </p:nvSpPr>
        <p:spPr bwMode="auto">
          <a:xfrm>
            <a:off x="2095500" y="500063"/>
            <a:ext cx="6643688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7" y="287759"/>
            <a:ext cx="7481453" cy="7481453"/>
          </a:xfrm>
          <a:prstGeom prst="rect">
            <a:avLst/>
          </a:prstGeom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6360361" y="3498275"/>
            <a:ext cx="458473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记住：如果没有大人陪同，去野外水边游泳、玩水、捉鱼等都是非常危险的！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" y="1179195"/>
            <a:ext cx="4434205" cy="5247005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7" y="287543"/>
            <a:ext cx="7309366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67617" y="3033738"/>
            <a:ext cx="171713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02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752462" y="4512176"/>
            <a:ext cx="48013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游泳注意事项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4690" y="563778"/>
            <a:ext cx="3744431" cy="5991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8" y="-59361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4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b="8310"/>
          <a:stretch>
            <a:fillRect/>
          </a:stretch>
        </p:blipFill>
        <p:spPr bwMode="auto">
          <a:xfrm>
            <a:off x="635" y="0"/>
            <a:ext cx="121913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123407" y="4450268"/>
            <a:ext cx="2769326" cy="148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选择正规、安全的游泳场所</a:t>
            </a:r>
            <a:endParaRPr lang="zh-CN" altLang="en-US" sz="32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矩形 8"/>
          <p:cNvSpPr>
            <a:spLocks noChangeArrowheads="1"/>
          </p:cNvSpPr>
          <p:nvPr/>
        </p:nvSpPr>
        <p:spPr bwMode="auto">
          <a:xfrm>
            <a:off x="1396229" y="2366779"/>
            <a:ext cx="4271541" cy="21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小朋友，去游泳一定要有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成人陪同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哦。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4503" y="945304"/>
            <a:ext cx="5894994" cy="1610979"/>
            <a:chOff x="2734505" y="688250"/>
            <a:chExt cx="5894994" cy="161097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505" y="688250"/>
              <a:ext cx="5894994" cy="1610979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361846" y="1222011"/>
              <a:ext cx="49668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必须在成人的陪同下游泳</a:t>
              </a:r>
              <a:endParaRPr lang="zh-CN" altLang="en-US" sz="32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7" name="Picture 7" descr="E:\12\漫画素材分类\溺水、急救\3-19(1)-副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92" y="1340575"/>
            <a:ext cx="4834105" cy="3413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8"/>
          <p:cNvSpPr>
            <a:spLocks noChangeArrowheads="1"/>
          </p:cNvSpPr>
          <p:nvPr/>
        </p:nvSpPr>
        <p:spPr bwMode="auto">
          <a:xfrm>
            <a:off x="1033690" y="2465718"/>
            <a:ext cx="8817319" cy="6618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做好准备活动，  下水前应先热身，但不宜太剧烈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918827" y="318996"/>
            <a:ext cx="6059943" cy="1656057"/>
            <a:chOff x="1587767" y="374870"/>
            <a:chExt cx="6059943" cy="165605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767" y="374870"/>
              <a:ext cx="6059943" cy="165605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986522" y="686395"/>
              <a:ext cx="3262432" cy="906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0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做好准备活动</a:t>
              </a:r>
              <a:endParaRPr lang="zh-CN" altLang="en-US" sz="4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30066" r="72771" b="39093"/>
          <a:stretch>
            <a:fillRect/>
          </a:stretch>
        </p:blipFill>
        <p:spPr>
          <a:xfrm>
            <a:off x="4692082" y="3334077"/>
            <a:ext cx="3021232" cy="32813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3329" r="8306" b="4867"/>
          <a:stretch>
            <a:fillRect/>
          </a:stretch>
        </p:blipFill>
        <p:spPr>
          <a:xfrm>
            <a:off x="600467" y="3410488"/>
            <a:ext cx="2603500" cy="31285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43" y="2643743"/>
            <a:ext cx="4214257" cy="4214257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8"/>
          <p:cNvSpPr>
            <a:spLocks noChangeArrowheads="1"/>
          </p:cNvSpPr>
          <p:nvPr/>
        </p:nvSpPr>
        <p:spPr bwMode="auto">
          <a:xfrm>
            <a:off x="1349042" y="2662744"/>
            <a:ext cx="4319588" cy="21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不要贸然跳水和潜泳，不要在水下憋气。</a:t>
            </a:r>
            <a:endParaRPr lang="zh-CN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7892" name="图片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2741" y="4242932"/>
            <a:ext cx="2610954" cy="174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pic>
        <p:nvPicPr>
          <p:cNvPr id="37893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60444">
            <a:off x="7583745" y="750363"/>
            <a:ext cx="3839638" cy="2418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pic>
        <p:nvPicPr>
          <p:cNvPr id="37894" name="Picture 3" descr="C:\Documents and Settings\Administrator\桌面\下载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317" y="3733326"/>
            <a:ext cx="1177489" cy="117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 descr="C:\Documents and Settings\Administrator\桌面\下载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730" y="2555837"/>
            <a:ext cx="1178627" cy="117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719728" y="867779"/>
            <a:ext cx="6059943" cy="1656057"/>
            <a:chOff x="1587767" y="374870"/>
            <a:chExt cx="6059943" cy="165605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767" y="374870"/>
              <a:ext cx="6059943" cy="1656057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217081" y="685804"/>
              <a:ext cx="4801314" cy="906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0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不要贸然跳水和潜泳</a:t>
              </a:r>
              <a:endParaRPr lang="zh-CN" altLang="en-US" sz="4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7" y="287543"/>
            <a:ext cx="7309366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67617" y="3033738"/>
            <a:ext cx="175881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03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752462" y="4512176"/>
            <a:ext cx="48013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不要错误施救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4690" y="563778"/>
            <a:ext cx="3744431" cy="5991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8" y="-59361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4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96" y="169441"/>
            <a:ext cx="7893904" cy="7893904"/>
          </a:xfrm>
          <a:prstGeom prst="rect">
            <a:avLst/>
          </a:prstGeom>
        </p:spPr>
      </p:pic>
      <p:sp>
        <p:nvSpPr>
          <p:cNvPr id="39939" name="Text Box 3"/>
          <p:cNvSpPr>
            <a:spLocks noChangeArrowheads="1"/>
          </p:cNvSpPr>
          <p:nvPr/>
        </p:nvSpPr>
        <p:spPr bwMode="auto">
          <a:xfrm>
            <a:off x="6243030" y="2581132"/>
            <a:ext cx="4732401" cy="332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3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如果你看到小伙伴落水了，首先你会怎么做呢？</a:t>
            </a:r>
            <a:endParaRPr lang="zh-CN" altLang="en-US" sz="3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0" y="927100"/>
            <a:ext cx="4732401" cy="5599707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Documents and Settings\Administrator\桌面\图片1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r="2537"/>
          <a:stretch>
            <a:fillRect/>
          </a:stretch>
        </p:blipFill>
        <p:spPr bwMode="auto">
          <a:xfrm rot="29053">
            <a:off x="6677180" y="1026127"/>
            <a:ext cx="5004028" cy="4237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</p:spPr>
      </p:pic>
      <p:sp>
        <p:nvSpPr>
          <p:cNvPr id="41988" name="矩形 11"/>
          <p:cNvSpPr>
            <a:spLocks noChangeArrowheads="1"/>
          </p:cNvSpPr>
          <p:nvPr/>
        </p:nvSpPr>
        <p:spPr bwMode="auto">
          <a:xfrm>
            <a:off x="731188" y="2528009"/>
            <a:ext cx="5069160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落水者力大无比，稍不留神就会被溺水者拉下水，造成连环溺水的悲剧。</a:t>
            </a:r>
            <a:endParaRPr lang="zh-CN" altLang="en-US" sz="2800" b="1" dirty="0"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1103" y="587144"/>
            <a:ext cx="6059943" cy="1656057"/>
            <a:chOff x="1587767" y="701444"/>
            <a:chExt cx="6059943" cy="165605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767" y="701444"/>
              <a:ext cx="6059943" cy="1656057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217081" y="986252"/>
              <a:ext cx="4644220" cy="988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</a:t>
              </a:r>
              <a:r>
                <a:rPr lang="zh-CN" altLang="en-US" sz="4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不能手拉手施救</a:t>
              </a:r>
              <a:endParaRPr lang="zh-CN" altLang="en-US" sz="4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938">
            <a:off x="9086902" y="3240821"/>
            <a:ext cx="2318126" cy="2318126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C:\Documents and Settings\Administrator\桌面\图片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3">
            <a:off x="6576472" y="1418859"/>
            <a:ext cx="4940029" cy="3441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</p:spPr>
      </p:pic>
      <p:sp>
        <p:nvSpPr>
          <p:cNvPr id="43012" name="矩形 11"/>
          <p:cNvSpPr>
            <a:spLocks noChangeArrowheads="1"/>
          </p:cNvSpPr>
          <p:nvPr/>
        </p:nvSpPr>
        <p:spPr bwMode="auto">
          <a:xfrm>
            <a:off x="1101614" y="2334114"/>
            <a:ext cx="4470414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小学生没有足够的能力入水救溺水者，千万不能下水救人，以免发生更多的悲剧。</a:t>
            </a:r>
            <a:endParaRPr lang="zh-CN" altLang="en-US" b="1" dirty="0"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9750" y="730885"/>
            <a:ext cx="5871845" cy="1603375"/>
            <a:chOff x="1227090" y="652396"/>
            <a:chExt cx="6059943" cy="165605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090" y="652396"/>
              <a:ext cx="6059943" cy="1656057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845077" y="979672"/>
              <a:ext cx="4824624" cy="1143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</a:t>
              </a:r>
              <a:r>
                <a:rPr lang="zh-CN" altLang="en-US" sz="4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不能入水施救</a:t>
              </a:r>
              <a:endParaRPr lang="zh-CN" altLang="en-US" sz="4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938">
            <a:off x="8982121" y="2448539"/>
            <a:ext cx="2318126" cy="2318126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099819" y="521783"/>
            <a:ext cx="4951685" cy="1353193"/>
            <a:chOff x="3102916" y="576734"/>
            <a:chExt cx="6059943" cy="182841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916" y="576734"/>
              <a:ext cx="6059943" cy="1828417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4844160" y="851171"/>
              <a:ext cx="2501797" cy="1247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5400" b="1" spc="600" dirty="0"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目 录</a:t>
              </a:r>
              <a:endParaRPr lang="zh-CN" altLang="en-US" sz="5400" spc="600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: 圆角 31"/>
          <p:cNvSpPr/>
          <p:nvPr/>
        </p:nvSpPr>
        <p:spPr>
          <a:xfrm>
            <a:off x="2389193" y="2114665"/>
            <a:ext cx="3317798" cy="600307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512926" y="2190290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远离野外危险水域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807643" y="219029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2389193" y="2902328"/>
            <a:ext cx="3317798" cy="600307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512926" y="27820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游泳的注意事项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807643" y="278200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48" name="矩形: 圆角 47"/>
          <p:cNvSpPr/>
          <p:nvPr/>
        </p:nvSpPr>
        <p:spPr>
          <a:xfrm>
            <a:off x="2389193" y="3479331"/>
            <a:ext cx="3317798" cy="600307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504219" y="3359011"/>
            <a:ext cx="3356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同伴落水不要错误施救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807643" y="3359011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53" name="矩形: 圆角 52"/>
          <p:cNvSpPr/>
          <p:nvPr/>
        </p:nvSpPr>
        <p:spPr>
          <a:xfrm>
            <a:off x="2389193" y="4106950"/>
            <a:ext cx="3317798" cy="600307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506760" y="3970473"/>
            <a:ext cx="3686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同伴落水，如何正确施救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807643" y="398663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9555"/>
          <a:stretch>
            <a:fillRect/>
          </a:stretch>
        </p:blipFill>
        <p:spPr>
          <a:xfrm>
            <a:off x="6756991" y="0"/>
            <a:ext cx="4951684" cy="7110593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2508555" y="4566857"/>
            <a:ext cx="3686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不慎落水，如何自救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783312" y="4583014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4" grpId="0"/>
      <p:bldP spid="46" grpId="0"/>
      <p:bldP spid="49" grpId="0"/>
      <p:bldP spid="51" grpId="0"/>
      <p:bldP spid="54" grpId="0"/>
      <p:bldP spid="56" grpId="0"/>
      <p:bldP spid="60" grpId="0"/>
      <p:bldP spid="6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364" y="717847"/>
            <a:ext cx="5053878" cy="50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77421" y="703457"/>
            <a:ext cx="6059943" cy="1656057"/>
            <a:chOff x="1587767" y="766757"/>
            <a:chExt cx="6059943" cy="165605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767" y="766757"/>
              <a:ext cx="6059943" cy="165605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217081" y="986252"/>
              <a:ext cx="4644220" cy="988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3.</a:t>
              </a:r>
              <a:r>
                <a:rPr lang="zh-CN" altLang="en-US" sz="4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要保证自身安全</a:t>
              </a:r>
              <a:endParaRPr lang="zh-CN" altLang="en-US" sz="4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541867" y="2373904"/>
            <a:ext cx="4514906" cy="254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救援的第一要务是保证自身安全，不然就是添乱，甚至可能引发更大的悲剧！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7" y="287543"/>
            <a:ext cx="7309366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67617" y="3033738"/>
            <a:ext cx="175881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04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752462" y="4512176"/>
            <a:ext cx="48013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如何正确施救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4690" y="563778"/>
            <a:ext cx="3744431" cy="5991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8" y="-59361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4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69974" y="685952"/>
            <a:ext cx="6059943" cy="1656057"/>
            <a:chOff x="1587767" y="374870"/>
            <a:chExt cx="6059943" cy="165605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767" y="374870"/>
              <a:ext cx="6059943" cy="165605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073388" y="620492"/>
              <a:ext cx="5208477" cy="988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</a:t>
              </a:r>
              <a:r>
                <a:rPr lang="zh-CN" altLang="en-US" sz="44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第一时间大声呼叫</a:t>
              </a:r>
              <a:endParaRPr lang="zh-CN" altLang="en-US" sz="4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45" y="3428999"/>
            <a:ext cx="1506523" cy="32199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44800" y="2636580"/>
            <a:ext cx="4851199" cy="2291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碰到有人溺水，第一时间要大声呼叫，派出一人去寻求成人的帮助（如果有多个同伴在一起的话）</a:t>
            </a:r>
            <a:endParaRPr lang="zh-CN" altLang="en-US" sz="2500" b="1" dirty="0"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41" y="918919"/>
            <a:ext cx="3345023" cy="268414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850734" y="1633267"/>
            <a:ext cx="2444669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4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有人落水啦</a:t>
            </a:r>
            <a:endParaRPr lang="zh-CN" altLang="en-US" sz="28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5484" y="763490"/>
            <a:ext cx="6059943" cy="1656057"/>
            <a:chOff x="1587767" y="374870"/>
            <a:chExt cx="6059943" cy="165605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767" y="374870"/>
              <a:ext cx="6059943" cy="165605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013499" y="630998"/>
              <a:ext cx="5208477" cy="988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2.</a:t>
              </a:r>
              <a:r>
                <a:rPr lang="zh-CN" altLang="en-US" sz="4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高年级同学还可以</a:t>
              </a:r>
              <a:endPara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234229" y="2494850"/>
            <a:ext cx="4642450" cy="272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高年级同学和在有条件的情况下，除了呼叫大人，还可以这样做：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46" y="241524"/>
            <a:ext cx="1475295" cy="1475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14" y="1786684"/>
            <a:ext cx="2069661" cy="20696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23" y="460114"/>
            <a:ext cx="2069661" cy="20696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888" y="2220686"/>
            <a:ext cx="2508012" cy="467604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6" descr="E:\12\漫画素材分类\溺水、急救\2-14(5)-副本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5">
            <a:off x="822206" y="987969"/>
            <a:ext cx="5555915" cy="392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7324410" y="1695390"/>
            <a:ext cx="3863110" cy="2731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寻找竹竿、树枝等，俯身趴下来，慢慢将溺水者拉上岸。</a:t>
            </a:r>
            <a:endParaRPr lang="zh-CN" altLang="en-US" sz="3000" b="1" dirty="0">
              <a:ea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Administrator\桌面\a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3980"/>
          <a:stretch>
            <a:fillRect/>
          </a:stretch>
        </p:blipFill>
        <p:spPr bwMode="auto">
          <a:xfrm>
            <a:off x="1026921" y="1190171"/>
            <a:ext cx="5375642" cy="375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87738" y="2193287"/>
            <a:ext cx="3190793" cy="19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在周边寻找漂浮物给落水者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5" descr="E:\12\漫画素材分类\溺水、急救\1-3-副本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1"/>
          <a:stretch>
            <a:fillRect/>
          </a:stretch>
        </p:blipFill>
        <p:spPr bwMode="auto">
          <a:xfrm>
            <a:off x="5694581" y="859350"/>
            <a:ext cx="5667375" cy="411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830044" y="1557380"/>
            <a:ext cx="4064000" cy="272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当周围没有漂浮物或者竹竿时，可以用衣服打绳结抛向溺水者。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7" y="287543"/>
            <a:ext cx="7309366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67617" y="3033738"/>
            <a:ext cx="175881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05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752462" y="4512176"/>
            <a:ext cx="48013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如何正确自救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4690" y="563778"/>
            <a:ext cx="3744431" cy="5991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8" y="-59361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4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26934" y="871630"/>
            <a:ext cx="6059943" cy="1656057"/>
            <a:chOff x="1562367" y="755461"/>
            <a:chExt cx="6059943" cy="165605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367" y="755461"/>
              <a:ext cx="6059943" cy="165605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686981" y="927538"/>
              <a:ext cx="3570208" cy="988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千万不要惊慌</a:t>
              </a:r>
              <a:endPara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 t="3258" r="7424"/>
          <a:stretch>
            <a:fillRect/>
          </a:stretch>
        </p:blipFill>
        <p:spPr>
          <a:xfrm>
            <a:off x="6814811" y="617358"/>
            <a:ext cx="4769097" cy="445405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8928" y="2622746"/>
            <a:ext cx="4609514" cy="2291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不慎落入水中，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千万不要惊慌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，要采取正确的措施自救，以便争取获救的机会。</a:t>
            </a:r>
            <a:endParaRPr lang="zh-CN" altLang="en-US" sz="2500" dirty="0">
              <a:ea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E:\12\漫画素材分类\溺水、急救\2-14(4)-副本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40967" r="7270"/>
          <a:stretch>
            <a:fillRect/>
          </a:stretch>
        </p:blipFill>
        <p:spPr bwMode="auto">
          <a:xfrm rot="4265">
            <a:off x="949829" y="892649"/>
            <a:ext cx="5593692" cy="3971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sp>
        <p:nvSpPr>
          <p:cNvPr id="52227" name="TextBox 2"/>
          <p:cNvSpPr>
            <a:spLocks noChangeArrowheads="1"/>
          </p:cNvSpPr>
          <p:nvPr/>
        </p:nvSpPr>
        <p:spPr bwMode="auto">
          <a:xfrm>
            <a:off x="7002977" y="1336655"/>
            <a:ext cx="4241656" cy="317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如果你不习水性，应迅速把头向后仰，口向上，尽量使口鼻露出水面，不能将手上举或挣扎，以免使身体下沉。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1" y="588684"/>
            <a:ext cx="4844949" cy="57328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33" y="337157"/>
            <a:ext cx="7674567" cy="4450135"/>
          </a:xfrm>
          <a:prstGeom prst="rect">
            <a:avLst/>
          </a:prstGeom>
        </p:spPr>
      </p:pic>
      <p:sp>
        <p:nvSpPr>
          <p:cNvPr id="16388" name="Text Box 3"/>
          <p:cNvSpPr>
            <a:spLocks noChangeArrowheads="1"/>
          </p:cNvSpPr>
          <p:nvPr/>
        </p:nvSpPr>
        <p:spPr bwMode="auto">
          <a:xfrm>
            <a:off x="5998547" y="1685061"/>
            <a:ext cx="52241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b="1" dirty="0">
                <a:solidFill>
                  <a:srgbClr val="0070C0"/>
                </a:solidFill>
                <a:latin typeface="华康海报体W12(P)" pitchFamily="2" charset="-122"/>
                <a:ea typeface="微软雅黑" panose="020B0503020204020204" pitchFamily="34" charset="-122"/>
                <a:sym typeface="华康海报体W12(P)" pitchFamily="2" charset="-122"/>
              </a:rPr>
              <a:t>天气渐热，小学生溺水事件不断！</a:t>
            </a:r>
            <a:endParaRPr lang="zh-CN" altLang="en-US" sz="5400" b="1" dirty="0">
              <a:solidFill>
                <a:srgbClr val="0070C0"/>
              </a:solidFill>
              <a:latin typeface="华康海报体W12(P)" pitchFamily="2" charset="-122"/>
              <a:ea typeface="微软雅黑" panose="020B0503020204020204" pitchFamily="34" charset="-122"/>
              <a:sym typeface="华康海报体W12(P)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9299" y="4295775"/>
            <a:ext cx="2838450" cy="2562225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795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E:\12\漫画素材分类\溺水、急救\2-14(2)-副本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/>
          <a:stretch>
            <a:fillRect/>
          </a:stretch>
        </p:blipFill>
        <p:spPr bwMode="auto">
          <a:xfrm>
            <a:off x="5867400" y="957264"/>
            <a:ext cx="5498042" cy="3857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sp>
        <p:nvSpPr>
          <p:cNvPr id="53251" name="TextBox 2"/>
          <p:cNvSpPr>
            <a:spLocks noChangeArrowheads="1"/>
          </p:cNvSpPr>
          <p:nvPr/>
        </p:nvSpPr>
        <p:spPr bwMode="auto">
          <a:xfrm>
            <a:off x="826558" y="965351"/>
            <a:ext cx="4591790" cy="3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及时甩掉鞋子和口袋里的重物，但不要脱掉衣服，因为它会产生一定的浮力，对你有很大帮助。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C:\Documents and Settings\Administrator\桌面\图片17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4"/>
          <a:stretch>
            <a:fillRect/>
          </a:stretch>
        </p:blipFill>
        <p:spPr bwMode="auto">
          <a:xfrm>
            <a:off x="823279" y="1094814"/>
            <a:ext cx="6229752" cy="3677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</p:spPr>
      </p:pic>
      <p:sp>
        <p:nvSpPr>
          <p:cNvPr id="54275" name="TextBox 2"/>
          <p:cNvSpPr>
            <a:spLocks noChangeArrowheads="1"/>
          </p:cNvSpPr>
          <p:nvPr/>
        </p:nvSpPr>
        <p:spPr bwMode="auto">
          <a:xfrm>
            <a:off x="7329714" y="1681264"/>
            <a:ext cx="4039007" cy="272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假如周围有木板，应抓住，借用木板的浮力使自己的身体尽量往上浮。</a:t>
            </a:r>
            <a:endParaRPr lang="zh-CN" altLang="en-US" sz="3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3" descr="E:\新\插图（网络使用）\五年级\2-17(3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87" y="1081056"/>
            <a:ext cx="4789084" cy="4052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5300" name="TextBox 2"/>
          <p:cNvSpPr>
            <a:spLocks noChangeArrowheads="1"/>
          </p:cNvSpPr>
          <p:nvPr/>
        </p:nvSpPr>
        <p:spPr bwMode="auto">
          <a:xfrm>
            <a:off x="943429" y="1182782"/>
            <a:ext cx="4396745" cy="364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如果有人跳水相救，千万不可死死抱住救助者不放，而应尽量放松，配合救助者把你带到岸边。</a:t>
            </a:r>
            <a:endParaRPr lang="zh-CN" altLang="en-US" sz="3000" b="1" dirty="0">
              <a:ea typeface="微软雅黑" panose="020B0503020204020204" pitchFamily="34" charset="-122"/>
            </a:endParaRPr>
          </a:p>
        </p:txBody>
      </p:sp>
      <p:pic>
        <p:nvPicPr>
          <p:cNvPr id="3075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>
            <a:spLocks noChangeArrowheads="1"/>
          </p:cNvSpPr>
          <p:nvPr/>
        </p:nvSpPr>
        <p:spPr bwMode="auto">
          <a:xfrm>
            <a:off x="836407" y="833567"/>
            <a:ext cx="4637087" cy="419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6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生命可贵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请远离危险水域，安全游泳！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不私自下水游泳；不擅自与他人结伴游泳；不在无家长或教师带领的情况下游泳；不到无安全设施、无救援人员的水域游泳；不到不熟悉的水域游泳；不擅自下水施救。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7732" y="3026921"/>
            <a:ext cx="6637566" cy="40100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38" y="30218"/>
            <a:ext cx="1475295" cy="1475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35" y="854063"/>
            <a:ext cx="2069661" cy="20696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15" y="248808"/>
            <a:ext cx="2069661" cy="2069661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225540" y="916305"/>
            <a:ext cx="5826760" cy="1656080"/>
            <a:chOff x="1592828" y="379477"/>
            <a:chExt cx="6059943" cy="165605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828" y="379477"/>
              <a:ext cx="6059943" cy="165605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687131" y="636648"/>
              <a:ext cx="4607036" cy="1106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遇到危险怎么办</a:t>
              </a:r>
              <a:endPara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195616" y="508195"/>
            <a:ext cx="4824445" cy="499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、保持镇静，趋利避害。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、学会自救、保护自己。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、想方设法，不断求救。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、记住四个电话。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119”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火警电话。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110”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报警电话。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120”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急救电话。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122”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交通事故报警电话。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打电话要说清地点、相关情况、显著的特征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10" y="4118610"/>
            <a:ext cx="4702175" cy="2367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94" y="209779"/>
            <a:ext cx="1475295" cy="14752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24" y="2460424"/>
            <a:ext cx="2069661" cy="2069661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1" y="4295775"/>
            <a:ext cx="2838450" cy="2562225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矩形 34">
            <a:hlinkClick r:id="" action="ppaction://noaction"/>
          </p:cNvPr>
          <p:cNvSpPr/>
          <p:nvPr/>
        </p:nvSpPr>
        <p:spPr>
          <a:xfrm>
            <a:off x="3405505" y="2734945"/>
            <a:ext cx="5673725" cy="10147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buClr>
                <a:srgbClr val="FF3399"/>
              </a:buClr>
              <a:buFontTx/>
              <a:buNone/>
            </a:pPr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感谢您的观看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6395" y="3006725"/>
            <a:ext cx="1047750" cy="146558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745" y="2916555"/>
            <a:ext cx="10296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9" y="244034"/>
            <a:ext cx="7581064" cy="7581064"/>
          </a:xfrm>
          <a:prstGeom prst="rect">
            <a:avLst/>
          </a:prstGeom>
        </p:spPr>
      </p:pic>
      <p:sp>
        <p:nvSpPr>
          <p:cNvPr id="17411" name="Text Box 3"/>
          <p:cNvSpPr>
            <a:spLocks noChangeArrowheads="1"/>
          </p:cNvSpPr>
          <p:nvPr/>
        </p:nvSpPr>
        <p:spPr bwMode="auto">
          <a:xfrm>
            <a:off x="6328643" y="3236484"/>
            <a:ext cx="4089976" cy="249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同学们，请说说你身边的哪些地方容易发生溺水？</a:t>
            </a:r>
            <a:endParaRPr lang="zh-CN" altLang="en-US" sz="36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5" y="1130300"/>
            <a:ext cx="3072130" cy="5727700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7" y="287543"/>
            <a:ext cx="7309366" cy="73093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67617" y="3033738"/>
            <a:ext cx="15392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01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803758" y="4635287"/>
            <a:ext cx="46987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远离野外危险水域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7480" y="1345565"/>
            <a:ext cx="3245485" cy="5193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08" y="-278436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4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55" y="268169"/>
            <a:ext cx="7494275" cy="7494275"/>
          </a:xfrm>
          <a:prstGeom prst="rect">
            <a:avLst/>
          </a:prstGeom>
        </p:spPr>
      </p:pic>
      <p:sp>
        <p:nvSpPr>
          <p:cNvPr id="19459" name="矩形 2"/>
          <p:cNvSpPr>
            <a:spLocks noChangeArrowheads="1"/>
          </p:cNvSpPr>
          <p:nvPr/>
        </p:nvSpPr>
        <p:spPr bwMode="auto">
          <a:xfrm>
            <a:off x="6286751" y="3179682"/>
            <a:ext cx="483420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一般发生溺水的地点在：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楷体" panose="02010609060101010101" pitchFamily="49" charset="-122"/>
              </a:rPr>
              <a:t>水库、水坑、河流、溪边，游泳池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楷体" panose="02010609060101010101" pitchFamily="49" charset="-122"/>
              </a:rPr>
              <a:t>……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8" y="896124"/>
            <a:ext cx="4703607" cy="55656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984" y="-274"/>
            <a:ext cx="1475295" cy="1475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75" y="4733972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7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6"/>
          <a:stretch>
            <a:fillRect/>
          </a:stretch>
        </p:blipFill>
        <p:spPr bwMode="auto">
          <a:xfrm>
            <a:off x="353795" y="2739955"/>
            <a:ext cx="5676890" cy="3498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</p:spPr>
      </p:pic>
      <p:grpSp>
        <p:nvGrpSpPr>
          <p:cNvPr id="6" name="组合 5"/>
          <p:cNvGrpSpPr/>
          <p:nvPr/>
        </p:nvGrpSpPr>
        <p:grpSpPr>
          <a:xfrm>
            <a:off x="5829115" y="-271689"/>
            <a:ext cx="3766467" cy="2405798"/>
            <a:chOff x="4207705" y="-195945"/>
            <a:chExt cx="3766467" cy="240579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705" y="-195945"/>
              <a:ext cx="3766467" cy="240579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279982" y="1088598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水库</a:t>
              </a:r>
              <a:endParaRPr lang="zh-CN" altLang="en-US" sz="5400" spc="6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72" y="2739955"/>
            <a:ext cx="5288652" cy="38168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" y="374451"/>
            <a:ext cx="1475295" cy="1475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98" y="1140218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6663" y="4191477"/>
            <a:ext cx="6235337" cy="2448923"/>
          </a:xfrm>
          <a:prstGeom prst="rect">
            <a:avLst/>
          </a:prstGeom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7"/>
          <a:stretch>
            <a:fillRect/>
          </a:stretch>
        </p:blipFill>
        <p:spPr bwMode="auto">
          <a:xfrm>
            <a:off x="739122" y="2438562"/>
            <a:ext cx="5559188" cy="328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</p:spPr>
      </p:pic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6945485" y="2530824"/>
            <a:ext cx="3608132" cy="13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水库水深，经常发生儿童溺水事件！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207705" y="-496394"/>
            <a:ext cx="3766467" cy="2405798"/>
            <a:chOff x="4207705" y="-287386"/>
            <a:chExt cx="3766467" cy="24057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705" y="-287386"/>
              <a:ext cx="3766467" cy="2405798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313005" y="987361"/>
              <a:ext cx="172354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54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水库</a:t>
              </a:r>
              <a:endParaRPr lang="zh-CN" altLang="en-US" sz="5400" spc="6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2" y="248958"/>
            <a:ext cx="1475295" cy="1475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14" y="867785"/>
            <a:ext cx="1727788" cy="1727788"/>
          </a:xfrm>
          <a:prstGeom prst="rect">
            <a:avLst/>
          </a:prstGeom>
        </p:spPr>
      </p:pic>
      <p:pic>
        <p:nvPicPr>
          <p:cNvPr id="3075" name="图片 99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473325" cy="48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小学生防溺水讲座PPT模版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1478</Words>
  <Application>WPS 演示</Application>
  <PresentationFormat>宽屏</PresentationFormat>
  <Paragraphs>166</Paragraphs>
  <Slides>45</Slides>
  <Notes>45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楷体</vt:lpstr>
      <vt:lpstr>华康海报体W12(P)</vt:lpstr>
      <vt:lpstr>Calibri</vt:lpstr>
      <vt:lpstr>Impact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说说他们做得对不对，你会这样做吗？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小学生防溺水讲座PPT模版</dc:title>
  <dc:creator>user</dc:creator>
  <cp:keywords>www.33ppt.com</cp:keywords>
  <cp:lastModifiedBy>子 燕</cp:lastModifiedBy>
  <cp:revision>41</cp:revision>
  <dcterms:created xsi:type="dcterms:W3CDTF">2017-04-18T00:14:00Z</dcterms:created>
  <dcterms:modified xsi:type="dcterms:W3CDTF">2022-04-18T06:44:48Z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D602C04E04294A8D8086ADE187495191</vt:lpwstr>
  </property>
</Properties>
</file>