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533" r:id="rId3"/>
    <p:sldId id="646" r:id="rId5"/>
    <p:sldId id="491" r:id="rId6"/>
    <p:sldId id="661" r:id="rId7"/>
    <p:sldId id="594" r:id="rId8"/>
    <p:sldId id="647" r:id="rId9"/>
    <p:sldId id="648" r:id="rId10"/>
    <p:sldId id="549" r:id="rId11"/>
    <p:sldId id="510" r:id="rId12"/>
    <p:sldId id="651" r:id="rId13"/>
    <p:sldId id="557" r:id="rId14"/>
    <p:sldId id="662" r:id="rId15"/>
    <p:sldId id="671" r:id="rId16"/>
    <p:sldId id="531" r:id="rId17"/>
  </p:sldIdLst>
  <p:sldSz cx="11522075" cy="6480175"/>
  <p:notesSz cx="6858000" cy="9144000"/>
  <p:embeddedFontLst>
    <p:embeddedFont>
      <p:font typeface="经典行书简" panose="02010609010101010101" pitchFamily="49" charset="-122"/>
      <p:regular r:id="rId21"/>
    </p:embeddedFont>
    <p:embeddedFont>
      <p:font typeface="方正准圆简体" panose="03000509000000000000" pitchFamily="65" charset="-122"/>
      <p:regular r:id="rId22"/>
    </p:embeddedFont>
    <p:embeddedFont>
      <p:font typeface="【惠子】汉仪全唐诗" panose="02000000000000000000" pitchFamily="2" charset="2"/>
      <p:regular r:id="rId23"/>
    </p:embeddedFont>
    <p:embeddedFont>
      <p:font typeface="Calibri" panose="020F0502020204030204" charset="0"/>
      <p:regular r:id="rId24"/>
      <p:bold r:id="rId25"/>
      <p:italic r:id="rId26"/>
      <p:boldItalic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537262"/>
    <a:srgbClr val="5A91D6"/>
    <a:srgbClr val="68CDD2"/>
    <a:srgbClr val="AFDDDF"/>
    <a:srgbClr val="FFC1C3"/>
    <a:srgbClr val="B0E7EA"/>
    <a:srgbClr val="E1F6F7"/>
    <a:srgbClr val="EC9496"/>
    <a:srgbClr val="F2B6B8"/>
    <a:srgbClr val="FD7A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85044" autoAdjust="0"/>
  </p:normalViewPr>
  <p:slideViewPr>
    <p:cSldViewPr snapToObjects="1">
      <p:cViewPr varScale="1">
        <p:scale>
          <a:sx n="93" d="100"/>
          <a:sy n="93" d="100"/>
        </p:scale>
        <p:origin x="204" y="78"/>
      </p:cViewPr>
      <p:guideLst>
        <p:guide pos="3628"/>
        <p:guide orient="horz" pos="204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Objects="1">
      <p:cViewPr varScale="1">
        <p:scale>
          <a:sx n="83" d="100"/>
          <a:sy n="83" d="100"/>
        </p:scale>
        <p:origin x="-3192" y="-90"/>
      </p:cViewPr>
      <p:guideLst>
        <p:guide orient="horz" pos="2879"/>
        <p:guide pos="2160"/>
      </p:guideLst>
    </p:cSldViewPr>
  </p:notesViewPr>
  <p:gridSpacing cx="180023" cy="180023"/>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gs" Target="tags/tag2.xml"/><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2B699-C6B7-4DA8-8858-B4A63886AB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C1AD92-4491-470B-AC64-A48031177DA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C1AD92-4491-470B-AC64-A48031177DA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6" y="2013055"/>
            <a:ext cx="9793764" cy="1389038"/>
          </a:xfrm>
        </p:spPr>
        <p:txBody>
          <a:bodyPr/>
          <a:lstStyle>
            <a:lvl1pPr>
              <a:defRPr>
                <a:solidFill>
                  <a:schemeClr val="dk1">
                    <a:lumMod val="100000"/>
                  </a:schemeClr>
                </a:solidFill>
              </a:defRPr>
            </a:lvl1pPr>
          </a:lstStyle>
          <a:p>
            <a:r>
              <a:rPr lang="zh-CN" altLang="en-US"/>
              <a:t>单击此处编辑母版标题样式</a:t>
            </a:r>
            <a:endParaRPr lang="zh-CN" altLang="en-US"/>
          </a:p>
        </p:txBody>
      </p:sp>
      <p:sp>
        <p:nvSpPr>
          <p:cNvPr id="3" name="副标题 2"/>
          <p:cNvSpPr>
            <a:spLocks noGrp="1"/>
          </p:cNvSpPr>
          <p:nvPr>
            <p:ph type="subTitle" idx="1"/>
          </p:nvPr>
        </p:nvSpPr>
        <p:spPr>
          <a:xfrm>
            <a:off x="1728311" y="3672099"/>
            <a:ext cx="8065453" cy="165604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53504" y="259508"/>
            <a:ext cx="2592467" cy="5529149"/>
          </a:xfrm>
        </p:spPr>
        <p:txBody>
          <a:bodyPr vert="eaVert"/>
          <a:lstStyle>
            <a:lvl1pPr>
              <a:defRPr>
                <a:solidFill>
                  <a:schemeClr val="dk1">
                    <a:lumMod val="100000"/>
                  </a:schemeClr>
                </a:solidFill>
              </a:defRPr>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576104" y="259508"/>
            <a:ext cx="7585366" cy="5529149"/>
          </a:xfrm>
        </p:spPr>
        <p:txBody>
          <a:bodyPr vert="eaVert"/>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a:defRPr>
                <a:solidFill>
                  <a:schemeClr val="dk1">
                    <a:lumMod val="100000"/>
                  </a:schemeClr>
                </a:solidFill>
              </a:defRPr>
            </a:lvl1pPr>
            <a:lvl2pPr>
              <a:defRPr>
                <a:solidFill>
                  <a:schemeClr val="dk1">
                    <a:lumMod val="100000"/>
                  </a:schemeClr>
                </a:solidFill>
              </a:defRPr>
            </a:lvl2pPr>
            <a:lvl3pPr>
              <a:defRPr>
                <a:solidFill>
                  <a:schemeClr val="dk1">
                    <a:lumMod val="100000"/>
                  </a:schemeClr>
                </a:solidFill>
              </a:defRPr>
            </a:lvl3pPr>
            <a:lvl4pPr>
              <a:defRPr>
                <a:solidFill>
                  <a:schemeClr val="dk1">
                    <a:lumMod val="100000"/>
                  </a:schemeClr>
                </a:solidFill>
              </a:defRPr>
            </a:lvl4pPr>
            <a:lvl5pPr>
              <a:defRPr>
                <a:solidFill>
                  <a:schemeClr val="dk1">
                    <a:lumMod val="100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164113"/>
            <a:ext cx="9793764" cy="1287035"/>
          </a:xfrm>
        </p:spPr>
        <p:txBody>
          <a:bodyPr anchor="t"/>
          <a:lstStyle>
            <a:lvl1pPr algn="l">
              <a:defRPr sz="4000" b="1" cap="all">
                <a:solidFill>
                  <a:schemeClr val="dk1">
                    <a:lumMod val="100000"/>
                  </a:schemeClr>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10164" y="2746575"/>
            <a:ext cx="9793764" cy="1417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576104" y="1512041"/>
            <a:ext cx="5088916" cy="4276616"/>
          </a:xfrm>
        </p:spPr>
        <p:txBody>
          <a:bodyPr/>
          <a:lstStyle>
            <a:lvl1pPr>
              <a:defRPr sz="2800">
                <a:solidFill>
                  <a:schemeClr val="dk1">
                    <a:lumMod val="100000"/>
                  </a:schemeClr>
                </a:solidFill>
              </a:defRPr>
            </a:lvl1pPr>
            <a:lvl2pPr>
              <a:defRPr sz="2400">
                <a:solidFill>
                  <a:schemeClr val="dk1">
                    <a:lumMod val="100000"/>
                  </a:schemeClr>
                </a:solidFill>
              </a:defRPr>
            </a:lvl2pPr>
            <a:lvl3pPr>
              <a:defRPr sz="2000">
                <a:solidFill>
                  <a:schemeClr val="dk1">
                    <a:lumMod val="100000"/>
                  </a:schemeClr>
                </a:solidFill>
              </a:defRPr>
            </a:lvl3pPr>
            <a:lvl4pPr>
              <a:defRPr sz="1800">
                <a:solidFill>
                  <a:schemeClr val="dk1">
                    <a:lumMod val="100000"/>
                  </a:schemeClr>
                </a:solidFill>
              </a:defRPr>
            </a:lvl4pPr>
            <a:lvl5pPr>
              <a:defRPr sz="1800">
                <a:solidFill>
                  <a:schemeClr val="dk1">
                    <a:lumMod val="100000"/>
                  </a:schemeClr>
                </a:solidFill>
              </a:defRPr>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57055" y="1512041"/>
            <a:ext cx="5088916" cy="4276616"/>
          </a:xfrm>
        </p:spPr>
        <p:txBody>
          <a:bodyPr/>
          <a:lstStyle>
            <a:lvl1pPr>
              <a:defRPr sz="2800">
                <a:solidFill>
                  <a:schemeClr val="dk1">
                    <a:lumMod val="100000"/>
                  </a:schemeClr>
                </a:solidFill>
              </a:defRPr>
            </a:lvl1pPr>
            <a:lvl2pPr>
              <a:defRPr sz="2400">
                <a:solidFill>
                  <a:schemeClr val="dk1">
                    <a:lumMod val="100000"/>
                  </a:schemeClr>
                </a:solidFill>
              </a:defRPr>
            </a:lvl2pPr>
            <a:lvl3pPr>
              <a:defRPr sz="2000">
                <a:solidFill>
                  <a:schemeClr val="dk1">
                    <a:lumMod val="100000"/>
                  </a:schemeClr>
                </a:solidFill>
              </a:defRPr>
            </a:lvl3pPr>
            <a:lvl4pPr>
              <a:defRPr sz="1800">
                <a:solidFill>
                  <a:schemeClr val="dk1">
                    <a:lumMod val="100000"/>
                  </a:schemeClr>
                </a:solidFill>
              </a:defRPr>
            </a:lvl4pPr>
            <a:lvl5pPr>
              <a:defRPr sz="1800">
                <a:solidFill>
                  <a:schemeClr val="dk1">
                    <a:lumMod val="100000"/>
                  </a:schemeClr>
                </a:solidFill>
              </a:defRPr>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450540"/>
            <a:ext cx="5090917" cy="604516"/>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576104" y="2055056"/>
            <a:ext cx="5090917" cy="3733601"/>
          </a:xfrm>
        </p:spPr>
        <p:txBody>
          <a:bodyPr/>
          <a:lstStyle>
            <a:lvl1pPr>
              <a:defRPr sz="2400">
                <a:solidFill>
                  <a:schemeClr val="dk1">
                    <a:lumMod val="100000"/>
                  </a:schemeClr>
                </a:solidFill>
              </a:defRPr>
            </a:lvl1pPr>
            <a:lvl2pPr>
              <a:defRPr sz="2000">
                <a:solidFill>
                  <a:schemeClr val="dk1">
                    <a:lumMod val="100000"/>
                  </a:schemeClr>
                </a:solidFill>
              </a:defRPr>
            </a:lvl2pPr>
            <a:lvl3pPr>
              <a:defRPr sz="1800">
                <a:solidFill>
                  <a:schemeClr val="dk1">
                    <a:lumMod val="100000"/>
                  </a:schemeClr>
                </a:solidFill>
              </a:defRPr>
            </a:lvl3pPr>
            <a:lvl4pPr>
              <a:defRPr sz="1600">
                <a:solidFill>
                  <a:schemeClr val="dk1">
                    <a:lumMod val="100000"/>
                  </a:schemeClr>
                </a:solidFill>
              </a:defRPr>
            </a:lvl4pPr>
            <a:lvl5pPr>
              <a:defRPr sz="1600">
                <a:solidFill>
                  <a:schemeClr val="dk1">
                    <a:lumMod val="100000"/>
                  </a:schemeClr>
                </a:solidFill>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53055" y="1450540"/>
            <a:ext cx="5092917" cy="604516"/>
          </a:xfrm>
        </p:spPr>
        <p:txBody>
          <a:bodyPr anchor="b"/>
          <a:lstStyle>
            <a:lvl1pPr marL="0" indent="0">
              <a:buNone/>
              <a:defRPr sz="2400" b="1">
                <a:solidFill>
                  <a:schemeClr val="dk1">
                    <a:lumMod val="10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53055" y="2055056"/>
            <a:ext cx="5092917" cy="3733601"/>
          </a:xfrm>
        </p:spPr>
        <p:txBody>
          <a:bodyPr/>
          <a:lstStyle>
            <a:lvl1pPr>
              <a:defRPr sz="2400">
                <a:solidFill>
                  <a:schemeClr val="dk1">
                    <a:lumMod val="100000"/>
                  </a:schemeClr>
                </a:solidFill>
              </a:defRPr>
            </a:lvl1pPr>
            <a:lvl2pPr>
              <a:defRPr sz="2000">
                <a:solidFill>
                  <a:schemeClr val="dk1">
                    <a:lumMod val="100000"/>
                  </a:schemeClr>
                </a:solidFill>
              </a:defRPr>
            </a:lvl2pPr>
            <a:lvl3pPr>
              <a:defRPr sz="1800">
                <a:solidFill>
                  <a:schemeClr val="dk1">
                    <a:lumMod val="100000"/>
                  </a:schemeClr>
                </a:solidFill>
              </a:defRPr>
            </a:lvl3pPr>
            <a:lvl4pPr>
              <a:defRPr sz="1600">
                <a:solidFill>
                  <a:schemeClr val="dk1">
                    <a:lumMod val="100000"/>
                  </a:schemeClr>
                </a:solidFill>
              </a:defRPr>
            </a:lvl4pPr>
            <a:lvl5pPr>
              <a:defRPr sz="1600">
                <a:solidFill>
                  <a:schemeClr val="dk1">
                    <a:lumMod val="100000"/>
                  </a:schemeClr>
                </a:solidFill>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dk1">
                    <a:lumMod val="100000"/>
                  </a:schemeClr>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5" y="258007"/>
            <a:ext cx="3790683" cy="1098030"/>
          </a:xfrm>
        </p:spPr>
        <p:txBody>
          <a:bodyPr anchor="b"/>
          <a:lstStyle>
            <a:lvl1pPr algn="l">
              <a:defRPr sz="2000" b="1">
                <a:solidFill>
                  <a:schemeClr val="dk1">
                    <a:lumMod val="100000"/>
                  </a:schemeClr>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4504811" y="258007"/>
            <a:ext cx="6441160" cy="5530650"/>
          </a:xfrm>
        </p:spPr>
        <p:txBody>
          <a:bodyPr/>
          <a:lstStyle>
            <a:lvl1pPr>
              <a:defRPr sz="3200">
                <a:solidFill>
                  <a:schemeClr val="dk1">
                    <a:lumMod val="100000"/>
                  </a:schemeClr>
                </a:solidFill>
              </a:defRPr>
            </a:lvl1pPr>
            <a:lvl2pPr>
              <a:defRPr sz="2800">
                <a:solidFill>
                  <a:schemeClr val="dk1">
                    <a:lumMod val="100000"/>
                  </a:schemeClr>
                </a:solidFill>
              </a:defRPr>
            </a:lvl2pPr>
            <a:lvl3pPr>
              <a:defRPr sz="2400">
                <a:solidFill>
                  <a:schemeClr val="dk1">
                    <a:lumMod val="100000"/>
                  </a:schemeClr>
                </a:solidFill>
              </a:defRPr>
            </a:lvl3pPr>
            <a:lvl4pPr>
              <a:defRPr sz="2000">
                <a:solidFill>
                  <a:schemeClr val="dk1">
                    <a:lumMod val="100000"/>
                  </a:schemeClr>
                </a:solidFill>
              </a:defRPr>
            </a:lvl4pPr>
            <a:lvl5pPr>
              <a:defRPr sz="2000">
                <a:solidFill>
                  <a:schemeClr val="dk1">
                    <a:lumMod val="100000"/>
                  </a:schemeClr>
                </a:solidFill>
              </a:defRPr>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576105" y="1356037"/>
            <a:ext cx="3790683" cy="4432620"/>
          </a:xfrm>
        </p:spPr>
        <p:txBody>
          <a:bodyPr/>
          <a:lstStyle>
            <a:lvl1pPr marL="0" indent="0">
              <a:buNone/>
              <a:defRPr sz="1400">
                <a:solidFill>
                  <a:schemeClr val="dk1">
                    <a:lumMod val="10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4536122"/>
            <a:ext cx="6913245" cy="535515"/>
          </a:xfrm>
        </p:spPr>
        <p:txBody>
          <a:bodyPr anchor="b"/>
          <a:lstStyle>
            <a:lvl1pPr algn="l">
              <a:defRPr sz="2000" b="1">
                <a:solidFill>
                  <a:schemeClr val="dk1">
                    <a:lumMod val="100000"/>
                  </a:schemeClr>
                </a:solidFill>
              </a:defRPr>
            </a:lvl1pPr>
          </a:lstStyle>
          <a:p>
            <a:r>
              <a:rPr lang="zh-CN" altLang="en-US"/>
              <a:t>单击此处编辑母版标题样式</a:t>
            </a:r>
            <a:endParaRPr lang="zh-CN" altLang="en-US"/>
          </a:p>
        </p:txBody>
      </p:sp>
      <p:sp>
        <p:nvSpPr>
          <p:cNvPr id="3" name="图片占位符 2"/>
          <p:cNvSpPr>
            <a:spLocks noGrp="1"/>
          </p:cNvSpPr>
          <p:nvPr>
            <p:ph type="pic" idx="1"/>
          </p:nvPr>
        </p:nvSpPr>
        <p:spPr>
          <a:xfrm>
            <a:off x="2258407" y="579016"/>
            <a:ext cx="6913245" cy="38881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258407" y="5071637"/>
            <a:ext cx="6913245" cy="760520"/>
          </a:xfrm>
        </p:spPr>
        <p:txBody>
          <a:bodyPr/>
          <a:lstStyle>
            <a:lvl1pPr marL="0" indent="0">
              <a:buNone/>
              <a:defRPr sz="1400">
                <a:solidFill>
                  <a:schemeClr val="dk1">
                    <a:lumMod val="10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76104" y="259508"/>
            <a:ext cx="10369868" cy="108002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576104" y="1512041"/>
            <a:ext cx="10369868" cy="427661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576104" y="6006163"/>
            <a:ext cx="2688484" cy="345009"/>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936709" y="6006163"/>
            <a:ext cx="3648657" cy="34500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257487" y="6006163"/>
            <a:ext cx="2688484" cy="345009"/>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dk1">
              <a:lumMod val="10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dk1">
              <a:lumMod val="10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lumMod val="10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lumMod val="10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lumMod val="10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lumMod val="10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themeOverride" Target="../theme/themeOverride10.xml"/><Relationship Id="rId2" Type="http://schemas.openxmlformats.org/officeDocument/2006/relationships/image" Target="../media/image17.jpe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hemeOverride" Target="../theme/themeOverride11.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hemeOverride" Target="../theme/themeOverride3.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hemeOverride" Target="../theme/themeOverride4.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tags" Target="../tags/tag1.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hemeOverride" Target="../theme/themeOverride5.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themeOverride" Target="../theme/themeOverride6.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 y="-445"/>
            <a:ext cx="11521440" cy="6478524"/>
          </a:xfrm>
          <a:prstGeom prst="rect">
            <a:avLst/>
          </a:prstGeom>
        </p:spPr>
      </p:pic>
      <p:sp>
        <p:nvSpPr>
          <p:cNvPr id="12" name="文本框 11"/>
          <p:cNvSpPr txBox="1"/>
          <p:nvPr/>
        </p:nvSpPr>
        <p:spPr>
          <a:xfrm>
            <a:off x="1377473" y="1979717"/>
            <a:ext cx="8766810" cy="2031365"/>
          </a:xfrm>
          <a:prstGeom prst="rect">
            <a:avLst/>
          </a:prstGeom>
          <a:noFill/>
          <a:effectLst/>
        </p:spPr>
        <p:txBody>
          <a:bodyPr vert="horz" wrap="none" lIns="0" tIns="0" rIns="0" bIns="0" rtlCol="0" anchor="ctr" anchorCtr="1">
            <a:spAutoFit/>
          </a:bodyPr>
          <a:lstStyle>
            <a:defPPr>
              <a:defRPr lang="zh-CN"/>
            </a:defPPr>
            <a:lvl1pPr>
              <a:defRPr sz="8800" spc="-300">
                <a:solidFill>
                  <a:schemeClr val="bg1"/>
                </a:solidFill>
                <a:effectLst>
                  <a:outerShdw blurRad="50800" dist="50800" dir="5400000" algn="ctr" rotWithShape="0">
                    <a:schemeClr val="tx2">
                      <a:lumMod val="60000"/>
                      <a:lumOff val="40000"/>
                    </a:schemeClr>
                  </a:outerShdw>
                </a:effectLst>
                <a:latin typeface="方正清刻本悦宋简体" panose="02000000000000000000" pitchFamily="2" charset="-122"/>
                <a:ea typeface="方正清刻本悦宋简体" panose="02000000000000000000" pitchFamily="2" charset="-122"/>
                <a:cs typeface="经典行书简" panose="02010609010101010101" pitchFamily="49" charset="-122"/>
              </a:defRPr>
            </a:lvl1pPr>
          </a:lstStyle>
          <a:p>
            <a:r>
              <a:rPr lang="zh-CN" altLang="zh-CN" sz="6600" b="1" spc="600" dirty="0" smtClean="0">
                <a:solidFill>
                  <a:schemeClr val="accent1"/>
                </a:solidFill>
                <a:effectLst/>
                <a:latin typeface="方正准圆简体" panose="03000509000000000000" pitchFamily="65" charset="-122"/>
                <a:ea typeface="方正准圆简体" panose="03000509000000000000" pitchFamily="65" charset="-122"/>
              </a:rPr>
              <a:t>引自主之</a:t>
            </a:r>
            <a:r>
              <a:rPr lang="en-US" altLang="zh-CN" sz="6600" b="1" spc="600" dirty="0" smtClean="0">
                <a:solidFill>
                  <a:schemeClr val="accent1"/>
                </a:solidFill>
                <a:effectLst/>
                <a:latin typeface="方正准圆简体" panose="03000509000000000000" pitchFamily="65" charset="-122"/>
                <a:ea typeface="方正准圆简体" panose="03000509000000000000" pitchFamily="65" charset="-122"/>
              </a:rPr>
              <a:t>“</a:t>
            </a:r>
            <a:r>
              <a:rPr lang="zh-CN" altLang="en-US" sz="6600" b="1" spc="600" dirty="0" smtClean="0">
                <a:solidFill>
                  <a:schemeClr val="accent1"/>
                </a:solidFill>
                <a:effectLst/>
                <a:latin typeface="方正准圆简体" panose="03000509000000000000" pitchFamily="65" charset="-122"/>
                <a:ea typeface="方正准圆简体" panose="03000509000000000000" pitchFamily="65" charset="-122"/>
              </a:rPr>
              <a:t>趣</a:t>
            </a:r>
            <a:r>
              <a:rPr lang="en-US" altLang="zh-CN" sz="6600" b="1" spc="600" dirty="0" smtClean="0">
                <a:solidFill>
                  <a:schemeClr val="accent1"/>
                </a:solidFill>
                <a:effectLst/>
                <a:latin typeface="方正准圆简体" panose="03000509000000000000" pitchFamily="65" charset="-122"/>
                <a:ea typeface="方正准圆简体" panose="03000509000000000000" pitchFamily="65" charset="-122"/>
              </a:rPr>
              <a:t>”</a:t>
            </a:r>
            <a:endParaRPr lang="en-US" altLang="zh-CN" sz="6600" b="1" spc="600" dirty="0" smtClean="0">
              <a:solidFill>
                <a:schemeClr val="accent1"/>
              </a:solidFill>
              <a:effectLst/>
              <a:latin typeface="方正准圆简体" panose="03000509000000000000" pitchFamily="65" charset="-122"/>
              <a:ea typeface="方正准圆简体" panose="03000509000000000000" pitchFamily="65" charset="-122"/>
            </a:endParaRPr>
          </a:p>
          <a:p>
            <a:r>
              <a:rPr lang="en-US" altLang="zh-CN" sz="6600" b="1" spc="600" dirty="0" smtClean="0">
                <a:solidFill>
                  <a:schemeClr val="accent1"/>
                </a:solidFill>
                <a:effectLst/>
                <a:latin typeface="方正准圆简体" panose="03000509000000000000" pitchFamily="65" charset="-122"/>
                <a:ea typeface="方正准圆简体" panose="03000509000000000000" pitchFamily="65" charset="-122"/>
              </a:rPr>
              <a:t>           </a:t>
            </a:r>
            <a:r>
              <a:rPr lang="zh-CN" altLang="en-US" sz="6600" b="1" spc="600" dirty="0" smtClean="0">
                <a:solidFill>
                  <a:schemeClr val="accent1"/>
                </a:solidFill>
                <a:effectLst/>
                <a:latin typeface="方正准圆简体" panose="03000509000000000000" pitchFamily="65" charset="-122"/>
                <a:ea typeface="方正准圆简体" panose="03000509000000000000" pitchFamily="65" charset="-122"/>
              </a:rPr>
              <a:t>享签到之</a:t>
            </a:r>
            <a:r>
              <a:rPr lang="en-US" altLang="zh-CN" sz="6600" b="1" spc="600" dirty="0" smtClean="0">
                <a:solidFill>
                  <a:schemeClr val="accent1"/>
                </a:solidFill>
                <a:effectLst/>
                <a:latin typeface="方正准圆简体" panose="03000509000000000000" pitchFamily="65" charset="-122"/>
                <a:ea typeface="方正准圆简体" panose="03000509000000000000" pitchFamily="65" charset="-122"/>
              </a:rPr>
              <a:t>“</a:t>
            </a:r>
            <a:r>
              <a:rPr lang="zh-CN" altLang="en-US" sz="6600" b="1" spc="600" dirty="0" smtClean="0">
                <a:solidFill>
                  <a:schemeClr val="accent1"/>
                </a:solidFill>
                <a:effectLst/>
                <a:latin typeface="方正准圆简体" panose="03000509000000000000" pitchFamily="65" charset="-122"/>
                <a:ea typeface="方正准圆简体" panose="03000509000000000000" pitchFamily="65" charset="-122"/>
              </a:rPr>
              <a:t>乐</a:t>
            </a:r>
            <a:r>
              <a:rPr lang="en-US" altLang="zh-CN" sz="6600" b="1" spc="600" dirty="0" smtClean="0">
                <a:solidFill>
                  <a:schemeClr val="accent1"/>
                </a:solidFill>
                <a:effectLst/>
                <a:latin typeface="方正准圆简体" panose="03000509000000000000" pitchFamily="65" charset="-122"/>
                <a:ea typeface="方正准圆简体" panose="03000509000000000000" pitchFamily="65" charset="-122"/>
              </a:rPr>
              <a:t>”</a:t>
            </a:r>
            <a:endParaRPr lang="en-US" altLang="zh-CN" sz="6600" b="1" spc="600" dirty="0" smtClean="0">
              <a:solidFill>
                <a:schemeClr val="accent1"/>
              </a:solidFill>
              <a:effectLst/>
              <a:latin typeface="方正准圆简体" panose="03000509000000000000" pitchFamily="65" charset="-122"/>
              <a:ea typeface="方正准圆简体" panose="03000509000000000000" pitchFamily="65" charset="-122"/>
            </a:endParaRPr>
          </a:p>
        </p:txBody>
      </p:sp>
      <p:sp>
        <p:nvSpPr>
          <p:cNvPr id="15" name="文本框 14"/>
          <p:cNvSpPr txBox="1"/>
          <p:nvPr/>
        </p:nvSpPr>
        <p:spPr>
          <a:xfrm>
            <a:off x="3590290" y="3665220"/>
            <a:ext cx="4744720" cy="531495"/>
          </a:xfrm>
          <a:prstGeom prst="rect">
            <a:avLst/>
          </a:prstGeom>
          <a:no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just">
              <a:lnSpc>
                <a:spcPct val="150000"/>
              </a:lnSpc>
              <a:defRPr>
                <a:solidFill>
                  <a:srgbClr val="7F7F7F"/>
                </a:solidFill>
                <a:latin typeface="微软雅黑" panose="020B0503020204020204" pitchFamily="34" charset="-122"/>
                <a:ea typeface="微软雅黑" panose="020B0503020204020204" pitchFamily="3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200000"/>
              </a:lnSpc>
            </a:pPr>
            <a:endParaRPr lang="zh-CN" altLang="en-US" sz="2400" dirty="0">
              <a:solidFill>
                <a:schemeClr val="tx1"/>
              </a:solidFill>
            </a:endParaRPr>
          </a:p>
        </p:txBody>
      </p:sp>
      <p:sp>
        <p:nvSpPr>
          <p:cNvPr id="2" name="文本框 1"/>
          <p:cNvSpPr txBox="1"/>
          <p:nvPr/>
        </p:nvSpPr>
        <p:spPr>
          <a:xfrm>
            <a:off x="6915785" y="4860290"/>
            <a:ext cx="3228340" cy="368300"/>
          </a:xfrm>
          <a:prstGeom prst="rect">
            <a:avLst/>
          </a:prstGeom>
          <a:noFill/>
        </p:spPr>
        <p:txBody>
          <a:bodyPr wrap="square" rtlCol="0">
            <a:spAutoFit/>
          </a:bodyPr>
          <a:p>
            <a:r>
              <a:rPr lang="zh-CN" altLang="en-US"/>
              <a:t>自主生活课题组第五次活动</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flipV="1">
            <a:off x="253037" y="243087"/>
            <a:ext cx="11016000" cy="599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5592A"/>
              </a:solidFill>
              <a:latin typeface="微软雅黑" panose="020B0503020204020204" pitchFamily="34" charset="-122"/>
              <a:ea typeface="微软雅黑" panose="020B0503020204020204" pitchFamily="34" charset="-122"/>
            </a:endParaRPr>
          </a:p>
        </p:txBody>
      </p:sp>
      <p:grpSp>
        <p:nvGrpSpPr>
          <p:cNvPr id="80" name="组合 79"/>
          <p:cNvGrpSpPr>
            <a:grpSpLocks noChangeAspect="1"/>
          </p:cNvGrpSpPr>
          <p:nvPr/>
        </p:nvGrpSpPr>
        <p:grpSpPr>
          <a:xfrm>
            <a:off x="4907751" y="2661979"/>
            <a:ext cx="437003" cy="434165"/>
            <a:chOff x="9514104" y="6034212"/>
            <a:chExt cx="488950" cy="485775"/>
          </a:xfrm>
        </p:grpSpPr>
        <p:sp>
          <p:nvSpPr>
            <p:cNvPr id="81" name="AutoShape 81"/>
            <p:cNvSpPr/>
            <p:nvPr/>
          </p:nvSpPr>
          <p:spPr bwMode="auto">
            <a:xfrm>
              <a:off x="9514104" y="6034212"/>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sp>
          <p:nvSpPr>
            <p:cNvPr id="82" name="AutoShape 82"/>
            <p:cNvSpPr/>
            <p:nvPr/>
          </p:nvSpPr>
          <p:spPr bwMode="auto">
            <a:xfrm>
              <a:off x="9560142" y="6427912"/>
              <a:ext cx="46037"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grpSp>
      <p:grpSp>
        <p:nvGrpSpPr>
          <p:cNvPr id="83" name="组合 82"/>
          <p:cNvGrpSpPr>
            <a:grpSpLocks noChangeAspect="1"/>
          </p:cNvGrpSpPr>
          <p:nvPr/>
        </p:nvGrpSpPr>
        <p:grpSpPr>
          <a:xfrm>
            <a:off x="6888817" y="3679829"/>
            <a:ext cx="297431" cy="434165"/>
            <a:chOff x="3454617" y="6058463"/>
            <a:chExt cx="334962" cy="488950"/>
          </a:xfrm>
        </p:grpSpPr>
        <p:sp>
          <p:nvSpPr>
            <p:cNvPr id="86" name="AutoShape 113"/>
            <p:cNvSpPr/>
            <p:nvPr/>
          </p:nvSpPr>
          <p:spPr bwMode="auto">
            <a:xfrm>
              <a:off x="3454617" y="60584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sp>
          <p:nvSpPr>
            <p:cNvPr id="87" name="AutoShape 114"/>
            <p:cNvSpPr/>
            <p:nvPr/>
          </p:nvSpPr>
          <p:spPr bwMode="auto">
            <a:xfrm>
              <a:off x="3529229" y="6137838"/>
              <a:ext cx="10001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grpSp>
      <p:sp>
        <p:nvSpPr>
          <p:cNvPr id="88" name="Freeform 317"/>
          <p:cNvSpPr>
            <a:spLocks noEditPoints="1"/>
          </p:cNvSpPr>
          <p:nvPr/>
        </p:nvSpPr>
        <p:spPr bwMode="auto">
          <a:xfrm>
            <a:off x="4659453" y="3679829"/>
            <a:ext cx="416945" cy="433964"/>
          </a:xfrm>
          <a:custGeom>
            <a:avLst/>
            <a:gdLst>
              <a:gd name="T0" fmla="*/ 69 w 98"/>
              <a:gd name="T1" fmla="*/ 85 h 102"/>
              <a:gd name="T2" fmla="*/ 71 w 98"/>
              <a:gd name="T3" fmla="*/ 87 h 102"/>
              <a:gd name="T4" fmla="*/ 98 w 98"/>
              <a:gd name="T5" fmla="*/ 102 h 102"/>
              <a:gd name="T6" fmla="*/ 97 w 98"/>
              <a:gd name="T7" fmla="*/ 71 h 102"/>
              <a:gd name="T8" fmla="*/ 96 w 98"/>
              <a:gd name="T9" fmla="*/ 68 h 102"/>
              <a:gd name="T10" fmla="*/ 94 w 98"/>
              <a:gd name="T11" fmla="*/ 63 h 102"/>
              <a:gd name="T12" fmla="*/ 66 w 98"/>
              <a:gd name="T13" fmla="*/ 80 h 102"/>
              <a:gd name="T14" fmla="*/ 69 w 98"/>
              <a:gd name="T15" fmla="*/ 85 h 102"/>
              <a:gd name="T16" fmla="*/ 84 w 98"/>
              <a:gd name="T17" fmla="*/ 63 h 102"/>
              <a:gd name="T18" fmla="*/ 91 w 98"/>
              <a:gd name="T19" fmla="*/ 59 h 102"/>
              <a:gd name="T20" fmla="*/ 62 w 98"/>
              <a:gd name="T21" fmla="*/ 11 h 102"/>
              <a:gd name="T22" fmla="*/ 56 w 98"/>
              <a:gd name="T23" fmla="*/ 15 h 102"/>
              <a:gd name="T24" fmla="*/ 84 w 98"/>
              <a:gd name="T25" fmla="*/ 63 h 102"/>
              <a:gd name="T26" fmla="*/ 82 w 98"/>
              <a:gd name="T27" fmla="*/ 65 h 102"/>
              <a:gd name="T28" fmla="*/ 53 w 98"/>
              <a:gd name="T29" fmla="*/ 17 h 102"/>
              <a:gd name="T30" fmla="*/ 44 w 98"/>
              <a:gd name="T31" fmla="*/ 22 h 102"/>
              <a:gd name="T32" fmla="*/ 73 w 98"/>
              <a:gd name="T33" fmla="*/ 70 h 102"/>
              <a:gd name="T34" fmla="*/ 82 w 98"/>
              <a:gd name="T35" fmla="*/ 65 h 102"/>
              <a:gd name="T36" fmla="*/ 34 w 98"/>
              <a:gd name="T37" fmla="*/ 28 h 102"/>
              <a:gd name="T38" fmla="*/ 63 w 98"/>
              <a:gd name="T39" fmla="*/ 76 h 102"/>
              <a:gd name="T40" fmla="*/ 70 w 98"/>
              <a:gd name="T41" fmla="*/ 72 h 102"/>
              <a:gd name="T42" fmla="*/ 41 w 98"/>
              <a:gd name="T43" fmla="*/ 24 h 102"/>
              <a:gd name="T44" fmla="*/ 34 w 98"/>
              <a:gd name="T45" fmla="*/ 28 h 102"/>
              <a:gd name="T46" fmla="*/ 32 w 98"/>
              <a:gd name="T47" fmla="*/ 24 h 102"/>
              <a:gd name="T48" fmla="*/ 60 w 98"/>
              <a:gd name="T49" fmla="*/ 7 h 102"/>
              <a:gd name="T50" fmla="*/ 58 w 98"/>
              <a:gd name="T51" fmla="*/ 4 h 102"/>
              <a:gd name="T52" fmla="*/ 49 w 98"/>
              <a:gd name="T53" fmla="*/ 2 h 102"/>
              <a:gd name="T54" fmla="*/ 32 w 98"/>
              <a:gd name="T55" fmla="*/ 12 h 102"/>
              <a:gd name="T56" fmla="*/ 30 w 98"/>
              <a:gd name="T57" fmla="*/ 21 h 102"/>
              <a:gd name="T58" fmla="*/ 32 w 98"/>
              <a:gd name="T59" fmla="*/ 24 h 102"/>
              <a:gd name="T60" fmla="*/ 0 w 98"/>
              <a:gd name="T61" fmla="*/ 102 h 102"/>
              <a:gd name="T62" fmla="*/ 75 w 98"/>
              <a:gd name="T63" fmla="*/ 102 h 102"/>
              <a:gd name="T64" fmla="*/ 75 w 98"/>
              <a:gd name="T65" fmla="*/ 96 h 102"/>
              <a:gd name="T66" fmla="*/ 0 w 98"/>
              <a:gd name="T67" fmla="*/ 96 h 102"/>
              <a:gd name="T68" fmla="*/ 0 w 98"/>
              <a:gd name="T6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102">
                <a:moveTo>
                  <a:pt x="69" y="85"/>
                </a:moveTo>
                <a:cubicBezTo>
                  <a:pt x="69" y="86"/>
                  <a:pt x="70" y="86"/>
                  <a:pt x="71" y="87"/>
                </a:cubicBezTo>
                <a:cubicBezTo>
                  <a:pt x="98" y="102"/>
                  <a:pt x="98" y="102"/>
                  <a:pt x="98" y="102"/>
                </a:cubicBezTo>
                <a:cubicBezTo>
                  <a:pt x="97" y="71"/>
                  <a:pt x="97" y="71"/>
                  <a:pt x="97" y="71"/>
                </a:cubicBezTo>
                <a:cubicBezTo>
                  <a:pt x="97" y="70"/>
                  <a:pt x="97" y="69"/>
                  <a:pt x="96" y="68"/>
                </a:cubicBezTo>
                <a:cubicBezTo>
                  <a:pt x="94" y="63"/>
                  <a:pt x="94" y="63"/>
                  <a:pt x="94" y="63"/>
                </a:cubicBezTo>
                <a:cubicBezTo>
                  <a:pt x="66" y="80"/>
                  <a:pt x="66" y="80"/>
                  <a:pt x="66" y="80"/>
                </a:cubicBezTo>
                <a:lnTo>
                  <a:pt x="69" y="85"/>
                </a:lnTo>
                <a:close/>
                <a:moveTo>
                  <a:pt x="84" y="63"/>
                </a:moveTo>
                <a:cubicBezTo>
                  <a:pt x="91" y="59"/>
                  <a:pt x="91" y="59"/>
                  <a:pt x="91" y="59"/>
                </a:cubicBezTo>
                <a:cubicBezTo>
                  <a:pt x="62" y="11"/>
                  <a:pt x="62" y="11"/>
                  <a:pt x="62" y="11"/>
                </a:cubicBezTo>
                <a:cubicBezTo>
                  <a:pt x="56" y="15"/>
                  <a:pt x="56" y="15"/>
                  <a:pt x="56" y="15"/>
                </a:cubicBezTo>
                <a:lnTo>
                  <a:pt x="84" y="63"/>
                </a:lnTo>
                <a:close/>
                <a:moveTo>
                  <a:pt x="82" y="65"/>
                </a:moveTo>
                <a:cubicBezTo>
                  <a:pt x="53" y="17"/>
                  <a:pt x="53" y="17"/>
                  <a:pt x="53" y="17"/>
                </a:cubicBezTo>
                <a:cubicBezTo>
                  <a:pt x="44" y="22"/>
                  <a:pt x="44" y="22"/>
                  <a:pt x="44" y="22"/>
                </a:cubicBezTo>
                <a:cubicBezTo>
                  <a:pt x="73" y="70"/>
                  <a:pt x="73" y="70"/>
                  <a:pt x="73" y="70"/>
                </a:cubicBezTo>
                <a:lnTo>
                  <a:pt x="82" y="65"/>
                </a:lnTo>
                <a:close/>
                <a:moveTo>
                  <a:pt x="34" y="28"/>
                </a:moveTo>
                <a:cubicBezTo>
                  <a:pt x="63" y="76"/>
                  <a:pt x="63" y="76"/>
                  <a:pt x="63" y="76"/>
                </a:cubicBezTo>
                <a:cubicBezTo>
                  <a:pt x="70" y="72"/>
                  <a:pt x="70" y="72"/>
                  <a:pt x="70" y="72"/>
                </a:cubicBezTo>
                <a:cubicBezTo>
                  <a:pt x="41" y="24"/>
                  <a:pt x="41" y="24"/>
                  <a:pt x="41" y="24"/>
                </a:cubicBezTo>
                <a:lnTo>
                  <a:pt x="34" y="28"/>
                </a:lnTo>
                <a:close/>
                <a:moveTo>
                  <a:pt x="32" y="24"/>
                </a:moveTo>
                <a:cubicBezTo>
                  <a:pt x="60" y="7"/>
                  <a:pt x="60" y="7"/>
                  <a:pt x="60" y="7"/>
                </a:cubicBezTo>
                <a:cubicBezTo>
                  <a:pt x="58" y="4"/>
                  <a:pt x="58" y="4"/>
                  <a:pt x="58" y="4"/>
                </a:cubicBezTo>
                <a:cubicBezTo>
                  <a:pt x="56" y="1"/>
                  <a:pt x="52" y="0"/>
                  <a:pt x="49" y="2"/>
                </a:cubicBezTo>
                <a:cubicBezTo>
                  <a:pt x="32" y="12"/>
                  <a:pt x="32" y="12"/>
                  <a:pt x="32" y="12"/>
                </a:cubicBezTo>
                <a:cubicBezTo>
                  <a:pt x="29" y="14"/>
                  <a:pt x="28" y="18"/>
                  <a:pt x="30" y="21"/>
                </a:cubicBezTo>
                <a:lnTo>
                  <a:pt x="32" y="24"/>
                </a:lnTo>
                <a:close/>
                <a:moveTo>
                  <a:pt x="0" y="102"/>
                </a:moveTo>
                <a:cubicBezTo>
                  <a:pt x="75" y="102"/>
                  <a:pt x="75" y="102"/>
                  <a:pt x="75" y="102"/>
                </a:cubicBezTo>
                <a:cubicBezTo>
                  <a:pt x="75" y="96"/>
                  <a:pt x="75" y="96"/>
                  <a:pt x="75" y="96"/>
                </a:cubicBezTo>
                <a:cubicBezTo>
                  <a:pt x="0" y="96"/>
                  <a:pt x="0" y="96"/>
                  <a:pt x="0" y="96"/>
                </a:cubicBezTo>
                <a:lnTo>
                  <a:pt x="0" y="102"/>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89" name="Freeform 313"/>
          <p:cNvSpPr>
            <a:spLocks noEditPoints="1"/>
          </p:cNvSpPr>
          <p:nvPr/>
        </p:nvSpPr>
        <p:spPr bwMode="auto">
          <a:xfrm>
            <a:off x="6191471" y="2452429"/>
            <a:ext cx="374400" cy="468000"/>
          </a:xfrm>
          <a:custGeom>
            <a:avLst/>
            <a:gdLst>
              <a:gd name="T0" fmla="*/ 88 w 88"/>
              <a:gd name="T1" fmla="*/ 17 h 110"/>
              <a:gd name="T2" fmla="*/ 82 w 88"/>
              <a:gd name="T3" fmla="*/ 11 h 110"/>
              <a:gd name="T4" fmla="*/ 62 w 88"/>
              <a:gd name="T5" fmla="*/ 53 h 110"/>
              <a:gd name="T6" fmla="*/ 55 w 88"/>
              <a:gd name="T7" fmla="*/ 49 h 110"/>
              <a:gd name="T8" fmla="*/ 77 w 88"/>
              <a:gd name="T9" fmla="*/ 5 h 110"/>
              <a:gd name="T10" fmla="*/ 71 w 88"/>
              <a:gd name="T11" fmla="*/ 0 h 110"/>
              <a:gd name="T12" fmla="*/ 17 w 88"/>
              <a:gd name="T13" fmla="*/ 0 h 110"/>
              <a:gd name="T14" fmla="*/ 12 w 88"/>
              <a:gd name="T15" fmla="*/ 5 h 110"/>
              <a:gd name="T16" fmla="*/ 33 w 88"/>
              <a:gd name="T17" fmla="*/ 49 h 110"/>
              <a:gd name="T18" fmla="*/ 26 w 88"/>
              <a:gd name="T19" fmla="*/ 53 h 110"/>
              <a:gd name="T20" fmla="*/ 6 w 88"/>
              <a:gd name="T21" fmla="*/ 11 h 110"/>
              <a:gd name="T22" fmla="*/ 0 w 88"/>
              <a:gd name="T23" fmla="*/ 17 h 110"/>
              <a:gd name="T24" fmla="*/ 20 w 88"/>
              <a:gd name="T25" fmla="*/ 58 h 110"/>
              <a:gd name="T26" fmla="*/ 13 w 88"/>
              <a:gd name="T27" fmla="*/ 79 h 110"/>
              <a:gd name="T28" fmla="*/ 44 w 88"/>
              <a:gd name="T29" fmla="*/ 110 h 110"/>
              <a:gd name="T30" fmla="*/ 76 w 88"/>
              <a:gd name="T31" fmla="*/ 79 h 110"/>
              <a:gd name="T32" fmla="*/ 68 w 88"/>
              <a:gd name="T33" fmla="*/ 58 h 110"/>
              <a:gd name="T34" fmla="*/ 88 w 88"/>
              <a:gd name="T35" fmla="*/ 17 h 110"/>
              <a:gd name="T36" fmla="*/ 21 w 88"/>
              <a:gd name="T37" fmla="*/ 8 h 110"/>
              <a:gd name="T38" fmla="*/ 67 w 88"/>
              <a:gd name="T39" fmla="*/ 8 h 110"/>
              <a:gd name="T40" fmla="*/ 63 w 88"/>
              <a:gd name="T41" fmla="*/ 15 h 110"/>
              <a:gd name="T42" fmla="*/ 25 w 88"/>
              <a:gd name="T43" fmla="*/ 15 h 110"/>
              <a:gd name="T44" fmla="*/ 21 w 88"/>
              <a:gd name="T45" fmla="*/ 8 h 110"/>
              <a:gd name="T46" fmla="*/ 29 w 88"/>
              <a:gd name="T47" fmla="*/ 23 h 110"/>
              <a:gd name="T48" fmla="*/ 59 w 88"/>
              <a:gd name="T49" fmla="*/ 23 h 110"/>
              <a:gd name="T50" fmla="*/ 48 w 88"/>
              <a:gd name="T51" fmla="*/ 47 h 110"/>
              <a:gd name="T52" fmla="*/ 44 w 88"/>
              <a:gd name="T53" fmla="*/ 47 h 110"/>
              <a:gd name="T54" fmla="*/ 41 w 88"/>
              <a:gd name="T55" fmla="*/ 47 h 110"/>
              <a:gd name="T56" fmla="*/ 29 w 88"/>
              <a:gd name="T57" fmla="*/ 23 h 110"/>
              <a:gd name="T58" fmla="*/ 69 w 88"/>
              <a:gd name="T59" fmla="*/ 79 h 110"/>
              <a:gd name="T60" fmla="*/ 44 w 88"/>
              <a:gd name="T61" fmla="*/ 103 h 110"/>
              <a:gd name="T62" fmla="*/ 19 w 88"/>
              <a:gd name="T63" fmla="*/ 79 h 110"/>
              <a:gd name="T64" fmla="*/ 44 w 88"/>
              <a:gd name="T65" fmla="*/ 54 h 110"/>
              <a:gd name="T66" fmla="*/ 69 w 88"/>
              <a:gd name="T67" fmla="*/ 79 h 110"/>
              <a:gd name="T68" fmla="*/ 44 w 88"/>
              <a:gd name="T69" fmla="*/ 56 h 110"/>
              <a:gd name="T70" fmla="*/ 21 w 88"/>
              <a:gd name="T71" fmla="*/ 79 h 110"/>
              <a:gd name="T72" fmla="*/ 44 w 88"/>
              <a:gd name="T73" fmla="*/ 101 h 110"/>
              <a:gd name="T74" fmla="*/ 67 w 88"/>
              <a:gd name="T75" fmla="*/ 79 h 110"/>
              <a:gd name="T76" fmla="*/ 44 w 88"/>
              <a:gd name="T77" fmla="*/ 56 h 110"/>
              <a:gd name="T78" fmla="*/ 44 w 88"/>
              <a:gd name="T79" fmla="*/ 99 h 110"/>
              <a:gd name="T80" fmla="*/ 24 w 88"/>
              <a:gd name="T81" fmla="*/ 79 h 110"/>
              <a:gd name="T82" fmla="*/ 44 w 88"/>
              <a:gd name="T83" fmla="*/ 58 h 110"/>
              <a:gd name="T84" fmla="*/ 64 w 88"/>
              <a:gd name="T85" fmla="*/ 79 h 110"/>
              <a:gd name="T86" fmla="*/ 44 w 88"/>
              <a:gd name="T87" fmla="*/ 99 h 110"/>
              <a:gd name="T88" fmla="*/ 48 w 88"/>
              <a:gd name="T89" fmla="*/ 65 h 110"/>
              <a:gd name="T90" fmla="*/ 44 w 88"/>
              <a:gd name="T91" fmla="*/ 65 h 110"/>
              <a:gd name="T92" fmla="*/ 37 w 88"/>
              <a:gd name="T93" fmla="*/ 69 h 110"/>
              <a:gd name="T94" fmla="*/ 37 w 88"/>
              <a:gd name="T95" fmla="*/ 73 h 110"/>
              <a:gd name="T96" fmla="*/ 42 w 88"/>
              <a:gd name="T97" fmla="*/ 73 h 110"/>
              <a:gd name="T98" fmla="*/ 42 w 88"/>
              <a:gd name="T99" fmla="*/ 89 h 110"/>
              <a:gd name="T100" fmla="*/ 39 w 88"/>
              <a:gd name="T101" fmla="*/ 89 h 110"/>
              <a:gd name="T102" fmla="*/ 39 w 88"/>
              <a:gd name="T103" fmla="*/ 92 h 110"/>
              <a:gd name="T104" fmla="*/ 51 w 88"/>
              <a:gd name="T105" fmla="*/ 92 h 110"/>
              <a:gd name="T106" fmla="*/ 51 w 88"/>
              <a:gd name="T107" fmla="*/ 89 h 110"/>
              <a:gd name="T108" fmla="*/ 48 w 88"/>
              <a:gd name="T109" fmla="*/ 89 h 110"/>
              <a:gd name="T110" fmla="*/ 48 w 88"/>
              <a:gd name="T111" fmla="*/ 6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 h="110">
                <a:moveTo>
                  <a:pt x="88" y="17"/>
                </a:moveTo>
                <a:cubicBezTo>
                  <a:pt x="82" y="11"/>
                  <a:pt x="82" y="11"/>
                  <a:pt x="82" y="11"/>
                </a:cubicBezTo>
                <a:cubicBezTo>
                  <a:pt x="62" y="53"/>
                  <a:pt x="62" y="53"/>
                  <a:pt x="62" y="53"/>
                </a:cubicBezTo>
                <a:cubicBezTo>
                  <a:pt x="60" y="51"/>
                  <a:pt x="58" y="50"/>
                  <a:pt x="55" y="49"/>
                </a:cubicBezTo>
                <a:cubicBezTo>
                  <a:pt x="77" y="5"/>
                  <a:pt x="77" y="5"/>
                  <a:pt x="77" y="5"/>
                </a:cubicBezTo>
                <a:cubicBezTo>
                  <a:pt x="71" y="0"/>
                  <a:pt x="71" y="0"/>
                  <a:pt x="71" y="0"/>
                </a:cubicBezTo>
                <a:cubicBezTo>
                  <a:pt x="17" y="0"/>
                  <a:pt x="17" y="0"/>
                  <a:pt x="17" y="0"/>
                </a:cubicBezTo>
                <a:cubicBezTo>
                  <a:pt x="12" y="5"/>
                  <a:pt x="12" y="5"/>
                  <a:pt x="12" y="5"/>
                </a:cubicBezTo>
                <a:cubicBezTo>
                  <a:pt x="33" y="49"/>
                  <a:pt x="33" y="49"/>
                  <a:pt x="33" y="49"/>
                </a:cubicBezTo>
                <a:cubicBezTo>
                  <a:pt x="31" y="50"/>
                  <a:pt x="28" y="51"/>
                  <a:pt x="26" y="53"/>
                </a:cubicBezTo>
                <a:cubicBezTo>
                  <a:pt x="6" y="11"/>
                  <a:pt x="6" y="11"/>
                  <a:pt x="6" y="11"/>
                </a:cubicBezTo>
                <a:cubicBezTo>
                  <a:pt x="0" y="17"/>
                  <a:pt x="0" y="17"/>
                  <a:pt x="0" y="17"/>
                </a:cubicBezTo>
                <a:cubicBezTo>
                  <a:pt x="20" y="58"/>
                  <a:pt x="20" y="58"/>
                  <a:pt x="20" y="58"/>
                </a:cubicBezTo>
                <a:cubicBezTo>
                  <a:pt x="16" y="63"/>
                  <a:pt x="13" y="71"/>
                  <a:pt x="13" y="79"/>
                </a:cubicBezTo>
                <a:cubicBezTo>
                  <a:pt x="13" y="96"/>
                  <a:pt x="27" y="110"/>
                  <a:pt x="44" y="110"/>
                </a:cubicBezTo>
                <a:cubicBezTo>
                  <a:pt x="61" y="110"/>
                  <a:pt x="76" y="96"/>
                  <a:pt x="76" y="79"/>
                </a:cubicBezTo>
                <a:cubicBezTo>
                  <a:pt x="76" y="71"/>
                  <a:pt x="73" y="63"/>
                  <a:pt x="68" y="58"/>
                </a:cubicBezTo>
                <a:lnTo>
                  <a:pt x="88" y="17"/>
                </a:lnTo>
                <a:close/>
                <a:moveTo>
                  <a:pt x="21" y="8"/>
                </a:moveTo>
                <a:cubicBezTo>
                  <a:pt x="67" y="8"/>
                  <a:pt x="67" y="8"/>
                  <a:pt x="67" y="8"/>
                </a:cubicBezTo>
                <a:cubicBezTo>
                  <a:pt x="63" y="15"/>
                  <a:pt x="63" y="15"/>
                  <a:pt x="63" y="15"/>
                </a:cubicBezTo>
                <a:cubicBezTo>
                  <a:pt x="25" y="15"/>
                  <a:pt x="25" y="15"/>
                  <a:pt x="25" y="15"/>
                </a:cubicBezTo>
                <a:lnTo>
                  <a:pt x="21" y="8"/>
                </a:lnTo>
                <a:close/>
                <a:moveTo>
                  <a:pt x="29" y="23"/>
                </a:moveTo>
                <a:cubicBezTo>
                  <a:pt x="59" y="23"/>
                  <a:pt x="59" y="23"/>
                  <a:pt x="59" y="23"/>
                </a:cubicBezTo>
                <a:cubicBezTo>
                  <a:pt x="48" y="47"/>
                  <a:pt x="48" y="47"/>
                  <a:pt x="48" y="47"/>
                </a:cubicBezTo>
                <a:cubicBezTo>
                  <a:pt x="46" y="47"/>
                  <a:pt x="45" y="47"/>
                  <a:pt x="44" y="47"/>
                </a:cubicBezTo>
                <a:cubicBezTo>
                  <a:pt x="43" y="47"/>
                  <a:pt x="42" y="47"/>
                  <a:pt x="41" y="47"/>
                </a:cubicBezTo>
                <a:lnTo>
                  <a:pt x="29" y="23"/>
                </a:lnTo>
                <a:close/>
                <a:moveTo>
                  <a:pt x="69" y="79"/>
                </a:moveTo>
                <a:cubicBezTo>
                  <a:pt x="69" y="92"/>
                  <a:pt x="58" y="103"/>
                  <a:pt x="44" y="103"/>
                </a:cubicBezTo>
                <a:cubicBezTo>
                  <a:pt x="31" y="103"/>
                  <a:pt x="19" y="92"/>
                  <a:pt x="19" y="79"/>
                </a:cubicBezTo>
                <a:cubicBezTo>
                  <a:pt x="19" y="65"/>
                  <a:pt x="31" y="54"/>
                  <a:pt x="44" y="54"/>
                </a:cubicBezTo>
                <a:cubicBezTo>
                  <a:pt x="58" y="54"/>
                  <a:pt x="69" y="65"/>
                  <a:pt x="69" y="79"/>
                </a:cubicBezTo>
                <a:close/>
                <a:moveTo>
                  <a:pt x="44" y="56"/>
                </a:moveTo>
                <a:cubicBezTo>
                  <a:pt x="32" y="56"/>
                  <a:pt x="21" y="66"/>
                  <a:pt x="21" y="79"/>
                </a:cubicBezTo>
                <a:cubicBezTo>
                  <a:pt x="21" y="91"/>
                  <a:pt x="32" y="101"/>
                  <a:pt x="44" y="101"/>
                </a:cubicBezTo>
                <a:cubicBezTo>
                  <a:pt x="57" y="101"/>
                  <a:pt x="67" y="91"/>
                  <a:pt x="67" y="79"/>
                </a:cubicBezTo>
                <a:cubicBezTo>
                  <a:pt x="67" y="66"/>
                  <a:pt x="57" y="56"/>
                  <a:pt x="44" y="56"/>
                </a:cubicBezTo>
                <a:close/>
                <a:moveTo>
                  <a:pt x="44" y="99"/>
                </a:moveTo>
                <a:cubicBezTo>
                  <a:pt x="33" y="99"/>
                  <a:pt x="24" y="90"/>
                  <a:pt x="24" y="79"/>
                </a:cubicBezTo>
                <a:cubicBezTo>
                  <a:pt x="24" y="67"/>
                  <a:pt x="33" y="58"/>
                  <a:pt x="44" y="58"/>
                </a:cubicBezTo>
                <a:cubicBezTo>
                  <a:pt x="55" y="58"/>
                  <a:pt x="64" y="67"/>
                  <a:pt x="64" y="79"/>
                </a:cubicBezTo>
                <a:cubicBezTo>
                  <a:pt x="64" y="90"/>
                  <a:pt x="55" y="99"/>
                  <a:pt x="44" y="99"/>
                </a:cubicBezTo>
                <a:close/>
                <a:moveTo>
                  <a:pt x="48" y="65"/>
                </a:moveTo>
                <a:cubicBezTo>
                  <a:pt x="44" y="65"/>
                  <a:pt x="44" y="65"/>
                  <a:pt x="44" y="65"/>
                </a:cubicBezTo>
                <a:cubicBezTo>
                  <a:pt x="44" y="65"/>
                  <a:pt x="42" y="69"/>
                  <a:pt x="37" y="69"/>
                </a:cubicBezTo>
                <a:cubicBezTo>
                  <a:pt x="37" y="73"/>
                  <a:pt x="37" y="73"/>
                  <a:pt x="37" y="73"/>
                </a:cubicBezTo>
                <a:cubicBezTo>
                  <a:pt x="42" y="73"/>
                  <a:pt x="42" y="73"/>
                  <a:pt x="42" y="73"/>
                </a:cubicBezTo>
                <a:cubicBezTo>
                  <a:pt x="42" y="89"/>
                  <a:pt x="42" y="89"/>
                  <a:pt x="42" y="89"/>
                </a:cubicBezTo>
                <a:cubicBezTo>
                  <a:pt x="39" y="89"/>
                  <a:pt x="39" y="89"/>
                  <a:pt x="39" y="89"/>
                </a:cubicBezTo>
                <a:cubicBezTo>
                  <a:pt x="39" y="92"/>
                  <a:pt x="39" y="92"/>
                  <a:pt x="39" y="92"/>
                </a:cubicBezTo>
                <a:cubicBezTo>
                  <a:pt x="51" y="92"/>
                  <a:pt x="51" y="92"/>
                  <a:pt x="51" y="92"/>
                </a:cubicBezTo>
                <a:cubicBezTo>
                  <a:pt x="51" y="89"/>
                  <a:pt x="51" y="89"/>
                  <a:pt x="51" y="89"/>
                </a:cubicBezTo>
                <a:cubicBezTo>
                  <a:pt x="48" y="89"/>
                  <a:pt x="48" y="89"/>
                  <a:pt x="48" y="89"/>
                </a:cubicBezTo>
                <a:lnTo>
                  <a:pt x="48" y="65"/>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6" name="文本框 5"/>
          <p:cNvSpPr txBox="1"/>
          <p:nvPr/>
        </p:nvSpPr>
        <p:spPr>
          <a:xfrm>
            <a:off x="360045" y="243205"/>
            <a:ext cx="9702800" cy="5631180"/>
          </a:xfrm>
          <a:prstGeom prst="rect">
            <a:avLst/>
          </a:prstGeom>
          <a:noFill/>
        </p:spPr>
        <p:txBody>
          <a:bodyPr wrap="square" rtlCol="0">
            <a:spAutoFit/>
          </a:bodyPr>
          <a:p>
            <a:pPr>
              <a:lnSpc>
                <a:spcPct val="150000"/>
              </a:lnSpc>
            </a:pPr>
            <a:r>
              <a:rPr lang="en-US" altLang="zh-CN" sz="1000"/>
              <a:t>  </a:t>
            </a:r>
            <a:r>
              <a:rPr lang="en-US" altLang="zh-CN" sz="1200"/>
              <a:t>  幼儿自主签到根据：</a:t>
            </a:r>
            <a:endParaRPr lang="en-US" altLang="zh-CN" sz="1200"/>
          </a:p>
          <a:p>
            <a:pPr>
              <a:lnSpc>
                <a:spcPct val="150000"/>
              </a:lnSpc>
            </a:pPr>
            <a:r>
              <a:rPr lang="en-US" altLang="zh-CN" sz="1200"/>
              <a:t>      一、《3到6岁儿童学习与发展指南》</a:t>
            </a:r>
            <a:endParaRPr lang="en-US" altLang="zh-CN" sz="1200"/>
          </a:p>
          <a:p>
            <a:pPr>
              <a:lnSpc>
                <a:spcPct val="150000"/>
              </a:lnSpc>
            </a:pPr>
            <a:r>
              <a:rPr lang="en-US" altLang="zh-CN" sz="1200"/>
              <a:t>     1.语言领域：</a:t>
            </a:r>
            <a:endParaRPr lang="en-US" altLang="zh-CN" sz="1200"/>
          </a:p>
          <a:p>
            <a:pPr>
              <a:lnSpc>
                <a:spcPct val="150000"/>
              </a:lnSpc>
            </a:pPr>
            <a:r>
              <a:rPr lang="en-US" altLang="zh-CN" sz="1200"/>
              <a:t>（1）愿意用图画或符号表现事物。</a:t>
            </a:r>
            <a:endParaRPr lang="en-US" altLang="zh-CN" sz="1200"/>
          </a:p>
          <a:p>
            <a:pPr>
              <a:lnSpc>
                <a:spcPct val="150000"/>
              </a:lnSpc>
            </a:pPr>
            <a:r>
              <a:rPr lang="en-US" altLang="zh-CN" sz="1200"/>
              <a:t>（2）会正确书写自己的名字。</a:t>
            </a:r>
            <a:endParaRPr lang="en-US" altLang="zh-CN" sz="1200"/>
          </a:p>
          <a:p>
            <a:pPr>
              <a:lnSpc>
                <a:spcPct val="150000"/>
              </a:lnSpc>
            </a:pPr>
            <a:r>
              <a:rPr lang="en-US" altLang="zh-CN" sz="1200"/>
              <a:t>     2.社会领域：</a:t>
            </a:r>
            <a:endParaRPr lang="en-US" altLang="zh-CN" sz="1200"/>
          </a:p>
          <a:p>
            <a:pPr>
              <a:lnSpc>
                <a:spcPct val="150000"/>
              </a:lnSpc>
            </a:pPr>
            <a:r>
              <a:rPr lang="en-US" altLang="zh-CN" sz="1200"/>
              <a:t>（1）理解规则，能和同伴协商制定游戏规则。</a:t>
            </a:r>
            <a:endParaRPr lang="en-US" altLang="zh-CN" sz="1200"/>
          </a:p>
          <a:p>
            <a:pPr>
              <a:lnSpc>
                <a:spcPct val="150000"/>
              </a:lnSpc>
            </a:pPr>
            <a:r>
              <a:rPr lang="en-US" altLang="zh-CN" sz="1200"/>
              <a:t>      3.科学领域：</a:t>
            </a:r>
            <a:endParaRPr lang="en-US" altLang="zh-CN" sz="1200"/>
          </a:p>
          <a:p>
            <a:pPr>
              <a:lnSpc>
                <a:spcPct val="150000"/>
              </a:lnSpc>
            </a:pPr>
            <a:r>
              <a:rPr lang="en-US" altLang="zh-CN" sz="1200"/>
              <a:t>    （1）在成人的帮助下能制定简单的表格。</a:t>
            </a:r>
            <a:endParaRPr lang="en-US" altLang="zh-CN" sz="1200"/>
          </a:p>
          <a:p>
            <a:pPr>
              <a:lnSpc>
                <a:spcPct val="150000"/>
              </a:lnSpc>
            </a:pPr>
            <a:r>
              <a:rPr lang="en-US" altLang="zh-CN" sz="1200"/>
              <a:t>    （2）能用数字、图画、图表记录。</a:t>
            </a:r>
            <a:endParaRPr lang="en-US" altLang="zh-CN" sz="1200"/>
          </a:p>
          <a:p>
            <a:pPr>
              <a:lnSpc>
                <a:spcPct val="150000"/>
              </a:lnSpc>
            </a:pPr>
            <a:r>
              <a:rPr lang="en-US" altLang="zh-CN" sz="1200"/>
              <a:t>      二、充分挖掘教育价值，促进幼儿发展</a:t>
            </a:r>
            <a:endParaRPr lang="en-US" altLang="zh-CN" sz="1200"/>
          </a:p>
          <a:p>
            <a:pPr>
              <a:lnSpc>
                <a:spcPct val="150000"/>
              </a:lnSpc>
            </a:pPr>
            <a:r>
              <a:rPr lang="en-US" altLang="zh-CN" sz="1200"/>
              <a:t>        1.让孩子学会认识天气。</a:t>
            </a:r>
            <a:endParaRPr lang="en-US" altLang="zh-CN" sz="1200"/>
          </a:p>
          <a:p>
            <a:pPr>
              <a:lnSpc>
                <a:spcPct val="150000"/>
              </a:lnSpc>
            </a:pPr>
            <a:r>
              <a:rPr lang="en-US" altLang="zh-CN" sz="1200"/>
              <a:t>        2.认识年、月、星期。</a:t>
            </a:r>
            <a:endParaRPr lang="en-US" altLang="zh-CN" sz="1200"/>
          </a:p>
          <a:p>
            <a:pPr>
              <a:lnSpc>
                <a:spcPct val="150000"/>
              </a:lnSpc>
            </a:pPr>
            <a:r>
              <a:rPr lang="en-US" altLang="zh-CN" sz="1200"/>
              <a:t>        3.认识连续数。</a:t>
            </a:r>
            <a:endParaRPr lang="en-US" altLang="zh-CN" sz="1200"/>
          </a:p>
          <a:p>
            <a:pPr>
              <a:lnSpc>
                <a:spcPct val="150000"/>
              </a:lnSpc>
            </a:pPr>
            <a:r>
              <a:rPr lang="en-US" altLang="zh-CN" sz="1200"/>
              <a:t>      三、材料支持</a:t>
            </a:r>
            <a:endParaRPr lang="en-US" altLang="zh-CN" sz="1200"/>
          </a:p>
          <a:p>
            <a:pPr>
              <a:lnSpc>
                <a:spcPct val="150000"/>
              </a:lnSpc>
            </a:pPr>
            <a:r>
              <a:rPr lang="en-US" altLang="zh-CN" sz="1200"/>
              <a:t>       1.创设愉悦的氛围和环境。</a:t>
            </a:r>
            <a:endParaRPr lang="en-US" altLang="zh-CN" sz="1200"/>
          </a:p>
          <a:p>
            <a:pPr>
              <a:lnSpc>
                <a:spcPct val="150000"/>
              </a:lnSpc>
            </a:pPr>
            <a:r>
              <a:rPr lang="en-US" altLang="zh-CN" sz="1200"/>
              <a:t>       2.追随幼儿兴趣，需要提供适宜材料。</a:t>
            </a:r>
            <a:endParaRPr lang="en-US" altLang="zh-CN" sz="1200"/>
          </a:p>
          <a:p>
            <a:pPr>
              <a:lnSpc>
                <a:spcPct val="150000"/>
              </a:lnSpc>
            </a:pPr>
            <a:r>
              <a:rPr lang="en-US" altLang="zh-CN" sz="1200"/>
              <a:t>《3-6岁儿童学习与发展指南》中提出：环境是最重要的教育资源，中大班幼儿应具有书面表达的愿望和初步技能，大班幼儿能够正确书写自己的名字，并愿意用图画和符号的方式表现事物。教师应在一日活动中满足幼儿这一愿望、支持这一技能，促进自我认知的发展。老师和幼儿决定采用姓名＋入园时间的签到的方式，不会写名字的朋友 √+时间。</a:t>
            </a:r>
            <a:r>
              <a:rPr lang="en-US" altLang="zh-CN" sz="1200"/>
              <a:t>     </a:t>
            </a:r>
            <a:endParaRPr lang="en-US" altLang="zh-CN" sz="1200"/>
          </a:p>
        </p:txBody>
      </p:sp>
    </p:spTree>
  </p:cSld>
  <p:clrMapOvr>
    <a:masterClrMapping/>
  </p:clrMapOvr>
  <mc:AlternateContent xmlns:mc="http://schemas.openxmlformats.org/markup-compatibility/2006">
    <mc:Choice xmlns:p14="http://schemas.microsoft.com/office/powerpoint/2010/main" Requires="p14">
      <p:transition spd="med" p14:dur="700" advClick="0" advTm="1000">
        <p:random/>
      </p:transition>
    </mc:Choice>
    <mc:Fallback>
      <p:transition spd="med" advClick="0" advTm="1000">
        <p:random/>
      </p:transition>
    </mc:Fallback>
  </mc:AlternateContent>
  <p:timing>
    <p:tnLst>
      <p:par>
        <p:cTn id="1" dur="indefinite" restart="never" nodeType="tmRoot"/>
      </p:par>
    </p:tnLst>
    <p:bldLst>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flipV="1">
            <a:off x="253037" y="243087"/>
            <a:ext cx="11016000" cy="599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5592A"/>
              </a:solidFill>
              <a:latin typeface="微软雅黑" panose="020B0503020204020204" pitchFamily="34" charset="-122"/>
              <a:ea typeface="微软雅黑" panose="020B0503020204020204" pitchFamily="34" charset="-122"/>
            </a:endParaRPr>
          </a:p>
        </p:txBody>
      </p:sp>
      <p:grpSp>
        <p:nvGrpSpPr>
          <p:cNvPr id="80" name="组合 79"/>
          <p:cNvGrpSpPr>
            <a:grpSpLocks noChangeAspect="1"/>
          </p:cNvGrpSpPr>
          <p:nvPr/>
        </p:nvGrpSpPr>
        <p:grpSpPr>
          <a:xfrm>
            <a:off x="4907751" y="2661979"/>
            <a:ext cx="437003" cy="434165"/>
            <a:chOff x="9514104" y="6034212"/>
            <a:chExt cx="488950" cy="485775"/>
          </a:xfrm>
        </p:grpSpPr>
        <p:sp>
          <p:nvSpPr>
            <p:cNvPr id="81" name="AutoShape 81"/>
            <p:cNvSpPr/>
            <p:nvPr/>
          </p:nvSpPr>
          <p:spPr bwMode="auto">
            <a:xfrm>
              <a:off x="9514104" y="6034212"/>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sp>
          <p:nvSpPr>
            <p:cNvPr id="82" name="AutoShape 82"/>
            <p:cNvSpPr/>
            <p:nvPr/>
          </p:nvSpPr>
          <p:spPr bwMode="auto">
            <a:xfrm>
              <a:off x="9560142" y="6427912"/>
              <a:ext cx="46037"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grpSp>
      <p:grpSp>
        <p:nvGrpSpPr>
          <p:cNvPr id="83" name="组合 82"/>
          <p:cNvGrpSpPr>
            <a:grpSpLocks noChangeAspect="1"/>
          </p:cNvGrpSpPr>
          <p:nvPr/>
        </p:nvGrpSpPr>
        <p:grpSpPr>
          <a:xfrm>
            <a:off x="6888817" y="3679829"/>
            <a:ext cx="297431" cy="434165"/>
            <a:chOff x="3454617" y="6058463"/>
            <a:chExt cx="334962" cy="488950"/>
          </a:xfrm>
        </p:grpSpPr>
        <p:sp>
          <p:nvSpPr>
            <p:cNvPr id="86" name="AutoShape 113"/>
            <p:cNvSpPr/>
            <p:nvPr/>
          </p:nvSpPr>
          <p:spPr bwMode="auto">
            <a:xfrm>
              <a:off x="3454617" y="60584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sp>
          <p:nvSpPr>
            <p:cNvPr id="87" name="AutoShape 114"/>
            <p:cNvSpPr/>
            <p:nvPr/>
          </p:nvSpPr>
          <p:spPr bwMode="auto">
            <a:xfrm>
              <a:off x="3529229" y="6137838"/>
              <a:ext cx="10001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grpSp>
      <p:sp>
        <p:nvSpPr>
          <p:cNvPr id="88" name="Freeform 317"/>
          <p:cNvSpPr>
            <a:spLocks noEditPoints="1"/>
          </p:cNvSpPr>
          <p:nvPr/>
        </p:nvSpPr>
        <p:spPr bwMode="auto">
          <a:xfrm>
            <a:off x="4659453" y="3679829"/>
            <a:ext cx="416945" cy="433964"/>
          </a:xfrm>
          <a:custGeom>
            <a:avLst/>
            <a:gdLst>
              <a:gd name="T0" fmla="*/ 69 w 98"/>
              <a:gd name="T1" fmla="*/ 85 h 102"/>
              <a:gd name="T2" fmla="*/ 71 w 98"/>
              <a:gd name="T3" fmla="*/ 87 h 102"/>
              <a:gd name="T4" fmla="*/ 98 w 98"/>
              <a:gd name="T5" fmla="*/ 102 h 102"/>
              <a:gd name="T6" fmla="*/ 97 w 98"/>
              <a:gd name="T7" fmla="*/ 71 h 102"/>
              <a:gd name="T8" fmla="*/ 96 w 98"/>
              <a:gd name="T9" fmla="*/ 68 h 102"/>
              <a:gd name="T10" fmla="*/ 94 w 98"/>
              <a:gd name="T11" fmla="*/ 63 h 102"/>
              <a:gd name="T12" fmla="*/ 66 w 98"/>
              <a:gd name="T13" fmla="*/ 80 h 102"/>
              <a:gd name="T14" fmla="*/ 69 w 98"/>
              <a:gd name="T15" fmla="*/ 85 h 102"/>
              <a:gd name="T16" fmla="*/ 84 w 98"/>
              <a:gd name="T17" fmla="*/ 63 h 102"/>
              <a:gd name="T18" fmla="*/ 91 w 98"/>
              <a:gd name="T19" fmla="*/ 59 h 102"/>
              <a:gd name="T20" fmla="*/ 62 w 98"/>
              <a:gd name="T21" fmla="*/ 11 h 102"/>
              <a:gd name="T22" fmla="*/ 56 w 98"/>
              <a:gd name="T23" fmla="*/ 15 h 102"/>
              <a:gd name="T24" fmla="*/ 84 w 98"/>
              <a:gd name="T25" fmla="*/ 63 h 102"/>
              <a:gd name="T26" fmla="*/ 82 w 98"/>
              <a:gd name="T27" fmla="*/ 65 h 102"/>
              <a:gd name="T28" fmla="*/ 53 w 98"/>
              <a:gd name="T29" fmla="*/ 17 h 102"/>
              <a:gd name="T30" fmla="*/ 44 w 98"/>
              <a:gd name="T31" fmla="*/ 22 h 102"/>
              <a:gd name="T32" fmla="*/ 73 w 98"/>
              <a:gd name="T33" fmla="*/ 70 h 102"/>
              <a:gd name="T34" fmla="*/ 82 w 98"/>
              <a:gd name="T35" fmla="*/ 65 h 102"/>
              <a:gd name="T36" fmla="*/ 34 w 98"/>
              <a:gd name="T37" fmla="*/ 28 h 102"/>
              <a:gd name="T38" fmla="*/ 63 w 98"/>
              <a:gd name="T39" fmla="*/ 76 h 102"/>
              <a:gd name="T40" fmla="*/ 70 w 98"/>
              <a:gd name="T41" fmla="*/ 72 h 102"/>
              <a:gd name="T42" fmla="*/ 41 w 98"/>
              <a:gd name="T43" fmla="*/ 24 h 102"/>
              <a:gd name="T44" fmla="*/ 34 w 98"/>
              <a:gd name="T45" fmla="*/ 28 h 102"/>
              <a:gd name="T46" fmla="*/ 32 w 98"/>
              <a:gd name="T47" fmla="*/ 24 h 102"/>
              <a:gd name="T48" fmla="*/ 60 w 98"/>
              <a:gd name="T49" fmla="*/ 7 h 102"/>
              <a:gd name="T50" fmla="*/ 58 w 98"/>
              <a:gd name="T51" fmla="*/ 4 h 102"/>
              <a:gd name="T52" fmla="*/ 49 w 98"/>
              <a:gd name="T53" fmla="*/ 2 h 102"/>
              <a:gd name="T54" fmla="*/ 32 w 98"/>
              <a:gd name="T55" fmla="*/ 12 h 102"/>
              <a:gd name="T56" fmla="*/ 30 w 98"/>
              <a:gd name="T57" fmla="*/ 21 h 102"/>
              <a:gd name="T58" fmla="*/ 32 w 98"/>
              <a:gd name="T59" fmla="*/ 24 h 102"/>
              <a:gd name="T60" fmla="*/ 0 w 98"/>
              <a:gd name="T61" fmla="*/ 102 h 102"/>
              <a:gd name="T62" fmla="*/ 75 w 98"/>
              <a:gd name="T63" fmla="*/ 102 h 102"/>
              <a:gd name="T64" fmla="*/ 75 w 98"/>
              <a:gd name="T65" fmla="*/ 96 h 102"/>
              <a:gd name="T66" fmla="*/ 0 w 98"/>
              <a:gd name="T67" fmla="*/ 96 h 102"/>
              <a:gd name="T68" fmla="*/ 0 w 98"/>
              <a:gd name="T6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102">
                <a:moveTo>
                  <a:pt x="69" y="85"/>
                </a:moveTo>
                <a:cubicBezTo>
                  <a:pt x="69" y="86"/>
                  <a:pt x="70" y="86"/>
                  <a:pt x="71" y="87"/>
                </a:cubicBezTo>
                <a:cubicBezTo>
                  <a:pt x="98" y="102"/>
                  <a:pt x="98" y="102"/>
                  <a:pt x="98" y="102"/>
                </a:cubicBezTo>
                <a:cubicBezTo>
                  <a:pt x="97" y="71"/>
                  <a:pt x="97" y="71"/>
                  <a:pt x="97" y="71"/>
                </a:cubicBezTo>
                <a:cubicBezTo>
                  <a:pt x="97" y="70"/>
                  <a:pt x="97" y="69"/>
                  <a:pt x="96" y="68"/>
                </a:cubicBezTo>
                <a:cubicBezTo>
                  <a:pt x="94" y="63"/>
                  <a:pt x="94" y="63"/>
                  <a:pt x="94" y="63"/>
                </a:cubicBezTo>
                <a:cubicBezTo>
                  <a:pt x="66" y="80"/>
                  <a:pt x="66" y="80"/>
                  <a:pt x="66" y="80"/>
                </a:cubicBezTo>
                <a:lnTo>
                  <a:pt x="69" y="85"/>
                </a:lnTo>
                <a:close/>
                <a:moveTo>
                  <a:pt x="84" y="63"/>
                </a:moveTo>
                <a:cubicBezTo>
                  <a:pt x="91" y="59"/>
                  <a:pt x="91" y="59"/>
                  <a:pt x="91" y="59"/>
                </a:cubicBezTo>
                <a:cubicBezTo>
                  <a:pt x="62" y="11"/>
                  <a:pt x="62" y="11"/>
                  <a:pt x="62" y="11"/>
                </a:cubicBezTo>
                <a:cubicBezTo>
                  <a:pt x="56" y="15"/>
                  <a:pt x="56" y="15"/>
                  <a:pt x="56" y="15"/>
                </a:cubicBezTo>
                <a:lnTo>
                  <a:pt x="84" y="63"/>
                </a:lnTo>
                <a:close/>
                <a:moveTo>
                  <a:pt x="82" y="65"/>
                </a:moveTo>
                <a:cubicBezTo>
                  <a:pt x="53" y="17"/>
                  <a:pt x="53" y="17"/>
                  <a:pt x="53" y="17"/>
                </a:cubicBezTo>
                <a:cubicBezTo>
                  <a:pt x="44" y="22"/>
                  <a:pt x="44" y="22"/>
                  <a:pt x="44" y="22"/>
                </a:cubicBezTo>
                <a:cubicBezTo>
                  <a:pt x="73" y="70"/>
                  <a:pt x="73" y="70"/>
                  <a:pt x="73" y="70"/>
                </a:cubicBezTo>
                <a:lnTo>
                  <a:pt x="82" y="65"/>
                </a:lnTo>
                <a:close/>
                <a:moveTo>
                  <a:pt x="34" y="28"/>
                </a:moveTo>
                <a:cubicBezTo>
                  <a:pt x="63" y="76"/>
                  <a:pt x="63" y="76"/>
                  <a:pt x="63" y="76"/>
                </a:cubicBezTo>
                <a:cubicBezTo>
                  <a:pt x="70" y="72"/>
                  <a:pt x="70" y="72"/>
                  <a:pt x="70" y="72"/>
                </a:cubicBezTo>
                <a:cubicBezTo>
                  <a:pt x="41" y="24"/>
                  <a:pt x="41" y="24"/>
                  <a:pt x="41" y="24"/>
                </a:cubicBezTo>
                <a:lnTo>
                  <a:pt x="34" y="28"/>
                </a:lnTo>
                <a:close/>
                <a:moveTo>
                  <a:pt x="32" y="24"/>
                </a:moveTo>
                <a:cubicBezTo>
                  <a:pt x="60" y="7"/>
                  <a:pt x="60" y="7"/>
                  <a:pt x="60" y="7"/>
                </a:cubicBezTo>
                <a:cubicBezTo>
                  <a:pt x="58" y="4"/>
                  <a:pt x="58" y="4"/>
                  <a:pt x="58" y="4"/>
                </a:cubicBezTo>
                <a:cubicBezTo>
                  <a:pt x="56" y="1"/>
                  <a:pt x="52" y="0"/>
                  <a:pt x="49" y="2"/>
                </a:cubicBezTo>
                <a:cubicBezTo>
                  <a:pt x="32" y="12"/>
                  <a:pt x="32" y="12"/>
                  <a:pt x="32" y="12"/>
                </a:cubicBezTo>
                <a:cubicBezTo>
                  <a:pt x="29" y="14"/>
                  <a:pt x="28" y="18"/>
                  <a:pt x="30" y="21"/>
                </a:cubicBezTo>
                <a:lnTo>
                  <a:pt x="32" y="24"/>
                </a:lnTo>
                <a:close/>
                <a:moveTo>
                  <a:pt x="0" y="102"/>
                </a:moveTo>
                <a:cubicBezTo>
                  <a:pt x="75" y="102"/>
                  <a:pt x="75" y="102"/>
                  <a:pt x="75" y="102"/>
                </a:cubicBezTo>
                <a:cubicBezTo>
                  <a:pt x="75" y="96"/>
                  <a:pt x="75" y="96"/>
                  <a:pt x="75" y="96"/>
                </a:cubicBezTo>
                <a:cubicBezTo>
                  <a:pt x="0" y="96"/>
                  <a:pt x="0" y="96"/>
                  <a:pt x="0" y="96"/>
                </a:cubicBezTo>
                <a:lnTo>
                  <a:pt x="0" y="102"/>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89" name="Freeform 313"/>
          <p:cNvSpPr>
            <a:spLocks noEditPoints="1"/>
          </p:cNvSpPr>
          <p:nvPr/>
        </p:nvSpPr>
        <p:spPr bwMode="auto">
          <a:xfrm>
            <a:off x="6191471" y="2452429"/>
            <a:ext cx="374400" cy="468000"/>
          </a:xfrm>
          <a:custGeom>
            <a:avLst/>
            <a:gdLst>
              <a:gd name="T0" fmla="*/ 88 w 88"/>
              <a:gd name="T1" fmla="*/ 17 h 110"/>
              <a:gd name="T2" fmla="*/ 82 w 88"/>
              <a:gd name="T3" fmla="*/ 11 h 110"/>
              <a:gd name="T4" fmla="*/ 62 w 88"/>
              <a:gd name="T5" fmla="*/ 53 h 110"/>
              <a:gd name="T6" fmla="*/ 55 w 88"/>
              <a:gd name="T7" fmla="*/ 49 h 110"/>
              <a:gd name="T8" fmla="*/ 77 w 88"/>
              <a:gd name="T9" fmla="*/ 5 h 110"/>
              <a:gd name="T10" fmla="*/ 71 w 88"/>
              <a:gd name="T11" fmla="*/ 0 h 110"/>
              <a:gd name="T12" fmla="*/ 17 w 88"/>
              <a:gd name="T13" fmla="*/ 0 h 110"/>
              <a:gd name="T14" fmla="*/ 12 w 88"/>
              <a:gd name="T15" fmla="*/ 5 h 110"/>
              <a:gd name="T16" fmla="*/ 33 w 88"/>
              <a:gd name="T17" fmla="*/ 49 h 110"/>
              <a:gd name="T18" fmla="*/ 26 w 88"/>
              <a:gd name="T19" fmla="*/ 53 h 110"/>
              <a:gd name="T20" fmla="*/ 6 w 88"/>
              <a:gd name="T21" fmla="*/ 11 h 110"/>
              <a:gd name="T22" fmla="*/ 0 w 88"/>
              <a:gd name="T23" fmla="*/ 17 h 110"/>
              <a:gd name="T24" fmla="*/ 20 w 88"/>
              <a:gd name="T25" fmla="*/ 58 h 110"/>
              <a:gd name="T26" fmla="*/ 13 w 88"/>
              <a:gd name="T27" fmla="*/ 79 h 110"/>
              <a:gd name="T28" fmla="*/ 44 w 88"/>
              <a:gd name="T29" fmla="*/ 110 h 110"/>
              <a:gd name="T30" fmla="*/ 76 w 88"/>
              <a:gd name="T31" fmla="*/ 79 h 110"/>
              <a:gd name="T32" fmla="*/ 68 w 88"/>
              <a:gd name="T33" fmla="*/ 58 h 110"/>
              <a:gd name="T34" fmla="*/ 88 w 88"/>
              <a:gd name="T35" fmla="*/ 17 h 110"/>
              <a:gd name="T36" fmla="*/ 21 w 88"/>
              <a:gd name="T37" fmla="*/ 8 h 110"/>
              <a:gd name="T38" fmla="*/ 67 w 88"/>
              <a:gd name="T39" fmla="*/ 8 h 110"/>
              <a:gd name="T40" fmla="*/ 63 w 88"/>
              <a:gd name="T41" fmla="*/ 15 h 110"/>
              <a:gd name="T42" fmla="*/ 25 w 88"/>
              <a:gd name="T43" fmla="*/ 15 h 110"/>
              <a:gd name="T44" fmla="*/ 21 w 88"/>
              <a:gd name="T45" fmla="*/ 8 h 110"/>
              <a:gd name="T46" fmla="*/ 29 w 88"/>
              <a:gd name="T47" fmla="*/ 23 h 110"/>
              <a:gd name="T48" fmla="*/ 59 w 88"/>
              <a:gd name="T49" fmla="*/ 23 h 110"/>
              <a:gd name="T50" fmla="*/ 48 w 88"/>
              <a:gd name="T51" fmla="*/ 47 h 110"/>
              <a:gd name="T52" fmla="*/ 44 w 88"/>
              <a:gd name="T53" fmla="*/ 47 h 110"/>
              <a:gd name="T54" fmla="*/ 41 w 88"/>
              <a:gd name="T55" fmla="*/ 47 h 110"/>
              <a:gd name="T56" fmla="*/ 29 w 88"/>
              <a:gd name="T57" fmla="*/ 23 h 110"/>
              <a:gd name="T58" fmla="*/ 69 w 88"/>
              <a:gd name="T59" fmla="*/ 79 h 110"/>
              <a:gd name="T60" fmla="*/ 44 w 88"/>
              <a:gd name="T61" fmla="*/ 103 h 110"/>
              <a:gd name="T62" fmla="*/ 19 w 88"/>
              <a:gd name="T63" fmla="*/ 79 h 110"/>
              <a:gd name="T64" fmla="*/ 44 w 88"/>
              <a:gd name="T65" fmla="*/ 54 h 110"/>
              <a:gd name="T66" fmla="*/ 69 w 88"/>
              <a:gd name="T67" fmla="*/ 79 h 110"/>
              <a:gd name="T68" fmla="*/ 44 w 88"/>
              <a:gd name="T69" fmla="*/ 56 h 110"/>
              <a:gd name="T70" fmla="*/ 21 w 88"/>
              <a:gd name="T71" fmla="*/ 79 h 110"/>
              <a:gd name="T72" fmla="*/ 44 w 88"/>
              <a:gd name="T73" fmla="*/ 101 h 110"/>
              <a:gd name="T74" fmla="*/ 67 w 88"/>
              <a:gd name="T75" fmla="*/ 79 h 110"/>
              <a:gd name="T76" fmla="*/ 44 w 88"/>
              <a:gd name="T77" fmla="*/ 56 h 110"/>
              <a:gd name="T78" fmla="*/ 44 w 88"/>
              <a:gd name="T79" fmla="*/ 99 h 110"/>
              <a:gd name="T80" fmla="*/ 24 w 88"/>
              <a:gd name="T81" fmla="*/ 79 h 110"/>
              <a:gd name="T82" fmla="*/ 44 w 88"/>
              <a:gd name="T83" fmla="*/ 58 h 110"/>
              <a:gd name="T84" fmla="*/ 64 w 88"/>
              <a:gd name="T85" fmla="*/ 79 h 110"/>
              <a:gd name="T86" fmla="*/ 44 w 88"/>
              <a:gd name="T87" fmla="*/ 99 h 110"/>
              <a:gd name="T88" fmla="*/ 48 w 88"/>
              <a:gd name="T89" fmla="*/ 65 h 110"/>
              <a:gd name="T90" fmla="*/ 44 w 88"/>
              <a:gd name="T91" fmla="*/ 65 h 110"/>
              <a:gd name="T92" fmla="*/ 37 w 88"/>
              <a:gd name="T93" fmla="*/ 69 h 110"/>
              <a:gd name="T94" fmla="*/ 37 w 88"/>
              <a:gd name="T95" fmla="*/ 73 h 110"/>
              <a:gd name="T96" fmla="*/ 42 w 88"/>
              <a:gd name="T97" fmla="*/ 73 h 110"/>
              <a:gd name="T98" fmla="*/ 42 w 88"/>
              <a:gd name="T99" fmla="*/ 89 h 110"/>
              <a:gd name="T100" fmla="*/ 39 w 88"/>
              <a:gd name="T101" fmla="*/ 89 h 110"/>
              <a:gd name="T102" fmla="*/ 39 w 88"/>
              <a:gd name="T103" fmla="*/ 92 h 110"/>
              <a:gd name="T104" fmla="*/ 51 w 88"/>
              <a:gd name="T105" fmla="*/ 92 h 110"/>
              <a:gd name="T106" fmla="*/ 51 w 88"/>
              <a:gd name="T107" fmla="*/ 89 h 110"/>
              <a:gd name="T108" fmla="*/ 48 w 88"/>
              <a:gd name="T109" fmla="*/ 89 h 110"/>
              <a:gd name="T110" fmla="*/ 48 w 88"/>
              <a:gd name="T111" fmla="*/ 6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 h="110">
                <a:moveTo>
                  <a:pt x="88" y="17"/>
                </a:moveTo>
                <a:cubicBezTo>
                  <a:pt x="82" y="11"/>
                  <a:pt x="82" y="11"/>
                  <a:pt x="82" y="11"/>
                </a:cubicBezTo>
                <a:cubicBezTo>
                  <a:pt x="62" y="53"/>
                  <a:pt x="62" y="53"/>
                  <a:pt x="62" y="53"/>
                </a:cubicBezTo>
                <a:cubicBezTo>
                  <a:pt x="60" y="51"/>
                  <a:pt x="58" y="50"/>
                  <a:pt x="55" y="49"/>
                </a:cubicBezTo>
                <a:cubicBezTo>
                  <a:pt x="77" y="5"/>
                  <a:pt x="77" y="5"/>
                  <a:pt x="77" y="5"/>
                </a:cubicBezTo>
                <a:cubicBezTo>
                  <a:pt x="71" y="0"/>
                  <a:pt x="71" y="0"/>
                  <a:pt x="71" y="0"/>
                </a:cubicBezTo>
                <a:cubicBezTo>
                  <a:pt x="17" y="0"/>
                  <a:pt x="17" y="0"/>
                  <a:pt x="17" y="0"/>
                </a:cubicBezTo>
                <a:cubicBezTo>
                  <a:pt x="12" y="5"/>
                  <a:pt x="12" y="5"/>
                  <a:pt x="12" y="5"/>
                </a:cubicBezTo>
                <a:cubicBezTo>
                  <a:pt x="33" y="49"/>
                  <a:pt x="33" y="49"/>
                  <a:pt x="33" y="49"/>
                </a:cubicBezTo>
                <a:cubicBezTo>
                  <a:pt x="31" y="50"/>
                  <a:pt x="28" y="51"/>
                  <a:pt x="26" y="53"/>
                </a:cubicBezTo>
                <a:cubicBezTo>
                  <a:pt x="6" y="11"/>
                  <a:pt x="6" y="11"/>
                  <a:pt x="6" y="11"/>
                </a:cubicBezTo>
                <a:cubicBezTo>
                  <a:pt x="0" y="17"/>
                  <a:pt x="0" y="17"/>
                  <a:pt x="0" y="17"/>
                </a:cubicBezTo>
                <a:cubicBezTo>
                  <a:pt x="20" y="58"/>
                  <a:pt x="20" y="58"/>
                  <a:pt x="20" y="58"/>
                </a:cubicBezTo>
                <a:cubicBezTo>
                  <a:pt x="16" y="63"/>
                  <a:pt x="13" y="71"/>
                  <a:pt x="13" y="79"/>
                </a:cubicBezTo>
                <a:cubicBezTo>
                  <a:pt x="13" y="96"/>
                  <a:pt x="27" y="110"/>
                  <a:pt x="44" y="110"/>
                </a:cubicBezTo>
                <a:cubicBezTo>
                  <a:pt x="61" y="110"/>
                  <a:pt x="76" y="96"/>
                  <a:pt x="76" y="79"/>
                </a:cubicBezTo>
                <a:cubicBezTo>
                  <a:pt x="76" y="71"/>
                  <a:pt x="73" y="63"/>
                  <a:pt x="68" y="58"/>
                </a:cubicBezTo>
                <a:lnTo>
                  <a:pt x="88" y="17"/>
                </a:lnTo>
                <a:close/>
                <a:moveTo>
                  <a:pt x="21" y="8"/>
                </a:moveTo>
                <a:cubicBezTo>
                  <a:pt x="67" y="8"/>
                  <a:pt x="67" y="8"/>
                  <a:pt x="67" y="8"/>
                </a:cubicBezTo>
                <a:cubicBezTo>
                  <a:pt x="63" y="15"/>
                  <a:pt x="63" y="15"/>
                  <a:pt x="63" y="15"/>
                </a:cubicBezTo>
                <a:cubicBezTo>
                  <a:pt x="25" y="15"/>
                  <a:pt x="25" y="15"/>
                  <a:pt x="25" y="15"/>
                </a:cubicBezTo>
                <a:lnTo>
                  <a:pt x="21" y="8"/>
                </a:lnTo>
                <a:close/>
                <a:moveTo>
                  <a:pt x="29" y="23"/>
                </a:moveTo>
                <a:cubicBezTo>
                  <a:pt x="59" y="23"/>
                  <a:pt x="59" y="23"/>
                  <a:pt x="59" y="23"/>
                </a:cubicBezTo>
                <a:cubicBezTo>
                  <a:pt x="48" y="47"/>
                  <a:pt x="48" y="47"/>
                  <a:pt x="48" y="47"/>
                </a:cubicBezTo>
                <a:cubicBezTo>
                  <a:pt x="46" y="47"/>
                  <a:pt x="45" y="47"/>
                  <a:pt x="44" y="47"/>
                </a:cubicBezTo>
                <a:cubicBezTo>
                  <a:pt x="43" y="47"/>
                  <a:pt x="42" y="47"/>
                  <a:pt x="41" y="47"/>
                </a:cubicBezTo>
                <a:lnTo>
                  <a:pt x="29" y="23"/>
                </a:lnTo>
                <a:close/>
                <a:moveTo>
                  <a:pt x="69" y="79"/>
                </a:moveTo>
                <a:cubicBezTo>
                  <a:pt x="69" y="92"/>
                  <a:pt x="58" y="103"/>
                  <a:pt x="44" y="103"/>
                </a:cubicBezTo>
                <a:cubicBezTo>
                  <a:pt x="31" y="103"/>
                  <a:pt x="19" y="92"/>
                  <a:pt x="19" y="79"/>
                </a:cubicBezTo>
                <a:cubicBezTo>
                  <a:pt x="19" y="65"/>
                  <a:pt x="31" y="54"/>
                  <a:pt x="44" y="54"/>
                </a:cubicBezTo>
                <a:cubicBezTo>
                  <a:pt x="58" y="54"/>
                  <a:pt x="69" y="65"/>
                  <a:pt x="69" y="79"/>
                </a:cubicBezTo>
                <a:close/>
                <a:moveTo>
                  <a:pt x="44" y="56"/>
                </a:moveTo>
                <a:cubicBezTo>
                  <a:pt x="32" y="56"/>
                  <a:pt x="21" y="66"/>
                  <a:pt x="21" y="79"/>
                </a:cubicBezTo>
                <a:cubicBezTo>
                  <a:pt x="21" y="91"/>
                  <a:pt x="32" y="101"/>
                  <a:pt x="44" y="101"/>
                </a:cubicBezTo>
                <a:cubicBezTo>
                  <a:pt x="57" y="101"/>
                  <a:pt x="67" y="91"/>
                  <a:pt x="67" y="79"/>
                </a:cubicBezTo>
                <a:cubicBezTo>
                  <a:pt x="67" y="66"/>
                  <a:pt x="57" y="56"/>
                  <a:pt x="44" y="56"/>
                </a:cubicBezTo>
                <a:close/>
                <a:moveTo>
                  <a:pt x="44" y="99"/>
                </a:moveTo>
                <a:cubicBezTo>
                  <a:pt x="33" y="99"/>
                  <a:pt x="24" y="90"/>
                  <a:pt x="24" y="79"/>
                </a:cubicBezTo>
                <a:cubicBezTo>
                  <a:pt x="24" y="67"/>
                  <a:pt x="33" y="58"/>
                  <a:pt x="44" y="58"/>
                </a:cubicBezTo>
                <a:cubicBezTo>
                  <a:pt x="55" y="58"/>
                  <a:pt x="64" y="67"/>
                  <a:pt x="64" y="79"/>
                </a:cubicBezTo>
                <a:cubicBezTo>
                  <a:pt x="64" y="90"/>
                  <a:pt x="55" y="99"/>
                  <a:pt x="44" y="99"/>
                </a:cubicBezTo>
                <a:close/>
                <a:moveTo>
                  <a:pt x="48" y="65"/>
                </a:moveTo>
                <a:cubicBezTo>
                  <a:pt x="44" y="65"/>
                  <a:pt x="44" y="65"/>
                  <a:pt x="44" y="65"/>
                </a:cubicBezTo>
                <a:cubicBezTo>
                  <a:pt x="44" y="65"/>
                  <a:pt x="42" y="69"/>
                  <a:pt x="37" y="69"/>
                </a:cubicBezTo>
                <a:cubicBezTo>
                  <a:pt x="37" y="73"/>
                  <a:pt x="37" y="73"/>
                  <a:pt x="37" y="73"/>
                </a:cubicBezTo>
                <a:cubicBezTo>
                  <a:pt x="42" y="73"/>
                  <a:pt x="42" y="73"/>
                  <a:pt x="42" y="73"/>
                </a:cubicBezTo>
                <a:cubicBezTo>
                  <a:pt x="42" y="89"/>
                  <a:pt x="42" y="89"/>
                  <a:pt x="42" y="89"/>
                </a:cubicBezTo>
                <a:cubicBezTo>
                  <a:pt x="39" y="89"/>
                  <a:pt x="39" y="89"/>
                  <a:pt x="39" y="89"/>
                </a:cubicBezTo>
                <a:cubicBezTo>
                  <a:pt x="39" y="92"/>
                  <a:pt x="39" y="92"/>
                  <a:pt x="39" y="92"/>
                </a:cubicBezTo>
                <a:cubicBezTo>
                  <a:pt x="51" y="92"/>
                  <a:pt x="51" y="92"/>
                  <a:pt x="51" y="92"/>
                </a:cubicBezTo>
                <a:cubicBezTo>
                  <a:pt x="51" y="89"/>
                  <a:pt x="51" y="89"/>
                  <a:pt x="51" y="89"/>
                </a:cubicBezTo>
                <a:cubicBezTo>
                  <a:pt x="48" y="89"/>
                  <a:pt x="48" y="89"/>
                  <a:pt x="48" y="89"/>
                </a:cubicBezTo>
                <a:lnTo>
                  <a:pt x="48" y="65"/>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6" name="文本框 5"/>
          <p:cNvSpPr txBox="1"/>
          <p:nvPr/>
        </p:nvSpPr>
        <p:spPr>
          <a:xfrm>
            <a:off x="900430" y="1079500"/>
            <a:ext cx="9702800" cy="4246245"/>
          </a:xfrm>
          <a:prstGeom prst="rect">
            <a:avLst/>
          </a:prstGeom>
          <a:noFill/>
        </p:spPr>
        <p:txBody>
          <a:bodyPr wrap="square" rtlCol="0">
            <a:spAutoFit/>
          </a:bodyPr>
          <a:p>
            <a:pPr>
              <a:lnSpc>
                <a:spcPct val="150000"/>
              </a:lnSpc>
            </a:pPr>
            <a:r>
              <a:rPr lang="en-US" altLang="zh-CN"/>
              <a:t>        </a:t>
            </a:r>
            <a:r>
              <a:rPr lang="zh-CN" altLang="en-US"/>
              <a:t>常言道:一年之计在于春，一日之计在于晨。良好的开端是成功的一半幼儿在清晨入园的感觉得到了满足，情绪得到了稳定，不良因素得到控制在全天的生活、学习、活动中会得到有利的开发和创造。签到不仅能培养幼儿各方面能力，例如表征书写表达、统计等，还能增强幼儿的责任感、归属感、仪式感，签到还是教师发现幼儿情绪及问题的第一环节。一个小小的签到表，不仅能给幼儿园生活增添一份仪式感而且还能营造出一种自由、接纳、民主、关爱的环境氛围，是一片具有多种教育功能的沃土。</a:t>
            </a:r>
            <a:endParaRPr lang="zh-CN" altLang="en-US"/>
          </a:p>
          <a:p>
            <a:pPr>
              <a:lnSpc>
                <a:spcPct val="150000"/>
              </a:lnSpc>
            </a:pPr>
            <a:r>
              <a:rPr lang="en-US" altLang="zh-CN"/>
              <a:t>          小班关注幼儿的情绪，创设了自由、自主、愉快、创新的游戏氛围，让自主签到环节更温馨、更有趣，潜移默化中帮助幼儿更快地适应幼儿园集体生活。中班关注幼儿书写的需要，让幼儿参与自主签到的设计，让幼儿成为学习的主人。大班关注的是幼小衔接，让幼儿认识时间的意义、学会记录时间、控制时间，为幼儿后续发展奠定基础。</a:t>
            </a:r>
            <a:endParaRPr lang="en-US" altLang="zh-CN"/>
          </a:p>
        </p:txBody>
      </p:sp>
    </p:spTree>
  </p:cSld>
  <p:clrMapOvr>
    <a:masterClrMapping/>
  </p:clrMapOvr>
  <mc:AlternateContent xmlns:mc="http://schemas.openxmlformats.org/markup-compatibility/2006">
    <mc:Choice xmlns:p14="http://schemas.microsoft.com/office/powerpoint/2010/main" Requires="p14">
      <p:transition spd="med" p14:dur="700" advClick="0" advTm="1000">
        <p:random/>
      </p:transition>
    </mc:Choice>
    <mc:Fallback>
      <p:transition spd="med" advClick="0" advTm="1000">
        <p:random/>
      </p:transition>
    </mc:Fallback>
  </mc:AlternateContent>
  <p:timing>
    <p:tnLst>
      <p:par>
        <p:cTn id="1" dur="indefinite" restart="never" nodeType="tmRoot"/>
      </p:par>
    </p:tnLst>
    <p:bldLst>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flipV="1">
            <a:off x="253037" y="243087"/>
            <a:ext cx="11016000" cy="599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5592A"/>
              </a:solidFill>
              <a:latin typeface="微软雅黑" panose="020B0503020204020204" pitchFamily="34" charset="-122"/>
              <a:ea typeface="微软雅黑" panose="020B0503020204020204" pitchFamily="34" charset="-122"/>
            </a:endParaRPr>
          </a:p>
        </p:txBody>
      </p:sp>
      <p:grpSp>
        <p:nvGrpSpPr>
          <p:cNvPr id="80" name="组合 79"/>
          <p:cNvGrpSpPr>
            <a:grpSpLocks noChangeAspect="1"/>
          </p:cNvGrpSpPr>
          <p:nvPr/>
        </p:nvGrpSpPr>
        <p:grpSpPr>
          <a:xfrm>
            <a:off x="4907751" y="2661979"/>
            <a:ext cx="437003" cy="434165"/>
            <a:chOff x="9514104" y="6034212"/>
            <a:chExt cx="488950" cy="485775"/>
          </a:xfrm>
        </p:grpSpPr>
        <p:sp>
          <p:nvSpPr>
            <p:cNvPr id="81" name="AutoShape 81"/>
            <p:cNvSpPr/>
            <p:nvPr/>
          </p:nvSpPr>
          <p:spPr bwMode="auto">
            <a:xfrm>
              <a:off x="9514104" y="6034212"/>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sp>
          <p:nvSpPr>
            <p:cNvPr id="82" name="AutoShape 82"/>
            <p:cNvSpPr/>
            <p:nvPr/>
          </p:nvSpPr>
          <p:spPr bwMode="auto">
            <a:xfrm>
              <a:off x="9560142" y="6427912"/>
              <a:ext cx="46037"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grpSp>
      <p:grpSp>
        <p:nvGrpSpPr>
          <p:cNvPr id="83" name="组合 82"/>
          <p:cNvGrpSpPr>
            <a:grpSpLocks noChangeAspect="1"/>
          </p:cNvGrpSpPr>
          <p:nvPr/>
        </p:nvGrpSpPr>
        <p:grpSpPr>
          <a:xfrm>
            <a:off x="6888817" y="3679829"/>
            <a:ext cx="297431" cy="434165"/>
            <a:chOff x="3454617" y="6058463"/>
            <a:chExt cx="334962" cy="488950"/>
          </a:xfrm>
        </p:grpSpPr>
        <p:sp>
          <p:nvSpPr>
            <p:cNvPr id="86" name="AutoShape 113"/>
            <p:cNvSpPr/>
            <p:nvPr/>
          </p:nvSpPr>
          <p:spPr bwMode="auto">
            <a:xfrm>
              <a:off x="3454617" y="60584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sp>
          <p:nvSpPr>
            <p:cNvPr id="87" name="AutoShape 114"/>
            <p:cNvSpPr/>
            <p:nvPr/>
          </p:nvSpPr>
          <p:spPr bwMode="auto">
            <a:xfrm>
              <a:off x="3529229" y="6137838"/>
              <a:ext cx="10001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grpSp>
      <p:sp>
        <p:nvSpPr>
          <p:cNvPr id="88" name="Freeform 317"/>
          <p:cNvSpPr>
            <a:spLocks noEditPoints="1"/>
          </p:cNvSpPr>
          <p:nvPr/>
        </p:nvSpPr>
        <p:spPr bwMode="auto">
          <a:xfrm>
            <a:off x="4659453" y="3679829"/>
            <a:ext cx="416945" cy="433964"/>
          </a:xfrm>
          <a:custGeom>
            <a:avLst/>
            <a:gdLst>
              <a:gd name="T0" fmla="*/ 69 w 98"/>
              <a:gd name="T1" fmla="*/ 85 h 102"/>
              <a:gd name="T2" fmla="*/ 71 w 98"/>
              <a:gd name="T3" fmla="*/ 87 h 102"/>
              <a:gd name="T4" fmla="*/ 98 w 98"/>
              <a:gd name="T5" fmla="*/ 102 h 102"/>
              <a:gd name="T6" fmla="*/ 97 w 98"/>
              <a:gd name="T7" fmla="*/ 71 h 102"/>
              <a:gd name="T8" fmla="*/ 96 w 98"/>
              <a:gd name="T9" fmla="*/ 68 h 102"/>
              <a:gd name="T10" fmla="*/ 94 w 98"/>
              <a:gd name="T11" fmla="*/ 63 h 102"/>
              <a:gd name="T12" fmla="*/ 66 w 98"/>
              <a:gd name="T13" fmla="*/ 80 h 102"/>
              <a:gd name="T14" fmla="*/ 69 w 98"/>
              <a:gd name="T15" fmla="*/ 85 h 102"/>
              <a:gd name="T16" fmla="*/ 84 w 98"/>
              <a:gd name="T17" fmla="*/ 63 h 102"/>
              <a:gd name="T18" fmla="*/ 91 w 98"/>
              <a:gd name="T19" fmla="*/ 59 h 102"/>
              <a:gd name="T20" fmla="*/ 62 w 98"/>
              <a:gd name="T21" fmla="*/ 11 h 102"/>
              <a:gd name="T22" fmla="*/ 56 w 98"/>
              <a:gd name="T23" fmla="*/ 15 h 102"/>
              <a:gd name="T24" fmla="*/ 84 w 98"/>
              <a:gd name="T25" fmla="*/ 63 h 102"/>
              <a:gd name="T26" fmla="*/ 82 w 98"/>
              <a:gd name="T27" fmla="*/ 65 h 102"/>
              <a:gd name="T28" fmla="*/ 53 w 98"/>
              <a:gd name="T29" fmla="*/ 17 h 102"/>
              <a:gd name="T30" fmla="*/ 44 w 98"/>
              <a:gd name="T31" fmla="*/ 22 h 102"/>
              <a:gd name="T32" fmla="*/ 73 w 98"/>
              <a:gd name="T33" fmla="*/ 70 h 102"/>
              <a:gd name="T34" fmla="*/ 82 w 98"/>
              <a:gd name="T35" fmla="*/ 65 h 102"/>
              <a:gd name="T36" fmla="*/ 34 w 98"/>
              <a:gd name="T37" fmla="*/ 28 h 102"/>
              <a:gd name="T38" fmla="*/ 63 w 98"/>
              <a:gd name="T39" fmla="*/ 76 h 102"/>
              <a:gd name="T40" fmla="*/ 70 w 98"/>
              <a:gd name="T41" fmla="*/ 72 h 102"/>
              <a:gd name="T42" fmla="*/ 41 w 98"/>
              <a:gd name="T43" fmla="*/ 24 h 102"/>
              <a:gd name="T44" fmla="*/ 34 w 98"/>
              <a:gd name="T45" fmla="*/ 28 h 102"/>
              <a:gd name="T46" fmla="*/ 32 w 98"/>
              <a:gd name="T47" fmla="*/ 24 h 102"/>
              <a:gd name="T48" fmla="*/ 60 w 98"/>
              <a:gd name="T49" fmla="*/ 7 h 102"/>
              <a:gd name="T50" fmla="*/ 58 w 98"/>
              <a:gd name="T51" fmla="*/ 4 h 102"/>
              <a:gd name="T52" fmla="*/ 49 w 98"/>
              <a:gd name="T53" fmla="*/ 2 h 102"/>
              <a:gd name="T54" fmla="*/ 32 w 98"/>
              <a:gd name="T55" fmla="*/ 12 h 102"/>
              <a:gd name="T56" fmla="*/ 30 w 98"/>
              <a:gd name="T57" fmla="*/ 21 h 102"/>
              <a:gd name="T58" fmla="*/ 32 w 98"/>
              <a:gd name="T59" fmla="*/ 24 h 102"/>
              <a:gd name="T60" fmla="*/ 0 w 98"/>
              <a:gd name="T61" fmla="*/ 102 h 102"/>
              <a:gd name="T62" fmla="*/ 75 w 98"/>
              <a:gd name="T63" fmla="*/ 102 h 102"/>
              <a:gd name="T64" fmla="*/ 75 w 98"/>
              <a:gd name="T65" fmla="*/ 96 h 102"/>
              <a:gd name="T66" fmla="*/ 0 w 98"/>
              <a:gd name="T67" fmla="*/ 96 h 102"/>
              <a:gd name="T68" fmla="*/ 0 w 98"/>
              <a:gd name="T6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102">
                <a:moveTo>
                  <a:pt x="69" y="85"/>
                </a:moveTo>
                <a:cubicBezTo>
                  <a:pt x="69" y="86"/>
                  <a:pt x="70" y="86"/>
                  <a:pt x="71" y="87"/>
                </a:cubicBezTo>
                <a:cubicBezTo>
                  <a:pt x="98" y="102"/>
                  <a:pt x="98" y="102"/>
                  <a:pt x="98" y="102"/>
                </a:cubicBezTo>
                <a:cubicBezTo>
                  <a:pt x="97" y="71"/>
                  <a:pt x="97" y="71"/>
                  <a:pt x="97" y="71"/>
                </a:cubicBezTo>
                <a:cubicBezTo>
                  <a:pt x="97" y="70"/>
                  <a:pt x="97" y="69"/>
                  <a:pt x="96" y="68"/>
                </a:cubicBezTo>
                <a:cubicBezTo>
                  <a:pt x="94" y="63"/>
                  <a:pt x="94" y="63"/>
                  <a:pt x="94" y="63"/>
                </a:cubicBezTo>
                <a:cubicBezTo>
                  <a:pt x="66" y="80"/>
                  <a:pt x="66" y="80"/>
                  <a:pt x="66" y="80"/>
                </a:cubicBezTo>
                <a:lnTo>
                  <a:pt x="69" y="85"/>
                </a:lnTo>
                <a:close/>
                <a:moveTo>
                  <a:pt x="84" y="63"/>
                </a:moveTo>
                <a:cubicBezTo>
                  <a:pt x="91" y="59"/>
                  <a:pt x="91" y="59"/>
                  <a:pt x="91" y="59"/>
                </a:cubicBezTo>
                <a:cubicBezTo>
                  <a:pt x="62" y="11"/>
                  <a:pt x="62" y="11"/>
                  <a:pt x="62" y="11"/>
                </a:cubicBezTo>
                <a:cubicBezTo>
                  <a:pt x="56" y="15"/>
                  <a:pt x="56" y="15"/>
                  <a:pt x="56" y="15"/>
                </a:cubicBezTo>
                <a:lnTo>
                  <a:pt x="84" y="63"/>
                </a:lnTo>
                <a:close/>
                <a:moveTo>
                  <a:pt x="82" y="65"/>
                </a:moveTo>
                <a:cubicBezTo>
                  <a:pt x="53" y="17"/>
                  <a:pt x="53" y="17"/>
                  <a:pt x="53" y="17"/>
                </a:cubicBezTo>
                <a:cubicBezTo>
                  <a:pt x="44" y="22"/>
                  <a:pt x="44" y="22"/>
                  <a:pt x="44" y="22"/>
                </a:cubicBezTo>
                <a:cubicBezTo>
                  <a:pt x="73" y="70"/>
                  <a:pt x="73" y="70"/>
                  <a:pt x="73" y="70"/>
                </a:cubicBezTo>
                <a:lnTo>
                  <a:pt x="82" y="65"/>
                </a:lnTo>
                <a:close/>
                <a:moveTo>
                  <a:pt x="34" y="28"/>
                </a:moveTo>
                <a:cubicBezTo>
                  <a:pt x="63" y="76"/>
                  <a:pt x="63" y="76"/>
                  <a:pt x="63" y="76"/>
                </a:cubicBezTo>
                <a:cubicBezTo>
                  <a:pt x="70" y="72"/>
                  <a:pt x="70" y="72"/>
                  <a:pt x="70" y="72"/>
                </a:cubicBezTo>
                <a:cubicBezTo>
                  <a:pt x="41" y="24"/>
                  <a:pt x="41" y="24"/>
                  <a:pt x="41" y="24"/>
                </a:cubicBezTo>
                <a:lnTo>
                  <a:pt x="34" y="28"/>
                </a:lnTo>
                <a:close/>
                <a:moveTo>
                  <a:pt x="32" y="24"/>
                </a:moveTo>
                <a:cubicBezTo>
                  <a:pt x="60" y="7"/>
                  <a:pt x="60" y="7"/>
                  <a:pt x="60" y="7"/>
                </a:cubicBezTo>
                <a:cubicBezTo>
                  <a:pt x="58" y="4"/>
                  <a:pt x="58" y="4"/>
                  <a:pt x="58" y="4"/>
                </a:cubicBezTo>
                <a:cubicBezTo>
                  <a:pt x="56" y="1"/>
                  <a:pt x="52" y="0"/>
                  <a:pt x="49" y="2"/>
                </a:cubicBezTo>
                <a:cubicBezTo>
                  <a:pt x="32" y="12"/>
                  <a:pt x="32" y="12"/>
                  <a:pt x="32" y="12"/>
                </a:cubicBezTo>
                <a:cubicBezTo>
                  <a:pt x="29" y="14"/>
                  <a:pt x="28" y="18"/>
                  <a:pt x="30" y="21"/>
                </a:cubicBezTo>
                <a:lnTo>
                  <a:pt x="32" y="24"/>
                </a:lnTo>
                <a:close/>
                <a:moveTo>
                  <a:pt x="0" y="102"/>
                </a:moveTo>
                <a:cubicBezTo>
                  <a:pt x="75" y="102"/>
                  <a:pt x="75" y="102"/>
                  <a:pt x="75" y="102"/>
                </a:cubicBezTo>
                <a:cubicBezTo>
                  <a:pt x="75" y="96"/>
                  <a:pt x="75" y="96"/>
                  <a:pt x="75" y="96"/>
                </a:cubicBezTo>
                <a:cubicBezTo>
                  <a:pt x="0" y="96"/>
                  <a:pt x="0" y="96"/>
                  <a:pt x="0" y="96"/>
                </a:cubicBezTo>
                <a:lnTo>
                  <a:pt x="0" y="102"/>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89" name="Freeform 313"/>
          <p:cNvSpPr>
            <a:spLocks noEditPoints="1"/>
          </p:cNvSpPr>
          <p:nvPr/>
        </p:nvSpPr>
        <p:spPr bwMode="auto">
          <a:xfrm>
            <a:off x="6191471" y="2452429"/>
            <a:ext cx="374400" cy="468000"/>
          </a:xfrm>
          <a:custGeom>
            <a:avLst/>
            <a:gdLst>
              <a:gd name="T0" fmla="*/ 88 w 88"/>
              <a:gd name="T1" fmla="*/ 17 h 110"/>
              <a:gd name="T2" fmla="*/ 82 w 88"/>
              <a:gd name="T3" fmla="*/ 11 h 110"/>
              <a:gd name="T4" fmla="*/ 62 w 88"/>
              <a:gd name="T5" fmla="*/ 53 h 110"/>
              <a:gd name="T6" fmla="*/ 55 w 88"/>
              <a:gd name="T7" fmla="*/ 49 h 110"/>
              <a:gd name="T8" fmla="*/ 77 w 88"/>
              <a:gd name="T9" fmla="*/ 5 h 110"/>
              <a:gd name="T10" fmla="*/ 71 w 88"/>
              <a:gd name="T11" fmla="*/ 0 h 110"/>
              <a:gd name="T12" fmla="*/ 17 w 88"/>
              <a:gd name="T13" fmla="*/ 0 h 110"/>
              <a:gd name="T14" fmla="*/ 12 w 88"/>
              <a:gd name="T15" fmla="*/ 5 h 110"/>
              <a:gd name="T16" fmla="*/ 33 w 88"/>
              <a:gd name="T17" fmla="*/ 49 h 110"/>
              <a:gd name="T18" fmla="*/ 26 w 88"/>
              <a:gd name="T19" fmla="*/ 53 h 110"/>
              <a:gd name="T20" fmla="*/ 6 w 88"/>
              <a:gd name="T21" fmla="*/ 11 h 110"/>
              <a:gd name="T22" fmla="*/ 0 w 88"/>
              <a:gd name="T23" fmla="*/ 17 h 110"/>
              <a:gd name="T24" fmla="*/ 20 w 88"/>
              <a:gd name="T25" fmla="*/ 58 h 110"/>
              <a:gd name="T26" fmla="*/ 13 w 88"/>
              <a:gd name="T27" fmla="*/ 79 h 110"/>
              <a:gd name="T28" fmla="*/ 44 w 88"/>
              <a:gd name="T29" fmla="*/ 110 h 110"/>
              <a:gd name="T30" fmla="*/ 76 w 88"/>
              <a:gd name="T31" fmla="*/ 79 h 110"/>
              <a:gd name="T32" fmla="*/ 68 w 88"/>
              <a:gd name="T33" fmla="*/ 58 h 110"/>
              <a:gd name="T34" fmla="*/ 88 w 88"/>
              <a:gd name="T35" fmla="*/ 17 h 110"/>
              <a:gd name="T36" fmla="*/ 21 w 88"/>
              <a:gd name="T37" fmla="*/ 8 h 110"/>
              <a:gd name="T38" fmla="*/ 67 w 88"/>
              <a:gd name="T39" fmla="*/ 8 h 110"/>
              <a:gd name="T40" fmla="*/ 63 w 88"/>
              <a:gd name="T41" fmla="*/ 15 h 110"/>
              <a:gd name="T42" fmla="*/ 25 w 88"/>
              <a:gd name="T43" fmla="*/ 15 h 110"/>
              <a:gd name="T44" fmla="*/ 21 w 88"/>
              <a:gd name="T45" fmla="*/ 8 h 110"/>
              <a:gd name="T46" fmla="*/ 29 w 88"/>
              <a:gd name="T47" fmla="*/ 23 h 110"/>
              <a:gd name="T48" fmla="*/ 59 w 88"/>
              <a:gd name="T49" fmla="*/ 23 h 110"/>
              <a:gd name="T50" fmla="*/ 48 w 88"/>
              <a:gd name="T51" fmla="*/ 47 h 110"/>
              <a:gd name="T52" fmla="*/ 44 w 88"/>
              <a:gd name="T53" fmla="*/ 47 h 110"/>
              <a:gd name="T54" fmla="*/ 41 w 88"/>
              <a:gd name="T55" fmla="*/ 47 h 110"/>
              <a:gd name="T56" fmla="*/ 29 w 88"/>
              <a:gd name="T57" fmla="*/ 23 h 110"/>
              <a:gd name="T58" fmla="*/ 69 w 88"/>
              <a:gd name="T59" fmla="*/ 79 h 110"/>
              <a:gd name="T60" fmla="*/ 44 w 88"/>
              <a:gd name="T61" fmla="*/ 103 h 110"/>
              <a:gd name="T62" fmla="*/ 19 w 88"/>
              <a:gd name="T63" fmla="*/ 79 h 110"/>
              <a:gd name="T64" fmla="*/ 44 w 88"/>
              <a:gd name="T65" fmla="*/ 54 h 110"/>
              <a:gd name="T66" fmla="*/ 69 w 88"/>
              <a:gd name="T67" fmla="*/ 79 h 110"/>
              <a:gd name="T68" fmla="*/ 44 w 88"/>
              <a:gd name="T69" fmla="*/ 56 h 110"/>
              <a:gd name="T70" fmla="*/ 21 w 88"/>
              <a:gd name="T71" fmla="*/ 79 h 110"/>
              <a:gd name="T72" fmla="*/ 44 w 88"/>
              <a:gd name="T73" fmla="*/ 101 h 110"/>
              <a:gd name="T74" fmla="*/ 67 w 88"/>
              <a:gd name="T75" fmla="*/ 79 h 110"/>
              <a:gd name="T76" fmla="*/ 44 w 88"/>
              <a:gd name="T77" fmla="*/ 56 h 110"/>
              <a:gd name="T78" fmla="*/ 44 w 88"/>
              <a:gd name="T79" fmla="*/ 99 h 110"/>
              <a:gd name="T80" fmla="*/ 24 w 88"/>
              <a:gd name="T81" fmla="*/ 79 h 110"/>
              <a:gd name="T82" fmla="*/ 44 w 88"/>
              <a:gd name="T83" fmla="*/ 58 h 110"/>
              <a:gd name="T84" fmla="*/ 64 w 88"/>
              <a:gd name="T85" fmla="*/ 79 h 110"/>
              <a:gd name="T86" fmla="*/ 44 w 88"/>
              <a:gd name="T87" fmla="*/ 99 h 110"/>
              <a:gd name="T88" fmla="*/ 48 w 88"/>
              <a:gd name="T89" fmla="*/ 65 h 110"/>
              <a:gd name="T90" fmla="*/ 44 w 88"/>
              <a:gd name="T91" fmla="*/ 65 h 110"/>
              <a:gd name="T92" fmla="*/ 37 w 88"/>
              <a:gd name="T93" fmla="*/ 69 h 110"/>
              <a:gd name="T94" fmla="*/ 37 w 88"/>
              <a:gd name="T95" fmla="*/ 73 h 110"/>
              <a:gd name="T96" fmla="*/ 42 w 88"/>
              <a:gd name="T97" fmla="*/ 73 h 110"/>
              <a:gd name="T98" fmla="*/ 42 w 88"/>
              <a:gd name="T99" fmla="*/ 89 h 110"/>
              <a:gd name="T100" fmla="*/ 39 w 88"/>
              <a:gd name="T101" fmla="*/ 89 h 110"/>
              <a:gd name="T102" fmla="*/ 39 w 88"/>
              <a:gd name="T103" fmla="*/ 92 h 110"/>
              <a:gd name="T104" fmla="*/ 51 w 88"/>
              <a:gd name="T105" fmla="*/ 92 h 110"/>
              <a:gd name="T106" fmla="*/ 51 w 88"/>
              <a:gd name="T107" fmla="*/ 89 h 110"/>
              <a:gd name="T108" fmla="*/ 48 w 88"/>
              <a:gd name="T109" fmla="*/ 89 h 110"/>
              <a:gd name="T110" fmla="*/ 48 w 88"/>
              <a:gd name="T111" fmla="*/ 6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 h="110">
                <a:moveTo>
                  <a:pt x="88" y="17"/>
                </a:moveTo>
                <a:cubicBezTo>
                  <a:pt x="82" y="11"/>
                  <a:pt x="82" y="11"/>
                  <a:pt x="82" y="11"/>
                </a:cubicBezTo>
                <a:cubicBezTo>
                  <a:pt x="62" y="53"/>
                  <a:pt x="62" y="53"/>
                  <a:pt x="62" y="53"/>
                </a:cubicBezTo>
                <a:cubicBezTo>
                  <a:pt x="60" y="51"/>
                  <a:pt x="58" y="50"/>
                  <a:pt x="55" y="49"/>
                </a:cubicBezTo>
                <a:cubicBezTo>
                  <a:pt x="77" y="5"/>
                  <a:pt x="77" y="5"/>
                  <a:pt x="77" y="5"/>
                </a:cubicBezTo>
                <a:cubicBezTo>
                  <a:pt x="71" y="0"/>
                  <a:pt x="71" y="0"/>
                  <a:pt x="71" y="0"/>
                </a:cubicBezTo>
                <a:cubicBezTo>
                  <a:pt x="17" y="0"/>
                  <a:pt x="17" y="0"/>
                  <a:pt x="17" y="0"/>
                </a:cubicBezTo>
                <a:cubicBezTo>
                  <a:pt x="12" y="5"/>
                  <a:pt x="12" y="5"/>
                  <a:pt x="12" y="5"/>
                </a:cubicBezTo>
                <a:cubicBezTo>
                  <a:pt x="33" y="49"/>
                  <a:pt x="33" y="49"/>
                  <a:pt x="33" y="49"/>
                </a:cubicBezTo>
                <a:cubicBezTo>
                  <a:pt x="31" y="50"/>
                  <a:pt x="28" y="51"/>
                  <a:pt x="26" y="53"/>
                </a:cubicBezTo>
                <a:cubicBezTo>
                  <a:pt x="6" y="11"/>
                  <a:pt x="6" y="11"/>
                  <a:pt x="6" y="11"/>
                </a:cubicBezTo>
                <a:cubicBezTo>
                  <a:pt x="0" y="17"/>
                  <a:pt x="0" y="17"/>
                  <a:pt x="0" y="17"/>
                </a:cubicBezTo>
                <a:cubicBezTo>
                  <a:pt x="20" y="58"/>
                  <a:pt x="20" y="58"/>
                  <a:pt x="20" y="58"/>
                </a:cubicBezTo>
                <a:cubicBezTo>
                  <a:pt x="16" y="63"/>
                  <a:pt x="13" y="71"/>
                  <a:pt x="13" y="79"/>
                </a:cubicBezTo>
                <a:cubicBezTo>
                  <a:pt x="13" y="96"/>
                  <a:pt x="27" y="110"/>
                  <a:pt x="44" y="110"/>
                </a:cubicBezTo>
                <a:cubicBezTo>
                  <a:pt x="61" y="110"/>
                  <a:pt x="76" y="96"/>
                  <a:pt x="76" y="79"/>
                </a:cubicBezTo>
                <a:cubicBezTo>
                  <a:pt x="76" y="71"/>
                  <a:pt x="73" y="63"/>
                  <a:pt x="68" y="58"/>
                </a:cubicBezTo>
                <a:lnTo>
                  <a:pt x="88" y="17"/>
                </a:lnTo>
                <a:close/>
                <a:moveTo>
                  <a:pt x="21" y="8"/>
                </a:moveTo>
                <a:cubicBezTo>
                  <a:pt x="67" y="8"/>
                  <a:pt x="67" y="8"/>
                  <a:pt x="67" y="8"/>
                </a:cubicBezTo>
                <a:cubicBezTo>
                  <a:pt x="63" y="15"/>
                  <a:pt x="63" y="15"/>
                  <a:pt x="63" y="15"/>
                </a:cubicBezTo>
                <a:cubicBezTo>
                  <a:pt x="25" y="15"/>
                  <a:pt x="25" y="15"/>
                  <a:pt x="25" y="15"/>
                </a:cubicBezTo>
                <a:lnTo>
                  <a:pt x="21" y="8"/>
                </a:lnTo>
                <a:close/>
                <a:moveTo>
                  <a:pt x="29" y="23"/>
                </a:moveTo>
                <a:cubicBezTo>
                  <a:pt x="59" y="23"/>
                  <a:pt x="59" y="23"/>
                  <a:pt x="59" y="23"/>
                </a:cubicBezTo>
                <a:cubicBezTo>
                  <a:pt x="48" y="47"/>
                  <a:pt x="48" y="47"/>
                  <a:pt x="48" y="47"/>
                </a:cubicBezTo>
                <a:cubicBezTo>
                  <a:pt x="46" y="47"/>
                  <a:pt x="45" y="47"/>
                  <a:pt x="44" y="47"/>
                </a:cubicBezTo>
                <a:cubicBezTo>
                  <a:pt x="43" y="47"/>
                  <a:pt x="42" y="47"/>
                  <a:pt x="41" y="47"/>
                </a:cubicBezTo>
                <a:lnTo>
                  <a:pt x="29" y="23"/>
                </a:lnTo>
                <a:close/>
                <a:moveTo>
                  <a:pt x="69" y="79"/>
                </a:moveTo>
                <a:cubicBezTo>
                  <a:pt x="69" y="92"/>
                  <a:pt x="58" y="103"/>
                  <a:pt x="44" y="103"/>
                </a:cubicBezTo>
                <a:cubicBezTo>
                  <a:pt x="31" y="103"/>
                  <a:pt x="19" y="92"/>
                  <a:pt x="19" y="79"/>
                </a:cubicBezTo>
                <a:cubicBezTo>
                  <a:pt x="19" y="65"/>
                  <a:pt x="31" y="54"/>
                  <a:pt x="44" y="54"/>
                </a:cubicBezTo>
                <a:cubicBezTo>
                  <a:pt x="58" y="54"/>
                  <a:pt x="69" y="65"/>
                  <a:pt x="69" y="79"/>
                </a:cubicBezTo>
                <a:close/>
                <a:moveTo>
                  <a:pt x="44" y="56"/>
                </a:moveTo>
                <a:cubicBezTo>
                  <a:pt x="32" y="56"/>
                  <a:pt x="21" y="66"/>
                  <a:pt x="21" y="79"/>
                </a:cubicBezTo>
                <a:cubicBezTo>
                  <a:pt x="21" y="91"/>
                  <a:pt x="32" y="101"/>
                  <a:pt x="44" y="101"/>
                </a:cubicBezTo>
                <a:cubicBezTo>
                  <a:pt x="57" y="101"/>
                  <a:pt x="67" y="91"/>
                  <a:pt x="67" y="79"/>
                </a:cubicBezTo>
                <a:cubicBezTo>
                  <a:pt x="67" y="66"/>
                  <a:pt x="57" y="56"/>
                  <a:pt x="44" y="56"/>
                </a:cubicBezTo>
                <a:close/>
                <a:moveTo>
                  <a:pt x="44" y="99"/>
                </a:moveTo>
                <a:cubicBezTo>
                  <a:pt x="33" y="99"/>
                  <a:pt x="24" y="90"/>
                  <a:pt x="24" y="79"/>
                </a:cubicBezTo>
                <a:cubicBezTo>
                  <a:pt x="24" y="67"/>
                  <a:pt x="33" y="58"/>
                  <a:pt x="44" y="58"/>
                </a:cubicBezTo>
                <a:cubicBezTo>
                  <a:pt x="55" y="58"/>
                  <a:pt x="64" y="67"/>
                  <a:pt x="64" y="79"/>
                </a:cubicBezTo>
                <a:cubicBezTo>
                  <a:pt x="64" y="90"/>
                  <a:pt x="55" y="99"/>
                  <a:pt x="44" y="99"/>
                </a:cubicBezTo>
                <a:close/>
                <a:moveTo>
                  <a:pt x="48" y="65"/>
                </a:moveTo>
                <a:cubicBezTo>
                  <a:pt x="44" y="65"/>
                  <a:pt x="44" y="65"/>
                  <a:pt x="44" y="65"/>
                </a:cubicBezTo>
                <a:cubicBezTo>
                  <a:pt x="44" y="65"/>
                  <a:pt x="42" y="69"/>
                  <a:pt x="37" y="69"/>
                </a:cubicBezTo>
                <a:cubicBezTo>
                  <a:pt x="37" y="73"/>
                  <a:pt x="37" y="73"/>
                  <a:pt x="37" y="73"/>
                </a:cubicBezTo>
                <a:cubicBezTo>
                  <a:pt x="42" y="73"/>
                  <a:pt x="42" y="73"/>
                  <a:pt x="42" y="73"/>
                </a:cubicBezTo>
                <a:cubicBezTo>
                  <a:pt x="42" y="89"/>
                  <a:pt x="42" y="89"/>
                  <a:pt x="42" y="89"/>
                </a:cubicBezTo>
                <a:cubicBezTo>
                  <a:pt x="39" y="89"/>
                  <a:pt x="39" y="89"/>
                  <a:pt x="39" y="89"/>
                </a:cubicBezTo>
                <a:cubicBezTo>
                  <a:pt x="39" y="92"/>
                  <a:pt x="39" y="92"/>
                  <a:pt x="39" y="92"/>
                </a:cubicBezTo>
                <a:cubicBezTo>
                  <a:pt x="51" y="92"/>
                  <a:pt x="51" y="92"/>
                  <a:pt x="51" y="92"/>
                </a:cubicBezTo>
                <a:cubicBezTo>
                  <a:pt x="51" y="89"/>
                  <a:pt x="51" y="89"/>
                  <a:pt x="51" y="89"/>
                </a:cubicBezTo>
                <a:cubicBezTo>
                  <a:pt x="48" y="89"/>
                  <a:pt x="48" y="89"/>
                  <a:pt x="48" y="89"/>
                </a:cubicBezTo>
                <a:lnTo>
                  <a:pt x="48" y="65"/>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3" name="文本框 2"/>
          <p:cNvSpPr txBox="1"/>
          <p:nvPr/>
        </p:nvSpPr>
        <p:spPr>
          <a:xfrm>
            <a:off x="252730" y="341630"/>
            <a:ext cx="10350500" cy="521970"/>
          </a:xfrm>
          <a:prstGeom prst="rect">
            <a:avLst/>
          </a:prstGeom>
          <a:noFill/>
        </p:spPr>
        <p:txBody>
          <a:bodyPr wrap="square" rtlCol="0">
            <a:spAutoFit/>
          </a:bodyPr>
          <a:p>
            <a:endParaRPr lang="zh-CN" sz="2800" b="1"/>
          </a:p>
        </p:txBody>
      </p:sp>
      <p:sp>
        <p:nvSpPr>
          <p:cNvPr id="6" name="文本框 5"/>
          <p:cNvSpPr txBox="1"/>
          <p:nvPr/>
        </p:nvSpPr>
        <p:spPr>
          <a:xfrm>
            <a:off x="483235" y="341630"/>
            <a:ext cx="10772775" cy="5908040"/>
          </a:xfrm>
          <a:prstGeom prst="rect">
            <a:avLst/>
          </a:prstGeom>
          <a:noFill/>
        </p:spPr>
        <p:txBody>
          <a:bodyPr wrap="square" rtlCol="0">
            <a:spAutoFit/>
          </a:bodyPr>
          <a:p>
            <a:pPr>
              <a:lnSpc>
                <a:spcPct val="150000"/>
              </a:lnSpc>
            </a:pPr>
            <a:r>
              <a:rPr lang="en-US" altLang="zh-CN"/>
              <a:t>（一）签到形式的多样创设</a:t>
            </a:r>
            <a:endParaRPr lang="en-US" altLang="zh-CN"/>
          </a:p>
          <a:p>
            <a:pPr>
              <a:lnSpc>
                <a:spcPct val="150000"/>
              </a:lnSpc>
            </a:pPr>
            <a:r>
              <a:rPr lang="en-US" altLang="zh-CN"/>
              <a:t>幼儿的成长过程并不是一蹴而就的，是循序渐进的过程中不断提升与发展的。幼儿的自主签到不是一蹴而就的，教师需要根据幼儿的年龄特点来设计适宜幼儿的自主签到的设施。</a:t>
            </a:r>
            <a:endParaRPr lang="en-US" altLang="zh-CN"/>
          </a:p>
          <a:p>
            <a:pPr>
              <a:lnSpc>
                <a:spcPct val="150000"/>
              </a:lnSpc>
            </a:pPr>
            <a:r>
              <a:rPr lang="en-US" altLang="zh-CN"/>
              <a:t>（二）签到材料多元化</a:t>
            </a:r>
            <a:endParaRPr lang="en-US" altLang="zh-CN"/>
          </a:p>
          <a:p>
            <a:pPr>
              <a:lnSpc>
                <a:spcPct val="150000"/>
              </a:lnSpc>
            </a:pPr>
            <a:r>
              <a:rPr lang="en-US" altLang="zh-CN"/>
              <a:t>幼儿园不仅是一种显性的文化环境，而且包含着各种隐性的教育资源。在创设幼儿园环境的过程中我们不仅仅要考虑环境的安全、美化、和谐，更要考虑它的教育价值。只有基于儿童发展需要的环境才能随时发挥无声的教育作用，起到陶冶情操、塑造品质的作用。</a:t>
            </a:r>
            <a:endParaRPr lang="en-US" altLang="zh-CN"/>
          </a:p>
          <a:p>
            <a:pPr>
              <a:lnSpc>
                <a:spcPct val="150000"/>
              </a:lnSpc>
            </a:pPr>
            <a:r>
              <a:rPr lang="en-US" altLang="zh-CN"/>
              <a:t>在符合幼儿年龄特点和发展水平的同时，更要体现童趣和规则养成，所以要创设一定的情境激发孩子参与的兴趣。也要注意材料的实用性和固定性，选用的材料颜色不能太花俏，可以选用中性色彩如灰色、白色、原木色等，当然也要注意美观，选用一些花边、干花等小装饰营造温馨氛围。</a:t>
            </a:r>
            <a:endParaRPr lang="en-US" altLang="zh-CN"/>
          </a:p>
          <a:p>
            <a:pPr>
              <a:lnSpc>
                <a:spcPct val="150000"/>
              </a:lnSpc>
            </a:pPr>
            <a:r>
              <a:rPr lang="en-US" altLang="zh-CN"/>
              <a:t>（三）教师巧指导——随时观察</a:t>
            </a:r>
            <a:endParaRPr lang="en-US" altLang="zh-CN"/>
          </a:p>
          <a:p>
            <a:pPr>
              <a:lnSpc>
                <a:spcPct val="150000"/>
              </a:lnSpc>
            </a:pPr>
            <a:r>
              <a:rPr lang="en-US" altLang="zh-CN"/>
              <a:t>   《纲要》的“指导要点”中就强调，教师应“根据幼儿的发展状况和需要，对表现方式和技能技巧给予适时、适当的指导。”因此，引导幼儿自主签到的过程，幼儿从生活和游戏中获得了众多经验，教师也需不断观察和创设。</a:t>
            </a:r>
            <a:endParaRPr lang="en-US" altLang="zh-CN"/>
          </a:p>
        </p:txBody>
      </p:sp>
    </p:spTree>
  </p:cSld>
  <p:clrMapOvr>
    <a:masterClrMapping/>
  </p:clrMapOvr>
  <mc:AlternateContent xmlns:mc="http://schemas.openxmlformats.org/markup-compatibility/2006">
    <mc:Choice xmlns:p14="http://schemas.microsoft.com/office/powerpoint/2010/main" Requires="p14">
      <p:transition spd="med" p14:dur="700" advClick="0" advTm="1000">
        <p:random/>
      </p:transition>
    </mc:Choice>
    <mc:Fallback>
      <p:transition spd="med" advClick="0" advTm="1000">
        <p:random/>
      </p:transition>
    </mc:Fallback>
  </mc:AlternateContent>
  <p:timing>
    <p:tnLst>
      <p:par>
        <p:cTn id="1" dur="indefinite" restart="never" nodeType="tmRoot"/>
      </p:par>
    </p:tnLst>
    <p:bldLst>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组合 79"/>
          <p:cNvGrpSpPr>
            <a:grpSpLocks noChangeAspect="1"/>
          </p:cNvGrpSpPr>
          <p:nvPr/>
        </p:nvGrpSpPr>
        <p:grpSpPr>
          <a:xfrm>
            <a:off x="4907751" y="2661979"/>
            <a:ext cx="437003" cy="434165"/>
            <a:chOff x="9514104" y="6034212"/>
            <a:chExt cx="488950" cy="485775"/>
          </a:xfrm>
        </p:grpSpPr>
        <p:sp>
          <p:nvSpPr>
            <p:cNvPr id="81" name="AutoShape 81"/>
            <p:cNvSpPr/>
            <p:nvPr/>
          </p:nvSpPr>
          <p:spPr bwMode="auto">
            <a:xfrm>
              <a:off x="9514104" y="6034212"/>
              <a:ext cx="488950" cy="48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sp>
          <p:nvSpPr>
            <p:cNvPr id="82" name="AutoShape 82"/>
            <p:cNvSpPr/>
            <p:nvPr/>
          </p:nvSpPr>
          <p:spPr bwMode="auto">
            <a:xfrm>
              <a:off x="9560142" y="6427912"/>
              <a:ext cx="46037" cy="4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grpSp>
      <p:grpSp>
        <p:nvGrpSpPr>
          <p:cNvPr id="83" name="组合 82"/>
          <p:cNvGrpSpPr>
            <a:grpSpLocks noChangeAspect="1"/>
          </p:cNvGrpSpPr>
          <p:nvPr/>
        </p:nvGrpSpPr>
        <p:grpSpPr>
          <a:xfrm>
            <a:off x="6888817" y="3679829"/>
            <a:ext cx="297431" cy="434165"/>
            <a:chOff x="3454617" y="6058463"/>
            <a:chExt cx="334962" cy="488950"/>
          </a:xfrm>
        </p:grpSpPr>
        <p:sp>
          <p:nvSpPr>
            <p:cNvPr id="86" name="AutoShape 113"/>
            <p:cNvSpPr/>
            <p:nvPr/>
          </p:nvSpPr>
          <p:spPr bwMode="auto">
            <a:xfrm>
              <a:off x="3454617" y="6058463"/>
              <a:ext cx="334962"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sp>
          <p:nvSpPr>
            <p:cNvPr id="87" name="AutoShape 114"/>
            <p:cNvSpPr/>
            <p:nvPr/>
          </p:nvSpPr>
          <p:spPr bwMode="auto">
            <a:xfrm>
              <a:off x="3529229" y="6137838"/>
              <a:ext cx="10001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chemeClr val="bg1"/>
            </a:solidFill>
            <a:ln>
              <a:noFill/>
            </a:ln>
            <a:effectLst/>
          </p:spPr>
          <p:txBody>
            <a:bodyPr lIns="144269" tIns="144269" rIns="144269" bIns="144269"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29105">
                <a:defRPr/>
              </a:pPr>
              <a:endParaRPr lang="en-US" sz="11360">
                <a:solidFill>
                  <a:srgbClr val="FFFFFF"/>
                </a:solidFill>
                <a:effectLst>
                  <a:outerShdw blurRad="38100" dist="38100" dir="2700000" algn="tl">
                    <a:srgbClr val="000000"/>
                  </a:outerShdw>
                </a:effectLst>
                <a:latin typeface="+mn-ea"/>
              </a:endParaRPr>
            </a:p>
          </p:txBody>
        </p:sp>
      </p:grpSp>
      <p:sp>
        <p:nvSpPr>
          <p:cNvPr id="88" name="Freeform 317"/>
          <p:cNvSpPr>
            <a:spLocks noEditPoints="1"/>
          </p:cNvSpPr>
          <p:nvPr/>
        </p:nvSpPr>
        <p:spPr bwMode="auto">
          <a:xfrm>
            <a:off x="4659453" y="3679829"/>
            <a:ext cx="416945" cy="433964"/>
          </a:xfrm>
          <a:custGeom>
            <a:avLst/>
            <a:gdLst>
              <a:gd name="T0" fmla="*/ 69 w 98"/>
              <a:gd name="T1" fmla="*/ 85 h 102"/>
              <a:gd name="T2" fmla="*/ 71 w 98"/>
              <a:gd name="T3" fmla="*/ 87 h 102"/>
              <a:gd name="T4" fmla="*/ 98 w 98"/>
              <a:gd name="T5" fmla="*/ 102 h 102"/>
              <a:gd name="T6" fmla="*/ 97 w 98"/>
              <a:gd name="T7" fmla="*/ 71 h 102"/>
              <a:gd name="T8" fmla="*/ 96 w 98"/>
              <a:gd name="T9" fmla="*/ 68 h 102"/>
              <a:gd name="T10" fmla="*/ 94 w 98"/>
              <a:gd name="T11" fmla="*/ 63 h 102"/>
              <a:gd name="T12" fmla="*/ 66 w 98"/>
              <a:gd name="T13" fmla="*/ 80 h 102"/>
              <a:gd name="T14" fmla="*/ 69 w 98"/>
              <a:gd name="T15" fmla="*/ 85 h 102"/>
              <a:gd name="T16" fmla="*/ 84 w 98"/>
              <a:gd name="T17" fmla="*/ 63 h 102"/>
              <a:gd name="T18" fmla="*/ 91 w 98"/>
              <a:gd name="T19" fmla="*/ 59 h 102"/>
              <a:gd name="T20" fmla="*/ 62 w 98"/>
              <a:gd name="T21" fmla="*/ 11 h 102"/>
              <a:gd name="T22" fmla="*/ 56 w 98"/>
              <a:gd name="T23" fmla="*/ 15 h 102"/>
              <a:gd name="T24" fmla="*/ 84 w 98"/>
              <a:gd name="T25" fmla="*/ 63 h 102"/>
              <a:gd name="T26" fmla="*/ 82 w 98"/>
              <a:gd name="T27" fmla="*/ 65 h 102"/>
              <a:gd name="T28" fmla="*/ 53 w 98"/>
              <a:gd name="T29" fmla="*/ 17 h 102"/>
              <a:gd name="T30" fmla="*/ 44 w 98"/>
              <a:gd name="T31" fmla="*/ 22 h 102"/>
              <a:gd name="T32" fmla="*/ 73 w 98"/>
              <a:gd name="T33" fmla="*/ 70 h 102"/>
              <a:gd name="T34" fmla="*/ 82 w 98"/>
              <a:gd name="T35" fmla="*/ 65 h 102"/>
              <a:gd name="T36" fmla="*/ 34 w 98"/>
              <a:gd name="T37" fmla="*/ 28 h 102"/>
              <a:gd name="T38" fmla="*/ 63 w 98"/>
              <a:gd name="T39" fmla="*/ 76 h 102"/>
              <a:gd name="T40" fmla="*/ 70 w 98"/>
              <a:gd name="T41" fmla="*/ 72 h 102"/>
              <a:gd name="T42" fmla="*/ 41 w 98"/>
              <a:gd name="T43" fmla="*/ 24 h 102"/>
              <a:gd name="T44" fmla="*/ 34 w 98"/>
              <a:gd name="T45" fmla="*/ 28 h 102"/>
              <a:gd name="T46" fmla="*/ 32 w 98"/>
              <a:gd name="T47" fmla="*/ 24 h 102"/>
              <a:gd name="T48" fmla="*/ 60 w 98"/>
              <a:gd name="T49" fmla="*/ 7 h 102"/>
              <a:gd name="T50" fmla="*/ 58 w 98"/>
              <a:gd name="T51" fmla="*/ 4 h 102"/>
              <a:gd name="T52" fmla="*/ 49 w 98"/>
              <a:gd name="T53" fmla="*/ 2 h 102"/>
              <a:gd name="T54" fmla="*/ 32 w 98"/>
              <a:gd name="T55" fmla="*/ 12 h 102"/>
              <a:gd name="T56" fmla="*/ 30 w 98"/>
              <a:gd name="T57" fmla="*/ 21 h 102"/>
              <a:gd name="T58" fmla="*/ 32 w 98"/>
              <a:gd name="T59" fmla="*/ 24 h 102"/>
              <a:gd name="T60" fmla="*/ 0 w 98"/>
              <a:gd name="T61" fmla="*/ 102 h 102"/>
              <a:gd name="T62" fmla="*/ 75 w 98"/>
              <a:gd name="T63" fmla="*/ 102 h 102"/>
              <a:gd name="T64" fmla="*/ 75 w 98"/>
              <a:gd name="T65" fmla="*/ 96 h 102"/>
              <a:gd name="T66" fmla="*/ 0 w 98"/>
              <a:gd name="T67" fmla="*/ 96 h 102"/>
              <a:gd name="T68" fmla="*/ 0 w 98"/>
              <a:gd name="T6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102">
                <a:moveTo>
                  <a:pt x="69" y="85"/>
                </a:moveTo>
                <a:cubicBezTo>
                  <a:pt x="69" y="86"/>
                  <a:pt x="70" y="86"/>
                  <a:pt x="71" y="87"/>
                </a:cubicBezTo>
                <a:cubicBezTo>
                  <a:pt x="98" y="102"/>
                  <a:pt x="98" y="102"/>
                  <a:pt x="98" y="102"/>
                </a:cubicBezTo>
                <a:cubicBezTo>
                  <a:pt x="97" y="71"/>
                  <a:pt x="97" y="71"/>
                  <a:pt x="97" y="71"/>
                </a:cubicBezTo>
                <a:cubicBezTo>
                  <a:pt x="97" y="70"/>
                  <a:pt x="97" y="69"/>
                  <a:pt x="96" y="68"/>
                </a:cubicBezTo>
                <a:cubicBezTo>
                  <a:pt x="94" y="63"/>
                  <a:pt x="94" y="63"/>
                  <a:pt x="94" y="63"/>
                </a:cubicBezTo>
                <a:cubicBezTo>
                  <a:pt x="66" y="80"/>
                  <a:pt x="66" y="80"/>
                  <a:pt x="66" y="80"/>
                </a:cubicBezTo>
                <a:lnTo>
                  <a:pt x="69" y="85"/>
                </a:lnTo>
                <a:close/>
                <a:moveTo>
                  <a:pt x="84" y="63"/>
                </a:moveTo>
                <a:cubicBezTo>
                  <a:pt x="91" y="59"/>
                  <a:pt x="91" y="59"/>
                  <a:pt x="91" y="59"/>
                </a:cubicBezTo>
                <a:cubicBezTo>
                  <a:pt x="62" y="11"/>
                  <a:pt x="62" y="11"/>
                  <a:pt x="62" y="11"/>
                </a:cubicBezTo>
                <a:cubicBezTo>
                  <a:pt x="56" y="15"/>
                  <a:pt x="56" y="15"/>
                  <a:pt x="56" y="15"/>
                </a:cubicBezTo>
                <a:lnTo>
                  <a:pt x="84" y="63"/>
                </a:lnTo>
                <a:close/>
                <a:moveTo>
                  <a:pt x="82" y="65"/>
                </a:moveTo>
                <a:cubicBezTo>
                  <a:pt x="53" y="17"/>
                  <a:pt x="53" y="17"/>
                  <a:pt x="53" y="17"/>
                </a:cubicBezTo>
                <a:cubicBezTo>
                  <a:pt x="44" y="22"/>
                  <a:pt x="44" y="22"/>
                  <a:pt x="44" y="22"/>
                </a:cubicBezTo>
                <a:cubicBezTo>
                  <a:pt x="73" y="70"/>
                  <a:pt x="73" y="70"/>
                  <a:pt x="73" y="70"/>
                </a:cubicBezTo>
                <a:lnTo>
                  <a:pt x="82" y="65"/>
                </a:lnTo>
                <a:close/>
                <a:moveTo>
                  <a:pt x="34" y="28"/>
                </a:moveTo>
                <a:cubicBezTo>
                  <a:pt x="63" y="76"/>
                  <a:pt x="63" y="76"/>
                  <a:pt x="63" y="76"/>
                </a:cubicBezTo>
                <a:cubicBezTo>
                  <a:pt x="70" y="72"/>
                  <a:pt x="70" y="72"/>
                  <a:pt x="70" y="72"/>
                </a:cubicBezTo>
                <a:cubicBezTo>
                  <a:pt x="41" y="24"/>
                  <a:pt x="41" y="24"/>
                  <a:pt x="41" y="24"/>
                </a:cubicBezTo>
                <a:lnTo>
                  <a:pt x="34" y="28"/>
                </a:lnTo>
                <a:close/>
                <a:moveTo>
                  <a:pt x="32" y="24"/>
                </a:moveTo>
                <a:cubicBezTo>
                  <a:pt x="60" y="7"/>
                  <a:pt x="60" y="7"/>
                  <a:pt x="60" y="7"/>
                </a:cubicBezTo>
                <a:cubicBezTo>
                  <a:pt x="58" y="4"/>
                  <a:pt x="58" y="4"/>
                  <a:pt x="58" y="4"/>
                </a:cubicBezTo>
                <a:cubicBezTo>
                  <a:pt x="56" y="1"/>
                  <a:pt x="52" y="0"/>
                  <a:pt x="49" y="2"/>
                </a:cubicBezTo>
                <a:cubicBezTo>
                  <a:pt x="32" y="12"/>
                  <a:pt x="32" y="12"/>
                  <a:pt x="32" y="12"/>
                </a:cubicBezTo>
                <a:cubicBezTo>
                  <a:pt x="29" y="14"/>
                  <a:pt x="28" y="18"/>
                  <a:pt x="30" y="21"/>
                </a:cubicBezTo>
                <a:lnTo>
                  <a:pt x="32" y="24"/>
                </a:lnTo>
                <a:close/>
                <a:moveTo>
                  <a:pt x="0" y="102"/>
                </a:moveTo>
                <a:cubicBezTo>
                  <a:pt x="75" y="102"/>
                  <a:pt x="75" y="102"/>
                  <a:pt x="75" y="102"/>
                </a:cubicBezTo>
                <a:cubicBezTo>
                  <a:pt x="75" y="96"/>
                  <a:pt x="75" y="96"/>
                  <a:pt x="75" y="96"/>
                </a:cubicBezTo>
                <a:cubicBezTo>
                  <a:pt x="0" y="96"/>
                  <a:pt x="0" y="96"/>
                  <a:pt x="0" y="96"/>
                </a:cubicBezTo>
                <a:lnTo>
                  <a:pt x="0" y="102"/>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89" name="Freeform 313"/>
          <p:cNvSpPr>
            <a:spLocks noEditPoints="1"/>
          </p:cNvSpPr>
          <p:nvPr/>
        </p:nvSpPr>
        <p:spPr bwMode="auto">
          <a:xfrm>
            <a:off x="6191471" y="2452429"/>
            <a:ext cx="374400" cy="468000"/>
          </a:xfrm>
          <a:custGeom>
            <a:avLst/>
            <a:gdLst>
              <a:gd name="T0" fmla="*/ 88 w 88"/>
              <a:gd name="T1" fmla="*/ 17 h 110"/>
              <a:gd name="T2" fmla="*/ 82 w 88"/>
              <a:gd name="T3" fmla="*/ 11 h 110"/>
              <a:gd name="T4" fmla="*/ 62 w 88"/>
              <a:gd name="T5" fmla="*/ 53 h 110"/>
              <a:gd name="T6" fmla="*/ 55 w 88"/>
              <a:gd name="T7" fmla="*/ 49 h 110"/>
              <a:gd name="T8" fmla="*/ 77 w 88"/>
              <a:gd name="T9" fmla="*/ 5 h 110"/>
              <a:gd name="T10" fmla="*/ 71 w 88"/>
              <a:gd name="T11" fmla="*/ 0 h 110"/>
              <a:gd name="T12" fmla="*/ 17 w 88"/>
              <a:gd name="T13" fmla="*/ 0 h 110"/>
              <a:gd name="T14" fmla="*/ 12 w 88"/>
              <a:gd name="T15" fmla="*/ 5 h 110"/>
              <a:gd name="T16" fmla="*/ 33 w 88"/>
              <a:gd name="T17" fmla="*/ 49 h 110"/>
              <a:gd name="T18" fmla="*/ 26 w 88"/>
              <a:gd name="T19" fmla="*/ 53 h 110"/>
              <a:gd name="T20" fmla="*/ 6 w 88"/>
              <a:gd name="T21" fmla="*/ 11 h 110"/>
              <a:gd name="T22" fmla="*/ 0 w 88"/>
              <a:gd name="T23" fmla="*/ 17 h 110"/>
              <a:gd name="T24" fmla="*/ 20 w 88"/>
              <a:gd name="T25" fmla="*/ 58 h 110"/>
              <a:gd name="T26" fmla="*/ 13 w 88"/>
              <a:gd name="T27" fmla="*/ 79 h 110"/>
              <a:gd name="T28" fmla="*/ 44 w 88"/>
              <a:gd name="T29" fmla="*/ 110 h 110"/>
              <a:gd name="T30" fmla="*/ 76 w 88"/>
              <a:gd name="T31" fmla="*/ 79 h 110"/>
              <a:gd name="T32" fmla="*/ 68 w 88"/>
              <a:gd name="T33" fmla="*/ 58 h 110"/>
              <a:gd name="T34" fmla="*/ 88 w 88"/>
              <a:gd name="T35" fmla="*/ 17 h 110"/>
              <a:gd name="T36" fmla="*/ 21 w 88"/>
              <a:gd name="T37" fmla="*/ 8 h 110"/>
              <a:gd name="T38" fmla="*/ 67 w 88"/>
              <a:gd name="T39" fmla="*/ 8 h 110"/>
              <a:gd name="T40" fmla="*/ 63 w 88"/>
              <a:gd name="T41" fmla="*/ 15 h 110"/>
              <a:gd name="T42" fmla="*/ 25 w 88"/>
              <a:gd name="T43" fmla="*/ 15 h 110"/>
              <a:gd name="T44" fmla="*/ 21 w 88"/>
              <a:gd name="T45" fmla="*/ 8 h 110"/>
              <a:gd name="T46" fmla="*/ 29 w 88"/>
              <a:gd name="T47" fmla="*/ 23 h 110"/>
              <a:gd name="T48" fmla="*/ 59 w 88"/>
              <a:gd name="T49" fmla="*/ 23 h 110"/>
              <a:gd name="T50" fmla="*/ 48 w 88"/>
              <a:gd name="T51" fmla="*/ 47 h 110"/>
              <a:gd name="T52" fmla="*/ 44 w 88"/>
              <a:gd name="T53" fmla="*/ 47 h 110"/>
              <a:gd name="T54" fmla="*/ 41 w 88"/>
              <a:gd name="T55" fmla="*/ 47 h 110"/>
              <a:gd name="T56" fmla="*/ 29 w 88"/>
              <a:gd name="T57" fmla="*/ 23 h 110"/>
              <a:gd name="T58" fmla="*/ 69 w 88"/>
              <a:gd name="T59" fmla="*/ 79 h 110"/>
              <a:gd name="T60" fmla="*/ 44 w 88"/>
              <a:gd name="T61" fmla="*/ 103 h 110"/>
              <a:gd name="T62" fmla="*/ 19 w 88"/>
              <a:gd name="T63" fmla="*/ 79 h 110"/>
              <a:gd name="T64" fmla="*/ 44 w 88"/>
              <a:gd name="T65" fmla="*/ 54 h 110"/>
              <a:gd name="T66" fmla="*/ 69 w 88"/>
              <a:gd name="T67" fmla="*/ 79 h 110"/>
              <a:gd name="T68" fmla="*/ 44 w 88"/>
              <a:gd name="T69" fmla="*/ 56 h 110"/>
              <a:gd name="T70" fmla="*/ 21 w 88"/>
              <a:gd name="T71" fmla="*/ 79 h 110"/>
              <a:gd name="T72" fmla="*/ 44 w 88"/>
              <a:gd name="T73" fmla="*/ 101 h 110"/>
              <a:gd name="T74" fmla="*/ 67 w 88"/>
              <a:gd name="T75" fmla="*/ 79 h 110"/>
              <a:gd name="T76" fmla="*/ 44 w 88"/>
              <a:gd name="T77" fmla="*/ 56 h 110"/>
              <a:gd name="T78" fmla="*/ 44 w 88"/>
              <a:gd name="T79" fmla="*/ 99 h 110"/>
              <a:gd name="T80" fmla="*/ 24 w 88"/>
              <a:gd name="T81" fmla="*/ 79 h 110"/>
              <a:gd name="T82" fmla="*/ 44 w 88"/>
              <a:gd name="T83" fmla="*/ 58 h 110"/>
              <a:gd name="T84" fmla="*/ 64 w 88"/>
              <a:gd name="T85" fmla="*/ 79 h 110"/>
              <a:gd name="T86" fmla="*/ 44 w 88"/>
              <a:gd name="T87" fmla="*/ 99 h 110"/>
              <a:gd name="T88" fmla="*/ 48 w 88"/>
              <a:gd name="T89" fmla="*/ 65 h 110"/>
              <a:gd name="T90" fmla="*/ 44 w 88"/>
              <a:gd name="T91" fmla="*/ 65 h 110"/>
              <a:gd name="T92" fmla="*/ 37 w 88"/>
              <a:gd name="T93" fmla="*/ 69 h 110"/>
              <a:gd name="T94" fmla="*/ 37 w 88"/>
              <a:gd name="T95" fmla="*/ 73 h 110"/>
              <a:gd name="T96" fmla="*/ 42 w 88"/>
              <a:gd name="T97" fmla="*/ 73 h 110"/>
              <a:gd name="T98" fmla="*/ 42 w 88"/>
              <a:gd name="T99" fmla="*/ 89 h 110"/>
              <a:gd name="T100" fmla="*/ 39 w 88"/>
              <a:gd name="T101" fmla="*/ 89 h 110"/>
              <a:gd name="T102" fmla="*/ 39 w 88"/>
              <a:gd name="T103" fmla="*/ 92 h 110"/>
              <a:gd name="T104" fmla="*/ 51 w 88"/>
              <a:gd name="T105" fmla="*/ 92 h 110"/>
              <a:gd name="T106" fmla="*/ 51 w 88"/>
              <a:gd name="T107" fmla="*/ 89 h 110"/>
              <a:gd name="T108" fmla="*/ 48 w 88"/>
              <a:gd name="T109" fmla="*/ 89 h 110"/>
              <a:gd name="T110" fmla="*/ 48 w 88"/>
              <a:gd name="T111" fmla="*/ 6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 h="110">
                <a:moveTo>
                  <a:pt x="88" y="17"/>
                </a:moveTo>
                <a:cubicBezTo>
                  <a:pt x="82" y="11"/>
                  <a:pt x="82" y="11"/>
                  <a:pt x="82" y="11"/>
                </a:cubicBezTo>
                <a:cubicBezTo>
                  <a:pt x="62" y="53"/>
                  <a:pt x="62" y="53"/>
                  <a:pt x="62" y="53"/>
                </a:cubicBezTo>
                <a:cubicBezTo>
                  <a:pt x="60" y="51"/>
                  <a:pt x="58" y="50"/>
                  <a:pt x="55" y="49"/>
                </a:cubicBezTo>
                <a:cubicBezTo>
                  <a:pt x="77" y="5"/>
                  <a:pt x="77" y="5"/>
                  <a:pt x="77" y="5"/>
                </a:cubicBezTo>
                <a:cubicBezTo>
                  <a:pt x="71" y="0"/>
                  <a:pt x="71" y="0"/>
                  <a:pt x="71" y="0"/>
                </a:cubicBezTo>
                <a:cubicBezTo>
                  <a:pt x="17" y="0"/>
                  <a:pt x="17" y="0"/>
                  <a:pt x="17" y="0"/>
                </a:cubicBezTo>
                <a:cubicBezTo>
                  <a:pt x="12" y="5"/>
                  <a:pt x="12" y="5"/>
                  <a:pt x="12" y="5"/>
                </a:cubicBezTo>
                <a:cubicBezTo>
                  <a:pt x="33" y="49"/>
                  <a:pt x="33" y="49"/>
                  <a:pt x="33" y="49"/>
                </a:cubicBezTo>
                <a:cubicBezTo>
                  <a:pt x="31" y="50"/>
                  <a:pt x="28" y="51"/>
                  <a:pt x="26" y="53"/>
                </a:cubicBezTo>
                <a:cubicBezTo>
                  <a:pt x="6" y="11"/>
                  <a:pt x="6" y="11"/>
                  <a:pt x="6" y="11"/>
                </a:cubicBezTo>
                <a:cubicBezTo>
                  <a:pt x="0" y="17"/>
                  <a:pt x="0" y="17"/>
                  <a:pt x="0" y="17"/>
                </a:cubicBezTo>
                <a:cubicBezTo>
                  <a:pt x="20" y="58"/>
                  <a:pt x="20" y="58"/>
                  <a:pt x="20" y="58"/>
                </a:cubicBezTo>
                <a:cubicBezTo>
                  <a:pt x="16" y="63"/>
                  <a:pt x="13" y="71"/>
                  <a:pt x="13" y="79"/>
                </a:cubicBezTo>
                <a:cubicBezTo>
                  <a:pt x="13" y="96"/>
                  <a:pt x="27" y="110"/>
                  <a:pt x="44" y="110"/>
                </a:cubicBezTo>
                <a:cubicBezTo>
                  <a:pt x="61" y="110"/>
                  <a:pt x="76" y="96"/>
                  <a:pt x="76" y="79"/>
                </a:cubicBezTo>
                <a:cubicBezTo>
                  <a:pt x="76" y="71"/>
                  <a:pt x="73" y="63"/>
                  <a:pt x="68" y="58"/>
                </a:cubicBezTo>
                <a:lnTo>
                  <a:pt x="88" y="17"/>
                </a:lnTo>
                <a:close/>
                <a:moveTo>
                  <a:pt x="21" y="8"/>
                </a:moveTo>
                <a:cubicBezTo>
                  <a:pt x="67" y="8"/>
                  <a:pt x="67" y="8"/>
                  <a:pt x="67" y="8"/>
                </a:cubicBezTo>
                <a:cubicBezTo>
                  <a:pt x="63" y="15"/>
                  <a:pt x="63" y="15"/>
                  <a:pt x="63" y="15"/>
                </a:cubicBezTo>
                <a:cubicBezTo>
                  <a:pt x="25" y="15"/>
                  <a:pt x="25" y="15"/>
                  <a:pt x="25" y="15"/>
                </a:cubicBezTo>
                <a:lnTo>
                  <a:pt x="21" y="8"/>
                </a:lnTo>
                <a:close/>
                <a:moveTo>
                  <a:pt x="29" y="23"/>
                </a:moveTo>
                <a:cubicBezTo>
                  <a:pt x="59" y="23"/>
                  <a:pt x="59" y="23"/>
                  <a:pt x="59" y="23"/>
                </a:cubicBezTo>
                <a:cubicBezTo>
                  <a:pt x="48" y="47"/>
                  <a:pt x="48" y="47"/>
                  <a:pt x="48" y="47"/>
                </a:cubicBezTo>
                <a:cubicBezTo>
                  <a:pt x="46" y="47"/>
                  <a:pt x="45" y="47"/>
                  <a:pt x="44" y="47"/>
                </a:cubicBezTo>
                <a:cubicBezTo>
                  <a:pt x="43" y="47"/>
                  <a:pt x="42" y="47"/>
                  <a:pt x="41" y="47"/>
                </a:cubicBezTo>
                <a:lnTo>
                  <a:pt x="29" y="23"/>
                </a:lnTo>
                <a:close/>
                <a:moveTo>
                  <a:pt x="69" y="79"/>
                </a:moveTo>
                <a:cubicBezTo>
                  <a:pt x="69" y="92"/>
                  <a:pt x="58" y="103"/>
                  <a:pt x="44" y="103"/>
                </a:cubicBezTo>
                <a:cubicBezTo>
                  <a:pt x="31" y="103"/>
                  <a:pt x="19" y="92"/>
                  <a:pt x="19" y="79"/>
                </a:cubicBezTo>
                <a:cubicBezTo>
                  <a:pt x="19" y="65"/>
                  <a:pt x="31" y="54"/>
                  <a:pt x="44" y="54"/>
                </a:cubicBezTo>
                <a:cubicBezTo>
                  <a:pt x="58" y="54"/>
                  <a:pt x="69" y="65"/>
                  <a:pt x="69" y="79"/>
                </a:cubicBezTo>
                <a:close/>
                <a:moveTo>
                  <a:pt x="44" y="56"/>
                </a:moveTo>
                <a:cubicBezTo>
                  <a:pt x="32" y="56"/>
                  <a:pt x="21" y="66"/>
                  <a:pt x="21" y="79"/>
                </a:cubicBezTo>
                <a:cubicBezTo>
                  <a:pt x="21" y="91"/>
                  <a:pt x="32" y="101"/>
                  <a:pt x="44" y="101"/>
                </a:cubicBezTo>
                <a:cubicBezTo>
                  <a:pt x="57" y="101"/>
                  <a:pt x="67" y="91"/>
                  <a:pt x="67" y="79"/>
                </a:cubicBezTo>
                <a:cubicBezTo>
                  <a:pt x="67" y="66"/>
                  <a:pt x="57" y="56"/>
                  <a:pt x="44" y="56"/>
                </a:cubicBezTo>
                <a:close/>
                <a:moveTo>
                  <a:pt x="44" y="99"/>
                </a:moveTo>
                <a:cubicBezTo>
                  <a:pt x="33" y="99"/>
                  <a:pt x="24" y="90"/>
                  <a:pt x="24" y="79"/>
                </a:cubicBezTo>
                <a:cubicBezTo>
                  <a:pt x="24" y="67"/>
                  <a:pt x="33" y="58"/>
                  <a:pt x="44" y="58"/>
                </a:cubicBezTo>
                <a:cubicBezTo>
                  <a:pt x="55" y="58"/>
                  <a:pt x="64" y="67"/>
                  <a:pt x="64" y="79"/>
                </a:cubicBezTo>
                <a:cubicBezTo>
                  <a:pt x="64" y="90"/>
                  <a:pt x="55" y="99"/>
                  <a:pt x="44" y="99"/>
                </a:cubicBezTo>
                <a:close/>
                <a:moveTo>
                  <a:pt x="48" y="65"/>
                </a:moveTo>
                <a:cubicBezTo>
                  <a:pt x="44" y="65"/>
                  <a:pt x="44" y="65"/>
                  <a:pt x="44" y="65"/>
                </a:cubicBezTo>
                <a:cubicBezTo>
                  <a:pt x="44" y="65"/>
                  <a:pt x="42" y="69"/>
                  <a:pt x="37" y="69"/>
                </a:cubicBezTo>
                <a:cubicBezTo>
                  <a:pt x="37" y="73"/>
                  <a:pt x="37" y="73"/>
                  <a:pt x="37" y="73"/>
                </a:cubicBezTo>
                <a:cubicBezTo>
                  <a:pt x="42" y="73"/>
                  <a:pt x="42" y="73"/>
                  <a:pt x="42" y="73"/>
                </a:cubicBezTo>
                <a:cubicBezTo>
                  <a:pt x="42" y="89"/>
                  <a:pt x="42" y="89"/>
                  <a:pt x="42" y="89"/>
                </a:cubicBezTo>
                <a:cubicBezTo>
                  <a:pt x="39" y="89"/>
                  <a:pt x="39" y="89"/>
                  <a:pt x="39" y="89"/>
                </a:cubicBezTo>
                <a:cubicBezTo>
                  <a:pt x="39" y="92"/>
                  <a:pt x="39" y="92"/>
                  <a:pt x="39" y="92"/>
                </a:cubicBezTo>
                <a:cubicBezTo>
                  <a:pt x="51" y="92"/>
                  <a:pt x="51" y="92"/>
                  <a:pt x="51" y="92"/>
                </a:cubicBezTo>
                <a:cubicBezTo>
                  <a:pt x="51" y="89"/>
                  <a:pt x="51" y="89"/>
                  <a:pt x="51" y="89"/>
                </a:cubicBezTo>
                <a:cubicBezTo>
                  <a:pt x="48" y="89"/>
                  <a:pt x="48" y="89"/>
                  <a:pt x="48" y="89"/>
                </a:cubicBezTo>
                <a:lnTo>
                  <a:pt x="48" y="65"/>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3" name="文本框 2"/>
          <p:cNvSpPr txBox="1"/>
          <p:nvPr/>
        </p:nvSpPr>
        <p:spPr>
          <a:xfrm>
            <a:off x="252730" y="341630"/>
            <a:ext cx="10350500" cy="521970"/>
          </a:xfrm>
          <a:prstGeom prst="rect">
            <a:avLst/>
          </a:prstGeom>
          <a:noFill/>
        </p:spPr>
        <p:txBody>
          <a:bodyPr wrap="square" rtlCol="0">
            <a:spAutoFit/>
          </a:bodyPr>
          <a:p>
            <a:endParaRPr lang="zh-CN" sz="2800" b="1"/>
          </a:p>
        </p:txBody>
      </p:sp>
      <p:pic>
        <p:nvPicPr>
          <p:cNvPr id="100" name="图片 99"/>
          <p:cNvPicPr/>
          <p:nvPr/>
        </p:nvPicPr>
        <p:blipFill>
          <a:blip r:embed="rId1"/>
          <a:stretch>
            <a:fillRect/>
          </a:stretch>
        </p:blipFill>
        <p:spPr>
          <a:xfrm>
            <a:off x="360045" y="944245"/>
            <a:ext cx="5403215" cy="4956175"/>
          </a:xfrm>
          <a:prstGeom prst="rect">
            <a:avLst/>
          </a:prstGeom>
          <a:noFill/>
          <a:ln w="9525">
            <a:noFill/>
          </a:ln>
        </p:spPr>
      </p:pic>
      <p:pic>
        <p:nvPicPr>
          <p:cNvPr id="101" name="图片 100"/>
          <p:cNvPicPr/>
          <p:nvPr/>
        </p:nvPicPr>
        <p:blipFill>
          <a:blip r:embed="rId2"/>
          <a:srcRect l="15949" t="16506" b="19121"/>
          <a:stretch>
            <a:fillRect/>
          </a:stretch>
        </p:blipFill>
        <p:spPr>
          <a:xfrm>
            <a:off x="6191250" y="358775"/>
            <a:ext cx="4979670" cy="57912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advClick="0" advTm="1000">
        <p:random/>
      </p:transition>
    </mc:Choice>
    <mc:Fallback>
      <p:transition spd="med" advClick="0" advTm="100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 y="825"/>
            <a:ext cx="11521440" cy="6478524"/>
          </a:xfrm>
          <a:prstGeom prst="rect">
            <a:avLst/>
          </a:prstGeom>
        </p:spPr>
      </p:pic>
      <p:sp>
        <p:nvSpPr>
          <p:cNvPr id="12" name="文本框 11"/>
          <p:cNvSpPr txBox="1"/>
          <p:nvPr/>
        </p:nvSpPr>
        <p:spPr>
          <a:xfrm>
            <a:off x="3280585" y="2762990"/>
            <a:ext cx="4591050" cy="953770"/>
          </a:xfrm>
          <a:prstGeom prst="rect">
            <a:avLst/>
          </a:prstGeom>
          <a:noFill/>
          <a:effectLst/>
        </p:spPr>
        <p:txBody>
          <a:bodyPr vert="horz" wrap="none" lIns="0" tIns="0" rIns="0" bIns="0" rtlCol="0" anchor="ctr" anchorCtr="1">
            <a:spAutoFit/>
          </a:bodyPr>
          <a:lstStyle>
            <a:defPPr>
              <a:defRPr lang="zh-CN"/>
            </a:defPPr>
            <a:lvl1pPr>
              <a:defRPr sz="8800" spc="-300">
                <a:solidFill>
                  <a:schemeClr val="bg1"/>
                </a:solidFill>
                <a:effectLst>
                  <a:outerShdw blurRad="50800" dist="50800" dir="5400000" algn="ctr" rotWithShape="0">
                    <a:schemeClr val="tx2">
                      <a:lumMod val="60000"/>
                      <a:lumOff val="40000"/>
                    </a:schemeClr>
                  </a:outerShdw>
                </a:effectLst>
                <a:latin typeface="方正清刻本悦宋简体" panose="02000000000000000000" pitchFamily="2" charset="-122"/>
                <a:ea typeface="方正清刻本悦宋简体" panose="02000000000000000000" pitchFamily="2" charset="-122"/>
                <a:cs typeface="经典行书简" panose="02010609010101010101" pitchFamily="49" charset="-122"/>
              </a:defRPr>
            </a:lvl1pPr>
          </a:lstStyle>
          <a:p>
            <a:r>
              <a:rPr lang="zh-CN" altLang="en-US" sz="6200" spc="600" dirty="0" smtClean="0">
                <a:solidFill>
                  <a:schemeClr val="accent1"/>
                </a:solidFill>
                <a:effectLst/>
                <a:latin typeface="方正准圆简体" panose="03000509000000000000" pitchFamily="65" charset="-122"/>
                <a:ea typeface="方正准圆简体" panose="03000509000000000000" pitchFamily="65" charset="-122"/>
              </a:rPr>
              <a:t> 谢谢观看！</a:t>
            </a:r>
            <a:endParaRPr lang="zh-CN" altLang="en-US" sz="6200" spc="600" dirty="0">
              <a:solidFill>
                <a:schemeClr val="accent1"/>
              </a:solidFill>
              <a:effectLst/>
              <a:latin typeface="方正准圆简体" panose="03000509000000000000" pitchFamily="65" charset="-122"/>
              <a:ea typeface="方正准圆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20204" y="1440299"/>
            <a:ext cx="2769235" cy="861695"/>
          </a:xfrm>
          <a:prstGeom prst="rect">
            <a:avLst/>
          </a:prstGeom>
          <a:noFill/>
        </p:spPr>
        <p:txBody>
          <a:bodyPr vert="horz" wrap="square" lIns="0" tIns="0" rIns="0" bIns="0" rtlCol="0">
            <a:spAutoFit/>
          </a:bodyPr>
          <a:lstStyle>
            <a:defPPr>
              <a:defRPr lang="zh-CN"/>
            </a:defPPr>
            <a:lvl1pPr>
              <a:defRPr sz="5400" spc="300">
                <a:blipFill dpi="0" rotWithShape="1">
                  <a:blip r:embed="rId1"/>
                  <a:srcRect/>
                  <a:tile tx="0" ty="0" sx="100000" sy="100000" flip="none" algn="tl"/>
                </a:blipFill>
                <a:effectLst>
                  <a:outerShdw blurRad="50800" dist="88900" dir="5400000" algn="t" rotWithShape="0">
                    <a:schemeClr val="bg1">
                      <a:lumMod val="75000"/>
                      <a:alpha val="40000"/>
                    </a:schemeClr>
                  </a:outerShdw>
                </a:effectLst>
                <a:latin typeface="本墨剪字" panose="02000000000000000000" pitchFamily="2" charset="-122"/>
                <a:ea typeface="本墨剪字" panose="02000000000000000000" pitchFamily="2" charset="-122"/>
                <a:cs typeface="【惠子】汉仪全唐诗" panose="02000000000000000000" pitchFamily="2" charset="2"/>
              </a:defRPr>
            </a:lvl1pPr>
          </a:lstStyle>
          <a:p>
            <a:r>
              <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一、交流促发展</a:t>
            </a:r>
            <a:endPar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r>
              <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en-US" altLang="zh-CN"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720090" y="2520315"/>
            <a:ext cx="9694545" cy="1198880"/>
          </a:xfrm>
          <a:prstGeom prst="rect">
            <a:avLst/>
          </a:prstGeom>
          <a:noFill/>
        </p:spPr>
        <p:txBody>
          <a:bodyPr wrap="square" rtlCol="0">
            <a:spAutoFit/>
          </a:bodyPr>
          <a:p>
            <a:r>
              <a:rPr lang="en-US" altLang="zh-CN" sz="2400" b="1"/>
              <a:t>1</a:t>
            </a:r>
            <a:r>
              <a:rPr lang="zh-CN" altLang="en-US" sz="2400" b="1"/>
              <a:t>、授课</a:t>
            </a:r>
            <a:r>
              <a:rPr lang="en-US" altLang="zh-CN" sz="2400" b="1"/>
              <a:t>老师</a:t>
            </a:r>
            <a:r>
              <a:rPr lang="zh-CN" altLang="en-US" sz="2400" b="1"/>
              <a:t>谈谈</a:t>
            </a:r>
            <a:r>
              <a:rPr lang="en-US" altLang="zh-CN" sz="2400" b="1"/>
              <a:t>对于本节课具体感受。</a:t>
            </a:r>
            <a:endParaRPr lang="en-US" altLang="zh-CN" sz="2400" b="1"/>
          </a:p>
          <a:p>
            <a:endParaRPr lang="en-US" altLang="zh-CN" sz="2400" b="1"/>
          </a:p>
          <a:p>
            <a:r>
              <a:rPr lang="en-US" altLang="zh-CN" sz="2400" b="1"/>
              <a:t>2、结合现场谈本次活动中教师的支持行为与策略及活动的亮点与建议。</a:t>
            </a:r>
            <a:endParaRPr lang="zh-CN" altLang="en-US" sz="2400" b="1"/>
          </a:p>
        </p:txBody>
      </p:sp>
    </p:spTree>
  </p:cSld>
  <p:clrMapOvr>
    <a:masterClrMapping/>
  </p:clrMapOvr>
  <mc:AlternateContent xmlns:mc="http://schemas.openxmlformats.org/markup-compatibility/2006">
    <mc:Choice xmlns:p14="http://schemas.microsoft.com/office/powerpoint/2010/main" Requires="p14">
      <p:transition spd="med" p14:dur="700" advClick="0" advTm="1000">
        <p:random/>
      </p:transition>
    </mc:Choice>
    <mc:Fallback>
      <p:transition spd="med" advClick="0" advTm="100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2340724" y="2520434"/>
            <a:ext cx="7099300" cy="615315"/>
          </a:xfrm>
          <a:prstGeom prst="rect">
            <a:avLst/>
          </a:prstGeom>
          <a:noFill/>
        </p:spPr>
        <p:txBody>
          <a:bodyPr vert="horz" wrap="none" lIns="0" tIns="0" rIns="0" bIns="0" rtlCol="0">
            <a:spAutoFit/>
          </a:bodyPr>
          <a:lstStyle>
            <a:defPPr>
              <a:defRPr lang="zh-CN"/>
            </a:defPPr>
            <a:lvl1pPr>
              <a:defRPr sz="5400" spc="300">
                <a:blipFill dpi="0" rotWithShape="1">
                  <a:blip r:embed="rId1"/>
                  <a:srcRect/>
                  <a:tile tx="0" ty="0" sx="100000" sy="100000" flip="none" algn="tl"/>
                </a:blipFill>
                <a:effectLst>
                  <a:outerShdw blurRad="50800" dist="88900" dir="5400000" algn="t" rotWithShape="0">
                    <a:schemeClr val="bg1">
                      <a:lumMod val="75000"/>
                      <a:alpha val="40000"/>
                    </a:schemeClr>
                  </a:outerShdw>
                </a:effectLst>
                <a:latin typeface="本墨剪字" panose="02000000000000000000" pitchFamily="2" charset="-122"/>
                <a:ea typeface="本墨剪字" panose="02000000000000000000" pitchFamily="2" charset="-122"/>
                <a:cs typeface="【惠子】汉仪全唐诗" panose="02000000000000000000" pitchFamily="2" charset="2"/>
              </a:defRPr>
            </a:lvl1pPr>
          </a:lstStyle>
          <a:p>
            <a:r>
              <a:rPr lang="zh-CN" altLang="en-US" sz="4000" dirty="0">
                <a:solidFill>
                  <a:schemeClr val="accent1"/>
                </a:solidFill>
                <a:latin typeface="方正准圆简体" panose="03000509000000000000" pitchFamily="65" charset="-122"/>
                <a:ea typeface="方正准圆简体" panose="03000509000000000000" pitchFamily="65" charset="-122"/>
              </a:rPr>
              <a:t>二、自主签到课程故事分享会</a:t>
            </a:r>
            <a:endParaRPr lang="zh-CN" altLang="en-US" sz="4000" dirty="0">
              <a:solidFill>
                <a:schemeClr val="accent1"/>
              </a:solidFill>
              <a:latin typeface="方正准圆简体" panose="03000509000000000000" pitchFamily="65" charset="-122"/>
              <a:ea typeface="方正准圆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000">
        <p:random/>
      </p:transition>
    </mc:Choice>
    <mc:Fallback>
      <p:transition spd="med" advClick="0" advTm="1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20204" y="1440299"/>
            <a:ext cx="2769235" cy="861695"/>
          </a:xfrm>
          <a:prstGeom prst="rect">
            <a:avLst/>
          </a:prstGeom>
          <a:noFill/>
        </p:spPr>
        <p:txBody>
          <a:bodyPr vert="horz" wrap="square" lIns="0" tIns="0" rIns="0" bIns="0" rtlCol="0">
            <a:spAutoFit/>
          </a:bodyPr>
          <a:lstStyle>
            <a:defPPr>
              <a:defRPr lang="zh-CN"/>
            </a:defPPr>
            <a:lvl1pPr>
              <a:defRPr sz="5400" spc="300">
                <a:blipFill dpi="0" rotWithShape="1">
                  <a:blip r:embed="rId1"/>
                  <a:srcRect/>
                  <a:tile tx="0" ty="0" sx="100000" sy="100000" flip="none" algn="tl"/>
                </a:blipFill>
                <a:effectLst>
                  <a:outerShdw blurRad="50800" dist="88900" dir="5400000" algn="t" rotWithShape="0">
                    <a:schemeClr val="bg1">
                      <a:lumMod val="75000"/>
                      <a:alpha val="40000"/>
                    </a:schemeClr>
                  </a:outerShdw>
                </a:effectLst>
                <a:latin typeface="本墨剪字" panose="02000000000000000000" pitchFamily="2" charset="-122"/>
                <a:ea typeface="本墨剪字" panose="02000000000000000000" pitchFamily="2" charset="-122"/>
                <a:cs typeface="【惠子】汉仪全唐诗" panose="02000000000000000000" pitchFamily="2" charset="2"/>
              </a:defRPr>
            </a:lvl1pPr>
          </a:lstStyle>
          <a:p>
            <a:r>
              <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三、碰撞出智慧</a:t>
            </a:r>
            <a:endPar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r>
              <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en-US" altLang="zh-CN"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900430" y="2160270"/>
            <a:ext cx="9694545" cy="1938020"/>
          </a:xfrm>
          <a:prstGeom prst="rect">
            <a:avLst/>
          </a:prstGeom>
          <a:noFill/>
        </p:spPr>
        <p:txBody>
          <a:bodyPr wrap="square" rtlCol="0">
            <a:spAutoFit/>
          </a:bodyPr>
          <a:p>
            <a:pPr>
              <a:lnSpc>
                <a:spcPct val="150000"/>
              </a:lnSpc>
            </a:pPr>
            <a:r>
              <a:rPr lang="zh-CN" altLang="en-US" sz="2000" b="1"/>
              <a:t>教师畅谈：</a:t>
            </a:r>
            <a:endParaRPr lang="zh-CN" altLang="en-US" sz="2000" b="1"/>
          </a:p>
          <a:p>
            <a:pPr>
              <a:lnSpc>
                <a:spcPct val="150000"/>
              </a:lnSpc>
            </a:pPr>
            <a:r>
              <a:rPr lang="zh-CN" altLang="en-US" sz="2000" b="1"/>
              <a:t>1、自主签到的概念是什么？</a:t>
            </a:r>
            <a:endParaRPr lang="zh-CN" altLang="en-US" sz="2000" b="1"/>
          </a:p>
          <a:p>
            <a:pPr>
              <a:lnSpc>
                <a:spcPct val="150000"/>
              </a:lnSpc>
            </a:pPr>
            <a:endParaRPr lang="zh-CN" altLang="en-US" sz="2000" b="1"/>
          </a:p>
          <a:p>
            <a:pPr>
              <a:lnSpc>
                <a:spcPct val="150000"/>
              </a:lnSpc>
            </a:pPr>
            <a:r>
              <a:rPr lang="zh-CN" altLang="en-US" sz="2000" b="1"/>
              <a:t>2、自主签到的教育价值是什么？</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med" p14:dur="700" advClick="0" advTm="1000">
        <p:random/>
      </p:transition>
    </mc:Choice>
    <mc:Fallback>
      <p:transition spd="med" advClick="0" advTm="1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340610" y="539750"/>
            <a:ext cx="2378710" cy="615315"/>
          </a:xfrm>
          <a:prstGeom prst="rect">
            <a:avLst/>
          </a:prstGeom>
          <a:noFill/>
        </p:spPr>
        <p:txBody>
          <a:bodyPr vert="horz" wrap="square" lIns="0" tIns="0" rIns="0" bIns="0" rtlCol="0">
            <a:spAutoFit/>
          </a:bodyPr>
          <a:lstStyle>
            <a:defPPr>
              <a:defRPr lang="zh-CN"/>
            </a:defPPr>
            <a:lvl1pPr>
              <a:defRPr sz="4000" spc="300">
                <a:blipFill dpi="0" rotWithShape="1">
                  <a:blip r:embed="rId1"/>
                  <a:srcRect/>
                  <a:tile tx="0" ty="0" sx="100000" sy="100000" flip="none" algn="tl"/>
                </a:blipFill>
                <a:effectLst>
                  <a:outerShdw blurRad="50800" dist="88900" dir="5400000" algn="t" rotWithShape="0">
                    <a:schemeClr val="bg1">
                      <a:lumMod val="75000"/>
                      <a:alpha val="40000"/>
                    </a:schemeClr>
                  </a:outerShdw>
                </a:effectLst>
                <a:latin typeface="本墨剪字" panose="02000000000000000000" pitchFamily="2" charset="-122"/>
                <a:ea typeface="本墨剪字" panose="02000000000000000000" pitchFamily="2" charset="-122"/>
                <a:cs typeface="【惠子】汉仪全唐诗" panose="02000000000000000000" pitchFamily="2" charset="2"/>
              </a:defRPr>
            </a:lvl1pPr>
          </a:lstStyle>
          <a:p>
            <a:r>
              <a:rPr lang="zh-CN" altLang="en-US" dirty="0">
                <a:solidFill>
                  <a:schemeClr val="accent1"/>
                </a:solidFill>
                <a:latin typeface="方正准圆简体" panose="03000509000000000000" pitchFamily="65" charset="-122"/>
                <a:ea typeface="方正准圆简体" panose="03000509000000000000" pitchFamily="65" charset="-122"/>
              </a:rPr>
              <a:t>小班：</a:t>
            </a:r>
            <a:endParaRPr lang="zh-CN" altLang="en-US" dirty="0">
              <a:solidFill>
                <a:schemeClr val="accent1"/>
              </a:solidFill>
              <a:latin typeface="方正准圆简体" panose="03000509000000000000" pitchFamily="65" charset="-122"/>
              <a:ea typeface="方正准圆简体" panose="03000509000000000000" pitchFamily="65" charset="-122"/>
            </a:endParaRPr>
          </a:p>
        </p:txBody>
      </p:sp>
      <p:pic>
        <p:nvPicPr>
          <p:cNvPr id="2" name="图片 1"/>
          <p:cNvPicPr>
            <a:picLocks noChangeAspect="1"/>
          </p:cNvPicPr>
          <p:nvPr/>
        </p:nvPicPr>
        <p:blipFill>
          <a:blip r:embed="rId2"/>
          <a:stretch>
            <a:fillRect/>
          </a:stretch>
        </p:blipFill>
        <p:spPr>
          <a:xfrm>
            <a:off x="360045" y="1259840"/>
            <a:ext cx="3204845" cy="2402840"/>
          </a:xfrm>
          <a:prstGeom prst="rect">
            <a:avLst/>
          </a:prstGeom>
        </p:spPr>
      </p:pic>
      <p:pic>
        <p:nvPicPr>
          <p:cNvPr id="103" name="图片 102"/>
          <p:cNvPicPr/>
          <p:nvPr/>
        </p:nvPicPr>
        <p:blipFill>
          <a:blip r:embed="rId3"/>
          <a:stretch>
            <a:fillRect/>
          </a:stretch>
        </p:blipFill>
        <p:spPr>
          <a:xfrm>
            <a:off x="4005580" y="539750"/>
            <a:ext cx="3555365" cy="2457450"/>
          </a:xfrm>
          <a:prstGeom prst="rect">
            <a:avLst/>
          </a:prstGeom>
          <a:noFill/>
          <a:ln w="9525">
            <a:noFill/>
          </a:ln>
        </p:spPr>
      </p:pic>
      <p:pic>
        <p:nvPicPr>
          <p:cNvPr id="3" name="图片 2"/>
          <p:cNvPicPr>
            <a:picLocks noChangeAspect="1"/>
          </p:cNvPicPr>
          <p:nvPr/>
        </p:nvPicPr>
        <p:blipFill>
          <a:blip r:embed="rId4"/>
          <a:stretch>
            <a:fillRect/>
          </a:stretch>
        </p:blipFill>
        <p:spPr>
          <a:xfrm>
            <a:off x="7920990" y="539750"/>
            <a:ext cx="3234690" cy="2426335"/>
          </a:xfrm>
          <a:prstGeom prst="rect">
            <a:avLst/>
          </a:prstGeom>
        </p:spPr>
      </p:pic>
      <p:pic>
        <p:nvPicPr>
          <p:cNvPr id="4" name="图片 3"/>
          <p:cNvPicPr>
            <a:picLocks noChangeAspect="1"/>
          </p:cNvPicPr>
          <p:nvPr/>
        </p:nvPicPr>
        <p:blipFill>
          <a:blip r:embed="rId5"/>
          <a:stretch>
            <a:fillRect/>
          </a:stretch>
        </p:blipFill>
        <p:spPr>
          <a:xfrm>
            <a:off x="360045" y="3780155"/>
            <a:ext cx="3204210" cy="2403475"/>
          </a:xfrm>
          <a:prstGeom prst="rect">
            <a:avLst/>
          </a:prstGeom>
        </p:spPr>
      </p:pic>
      <p:sp>
        <p:nvSpPr>
          <p:cNvPr id="5" name="文本框 4"/>
          <p:cNvSpPr txBox="1"/>
          <p:nvPr/>
        </p:nvSpPr>
        <p:spPr>
          <a:xfrm>
            <a:off x="3774440" y="3274060"/>
            <a:ext cx="7372985" cy="3138170"/>
          </a:xfrm>
          <a:prstGeom prst="rect">
            <a:avLst/>
          </a:prstGeom>
          <a:noFill/>
        </p:spPr>
        <p:txBody>
          <a:bodyPr wrap="square" rtlCol="0">
            <a:spAutoFit/>
          </a:bodyPr>
          <a:p>
            <a:r>
              <a:rPr lang="zh-CN" altLang="en-US"/>
              <a:t>（1）体现来园的是否迟到：提供两色色时钟的环境，或在自己照片后贴两个不同颜色的球（红、蓝），在8：15前入园的孩子在蓝色板块插卡，；在8：15 后入园的孩子则在红色板块插卡，并有意识地对在红色时间段来地幼儿进行交流与个别指导，同时拓展家园互助的课程衔接，引导家长关注幼儿在家的时间概念、作息习惯。（2）统计一周来园时间，在8：15前来园的孩子可以在自己照片后面贴上五角星，反之则贴圆形，一周每天获得五角星的孩子获得奖励（3）在体现男女，以背景衣服作为区分，裙子作为女生的底，衬衫作为男生的底，有意识引导幼儿区分性别。</a:t>
            </a:r>
            <a:r>
              <a:rPr lang="en-US" altLang="zh-CN"/>
              <a:t>4</a:t>
            </a:r>
            <a:r>
              <a:rPr lang="zh-CN" altLang="en-US"/>
              <a:t>、幼儿根据入园时的心情，选择情绪卡（生气、难过、开心、大笑、哭），插入对应日期上，一周后评选开心小达人，五天都是开心卡的幼儿可以获得红苹果奖励</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20315" y="360045"/>
            <a:ext cx="2378710" cy="615315"/>
          </a:xfrm>
          <a:prstGeom prst="rect">
            <a:avLst/>
          </a:prstGeom>
          <a:noFill/>
        </p:spPr>
        <p:txBody>
          <a:bodyPr vert="horz" wrap="square" lIns="0" tIns="0" rIns="0" bIns="0" rtlCol="0">
            <a:spAutoFit/>
          </a:bodyPr>
          <a:lstStyle>
            <a:defPPr>
              <a:defRPr lang="zh-CN"/>
            </a:defPPr>
            <a:lvl1pPr>
              <a:defRPr sz="4000" spc="300">
                <a:blipFill dpi="0" rotWithShape="1">
                  <a:blip r:embed="rId1"/>
                  <a:srcRect/>
                  <a:tile tx="0" ty="0" sx="100000" sy="100000" flip="none" algn="tl"/>
                </a:blipFill>
                <a:effectLst>
                  <a:outerShdw blurRad="50800" dist="88900" dir="5400000" algn="t" rotWithShape="0">
                    <a:schemeClr val="bg1">
                      <a:lumMod val="75000"/>
                      <a:alpha val="40000"/>
                    </a:schemeClr>
                  </a:outerShdw>
                </a:effectLst>
                <a:latin typeface="本墨剪字" panose="02000000000000000000" pitchFamily="2" charset="-122"/>
                <a:ea typeface="本墨剪字" panose="02000000000000000000" pitchFamily="2" charset="-122"/>
                <a:cs typeface="【惠子】汉仪全唐诗" panose="02000000000000000000" pitchFamily="2" charset="2"/>
              </a:defRPr>
            </a:lvl1pPr>
          </a:lstStyle>
          <a:p>
            <a:r>
              <a:rPr lang="zh-CN" altLang="en-US" dirty="0">
                <a:solidFill>
                  <a:schemeClr val="accent1"/>
                </a:solidFill>
                <a:latin typeface="方正准圆简体" panose="03000509000000000000" pitchFamily="65" charset="-122"/>
                <a:ea typeface="方正准圆简体" panose="03000509000000000000" pitchFamily="65" charset="-122"/>
              </a:rPr>
              <a:t>中班：</a:t>
            </a:r>
            <a:endParaRPr lang="zh-CN" altLang="en-US" dirty="0">
              <a:solidFill>
                <a:schemeClr val="accent1"/>
              </a:solidFill>
              <a:latin typeface="方正准圆简体" panose="03000509000000000000" pitchFamily="65" charset="-122"/>
              <a:ea typeface="方正准圆简体" panose="03000509000000000000" pitchFamily="65" charset="-122"/>
            </a:endParaRPr>
          </a:p>
        </p:txBody>
      </p:sp>
      <p:pic>
        <p:nvPicPr>
          <p:cNvPr id="2" name="图片 -2147482624" descr="QQ图片20220418134932"/>
          <p:cNvPicPr>
            <a:picLocks noChangeAspect="1"/>
          </p:cNvPicPr>
          <p:nvPr/>
        </p:nvPicPr>
        <p:blipFill>
          <a:blip r:embed="rId2"/>
          <a:stretch>
            <a:fillRect/>
          </a:stretch>
        </p:blipFill>
        <p:spPr>
          <a:xfrm>
            <a:off x="540385" y="1259840"/>
            <a:ext cx="2381885" cy="2208530"/>
          </a:xfrm>
          <a:prstGeom prst="rect">
            <a:avLst/>
          </a:prstGeom>
          <a:noFill/>
          <a:ln w="9525">
            <a:noFill/>
          </a:ln>
        </p:spPr>
      </p:pic>
      <p:pic>
        <p:nvPicPr>
          <p:cNvPr id="3" name="图片 -2147482593" descr="QQ图片20220418150049"/>
          <p:cNvPicPr>
            <a:picLocks noChangeAspect="1"/>
          </p:cNvPicPr>
          <p:nvPr/>
        </p:nvPicPr>
        <p:blipFill>
          <a:blip r:embed="rId3"/>
          <a:stretch>
            <a:fillRect/>
          </a:stretch>
        </p:blipFill>
        <p:spPr>
          <a:xfrm>
            <a:off x="3600450" y="1259523"/>
            <a:ext cx="3005455" cy="2249170"/>
          </a:xfrm>
          <a:prstGeom prst="rect">
            <a:avLst/>
          </a:prstGeom>
          <a:noFill/>
          <a:ln w="9525">
            <a:noFill/>
          </a:ln>
        </p:spPr>
      </p:pic>
      <p:pic>
        <p:nvPicPr>
          <p:cNvPr id="4" name="图片 -2147482603" descr="图片1"/>
          <p:cNvPicPr>
            <a:picLocks noChangeAspect="1"/>
          </p:cNvPicPr>
          <p:nvPr/>
        </p:nvPicPr>
        <p:blipFill>
          <a:blip r:embed="rId4"/>
          <a:stretch>
            <a:fillRect/>
          </a:stretch>
        </p:blipFill>
        <p:spPr>
          <a:xfrm>
            <a:off x="7560945" y="1259840"/>
            <a:ext cx="2777490" cy="2200275"/>
          </a:xfrm>
          <a:prstGeom prst="rect">
            <a:avLst/>
          </a:prstGeom>
          <a:noFill/>
          <a:ln w="9525">
            <a:noFill/>
          </a:ln>
        </p:spPr>
      </p:pic>
      <p:sp>
        <p:nvSpPr>
          <p:cNvPr id="5" name="文本框 4"/>
          <p:cNvSpPr txBox="1"/>
          <p:nvPr/>
        </p:nvSpPr>
        <p:spPr>
          <a:xfrm>
            <a:off x="1660525" y="3982720"/>
            <a:ext cx="6620510" cy="1476375"/>
          </a:xfrm>
          <a:prstGeom prst="rect">
            <a:avLst/>
          </a:prstGeom>
          <a:noFill/>
        </p:spPr>
        <p:txBody>
          <a:bodyPr wrap="square" rtlCol="0">
            <a:spAutoFit/>
          </a:bodyPr>
          <a:p>
            <a:r>
              <a:rPr lang="zh-CN" altLang="en-US"/>
              <a:t>按照自己的学号或名字用自己喜欢的符号或书写学号的方式进行签到。能在签到表中表现自己的情绪，并将自己的心情趣事与同伴分享；感知体会到书写数字可以表示自己的学号，对各种数字具有更进一步的探究欲望；有的班级书写各自学号，有的班级书写“1,2,3,4,5”从而认识一星期的不同。</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20315" y="360045"/>
            <a:ext cx="2378710" cy="615315"/>
          </a:xfrm>
          <a:prstGeom prst="rect">
            <a:avLst/>
          </a:prstGeom>
          <a:noFill/>
        </p:spPr>
        <p:txBody>
          <a:bodyPr vert="horz" wrap="square" lIns="0" tIns="0" rIns="0" bIns="0" rtlCol="0">
            <a:spAutoFit/>
          </a:bodyPr>
          <a:lstStyle>
            <a:defPPr>
              <a:defRPr lang="zh-CN"/>
            </a:defPPr>
            <a:lvl1pPr>
              <a:defRPr sz="4000" spc="300">
                <a:blipFill dpi="0" rotWithShape="1">
                  <a:blip r:embed="rId1"/>
                  <a:srcRect/>
                  <a:tile tx="0" ty="0" sx="100000" sy="100000" flip="none" algn="tl"/>
                </a:blipFill>
                <a:effectLst>
                  <a:outerShdw blurRad="50800" dist="88900" dir="5400000" algn="t" rotWithShape="0">
                    <a:schemeClr val="bg1">
                      <a:lumMod val="75000"/>
                      <a:alpha val="40000"/>
                    </a:schemeClr>
                  </a:outerShdw>
                </a:effectLst>
                <a:latin typeface="本墨剪字" panose="02000000000000000000" pitchFamily="2" charset="-122"/>
                <a:ea typeface="本墨剪字" panose="02000000000000000000" pitchFamily="2" charset="-122"/>
                <a:cs typeface="【惠子】汉仪全唐诗" panose="02000000000000000000" pitchFamily="2" charset="2"/>
              </a:defRPr>
            </a:lvl1pPr>
          </a:lstStyle>
          <a:p>
            <a:r>
              <a:rPr lang="zh-CN" altLang="en-US" dirty="0">
                <a:solidFill>
                  <a:schemeClr val="accent1"/>
                </a:solidFill>
                <a:latin typeface="方正准圆简体" panose="03000509000000000000" pitchFamily="65" charset="-122"/>
                <a:ea typeface="方正准圆简体" panose="03000509000000000000" pitchFamily="65" charset="-122"/>
              </a:rPr>
              <a:t>大班：</a:t>
            </a:r>
            <a:endParaRPr lang="zh-CN" altLang="en-US" dirty="0">
              <a:solidFill>
                <a:schemeClr val="accent1"/>
              </a:solidFill>
              <a:latin typeface="方正准圆简体" panose="03000509000000000000" pitchFamily="65" charset="-122"/>
              <a:ea typeface="方正准圆简体" panose="03000509000000000000" pitchFamily="65" charset="-122"/>
            </a:endParaRPr>
          </a:p>
        </p:txBody>
      </p:sp>
      <p:pic>
        <p:nvPicPr>
          <p:cNvPr id="100" name="图片 99"/>
          <p:cNvPicPr/>
          <p:nvPr>
            <p:custDataLst>
              <p:tags r:id="rId2"/>
            </p:custDataLst>
          </p:nvPr>
        </p:nvPicPr>
        <p:blipFill>
          <a:blip r:embed="rId3"/>
          <a:stretch>
            <a:fillRect/>
          </a:stretch>
        </p:blipFill>
        <p:spPr>
          <a:xfrm>
            <a:off x="540385" y="899795"/>
            <a:ext cx="2899410" cy="2576830"/>
          </a:xfrm>
          <a:prstGeom prst="rect">
            <a:avLst/>
          </a:prstGeom>
          <a:noFill/>
          <a:ln w="9525">
            <a:noFill/>
          </a:ln>
        </p:spPr>
      </p:pic>
      <p:pic>
        <p:nvPicPr>
          <p:cNvPr id="101" name="图片 100"/>
          <p:cNvPicPr/>
          <p:nvPr/>
        </p:nvPicPr>
        <p:blipFill>
          <a:blip r:embed="rId4"/>
          <a:stretch>
            <a:fillRect/>
          </a:stretch>
        </p:blipFill>
        <p:spPr>
          <a:xfrm>
            <a:off x="3780790" y="1167765"/>
            <a:ext cx="3073400" cy="2199640"/>
          </a:xfrm>
          <a:prstGeom prst="rect">
            <a:avLst/>
          </a:prstGeom>
          <a:noFill/>
          <a:ln w="9525">
            <a:noFill/>
          </a:ln>
        </p:spPr>
      </p:pic>
      <p:sp>
        <p:nvSpPr>
          <p:cNvPr id="2" name="文本框 1"/>
          <p:cNvSpPr txBox="1"/>
          <p:nvPr/>
        </p:nvSpPr>
        <p:spPr>
          <a:xfrm>
            <a:off x="5040630" y="4140200"/>
            <a:ext cx="5001895" cy="1476375"/>
          </a:xfrm>
          <a:prstGeom prst="rect">
            <a:avLst/>
          </a:prstGeom>
          <a:noFill/>
        </p:spPr>
        <p:txBody>
          <a:bodyPr wrap="square" rtlCol="0">
            <a:spAutoFit/>
          </a:bodyPr>
          <a:p>
            <a:r>
              <a:rPr lang="zh-CN" altLang="en-US"/>
              <a:t>自主签到有日期、学号、姓名、温度和时间。其中幼儿使用的钟也进行了调整数字时钟换成指针时钟。一个是直接显示时间的，一个是需要幼儿自己辨识的时钟供能力不同的幼儿来看时间，分成六组签到本。</a:t>
            </a:r>
            <a:endParaRPr lang="zh-CN" altLang="en-US"/>
          </a:p>
        </p:txBody>
      </p:sp>
      <p:pic>
        <p:nvPicPr>
          <p:cNvPr id="3" name="图片 2"/>
          <p:cNvPicPr>
            <a:picLocks noChangeAspect="1"/>
          </p:cNvPicPr>
          <p:nvPr/>
        </p:nvPicPr>
        <p:blipFill>
          <a:blip r:embed="rId5"/>
          <a:stretch>
            <a:fillRect/>
          </a:stretch>
        </p:blipFill>
        <p:spPr>
          <a:xfrm>
            <a:off x="7200900" y="975360"/>
            <a:ext cx="3445510" cy="2584450"/>
          </a:xfrm>
          <a:prstGeom prst="rect">
            <a:avLst/>
          </a:prstGeom>
        </p:spPr>
      </p:pic>
      <p:pic>
        <p:nvPicPr>
          <p:cNvPr id="102" name="图片 101"/>
          <p:cNvPicPr/>
          <p:nvPr/>
        </p:nvPicPr>
        <p:blipFill>
          <a:blip r:embed="rId6"/>
          <a:stretch>
            <a:fillRect/>
          </a:stretch>
        </p:blipFill>
        <p:spPr>
          <a:xfrm>
            <a:off x="720090" y="3620135"/>
            <a:ext cx="2867660" cy="251587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20204" y="1440299"/>
            <a:ext cx="2769235" cy="861695"/>
          </a:xfrm>
          <a:prstGeom prst="rect">
            <a:avLst/>
          </a:prstGeom>
          <a:noFill/>
        </p:spPr>
        <p:txBody>
          <a:bodyPr vert="horz" wrap="square" lIns="0" tIns="0" rIns="0" bIns="0" rtlCol="0">
            <a:spAutoFit/>
          </a:bodyPr>
          <a:lstStyle>
            <a:defPPr>
              <a:defRPr lang="zh-CN"/>
            </a:defPPr>
            <a:lvl1pPr>
              <a:defRPr sz="5400" spc="300">
                <a:blipFill dpi="0" rotWithShape="1">
                  <a:blip r:embed="rId1"/>
                  <a:srcRect/>
                  <a:tile tx="0" ty="0" sx="100000" sy="100000" flip="none" algn="tl"/>
                </a:blipFill>
                <a:effectLst>
                  <a:outerShdw blurRad="50800" dist="88900" dir="5400000" algn="t" rotWithShape="0">
                    <a:schemeClr val="bg1">
                      <a:lumMod val="75000"/>
                      <a:alpha val="40000"/>
                    </a:schemeClr>
                  </a:outerShdw>
                </a:effectLst>
                <a:latin typeface="本墨剪字" panose="02000000000000000000" pitchFamily="2" charset="-122"/>
                <a:ea typeface="本墨剪字" panose="02000000000000000000" pitchFamily="2" charset="-122"/>
                <a:cs typeface="【惠子】汉仪全唐诗" panose="02000000000000000000" pitchFamily="2" charset="2"/>
              </a:defRPr>
            </a:lvl1pPr>
          </a:lstStyle>
          <a:p>
            <a:r>
              <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三、碰撞出智慧</a:t>
            </a:r>
            <a:endPar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a:p>
            <a:r>
              <a:rPr lang="zh-CN" altLang="en-US"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rPr>
              <a:t>           </a:t>
            </a:r>
            <a:endParaRPr lang="en-US" altLang="zh-CN" sz="2800" b="1" dirty="0">
              <a:solidFill>
                <a:schemeClr val="tx1"/>
              </a:solidFill>
              <a:effectLst/>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900430" y="2160270"/>
            <a:ext cx="9694545" cy="3322955"/>
          </a:xfrm>
          <a:prstGeom prst="rect">
            <a:avLst/>
          </a:prstGeom>
          <a:noFill/>
        </p:spPr>
        <p:txBody>
          <a:bodyPr wrap="square" rtlCol="0">
            <a:spAutoFit/>
          </a:bodyPr>
          <a:p>
            <a:pPr>
              <a:lnSpc>
                <a:spcPct val="150000"/>
              </a:lnSpc>
            </a:pPr>
            <a:r>
              <a:rPr lang="zh-CN" altLang="en-US" sz="2000"/>
              <a:t>分组研讨：</a:t>
            </a:r>
            <a:endParaRPr lang="zh-CN" altLang="en-US" sz="2000"/>
          </a:p>
          <a:p>
            <a:pPr>
              <a:lnSpc>
                <a:spcPct val="150000"/>
              </a:lnSpc>
            </a:pPr>
            <a:r>
              <a:rPr lang="zh-CN" altLang="en-US" sz="2000"/>
              <a:t>A组 王敏威  徐媛媛  顾一丹  黄枫  （小）</a:t>
            </a:r>
            <a:endParaRPr lang="zh-CN" altLang="en-US" sz="2000"/>
          </a:p>
          <a:p>
            <a:pPr>
              <a:lnSpc>
                <a:spcPct val="150000"/>
              </a:lnSpc>
            </a:pPr>
            <a:r>
              <a:rPr lang="zh-CN" altLang="en-US" sz="2000"/>
              <a:t>B组 李晗  陈伟  匡菁云 于丽君   （中）</a:t>
            </a:r>
            <a:endParaRPr lang="zh-CN" altLang="en-US" sz="2000"/>
          </a:p>
          <a:p>
            <a:pPr>
              <a:lnSpc>
                <a:spcPct val="150000"/>
              </a:lnSpc>
            </a:pPr>
            <a:r>
              <a:rPr lang="zh-CN" altLang="en-US" sz="2000"/>
              <a:t>C组 徐惠芬  贾冬玉  於佳 张亚晋（大）</a:t>
            </a:r>
            <a:endParaRPr lang="zh-CN" altLang="en-US" sz="2000"/>
          </a:p>
          <a:p>
            <a:pPr>
              <a:lnSpc>
                <a:spcPct val="150000"/>
              </a:lnSpc>
            </a:pPr>
            <a:endParaRPr lang="zh-CN" altLang="en-US" sz="2000"/>
          </a:p>
          <a:p>
            <a:pPr>
              <a:lnSpc>
                <a:spcPct val="150000"/>
              </a:lnSpc>
            </a:pPr>
            <a:r>
              <a:rPr lang="zh-CN" altLang="en-US" sz="2000">
                <a:sym typeface="+mn-ea"/>
              </a:rPr>
              <a:t>请按A、B、C三组分别共同梳理出小、中、大幼儿自主签到的以及在自主签到中提高幼儿自主生活能力的有效策略。</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med" p14:dur="700" advClick="0" advTm="1000">
        <p:random/>
      </p:transition>
    </mc:Choice>
    <mc:Fallback>
      <p:transition spd="med" advClick="0" advTm="100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344784" y="2572504"/>
            <a:ext cx="3289300" cy="615315"/>
          </a:xfrm>
          <a:prstGeom prst="rect">
            <a:avLst/>
          </a:prstGeom>
          <a:noFill/>
        </p:spPr>
        <p:txBody>
          <a:bodyPr vert="horz" wrap="none" lIns="0" tIns="0" rIns="0" bIns="0" rtlCol="0">
            <a:spAutoFit/>
          </a:bodyPr>
          <a:lstStyle>
            <a:defPPr>
              <a:defRPr lang="zh-CN"/>
            </a:defPPr>
            <a:lvl1pPr>
              <a:defRPr sz="4000" spc="300">
                <a:blipFill dpi="0" rotWithShape="1">
                  <a:blip r:embed="rId1"/>
                  <a:srcRect/>
                  <a:tile tx="0" ty="0" sx="100000" sy="100000" flip="none" algn="tl"/>
                </a:blipFill>
                <a:effectLst>
                  <a:outerShdw blurRad="50800" dist="88900" dir="5400000" algn="t" rotWithShape="0">
                    <a:schemeClr val="bg1">
                      <a:lumMod val="75000"/>
                      <a:alpha val="40000"/>
                    </a:schemeClr>
                  </a:outerShdw>
                </a:effectLst>
                <a:latin typeface="本墨剪字" panose="02000000000000000000" pitchFamily="2" charset="-122"/>
                <a:ea typeface="本墨剪字" panose="02000000000000000000" pitchFamily="2" charset="-122"/>
                <a:cs typeface="【惠子】汉仪全唐诗" panose="02000000000000000000" pitchFamily="2" charset="2"/>
              </a:defRPr>
            </a:lvl1pPr>
          </a:lstStyle>
          <a:p>
            <a:r>
              <a:rPr lang="zh-CN" altLang="en-US" spc="-300" dirty="0">
                <a:solidFill>
                  <a:schemeClr val="accent1"/>
                </a:solidFill>
                <a:latin typeface="方正准圆简体" panose="03000509000000000000" pitchFamily="65" charset="-122"/>
                <a:ea typeface="方正准圆简体" panose="03000509000000000000" pitchFamily="65" charset="-122"/>
              </a:rPr>
              <a:t>四、学而时习之</a:t>
            </a:r>
            <a:endParaRPr lang="zh-CN" altLang="en-US" dirty="0">
              <a:solidFill>
                <a:schemeClr val="accent1"/>
              </a:solidFill>
              <a:latin typeface="方正准圆简体" panose="03000509000000000000" pitchFamily="65" charset="-122"/>
              <a:ea typeface="方正准圆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0200,&quot;width&quot;:13600}"/>
</p:tagLst>
</file>

<file path=ppt/tags/tag2.xml><?xml version="1.0" encoding="utf-8"?>
<p:tagLst xmlns:p="http://schemas.openxmlformats.org/presentationml/2006/main">
  <p:tag name="COMMONDATA" val="eyJoZGlkIjoiYzZkNzQ4ZWFiZmQ4NTRhOWRkZTk3YTMwMjlmMmZhYmUifQ=="/>
</p:tagLst>
</file>

<file path=ppt/theme/_rels/theme1.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CC250"/>
        </a:solidFill>
        <a:ln>
          <a:noFill/>
        </a:ln>
      </a:spPr>
      <a:bodyPr rtlCol="0" anchor="ctr"/>
      <a:lstStyle>
        <a:defPPr algn="ctr">
          <a:defRPr>
            <a:solidFill>
              <a:srgbClr val="75592A"/>
            </a:solidFill>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10.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11.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2.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3.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4.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5.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6.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7.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8.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ppt/theme/themeOverride9.xml><?xml version="1.0" encoding="utf-8"?>
<a:themeOverride xmlns:a="http://schemas.openxmlformats.org/drawingml/2006/main">
  <a:clrScheme name="自定义 80">
    <a:dk1>
      <a:srgbClr val="3F3F3F"/>
    </a:dk1>
    <a:lt1>
      <a:srgbClr val="FFFFFF"/>
    </a:lt1>
    <a:dk2>
      <a:srgbClr val="1E477A"/>
    </a:dk2>
    <a:lt2>
      <a:srgbClr val="EBE9DF"/>
    </a:lt2>
    <a:accent1>
      <a:srgbClr val="11643C"/>
    </a:accent1>
    <a:accent2>
      <a:srgbClr val="80AA58"/>
    </a:accent2>
    <a:accent3>
      <a:srgbClr val="11643C"/>
    </a:accent3>
    <a:accent4>
      <a:srgbClr val="80AA58"/>
    </a:accent4>
    <a:accent5>
      <a:srgbClr val="11643C"/>
    </a:accent5>
    <a:accent6>
      <a:srgbClr val="80AA58"/>
    </a:accent6>
    <a:hlink>
      <a:srgbClr val="0000FF"/>
    </a:hlink>
    <a:folHlink>
      <a:srgbClr val="7F007F"/>
    </a:folHlink>
  </a:clrScheme>
</a:themeOverride>
</file>

<file path=docProps/app.xml><?xml version="1.0" encoding="utf-8"?>
<Properties xmlns="http://schemas.openxmlformats.org/officeDocument/2006/extended-properties" xmlns:vt="http://schemas.openxmlformats.org/officeDocument/2006/docPropsVTypes">
  <TotalTime>0</TotalTime>
  <Words>2205</Words>
  <Application>WPS 演示</Application>
  <PresentationFormat>自定义</PresentationFormat>
  <Paragraphs>78</Paragraphs>
  <Slides>14</Slides>
  <Notes>15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14</vt:i4>
      </vt:variant>
    </vt:vector>
  </HeadingPairs>
  <TitlesOfParts>
    <vt:vector size="26" baseType="lpstr">
      <vt:lpstr>Arial</vt:lpstr>
      <vt:lpstr>宋体</vt:lpstr>
      <vt:lpstr>Wingdings</vt:lpstr>
      <vt:lpstr>微软雅黑</vt:lpstr>
      <vt:lpstr>方正清刻本悦宋简体</vt:lpstr>
      <vt:lpstr>经典行书简</vt:lpstr>
      <vt:lpstr>方正准圆简体</vt:lpstr>
      <vt:lpstr>本墨剪字</vt:lpstr>
      <vt:lpstr>【惠子】汉仪全唐诗</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迷失的小鹿lh</cp:lastModifiedBy>
  <cp:revision>1907</cp:revision>
  <dcterms:created xsi:type="dcterms:W3CDTF">2017-02-16T02:06:00Z</dcterms:created>
  <dcterms:modified xsi:type="dcterms:W3CDTF">2022-04-27T14:08:05Z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ICV">
    <vt:lpwstr>175D2B7A03574BEEB72C1B285120B73B</vt:lpwstr>
  </property>
</Properties>
</file>