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19"/>
  </p:handoutMasterIdLst>
  <p:sldIdLst>
    <p:sldId id="358" r:id="rId4"/>
    <p:sldId id="461" r:id="rId6"/>
    <p:sldId id="390" r:id="rId7"/>
    <p:sldId id="455" r:id="rId8"/>
    <p:sldId id="449" r:id="rId9"/>
    <p:sldId id="450" r:id="rId10"/>
    <p:sldId id="457" r:id="rId11"/>
    <p:sldId id="458" r:id="rId12"/>
    <p:sldId id="412" r:id="rId13"/>
    <p:sldId id="391" r:id="rId14"/>
    <p:sldId id="459" r:id="rId15"/>
    <p:sldId id="462" r:id="rId16"/>
    <p:sldId id="460" r:id="rId17"/>
    <p:sldId id="463" r:id="rId18"/>
  </p:sldIdLst>
  <p:sldSz cx="12192000" cy="6858000"/>
  <p:notesSz cx="6858000" cy="9144000"/>
  <p:embeddedFontLst>
    <p:embeddedFont>
      <p:font typeface="华文行楷" panose="02010800040101010101" charset="-122"/>
      <p:regular r:id="rId23"/>
    </p:embeddedFont>
    <p:embeddedFont>
      <p:font typeface="字魂简雅黑" panose="00000500000000000000" charset="-122"/>
      <p:regular r:id="rId24"/>
    </p:embeddedFont>
    <p:embeddedFont>
      <p:font typeface="华文新魏" panose="02010800040101010101" charset="-122"/>
      <p:regular r:id="rId25"/>
    </p:embeddedFont>
    <p:embeddedFont>
      <p:font typeface="Calibri" panose="020F0502020204030204" charset="0"/>
      <p:regular r:id="rId26"/>
      <p:bold r:id="rId27"/>
      <p:italic r:id="rId28"/>
      <p:boldItalic r:id="rId29"/>
    </p:embeddedFont>
    <p:embeddedFont>
      <p:font typeface="Calibri Light" panose="020F0302020204030204" charset="0"/>
      <p:regular r:id="rId30"/>
      <p:italic r:id="rId31"/>
    </p:embeddedFont>
  </p:embeddedFontLst>
  <p:custDataLst>
    <p:tags r:id="rId32"/>
  </p:custDataLst>
  <p:defaultTextStyle>
    <a:defPPr>
      <a:defRPr lang="zh-CN"/>
    </a:defPPr>
    <a:lvl1pPr marL="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33FF"/>
    <a:srgbClr val="5945FF"/>
    <a:srgbClr val="4559FF"/>
    <a:srgbClr val="003300"/>
    <a:srgbClr val="F68920"/>
    <a:srgbClr val="FFC800"/>
    <a:srgbClr val="5A8E2A"/>
    <a:srgbClr val="BED63A"/>
    <a:srgbClr val="BF9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414" autoAdjust="0"/>
  </p:normalViewPr>
  <p:slideViewPr>
    <p:cSldViewPr snapToGrid="0" showGuides="1">
      <p:cViewPr varScale="1">
        <p:scale>
          <a:sx n="84" d="100"/>
          <a:sy n="84" d="100"/>
        </p:scale>
        <p:origin x="108" y="1044"/>
      </p:cViewPr>
      <p:guideLst>
        <p:guide orient="horz" pos="3088"/>
        <p:guide pos="37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2" Type="http://schemas.openxmlformats.org/officeDocument/2006/relationships/tags" Target="tags/tag1.xml"/><Relationship Id="rId31" Type="http://schemas.openxmlformats.org/officeDocument/2006/relationships/font" Target="fonts/font9.fntdata"/><Relationship Id="rId30" Type="http://schemas.openxmlformats.org/officeDocument/2006/relationships/font" Target="fonts/font8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7.fntdata"/><Relationship Id="rId28" Type="http://schemas.openxmlformats.org/officeDocument/2006/relationships/font" Target="fonts/font6.fntdata"/><Relationship Id="rId27" Type="http://schemas.openxmlformats.org/officeDocument/2006/relationships/font" Target="fonts/font5.fntdata"/><Relationship Id="rId26" Type="http://schemas.openxmlformats.org/officeDocument/2006/relationships/font" Target="fonts/font4.fntdata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6C464-DC4F-43BD-82AC-BD87B75979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180BA-5A68-4248-8FC2-276B7E79B5F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F878-4AD9-4A4A-80F4-68259DBF9C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C98C-5BD0-40FD-94DC-00A64C5BEE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F878-4AD9-4A4A-80F4-68259DBF9C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C98C-5BD0-40FD-94DC-00A64C5BEE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F878-4AD9-4A4A-80F4-68259DBF9C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C98C-5BD0-40FD-94DC-00A64C5BEE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F878-4AD9-4A4A-80F4-68259DBF9C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C98C-5BD0-40FD-94DC-00A64C5BEE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F878-4AD9-4A4A-80F4-68259DBF9C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C98C-5BD0-40FD-94DC-00A64C5BEE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 userDrawn="1"/>
        </p:nvSpPr>
        <p:spPr>
          <a:xfrm>
            <a:off x="485774" y="328612"/>
            <a:ext cx="11220451" cy="62007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三本书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2" cstate="email"/>
          <a:srcRect l="-9007" t="-46031"/>
          <a:stretch>
            <a:fillRect/>
          </a:stretch>
        </p:blipFill>
        <p:spPr>
          <a:xfrm>
            <a:off x="-257137" y="1413671"/>
            <a:ext cx="582815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3" cstate="email"/>
          <a:srcRect r="-10151" b="-1841"/>
          <a:stretch>
            <a:fillRect/>
          </a:stretch>
        </p:blipFill>
        <p:spPr>
          <a:xfrm>
            <a:off x="-345289" y="6761699"/>
            <a:ext cx="12590212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-388931" y="7270945"/>
            <a:ext cx="43643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-902135" y="6356545"/>
            <a:ext cx="513204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2" name="圆角矩形 21"/>
          <p:cNvSpPr/>
          <p:nvPr userDrawn="1"/>
        </p:nvSpPr>
        <p:spPr>
          <a:xfrm>
            <a:off x="485774" y="328612"/>
            <a:ext cx="11220451" cy="62007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F878-4AD9-4A4A-80F4-68259DBF9C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C98C-5BD0-40FD-94DC-00A64C5BEE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F878-4AD9-4A4A-80F4-68259DBF9C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C98C-5BD0-40FD-94DC-00A64C5BEE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F878-4AD9-4A4A-80F4-68259DBF9C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C98C-5BD0-40FD-94DC-00A64C5BEE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F878-4AD9-4A4A-80F4-68259DBF9C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C98C-5BD0-40FD-94DC-00A64C5BEE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F878-4AD9-4A4A-80F4-68259DBF9C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C98C-5BD0-40FD-94DC-00A64C5BEE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F878-4AD9-4A4A-80F4-68259DBF9C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C98C-5BD0-40FD-94DC-00A64C5BEE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5F878-4AD9-4A4A-80F4-68259DBF9C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4C98C-5BD0-40FD-94DC-00A64C5BEE1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75300" y="-10795"/>
            <a:ext cx="3186430" cy="686879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  <a:effectLst>
            <a:outerShdw blurRad="177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6808832" y="779179"/>
            <a:ext cx="1198245" cy="4514182"/>
          </a:xfrm>
          <a:prstGeom prst="rect">
            <a:avLst/>
          </a:prstGeom>
          <a:noFill/>
          <a:ln>
            <a:noFill/>
          </a:ln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r>
              <a:rPr lang="zh-CN" altLang="en-US" sz="6600" b="1" dirty="0">
                <a:latin typeface="华文行楷" panose="02010800040101010101" charset="-122"/>
                <a:ea typeface="华文行楷" panose="02010800040101010101" charset="-122"/>
                <a:sym typeface="字魂简雅黑" panose="00000500000000000000" charset="-122"/>
              </a:rPr>
              <a:t>壶口瀑布</a:t>
            </a:r>
            <a:endParaRPr lang="zh-CN" altLang="en-US" sz="6600" b="1" spc="300" dirty="0">
              <a:solidFill>
                <a:schemeClr val="tx1">
                  <a:lumMod val="85000"/>
                  <a:lumOff val="15000"/>
                </a:schemeClr>
              </a:solidFill>
              <a:latin typeface="华文行楷" panose="02010800040101010101" charset="-122"/>
              <a:ea typeface="华文行楷" panose="02010800040101010101" charset="-122"/>
              <a:sym typeface="字魂简雅黑" panose="0000050000000000000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09848" y="1476892"/>
            <a:ext cx="490220" cy="342657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/>
            <a:r>
              <a:rPr lang="zh-CN" altLang="en-US" sz="2000" dirty="0">
                <a:latin typeface="华文行楷" panose="02010800040101010101" charset="-122"/>
                <a:ea typeface="华文行楷" panose="02010800040101010101" charset="-122"/>
                <a:sym typeface="字魂简雅黑" panose="00000500000000000000" charset="-122"/>
              </a:rPr>
              <a:t>部编八下语文</a:t>
            </a:r>
            <a:endParaRPr lang="zh-CN" altLang="en-US" sz="2000" dirty="0">
              <a:latin typeface="华文行楷" panose="02010800040101010101" charset="-122"/>
              <a:ea typeface="华文行楷" panose="02010800040101010101" charset="-122"/>
              <a:sym typeface="字魂简雅黑" panose="0000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433070" y="284480"/>
            <a:ext cx="11469370" cy="638873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52805" y="522605"/>
            <a:ext cx="10948670" cy="5913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4540"/>
              </a:lnSpc>
            </a:pPr>
            <a:r>
              <a:rPr lang="en-US" altLang="zh-CN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·</a:t>
            </a:r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我从“</a:t>
            </a:r>
            <a:r>
              <a:rPr lang="zh-CN" altLang="en-US" sz="3200" u="sng">
                <a:solidFill>
                  <a:srgbClr val="4533FF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这柔和的水硬将铁硬的石寸寸地剁去</a:t>
            </a:r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”看到了作者“</a:t>
            </a:r>
            <a:r>
              <a:rPr lang="zh-CN" altLang="en-US" sz="3200" u="sng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以力相较，奋力抗争</a:t>
            </a:r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”的感悟。</a:t>
            </a:r>
            <a:endParaRPr lang="zh-CN" altLang="en-US" sz="32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fontAlgn="auto">
              <a:lnSpc>
                <a:spcPts val="4540"/>
              </a:lnSpc>
            </a:pPr>
            <a:r>
              <a:rPr lang="en-US" altLang="zh-CN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·</a:t>
            </a:r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我从“</a:t>
            </a:r>
            <a:r>
              <a:rPr lang="zh-CN" altLang="en-US" sz="3200" u="sng">
                <a:solidFill>
                  <a:srgbClr val="4533FF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它们便一齐跌了进去，更闹，更挤，更急</a:t>
            </a:r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”看到了作者“</a:t>
            </a:r>
            <a:r>
              <a:rPr lang="zh-CN" altLang="en-US" sz="3200" u="sng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经磨难便有个性</a:t>
            </a:r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”的感悟。</a:t>
            </a:r>
            <a:endParaRPr lang="zh-CN" altLang="en-US" sz="32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fontAlgn="auto">
              <a:lnSpc>
                <a:spcPts val="4540"/>
              </a:lnSpc>
            </a:pPr>
            <a:r>
              <a:rPr lang="en-US" altLang="zh-CN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·</a:t>
            </a:r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我从</a:t>
            </a:r>
            <a:r>
              <a:rPr lang="en-US" altLang="zh-CN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“</a:t>
            </a:r>
            <a:r>
              <a:rPr lang="zh-CN" altLang="en-US" sz="3200" u="sng">
                <a:solidFill>
                  <a:srgbClr val="4533FF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浑厚庄重如一卷飞毯从空抖落。简直如一卷钢板出轧</a:t>
            </a:r>
            <a:r>
              <a:rPr lang="en-US" altLang="zh-CN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”</a:t>
            </a:r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看到了作者“</a:t>
            </a:r>
            <a:r>
              <a:rPr lang="zh-CN" altLang="en-US" sz="3200" u="sng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博大宽厚柔中有刚</a:t>
            </a:r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”的感悟。</a:t>
            </a:r>
            <a:endParaRPr lang="zh-CN" altLang="en-US" sz="32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fontAlgn="auto">
              <a:lnSpc>
                <a:spcPts val="4540"/>
              </a:lnSpc>
            </a:pPr>
            <a:r>
              <a:rPr lang="en-US" altLang="zh-CN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·</a:t>
            </a:r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我从</a:t>
            </a:r>
            <a:r>
              <a:rPr lang="en-US" altLang="zh-CN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“</a:t>
            </a:r>
            <a:r>
              <a:rPr lang="zh-CN" altLang="en-US" sz="3200" u="sng">
                <a:solidFill>
                  <a:srgbClr val="4533FF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黄河气势如千军万马撞向石壁碎成堆堆白雪</a:t>
            </a:r>
            <a:r>
              <a:rPr lang="en-US" altLang="zh-CN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”</a:t>
            </a:r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看到了作者</a:t>
            </a:r>
            <a:r>
              <a:rPr lang="zh-CN" altLang="en-US" sz="3200" u="sng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挟而不服，压而不弯；不平则呼，遇强则抗</a:t>
            </a:r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的感悟。</a:t>
            </a:r>
            <a:endParaRPr lang="zh-CN" altLang="en-US" sz="32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fontAlgn="auto">
              <a:lnSpc>
                <a:spcPts val="4540"/>
              </a:lnSpc>
            </a:pPr>
            <a:r>
              <a:rPr lang="en-US" altLang="zh-CN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·</a:t>
            </a:r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我从“</a:t>
            </a:r>
            <a:r>
              <a:rPr lang="zh-CN" altLang="en-US" sz="3200" u="sng">
                <a:solidFill>
                  <a:srgbClr val="4533FF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如钢似铁的顽物竟被水凿得窟窟窍窍如蜂窝杂陈</a:t>
            </a:r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”看到了作者“</a:t>
            </a:r>
            <a:r>
              <a:rPr lang="zh-CN" altLang="en-US" sz="3200" u="sng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死地必生，勇往直前</a:t>
            </a:r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”的感悟</a:t>
            </a:r>
            <a:endParaRPr lang="zh-CN" altLang="en-US" sz="32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433070" y="284480"/>
            <a:ext cx="11469370" cy="638873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94435" y="1772285"/>
            <a:ext cx="9803130" cy="4076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eaLnBrk="1" latinLnBrk="0" hangingPunct="1">
              <a:lnSpc>
                <a:spcPct val="120000"/>
              </a:lnSpc>
            </a:pPr>
            <a:r>
              <a:rPr lang="en-US" altLang="zh-CN" sz="3600" b="1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</a:t>
            </a:r>
            <a:r>
              <a:rPr lang="zh-CN" altLang="en-US" sz="3600" b="1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作者写的不仅仅是黄河之水,更是在一种人生的姿态,一种意境,一种哲理:一种百折不挠,自强不息的民族精神。黄河是中华民族的母亲河,黄河的性格也正是中华民族的性格。黄河在壶口将其伟力淋漓尽致地展现了出来,作者赞美黄河,正是赞美中华民族百折不挠、自强不息的精神。</a:t>
            </a:r>
            <a:endParaRPr lang="zh-CN" altLang="en-US" sz="3600" b="1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56828" y="471805"/>
            <a:ext cx="689546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 defTabSz="914400">
              <a:spcBef>
                <a:spcPct val="50000"/>
              </a:spcBef>
              <a:defRPr/>
            </a:pPr>
            <a:r>
              <a:rPr lang="zh-CN" sz="4800" b="1" kern="0" dirty="0" smtClean="0">
                <a:solidFill>
                  <a:prstClr val="black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品</a:t>
            </a:r>
            <a:r>
              <a:rPr sz="4800" b="1" kern="0" dirty="0" smtClean="0">
                <a:solidFill>
                  <a:prstClr val="black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读一</a:t>
            </a:r>
            <a:r>
              <a:rPr lang="zh-CN" sz="4800" b="1" kern="0" dirty="0" smtClean="0">
                <a:solidFill>
                  <a:prstClr val="black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文</a:t>
            </a:r>
            <a:r>
              <a:rPr sz="4800" b="1" kern="0" dirty="0" smtClean="0">
                <a:solidFill>
                  <a:prstClr val="black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，感悟深刻哲理</a:t>
            </a:r>
            <a:endParaRPr lang="zh-CN" altLang="en-US" sz="4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608330" y="1103630"/>
            <a:ext cx="10975340" cy="442849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 fontAlgn="auto">
              <a:lnSpc>
                <a:spcPct val="150000"/>
              </a:lnSpc>
            </a:pPr>
            <a:r>
              <a:rPr lang="en-US" altLang="zh-CN" sz="32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         </a:t>
            </a:r>
            <a:r>
              <a:rPr lang="zh-CN" altLang="en-US" sz="36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大自然对人的赐予有两种。一种是物质，空气水分，粮食蔬菜，给人生存的条件；二是精神，花好月圆，明山秀水，给人享受的环境。</a:t>
            </a:r>
            <a:endParaRPr lang="zh-CN" altLang="en-US" sz="360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algn="r" fontAlgn="auto">
              <a:lnSpc>
                <a:spcPct val="150000"/>
              </a:lnSpc>
            </a:pPr>
            <a:r>
              <a:rPr lang="en-US" altLang="zh-CN" sz="36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——</a:t>
            </a:r>
            <a:r>
              <a:rPr lang="zh-CN" altLang="en-US" sz="36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《</a:t>
            </a:r>
            <a:r>
              <a:rPr lang="en-US" altLang="zh-CN" sz="36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&lt;</a:t>
            </a:r>
            <a:r>
              <a:rPr lang="zh-CN" altLang="en-US" sz="36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梁衡散文选</a:t>
            </a:r>
            <a:r>
              <a:rPr lang="en-US" altLang="zh-CN" sz="36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·</a:t>
            </a:r>
            <a:r>
              <a:rPr lang="zh-CN" altLang="en-US" sz="36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名山大川感恩录</a:t>
            </a:r>
            <a:r>
              <a:rPr lang="en-US" altLang="zh-CN" sz="36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&gt;</a:t>
            </a:r>
            <a:r>
              <a:rPr lang="zh-CN" altLang="en-US" sz="36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自序》</a:t>
            </a:r>
            <a:endParaRPr lang="zh-CN" altLang="en-US" sz="360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294005" y="1037590"/>
            <a:ext cx="11480800" cy="543179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一般而言，游记包括三个要素：</a:t>
            </a:r>
            <a:endParaRPr lang="zh-CN" altLang="en-US"/>
          </a:p>
          <a:p>
            <a:pPr algn="ctr"/>
            <a:r>
              <a:rPr lang="zh-CN" altLang="en-US"/>
              <a:t>所至（作者的游踪）、</a:t>
            </a:r>
            <a:endParaRPr lang="zh-CN" altLang="en-US"/>
          </a:p>
          <a:p>
            <a:pPr algn="ctr"/>
            <a:r>
              <a:rPr lang="zh-CN" altLang="en-US"/>
              <a:t>所见（作者在游程中目睹的风貌）、</a:t>
            </a:r>
            <a:endParaRPr lang="zh-CN" altLang="en-US"/>
          </a:p>
          <a:p>
            <a:pPr algn="ctr"/>
            <a:r>
              <a:rPr lang="zh-CN" altLang="en-US"/>
              <a:t>所感（作者由所见所闻而引发的所思所想）。 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09625" y="1533525"/>
            <a:ext cx="10572115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00000"/>
              </a:lnSpc>
            </a:pPr>
            <a:r>
              <a:rPr lang="en-US" altLang="zh-CN" sz="4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     </a:t>
            </a:r>
            <a:r>
              <a:rPr lang="zh-CN" altLang="en-US" sz="4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游记这一体裁,涉及内容广泛,写法自由,风格多样,读来既能增广见闻,也能带来美的享受,引发心灵的共鸣。</a:t>
            </a:r>
            <a:endParaRPr lang="zh-CN" altLang="en-US" sz="44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4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     </a:t>
            </a:r>
            <a:r>
              <a:rPr lang="zh-CN" altLang="en-US" sz="4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课外阅读</a:t>
            </a:r>
            <a:r>
              <a:rPr lang="zh-CN" altLang="en-US" sz="44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郁达夫《西溪的晴雨》</a:t>
            </a:r>
            <a:r>
              <a:rPr lang="zh-CN" altLang="en-US" sz="4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、</a:t>
            </a:r>
            <a:r>
              <a:rPr lang="zh-CN" altLang="en-US" sz="44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徐迟《黄山记》</a:t>
            </a:r>
            <a:r>
              <a:rPr lang="zh-CN" altLang="en-US" sz="4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、</a:t>
            </a:r>
            <a:r>
              <a:rPr lang="zh-CN" altLang="en-US" sz="44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王充闾《读三峡》</a:t>
            </a:r>
            <a:r>
              <a:rPr lang="zh-CN" altLang="en-US" sz="4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等，体会它们在选材、构思、语言等方面的特点。</a:t>
            </a:r>
            <a:endParaRPr lang="zh-CN" altLang="en-US" sz="44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56828" y="207645"/>
            <a:ext cx="689546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 defTabSz="914400">
              <a:spcBef>
                <a:spcPct val="50000"/>
              </a:spcBef>
              <a:defRPr/>
            </a:pPr>
            <a:r>
              <a:rPr lang="zh-CN" sz="4800" b="1" kern="0" dirty="0" smtClean="0">
                <a:solidFill>
                  <a:prstClr val="black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推荐阅读</a:t>
            </a:r>
            <a:r>
              <a:rPr sz="4800" b="1" kern="0" dirty="0" smtClean="0">
                <a:solidFill>
                  <a:prstClr val="black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，</a:t>
            </a:r>
            <a:r>
              <a:rPr lang="zh-CN" sz="4800" b="1" kern="0" dirty="0" smtClean="0">
                <a:solidFill>
                  <a:prstClr val="black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体验更多</a:t>
            </a:r>
            <a:r>
              <a:rPr lang="zh-CN" sz="4800" b="1" kern="0" dirty="0" smtClean="0">
                <a:solidFill>
                  <a:prstClr val="black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精彩</a:t>
            </a:r>
            <a:endParaRPr lang="zh-CN" sz="4800" b="1" kern="0" dirty="0" smtClean="0">
              <a:solidFill>
                <a:prstClr val="black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37175" y="-10795"/>
            <a:ext cx="3726815" cy="686879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  <a:effectLst>
            <a:outerShdw blurRad="177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6811010" y="389255"/>
            <a:ext cx="1198245" cy="4919980"/>
          </a:xfrm>
          <a:prstGeom prst="rect">
            <a:avLst/>
          </a:prstGeom>
          <a:noFill/>
          <a:ln>
            <a:noFill/>
          </a:ln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r>
              <a:rPr lang="zh-CN" altLang="en-US" sz="6600" b="1" dirty="0">
                <a:latin typeface="华文行楷" panose="02010800040101010101" charset="-122"/>
                <a:ea typeface="华文行楷" panose="02010800040101010101" charset="-122"/>
                <a:sym typeface="字魂简雅黑" panose="00000500000000000000" charset="-122"/>
              </a:rPr>
              <a:t>感谢倾听！</a:t>
            </a:r>
            <a:endParaRPr lang="zh-CN" altLang="en-US" sz="6600" b="1" spc="300" dirty="0">
              <a:solidFill>
                <a:schemeClr val="tx1">
                  <a:lumMod val="85000"/>
                  <a:lumOff val="15000"/>
                </a:schemeClr>
              </a:solidFill>
              <a:latin typeface="华文行楷" panose="02010800040101010101" charset="-122"/>
              <a:ea typeface="华文行楷" panose="02010800040101010101" charset="-122"/>
              <a:sym typeface="字魂简雅黑" panose="0000050000000000000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18433" y="1476892"/>
            <a:ext cx="490220" cy="342657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/>
            <a:r>
              <a:rPr lang="zh-CN" altLang="en-US" sz="2000" dirty="0">
                <a:latin typeface="华文行楷" panose="02010800040101010101" charset="-122"/>
                <a:ea typeface="华文行楷" panose="02010800040101010101" charset="-122"/>
                <a:sym typeface="字魂简雅黑" panose="00000500000000000000" charset="-122"/>
              </a:rPr>
              <a:t>部编八年级下册</a:t>
            </a:r>
            <a:endParaRPr lang="zh-CN" altLang="en-US" sz="2000" dirty="0">
              <a:latin typeface="华文行楷" panose="02010800040101010101" charset="-122"/>
              <a:ea typeface="华文行楷" panose="02010800040101010101" charset="-122"/>
              <a:sym typeface="字魂简雅黑" panose="0000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754380" y="2185035"/>
            <a:ext cx="518160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3600" b="0">
                <a:latin typeface="华文新魏" panose="02010800040101010101" charset="-122"/>
                <a:ea typeface="华文新魏" panose="02010800040101010101" charset="-122"/>
              </a:rPr>
              <a:t>黄河是我们的母亲河，它九曲十八弯，犹如奔腾的巨龙，穿行在祖国广袤的疆野之上。黄河上唯一的瀑布景观，是因河口收束狭如壶口而得名的壶口瀑布。</a:t>
            </a:r>
            <a:endParaRPr lang="zh-CN" sz="3600" b="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0595" y="466725"/>
            <a:ext cx="975487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/>
            <a:r>
              <a:rPr lang="zh-CN" sz="4400">
                <a:latin typeface="华文行楷" panose="02010800040101010101" charset="-122"/>
                <a:ea typeface="华文行楷" panose="02010800040101010101" charset="-122"/>
                <a:sym typeface="+mn-ea"/>
              </a:rPr>
              <a:t>如果为壶口瀑布选一个词语作为宣传语，</a:t>
            </a:r>
            <a:endParaRPr lang="zh-CN" sz="4400" b="0">
              <a:latin typeface="华文行楷" panose="02010800040101010101" charset="-122"/>
              <a:ea typeface="华文行楷" panose="02010800040101010101" charset="-122"/>
            </a:endParaRPr>
          </a:p>
          <a:p>
            <a:pPr indent="0" algn="ctr"/>
            <a:r>
              <a:rPr lang="zh-CN" sz="4400">
                <a:latin typeface="华文行楷" panose="02010800040101010101" charset="-122"/>
                <a:ea typeface="华文行楷" panose="02010800040101010101" charset="-122"/>
                <a:sym typeface="+mn-ea"/>
              </a:rPr>
              <a:t>你觉得什么词语最贴切？</a:t>
            </a:r>
            <a:endParaRPr lang="zh-CN" altLang="en-US" sz="4400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5822950" y="2442210"/>
            <a:ext cx="5405755" cy="345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294005" y="1037590"/>
            <a:ext cx="11480800" cy="543179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一般而言，游记包括三个要素：</a:t>
            </a:r>
            <a:endParaRPr lang="zh-CN" altLang="en-US"/>
          </a:p>
          <a:p>
            <a:pPr algn="ctr"/>
            <a:r>
              <a:rPr lang="zh-CN" altLang="en-US"/>
              <a:t>所至（作者的游踪）、</a:t>
            </a:r>
            <a:endParaRPr lang="zh-CN" altLang="en-US"/>
          </a:p>
          <a:p>
            <a:pPr algn="ctr"/>
            <a:r>
              <a:rPr lang="zh-CN" altLang="en-US"/>
              <a:t>所见（作者在游程中目睹的风貌）、</a:t>
            </a:r>
            <a:endParaRPr lang="zh-CN" altLang="en-US"/>
          </a:p>
          <a:p>
            <a:pPr algn="ctr"/>
            <a:r>
              <a:rPr lang="zh-CN" altLang="en-US"/>
              <a:t>所感（作者由所见所闻而引发的所思所想）。 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18820" y="1888490"/>
            <a:ext cx="10572115" cy="212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00000"/>
              </a:lnSpc>
            </a:pPr>
            <a:r>
              <a:rPr lang="zh-CN" altLang="en-US" sz="4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活动1：朗读课文，说说文章两次写到壶口瀑布的情景，分别是什么季节，壶口瀑布在不同的季节，表现出的特征各是怎样的？</a:t>
            </a:r>
            <a:endParaRPr lang="zh-CN" altLang="en-US" sz="44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12720" y="207645"/>
            <a:ext cx="658368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 defTabSz="914400">
              <a:spcBef>
                <a:spcPct val="50000"/>
              </a:spcBef>
              <a:defRPr/>
            </a:pPr>
            <a:r>
              <a:rPr sz="4800" b="1" kern="0" dirty="0" smtClean="0">
                <a:solidFill>
                  <a:prstClr val="black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初读一词  整体感知瀑布</a:t>
            </a:r>
            <a:endParaRPr lang="zh-CN" altLang="en-US" sz="4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222250" y="1037590"/>
            <a:ext cx="11623675" cy="56845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一般而言，游记包括三个要素：</a:t>
            </a:r>
            <a:endParaRPr lang="zh-CN" altLang="en-US"/>
          </a:p>
          <a:p>
            <a:pPr algn="ctr"/>
            <a:r>
              <a:rPr lang="zh-CN" altLang="en-US"/>
              <a:t>所至（作者的游踪）、</a:t>
            </a:r>
            <a:endParaRPr lang="zh-CN" altLang="en-US"/>
          </a:p>
          <a:p>
            <a:pPr algn="ctr"/>
            <a:r>
              <a:rPr lang="zh-CN" altLang="en-US"/>
              <a:t>所见（作者在游程中目睹的风貌）、</a:t>
            </a:r>
            <a:endParaRPr lang="zh-CN" altLang="en-US"/>
          </a:p>
          <a:p>
            <a:pPr algn="ctr"/>
            <a:r>
              <a:rPr lang="zh-CN" altLang="en-US"/>
              <a:t>所感（作者由所见所闻而引发的所思所想）。 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14655" y="1250315"/>
            <a:ext cx="11311890" cy="3723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00000"/>
              </a:lnSpc>
            </a:pPr>
            <a:r>
              <a:rPr lang="zh-CN" altLang="en-US" sz="40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活动2：</a:t>
            </a:r>
            <a:r>
              <a:rPr lang="zh-CN" altLang="en-US" sz="40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请快速浏览课文，小组合作，品读文中描写壶口瀑布水的特点的句子。选择你们小组喜欢的水的一面，注意观察</a:t>
            </a:r>
            <a:r>
              <a:rPr lang="zh-CN" altLang="en-US" sz="4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词语、修辞、句式特点</a:t>
            </a:r>
            <a:r>
              <a:rPr lang="zh-CN" altLang="en-US" sz="40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，依此</a:t>
            </a:r>
            <a:r>
              <a:rPr lang="zh-CN" altLang="en-US" sz="4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设计</a:t>
            </a:r>
            <a:r>
              <a:rPr lang="zh-CN" altLang="en-US" sz="40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朗读，把水的特点通过朗读再现。</a:t>
            </a:r>
            <a:endParaRPr lang="zh-CN" altLang="en-US" sz="40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endParaRPr lang="zh-CN" altLang="en-US" sz="40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36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（提示：可以</a:t>
            </a:r>
            <a:r>
              <a:rPr lang="zh-CN" altLang="en-US" sz="36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选择齐读，个人读，接连读等各种</a:t>
            </a:r>
            <a:r>
              <a:rPr lang="zh-CN" altLang="en-US" sz="36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方式）</a:t>
            </a:r>
            <a:endParaRPr lang="zh-CN" altLang="en-US" sz="360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12721" y="207645"/>
            <a:ext cx="658368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 defTabSz="914400">
              <a:spcBef>
                <a:spcPct val="50000"/>
              </a:spcBef>
              <a:defRPr/>
            </a:pPr>
            <a:r>
              <a:rPr sz="4800" b="1" kern="0" dirty="0" smtClean="0">
                <a:solidFill>
                  <a:prstClr val="black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初读一词  整体感知瀑布</a:t>
            </a:r>
            <a:endParaRPr lang="zh-CN" altLang="en-US" sz="4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248285" y="926465"/>
            <a:ext cx="11694795" cy="579564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一般而言，游记包括三个要素：</a:t>
            </a:r>
            <a:endParaRPr lang="zh-CN" altLang="en-US"/>
          </a:p>
          <a:p>
            <a:pPr algn="ctr"/>
            <a:r>
              <a:rPr lang="zh-CN" altLang="en-US"/>
              <a:t>所至（作者的游踪）、</a:t>
            </a:r>
            <a:endParaRPr lang="zh-CN" altLang="en-US"/>
          </a:p>
          <a:p>
            <a:pPr algn="ctr"/>
            <a:r>
              <a:rPr lang="zh-CN" altLang="en-US"/>
              <a:t>所见（作者在游程中目睹的风貌）、</a:t>
            </a:r>
            <a:endParaRPr lang="zh-CN" altLang="en-US"/>
          </a:p>
          <a:p>
            <a:pPr algn="ctr"/>
            <a:r>
              <a:rPr lang="zh-CN" altLang="en-US"/>
              <a:t>所感（作者由所见所闻而引发的所思所想）。 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48285" y="1214120"/>
            <a:ext cx="11696065" cy="5507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00000"/>
              </a:lnSpc>
            </a:pPr>
            <a:r>
              <a:rPr lang="zh-CN" altLang="en-US" sz="4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第一组:</a:t>
            </a:r>
            <a:endParaRPr lang="zh-CN" altLang="en-US" sz="44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44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原句</a:t>
            </a:r>
            <a:r>
              <a:rPr lang="zh-CN" altLang="en-US" sz="4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:</a:t>
            </a:r>
            <a:r>
              <a:rPr lang="en-US" altLang="zh-CN" sz="4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“</a:t>
            </a:r>
            <a:r>
              <a:rPr lang="zh-CN" altLang="en-US" sz="4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河水从五百米宽的河道上排排涌来，其势如千军万马，互</a:t>
            </a:r>
            <a:r>
              <a:rPr lang="zh-CN" altLang="en-US" sz="44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相挤着、撞着，推推搡搡，</a:t>
            </a:r>
            <a:r>
              <a:rPr lang="zh-CN" altLang="en-US" sz="4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前呼后拥，</a:t>
            </a:r>
            <a:r>
              <a:rPr lang="zh-CN" altLang="en-US" sz="4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撞向石壁，排排黄浪霎时碎成堆堆白雪。”</a:t>
            </a:r>
            <a:endParaRPr lang="zh-CN" altLang="en-US" sz="44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44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改句</a:t>
            </a:r>
            <a:r>
              <a:rPr lang="en-US" altLang="zh-CN" sz="4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:</a:t>
            </a:r>
            <a:r>
              <a:rPr lang="zh-CN" altLang="en-US" sz="4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“河水从五百米宽的河道上排排涌来，其势如千军万马，撞向石壁，排排黄浪霎时碎成堆堆白雪。”</a:t>
            </a:r>
            <a:endParaRPr lang="zh-CN" altLang="en-US" sz="44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56828" y="207645"/>
            <a:ext cx="689546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 defTabSz="914400">
              <a:spcBef>
                <a:spcPct val="50000"/>
              </a:spcBef>
              <a:defRPr/>
            </a:pPr>
            <a:r>
              <a:rPr sz="4800" b="1" kern="0" dirty="0" smtClean="0">
                <a:solidFill>
                  <a:prstClr val="black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比读一句，感受磅礴气势</a:t>
            </a:r>
            <a:endParaRPr lang="zh-CN" altLang="en-US" sz="4800"/>
          </a:p>
        </p:txBody>
      </p:sp>
      <p:sp>
        <p:nvSpPr>
          <p:cNvPr id="4" name="圆角矩形 3"/>
          <p:cNvSpPr/>
          <p:nvPr/>
        </p:nvSpPr>
        <p:spPr>
          <a:xfrm>
            <a:off x="4290060" y="2640330"/>
            <a:ext cx="6814820" cy="6292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309245" y="3269615"/>
            <a:ext cx="2553970" cy="6292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8357235" y="1768475"/>
            <a:ext cx="0" cy="831215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2630805" y="1073150"/>
            <a:ext cx="8241030" cy="598170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动词</a:t>
            </a:r>
            <a:r>
              <a:rPr lang="en-US" altLang="zh-CN" sz="36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,反复描写，起到渲染的作用。</a:t>
            </a:r>
            <a:endParaRPr lang="en-US" altLang="zh-CN" sz="360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6" grpId="0" bldLvl="0" animBg="1"/>
      <p:bldP spid="6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222885" y="926465"/>
            <a:ext cx="11694795" cy="579564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一般而言，游记包括三个要素：</a:t>
            </a:r>
            <a:endParaRPr lang="zh-CN" altLang="en-US"/>
          </a:p>
          <a:p>
            <a:pPr algn="ctr"/>
            <a:r>
              <a:rPr lang="zh-CN" altLang="en-US"/>
              <a:t>所至（作者的游踪）、</a:t>
            </a:r>
            <a:endParaRPr lang="zh-CN" altLang="en-US"/>
          </a:p>
          <a:p>
            <a:pPr algn="ctr"/>
            <a:r>
              <a:rPr lang="zh-CN" altLang="en-US"/>
              <a:t>所见（作者在游程中目睹的风貌）、</a:t>
            </a:r>
            <a:endParaRPr lang="zh-CN" altLang="en-US"/>
          </a:p>
          <a:p>
            <a:pPr algn="ctr"/>
            <a:r>
              <a:rPr lang="zh-CN" altLang="en-US"/>
              <a:t>所感（作者由所见所闻而引发的所思所想）。 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48285" y="1214120"/>
            <a:ext cx="11696065" cy="5507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00000"/>
              </a:lnSpc>
            </a:pPr>
            <a:r>
              <a:rPr lang="zh-CN" altLang="en-US" sz="4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第</a:t>
            </a:r>
            <a:r>
              <a:rPr lang="zh-CN" altLang="en-US" sz="4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二组:</a:t>
            </a:r>
            <a:endParaRPr lang="zh-CN" altLang="en-US" sz="44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44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原句</a:t>
            </a:r>
            <a:r>
              <a:rPr lang="zh-CN" altLang="en-US" sz="4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:</a:t>
            </a:r>
            <a:r>
              <a:rPr lang="en-US" altLang="zh-CN" sz="4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“</a:t>
            </a:r>
            <a:r>
              <a:rPr lang="zh-CN" altLang="en-US" sz="4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河水从五百米宽的河道上排排涌来，其势如千军万马，互</a:t>
            </a:r>
            <a:r>
              <a:rPr lang="zh-CN" altLang="en-US" sz="44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相挤着、撞着，推推搡搡，</a:t>
            </a:r>
            <a:r>
              <a:rPr lang="zh-CN" altLang="en-US" sz="4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前呼后拥，</a:t>
            </a:r>
            <a:r>
              <a:rPr lang="zh-CN" altLang="en-US" sz="4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撞向石壁，排排黄浪霎时碎成堆堆白雪。”</a:t>
            </a:r>
            <a:endParaRPr lang="zh-CN" altLang="en-US" sz="44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44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改句</a:t>
            </a:r>
            <a:r>
              <a:rPr lang="en-US" altLang="zh-CN" sz="4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:</a:t>
            </a:r>
            <a:r>
              <a:rPr lang="zh-CN" altLang="en-US" sz="4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“河水从五百米宽的河道上涌来，其势如千军万马，互相挤着、撞着，推搡着，前呼后拥，撞向</a:t>
            </a:r>
            <a:r>
              <a:rPr lang="zh-CN" altLang="en-US" sz="4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石壁，黄浪霎时碎成白雪。</a:t>
            </a:r>
            <a:endParaRPr lang="zh-CN" altLang="en-US" sz="44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56828" y="207645"/>
            <a:ext cx="689546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 defTabSz="914400">
              <a:spcBef>
                <a:spcPct val="50000"/>
              </a:spcBef>
              <a:defRPr/>
            </a:pPr>
            <a:r>
              <a:rPr sz="4800" b="1" kern="0" dirty="0" smtClean="0">
                <a:solidFill>
                  <a:prstClr val="black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比读一句，感受磅礴气势</a:t>
            </a:r>
            <a:endParaRPr lang="zh-CN" altLang="en-US" sz="4800"/>
          </a:p>
        </p:txBody>
      </p:sp>
      <p:sp>
        <p:nvSpPr>
          <p:cNvPr id="4" name="圆角矩形 3"/>
          <p:cNvSpPr/>
          <p:nvPr/>
        </p:nvSpPr>
        <p:spPr>
          <a:xfrm>
            <a:off x="8297545" y="1960245"/>
            <a:ext cx="1155065" cy="6292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5786755" y="3269615"/>
            <a:ext cx="1356995" cy="6292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8500110" y="2640330"/>
            <a:ext cx="2553970" cy="6292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10396855" y="3320415"/>
            <a:ext cx="1356995" cy="6292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6724015" y="1879600"/>
            <a:ext cx="0" cy="1390015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2945130" y="1129030"/>
            <a:ext cx="8241030" cy="598170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solidFill>
                  <a:schemeClr val="tx1"/>
                </a:solidFill>
              </a:rPr>
              <a:t>叠词，增强语言的韵律感，富有音乐美。</a:t>
            </a:r>
            <a:endParaRPr lang="zh-CN" altLang="en-US" sz="32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0" y="84455"/>
            <a:ext cx="12129135" cy="67094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一般而言，游记包括三个要素：</a:t>
            </a:r>
            <a:endParaRPr lang="zh-CN" altLang="en-US"/>
          </a:p>
          <a:p>
            <a:pPr algn="ctr"/>
            <a:r>
              <a:rPr lang="zh-CN" altLang="en-US"/>
              <a:t>所至（作者的游踪）、</a:t>
            </a:r>
            <a:endParaRPr lang="zh-CN" altLang="en-US"/>
          </a:p>
          <a:p>
            <a:pPr algn="ctr"/>
            <a:r>
              <a:rPr lang="zh-CN" altLang="en-US"/>
              <a:t>所见（作者在游程中目睹的风貌）、</a:t>
            </a:r>
            <a:endParaRPr lang="zh-CN" altLang="en-US"/>
          </a:p>
          <a:p>
            <a:pPr algn="ctr"/>
            <a:r>
              <a:rPr lang="zh-CN" altLang="en-US"/>
              <a:t>所感（作者由所见所闻而引发的所思所想）。 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50495" y="793115"/>
            <a:ext cx="11978005" cy="6000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00000"/>
              </a:lnSpc>
            </a:pPr>
            <a:r>
              <a:rPr lang="en-US" altLang="zh-CN" sz="32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齐读：</a:t>
            </a:r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“河水从五百米宽的河道上排排涌来，其势如千军万马，互相挤着、撞着，推推搡搡，前呼后拥，撞向石壁，排排黄浪霎时碎成堆堆白雪。”</a:t>
            </a:r>
            <a:endParaRPr lang="zh-CN" altLang="en-US" sz="32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32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男生读</a:t>
            </a:r>
            <a:r>
              <a:rPr lang="zh-CN" altLang="en-US" sz="32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：</a:t>
            </a:r>
            <a:r>
              <a:rPr lang="en-US" altLang="zh-CN" sz="32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“</a:t>
            </a:r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当河水正这般畅畅快快地驰骋着时，突然脚下出现一条四十多米宽的深沟，它们还来不及想一下，便一齐跌了进去，更闹、更挤、更急。”</a:t>
            </a:r>
            <a:endParaRPr lang="zh-CN" altLang="en-US" sz="32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32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女生读：</a:t>
            </a:r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“它们在龙槽两边的滩壁上散开来，或钻石觅缝，汩汩如泉；或淌过石板，潺潺成溪； 或被夹在石间，哀哀打漩。还有那顺壁挂下的， 亮晶晶的如丝如缕……”</a:t>
            </a:r>
            <a:endParaRPr lang="zh-CN" altLang="en-US" sz="32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32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齐读：</a:t>
            </a:r>
            <a:r>
              <a:rPr lang="zh-CN" altLang="en-US" sz="32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“</a:t>
            </a:r>
            <a:r>
              <a:rPr lang="en-US" altLang="zh-CN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</a:t>
            </a:r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这些如钢似铁的顽物竟被水凿得窟窟窍窍，如蜂窝杂陈，更有一些地方被旋出一个个光溜溜的大坑，而整个龙槽就是这样被水齐齐地切下去，切出一道深沟。”</a:t>
            </a:r>
            <a:endParaRPr lang="zh-CN" altLang="en-US" sz="32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16518" y="84455"/>
            <a:ext cx="689546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 defTabSz="914400">
              <a:spcBef>
                <a:spcPct val="50000"/>
              </a:spcBef>
              <a:defRPr/>
            </a:pPr>
            <a:r>
              <a:rPr lang="zh-CN" altLang="en-US" sz="4800" b="1" kern="0" dirty="0" smtClean="0">
                <a:solidFill>
                  <a:prstClr val="black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诵</a:t>
            </a:r>
            <a:r>
              <a:rPr sz="4800" b="1" kern="0" dirty="0" smtClean="0">
                <a:solidFill>
                  <a:prstClr val="black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读一</a:t>
            </a:r>
            <a:r>
              <a:rPr lang="zh-CN" sz="4800" b="1" kern="0" dirty="0" smtClean="0">
                <a:solidFill>
                  <a:prstClr val="black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段</a:t>
            </a:r>
            <a:r>
              <a:rPr sz="4800" b="1" kern="0" dirty="0" smtClean="0">
                <a:solidFill>
                  <a:prstClr val="black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，</a:t>
            </a:r>
            <a:r>
              <a:rPr lang="zh-CN" sz="4800" b="1" kern="0" dirty="0" smtClean="0">
                <a:solidFill>
                  <a:prstClr val="black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共</a:t>
            </a:r>
            <a:r>
              <a:rPr sz="4800" b="1" kern="0" dirty="0" smtClean="0">
                <a:solidFill>
                  <a:prstClr val="black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赏表达之美</a:t>
            </a:r>
            <a:endParaRPr sz="4800" b="1" kern="0" dirty="0" smtClean="0">
              <a:solidFill>
                <a:prstClr val="black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294005" y="1037590"/>
            <a:ext cx="11480800" cy="543179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一般而言，游记包括三个要素：</a:t>
            </a:r>
            <a:endParaRPr lang="zh-CN" altLang="en-US"/>
          </a:p>
          <a:p>
            <a:pPr algn="ctr"/>
            <a:r>
              <a:rPr lang="zh-CN" altLang="en-US"/>
              <a:t>所至（作者的游踪）、</a:t>
            </a:r>
            <a:endParaRPr lang="zh-CN" altLang="en-US"/>
          </a:p>
          <a:p>
            <a:pPr algn="ctr"/>
            <a:r>
              <a:rPr lang="zh-CN" altLang="en-US"/>
              <a:t>所见（作者在游程中目睹的风貌）、</a:t>
            </a:r>
            <a:endParaRPr lang="zh-CN" altLang="en-US"/>
          </a:p>
          <a:p>
            <a:pPr algn="ctr"/>
            <a:r>
              <a:rPr lang="zh-CN" altLang="en-US"/>
              <a:t>所感（作者由所见所闻而引发的所思所想）。 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18820" y="1888490"/>
            <a:ext cx="10572115" cy="212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00000"/>
              </a:lnSpc>
            </a:pPr>
            <a:r>
              <a:rPr lang="en-US" altLang="zh-CN" sz="4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       </a:t>
            </a:r>
            <a:r>
              <a:rPr lang="zh-CN" altLang="en-US" sz="4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通观全文,作者只是向我们介绍壶口瀑布这风景名胜吗?他</a:t>
            </a:r>
            <a:r>
              <a:rPr lang="zh-CN" altLang="en-US" sz="4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还在景中蕴含了怎样的感情?</a:t>
            </a:r>
            <a:r>
              <a:rPr lang="zh-CN" altLang="en-US" sz="4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 </a:t>
            </a:r>
            <a:endParaRPr lang="zh-CN" altLang="en-US" sz="44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56828" y="207645"/>
            <a:ext cx="689546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 defTabSz="914400">
              <a:spcBef>
                <a:spcPct val="50000"/>
              </a:spcBef>
              <a:defRPr/>
            </a:pPr>
            <a:r>
              <a:rPr lang="zh-CN" sz="4800" b="1" kern="0" dirty="0" smtClean="0">
                <a:solidFill>
                  <a:prstClr val="black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品</a:t>
            </a:r>
            <a:r>
              <a:rPr sz="4800" b="1" kern="0" dirty="0" smtClean="0">
                <a:solidFill>
                  <a:prstClr val="black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读一</a:t>
            </a:r>
            <a:r>
              <a:rPr lang="zh-CN" sz="4800" b="1" kern="0" dirty="0" smtClean="0">
                <a:solidFill>
                  <a:prstClr val="black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文</a:t>
            </a:r>
            <a:r>
              <a:rPr sz="4800" b="1" kern="0" dirty="0" smtClean="0">
                <a:solidFill>
                  <a:prstClr val="black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，感悟深刻哲理</a:t>
            </a:r>
            <a:endParaRPr lang="zh-CN" altLang="en-US" sz="4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433070" y="284480"/>
            <a:ext cx="11469370" cy="638873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圆角矩形标注 2"/>
          <p:cNvSpPr/>
          <p:nvPr/>
        </p:nvSpPr>
        <p:spPr>
          <a:xfrm>
            <a:off x="3332480" y="1336675"/>
            <a:ext cx="7777480" cy="2700020"/>
          </a:xfrm>
          <a:prstGeom prst="wedgeRoundRectCallout">
            <a:avLst>
              <a:gd name="adj1" fmla="val -61250"/>
              <a:gd name="adj2" fmla="val 273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3600">
                <a:latin typeface="华文新魏" panose="02010800040101010101" charset="-122"/>
                <a:ea typeface="华文新魏" panose="02010800040101010101" charset="-122"/>
              </a:rPr>
              <a:t>请大家联系3、4段的描写句和最后5、6两段的抒情议论句，揣摩作者是如何在黄河冲过壶口的一刹那，看出其个味和理趣的</a:t>
            </a:r>
            <a:endParaRPr lang="zh-CN" altLang="en-US" sz="3600"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595" y="2369820"/>
            <a:ext cx="4178300" cy="41783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34945" y="4355465"/>
            <a:ext cx="8648700" cy="156845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p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提示：</a:t>
            </a:r>
            <a:endParaRPr lang="zh-CN" altLang="en-US" sz="32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请用下面的句式说话：“我从</a:t>
            </a:r>
            <a:r>
              <a:rPr sz="3200" u="sng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         </a:t>
            </a:r>
            <a:r>
              <a:rPr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（景）中看到了作者</a:t>
            </a:r>
            <a:r>
              <a:rPr sz="3200" u="sng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                   </a:t>
            </a:r>
            <a:r>
              <a:rPr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（感悟）</a:t>
            </a:r>
            <a:r>
              <a:rPr lang="zh-CN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。</a:t>
            </a:r>
            <a:r>
              <a:rPr lang="en-US" altLang="zh-CN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”</a:t>
            </a:r>
            <a:endParaRPr lang="en-US" altLang="zh-CN" sz="32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06028" y="431165"/>
            <a:ext cx="689546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 defTabSz="914400">
              <a:spcBef>
                <a:spcPct val="50000"/>
              </a:spcBef>
              <a:defRPr/>
            </a:pPr>
            <a:r>
              <a:rPr lang="zh-CN" sz="4800" b="1" kern="0" dirty="0" smtClean="0">
                <a:solidFill>
                  <a:prstClr val="black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品</a:t>
            </a:r>
            <a:r>
              <a:rPr sz="4800" b="1" kern="0" dirty="0" smtClean="0">
                <a:solidFill>
                  <a:prstClr val="black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读一</a:t>
            </a:r>
            <a:r>
              <a:rPr lang="zh-CN" sz="4800" b="1" kern="0" dirty="0" smtClean="0">
                <a:solidFill>
                  <a:prstClr val="black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文</a:t>
            </a:r>
            <a:r>
              <a:rPr sz="4800" b="1" kern="0" dirty="0" smtClean="0">
                <a:solidFill>
                  <a:prstClr val="black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，感悟深刻哲理</a:t>
            </a:r>
            <a:endParaRPr lang="zh-CN" altLang="en-US" sz="4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ISPRING_PRESENTATION_TITLE" val="人教版部编版二年级语文上册望庐山瀑布PPT课件"/>
</p:tagLst>
</file>

<file path=ppt/theme/theme1.xml><?xml version="1.0" encoding="utf-8"?>
<a:theme xmlns:a="http://schemas.openxmlformats.org/drawingml/2006/main" name="微信公众号：初中语文匠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微信公众号：初中语文匠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2106</Words>
  <Application>WPS 演示</Application>
  <PresentationFormat>宽屏</PresentationFormat>
  <Paragraphs>110</Paragraphs>
  <Slides>14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Wingdings</vt:lpstr>
      <vt:lpstr>华文行楷</vt:lpstr>
      <vt:lpstr>字魂简雅黑</vt:lpstr>
      <vt:lpstr>华文新魏</vt:lpstr>
      <vt:lpstr>Calibri</vt:lpstr>
      <vt:lpstr>微软雅黑</vt:lpstr>
      <vt:lpstr>Calibri Light</vt:lpstr>
      <vt:lpstr>Arial Unicode MS</vt:lpstr>
      <vt:lpstr>微信公众号：初中语文匠</vt:lpstr>
      <vt:lpstr>1微信公众号：初中语文匠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素材来源网站当图网-www.99ppt.com</dc:title>
  <dc:creator>素材来源网站当图网-www.99ppt.com</dc:creator>
  <cp:keywords>第一PPT模板网-WWW.1PPT.COM</cp:keywords>
  <dc:description>素材来源网站当图网-www.99ppt.com</dc:description>
  <dc:subject>素材来源网站当图网-www.99ppt.com</dc:subject>
  <cp:lastModifiedBy>Treasure</cp:lastModifiedBy>
  <cp:revision>519</cp:revision>
  <cp:lastPrinted>2018-04-06T08:03:00Z</cp:lastPrinted>
  <dcterms:created xsi:type="dcterms:W3CDTF">2016-02-25T11:28:00Z</dcterms:created>
  <dcterms:modified xsi:type="dcterms:W3CDTF">2021-12-24T03:24:58Z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KSOSaveFontToCloudKey">
    <vt:lpwstr>409800123_embed</vt:lpwstr>
  </property>
  <property fmtid="{D5CDD505-2E9C-101B-9397-08002B2CF9AE}" pid="4" name="ICV">
    <vt:lpwstr>E40C9F34FEA64C7D929CE1FC86CEA2DF</vt:lpwstr>
  </property>
</Properties>
</file>