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91" r:id="rId7"/>
    <p:sldId id="292" r:id="rId8"/>
    <p:sldId id="293" r:id="rId9"/>
    <p:sldId id="294" r:id="rId10"/>
    <p:sldId id="296" r:id="rId11"/>
    <p:sldId id="297" r:id="rId12"/>
    <p:sldId id="295" r:id="rId13"/>
    <p:sldId id="300" r:id="rId14"/>
    <p:sldId id="301" r:id="rId15"/>
    <p:sldId id="302" r:id="rId16"/>
    <p:sldId id="303" r:id="rId17"/>
    <p:sldId id="304" r:id="rId18"/>
    <p:sldId id="306" r:id="rId19"/>
    <p:sldId id="289" r:id="rId20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715337"/>
    <a:srgbClr val="226A60"/>
    <a:srgbClr val="87CFE3"/>
    <a:srgbClr val="A6D495"/>
    <a:srgbClr val="A3D29E"/>
    <a:srgbClr val="87CEE2"/>
    <a:srgbClr val="F3F3F3"/>
    <a:srgbClr val="F7FCFE"/>
    <a:srgbClr val="FFFF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9" autoAdjust="0"/>
    <p:restoredTop sz="94568" autoAdjust="0"/>
  </p:normalViewPr>
  <p:slideViewPr>
    <p:cSldViewPr snapToGrid="0" showGuides="1">
      <p:cViewPr varScale="1">
        <p:scale>
          <a:sx n="97" d="100"/>
          <a:sy n="97" d="100"/>
        </p:scale>
        <p:origin x="954" y="72"/>
      </p:cViewPr>
      <p:guideLst>
        <p:guide orient="horz" pos="103"/>
        <p:guide orient="horz" pos="4190"/>
        <p:guide pos="230"/>
        <p:guide pos="7449"/>
        <p:guide orient="horz" pos="562"/>
        <p:guide orient="horz" pos="700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3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826"/>
          <a:stretch>
            <a:fillRect/>
          </a:stretch>
        </p:blipFill>
        <p:spPr>
          <a:xfrm>
            <a:off x="-203200" y="-297"/>
            <a:ext cx="12395200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4866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05"/>
          <a:stretch>
            <a:fillRect/>
          </a:stretch>
        </p:blipFill>
        <p:spPr>
          <a:xfrm>
            <a:off x="7565534" y="5065486"/>
            <a:ext cx="4524866" cy="19884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71005"/>
          <a:stretch>
            <a:fillRect/>
          </a:stretch>
        </p:blipFill>
        <p:spPr>
          <a:xfrm>
            <a:off x="4524866" y="4967664"/>
            <a:ext cx="2710506" cy="19884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4" y="163757"/>
            <a:ext cx="2772360" cy="1069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826"/>
          <a:stretch>
            <a:fillRect/>
          </a:stretch>
        </p:blipFill>
        <p:spPr>
          <a:xfrm>
            <a:off x="-203200" y="-297"/>
            <a:ext cx="12395200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82"/>
          <a:stretch>
            <a:fillRect/>
          </a:stretch>
        </p:blipFill>
        <p:spPr>
          <a:xfrm>
            <a:off x="0" y="0"/>
            <a:ext cx="4524866" cy="201748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05"/>
          <a:stretch>
            <a:fillRect/>
          </a:stretch>
        </p:blipFill>
        <p:spPr>
          <a:xfrm>
            <a:off x="7565534" y="5065486"/>
            <a:ext cx="4524866" cy="19884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4" y="163757"/>
            <a:ext cx="2772360" cy="106995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0492"/>
            <a:ext cx="2084836" cy="21275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826"/>
          <a:stretch>
            <a:fillRect/>
          </a:stretch>
        </p:blipFill>
        <p:spPr>
          <a:xfrm>
            <a:off x="-203200" y="-297"/>
            <a:ext cx="12395200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05"/>
          <a:stretch>
            <a:fillRect/>
          </a:stretch>
        </p:blipFill>
        <p:spPr>
          <a:xfrm>
            <a:off x="0" y="0"/>
            <a:ext cx="4524866" cy="19884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4" y="163757"/>
            <a:ext cx="2772360" cy="10699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4743"/>
            <a:ext cx="2895600" cy="381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603" y="856343"/>
            <a:ext cx="2286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102479" y="788246"/>
            <a:ext cx="36968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spc="300" dirty="0">
                <a:solidFill>
                  <a:schemeClr val="tx1"/>
                </a:solidFill>
                <a:latin typeface="方正卡通简体" panose="02000000000000000000" pitchFamily="2" charset="-122"/>
                <a:ea typeface="方正卡通简体" panose="02000000000000000000" pitchFamily="2" charset="-122"/>
              </a:rPr>
              <a:t>请输入您的标题</a:t>
            </a:r>
            <a:endParaRPr lang="zh-CN" altLang="en-US" sz="3600" dirty="0">
              <a:solidFill>
                <a:schemeClr val="tx1"/>
              </a:solidFill>
              <a:latin typeface="方正卡通简体" panose="02000000000000000000" pitchFamily="2" charset="-122"/>
              <a:ea typeface="方正卡通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102479" y="788246"/>
            <a:ext cx="36968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spc="300" dirty="0">
                <a:solidFill>
                  <a:schemeClr val="tx1"/>
                </a:solidFill>
                <a:latin typeface="方正卡通简体" panose="02000000000000000000" pitchFamily="2" charset="-122"/>
                <a:ea typeface="方正卡通简体" panose="02000000000000000000" pitchFamily="2" charset="-122"/>
              </a:rPr>
              <a:t>请输入您的标题</a:t>
            </a:r>
            <a:endParaRPr lang="zh-CN" altLang="en-US" sz="3600" dirty="0">
              <a:solidFill>
                <a:schemeClr val="tx1"/>
              </a:solidFill>
              <a:latin typeface="方正卡通简体" panose="02000000000000000000" pitchFamily="2" charset="-122"/>
              <a:ea typeface="方正卡通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102479" y="788246"/>
            <a:ext cx="36968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spc="300" dirty="0">
                <a:solidFill>
                  <a:schemeClr val="tx1"/>
                </a:solidFill>
                <a:latin typeface="方正卡通简体" panose="02000000000000000000" pitchFamily="2" charset="-122"/>
                <a:ea typeface="方正卡通简体" panose="02000000000000000000" pitchFamily="2" charset="-122"/>
              </a:rPr>
              <a:t>请输入您的标题</a:t>
            </a:r>
            <a:endParaRPr lang="zh-CN" altLang="en-US" sz="3600" dirty="0">
              <a:solidFill>
                <a:schemeClr val="tx1"/>
              </a:solidFill>
              <a:latin typeface="方正卡通简体" panose="02000000000000000000" pitchFamily="2" charset="-122"/>
              <a:ea typeface="方正卡通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flip dir="r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102479" y="788246"/>
            <a:ext cx="36968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spc="300" dirty="0">
                <a:solidFill>
                  <a:schemeClr val="tx1"/>
                </a:solidFill>
                <a:latin typeface="方正卡通简体" panose="02000000000000000000" pitchFamily="2" charset="-122"/>
                <a:ea typeface="方正卡通简体" panose="02000000000000000000" pitchFamily="2" charset="-122"/>
              </a:rPr>
              <a:t>请输入您的标题</a:t>
            </a:r>
            <a:endParaRPr lang="zh-CN" altLang="en-US" sz="3600" dirty="0">
              <a:solidFill>
                <a:schemeClr val="tx1"/>
              </a:solidFill>
              <a:latin typeface="方正卡通简体" panose="02000000000000000000" pitchFamily="2" charset="-122"/>
              <a:ea typeface="方正卡通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9"/>
          <a:srcRect l="1826"/>
          <a:stretch>
            <a:fillRect/>
          </a:stretch>
        </p:blipFill>
        <p:spPr>
          <a:xfrm>
            <a:off x="-203200" y="-297"/>
            <a:ext cx="12395200" cy="685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tags" Target="../tags/tag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0.jpeg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image" Target="../media/image13.jpeg"/><Relationship Id="rId7" Type="http://schemas.openxmlformats.org/officeDocument/2006/relationships/image" Target="../media/image12.jpeg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6.jpeg"/><Relationship Id="rId10" Type="http://schemas.openxmlformats.org/officeDocument/2006/relationships/image" Target="../media/image15.jpe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7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/>
          <a:srcRect l="1826"/>
          <a:stretch>
            <a:fillRect/>
          </a:stretch>
        </p:blipFill>
        <p:spPr>
          <a:xfrm>
            <a:off x="-203200" y="-297"/>
            <a:ext cx="12395200" cy="68585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4866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05"/>
          <a:stretch>
            <a:fillRect/>
          </a:stretch>
        </p:blipFill>
        <p:spPr>
          <a:xfrm>
            <a:off x="7565534" y="5065486"/>
            <a:ext cx="4524866" cy="198845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71005"/>
          <a:stretch>
            <a:fillRect/>
          </a:stretch>
        </p:blipFill>
        <p:spPr>
          <a:xfrm>
            <a:off x="4524866" y="4967664"/>
            <a:ext cx="2710506" cy="19884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4" y="163757"/>
            <a:ext cx="2772360" cy="1069958"/>
          </a:xfrm>
          <a:prstGeom prst="rect">
            <a:avLst/>
          </a:prstGeom>
        </p:spPr>
      </p:pic>
      <p:sp>
        <p:nvSpPr>
          <p:cNvPr id="23" name="PA_文本框 6"/>
          <p:cNvSpPr txBox="1"/>
          <p:nvPr>
            <p:custDataLst>
              <p:tags r:id="rId4"/>
            </p:custDataLst>
          </p:nvPr>
        </p:nvSpPr>
        <p:spPr>
          <a:xfrm>
            <a:off x="1857337" y="2301023"/>
            <a:ext cx="7726680" cy="10883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sz="5400" dirty="0">
                <a:solidFill>
                  <a:srgbClr val="231815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</a:rPr>
              <a:t>中班幼儿签到方式和价值</a:t>
            </a:r>
            <a:endParaRPr lang="zh-CN" sz="5400" dirty="0">
              <a:solidFill>
                <a:srgbClr val="231815"/>
              </a:solidFill>
              <a:latin typeface="方正有猫在_GBK" panose="02000000000000000000" pitchFamily="2" charset="-122"/>
              <a:ea typeface="方正有猫在_GBK" panose="02000000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000694" y="4202004"/>
            <a:ext cx="2392680" cy="60769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715337"/>
                </a:solidFill>
                <a:latin typeface="汉仪乐喵体简" panose="00020600040101010101" pitchFamily="18" charset="-122"/>
                <a:ea typeface="汉仪乐喵体简" panose="00020600040101010101" pitchFamily="18" charset="-122"/>
              </a:rPr>
              <a:t>    </a:t>
            </a:r>
            <a:r>
              <a:rPr lang="en-US" altLang="zh-CN" sz="2800" dirty="0">
                <a:solidFill>
                  <a:srgbClr val="715337"/>
                </a:solidFill>
                <a:latin typeface="汉仪乐喵体简" panose="00020600040101010101" pitchFamily="18" charset="-122"/>
                <a:ea typeface="汉仪乐喵体简" panose="00020600040101010101" pitchFamily="18" charset="-122"/>
              </a:rPr>
              <a:t>2022.4.28</a:t>
            </a:r>
            <a:endParaRPr lang="zh-CN" altLang="en-US" sz="2800" dirty="0">
              <a:solidFill>
                <a:srgbClr val="715337"/>
              </a:solidFill>
              <a:latin typeface="汉仪乐喵体简" panose="00020600040101010101" pitchFamily="18" charset="-122"/>
              <a:ea typeface="汉仪乐喵体简" panose="00020600040101010101" pitchFamily="18" charset="-122"/>
            </a:endParaRPr>
          </a:p>
        </p:txBody>
      </p:sp>
      <p:pic>
        <p:nvPicPr>
          <p:cNvPr id="26" name="a5eb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83738" y="-17081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3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135335" y="2608119"/>
            <a:ext cx="1762771" cy="1641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665" dirty="0">
                <a:solidFill>
                  <a:srgbClr val="226A6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02</a:t>
            </a:r>
            <a:endParaRPr lang="zh-CN" altLang="en-US" sz="10665" dirty="0">
              <a:solidFill>
                <a:srgbClr val="226A6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24480" y="3107690"/>
            <a:ext cx="6663055" cy="492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3200" b="1" dirty="0"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文献中中班签到的方式、价值和策略</a:t>
            </a:r>
            <a:endParaRPr lang="zh-CN" altLang="en-US" sz="3200" b="1" dirty="0"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5000">
        <p:push dir="u"/>
      </p:transition>
    </mc:Choice>
    <mc:Fallback>
      <p:transition spd="slow"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/>
          <a:srcRect l="1826"/>
          <a:stretch>
            <a:fillRect/>
          </a:stretch>
        </p:blipFill>
        <p:spPr>
          <a:xfrm>
            <a:off x="-203200" y="-297"/>
            <a:ext cx="12395200" cy="68585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4" y="163757"/>
            <a:ext cx="2772360" cy="1069958"/>
          </a:xfrm>
          <a:prstGeom prst="rect">
            <a:avLst/>
          </a:prstGeom>
        </p:spPr>
      </p:pic>
      <p:pic>
        <p:nvPicPr>
          <p:cNvPr id="26" name="a5e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3738" y="-1708150"/>
            <a:ext cx="609600" cy="609600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886584" y="772332"/>
            <a:ext cx="3962573" cy="242864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1.选择相应的集合进行签到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方正卡通简体" panose="02000000000000000000" pitchFamily="2" charset="-122"/>
              <a:ea typeface="方正卡通简体" panose="02000000000000000000" pitchFamily="2" charset="-122"/>
              <a:cs typeface="+mn-ea"/>
              <a:sym typeface="+mn-lt"/>
            </a:endParaRPr>
          </a:p>
        </p:txBody>
      </p:sp>
      <p:pic>
        <p:nvPicPr>
          <p:cNvPr id="2" name="图片 1" descr="C:\Users\水星陈\Desktop\QQ截图20220425123545.pngQQ截图2022042512354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162300" y="1097280"/>
            <a:ext cx="5610225" cy="515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5000">
        <p:push dir="u"/>
      </p:transition>
    </mc:Choice>
    <mc:Fallback>
      <p:transition spd="slow"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/>
          <a:srcRect l="1826"/>
          <a:stretch>
            <a:fillRect/>
          </a:stretch>
        </p:blipFill>
        <p:spPr>
          <a:xfrm>
            <a:off x="-203200" y="-297"/>
            <a:ext cx="12395200" cy="68585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4" y="163757"/>
            <a:ext cx="2772360" cy="1069958"/>
          </a:xfrm>
          <a:prstGeom prst="rect">
            <a:avLst/>
          </a:prstGeom>
        </p:spPr>
      </p:pic>
      <p:pic>
        <p:nvPicPr>
          <p:cNvPr id="26" name="a5e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3738" y="-1708150"/>
            <a:ext cx="609600" cy="609600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886584" y="772332"/>
            <a:ext cx="3962573" cy="242864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2.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走迷宫签到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方正卡通简体" panose="02000000000000000000" pitchFamily="2" charset="-122"/>
              <a:ea typeface="方正卡通简体" panose="02000000000000000000" pitchFamily="2" charset="-122"/>
              <a:cs typeface="+mn-ea"/>
              <a:sym typeface="+mn-lt"/>
            </a:endParaRPr>
          </a:p>
        </p:txBody>
      </p:sp>
      <p:pic>
        <p:nvPicPr>
          <p:cNvPr id="2" name="图片 1" descr="C:\Users\水星陈\Desktop\QQ截图20220425124619.pngQQ截图202204251246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86460" y="1856105"/>
            <a:ext cx="4427220" cy="3145790"/>
          </a:xfrm>
          <a:prstGeom prst="rect">
            <a:avLst/>
          </a:prstGeom>
        </p:spPr>
      </p:pic>
      <p:pic>
        <p:nvPicPr>
          <p:cNvPr id="3" name="图片 2" descr="C:\Users\水星陈\Desktop\QQ截图20220425124647.pngQQ截图2022042512464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2970" y="1925955"/>
            <a:ext cx="4427220" cy="300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5000">
        <p:push dir="u"/>
      </p:transition>
    </mc:Choice>
    <mc:Fallback>
      <p:transition spd="slow"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/>
          <a:srcRect l="1826"/>
          <a:stretch>
            <a:fillRect/>
          </a:stretch>
        </p:blipFill>
        <p:spPr>
          <a:xfrm>
            <a:off x="-203200" y="-297"/>
            <a:ext cx="12395200" cy="68585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4" y="163757"/>
            <a:ext cx="2772360" cy="1069958"/>
          </a:xfrm>
          <a:prstGeom prst="rect">
            <a:avLst/>
          </a:prstGeom>
        </p:spPr>
      </p:pic>
      <p:pic>
        <p:nvPicPr>
          <p:cNvPr id="26" name="a5e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3738" y="-1708150"/>
            <a:ext cx="609600" cy="609600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886584" y="991407"/>
            <a:ext cx="3962573" cy="242864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3.“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问好式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”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签到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方正卡通简体" panose="02000000000000000000" pitchFamily="2" charset="-122"/>
              <a:ea typeface="方正卡通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4585" y="1880553"/>
            <a:ext cx="8649335" cy="34150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做法：幼儿将自己的名字卡片贴在不同的问好方式下面，选择与自己喜欢的同伴打招呼，并使用绘画、印章或个人统计表等方式记录自己打招呼的方式和对象。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价值：满足幼儿对友谊的渴望：创设支持性的环境，引导幼儿用自己喜欢的方式与同伴打招呼，建立与同伴的联系。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5000">
        <p:push dir="u"/>
      </p:transition>
    </mc:Choice>
    <mc:Fallback>
      <p:transition spd="slow"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/>
          <a:srcRect l="1826"/>
          <a:stretch>
            <a:fillRect/>
          </a:stretch>
        </p:blipFill>
        <p:spPr>
          <a:xfrm>
            <a:off x="-203200" y="-297"/>
            <a:ext cx="12395200" cy="68585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4" y="163757"/>
            <a:ext cx="2772360" cy="1069958"/>
          </a:xfrm>
          <a:prstGeom prst="rect">
            <a:avLst/>
          </a:prstGeom>
        </p:spPr>
      </p:pic>
      <p:pic>
        <p:nvPicPr>
          <p:cNvPr id="26" name="a5e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3738" y="-1708150"/>
            <a:ext cx="609600" cy="609600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886584" y="991407"/>
            <a:ext cx="3962573" cy="242864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4.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印章签到（引入时间概念）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方正卡通简体" panose="02000000000000000000" pitchFamily="2" charset="-122"/>
              <a:ea typeface="方正卡通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4585" y="1603375"/>
            <a:ext cx="8649335" cy="3969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做法：把自己的名字印章盖在“来园签到表”上 ，根据来园的前后顺序，依次在对应数字下面盖章，看一看自己今天是第几个来园的，截止目前一共有几个小朋友来园。后期提供钟表，引入时间概念，如在签到表上盖8点整的星星章标记，以便统计当天有几个孩子在8点之前入园，几个孩子在8点之后入园，学会统计的方法。以周一到周五为周期的签到形式，直观呈现和记录孩子一周来园情况，并且学会理解和使用二维表格。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5000">
        <p:push dir="u"/>
      </p:transition>
    </mc:Choice>
    <mc:Fallback>
      <p:transition spd="slow"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/>
          <a:srcRect l="1826"/>
          <a:stretch>
            <a:fillRect/>
          </a:stretch>
        </p:blipFill>
        <p:spPr>
          <a:xfrm>
            <a:off x="-203200" y="-297"/>
            <a:ext cx="12395200" cy="68585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4" y="163757"/>
            <a:ext cx="2772360" cy="1069958"/>
          </a:xfrm>
          <a:prstGeom prst="rect">
            <a:avLst/>
          </a:prstGeom>
        </p:spPr>
      </p:pic>
      <p:pic>
        <p:nvPicPr>
          <p:cNvPr id="26" name="a5e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3738" y="-1708150"/>
            <a:ext cx="609600" cy="609600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886584" y="991407"/>
            <a:ext cx="3962573" cy="242864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5.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一一对应签到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方正卡通简体" panose="02000000000000000000" pitchFamily="2" charset="-122"/>
              <a:ea typeface="方正卡通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4585" y="1603375"/>
            <a:ext cx="8649335" cy="3969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做法：幼儿来园后，选择自己的乒乓球，随意放入蛋壳中，然后在右边签到板上的相应格子里，写好自己的学号；“有趣的对称”：幼儿从树上取下相应树叶，贴在签到板的右边，使之与中轴线左边的已有树叶对称。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价值：这两个签到方式都锻炼了幼儿的观察能力，以及横轴竖轴的一一对应能力。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5000">
        <p:push dir="u"/>
      </p:transition>
    </mc:Choice>
    <mc:Fallback>
      <p:transition spd="slow"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/>
          <a:srcRect l="1826"/>
          <a:stretch>
            <a:fillRect/>
          </a:stretch>
        </p:blipFill>
        <p:spPr>
          <a:xfrm>
            <a:off x="-203200" y="-297"/>
            <a:ext cx="12395200" cy="68585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4" y="163757"/>
            <a:ext cx="2772360" cy="1069958"/>
          </a:xfrm>
          <a:prstGeom prst="rect">
            <a:avLst/>
          </a:prstGeom>
        </p:spPr>
      </p:pic>
      <p:pic>
        <p:nvPicPr>
          <p:cNvPr id="26" name="a5e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3738" y="-1708150"/>
            <a:ext cx="609600" cy="609600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886584" y="991407"/>
            <a:ext cx="3962573" cy="242864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中班签到活动的策略</a:t>
            </a:r>
            <a:endParaRPr kumimoji="0" lang="zh-CN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方正卡通简体" panose="02000000000000000000" pitchFamily="2" charset="-122"/>
              <a:ea typeface="方正卡通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4585" y="1326515"/>
            <a:ext cx="8649335" cy="45231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1、丰富签到环境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       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创设有利于幼儿自主活动的有序环境；提供有利于幼儿自主探索的操作材料；增设有利于幼儿社会性发展的统计专栏。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2、时刻关注，及时回应，教师进行恰当的指导与支持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      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不断观察，放手尝试；及时支持，调整材料；方式恰当，满足全体。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3、签到活动与趣味游戏对接——激发情感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4、家园结合，共促发展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5000">
        <p:wipe/>
      </p:transition>
    </mc:Choice>
    <mc:Fallback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/>
          <a:srcRect l="1826"/>
          <a:stretch>
            <a:fillRect/>
          </a:stretch>
        </p:blipFill>
        <p:spPr>
          <a:xfrm>
            <a:off x="-203200" y="-297"/>
            <a:ext cx="12395200" cy="68585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4866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05"/>
          <a:stretch>
            <a:fillRect/>
          </a:stretch>
        </p:blipFill>
        <p:spPr>
          <a:xfrm>
            <a:off x="7565534" y="5065486"/>
            <a:ext cx="4524866" cy="198845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71005"/>
          <a:stretch>
            <a:fillRect/>
          </a:stretch>
        </p:blipFill>
        <p:spPr>
          <a:xfrm>
            <a:off x="4524866" y="4967664"/>
            <a:ext cx="2710506" cy="19884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4" y="163757"/>
            <a:ext cx="2772360" cy="1069958"/>
          </a:xfrm>
          <a:prstGeom prst="rect">
            <a:avLst/>
          </a:prstGeom>
        </p:spPr>
      </p:pic>
      <p:sp>
        <p:nvSpPr>
          <p:cNvPr id="23" name="PA_文本框 6"/>
          <p:cNvSpPr txBox="1"/>
          <p:nvPr>
            <p:custDataLst>
              <p:tags r:id="rId4"/>
            </p:custDataLst>
          </p:nvPr>
        </p:nvSpPr>
        <p:spPr>
          <a:xfrm>
            <a:off x="3041317" y="2190563"/>
            <a:ext cx="6109365" cy="131112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6600" dirty="0">
                <a:solidFill>
                  <a:srgbClr val="231815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</a:rPr>
              <a:t>感谢您的观看！</a:t>
            </a:r>
            <a:endParaRPr lang="zh-CN" altLang="en-US" sz="6600" dirty="0">
              <a:solidFill>
                <a:srgbClr val="231815"/>
              </a:solidFill>
              <a:latin typeface="方正有猫在_GBK" panose="02000000000000000000" pitchFamily="2" charset="-122"/>
              <a:ea typeface="方正有猫在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5000">
        <p:wipe/>
      </p:transition>
    </mc:Choice>
    <mc:Fallback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207686" y="2244370"/>
            <a:ext cx="4517261" cy="988629"/>
            <a:chOff x="3974544" y="1008636"/>
            <a:chExt cx="3387946" cy="741472"/>
          </a:xfrm>
        </p:grpSpPr>
        <p:grpSp>
          <p:nvGrpSpPr>
            <p:cNvPr id="3" name="组合 2"/>
            <p:cNvGrpSpPr/>
            <p:nvPr/>
          </p:nvGrpSpPr>
          <p:grpSpPr>
            <a:xfrm>
              <a:off x="3974544" y="1008636"/>
              <a:ext cx="741472" cy="741472"/>
              <a:chOff x="3059832" y="3339719"/>
              <a:chExt cx="3607562" cy="3607562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同心圆 69"/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" name="Group 5"/>
            <p:cNvGrpSpPr/>
            <p:nvPr/>
          </p:nvGrpSpPr>
          <p:grpSpPr>
            <a:xfrm>
              <a:off x="4039521" y="1170991"/>
              <a:ext cx="3322969" cy="530915"/>
              <a:chOff x="1598315" y="1418185"/>
              <a:chExt cx="4430626" cy="707886"/>
            </a:xfrm>
          </p:grpSpPr>
          <p:sp>
            <p:nvSpPr>
              <p:cNvPr id="5" name="TextBox 6"/>
              <p:cNvSpPr txBox="1"/>
              <p:nvPr/>
            </p:nvSpPr>
            <p:spPr>
              <a:xfrm>
                <a:off x="1598315" y="1418185"/>
                <a:ext cx="655949" cy="707886"/>
              </a:xfrm>
              <a:prstGeom prst="rect">
                <a:avLst/>
              </a:prstGeom>
              <a:noFill/>
            </p:spPr>
            <p:txBody>
              <a:bodyPr wrap="none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8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方正卡通简体" panose="02000000000000000000" pitchFamily="2" charset="-122"/>
                    <a:ea typeface="方正卡通简体" panose="02000000000000000000" pitchFamily="2" charset="-122"/>
                    <a:cs typeface="+mn-ea"/>
                    <a:sym typeface="+mn-lt"/>
                  </a:rPr>
                  <a:t>01</a:t>
                </a:r>
                <a:endParaRPr kumimoji="0" lang="en-US" altLang="zh-CN" sz="4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7" name="TextBox 8"/>
              <p:cNvSpPr txBox="1"/>
              <p:nvPr/>
            </p:nvSpPr>
            <p:spPr>
              <a:xfrm>
                <a:off x="2066367" y="1766754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方正卡通简体" panose="02000000000000000000" pitchFamily="2" charset="-122"/>
                    <a:ea typeface="方正卡通简体" panose="02000000000000000000" pitchFamily="2" charset="-122"/>
                    <a:cs typeface="+mn-ea"/>
                    <a:sym typeface="+mn-lt"/>
                  </a:rPr>
                  <a:t>我园中班签到的方式和价值</a:t>
                </a:r>
                <a:endParaRPr kumimoji="0" lang="zh-CN" alt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2207686" y="3685388"/>
            <a:ext cx="6522361" cy="988629"/>
            <a:chOff x="3974544" y="1846512"/>
            <a:chExt cx="4891771" cy="741472"/>
          </a:xfrm>
        </p:grpSpPr>
        <p:grpSp>
          <p:nvGrpSpPr>
            <p:cNvPr id="12" name="组合 11"/>
            <p:cNvGrpSpPr/>
            <p:nvPr/>
          </p:nvGrpSpPr>
          <p:grpSpPr>
            <a:xfrm>
              <a:off x="3974544" y="1846512"/>
              <a:ext cx="741472" cy="741472"/>
              <a:chOff x="3059832" y="3339719"/>
              <a:chExt cx="3607562" cy="3607562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同心圆 69"/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Group 10"/>
            <p:cNvGrpSpPr/>
            <p:nvPr/>
          </p:nvGrpSpPr>
          <p:grpSpPr>
            <a:xfrm>
              <a:off x="4039521" y="2008868"/>
              <a:ext cx="4826794" cy="530915"/>
              <a:chOff x="1598315" y="2786337"/>
              <a:chExt cx="6435726" cy="707886"/>
            </a:xfrm>
          </p:grpSpPr>
          <p:sp>
            <p:nvSpPr>
              <p:cNvPr id="14" name="TextBox 11"/>
              <p:cNvSpPr txBox="1"/>
              <p:nvPr/>
            </p:nvSpPr>
            <p:spPr>
              <a:xfrm>
                <a:off x="1598315" y="2786337"/>
                <a:ext cx="718466" cy="707886"/>
              </a:xfrm>
              <a:prstGeom prst="rect">
                <a:avLst/>
              </a:prstGeom>
              <a:noFill/>
            </p:spPr>
            <p:txBody>
              <a:bodyPr wrap="none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方正卡通简体" panose="02000000000000000000" pitchFamily="2" charset="-122"/>
                    <a:ea typeface="方正卡通简体" panose="02000000000000000000" pitchFamily="2" charset="-122"/>
                    <a:cs typeface="+mn-ea"/>
                    <a:sym typeface="+mn-lt"/>
                  </a:rPr>
                  <a:t>02</a:t>
                </a:r>
                <a:endParaRPr kumimoji="0" lang="en-US" altLang="zh-CN" sz="4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TextBox 13"/>
              <p:cNvSpPr txBox="1"/>
              <p:nvPr/>
            </p:nvSpPr>
            <p:spPr>
              <a:xfrm>
                <a:off x="2066310" y="3051767"/>
                <a:ext cx="5967731" cy="295910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方正卡通简体" panose="02000000000000000000" pitchFamily="2" charset="-122"/>
                    <a:ea typeface="方正卡通简体" panose="02000000000000000000" pitchFamily="2" charset="-122"/>
                    <a:cs typeface="+mn-ea"/>
                    <a:sym typeface="+mn-lt"/>
                  </a:rPr>
                  <a:t>文献中中班签到的方式、价值和策略</a:t>
                </a:r>
                <a:endParaRPr kumimoji="0" lang="zh-CN" alt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8" name="矩形 37"/>
          <p:cNvSpPr/>
          <p:nvPr/>
        </p:nvSpPr>
        <p:spPr>
          <a:xfrm>
            <a:off x="1521371" y="926948"/>
            <a:ext cx="22029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5870">
              <a:defRPr/>
            </a:pPr>
            <a:r>
              <a:rPr lang="zh-CN" altLang="en-US" sz="6000" b="1" kern="0" dirty="0"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目 录</a:t>
            </a:r>
            <a:endParaRPr lang="zh-CN" altLang="en-US" sz="6000" b="1" kern="0" dirty="0">
              <a:latin typeface="方正卡通简体" panose="02000000000000000000" pitchFamily="2" charset="-122"/>
              <a:ea typeface="方正卡通简体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5000">
        <p:wipe/>
      </p:transition>
    </mc:Choice>
    <mc:Fallback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998935" y="2608119"/>
            <a:ext cx="1762771" cy="1641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665" dirty="0">
                <a:solidFill>
                  <a:srgbClr val="226A6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01</a:t>
            </a:r>
            <a:endParaRPr lang="zh-CN" altLang="en-US" sz="10665" dirty="0">
              <a:solidFill>
                <a:srgbClr val="226A6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96970" y="3151505"/>
            <a:ext cx="6243955" cy="553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3600" b="1" dirty="0"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我园中班签到的方式和价值</a:t>
            </a:r>
            <a:endParaRPr lang="zh-CN" altLang="en-US" sz="3600" b="1" dirty="0"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5000">
        <p:wedge/>
      </p:transition>
    </mc:Choice>
    <mc:Fallback>
      <p:transition spd="slow" advClick="0" advTm="5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/>
          <a:srcRect l="1826"/>
          <a:stretch>
            <a:fillRect/>
          </a:stretch>
        </p:blipFill>
        <p:spPr>
          <a:xfrm>
            <a:off x="-203200" y="-297"/>
            <a:ext cx="12395200" cy="68585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4" y="163757"/>
            <a:ext cx="2772360" cy="1069958"/>
          </a:xfrm>
          <a:prstGeom prst="rect">
            <a:avLst/>
          </a:prstGeom>
        </p:spPr>
      </p:pic>
      <p:pic>
        <p:nvPicPr>
          <p:cNvPr id="26" name="a5e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3738" y="-1708150"/>
            <a:ext cx="609600" cy="609600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886584" y="772332"/>
            <a:ext cx="3962573" cy="242864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1.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学号签到（按小组）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方正卡通简体" panose="02000000000000000000" pitchFamily="2" charset="-122"/>
              <a:ea typeface="方正卡通简体" panose="02000000000000000000" pitchFamily="2" charset="-122"/>
              <a:cs typeface="+mn-ea"/>
              <a:sym typeface="+mn-lt"/>
            </a:endParaRPr>
          </a:p>
        </p:txBody>
      </p:sp>
      <p:pic>
        <p:nvPicPr>
          <p:cNvPr id="2" name="图片 1" descr="中1班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870" y="1233805"/>
            <a:ext cx="3359764" cy="2520000"/>
          </a:xfrm>
          <a:prstGeom prst="rect">
            <a:avLst/>
          </a:prstGeom>
        </p:spPr>
      </p:pic>
      <p:pic>
        <p:nvPicPr>
          <p:cNvPr id="3" name="图片 2" descr="C:\Users\水星陈\Desktop\签到表\中2班.jpg中2班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124575" y="1233805"/>
            <a:ext cx="3360248" cy="2520000"/>
          </a:xfrm>
          <a:prstGeom prst="rect">
            <a:avLst/>
          </a:prstGeom>
        </p:spPr>
      </p:pic>
      <p:pic>
        <p:nvPicPr>
          <p:cNvPr id="4" name="图片 3" descr="E:\中班幼儿签到方式和价值\中班组各班签到表\中2班南.jpg中2班南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642360" y="3887630"/>
            <a:ext cx="3360248" cy="2446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5000">
        <p:wedge/>
      </p:transition>
    </mc:Choice>
    <mc:Fallback>
      <p:transition spd="slow" advClick="0" advTm="5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/>
          <a:srcRect l="1826"/>
          <a:stretch>
            <a:fillRect/>
          </a:stretch>
        </p:blipFill>
        <p:spPr>
          <a:xfrm>
            <a:off x="-203200" y="-297"/>
            <a:ext cx="12395200" cy="68585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4" y="163757"/>
            <a:ext cx="2772360" cy="1069958"/>
          </a:xfrm>
          <a:prstGeom prst="rect">
            <a:avLst/>
          </a:prstGeom>
        </p:spPr>
      </p:pic>
      <p:pic>
        <p:nvPicPr>
          <p:cNvPr id="26" name="a5e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3738" y="-1708150"/>
            <a:ext cx="609600" cy="609600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886584" y="772332"/>
            <a:ext cx="3962573" cy="242864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学号签到（按学号）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方正卡通简体" panose="02000000000000000000" pitchFamily="2" charset="-122"/>
              <a:ea typeface="方正卡通简体" panose="02000000000000000000" pitchFamily="2" charset="-122"/>
              <a:cs typeface="+mn-ea"/>
              <a:sym typeface="+mn-lt"/>
            </a:endParaRPr>
          </a:p>
        </p:txBody>
      </p:sp>
      <p:pic>
        <p:nvPicPr>
          <p:cNvPr id="2" name="图片 1" descr="C:\Users\水星陈\Desktop\签到表\中4班2.jpg中4班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2667" y="1233805"/>
            <a:ext cx="1889760" cy="2520000"/>
          </a:xfrm>
          <a:prstGeom prst="rect">
            <a:avLst/>
          </a:prstGeom>
        </p:spPr>
      </p:pic>
      <p:pic>
        <p:nvPicPr>
          <p:cNvPr id="3" name="图片 2" descr="C:\Users\水星陈\Desktop\签到表\中5班2.jpg中5班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400000">
            <a:off x="4211053" y="1548587"/>
            <a:ext cx="2520000" cy="1890121"/>
          </a:xfrm>
          <a:prstGeom prst="rect">
            <a:avLst/>
          </a:prstGeom>
        </p:spPr>
      </p:pic>
      <p:pic>
        <p:nvPicPr>
          <p:cNvPr id="4" name="图片 3" descr="C:\Users\水星陈\Desktop\中班组各班签到表\中3班南.jpg中3班南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951066" y="1242695"/>
            <a:ext cx="1889125" cy="2520000"/>
          </a:xfrm>
          <a:prstGeom prst="rect">
            <a:avLst/>
          </a:prstGeom>
        </p:spPr>
      </p:pic>
      <p:pic>
        <p:nvPicPr>
          <p:cNvPr id="5" name="图片 4" descr="C:\Users\水星陈\Desktop\中班组各班签到表\中5班南.jpg中5班南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559974" y="3771900"/>
            <a:ext cx="1729740" cy="2520000"/>
          </a:xfrm>
          <a:prstGeom prst="rect">
            <a:avLst/>
          </a:prstGeom>
        </p:spPr>
      </p:pic>
      <p:pic>
        <p:nvPicPr>
          <p:cNvPr id="6" name="图片 5" descr="C:\Users\水星陈\Desktop\中班组各班签到表\中6班南.jpg中6班南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317144" y="3771900"/>
            <a:ext cx="1805940" cy="2520000"/>
          </a:xfrm>
          <a:prstGeom prst="rect">
            <a:avLst/>
          </a:prstGeom>
        </p:spPr>
      </p:pic>
      <p:pic>
        <p:nvPicPr>
          <p:cNvPr id="8" name="图片 7" descr="C:\Users\水星陈\Desktop\中班组各班签到表\中4班南.jpg中4班南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86460" y="3972560"/>
            <a:ext cx="3331210" cy="2118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5000">
        <p:wedge/>
      </p:transition>
    </mc:Choice>
    <mc:Fallback>
      <p:transition spd="slow" advClick="0" advTm="5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/>
          <a:srcRect l="1826"/>
          <a:stretch>
            <a:fillRect/>
          </a:stretch>
        </p:blipFill>
        <p:spPr>
          <a:xfrm>
            <a:off x="-203200" y="-297"/>
            <a:ext cx="12395200" cy="68585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4" y="163757"/>
            <a:ext cx="2772360" cy="1069958"/>
          </a:xfrm>
          <a:prstGeom prst="rect">
            <a:avLst/>
          </a:prstGeom>
        </p:spPr>
      </p:pic>
      <p:pic>
        <p:nvPicPr>
          <p:cNvPr id="26" name="a5e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3738" y="-1708150"/>
            <a:ext cx="609600" cy="609600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886584" y="772332"/>
            <a:ext cx="3962573" cy="242864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2.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数字签到（按星期书写数字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1,2,3,4,5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）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方正卡通简体" panose="02000000000000000000" pitchFamily="2" charset="-122"/>
              <a:ea typeface="方正卡通简体" panose="02000000000000000000" pitchFamily="2" charset="-122"/>
              <a:cs typeface="+mn-ea"/>
              <a:sym typeface="+mn-lt"/>
            </a:endParaRPr>
          </a:p>
        </p:txBody>
      </p:sp>
      <p:pic>
        <p:nvPicPr>
          <p:cNvPr id="2" name="图片 1" descr="C:\Users\水星陈\Desktop\中1班南.jpg中1班南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2905125" y="1792605"/>
            <a:ext cx="5242560" cy="3931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5000">
        <p:wedge/>
      </p:transition>
    </mc:Choice>
    <mc:Fallback>
      <p:transition spd="slow" advClick="0" advTm="5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/>
          <a:srcRect l="1826"/>
          <a:stretch>
            <a:fillRect/>
          </a:stretch>
        </p:blipFill>
        <p:spPr>
          <a:xfrm>
            <a:off x="-203200" y="-297"/>
            <a:ext cx="12395200" cy="68585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4" y="163757"/>
            <a:ext cx="2772360" cy="1069958"/>
          </a:xfrm>
          <a:prstGeom prst="rect">
            <a:avLst/>
          </a:prstGeom>
        </p:spPr>
      </p:pic>
      <p:pic>
        <p:nvPicPr>
          <p:cNvPr id="26" name="a5e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3738" y="-1708150"/>
            <a:ext cx="609600" cy="609600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886584" y="772332"/>
            <a:ext cx="3962573" cy="242864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3.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个性化签到（</a:t>
            </a:r>
            <a:r>
              <a:rPr kumimoji="0" lang="zh-CN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学号、星期、画画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）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方正卡通简体" panose="02000000000000000000" pitchFamily="2" charset="-122"/>
              <a:ea typeface="方正卡通简体" panose="02000000000000000000" pitchFamily="2" charset="-122"/>
              <a:cs typeface="+mn-ea"/>
              <a:sym typeface="+mn-lt"/>
            </a:endParaRPr>
          </a:p>
        </p:txBody>
      </p:sp>
      <p:pic>
        <p:nvPicPr>
          <p:cNvPr id="2" name="图片 1" descr="C:\Users\水星陈\Desktop\QQ截图20220424132441.pngQQ截图2022042413244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81450" y="1051560"/>
            <a:ext cx="4052570" cy="5157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5000">
        <p:wedge/>
      </p:transition>
    </mc:Choice>
    <mc:Fallback>
      <p:transition spd="slow" advClick="0" advTm="5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/>
          <a:srcRect l="1826"/>
          <a:stretch>
            <a:fillRect/>
          </a:stretch>
        </p:blipFill>
        <p:spPr>
          <a:xfrm>
            <a:off x="-203200" y="-297"/>
            <a:ext cx="12395200" cy="68585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4" y="163757"/>
            <a:ext cx="2772360" cy="1069958"/>
          </a:xfrm>
          <a:prstGeom prst="rect">
            <a:avLst/>
          </a:prstGeom>
        </p:spPr>
      </p:pic>
      <p:pic>
        <p:nvPicPr>
          <p:cNvPr id="26" name="a5e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3738" y="-1708150"/>
            <a:ext cx="609600" cy="609600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886584" y="991407"/>
            <a:ext cx="3962573" cy="242864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中班签到活动的价值</a:t>
            </a:r>
            <a:endParaRPr kumimoji="0" lang="zh-CN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方正卡通简体" panose="02000000000000000000" pitchFamily="2" charset="-122"/>
              <a:ea typeface="方正卡通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35380" y="1440498"/>
            <a:ext cx="9133840" cy="49847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认识自己的学号、名字和数字1,2,3,4,5，知道当天是星期几。学习书写自己的学号，数字1,2,3,4,5，体会到书写数字可以代表自己的学号和星期，感知和体会数字是多用的，对环境中各种数字的含义有进一步探究的兴趣。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增强孩子的归属感，让幼儿懂得关心集体和他人。通过签到表示今天我来上幼儿园了，没有签到的小朋友今天今天为什么没来呢？通过这些信息，熟悉我们班的小朋友，知道谁来了谁没来，从而帮助幼儿建立起在班级的归属感。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5000">
        <p:wipe/>
      </p:transition>
    </mc:Choice>
    <mc:Fallback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/>
          <a:srcRect l="1826"/>
          <a:stretch>
            <a:fillRect/>
          </a:stretch>
        </p:blipFill>
        <p:spPr>
          <a:xfrm>
            <a:off x="-203200" y="-297"/>
            <a:ext cx="12395200" cy="68585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4" y="163757"/>
            <a:ext cx="2772360" cy="1069958"/>
          </a:xfrm>
          <a:prstGeom prst="rect">
            <a:avLst/>
          </a:prstGeom>
        </p:spPr>
      </p:pic>
      <p:pic>
        <p:nvPicPr>
          <p:cNvPr id="26" name="a5e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3738" y="-1708150"/>
            <a:ext cx="609600" cy="609600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886584" y="991407"/>
            <a:ext cx="3962573" cy="242864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中班签到活动的价值</a:t>
            </a:r>
            <a:endParaRPr kumimoji="0" lang="zh-CN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方正卡通简体" panose="02000000000000000000" pitchFamily="2" charset="-122"/>
              <a:ea typeface="方正卡通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4585" y="1603375"/>
            <a:ext cx="8649335" cy="3969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3.培养幼儿的自我管理能力，养成按时来园的意识，形成初步的时间观念。当有些孩子来的比较晚，看到签到表上只有自己或者几个人没签到，知道己来晚了，明天要早点来。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4.锻炼了幼儿的小肌肉运动精确度，提高幼儿的操作技能。在成人提醒下，签到时姿势正确（坐姿、握笔姿势）。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5.初步感受签到表中行与列之间的空间关系，了解到来园行为与符号或者数字之间的关系，体验到书写的意义。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5000">
        <p:wipe/>
      </p:transition>
    </mc:Choice>
    <mc:Fallback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/>
      <p:bldP spid="3" grpId="0"/>
    </p:bld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  <p:tag name="ISPRING_ULTRA_SCORM_COURSE_ID" val="B5765D23-6381-41F5-9351-744F0B0225B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系统信息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演示文稿13"/>
</p:tagLst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57C74"/>
      </a:accent1>
      <a:accent2>
        <a:srgbClr val="E4B447"/>
      </a:accent2>
      <a:accent3>
        <a:srgbClr val="546720"/>
      </a:accent3>
      <a:accent4>
        <a:srgbClr val="AD1617"/>
      </a:accent4>
      <a:accent5>
        <a:srgbClr val="357C74"/>
      </a:accent5>
      <a:accent6>
        <a:srgbClr val="E4B447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0</TotalTime>
  <Words>1228</Words>
  <Application>WPS 演示</Application>
  <PresentationFormat>宽屏</PresentationFormat>
  <Paragraphs>73</Paragraphs>
  <Slides>17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宋体</vt:lpstr>
      <vt:lpstr>Wingdings</vt:lpstr>
      <vt:lpstr>方正卡通简体</vt:lpstr>
      <vt:lpstr>方正有猫在_GBK</vt:lpstr>
      <vt:lpstr>汉仪乐喵体简</vt:lpstr>
      <vt:lpstr>微软雅黑</vt:lpstr>
      <vt:lpstr>Arial Unicode MS</vt:lpstr>
      <vt:lpstr>等线</vt:lpstr>
      <vt:lpstr>Calibri</vt:lpstr>
      <vt:lpstr>PPT定制1801380800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演示文稿13</dc:title>
  <dc:creator>柚子设计</dc:creator>
  <cp:keywords>MC-PPT模板</cp:keywords>
  <cp:category>模板</cp:category>
  <cp:lastModifiedBy>水星陈</cp:lastModifiedBy>
  <cp:revision>17</cp:revision>
  <dcterms:created xsi:type="dcterms:W3CDTF">2017-11-07T06:15:00Z</dcterms:created>
  <dcterms:modified xsi:type="dcterms:W3CDTF">2022-04-28T04:50:23Z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2FBCF7F2111C4861BBB655F01E8D78BF</vt:lpwstr>
  </property>
  <property fmtid="{D5CDD505-2E9C-101B-9397-08002B2CF9AE}" pid="3" name="KSOProductBuildVer">
    <vt:lpwstr>2052-11.1.0.11365</vt:lpwstr>
  </property>
</Properties>
</file>