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257" r:id="rId5"/>
    <p:sldId id="289" r:id="rId6"/>
    <p:sldId id="292" r:id="rId7"/>
    <p:sldId id="297" r:id="rId8"/>
    <p:sldId id="296" r:id="rId9"/>
    <p:sldId id="298" r:id="rId10"/>
    <p:sldId id="290" r:id="rId11"/>
    <p:sldId id="293" r:id="rId12"/>
    <p:sldId id="291" r:id="rId13"/>
    <p:sldId id="294" r:id="rId14"/>
    <p:sldId id="295" r:id="rId15"/>
    <p:sldId id="284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9782"/>
    <a:srgbClr val="F3F3F3"/>
    <a:srgbClr val="F7FCFE"/>
    <a:srgbClr val="FFFFFC"/>
    <a:srgbClr val="FFFFFF"/>
    <a:srgbClr val="E6E6E6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18" autoAdjust="0"/>
  </p:normalViewPr>
  <p:slideViewPr>
    <p:cSldViewPr snapToGrid="0" showGuides="1">
      <p:cViewPr>
        <p:scale>
          <a:sx n="75" d="100"/>
          <a:sy n="75" d="100"/>
        </p:scale>
        <p:origin x="-138" y="-312"/>
      </p:cViewPr>
      <p:guideLst>
        <p:guide orient="horz" pos="154"/>
        <p:guide orient="horz" pos="4233"/>
        <p:guide orient="horz" pos="561"/>
        <p:guide orient="horz" pos="691"/>
        <p:guide orient="horz" pos="4017"/>
        <p:guide orient="horz" pos="3888"/>
        <p:guide pos="230"/>
        <p:guide pos="74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523999"/>
            <a:ext cx="3547647" cy="481944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975" y="-1147305"/>
            <a:ext cx="5081026" cy="508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5000">
        <p14:warp dir="i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prism isInverted="1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switch dir="r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5000">
        <p14:flip dir="r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 Notice"/>
          <p:cNvSpPr/>
          <p:nvPr userDrawn="1"/>
        </p:nvSpPr>
        <p:spPr bwMode="auto">
          <a:xfrm>
            <a:off x="4184362" y="411009"/>
            <a:ext cx="382327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600" cap="small" dirty="0">
                <a:solidFill>
                  <a:srgbClr val="5A9782"/>
                </a:solidFill>
                <a:latin typeface="方正宋刻本秀楷简体" panose="02000000000000000000" pitchFamily="2" charset="-122"/>
                <a:ea typeface="方正宋刻本秀楷简体" panose="02000000000000000000" pitchFamily="2" charset="-122"/>
              </a:rPr>
              <a:t>点击加入标题文字</a:t>
            </a:r>
            <a:endParaRPr lang="en-US" sz="3600" cap="small" dirty="0">
              <a:solidFill>
                <a:srgbClr val="5A9782"/>
              </a:solidFill>
              <a:latin typeface="方正宋刻本秀楷简体" panose="02000000000000000000" pitchFamily="2" charset="-122"/>
              <a:ea typeface="方正宋刻本秀楷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14:gallery dir="l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1"/>
            <a:ext cx="6858001" cy="12191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.xml"/><Relationship Id="rId5" Type="http://schemas.openxmlformats.org/officeDocument/2006/relationships/image" Target="../media/image20.jpeg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9.png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8.xml"/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9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.xml"/><Relationship Id="rId5" Type="http://schemas.openxmlformats.org/officeDocument/2006/relationships/image" Target="../media/image18.jpeg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9.png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9" t="74845"/>
          <a:stretch>
            <a:fillRect/>
          </a:stretch>
        </p:blipFill>
        <p:spPr>
          <a:xfrm>
            <a:off x="8433559" y="4933951"/>
            <a:ext cx="3643085" cy="1701003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2896740" y="2117990"/>
            <a:ext cx="1415773" cy="1415773"/>
          </a:xfrm>
          <a:prstGeom prst="ellipse">
            <a:avLst/>
          </a:prstGeom>
          <a:solidFill>
            <a:srgbClr val="5A9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893213" y="690749"/>
            <a:ext cx="1643380" cy="22148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15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大</a:t>
            </a:r>
            <a:endParaRPr lang="zh-CN" altLang="en-US" sz="11500" dirty="0">
              <a:solidFill>
                <a:schemeClr val="tx1">
                  <a:lumMod val="75000"/>
                  <a:lumOff val="25000"/>
                </a:schemeClr>
              </a:solidFill>
              <a:latin typeface="汉仪南宫体简" panose="02010600000101010101" pitchFamily="2" charset="-122"/>
              <a:ea typeface="汉仪南宫体简" panose="02010600000101010101" pitchFamily="2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96741" y="1754723"/>
            <a:ext cx="1402080" cy="186372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9600" dirty="0">
                <a:solidFill>
                  <a:schemeClr val="bg1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</a:rPr>
              <a:t>班</a:t>
            </a:r>
            <a:endParaRPr lang="zh-CN" altLang="en-US" sz="9600" dirty="0">
              <a:solidFill>
                <a:schemeClr val="bg1"/>
              </a:solidFill>
              <a:latin typeface="汉仪南宫体简" panose="02010600000101010101" pitchFamily="2" charset="-122"/>
              <a:ea typeface="汉仪南宫体简" panose="02010600000101010101" pitchFamily="2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57363" y="1981417"/>
            <a:ext cx="1676545" cy="1670449"/>
          </a:xfrm>
          <a:custGeom>
            <a:avLst/>
            <a:gdLst>
              <a:gd name="connsiteX0" fmla="*/ 559161 w 1676545"/>
              <a:gd name="connsiteY0" fmla="*/ 0 h 1670449"/>
              <a:gd name="connsiteX1" fmla="*/ 1676545 w 1676545"/>
              <a:gd name="connsiteY1" fmla="*/ 0 h 1670449"/>
              <a:gd name="connsiteX2" fmla="*/ 1676545 w 1676545"/>
              <a:gd name="connsiteY2" fmla="*/ 1670449 h 1670449"/>
              <a:gd name="connsiteX3" fmla="*/ 1335551 w 1676545"/>
              <a:gd name="connsiteY3" fmla="*/ 1670449 h 1670449"/>
              <a:gd name="connsiteX4" fmla="*/ 1403678 w 1676545"/>
              <a:gd name="connsiteY4" fmla="*/ 1587879 h 1670449"/>
              <a:gd name="connsiteX5" fmla="*/ 1577613 w 1676545"/>
              <a:gd name="connsiteY5" fmla="*/ 1018452 h 1670449"/>
              <a:gd name="connsiteX6" fmla="*/ 559161 w 1676545"/>
              <a:gd name="connsiteY6" fmla="*/ 0 h 1670449"/>
              <a:gd name="connsiteX7" fmla="*/ 0 w 1676545"/>
              <a:gd name="connsiteY7" fmla="*/ 0 h 1670449"/>
              <a:gd name="connsiteX8" fmla="*/ 559161 w 1676545"/>
              <a:gd name="connsiteY8" fmla="*/ 0 h 1670449"/>
              <a:gd name="connsiteX9" fmla="*/ 73706 w 1676545"/>
              <a:gd name="connsiteY9" fmla="*/ 122922 h 1670449"/>
              <a:gd name="connsiteX10" fmla="*/ 0 w 1676545"/>
              <a:gd name="connsiteY10" fmla="*/ 167699 h 167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76545" h="1670449">
                <a:moveTo>
                  <a:pt x="559161" y="0"/>
                </a:moveTo>
                <a:lnTo>
                  <a:pt x="1676545" y="0"/>
                </a:lnTo>
                <a:lnTo>
                  <a:pt x="1676545" y="1670449"/>
                </a:lnTo>
                <a:lnTo>
                  <a:pt x="1335551" y="1670449"/>
                </a:lnTo>
                <a:lnTo>
                  <a:pt x="1403678" y="1587879"/>
                </a:lnTo>
                <a:cubicBezTo>
                  <a:pt x="1513492" y="1425333"/>
                  <a:pt x="1577613" y="1229381"/>
                  <a:pt x="1577613" y="1018452"/>
                </a:cubicBezTo>
                <a:cubicBezTo>
                  <a:pt x="1577613" y="455976"/>
                  <a:pt x="1121637" y="0"/>
                  <a:pt x="559161" y="0"/>
                </a:cubicBezTo>
                <a:close/>
                <a:moveTo>
                  <a:pt x="0" y="0"/>
                </a:moveTo>
                <a:lnTo>
                  <a:pt x="559161" y="0"/>
                </a:lnTo>
                <a:cubicBezTo>
                  <a:pt x="383387" y="0"/>
                  <a:pt x="218014" y="44529"/>
                  <a:pt x="73706" y="122922"/>
                </a:cubicBezTo>
                <a:lnTo>
                  <a:pt x="0" y="167699"/>
                </a:lnTo>
                <a:close/>
              </a:path>
            </a:pathLst>
          </a:custGeom>
        </p:spPr>
      </p:pic>
      <p:sp>
        <p:nvSpPr>
          <p:cNvPr id="34" name="PA_文本框 13"/>
          <p:cNvSpPr txBox="1"/>
          <p:nvPr>
            <p:custDataLst>
              <p:tags r:id="rId3"/>
            </p:custDataLst>
          </p:nvPr>
        </p:nvSpPr>
        <p:spPr>
          <a:xfrm>
            <a:off x="4625795" y="2435741"/>
            <a:ext cx="7040880" cy="108839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签到方式、价值和策略</a:t>
            </a:r>
            <a:endParaRPr lang="zh-CN" sz="5400" dirty="0">
              <a:solidFill>
                <a:schemeClr val="tx1">
                  <a:lumMod val="75000"/>
                  <a:lumOff val="25000"/>
                </a:schemeClr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483972" y="4103624"/>
            <a:ext cx="361188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汇报人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：於佳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   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日期：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2022/4/28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  <p:pic>
        <p:nvPicPr>
          <p:cNvPr id="42" name="729379b9e2add56e08e63ca42cdec2b8021c0663a16950edeec68f925e548b7370ae53c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956175" y="-1241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28" grpId="0" animBg="1"/>
      <p:bldP spid="29" grpId="0"/>
      <p:bldP spid="30" grpId="0"/>
      <p:bldP spid="34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46445" y="345440"/>
            <a:ext cx="5540375" cy="1807210"/>
          </a:xfrm>
          <a:prstGeom prst="rect">
            <a:avLst/>
          </a:prstGeom>
        </p:spPr>
      </p:pic>
      <p:cxnSp>
        <p:nvCxnSpPr>
          <p:cNvPr id="9" name="PA_直接连接符 2"/>
          <p:cNvCxnSpPr/>
          <p:nvPr>
            <p:custDataLst>
              <p:tags r:id="rId3"/>
            </p:custDataLst>
          </p:nvPr>
        </p:nvCxnSpPr>
        <p:spPr>
          <a:xfrm flipV="1">
            <a:off x="5264150" y="3990975"/>
            <a:ext cx="5882640" cy="5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C:\Users\可爱小佳佳\Desktop\大班签到汇报稿\IMG_3146(20220423-131040).JPGIMG_3146(20220423-131040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78498" y="1819275"/>
            <a:ext cx="4291965" cy="3219450"/>
          </a:xfrm>
          <a:prstGeom prst="ellipse">
            <a:avLst/>
          </a:prstGeom>
        </p:spPr>
      </p:pic>
      <p:sp>
        <p:nvSpPr>
          <p:cNvPr id="2" name="PA_MH_Entry_1"/>
          <p:cNvSpPr/>
          <p:nvPr>
            <p:custDataLst>
              <p:tags r:id="rId6"/>
            </p:custDataLst>
          </p:nvPr>
        </p:nvSpPr>
        <p:spPr>
          <a:xfrm>
            <a:off x="5264245" y="3003251"/>
            <a:ext cx="6857305" cy="8750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569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大班幼儿签到策略</a:t>
            </a:r>
            <a:endParaRPr lang="zh-CN" altLang="en-US" sz="569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MH_Entry_1"/>
          <p:cNvSpPr/>
          <p:nvPr>
            <p:custDataLst>
              <p:tags r:id="rId1"/>
            </p:custDataLst>
          </p:nvPr>
        </p:nvSpPr>
        <p:spPr>
          <a:xfrm>
            <a:off x="696055" y="536276"/>
            <a:ext cx="6857305" cy="5537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360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大班幼儿签到策略</a:t>
            </a:r>
            <a:endParaRPr lang="zh-CN" altLang="en-US" sz="360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5630" y="1245235"/>
            <a:ext cx="4730750" cy="24161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环境创设激发兴趣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各班签到台在环创上有温馨的桌布、亲切的班级全家福、赏心悦目的绿植、近期生活热点物品（如：冰墩墩）等。提供纸、笔、统计表，幼儿可以根据自己的需要选择相应的材料进行签到。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08115" y="1410970"/>
            <a:ext cx="5039360" cy="20840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签到台提供“三件套”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分别是：台历、时钟、温度计。这三件套可能会引发幼儿探寻时间与天气的秘密，发现指针和时间的对应关系、寻找台历中的数字的含义、天气与我们生活的关系等。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 descr="IMG_26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645" y="3318510"/>
            <a:ext cx="4056380" cy="3042285"/>
          </a:xfrm>
          <a:prstGeom prst="rect">
            <a:avLst/>
          </a:prstGeom>
        </p:spPr>
      </p:pic>
      <p:pic>
        <p:nvPicPr>
          <p:cNvPr id="8" name="图片 7" descr="IMG_26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475" y="3318510"/>
            <a:ext cx="3938905" cy="2954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6090" y="525780"/>
            <a:ext cx="5914390" cy="37445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灵活调整，签到的方式不是一成不变的。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比如大班的时间签到法，班级在实施过程中就能不断调整不断增加新挑战，第一阶段：孩子们尝试根据电子时钟的显示时间记录本人的来园时间；第二阶段：孩子们尝试根据本人的来园时间判断是否按时来园，按时来园用不同的颜色笔记录来园时间，迟到的使用红色笔记录来园时间，引导幼儿关注自己的出勤；第三阶段：孩子们根据有指针的时钟判断自己是否按时来园，按时来园的时间范围7：45-8:00，为了更便于幼儿理解，时钟上数字9到12的边上贴上蓝色即时贴，引导幼儿尝试看指针认识时间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090" y="4574858"/>
            <a:ext cx="5567045" cy="14198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分组签到，减少消极等待。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部分班级在签到时能按小组进行签到，一组一本签到本，甚至有的班级是一人一本签到本，大大的降低了消极等待的出现。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图片 6" descr="IMG_26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5790" y="497205"/>
            <a:ext cx="4179570" cy="3134995"/>
          </a:xfrm>
          <a:prstGeom prst="rect">
            <a:avLst/>
          </a:prstGeom>
        </p:spPr>
      </p:pic>
      <p:pic>
        <p:nvPicPr>
          <p:cNvPr id="9" name="图片 8" descr="IMG_26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635" y="3952875"/>
            <a:ext cx="3312795" cy="2484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54" y="821349"/>
            <a:ext cx="3888071" cy="58326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411" y="398091"/>
            <a:ext cx="1914204" cy="22562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9" t="74845"/>
          <a:stretch>
            <a:fillRect/>
          </a:stretch>
        </p:blipFill>
        <p:spPr>
          <a:xfrm>
            <a:off x="8433559" y="4933951"/>
            <a:ext cx="3643085" cy="1701003"/>
          </a:xfrm>
          <a:prstGeom prst="rect">
            <a:avLst/>
          </a:prstGeom>
        </p:spPr>
      </p:pic>
      <p:sp>
        <p:nvSpPr>
          <p:cNvPr id="34" name="PA_文本框 13"/>
          <p:cNvSpPr txBox="1"/>
          <p:nvPr>
            <p:custDataLst>
              <p:tags r:id="rId4"/>
            </p:custDataLst>
          </p:nvPr>
        </p:nvSpPr>
        <p:spPr>
          <a:xfrm>
            <a:off x="3370530" y="2364979"/>
            <a:ext cx="557075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感谢您的观看！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rippl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0" r="43644"/>
          <a:stretch>
            <a:fillRect/>
          </a:stretch>
        </p:blipFill>
        <p:spPr>
          <a:xfrm>
            <a:off x="88900" y="219572"/>
            <a:ext cx="2699657" cy="6474513"/>
          </a:xfrm>
          <a:custGeom>
            <a:avLst/>
            <a:gdLst>
              <a:gd name="connsiteX0" fmla="*/ 0 w 2496770"/>
              <a:gd name="connsiteY0" fmla="*/ 0 h 6472742"/>
              <a:gd name="connsiteX1" fmla="*/ 2496770 w 2496770"/>
              <a:gd name="connsiteY1" fmla="*/ 0 h 6472742"/>
              <a:gd name="connsiteX2" fmla="*/ 2496770 w 2496770"/>
              <a:gd name="connsiteY2" fmla="*/ 4281713 h 6472742"/>
              <a:gd name="connsiteX3" fmla="*/ 769570 w 2496770"/>
              <a:gd name="connsiteY3" fmla="*/ 4281713 h 6472742"/>
              <a:gd name="connsiteX4" fmla="*/ 769570 w 2496770"/>
              <a:gd name="connsiteY4" fmla="*/ 6095999 h 6472742"/>
              <a:gd name="connsiteX5" fmla="*/ 2496770 w 2496770"/>
              <a:gd name="connsiteY5" fmla="*/ 6095999 h 6472742"/>
              <a:gd name="connsiteX6" fmla="*/ 2496770 w 2496770"/>
              <a:gd name="connsiteY6" fmla="*/ 6472742 h 6472742"/>
              <a:gd name="connsiteX7" fmla="*/ 0 w 2496770"/>
              <a:gd name="connsiteY7" fmla="*/ 6472742 h 647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770" h="6472742">
                <a:moveTo>
                  <a:pt x="0" y="0"/>
                </a:moveTo>
                <a:lnTo>
                  <a:pt x="2496770" y="0"/>
                </a:lnTo>
                <a:lnTo>
                  <a:pt x="2496770" y="4281713"/>
                </a:lnTo>
                <a:lnTo>
                  <a:pt x="769570" y="4281713"/>
                </a:lnTo>
                <a:lnTo>
                  <a:pt x="769570" y="6095999"/>
                </a:lnTo>
                <a:lnTo>
                  <a:pt x="2496770" y="6095999"/>
                </a:lnTo>
                <a:lnTo>
                  <a:pt x="2496770" y="6472742"/>
                </a:lnTo>
                <a:lnTo>
                  <a:pt x="0" y="6472742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1919" y="245858"/>
            <a:ext cx="1926503" cy="6474513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310261" y="1976128"/>
            <a:ext cx="4517261" cy="988629"/>
            <a:chOff x="3974544" y="1008636"/>
            <a:chExt cx="3387946" cy="741472"/>
          </a:xfrm>
        </p:grpSpPr>
        <p:grpSp>
          <p:nvGrpSpPr>
            <p:cNvPr id="18" name="组合 17"/>
            <p:cNvGrpSpPr/>
            <p:nvPr/>
          </p:nvGrpSpPr>
          <p:grpSpPr>
            <a:xfrm>
              <a:off x="3974544" y="1008636"/>
              <a:ext cx="741472" cy="741472"/>
              <a:chOff x="3059832" y="3339719"/>
              <a:chExt cx="3607562" cy="3607562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5"/>
            <p:cNvGrpSpPr/>
            <p:nvPr/>
          </p:nvGrpSpPr>
          <p:grpSpPr>
            <a:xfrm>
              <a:off x="4039521" y="1170991"/>
              <a:ext cx="3322969" cy="530915"/>
              <a:chOff x="1598315" y="1418185"/>
              <a:chExt cx="4430626" cy="707886"/>
            </a:xfrm>
          </p:grpSpPr>
          <p:sp>
            <p:nvSpPr>
              <p:cNvPr id="20" name="TextBox 6"/>
              <p:cNvSpPr txBox="1"/>
              <p:nvPr/>
            </p:nvSpPr>
            <p:spPr>
              <a:xfrm>
                <a:off x="1598315" y="1418185"/>
                <a:ext cx="655949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335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汉仪南宫体简" panose="02010600000101010101" pitchFamily="2" charset="-122"/>
                    <a:ea typeface="汉仪南宫体简" panose="02010600000101010101" pitchFamily="2" charset="-122"/>
                    <a:cs typeface="+mn-ea"/>
                    <a:sym typeface="+mn-lt"/>
                  </a:rPr>
                  <a:t>01</a:t>
                </a:r>
                <a:endParaRPr kumimoji="0" lang="en-US" altLang="zh-CN" sz="533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TextBox 8"/>
              <p:cNvSpPr txBox="1"/>
              <p:nvPr/>
            </p:nvSpPr>
            <p:spPr>
              <a:xfrm>
                <a:off x="2066367" y="1670234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>
                  <a:defRPr/>
                </a:pPr>
                <a:r>
                  <a:rPr lang="zh-CN" altLang="en-US" sz="2800" b="1" kern="0" dirty="0">
                    <a:latin typeface="汉仪南宫体简" panose="02010600000101010101" pitchFamily="2" charset="-122"/>
                    <a:ea typeface="汉仪南宫体简" panose="02010600000101010101" pitchFamily="2" charset="-122"/>
                    <a:cs typeface="+mn-ea"/>
                    <a:sym typeface="+mn-lt"/>
                  </a:rPr>
                  <a:t>大班幼儿签到方式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310261" y="3076786"/>
            <a:ext cx="4517896" cy="988629"/>
            <a:chOff x="3974544" y="1846512"/>
            <a:chExt cx="3388422" cy="741472"/>
          </a:xfrm>
        </p:grpSpPr>
        <p:grpSp>
          <p:nvGrpSpPr>
            <p:cNvPr id="27" name="组合 26"/>
            <p:cNvGrpSpPr/>
            <p:nvPr/>
          </p:nvGrpSpPr>
          <p:grpSpPr>
            <a:xfrm>
              <a:off x="3974544" y="1846512"/>
              <a:ext cx="741472" cy="741472"/>
              <a:chOff x="3059832" y="3339719"/>
              <a:chExt cx="3607562" cy="3607562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4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8" name="Group 10"/>
            <p:cNvGrpSpPr/>
            <p:nvPr/>
          </p:nvGrpSpPr>
          <p:grpSpPr>
            <a:xfrm>
              <a:off x="4039521" y="2008868"/>
              <a:ext cx="3323445" cy="530915"/>
              <a:chOff x="1598315" y="2786337"/>
              <a:chExt cx="4431261" cy="707886"/>
            </a:xfrm>
          </p:grpSpPr>
          <p:sp>
            <p:nvSpPr>
              <p:cNvPr id="29" name="TextBox 11"/>
              <p:cNvSpPr txBox="1"/>
              <p:nvPr/>
            </p:nvSpPr>
            <p:spPr>
              <a:xfrm>
                <a:off x="1598315" y="2786337"/>
                <a:ext cx="718466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335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汉仪南宫体简" panose="02010600000101010101" pitchFamily="2" charset="-122"/>
                    <a:ea typeface="汉仪南宫体简" panose="02010600000101010101" pitchFamily="2" charset="-122"/>
                    <a:cs typeface="+mn-ea"/>
                    <a:sym typeface="+mn-lt"/>
                  </a:rPr>
                  <a:t>02</a:t>
                </a:r>
                <a:endParaRPr kumimoji="0" lang="en-US" altLang="zh-CN" sz="5335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TextBox 13"/>
              <p:cNvSpPr txBox="1"/>
              <p:nvPr/>
            </p:nvSpPr>
            <p:spPr>
              <a:xfrm>
                <a:off x="2067002" y="2967266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 algn="l">
                  <a:defRPr/>
                </a:pPr>
                <a:r>
                  <a:rPr lang="zh-CN" altLang="en-US" sz="2800" b="1" kern="0" dirty="0">
                    <a:latin typeface="汉仪南宫体简" panose="02010600000101010101" pitchFamily="2" charset="-122"/>
                    <a:ea typeface="汉仪南宫体简" panose="02010600000101010101" pitchFamily="2" charset="-122"/>
                    <a:cs typeface="+mn-ea"/>
                    <a:sym typeface="+mn-lt"/>
                  </a:rPr>
                  <a:t>大班幼儿签到价值</a:t>
                </a:r>
                <a:endParaRPr kumimoji="0" lang="zh-CN" alt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4310261" y="4176809"/>
            <a:ext cx="4518531" cy="988629"/>
            <a:chOff x="3974544" y="2684388"/>
            <a:chExt cx="3388898" cy="741472"/>
          </a:xfrm>
        </p:grpSpPr>
        <p:grpSp>
          <p:nvGrpSpPr>
            <p:cNvPr id="36" name="组合 35"/>
            <p:cNvGrpSpPr/>
            <p:nvPr/>
          </p:nvGrpSpPr>
          <p:grpSpPr>
            <a:xfrm>
              <a:off x="3974544" y="2684388"/>
              <a:ext cx="741472" cy="741472"/>
              <a:chOff x="3059832" y="3339719"/>
              <a:chExt cx="3607562" cy="3607562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3059832" y="3339719"/>
                <a:ext cx="3607562" cy="3607562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3" name="同心圆 69"/>
              <p:cNvSpPr/>
              <p:nvPr/>
            </p:nvSpPr>
            <p:spPr>
              <a:xfrm>
                <a:off x="3168202" y="3448089"/>
                <a:ext cx="3390826" cy="3390826"/>
              </a:xfrm>
              <a:prstGeom prst="donut">
                <a:avLst>
                  <a:gd name="adj" fmla="val 48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Group 15"/>
            <p:cNvGrpSpPr/>
            <p:nvPr/>
          </p:nvGrpSpPr>
          <p:grpSpPr>
            <a:xfrm>
              <a:off x="4039521" y="2846744"/>
              <a:ext cx="3323921" cy="530915"/>
              <a:chOff x="1598315" y="4154489"/>
              <a:chExt cx="4431896" cy="707886"/>
            </a:xfrm>
          </p:grpSpPr>
          <p:sp>
            <p:nvSpPr>
              <p:cNvPr id="38" name="TextBox 16"/>
              <p:cNvSpPr txBox="1"/>
              <p:nvPr/>
            </p:nvSpPr>
            <p:spPr>
              <a:xfrm>
                <a:off x="1598315" y="4154489"/>
                <a:ext cx="732893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335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汉仪南宫体简" panose="02010600000101010101" pitchFamily="2" charset="-122"/>
                    <a:ea typeface="汉仪南宫体简" panose="02010600000101010101" pitchFamily="2" charset="-122"/>
                    <a:cs typeface="+mn-ea"/>
                    <a:sym typeface="+mn-lt"/>
                  </a:rPr>
                  <a:t>03</a:t>
                </a:r>
                <a:endParaRPr kumimoji="0" lang="en-US" altLang="zh-CN" sz="5335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40" name="TextBox 18"/>
              <p:cNvSpPr txBox="1"/>
              <p:nvPr/>
            </p:nvSpPr>
            <p:spPr>
              <a:xfrm>
                <a:off x="2067637" y="4368438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480000" tIns="0" rIns="0" bIns="0" anchor="b" anchorCtr="0">
                <a:noAutofit/>
              </a:bodyPr>
              <a:lstStyle/>
              <a:p>
                <a:pPr lvl="0">
                  <a:defRPr/>
                </a:pPr>
                <a:r>
                  <a:rPr lang="zh-CN" altLang="en-US" sz="2800" b="1" kern="0" dirty="0">
                    <a:latin typeface="汉仪南宫体简" panose="02010600000101010101" pitchFamily="2" charset="-122"/>
                    <a:ea typeface="汉仪南宫体简" panose="02010600000101010101" pitchFamily="2" charset="-122"/>
                    <a:cs typeface="+mn-ea"/>
                    <a:sym typeface="+mn-lt"/>
                  </a:rPr>
                  <a:t>大班幼儿签到策略</a:t>
                </a:r>
                <a:endParaRPr lang="zh-CN" altLang="en-US" sz="2800" b="1" kern="0" dirty="0">
                  <a:latin typeface="汉仪南宫体简" panose="02010600000101010101" pitchFamily="2" charset="-122"/>
                  <a:ea typeface="汉仪南宫体简" panose="02010600000101010101" pitchFamily="2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3" name="矩形 52"/>
          <p:cNvSpPr/>
          <p:nvPr/>
        </p:nvSpPr>
        <p:spPr>
          <a:xfrm>
            <a:off x="1551629" y="2931162"/>
            <a:ext cx="2202931" cy="995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5235">
              <a:defRPr/>
            </a:pPr>
            <a:r>
              <a:rPr lang="zh-CN" altLang="en-US" sz="5865" b="1" kern="0" dirty="0">
                <a:latin typeface="汉仪南宫体简" panose="02010600000101010101" pitchFamily="2" charset="-122"/>
                <a:ea typeface="汉仪南宫体简" panose="02010600000101010101" pitchFamily="2" charset="-122"/>
                <a:cs typeface="+mn-ea"/>
                <a:sym typeface="+mn-lt"/>
              </a:rPr>
              <a:t>目 录</a:t>
            </a:r>
            <a:endParaRPr lang="zh-CN" altLang="en-US" sz="5865" b="1" kern="0" dirty="0">
              <a:latin typeface="汉仪南宫体简" panose="02010600000101010101" pitchFamily="2" charset="-122"/>
              <a:ea typeface="汉仪南宫体简" panose="02010600000101010101" pitchFamily="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46445" y="345440"/>
            <a:ext cx="5540375" cy="1807210"/>
          </a:xfrm>
          <a:prstGeom prst="rect">
            <a:avLst/>
          </a:prstGeom>
        </p:spPr>
      </p:pic>
      <p:cxnSp>
        <p:nvCxnSpPr>
          <p:cNvPr id="9" name="PA_直接连接符 2"/>
          <p:cNvCxnSpPr/>
          <p:nvPr>
            <p:custDataLst>
              <p:tags r:id="rId3"/>
            </p:custDataLst>
          </p:nvPr>
        </p:nvCxnSpPr>
        <p:spPr>
          <a:xfrm>
            <a:off x="5264150" y="3996055"/>
            <a:ext cx="5802630" cy="5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_MH_Entry_1"/>
          <p:cNvSpPr/>
          <p:nvPr>
            <p:custDataLst>
              <p:tags r:id="rId4"/>
            </p:custDataLst>
          </p:nvPr>
        </p:nvSpPr>
        <p:spPr>
          <a:xfrm>
            <a:off x="5264245" y="3003251"/>
            <a:ext cx="6857305" cy="8750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569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大班幼儿签到方式</a:t>
            </a:r>
            <a:endParaRPr lang="zh-CN" altLang="en-US" sz="569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" name="图片 4" descr="IMG_3139(20220423-130745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8180" y="1819275"/>
            <a:ext cx="4292600" cy="32194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64235" y="1440498"/>
            <a:ext cx="10464165" cy="423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1、集体签到——分小组签到——自主设计签到表签到 记录姓名、来园时间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A_MH_Entry_1"/>
          <p:cNvSpPr/>
          <p:nvPr>
            <p:custDataLst>
              <p:tags r:id="rId1"/>
            </p:custDataLst>
          </p:nvPr>
        </p:nvSpPr>
        <p:spPr>
          <a:xfrm>
            <a:off x="775430" y="442931"/>
            <a:ext cx="6857305" cy="5537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360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大班幼儿签到方式</a:t>
            </a:r>
            <a:endParaRPr lang="zh-CN" altLang="en-US" sz="360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QQ图片202204231422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5" y="2476500"/>
            <a:ext cx="4552950" cy="3415030"/>
          </a:xfrm>
          <a:prstGeom prst="rect">
            <a:avLst/>
          </a:prstGeom>
        </p:spPr>
      </p:pic>
      <p:pic>
        <p:nvPicPr>
          <p:cNvPr id="5" name="图片 4" descr="C:\Users\可爱小佳佳\Desktop\大班照片\QQ图片20220423142230.jpgQQ图片2022042314223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200000">
            <a:off x="6845300" y="1833245"/>
            <a:ext cx="3477895" cy="4638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MH_Entry_1"/>
          <p:cNvSpPr/>
          <p:nvPr>
            <p:custDataLst>
              <p:tags r:id="rId1"/>
            </p:custDataLst>
          </p:nvPr>
        </p:nvSpPr>
        <p:spPr>
          <a:xfrm>
            <a:off x="775430" y="442931"/>
            <a:ext cx="6857305" cy="5537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360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大班幼儿签到方式</a:t>
            </a:r>
            <a:endParaRPr lang="zh-CN" altLang="en-US" sz="360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5335" y="1350963"/>
            <a:ext cx="9299575" cy="423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2、利用红绿灯的方式提醒幼儿关注时间，绿色代表准时，黄色代表危险，红色代表迟到。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图片 4" descr="QQ图片20220423142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35" y="1946275"/>
            <a:ext cx="5869940" cy="4402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5315" y="611188"/>
            <a:ext cx="10602595" cy="1087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3、有日期、姓名、温度和时间。上期是时间、姓名、温度和心情4项。其中幼儿使用的钟也进行了调整数字时钟换成指针时钟。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图片 3" descr="IMG_26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2004695"/>
            <a:ext cx="4533265" cy="3400425"/>
          </a:xfrm>
          <a:prstGeom prst="rect">
            <a:avLst/>
          </a:prstGeom>
        </p:spPr>
      </p:pic>
      <p:pic>
        <p:nvPicPr>
          <p:cNvPr id="5" name="图片 4" descr="QQ图片202204231423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65" y="2004695"/>
            <a:ext cx="4533900" cy="3401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1325" y="545148"/>
            <a:ext cx="11309350" cy="17519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4、幼儿以小组为单位进行自主签到。</a:t>
            </a:r>
            <a:endParaRPr lang="zh-CN" alt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签到表封面：自主签到表封面由同一组小组成员共同设计（表征自己的自画像或者自己喜欢的物品等）。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签到表内容：幼儿签到日期、姓名、来园时间、体温四项内容。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为了激励幼儿准时入园，我们提倡八点前入园的幼儿用黑笔记录，八点后入园的用红笔记录，每天由小组组长统计每组能够按时入园的幼儿人数及迟到幼儿人数。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图片 5" descr="QQ图片20220423142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2631440"/>
            <a:ext cx="4944110" cy="3708400"/>
          </a:xfrm>
          <a:prstGeom prst="rect">
            <a:avLst/>
          </a:prstGeom>
        </p:spPr>
      </p:pic>
      <p:pic>
        <p:nvPicPr>
          <p:cNvPr id="7" name="图片 6" descr="IMG_2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630" y="2631440"/>
            <a:ext cx="4864100" cy="364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46445" y="345440"/>
            <a:ext cx="5540375" cy="1807210"/>
          </a:xfrm>
          <a:prstGeom prst="rect">
            <a:avLst/>
          </a:prstGeom>
        </p:spPr>
      </p:pic>
      <p:cxnSp>
        <p:nvCxnSpPr>
          <p:cNvPr id="9" name="PA_直接连接符 2"/>
          <p:cNvCxnSpPr/>
          <p:nvPr>
            <p:custDataLst>
              <p:tags r:id="rId3"/>
            </p:custDataLst>
          </p:nvPr>
        </p:nvCxnSpPr>
        <p:spPr>
          <a:xfrm flipV="1">
            <a:off x="5264150" y="3990975"/>
            <a:ext cx="5862320" cy="5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C:\Users\可爱小佳佳\Desktop\大班签到汇报稿\IMG_3140(20220423-130753).JPGIMG_3140(20220423-130753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78498" y="1819275"/>
            <a:ext cx="4291965" cy="3219450"/>
          </a:xfrm>
          <a:prstGeom prst="ellipse">
            <a:avLst/>
          </a:prstGeom>
        </p:spPr>
      </p:pic>
      <p:sp>
        <p:nvSpPr>
          <p:cNvPr id="2" name="PA_MH_Entry_1"/>
          <p:cNvSpPr/>
          <p:nvPr>
            <p:custDataLst>
              <p:tags r:id="rId6"/>
            </p:custDataLst>
          </p:nvPr>
        </p:nvSpPr>
        <p:spPr>
          <a:xfrm>
            <a:off x="5264245" y="3003251"/>
            <a:ext cx="6857305" cy="8750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569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大班幼儿签到价值</a:t>
            </a:r>
            <a:endParaRPr lang="zh-CN" altLang="en-US" sz="569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图片202204231422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44410" y="3233420"/>
            <a:ext cx="4499610" cy="3375025"/>
          </a:xfrm>
          <a:prstGeom prst="ellipse">
            <a:avLst/>
          </a:prstGeom>
        </p:spPr>
      </p:pic>
      <p:sp>
        <p:nvSpPr>
          <p:cNvPr id="2" name="PA_MH_Entry_1"/>
          <p:cNvSpPr/>
          <p:nvPr>
            <p:custDataLst>
              <p:tags r:id="rId2"/>
            </p:custDataLst>
          </p:nvPr>
        </p:nvSpPr>
        <p:spPr>
          <a:xfrm>
            <a:off x="736060" y="476586"/>
            <a:ext cx="6857305" cy="5537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p>
            <a:pPr lvl="0">
              <a:defRPr/>
            </a:pPr>
            <a:r>
              <a:rPr lang="zh-CN" altLang="en-US" sz="3600" b="1" dirty="0">
                <a:solidFill>
                  <a:srgbClr val="5A9782"/>
                </a:solidFill>
                <a:latin typeface="汉仪南宫体简" panose="02010600000101010101" pitchFamily="2" charset="-122"/>
                <a:ea typeface="汉仪南宫体简" panose="02010600000101010101" pitchFamily="2" charset="-122"/>
                <a:sym typeface="+mn-lt"/>
              </a:rPr>
              <a:t>大班幼儿签到价值</a:t>
            </a:r>
            <a:endParaRPr lang="zh-CN" altLang="en-US" sz="3600" b="1" dirty="0">
              <a:solidFill>
                <a:srgbClr val="5A9782"/>
              </a:solidFill>
              <a:latin typeface="汉仪南宫体简" panose="02010600000101010101" pitchFamily="2" charset="-122"/>
              <a:ea typeface="汉仪南宫体简" panose="02010600000101010101" pitchFamily="2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6265" y="1145858"/>
            <a:ext cx="10748010" cy="44088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有助于其形成良好的时间观念。在幼儿入园的过程中，有的幼儿会早早来到幼儿园，有的幼儿可能会在幼儿园规定的时间后才来。可以引导大班幼儿自主签到，让幼儿自己记录到园时间，这有助于他们树立遵守时间的意识，懂得应该在规定的时间内到达幼儿园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有助于提高幼儿的自我表达能力。大班幼儿在进行自主签到的过程中，会借用数字去表达，也会用图画或者符号去表达，这一记录与表达的过程实质上便是幼儿不断表达、不断对外输出的一个过程，长此以往，幼儿的自我表达能力将得到有效的培养与提高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为小学做好充分的准备工作。自主签到既让幼儿了解了正确的握笔姿势，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又让他们学会了书写自己的名字，还帮助他们有了一定的时间概念。以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“自主签到”教育活动为切入口，帮助幼儿学习、梳理、达成一日生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活中的自我服务任务，为幼小衔接做好准备。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4.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自主签到，不仅创新了来园点名的形式，让签到活动变得更加自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主、灵活，更重要的是幼儿在这个过程中获得了发展、获得了提升，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激发了他们自主学习、自主探索的欲望。</a:t>
            </a:r>
            <a:endParaRPr lang="zh-CN" alt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000">
        <p14:doors dir="vert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KSO_WM_UNIT_PLACING_PICTURE_USER_VIEWPORT" val="{&quot;height&quot;:9600,&quot;width&quot;:12800}"/>
</p:tagLst>
</file>

<file path=ppt/tags/tag11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12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13.xml><?xml version="1.0" encoding="utf-8"?>
<p:tagLst xmlns:p="http://schemas.openxmlformats.org/presentationml/2006/main">
  <p:tag name="KSO_WM_UNIT_PLACING_PICTURE_USER_VIEWPORT" val="{&quot;height&quot;:2846,&quot;width&quot;:8725}"/>
</p:tagLst>
</file>

<file path=ppt/tags/tag14.xml><?xml version="1.0" encoding="utf-8"?>
<p:tagLst xmlns:p="http://schemas.openxmlformats.org/presentationml/2006/main">
  <p:tag name="MH" val="20161022204453"/>
  <p:tag name="MH_LIBRARY" val="GRAPHIC"/>
  <p:tag name="MH_ORDER" val="Straight Connector 6"/>
  <p:tag name="PA" val="v3.0.1"/>
</p:tagLst>
</file>

<file path=ppt/tags/tag15.xml><?xml version="1.0" encoding="utf-8"?>
<p:tagLst xmlns:p="http://schemas.openxmlformats.org/presentationml/2006/main">
  <p:tag name="KSO_WM_UNIT_PLACING_PICTURE_USER_VIEWPORT" val="{&quot;height&quot;:9600,&quot;width&quot;:12800}"/>
</p:tagLst>
</file>

<file path=ppt/tags/tag1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1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18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KSO_WM_UNIT_PLACING_PICTURE_USER_VIEWPORT" val="{&quot;height&quot;:2846,&quot;width&quot;:8725}"/>
</p:tagLst>
</file>

<file path=ppt/tags/tag3.xml><?xml version="1.0" encoding="utf-8"?>
<p:tagLst xmlns:p="http://schemas.openxmlformats.org/presentationml/2006/main">
  <p:tag name="MH" val="20161022204453"/>
  <p:tag name="MH_LIBRARY" val="GRAPHIC"/>
  <p:tag name="MH_ORDER" val="Straight Connector 6"/>
  <p:tag name="PA" val="v3.0.1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5.xml><?xml version="1.0" encoding="utf-8"?>
<p:tagLst xmlns:p="http://schemas.openxmlformats.org/presentationml/2006/main">
  <p:tag name="KSO_WM_UNIT_PLACING_PICTURE_USER_VIEWPORT" val="{&quot;height&quot;:9600,&quot;width&quot;:12800}"/>
</p:tagLst>
</file>

<file path=ppt/tags/tag6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  <p:tag name="PA" val="v3.0.1"/>
</p:tagLst>
</file>

<file path=ppt/tags/tag8.xml><?xml version="1.0" encoding="utf-8"?>
<p:tagLst xmlns:p="http://schemas.openxmlformats.org/presentationml/2006/main">
  <p:tag name="KSO_WM_UNIT_PLACING_PICTURE_USER_VIEWPORT" val="{&quot;height&quot;:2846,&quot;width&quot;:8725}"/>
</p:tagLst>
</file>

<file path=ppt/tags/tag9.xml><?xml version="1.0" encoding="utf-8"?>
<p:tagLst xmlns:p="http://schemas.openxmlformats.org/presentationml/2006/main">
  <p:tag name="MH" val="20161022204453"/>
  <p:tag name="MH_LIBRARY" val="GRAPHIC"/>
  <p:tag name="MH_ORDER" val="Straight Connector 6"/>
  <p:tag name="PA" val="v3.0.1"/>
</p:tagLst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34857"/>
      </a:accent1>
      <a:accent2>
        <a:srgbClr val="5A9782"/>
      </a:accent2>
      <a:accent3>
        <a:srgbClr val="BA8B91"/>
      </a:accent3>
      <a:accent4>
        <a:srgbClr val="034857"/>
      </a:accent4>
      <a:accent5>
        <a:srgbClr val="5A9782"/>
      </a:accent5>
      <a:accent6>
        <a:srgbClr val="BA8B9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0</TotalTime>
  <Words>1362</Words>
  <Application>WPS 演示</Application>
  <PresentationFormat>自定义</PresentationFormat>
  <Paragraphs>75</Paragraphs>
  <Slides>13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宋体</vt:lpstr>
      <vt:lpstr>Wingdings</vt:lpstr>
      <vt:lpstr>方正宋刻本秀楷简体</vt:lpstr>
      <vt:lpstr>汉仪南宫体简</vt:lpstr>
      <vt:lpstr>方正有猫在_GBK</vt:lpstr>
      <vt:lpstr>微软雅黑</vt:lpstr>
      <vt:lpstr>Arial Unicode MS</vt:lpstr>
      <vt:lpstr>等线</vt:lpstr>
      <vt:lpstr>Calibri</vt:lpstr>
      <vt:lpstr>PPT定制1801380800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演示文稿7</dc:title>
  <dc:creator>柚子设计</dc:creator>
  <cp:keywords>MC-PPT模板</cp:keywords>
  <cp:category>模板</cp:category>
  <cp:lastModifiedBy>熊熊作业</cp:lastModifiedBy>
  <cp:revision>17</cp:revision>
  <dcterms:created xsi:type="dcterms:W3CDTF">2017-12-07T06:26:00Z</dcterms:created>
  <dcterms:modified xsi:type="dcterms:W3CDTF">2022-04-23T06:49:23Z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330BE90DE91B45818844F88313FBF1AA</vt:lpwstr>
  </property>
</Properties>
</file>