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258" r:id="rId4"/>
    <p:sldId id="288" r:id="rId5"/>
    <p:sldId id="402" r:id="rId6"/>
    <p:sldId id="401" r:id="rId7"/>
    <p:sldId id="403" r:id="rId8"/>
    <p:sldId id="407" r:id="rId9"/>
    <p:sldId id="409" r:id="rId10"/>
    <p:sldId id="411" r:id="rId11"/>
    <p:sldId id="406" r:id="rId12"/>
    <p:sldId id="412" r:id="rId13"/>
    <p:sldId id="497" r:id="rId14"/>
    <p:sldId id="496" r:id="rId15"/>
    <p:sldId id="560" r:id="rId16"/>
    <p:sldId id="405" r:id="rId17"/>
    <p:sldId id="413" r:id="rId18"/>
    <p:sldId id="416" r:id="rId19"/>
    <p:sldId id="442" r:id="rId20"/>
    <p:sldId id="443" r:id="rId21"/>
    <p:sldId id="415" r:id="rId22"/>
    <p:sldId id="383" r:id="rId23"/>
    <p:sldId id="385" r:id="rId24"/>
    <p:sldId id="448" r:id="rId25"/>
    <p:sldId id="398" r:id="rId26"/>
    <p:sldId id="352" r:id="rId27"/>
    <p:sldId id="397" r:id="rId28"/>
    <p:sldId id="451" r:id="rId29"/>
    <p:sldId id="473" r:id="rId30"/>
    <p:sldId id="539" r:id="rId31"/>
    <p:sldId id="537" r:id="rId32"/>
    <p:sldId id="561" r:id="rId33"/>
    <p:sldId id="475" r:id="rId34"/>
    <p:sldId id="541" r:id="rId35"/>
  </p:sldIdLst>
  <p:sldSz cx="9144000" cy="6858000"/>
  <p:notesSz cx="6857365" cy="9143365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2286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4572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6858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9144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11430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13716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16002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1600200" indent="0" algn="l" defTabSz="914400" fontAlgn="base" hangingPunct="0">
      <a:buNone/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5" autoAdjust="0"/>
    <p:restoredTop sz="100000" autoAdjust="0"/>
  </p:normalViewPr>
  <p:slide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50" cy="458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3894" y="0"/>
            <a:ext cx="2971250" cy="458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46" y="1142841"/>
            <a:ext cx="5485638" cy="308567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673" y="4399939"/>
            <a:ext cx="5485384" cy="3599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4007"/>
            <a:ext cx="2971250" cy="458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894" y="8684007"/>
            <a:ext cx="2971250" cy="458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dt" idx="10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fld id="{CAD2D6BD-DE1B-4B5F-8B41-2702339687B9}" type="slidenum"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193" y="273595"/>
            <a:ext cx="8233074" cy="11447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/>
          </p:nvPr>
        </p:nvSpPr>
        <p:spPr>
          <a:xfrm>
            <a:off x="457193" y="1601975"/>
            <a:ext cx="8233074" cy="45287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/>
          </p:nvPr>
        </p:nvSpPr>
        <p:spPr>
          <a:xfrm>
            <a:off x="463765" y="6245905"/>
            <a:ext cx="216545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/>
          </p:nvPr>
        </p:nvSpPr>
        <p:spPr>
          <a:xfrm>
            <a:off x="3169676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algn="ctr"/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/>
          </p:nvPr>
        </p:nvSpPr>
        <p:spPr>
          <a:xfrm>
            <a:off x="6649746" y="6245905"/>
            <a:ext cx="2022584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fontAlgn="base" hangingPunct="0">
        <a:buNone/>
        <a:defRPr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1pPr>
    </p:titleStyle>
    <p:bodyStyle>
      <a:lvl1pPr marL="342900" indent="-34290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32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1pPr>
      <a:lvl2pPr marL="744220" indent="-287020" defTabSz="914400" fontAlgn="base" hangingPunct="0">
        <a:spcBef>
          <a:spcPct val="20000"/>
        </a:spcBef>
        <a:buFont typeface="宋体" panose="02010600030101010101" pitchFamily="2" charset="-122"/>
        <a:buChar char="–"/>
        <a:defRPr sz="2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2pPr>
      <a:lvl3pPr marL="1143000" indent="-22860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4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3pPr>
      <a:lvl4pPr marL="1600200" indent="-228600" defTabSz="914400" fontAlgn="base" hangingPunct="0">
        <a:spcBef>
          <a:spcPct val="20000"/>
        </a:spcBef>
        <a:buFont typeface="宋体" panose="02010600030101010101" pitchFamily="2" charset="-122"/>
        <a:buChar char="–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4pPr>
      <a:lvl5pPr marL="2057400" indent="-22860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5pPr>
      <a:lvl6pPr marL="2582545" indent="-360045" defTabSz="914400" fontAlgn="base" hangingPunct="0">
        <a:spcBef>
          <a:spcPct val="20000"/>
        </a:spcBef>
        <a:buFont typeface="宋体" panose="02010600030101010101" pitchFamily="2" charset="-122"/>
        <a:buChar char="–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6pPr>
      <a:lvl7pPr marL="3014345" indent="-360045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7pPr>
      <a:lvl8pPr marL="3408045" indent="-360045" defTabSz="914400" fontAlgn="base" hangingPunct="0">
        <a:spcBef>
          <a:spcPct val="20000"/>
        </a:spcBef>
        <a:buFont typeface="宋体" panose="02010600030101010101" pitchFamily="2" charset="-122"/>
        <a:buChar char="–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8pPr>
      <a:lvl9pPr marL="3408045" indent="-360045" defTabSz="914400" fontAlgn="base" hangingPunct="0">
        <a:spcBef>
          <a:spcPct val="20000"/>
        </a:spcBef>
        <a:buFont typeface="宋体" panose="02010600030101010101" pitchFamily="2" charset="-122"/>
        <a:buChar char="–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.xml"/><Relationship Id="rId2" Type="http://schemas.openxmlformats.org/officeDocument/2006/relationships/image" Target="../media/image23.jpeg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"/>
          <p:cNvPicPr>
            <a:picLocks noChangeAspect="1"/>
          </p:cNvPicPr>
          <p:nvPr/>
        </p:nvPicPr>
        <p:blipFill>
          <a:blip r:embed="rId1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173335" y="287"/>
            <a:ext cx="4722018" cy="67739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889000"/>
          </a:effectLst>
        </p:spPr>
      </p:pic>
      <p:sp>
        <p:nvSpPr>
          <p:cNvPr id="3074" name="TextBox 5"/>
          <p:cNvSpPr txBox="1"/>
          <p:nvPr/>
        </p:nvSpPr>
        <p:spPr>
          <a:xfrm>
            <a:off x="208280" y="118110"/>
            <a:ext cx="41433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0070C0"/>
                </a:solidFill>
                <a:latin typeface="宋体" panose="02010600030101010101" pitchFamily="2" charset="-122"/>
              </a:rPr>
              <a:t>统编小学语文一年级下册</a:t>
            </a:r>
            <a:endParaRPr lang="zh-CN" altLang="en-US" sz="2000" b="1" dirty="0">
              <a:solidFill>
                <a:srgbClr val="0070C0"/>
              </a:solidFill>
              <a:latin typeface="宋体" panose="02010600030101010101" pitchFamily="2" charset="-122"/>
            </a:endParaRPr>
          </a:p>
        </p:txBody>
      </p:sp>
      <p:sp>
        <p:nvSpPr>
          <p:cNvPr id="3075" name="TextBox 6"/>
          <p:cNvSpPr txBox="1"/>
          <p:nvPr/>
        </p:nvSpPr>
        <p:spPr>
          <a:xfrm>
            <a:off x="978535" y="5938520"/>
            <a:ext cx="75612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常州市新北区新桥第二实验小学   左雅</a:t>
            </a:r>
            <a:endParaRPr lang="zh-CN" altLang="en-US" sz="2800" b="1" dirty="0">
              <a:solidFill>
                <a:srgbClr val="002060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06195" y="1697990"/>
            <a:ext cx="3633470" cy="1060450"/>
            <a:chOff x="2826" y="2797"/>
            <a:chExt cx="5722" cy="1670"/>
          </a:xfrm>
        </p:grpSpPr>
        <p:grpSp>
          <p:nvGrpSpPr>
            <p:cNvPr id="5" name="组合 4"/>
            <p:cNvGrpSpPr/>
            <p:nvPr/>
          </p:nvGrpSpPr>
          <p:grpSpPr>
            <a:xfrm>
              <a:off x="3812" y="2797"/>
              <a:ext cx="4737" cy="1669"/>
              <a:chOff x="2326" y="3566"/>
              <a:chExt cx="4737" cy="166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2451" y="4123"/>
                <a:ext cx="4613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zh-CN" sz="40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树和喜鹊</a:t>
                </a:r>
                <a:endParaRPr lang="zh-CN" altLang="zh-CN" sz="4000" b="1"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326" y="3566"/>
                <a:ext cx="4437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shù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hé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xǐ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què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826" y="3257"/>
              <a:ext cx="84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>
                  <a:solidFill>
                    <a:schemeClr val="accent6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⑥</a:t>
              </a:r>
              <a:endParaRPr lang="en-US" altLang="zh-CN" sz="44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 rot="0">
            <a:off x="0" y="764540"/>
            <a:ext cx="7947025" cy="1670685"/>
            <a:chOff x="110" y="913"/>
            <a:chExt cx="12515" cy="2631"/>
          </a:xfrm>
        </p:grpSpPr>
        <p:sp>
          <p:nvSpPr>
            <p:cNvPr id="3" name="文本框 2"/>
            <p:cNvSpPr txBox="1"/>
            <p:nvPr/>
          </p:nvSpPr>
          <p:spPr>
            <a:xfrm>
              <a:off x="110" y="1365"/>
              <a:ext cx="12414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</a:t>
              </a:r>
              <a:r>
                <a:rPr lang="en-US" altLang="zh-CN" sz="2800"/>
                <a:t>      </a:t>
              </a:r>
              <a:r>
                <a:rPr lang="en-US" altLang="zh-CN" sz="2800" b="1"/>
                <a:t> 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从前，这里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只有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一棵树，树上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只有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一个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niǎo wō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niǎo wō lǐ zhǐ yǒu yì zhī xǐ què</a:t>
              </a:r>
              <a:r>
                <a:rPr lang="zh-CN" altLang="en-US" sz="2800">
                  <a:sym typeface="+mn-ea"/>
                </a:rPr>
                <a:t> </a:t>
              </a:r>
              <a:endParaRPr lang="zh-CN" altLang="en-US" sz="2800"/>
            </a:p>
            <a:p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鸟窝，鸟窝里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只有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一只喜鹊。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30" y="913"/>
              <a:ext cx="11495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cónɡ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qián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 zhè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lǐ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yì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kē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shànɡ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yíɡè</a:t>
              </a:r>
              <a:r>
                <a:rPr lang="zh-CN" altLang="en-US" sz="18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endParaRPr lang="zh-CN" altLang="en-US" sz="1800">
                <a:latin typeface="宋体" panose="02010600030101010101" pitchFamily="2" charset="-122"/>
                <a:cs typeface="Calibri Light" panose="020F0302020204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 rot="0">
            <a:off x="0" y="764540"/>
            <a:ext cx="7947025" cy="1670685"/>
            <a:chOff x="110" y="913"/>
            <a:chExt cx="12515" cy="2631"/>
          </a:xfrm>
        </p:grpSpPr>
        <p:sp>
          <p:nvSpPr>
            <p:cNvPr id="3" name="文本框 2"/>
            <p:cNvSpPr txBox="1"/>
            <p:nvPr/>
          </p:nvSpPr>
          <p:spPr>
            <a:xfrm>
              <a:off x="110" y="1365"/>
              <a:ext cx="12414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</a:t>
              </a:r>
              <a:r>
                <a:rPr lang="en-US" altLang="zh-CN" sz="2800"/>
                <a:t>      </a:t>
              </a:r>
              <a:r>
                <a:rPr lang="en-US" altLang="zh-CN" sz="2800" b="1"/>
                <a:t> 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从前，这里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只有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一棵树，树上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只有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一个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niǎo wō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niǎo wō lǐ zhǐ yǒu yì zhī xǐ què</a:t>
              </a:r>
              <a:r>
                <a:rPr lang="zh-CN" altLang="en-US" sz="2800">
                  <a:sym typeface="+mn-ea"/>
                </a:rPr>
                <a:t> </a:t>
              </a:r>
              <a:endParaRPr lang="zh-CN" altLang="en-US" sz="2800"/>
            </a:p>
            <a:p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鸟窝，鸟窝里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只有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一只喜鹊。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30" y="913"/>
              <a:ext cx="11495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cónɡ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qián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 zhè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lǐ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yì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kē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shànɡ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yíɡè</a:t>
              </a:r>
              <a:r>
                <a:rPr lang="zh-CN" altLang="en-US" sz="18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endParaRPr lang="zh-CN" altLang="en-US" sz="1800">
                <a:latin typeface="宋体" panose="02010600030101010101" pitchFamily="2" charset="-122"/>
                <a:cs typeface="Calibri Light" panose="020F030202020403020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825" y="2721610"/>
            <a:ext cx="7947025" cy="1751965"/>
            <a:chOff x="110" y="785"/>
            <a:chExt cx="12515" cy="2759"/>
          </a:xfrm>
          <a:solidFill>
            <a:schemeClr val="bg2">
              <a:lumMod val="40000"/>
              <a:lumOff val="60000"/>
              <a:alpha val="78000"/>
            </a:schemeClr>
          </a:solidFill>
        </p:grpSpPr>
        <p:sp>
          <p:nvSpPr>
            <p:cNvPr id="6" name="文本框 5"/>
            <p:cNvSpPr txBox="1"/>
            <p:nvPr/>
          </p:nvSpPr>
          <p:spPr>
            <a:xfrm>
              <a:off x="110" y="1365"/>
              <a:ext cx="12414" cy="21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en-US" altLang="zh-CN"/>
                <a:t> </a:t>
              </a:r>
              <a:r>
                <a:rPr lang="en-US" altLang="zh-CN" sz="2800"/>
                <a:t>      </a:t>
              </a:r>
              <a:r>
                <a:rPr lang="en-US" altLang="zh-CN" sz="2800" b="1"/>
                <a:t> 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从前，这里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一棵树，树上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一个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niǎo wō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niǎo wō lǐ zhǐ yǒu yì zhī xǐ què</a:t>
              </a:r>
              <a:r>
                <a:rPr lang="zh-CN" altLang="en-US" sz="2800">
                  <a:sym typeface="+mn-ea"/>
                </a:rPr>
                <a:t> </a:t>
              </a:r>
              <a:endParaRPr lang="zh-CN" altLang="en-US" sz="2800"/>
            </a:p>
            <a:p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鸟窝，鸟窝里</a:t>
              </a:r>
              <a:r>
                <a:rPr lang="zh-CN" altLang="en-US" sz="2800" b="1">
                  <a:highlight>
                    <a:srgbClr val="FFFF00"/>
                  </a:highlight>
                  <a:latin typeface="楷体" panose="02010609060101010101" pitchFamily="-128" charset="-122"/>
                  <a:ea typeface="楷体" panose="02010609060101010101" pitchFamily="-128" charset="-122"/>
                </a:rPr>
                <a:t>有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一只喜鹊。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0" y="785"/>
              <a:ext cx="12515" cy="58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    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cónɡ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qián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zhè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lǐ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yì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kē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shù shànɡ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yíɡè</a:t>
              </a:r>
              <a:r>
                <a:rPr lang="zh-CN" altLang="en-US" sz="18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endParaRPr lang="zh-CN" altLang="en-US" sz="1800">
                <a:latin typeface="宋体" panose="02010600030101010101" pitchFamily="2" charset="-122"/>
                <a:cs typeface="Calibri Light" panose="020F030202020403020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3825" y="100965"/>
            <a:ext cx="2503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对比读：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 rot="0">
            <a:off x="0" y="764540"/>
            <a:ext cx="7947025" cy="2722245"/>
            <a:chOff x="0" y="1204"/>
            <a:chExt cx="12515" cy="4287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1204"/>
              <a:ext cx="12515" cy="2631"/>
              <a:chOff x="110" y="913"/>
              <a:chExt cx="12515" cy="2631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10" y="1365"/>
                <a:ext cx="12414" cy="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800"/>
                  <a:t>      </a:t>
                </a:r>
                <a:r>
                  <a:rPr lang="en-US" altLang="zh-CN" sz="2800" b="1"/>
                  <a:t> 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从前，这里</a:t>
                </a:r>
                <a:r>
                  <a:rPr lang="zh-CN" altLang="en-US" sz="2800" b="1">
                    <a:highlight>
                      <a:srgbClr val="FF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只有</a:t>
                </a:r>
                <a:r>
                  <a:rPr lang="zh-CN" altLang="en-US" sz="2800" b="1">
                    <a:highlight>
                      <a:srgbClr val="00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一棵树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，树上</a:t>
                </a:r>
                <a:r>
                  <a:rPr lang="zh-CN" altLang="en-US" sz="2800" b="1">
                    <a:highlight>
                      <a:srgbClr val="FF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只有</a:t>
                </a:r>
                <a:r>
                  <a:rPr lang="zh-CN" altLang="en-US" sz="2800" b="1">
                    <a:highlight>
                      <a:srgbClr val="00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一个</a:t>
                </a:r>
                <a:endPara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  <a:p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  <a:sym typeface="+mn-ea"/>
                  </a:rPr>
                  <a:t>niǎo wō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  <a:sym typeface="+mn-ea"/>
                  </a:rPr>
                  <a:t>  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  <a:sym typeface="+mn-ea"/>
                  </a:rPr>
                  <a:t> niǎo wō lǐ zhǐ yǒu yì zhī xǐ què</a:t>
                </a:r>
                <a:r>
                  <a:rPr lang="zh-CN" altLang="en-US" sz="2800">
                    <a:sym typeface="+mn-ea"/>
                  </a:rPr>
                  <a:t> </a:t>
                </a:r>
                <a:endParaRPr lang="zh-CN" altLang="en-US" sz="2800"/>
              </a:p>
              <a:p>
                <a:r>
                  <a:rPr lang="zh-CN" altLang="en-US" sz="2800" b="1">
                    <a:highlight>
                      <a:srgbClr val="00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鸟窝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，鸟窝里</a:t>
                </a:r>
                <a:r>
                  <a:rPr lang="zh-CN" altLang="en-US" sz="2800" b="1">
                    <a:highlight>
                      <a:srgbClr val="FF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只有</a:t>
                </a:r>
                <a:r>
                  <a:rPr lang="zh-CN" altLang="en-US" sz="2800" b="1">
                    <a:highlight>
                      <a:srgbClr val="00FF00"/>
                    </a:highlight>
                    <a:latin typeface="楷体" panose="02010609060101010101" pitchFamily="-128" charset="-122"/>
                    <a:ea typeface="楷体" panose="02010609060101010101" pitchFamily="-128" charset="-122"/>
                  </a:rPr>
                  <a:t>一只喜鹊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。</a:t>
                </a:r>
                <a:endPara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130" y="913"/>
                <a:ext cx="114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cónɡ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qián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 zhè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lǐ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zhǐ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yǒu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yì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kē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shù 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shù shànɡ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zhǐyǒu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yíɡè</a:t>
                </a:r>
                <a:r>
                  <a:rPr lang="zh-CN" altLang="en-US" sz="18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endParaRPr lang="zh-CN" altLang="en-US" sz="1800">
                  <a:latin typeface="宋体" panose="02010600030101010101" pitchFamily="2" charset="-122"/>
                  <a:cs typeface="Calibri Light" panose="020F030202020403020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0" y="3986"/>
              <a:ext cx="12414" cy="1505"/>
              <a:chOff x="560" y="3835"/>
              <a:chExt cx="12414" cy="150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60" y="4518"/>
                <a:ext cx="1241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800"/>
                  <a:t>      </a:t>
                </a:r>
                <a:r>
                  <a:rPr lang="en-US" altLang="zh-CN" sz="2800" b="1"/>
                  <a:t> 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树很孤单，喜鹊也很孤单。</a:t>
                </a:r>
                <a:endPara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535" y="3835"/>
                <a:ext cx="888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shù hěn ɡū dān 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 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xǐ què yě hěn ɡū dān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68420" y="140970"/>
            <a:ext cx="14071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highlight>
                  <a:srgbClr val="FFFF00"/>
                </a:highlight>
                <a:latin typeface="楷体" panose="02010609060101010101" pitchFamily="-128" charset="-122"/>
                <a:ea typeface="楷体" panose="02010609060101010101" pitchFamily="-128" charset="-122"/>
                <a:sym typeface="+mn-ea"/>
              </a:rPr>
              <a:t>只有</a:t>
            </a:r>
            <a:endParaRPr lang="zh-CN" altLang="en-US" sz="4800"/>
          </a:p>
        </p:txBody>
      </p:sp>
      <p:pic>
        <p:nvPicPr>
          <p:cNvPr id="28" name="图片 8" descr="树.tif"/>
          <p:cNvPicPr>
            <a:picLocks noChangeAspect="1"/>
          </p:cNvPicPr>
          <p:nvPr/>
        </p:nvPicPr>
        <p:blipFill>
          <a:blip r:embed="rId1"/>
          <a:srcRect t="4166" r="42467" b="16666"/>
          <a:stretch>
            <a:fillRect/>
          </a:stretch>
        </p:blipFill>
        <p:spPr>
          <a:xfrm>
            <a:off x="-154940" y="0"/>
            <a:ext cx="3519805" cy="660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174490" y="1579245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一棵树</a:t>
            </a:r>
            <a:endParaRPr lang="zh-CN" altLang="en-US" sz="3200"/>
          </a:p>
        </p:txBody>
      </p:sp>
      <p:pic>
        <p:nvPicPr>
          <p:cNvPr id="30" name="图片 10" descr="鸟窝.tif"/>
          <p:cNvPicPr>
            <a:picLocks noChangeAspect="1"/>
          </p:cNvPicPr>
          <p:nvPr/>
        </p:nvPicPr>
        <p:blipFill>
          <a:blip r:embed="rId2"/>
          <a:srcRect l="23160" t="30208" r="57253" b="60417"/>
          <a:stretch>
            <a:fillRect/>
          </a:stretch>
        </p:blipFill>
        <p:spPr>
          <a:xfrm>
            <a:off x="1059815" y="1518285"/>
            <a:ext cx="2151380" cy="129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74490" y="222694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 dirty="0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一个鸟窝</a:t>
            </a:r>
            <a:endParaRPr lang="zh-CN" altLang="en-US" sz="3200" b="1" dirty="0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563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14120"/>
            <a:ext cx="9120505" cy="6840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椭圆 56324"/>
          <p:cNvSpPr/>
          <p:nvPr/>
        </p:nvSpPr>
        <p:spPr>
          <a:xfrm>
            <a:off x="4067175" y="3213100"/>
            <a:ext cx="1081088" cy="115252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7200" b="1" dirty="0">
                <a:solidFill>
                  <a:srgbClr val="000000"/>
                </a:solidFill>
                <a:latin typeface="Arial" panose="020B0604020202020204" pitchFamily="34" charset="0"/>
              </a:rPr>
              <a:t>窝</a:t>
            </a:r>
            <a:endParaRPr lang="zh-CN" altLang="en-US" sz="7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7" name="文本框 56326"/>
          <p:cNvSpPr txBox="1"/>
          <p:nvPr/>
        </p:nvSpPr>
        <p:spPr>
          <a:xfrm>
            <a:off x="4932363" y="1778000"/>
            <a:ext cx="719137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000" b="1" dirty="0">
                <a:solidFill>
                  <a:srgbClr val="FFFF00"/>
                </a:solidFill>
                <a:latin typeface="Arial" panose="020B0604020202020204" pitchFamily="34" charset="0"/>
              </a:rPr>
              <a:t>鸡</a:t>
            </a:r>
            <a:endParaRPr lang="zh-CN" altLang="en-US" sz="6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8" name="文本框 56327"/>
          <p:cNvSpPr txBox="1"/>
          <p:nvPr/>
        </p:nvSpPr>
        <p:spPr>
          <a:xfrm>
            <a:off x="5651500" y="3644900"/>
            <a:ext cx="719138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000" b="1" dirty="0">
                <a:solidFill>
                  <a:srgbClr val="FFFF00"/>
                </a:solidFill>
                <a:latin typeface="Arial" panose="020B0604020202020204" pitchFamily="34" charset="0"/>
              </a:rPr>
              <a:t>狗</a:t>
            </a:r>
            <a:endParaRPr lang="zh-CN" altLang="en-US" sz="6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文本框 56328"/>
          <p:cNvSpPr txBox="1"/>
          <p:nvPr/>
        </p:nvSpPr>
        <p:spPr>
          <a:xfrm>
            <a:off x="4119563" y="5233988"/>
            <a:ext cx="13811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0" name="文本框 56329"/>
          <p:cNvSpPr txBox="1"/>
          <p:nvPr/>
        </p:nvSpPr>
        <p:spPr>
          <a:xfrm>
            <a:off x="4140200" y="4868863"/>
            <a:ext cx="717550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000" b="1" dirty="0">
                <a:solidFill>
                  <a:srgbClr val="FFFF00"/>
                </a:solidFill>
                <a:latin typeface="Arial" panose="020B0604020202020204" pitchFamily="34" charset="0"/>
              </a:rPr>
              <a:t>鼠</a:t>
            </a:r>
            <a:endParaRPr lang="zh-CN" altLang="en-US" sz="6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31" name="文本框 56330"/>
          <p:cNvSpPr txBox="1"/>
          <p:nvPr/>
        </p:nvSpPr>
        <p:spPr>
          <a:xfrm>
            <a:off x="2411413" y="3573463"/>
            <a:ext cx="717550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000" b="1" dirty="0">
                <a:solidFill>
                  <a:srgbClr val="FFFF00"/>
                </a:solidFill>
                <a:latin typeface="Arial" panose="020B0604020202020204" pitchFamily="34" charset="0"/>
              </a:rPr>
              <a:t>蜂</a:t>
            </a:r>
            <a:endParaRPr lang="zh-CN" altLang="zh-CN" sz="6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32" name="文本框 56331"/>
          <p:cNvSpPr txBox="1"/>
          <p:nvPr/>
        </p:nvSpPr>
        <p:spPr>
          <a:xfrm>
            <a:off x="2700338" y="2060575"/>
            <a:ext cx="717550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000" b="1" dirty="0">
                <a:solidFill>
                  <a:srgbClr val="FFFF00"/>
                </a:solidFill>
                <a:latin typeface="Arial" panose="020B0604020202020204" pitchFamily="34" charset="0"/>
              </a:rPr>
              <a:t>鸟</a:t>
            </a:r>
            <a:endParaRPr lang="zh-CN" altLang="en-US" sz="6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0" y="5429250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Times New Roman" panose="02020603050405020304" charset="0"/>
              </a:rPr>
              <a:t>一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窝</a:t>
            </a:r>
            <a:r>
              <a:rPr lang="zh-CN" altLang="en-US" sz="3600" b="1" dirty="0">
                <a:latin typeface="Times New Roman" panose="02020603050405020304" charset="0"/>
              </a:rPr>
              <a:t>小猪</a:t>
            </a:r>
            <a:endParaRPr lang="zh-CN" altLang="en-US" sz="3600" b="1" dirty="0">
              <a:latin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409700"/>
            <a:ext cx="1367155" cy="12471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95" y="3645535"/>
            <a:ext cx="1128395" cy="1015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" y="3645535"/>
            <a:ext cx="1367790" cy="1254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32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632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5633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68420" y="140970"/>
            <a:ext cx="14071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highlight>
                  <a:srgbClr val="FFFF00"/>
                </a:highlight>
                <a:latin typeface="楷体" panose="02010609060101010101" pitchFamily="-128" charset="-122"/>
                <a:ea typeface="楷体" panose="02010609060101010101" pitchFamily="-128" charset="-122"/>
                <a:sym typeface="+mn-ea"/>
              </a:rPr>
              <a:t>只有</a:t>
            </a:r>
            <a:endParaRPr lang="zh-CN" altLang="en-US" sz="4800"/>
          </a:p>
        </p:txBody>
      </p:sp>
      <p:pic>
        <p:nvPicPr>
          <p:cNvPr id="28" name="图片 8" descr="树.tif"/>
          <p:cNvPicPr>
            <a:picLocks noChangeAspect="1"/>
          </p:cNvPicPr>
          <p:nvPr/>
        </p:nvPicPr>
        <p:blipFill>
          <a:blip r:embed="rId1"/>
          <a:srcRect t="4166" r="42467" b="16666"/>
          <a:stretch>
            <a:fillRect/>
          </a:stretch>
        </p:blipFill>
        <p:spPr>
          <a:xfrm>
            <a:off x="-154940" y="0"/>
            <a:ext cx="3519805" cy="660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174490" y="1579245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一棵树</a:t>
            </a:r>
            <a:endParaRPr lang="zh-CN" altLang="en-US" sz="3200"/>
          </a:p>
        </p:txBody>
      </p:sp>
      <p:pic>
        <p:nvPicPr>
          <p:cNvPr id="30" name="图片 10" descr="鸟窝.tif"/>
          <p:cNvPicPr>
            <a:picLocks noChangeAspect="1"/>
          </p:cNvPicPr>
          <p:nvPr/>
        </p:nvPicPr>
        <p:blipFill>
          <a:blip r:embed="rId2"/>
          <a:srcRect l="23160" t="30208" r="57253" b="60417"/>
          <a:stretch>
            <a:fillRect/>
          </a:stretch>
        </p:blipFill>
        <p:spPr>
          <a:xfrm>
            <a:off x="1059815" y="1518285"/>
            <a:ext cx="2151380" cy="129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74490" y="222694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 dirty="0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一个鸟窝</a:t>
            </a:r>
            <a:endParaRPr lang="zh-CN" altLang="en-US" sz="3200" b="1" dirty="0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  <p:pic>
        <p:nvPicPr>
          <p:cNvPr id="29" name="图片 9" descr="鸟窝里的喜鹊.png"/>
          <p:cNvPicPr>
            <a:picLocks noChangeAspect="1"/>
          </p:cNvPicPr>
          <p:nvPr/>
        </p:nvPicPr>
        <p:blipFill>
          <a:blip r:embed="rId3"/>
          <a:srcRect l="16853" t="29167" r="56027" b="62500"/>
          <a:stretch>
            <a:fillRect/>
          </a:stretch>
        </p:blipFill>
        <p:spPr>
          <a:xfrm>
            <a:off x="1293495" y="1369695"/>
            <a:ext cx="1684020" cy="605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174490" y="2926080"/>
            <a:ext cx="20212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 dirty="0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一只喜鹊 </a:t>
            </a:r>
            <a:endParaRPr lang="zh-CN" altLang="en-US" sz="3200" b="1" dirty="0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0" y="764540"/>
            <a:ext cx="7947025" cy="2722245"/>
            <a:chOff x="0" y="1204"/>
            <a:chExt cx="12515" cy="4287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1204"/>
              <a:ext cx="12515" cy="2631"/>
              <a:chOff x="110" y="913"/>
              <a:chExt cx="12515" cy="2631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10" y="1365"/>
                <a:ext cx="12414" cy="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800"/>
                  <a:t> </a:t>
                </a:r>
                <a:r>
                  <a:rPr lang="en-US" altLang="zh-CN" sz="2800">
                    <a:solidFill>
                      <a:schemeClr val="tx1"/>
                    </a:solidFill>
                  </a:rPr>
                  <a:t>     </a:t>
                </a:r>
                <a:r>
                  <a:rPr lang="en-US" altLang="zh-CN" sz="2800" b="1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</a:rPr>
                  <a:t>从前，这里只有一棵树，树上只有一个</a:t>
                </a:r>
                <a:endParaRPr lang="zh-CN" altLang="en-US" sz="2800" b="1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  <a:p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  <a:sym typeface="+mn-ea"/>
                  </a:rPr>
                  <a:t>niǎo wō    niǎo wō lǐ zhǐ yǒu yì zhī xǐ què</a:t>
                </a:r>
                <a:r>
                  <a:rPr lang="zh-CN" altLang="en-US" sz="2800">
                    <a:solidFill>
                      <a:schemeClr val="tx1"/>
                    </a:solidFill>
                    <a:sym typeface="+mn-ea"/>
                  </a:rPr>
                  <a:t> </a:t>
                </a:r>
                <a:endParaRPr lang="zh-CN" altLang="en-US" sz="2800">
                  <a:solidFill>
                    <a:schemeClr val="tx1"/>
                  </a:solidFill>
                </a:endParaRPr>
              </a:p>
              <a:p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</a:rPr>
                  <a:t>鸟窝，鸟窝里只有一只喜鹊。</a:t>
                </a:r>
                <a:endParaRPr lang="zh-CN" altLang="en-US" sz="2800" b="1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130" y="913"/>
                <a:ext cx="114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cónɡ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qián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zhè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lǐ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zhǐ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yǒu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yì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kē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shù 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shù shànɡ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zhǐyǒu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yíɡè</a:t>
                </a:r>
                <a:r>
                  <a:rPr lang="zh-CN" altLang="en-US" sz="18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endParaRPr lang="zh-CN" altLang="en-US" sz="1800">
                  <a:solidFill>
                    <a:schemeClr val="tx1"/>
                  </a:solidFill>
                  <a:latin typeface="宋体" panose="02010600030101010101" pitchFamily="2" charset="-122"/>
                  <a:cs typeface="Calibri Light" panose="020F030202020403020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0" y="3986"/>
              <a:ext cx="12414" cy="1505"/>
              <a:chOff x="560" y="3835"/>
              <a:chExt cx="12414" cy="150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60" y="4518"/>
                <a:ext cx="1241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800"/>
                  <a:t>      </a:t>
                </a:r>
                <a:r>
                  <a:rPr lang="en-US" altLang="zh-CN" sz="2800" b="1"/>
                  <a:t> 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树很</a:t>
                </a:r>
                <a:r>
                  <a:rPr lang="zh-CN" altLang="en-US" sz="2800" b="1">
                    <a:solidFill>
                      <a:srgbClr val="FF0000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</a:rPr>
                  <a:t>孤单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，喜鹊也很</a:t>
                </a:r>
                <a:r>
                  <a:rPr lang="zh-CN" altLang="en-US" sz="2800" b="1">
                    <a:solidFill>
                      <a:srgbClr val="FF0000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</a:rPr>
                  <a:t>孤单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。</a:t>
                </a:r>
                <a:endPara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535" y="3835"/>
                <a:ext cx="888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shù hěn ɡū dān 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 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xǐ què yě hěn ɡū dān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0" y="764540"/>
            <a:ext cx="7946390" cy="2818765"/>
            <a:chOff x="0" y="1204"/>
            <a:chExt cx="12514" cy="4439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204"/>
              <a:ext cx="12515" cy="4287"/>
              <a:chOff x="0" y="1204"/>
              <a:chExt cx="12515" cy="428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0" y="1204"/>
                <a:ext cx="12515" cy="2631"/>
                <a:chOff x="110" y="913"/>
                <a:chExt cx="12515" cy="2631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110" y="1365"/>
                  <a:ext cx="12414" cy="2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 </a:t>
                  </a:r>
                  <a:r>
                    <a:rPr lang="en-US" altLang="zh-CN" sz="2800"/>
                    <a:t>      </a:t>
                  </a:r>
                  <a:r>
                    <a:rPr lang="en-US" altLang="zh-CN" sz="2800" b="1"/>
                    <a:t> 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从前，这里</a:t>
                  </a:r>
                  <a:r>
                    <a:rPr lang="zh-CN" altLang="en-US" sz="2800" b="1"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只有</a:t>
                  </a:r>
                  <a:r>
                    <a:rPr lang="zh-CN" altLang="en-US" sz="2800" b="1">
                      <a:highlight>
                        <a:srgbClr val="00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一棵树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，树上</a:t>
                  </a:r>
                  <a:r>
                    <a:rPr lang="zh-CN" altLang="en-US" sz="2800" b="1"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只有</a:t>
                  </a:r>
                  <a:r>
                    <a:rPr lang="zh-CN" altLang="en-US" sz="2800" b="1">
                      <a:highlight>
                        <a:srgbClr val="00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一个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  <a:p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niǎo wō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 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 niǎo wō lǐ zhǐ yǒu yì zhī xǐ què</a:t>
                  </a:r>
                  <a:r>
                    <a:rPr lang="zh-CN" altLang="en-US" sz="2800">
                      <a:sym typeface="+mn-ea"/>
                    </a:rPr>
                    <a:t> </a:t>
                  </a:r>
                  <a:endParaRPr lang="zh-CN" altLang="en-US" sz="2800"/>
                </a:p>
                <a:p>
                  <a:r>
                    <a:rPr lang="zh-CN" altLang="en-US" sz="2800" b="1">
                      <a:highlight>
                        <a:srgbClr val="00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鸟窝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，鸟窝里</a:t>
                  </a:r>
                  <a:r>
                    <a:rPr lang="zh-CN" altLang="en-US" sz="2800" b="1"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只有</a:t>
                  </a:r>
                  <a:r>
                    <a:rPr lang="zh-CN" altLang="en-US" sz="2800" b="1">
                      <a:highlight>
                        <a:srgbClr val="00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一只喜鹊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。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1130" y="913"/>
                  <a:ext cx="11495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cónɡ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qián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 zhè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lǐ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zhǐ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yǒu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yì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kē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shànɡ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zhǐyǒu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yíɡè</a:t>
                  </a:r>
                  <a:r>
                    <a:rPr lang="zh-CN" altLang="en-US" sz="18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endParaRPr lang="zh-CN" altLang="en-US" sz="1800">
                    <a:latin typeface="宋体" panose="02010600030101010101" pitchFamily="2" charset="-122"/>
                    <a:cs typeface="Calibri Light" panose="020F0302020204030204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0" y="3986"/>
                <a:ext cx="12414" cy="1505"/>
                <a:chOff x="560" y="3835"/>
                <a:chExt cx="12414" cy="1505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60" y="4518"/>
                  <a:ext cx="1241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 </a:t>
                  </a:r>
                  <a:r>
                    <a:rPr lang="en-US" altLang="zh-CN" sz="2800"/>
                    <a:t>      </a:t>
                  </a:r>
                  <a:r>
                    <a:rPr lang="en-US" altLang="zh-CN" sz="2800" b="1"/>
                    <a:t> 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树很孤单，喜鹊也很孤单。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535" y="3835"/>
                  <a:ext cx="8880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hěn ɡū dān 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xǐ què yě hěn ɡū dān</a:t>
                  </a:r>
                  <a:r>
                    <a:rPr lang="zh-CN" altLang="en-US"/>
                    <a:t> </a:t>
                  </a:r>
                  <a:endParaRPr lang="zh-CN" altLang="en-US"/>
                </a:p>
              </p:txBody>
            </p:sp>
          </p:grpSp>
        </p:grpSp>
        <p:sp>
          <p:nvSpPr>
            <p:cNvPr id="2" name="椭圆 1"/>
            <p:cNvSpPr/>
            <p:nvPr/>
          </p:nvSpPr>
          <p:spPr>
            <a:xfrm>
              <a:off x="2543" y="5395"/>
              <a:ext cx="244" cy="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068" y="5395"/>
              <a:ext cx="244" cy="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446" y="5395"/>
              <a:ext cx="244" cy="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078" y="5395"/>
              <a:ext cx="244" cy="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9576" y="4018280"/>
            <a:ext cx="2427177" cy="920750"/>
            <a:chOff x="253" y="6193"/>
            <a:chExt cx="3468" cy="1450"/>
          </a:xfrm>
        </p:grpSpPr>
        <p:sp>
          <p:nvSpPr>
            <p:cNvPr id="8" name="椭圆形标注 7"/>
            <p:cNvSpPr/>
            <p:nvPr/>
          </p:nvSpPr>
          <p:spPr>
            <a:xfrm>
              <a:off x="253" y="6193"/>
              <a:ext cx="3182" cy="1450"/>
            </a:xfrm>
            <a:prstGeom prst="wedgeEllipseCallout">
              <a:avLst>
                <a:gd name="adj1" fmla="val 28095"/>
                <a:gd name="adj2" fmla="val -79793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7" y="6555"/>
              <a:ext cx="30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楷体" panose="02010609060101010101" pitchFamily="-128" charset="-122"/>
                  <a:ea typeface="楷体" panose="02010609060101010101" pitchFamily="-128" charset="-122"/>
                </a:rPr>
                <a:t>联系上下文</a:t>
              </a:r>
              <a:endParaRPr lang="zh-CN" altLang="en-US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3995" y="784225"/>
            <a:ext cx="971550" cy="914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79310" y="1844675"/>
            <a:ext cx="2097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子字旁</a:t>
            </a:r>
            <a:endParaRPr lang="zh-CN" altLang="en-US" sz="4400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9870" y="351155"/>
            <a:ext cx="1323975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0" b="1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sym typeface="+mn-ea"/>
              </a:rPr>
              <a:t>孤</a:t>
            </a:r>
            <a:endParaRPr lang="zh-CN" altLang="en-US" sz="13000" b="1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  <a:sym typeface="+mn-ea"/>
            </a:endParaRPr>
          </a:p>
        </p:txBody>
      </p:sp>
      <p:pic>
        <p:nvPicPr>
          <p:cNvPr id="3" name="图片 2" descr="孤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70" y="3219450"/>
            <a:ext cx="3420110" cy="2280285"/>
          </a:xfrm>
          <a:prstGeom prst="rect">
            <a:avLst/>
          </a:prstGeom>
        </p:spPr>
      </p:pic>
      <p:pic>
        <p:nvPicPr>
          <p:cNvPr id="5" name="图片 4" descr="孤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35" y="3219450"/>
            <a:ext cx="2487295" cy="2295525"/>
          </a:xfrm>
          <a:prstGeom prst="rect">
            <a:avLst/>
          </a:prstGeom>
        </p:spPr>
      </p:pic>
      <p:pic>
        <p:nvPicPr>
          <p:cNvPr id="4" name="图片 3" descr="孤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" y="3219450"/>
            <a:ext cx="2433320" cy="22631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20490" y="5732780"/>
            <a:ext cx="1389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孤岛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3765" y="5732780"/>
            <a:ext cx="1389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孤雁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2000" y="5732780"/>
            <a:ext cx="1389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孤儿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r="4925"/>
          <a:stretch>
            <a:fillRect/>
          </a:stretch>
        </p:blipFill>
        <p:spPr>
          <a:xfrm>
            <a:off x="608965" y="298450"/>
            <a:ext cx="1694815" cy="1889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765" y="298450"/>
            <a:ext cx="223075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扫描全能王 2022-02-23 10.54_2"/>
          <p:cNvPicPr>
            <a:picLocks noChangeAspect="1"/>
          </p:cNvPicPr>
          <p:nvPr/>
        </p:nvPicPr>
        <p:blipFill>
          <a:blip r:embed="rId1"/>
          <a:srcRect l="12198" t="2917" r="53004" b="57287"/>
          <a:stretch>
            <a:fillRect/>
          </a:stretch>
        </p:blipFill>
        <p:spPr>
          <a:xfrm>
            <a:off x="440055" y="631825"/>
            <a:ext cx="2659380" cy="27292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270000" y="975995"/>
            <a:ext cx="1076325" cy="499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37080" y="0"/>
            <a:ext cx="1587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倒八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97275" y="1278890"/>
            <a:ext cx="3669030" cy="1629410"/>
            <a:chOff x="5665" y="2014"/>
            <a:chExt cx="5778" cy="2566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5665" y="3044"/>
              <a:ext cx="1823" cy="2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7933" y="2014"/>
              <a:ext cx="3511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0">
                  <a:latin typeface="楷体" panose="02010609060101010101" pitchFamily="-128" charset="-122"/>
                  <a:ea typeface="楷体" panose="02010609060101010101" pitchFamily="-128" charset="-122"/>
                </a:rPr>
                <a:t>双</a:t>
              </a:r>
              <a:endParaRPr lang="zh-CN" altLang="en-US" sz="10000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"/>
          <p:cNvSpPr/>
          <p:nvPr/>
        </p:nvSpPr>
        <p:spPr>
          <a:xfrm>
            <a:off x="1535430" y="5053330"/>
            <a:ext cx="1703070" cy="10763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0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</a:t>
            </a:r>
            <a:r>
              <a:rPr lang="zh-CN" altLang="en-US" sz="2400" b="0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ǐ  </a:t>
            </a:r>
            <a:r>
              <a:rPr lang="en-US" altLang="zh-CN" sz="2400" b="0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qu</a:t>
            </a:r>
            <a:r>
              <a:rPr lang="zh-CN" altLang="en-US" sz="2400" b="0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è</a:t>
            </a:r>
            <a:endParaRPr lang="en-US" altLang="zh-CN" sz="2400" b="0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0" cap="none" spc="0" baseline="0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喜鹊</a:t>
            </a:r>
            <a:endParaRPr lang="zh-CN" altLang="en-US" sz="4000" b="1" i="0" u="none" strike="noStrike" kern="0" cap="none" spc="0" baseline="0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4667250" y="1375410"/>
            <a:ext cx="4237355" cy="325374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p>
            <a:pPr marL="0" indent="0" eaLnBrk="1" hangingPunct="1">
              <a:buNone/>
            </a:pPr>
            <a:r>
              <a:rPr lang="zh-CN" altLang="en-US" sz="4000" b="1" dirty="0">
                <a:latin typeface="楷体" panose="02010609060101010101" pitchFamily="-128" charset="-122"/>
                <a:ea typeface="楷体" panose="02010609060101010101" pitchFamily="-128" charset="-122"/>
              </a:rPr>
              <a:t>头黑肚白尾巴长，</a:t>
            </a:r>
            <a:endParaRPr lang="zh-CN" altLang="en-US" sz="4000" b="1" dirty="0">
              <a:latin typeface="楷体" panose="02010609060101010101" pitchFamily="-128" charset="-122"/>
              <a:ea typeface="楷体" panose="02010609060101010101" pitchFamily="-128" charset="-122"/>
            </a:endParaRPr>
          </a:p>
          <a:p>
            <a:pPr marL="0" indent="0" eaLnBrk="1" hangingPunct="1">
              <a:buNone/>
            </a:pPr>
            <a:r>
              <a:rPr lang="zh-CN" altLang="en-US" sz="4000" b="1" dirty="0">
                <a:latin typeface="楷体" panose="02010609060101010101" pitchFamily="-128" charset="-122"/>
                <a:ea typeface="楷体" panose="02010609060101010101" pitchFamily="-128" charset="-122"/>
              </a:rPr>
              <a:t>站在树上叫喳喳。</a:t>
            </a:r>
            <a:endParaRPr lang="zh-CN" altLang="en-US" sz="4000" b="1" dirty="0">
              <a:latin typeface="楷体" panose="02010609060101010101" pitchFamily="-128" charset="-122"/>
              <a:ea typeface="楷体" panose="02010609060101010101" pitchFamily="-128" charset="-122"/>
            </a:endParaRPr>
          </a:p>
          <a:p>
            <a:pPr marL="0" indent="0" eaLnBrk="1" hangingPunct="1">
              <a:buNone/>
            </a:pPr>
            <a:r>
              <a:rPr lang="zh-CN" altLang="en-US" sz="4000" b="1" dirty="0">
                <a:latin typeface="楷体" panose="02010609060101010101" pitchFamily="-128" charset="-122"/>
                <a:ea typeface="楷体" panose="02010609060101010101" pitchFamily="-128" charset="-122"/>
              </a:rPr>
              <a:t>因为常来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报吉祥</a:t>
            </a:r>
            <a:r>
              <a:rPr lang="zh-CN" altLang="en-US" sz="4000" b="1" dirty="0">
                <a:latin typeface="楷体" panose="02010609060101010101" pitchFamily="-128" charset="-122"/>
                <a:ea typeface="楷体" panose="02010609060101010101" pitchFamily="-128" charset="-122"/>
              </a:rPr>
              <a:t>，</a:t>
            </a:r>
            <a:endParaRPr lang="zh-CN" altLang="en-US" sz="4000" b="1" dirty="0">
              <a:latin typeface="楷体" panose="02010609060101010101" pitchFamily="-128" charset="-122"/>
              <a:ea typeface="楷体" panose="02010609060101010101" pitchFamily="-128" charset="-122"/>
            </a:endParaRPr>
          </a:p>
          <a:p>
            <a:pPr marL="0" indent="0" eaLnBrk="1" hangingPunct="1">
              <a:buNone/>
            </a:pPr>
            <a:r>
              <a:rPr lang="zh-CN" altLang="en-US" sz="4000" b="1" dirty="0">
                <a:latin typeface="楷体" panose="02010609060101010101" pitchFamily="-128" charset="-122"/>
                <a:ea typeface="楷体" panose="02010609060101010101" pitchFamily="-128" charset="-122"/>
              </a:rPr>
              <a:t>人们看见都爱它</a:t>
            </a:r>
            <a:r>
              <a:rPr lang="zh-CN" altLang="en-US" b="1" dirty="0">
                <a:latin typeface="楷体" panose="02010609060101010101" pitchFamily="-128" charset="-122"/>
                <a:ea typeface="楷体" panose="02010609060101010101" pitchFamily="-128" charset="-122"/>
              </a:rPr>
              <a:t>。</a:t>
            </a:r>
            <a:endParaRPr lang="en-US" altLang="zh-CN" b="1" dirty="0"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" y="663575"/>
            <a:ext cx="4488815" cy="4176395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"/>
          <p:cNvSpPr/>
          <p:nvPr/>
        </p:nvSpPr>
        <p:spPr>
          <a:xfrm>
            <a:off x="3676650" y="417195"/>
            <a:ext cx="3938905" cy="10147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    </a:t>
            </a:r>
            <a:r>
              <a:rPr lang="zh-CN" altLang="en-US" sz="4000" b="1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树很孤单。</a:t>
            </a:r>
            <a:endParaRPr lang="en-US" altLang="zh-CN" sz="4000" b="1" i="0" u="none" strike="noStrike" kern="0" cap="none" spc="0" baseline="0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  <a:cs typeface="Times New Roman" panose="02020603050405020304" charset="0"/>
            </a:endParaRPr>
          </a:p>
        </p:txBody>
      </p:sp>
      <p:sp>
        <p:nvSpPr>
          <p:cNvPr id="2" name="矩形"/>
          <p:cNvSpPr/>
          <p:nvPr/>
        </p:nvSpPr>
        <p:spPr>
          <a:xfrm>
            <a:off x="3921224" y="1431717"/>
            <a:ext cx="4125416" cy="10147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   </a:t>
            </a:r>
            <a:r>
              <a:rPr lang="zh-CN" altLang="en-US" sz="4000" b="1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喜鹊很孤单。</a:t>
            </a:r>
            <a:endParaRPr lang="zh-CN" altLang="en-US" sz="4000" b="1" i="0" u="none" strike="noStrike" kern="0" cap="none" spc="0" baseline="0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0365" y="3317240"/>
            <a:ext cx="5125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树很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孤单</a:t>
            </a:r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，喜鹊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也</a:t>
            </a:r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很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孤单。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pic>
        <p:nvPicPr>
          <p:cNvPr id="28" name="图片 8" descr="树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166" r="42467" b="16666"/>
          <a:stretch>
            <a:fillRect/>
          </a:stretch>
        </p:blipFill>
        <p:spPr>
          <a:xfrm>
            <a:off x="156845" y="128270"/>
            <a:ext cx="3519805" cy="6600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1384300" y="1636395"/>
            <a:ext cx="2151380" cy="1370965"/>
            <a:chOff x="2180" y="2577"/>
            <a:chExt cx="3388" cy="2159"/>
          </a:xfrm>
        </p:grpSpPr>
        <p:pic>
          <p:nvPicPr>
            <p:cNvPr id="30" name="图片 10" descr="鸟窝.tif"/>
            <p:cNvPicPr>
              <a:picLocks noChangeAspect="1"/>
            </p:cNvPicPr>
            <p:nvPr/>
          </p:nvPicPr>
          <p:blipFill>
            <a:blip r:embed="rId3"/>
            <a:srcRect l="23160" t="30208" r="57253" b="60417"/>
            <a:stretch>
              <a:fillRect/>
            </a:stretch>
          </p:blipFill>
          <p:spPr>
            <a:xfrm>
              <a:off x="2180" y="2702"/>
              <a:ext cx="3388" cy="20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" name="图片 9" descr="鸟窝里的喜鹊.png"/>
            <p:cNvPicPr>
              <a:picLocks noChangeAspect="1"/>
            </p:cNvPicPr>
            <p:nvPr/>
          </p:nvPicPr>
          <p:blipFill>
            <a:blip r:embed="rId4"/>
            <a:srcRect l="16853" t="29167" r="56027" b="62500"/>
            <a:stretch>
              <a:fillRect/>
            </a:stretch>
          </p:blipFill>
          <p:spPr>
            <a:xfrm>
              <a:off x="2548" y="2577"/>
              <a:ext cx="2652" cy="9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0" y="764540"/>
            <a:ext cx="7947025" cy="2722245"/>
            <a:chOff x="0" y="1204"/>
            <a:chExt cx="12515" cy="4287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1204"/>
              <a:ext cx="12515" cy="2631"/>
              <a:chOff x="110" y="913"/>
              <a:chExt cx="12515" cy="2631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10" y="1365"/>
                <a:ext cx="12414" cy="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800"/>
                  <a:t> </a:t>
                </a:r>
                <a:r>
                  <a:rPr lang="en-US" altLang="zh-CN" sz="2800">
                    <a:solidFill>
                      <a:schemeClr val="tx1"/>
                    </a:solidFill>
                  </a:rPr>
                  <a:t>     </a:t>
                </a:r>
                <a:r>
                  <a:rPr lang="en-US" altLang="zh-CN" sz="2800" b="1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</a:rPr>
                  <a:t>从前，这里只有一棵树，树上只有一个</a:t>
                </a:r>
                <a:endParaRPr lang="zh-CN" altLang="en-US" sz="2800" b="1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  <a:p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  <a:sym typeface="+mn-ea"/>
                  </a:rPr>
                  <a:t>niǎo wō    niǎo wō lǐ zhǐ yǒu yì zhī xǐ què</a:t>
                </a:r>
                <a:r>
                  <a:rPr lang="zh-CN" altLang="en-US" sz="2800">
                    <a:solidFill>
                      <a:schemeClr val="tx1"/>
                    </a:solidFill>
                    <a:sym typeface="+mn-ea"/>
                  </a:rPr>
                  <a:t> </a:t>
                </a:r>
                <a:endParaRPr lang="zh-CN" altLang="en-US" sz="2800">
                  <a:solidFill>
                    <a:schemeClr val="tx1"/>
                  </a:solidFill>
                </a:endParaRPr>
              </a:p>
              <a:p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</a:rPr>
                  <a:t>鸟窝，鸟窝里只有一只喜鹊。</a:t>
                </a:r>
                <a:endParaRPr lang="zh-CN" altLang="en-US" sz="2800" b="1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130" y="913"/>
                <a:ext cx="114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cónɡ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qián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zhè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lǐ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zhǐ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yǒu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yì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kē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shù 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shù shànɡ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zhǐyǒu</a:t>
                </a:r>
                <a:r>
                  <a:rPr lang="en-US" altLang="zh-CN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yíɡè</a:t>
                </a:r>
                <a:r>
                  <a:rPr lang="zh-CN" altLang="en-US" sz="1800">
                    <a:solidFill>
                      <a:schemeClr val="tx1"/>
                    </a:solidFill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endParaRPr lang="zh-CN" altLang="en-US" sz="1800">
                  <a:solidFill>
                    <a:schemeClr val="tx1"/>
                  </a:solidFill>
                  <a:latin typeface="宋体" panose="02010600030101010101" pitchFamily="2" charset="-122"/>
                  <a:cs typeface="Calibri Light" panose="020F030202020403020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0" y="3986"/>
              <a:ext cx="12414" cy="1505"/>
              <a:chOff x="560" y="3835"/>
              <a:chExt cx="12414" cy="150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60" y="4518"/>
                <a:ext cx="1241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800"/>
                  <a:t>      </a:t>
                </a:r>
                <a:r>
                  <a:rPr lang="en-US" altLang="zh-CN" sz="2800" b="1"/>
                  <a:t> 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树很孤单，喜鹊也很</a:t>
                </a:r>
                <a:r>
                  <a: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rPr>
                  <a:t>孤单。</a:t>
                </a:r>
                <a:endPara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535" y="3835"/>
                <a:ext cx="888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shù hěn ɡū dān </a:t>
                </a:r>
                <a:r>
                  <a:rPr lang="en-US" altLang="zh-CN" sz="1600">
                    <a:latin typeface="宋体" panose="02010600030101010101" pitchFamily="2" charset="-122"/>
                    <a:cs typeface="Calibri Light" panose="020F0302020204030204" charset="0"/>
                  </a:rPr>
                  <a:t>   </a:t>
                </a:r>
                <a:r>
                  <a:rPr lang="zh-CN" altLang="en-US" sz="1600">
                    <a:latin typeface="宋体" panose="02010600030101010101" pitchFamily="2" charset="-122"/>
                    <a:cs typeface="Calibri Light" panose="020F0302020204030204" charset="0"/>
                  </a:rPr>
                  <a:t>xǐ què yě hěn ɡū dān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13055" y="99060"/>
            <a:ext cx="8337550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同桌合作：</a:t>
            </a:r>
            <a:endParaRPr lang="zh-CN" altLang="en-US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r>
              <a:rPr lang="en-US" altLang="zh-CN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1.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同桌互读第</a:t>
            </a:r>
            <a:r>
              <a:rPr lang="en-US" altLang="zh-CN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3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自然段和第</a:t>
            </a:r>
            <a:r>
              <a:rPr lang="en-US" altLang="zh-CN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4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自然段。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r>
              <a:rPr lang="en-US" altLang="zh-CN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2.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说说树和喜鹊分别发生了怎样的变化？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83995" y="1552575"/>
            <a:ext cx="5506085" cy="3384980"/>
            <a:chOff x="2583" y="3173"/>
            <a:chExt cx="9441" cy="5552"/>
          </a:xfrm>
        </p:grpSpPr>
        <p:pic>
          <p:nvPicPr>
            <p:cNvPr id="4" name="图片"/>
            <p:cNvPicPr>
              <a:picLocks noChangeAspect="1"/>
            </p:cNvPicPr>
            <p:nvPr/>
          </p:nvPicPr>
          <p:blipFill>
            <a:blip r:embed="rId1" cstate="print"/>
            <a:srcRect l="8632" t="4202" r="4589" b="60248"/>
            <a:stretch>
              <a:fillRect/>
            </a:stretch>
          </p:blipFill>
          <p:spPr>
            <a:xfrm>
              <a:off x="2583" y="3173"/>
              <a:ext cx="9441" cy="5511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7" name="矩形"/>
            <p:cNvSpPr/>
            <p:nvPr/>
          </p:nvSpPr>
          <p:spPr>
            <a:xfrm>
              <a:off x="8346" y="3825"/>
              <a:ext cx="659" cy="75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8" name="矩形"/>
            <p:cNvSpPr/>
            <p:nvPr/>
          </p:nvSpPr>
          <p:spPr>
            <a:xfrm>
              <a:off x="3231" y="7970"/>
              <a:ext cx="659" cy="75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61975" y="5316220"/>
            <a:ext cx="735076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用上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“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从前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”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和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“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后来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”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，说说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树和喜鹊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分别发生了怎样的变化。</a:t>
            </a:r>
            <a:endParaRPr lang="zh-CN" altLang="en-US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91050" y="2410460"/>
            <a:ext cx="546100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21"/>
          <p:cNvGrpSpPr/>
          <p:nvPr/>
        </p:nvGrpSpPr>
        <p:grpSpPr>
          <a:xfrm>
            <a:off x="6760210" y="2178685"/>
            <a:ext cx="2450993" cy="1066807"/>
            <a:chOff x="6133442" y="457278"/>
            <a:chExt cx="2451103" cy="1066779"/>
          </a:xfrm>
        </p:grpSpPr>
        <p:grpSp>
          <p:nvGrpSpPr>
            <p:cNvPr id="5127" name="组合 16"/>
            <p:cNvGrpSpPr/>
            <p:nvPr/>
          </p:nvGrpSpPr>
          <p:grpSpPr>
            <a:xfrm>
              <a:off x="6133442" y="457278"/>
              <a:ext cx="596638" cy="1066772"/>
              <a:chOff x="5915080" y="299439"/>
              <a:chExt cx="590232" cy="1142970"/>
            </a:xfrm>
          </p:grpSpPr>
          <p:sp>
            <p:nvSpPr>
              <p:cNvPr id="14" name="左大括号 13"/>
              <p:cNvSpPr/>
              <p:nvPr/>
            </p:nvSpPr>
            <p:spPr>
              <a:xfrm>
                <a:off x="6254941" y="299439"/>
                <a:ext cx="153911" cy="114297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33" name="矩形 14"/>
              <p:cNvSpPr/>
              <p:nvPr/>
            </p:nvSpPr>
            <p:spPr>
              <a:xfrm>
                <a:off x="5915080" y="637568"/>
                <a:ext cx="590232" cy="6265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zh-CN" altLang="en-US" sz="3200" b="1" dirty="0">
                    <a:latin typeface="楷体" panose="02010609060101010101" pitchFamily="-128" charset="-122"/>
                    <a:ea typeface="楷体" panose="02010609060101010101" pitchFamily="-128" charset="-122"/>
                  </a:rPr>
                  <a:t>种</a:t>
                </a:r>
                <a:endParaRPr lang="zh-CN" altLang="en-US" sz="32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28" name="矩形 17"/>
            <p:cNvSpPr/>
            <p:nvPr/>
          </p:nvSpPr>
          <p:spPr>
            <a:xfrm>
              <a:off x="6632521" y="555700"/>
              <a:ext cx="929682" cy="398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zhòng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9" name="矩形 18"/>
            <p:cNvSpPr/>
            <p:nvPr/>
          </p:nvSpPr>
          <p:spPr>
            <a:xfrm>
              <a:off x="6538537" y="1125281"/>
              <a:ext cx="929682" cy="398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zh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ǒ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ng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0" name="矩形 19"/>
            <p:cNvSpPr/>
            <p:nvPr/>
          </p:nvSpPr>
          <p:spPr>
            <a:xfrm>
              <a:off x="7468268" y="555700"/>
              <a:ext cx="693451" cy="398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 dirty="0">
                  <a:latin typeface="楷体" panose="02010609060101010101" pitchFamily="-128" charset="-122"/>
                  <a:ea typeface="楷体" panose="02010609060101010101" pitchFamily="-128" charset="-122"/>
                </a:rPr>
                <a:t>种树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131" name="矩形 20"/>
            <p:cNvSpPr/>
            <p:nvPr/>
          </p:nvSpPr>
          <p:spPr>
            <a:xfrm>
              <a:off x="7380531" y="1125287"/>
              <a:ext cx="1204014" cy="398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 dirty="0">
                  <a:latin typeface="楷体" panose="02010609060101010101" pitchFamily="-128" charset="-122"/>
                  <a:ea typeface="楷体" panose="02010609060101010101" pitchFamily="-128" charset="-122"/>
                </a:rPr>
                <a:t>各种各样</a:t>
              </a:r>
              <a:endParaRPr lang="zh-CN" altLang="en-US" sz="2000" b="1" dirty="0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3900170"/>
            <a:ext cx="9063355" cy="2775585"/>
            <a:chOff x="376" y="5215"/>
            <a:chExt cx="14273" cy="4371"/>
          </a:xfrm>
        </p:grpSpPr>
        <p:grpSp>
          <p:nvGrpSpPr>
            <p:cNvPr id="4" name="组合 3"/>
            <p:cNvGrpSpPr/>
            <p:nvPr/>
          </p:nvGrpSpPr>
          <p:grpSpPr>
            <a:xfrm>
              <a:off x="533" y="5215"/>
              <a:ext cx="12591" cy="2991"/>
              <a:chOff x="270" y="4866"/>
              <a:chExt cx="12591" cy="2991"/>
            </a:xfrm>
          </p:grpSpPr>
          <p:sp>
            <p:nvSpPr>
              <p:cNvPr id="57" name="矩形"/>
              <p:cNvSpPr/>
              <p:nvPr/>
            </p:nvSpPr>
            <p:spPr>
              <a:xfrm>
                <a:off x="270" y="5097"/>
                <a:ext cx="12591" cy="276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         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后来，这里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种了好多好多树，每棵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树上都有鸟窝，每个鸟窝里都有喜鹊。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886" y="4866"/>
                <a:ext cx="10727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</a:rPr>
                  <a:t>hòu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lái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zhè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lǐ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zhònɡ le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 hǎo duō hǎo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duō shù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měi kē</a:t>
                </a:r>
                <a:r>
                  <a:rPr lang="zh-CN" altLang="en-US">
                    <a:latin typeface="宋体" panose="02010600030101010101" pitchFamily="2" charset="-122"/>
                  </a:rPr>
                  <a:t> </a:t>
                </a:r>
                <a:endParaRPr lang="zh-CN" altLang="en-US">
                  <a:latin typeface="宋体" panose="02010600030101010101" pitchFamily="2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50" y="6342"/>
                <a:ext cx="11740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shù shànɡ dōu yǒu niǎo wō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měi ɡè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niǎo wō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lǐ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dōu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 yǒu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xǐ què</a:t>
                </a:r>
                <a:r>
                  <a:rPr lang="zh-CN" altLang="en-US" sz="1600">
                    <a:sym typeface="+mn-ea"/>
                  </a:rPr>
                  <a:t> </a:t>
                </a:r>
                <a:endParaRPr lang="zh-CN" altLang="en-US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76" y="7973"/>
              <a:ext cx="14273" cy="1613"/>
              <a:chOff x="376" y="7973"/>
              <a:chExt cx="14273" cy="1613"/>
            </a:xfrm>
          </p:grpSpPr>
          <p:sp>
            <p:nvSpPr>
              <p:cNvPr id="75" name="矩形"/>
              <p:cNvSpPr/>
              <p:nvPr/>
            </p:nvSpPr>
            <p:spPr>
              <a:xfrm>
                <a:off x="376" y="8570"/>
                <a:ext cx="14273" cy="1016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    </a:t>
                </a:r>
                <a:r>
                  <a:rPr lang="en-US" altLang="zh-CN" sz="2800" b="1" i="0" u="none" strike="noStrike" kern="0" cap="none" spc="0" baseline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</a:t>
                </a:r>
                <a:r>
                  <a:rPr lang="en-US" altLang="zh-CN" sz="28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</a:t>
                </a: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树有了邻居，喜鹊也有了邻居。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133" y="7973"/>
                <a:ext cx="1032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</a:rPr>
                  <a:t>shù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yǒu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le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lín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jū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xǐ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què yě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</a:rPr>
                  <a:t>yǒu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le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lín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jū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</p:grpSp>
      <p:pic>
        <p:nvPicPr>
          <p:cNvPr id="225" name="图片"/>
          <p:cNvPicPr>
            <a:picLocks noChangeAspect="1"/>
          </p:cNvPicPr>
          <p:nvPr/>
        </p:nvPicPr>
        <p:blipFill>
          <a:blip r:embed="rId1" cstate="print"/>
          <a:srcRect l="5485" t="8837" r="3490" b="14076"/>
          <a:stretch>
            <a:fillRect/>
          </a:stretch>
        </p:blipFill>
        <p:spPr>
          <a:xfrm>
            <a:off x="2275205" y="222885"/>
            <a:ext cx="4885055" cy="366776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  <p:sp>
        <p:nvSpPr>
          <p:cNvPr id="8" name="矩形"/>
          <p:cNvSpPr/>
          <p:nvPr/>
        </p:nvSpPr>
        <p:spPr>
          <a:xfrm>
            <a:off x="577850" y="4218305"/>
            <a:ext cx="54800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zh-CN" altLang="en-US" sz="28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矩形"/>
          <p:cNvSpPr/>
          <p:nvPr/>
        </p:nvSpPr>
        <p:spPr>
          <a:xfrm>
            <a:off x="642620" y="6121400"/>
            <a:ext cx="418465" cy="4603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11828" t="13418" r="63567" b="19500"/>
          <a:stretch>
            <a:fillRect/>
          </a:stretch>
        </p:blipFill>
        <p:spPr>
          <a:xfrm>
            <a:off x="607060" y="1464945"/>
            <a:ext cx="3174365" cy="34639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92100"/>
          </a:effectLst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3" cstate="print"/>
          <a:srcRect l="5485" t="8837" r="3490" b="14076"/>
          <a:stretch>
            <a:fillRect/>
          </a:stretch>
        </p:blipFill>
        <p:spPr>
          <a:xfrm>
            <a:off x="4479925" y="1721485"/>
            <a:ext cx="4271645" cy="320738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  <p:sp>
        <p:nvSpPr>
          <p:cNvPr id="2" name="文本框 1"/>
          <p:cNvSpPr txBox="1"/>
          <p:nvPr/>
        </p:nvSpPr>
        <p:spPr>
          <a:xfrm>
            <a:off x="55245" y="189865"/>
            <a:ext cx="903287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用上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“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从前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”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和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“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后来</a:t>
            </a:r>
            <a:r>
              <a:rPr lang="en-US" altLang="zh-CN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”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，说说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树和喜鹊</a:t>
            </a:r>
            <a:r>
              <a:rPr lang="zh-CN" altLang="en-US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分别发生了怎样的变化。</a:t>
            </a:r>
            <a:endParaRPr lang="zh-CN" altLang="en-US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2960" y="5279390"/>
            <a:ext cx="792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从前，这里</a:t>
            </a:r>
            <a:r>
              <a:rPr lang="en-US" altLang="zh-CN" u="sng"/>
              <a:t>                        </a:t>
            </a:r>
            <a:r>
              <a:rPr lang="zh-CN" altLang="en-US"/>
              <a:t>，后来</a:t>
            </a:r>
            <a:r>
              <a:rPr lang="en-US" altLang="zh-CN"/>
              <a:t> </a:t>
            </a:r>
            <a:r>
              <a:rPr lang="en-US" altLang="zh-CN" u="sng"/>
              <a:t>                            </a:t>
            </a:r>
            <a:r>
              <a:rPr lang="zh-CN" altLang="en-US"/>
              <a:t>。</a:t>
            </a:r>
            <a:r>
              <a:rPr lang="en-US" altLang="zh-CN"/>
              <a:t> </a:t>
            </a:r>
            <a:r>
              <a:rPr lang="en-US" altLang="zh-CN" u="sng"/>
              <a:t>                 </a:t>
            </a:r>
            <a:endParaRPr lang="en-US" altLang="zh-CN" u="sn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3900170"/>
            <a:ext cx="9063355" cy="2775585"/>
            <a:chOff x="376" y="5215"/>
            <a:chExt cx="14273" cy="4371"/>
          </a:xfrm>
        </p:grpSpPr>
        <p:grpSp>
          <p:nvGrpSpPr>
            <p:cNvPr id="4" name="组合 3"/>
            <p:cNvGrpSpPr/>
            <p:nvPr/>
          </p:nvGrpSpPr>
          <p:grpSpPr>
            <a:xfrm>
              <a:off x="533" y="5215"/>
              <a:ext cx="12591" cy="2991"/>
              <a:chOff x="270" y="4866"/>
              <a:chExt cx="12591" cy="2991"/>
            </a:xfrm>
          </p:grpSpPr>
          <p:sp>
            <p:nvSpPr>
              <p:cNvPr id="57" name="矩形"/>
              <p:cNvSpPr/>
              <p:nvPr/>
            </p:nvSpPr>
            <p:spPr>
              <a:xfrm>
                <a:off x="270" y="5097"/>
                <a:ext cx="12591" cy="276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         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后来，这里种了好多好多树，每棵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树上都有鸟窝，每个鸟窝里都有喜鹊。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886" y="4866"/>
                <a:ext cx="10727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</a:rPr>
                  <a:t>hòu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lái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zhè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lǐ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zhònɡ le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 hǎo duō hǎo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duō shù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měi kē</a:t>
                </a:r>
                <a:r>
                  <a:rPr lang="zh-CN" altLang="en-US">
                    <a:latin typeface="宋体" panose="02010600030101010101" pitchFamily="2" charset="-122"/>
                  </a:rPr>
                  <a:t> </a:t>
                </a:r>
                <a:endParaRPr lang="zh-CN" altLang="en-US">
                  <a:latin typeface="宋体" panose="02010600030101010101" pitchFamily="2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50" y="6342"/>
                <a:ext cx="11740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shù shànɡ dōu yǒu niǎo wō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měi ɡè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niǎo wō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lǐ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dōu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 yǒu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xǐ què</a:t>
                </a:r>
                <a:r>
                  <a:rPr lang="zh-CN" altLang="en-US" sz="1600">
                    <a:sym typeface="+mn-ea"/>
                  </a:rPr>
                  <a:t> </a:t>
                </a:r>
                <a:endParaRPr lang="zh-CN" altLang="en-US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76" y="7973"/>
              <a:ext cx="14273" cy="1613"/>
              <a:chOff x="376" y="7973"/>
              <a:chExt cx="14273" cy="1613"/>
            </a:xfrm>
          </p:grpSpPr>
          <p:sp>
            <p:nvSpPr>
              <p:cNvPr id="75" name="矩形"/>
              <p:cNvSpPr/>
              <p:nvPr/>
            </p:nvSpPr>
            <p:spPr>
              <a:xfrm>
                <a:off x="376" y="8570"/>
                <a:ext cx="14273" cy="1016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    </a:t>
                </a:r>
                <a:r>
                  <a:rPr lang="en-US" altLang="zh-CN" sz="2800" b="1" i="0" u="none" strike="noStrike" kern="0" cap="none" spc="0" baseline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</a:t>
                </a:r>
                <a:r>
                  <a:rPr lang="en-US" altLang="zh-CN" sz="28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</a:t>
                </a: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树有了</a:t>
                </a:r>
                <a:r>
                  <a:rPr lang="zh-CN" altLang="en-US" sz="3600" b="1" i="0" u="none" strike="noStrike" kern="0" cap="none" spc="0" baseline="0">
                    <a:solidFill>
                      <a:srgbClr val="FF0000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邻居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，喜鹊也有了</a:t>
                </a:r>
                <a:r>
                  <a:rPr lang="zh-CN" altLang="en-US" sz="3600" b="1" i="0" u="none" strike="noStrike" kern="0" cap="none" spc="0" baseline="0">
                    <a:solidFill>
                      <a:srgbClr val="FF0000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邻居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。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133" y="7973"/>
                <a:ext cx="1032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</a:rPr>
                  <a:t>shù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yǒu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le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lín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jū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xǐ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què yě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</a:rPr>
                  <a:t>yǒu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le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lín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jū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</p:grpSp>
      <p:pic>
        <p:nvPicPr>
          <p:cNvPr id="225" name="图片"/>
          <p:cNvPicPr>
            <a:picLocks noChangeAspect="1"/>
          </p:cNvPicPr>
          <p:nvPr/>
        </p:nvPicPr>
        <p:blipFill>
          <a:blip r:embed="rId1" cstate="print"/>
          <a:srcRect l="5485" t="8837" r="3490" b="14076"/>
          <a:stretch>
            <a:fillRect/>
          </a:stretch>
        </p:blipFill>
        <p:spPr>
          <a:xfrm>
            <a:off x="2129790" y="147955"/>
            <a:ext cx="4885055" cy="366776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  <p:sp>
        <p:nvSpPr>
          <p:cNvPr id="8" name="矩形"/>
          <p:cNvSpPr/>
          <p:nvPr/>
        </p:nvSpPr>
        <p:spPr>
          <a:xfrm>
            <a:off x="577850" y="4218305"/>
            <a:ext cx="54800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zh-CN" altLang="en-US" sz="28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矩形"/>
          <p:cNvSpPr/>
          <p:nvPr/>
        </p:nvSpPr>
        <p:spPr>
          <a:xfrm>
            <a:off x="642620" y="6121400"/>
            <a:ext cx="418465" cy="4603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3900170"/>
            <a:ext cx="9063355" cy="2775585"/>
            <a:chOff x="376" y="5215"/>
            <a:chExt cx="14273" cy="4371"/>
          </a:xfrm>
        </p:grpSpPr>
        <p:grpSp>
          <p:nvGrpSpPr>
            <p:cNvPr id="4" name="组合 3"/>
            <p:cNvGrpSpPr/>
            <p:nvPr/>
          </p:nvGrpSpPr>
          <p:grpSpPr>
            <a:xfrm>
              <a:off x="533" y="5215"/>
              <a:ext cx="12591" cy="2991"/>
              <a:chOff x="270" y="4866"/>
              <a:chExt cx="12591" cy="2991"/>
            </a:xfrm>
          </p:grpSpPr>
          <p:sp>
            <p:nvSpPr>
              <p:cNvPr id="57" name="矩形"/>
              <p:cNvSpPr/>
              <p:nvPr/>
            </p:nvSpPr>
            <p:spPr>
              <a:xfrm>
                <a:off x="270" y="5097"/>
                <a:ext cx="12591" cy="276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         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后来，这里种了好多好多树，每棵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树上都有鸟窝，每个鸟窝里都有喜鹊。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886" y="4866"/>
                <a:ext cx="10727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</a:rPr>
                  <a:t>hòu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lái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zhè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lǐ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zhònɡ le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 hǎo duō hǎo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duō shù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měi kē</a:t>
                </a:r>
                <a:r>
                  <a:rPr lang="zh-CN" altLang="en-US">
                    <a:latin typeface="宋体" panose="02010600030101010101" pitchFamily="2" charset="-122"/>
                  </a:rPr>
                  <a:t> </a:t>
                </a:r>
                <a:endParaRPr lang="zh-CN" altLang="en-US">
                  <a:latin typeface="宋体" panose="02010600030101010101" pitchFamily="2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50" y="6342"/>
                <a:ext cx="11740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shù shànɡ dōu yǒu niǎo wō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měi ɡè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niǎo wō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lǐ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dōu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 yǒu </a:t>
                </a:r>
                <a:r>
                  <a:rPr lang="en-US" altLang="zh-CN" sz="1600">
                    <a:latin typeface="宋体" panose="02010600030101010101" pitchFamily="2" charset="-122"/>
                    <a:sym typeface="+mn-ea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  <a:sym typeface="+mn-ea"/>
                  </a:rPr>
                  <a:t>xǐ què</a:t>
                </a:r>
                <a:r>
                  <a:rPr lang="zh-CN" altLang="en-US" sz="1600">
                    <a:sym typeface="+mn-ea"/>
                  </a:rPr>
                  <a:t> </a:t>
                </a:r>
                <a:endParaRPr lang="zh-CN" altLang="en-US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76" y="7973"/>
              <a:ext cx="14273" cy="1613"/>
              <a:chOff x="376" y="7973"/>
              <a:chExt cx="14273" cy="1613"/>
            </a:xfrm>
          </p:grpSpPr>
          <p:sp>
            <p:nvSpPr>
              <p:cNvPr id="75" name="矩形"/>
              <p:cNvSpPr/>
              <p:nvPr/>
            </p:nvSpPr>
            <p:spPr>
              <a:xfrm>
                <a:off x="376" y="8570"/>
                <a:ext cx="14273" cy="1016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p>
                <a:pPr mar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    </a:t>
                </a:r>
                <a:r>
                  <a:rPr lang="en-US" altLang="zh-CN" sz="2800" b="1" i="0" u="none" strike="noStrike" kern="0" cap="none" spc="0" baseline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</a:t>
                </a:r>
                <a:r>
                  <a:rPr lang="en-US" altLang="zh-CN" sz="28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</a:t>
                </a:r>
                <a:r>
                  <a:rPr lang="en-US" altLang="zh-CN" sz="2400" b="0" i="0" u="none" strike="noStrike" kern="0" cap="none" spc="0" baseline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 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树有了</a:t>
                </a:r>
                <a:r>
                  <a:rPr lang="zh-CN" altLang="en-US" sz="3600" b="1" i="0" u="none" strike="noStrike" kern="0" cap="none" spc="0" baseline="0">
                    <a:solidFill>
                      <a:srgbClr val="FF0000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邻居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，喜鹊也有了</a:t>
                </a:r>
                <a:r>
                  <a:rPr lang="zh-CN" altLang="en-US" sz="3600" b="1" i="0" u="none" strike="noStrike" kern="0" cap="none" spc="0" baseline="0">
                    <a:solidFill>
                      <a:srgbClr val="FF0000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邻居</a:t>
                </a:r>
                <a:r>
                  <a:rPr lang="zh-CN" altLang="en-US" sz="3600" b="1" i="0" u="none" strike="noStrike" kern="0" cap="none" spc="0" baseline="0">
                    <a:solidFill>
                      <a:schemeClr val="tx1"/>
                    </a:solidFill>
                    <a:latin typeface="楷体" panose="02010609060101010101" pitchFamily="-128" charset="-122"/>
                    <a:ea typeface="楷体" panose="02010609060101010101" pitchFamily="-128" charset="-122"/>
                    <a:cs typeface="Times New Roman" panose="02020603050405020304" charset="0"/>
                  </a:rPr>
                  <a:t>。</a:t>
                </a:r>
                <a:endPara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133" y="7973"/>
                <a:ext cx="1032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>
                    <a:latin typeface="宋体" panose="02010600030101010101" pitchFamily="2" charset="-122"/>
                  </a:rPr>
                  <a:t>shù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yǒu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le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lín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jū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    </a:t>
                </a:r>
                <a:r>
                  <a:rPr lang="zh-CN" altLang="en-US" sz="1600">
                    <a:latin typeface="宋体" panose="02010600030101010101" pitchFamily="2" charset="-122"/>
                  </a:rPr>
                  <a:t>xǐ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què yě </a:t>
                </a:r>
                <a:r>
                  <a:rPr lang="en-US" altLang="zh-CN" sz="1600">
                    <a:latin typeface="宋体" panose="02010600030101010101" pitchFamily="2" charset="-122"/>
                  </a:rPr>
                  <a:t>  </a:t>
                </a:r>
                <a:r>
                  <a:rPr lang="zh-CN" altLang="en-US" sz="1600">
                    <a:latin typeface="宋体" panose="02010600030101010101" pitchFamily="2" charset="-122"/>
                  </a:rPr>
                  <a:t>yǒu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le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lín </a:t>
                </a:r>
                <a:r>
                  <a:rPr lang="en-US" altLang="zh-CN" sz="1600">
                    <a:latin typeface="宋体" panose="02010600030101010101" pitchFamily="2" charset="-122"/>
                  </a:rPr>
                  <a:t> </a:t>
                </a:r>
                <a:r>
                  <a:rPr lang="zh-CN" altLang="en-US" sz="1600">
                    <a:latin typeface="宋体" panose="02010600030101010101" pitchFamily="2" charset="-122"/>
                  </a:rPr>
                  <a:t>jū</a:t>
                </a:r>
                <a:r>
                  <a:rPr lang="zh-CN" altLang="en-US"/>
                  <a:t> </a:t>
                </a:r>
                <a:endParaRPr lang="zh-CN" altLang="en-US"/>
              </a:p>
            </p:txBody>
          </p:sp>
        </p:grpSp>
      </p:grpSp>
      <p:pic>
        <p:nvPicPr>
          <p:cNvPr id="225" name="图片"/>
          <p:cNvPicPr>
            <a:picLocks noChangeAspect="1"/>
          </p:cNvPicPr>
          <p:nvPr/>
        </p:nvPicPr>
        <p:blipFill>
          <a:blip r:embed="rId1" cstate="print"/>
          <a:srcRect l="5485" t="8837" r="3490" b="14076"/>
          <a:stretch>
            <a:fillRect/>
          </a:stretch>
        </p:blipFill>
        <p:spPr>
          <a:xfrm>
            <a:off x="2129790" y="147955"/>
            <a:ext cx="4885055" cy="366776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  <p:sp>
        <p:nvSpPr>
          <p:cNvPr id="8" name="矩形"/>
          <p:cNvSpPr/>
          <p:nvPr/>
        </p:nvSpPr>
        <p:spPr>
          <a:xfrm>
            <a:off x="577850" y="4218305"/>
            <a:ext cx="54800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zh-CN" altLang="en-US" sz="28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矩形"/>
          <p:cNvSpPr/>
          <p:nvPr/>
        </p:nvSpPr>
        <p:spPr>
          <a:xfrm>
            <a:off x="642620" y="6121400"/>
            <a:ext cx="418465" cy="4603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53255" y="474027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06645" y="474027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414010" y="474027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921375" y="474027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54125" y="561530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735455" y="5614670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921375" y="561530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316345" y="5615305"/>
            <a:ext cx="154940" cy="1581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321550" y="5808980"/>
            <a:ext cx="1717040" cy="772795"/>
            <a:chOff x="253" y="6193"/>
            <a:chExt cx="3468" cy="1450"/>
          </a:xfrm>
        </p:grpSpPr>
        <p:sp>
          <p:nvSpPr>
            <p:cNvPr id="19" name="椭圆形标注 18"/>
            <p:cNvSpPr/>
            <p:nvPr/>
          </p:nvSpPr>
          <p:spPr>
            <a:xfrm>
              <a:off x="253" y="6193"/>
              <a:ext cx="3182" cy="1450"/>
            </a:xfrm>
            <a:prstGeom prst="wedgeEllipseCallout">
              <a:avLst>
                <a:gd name="adj1" fmla="val -52902"/>
                <a:gd name="adj2" fmla="val -67173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7" y="6555"/>
              <a:ext cx="3064" cy="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楷体" panose="02010609060101010101" pitchFamily="-128" charset="-122"/>
                  <a:ea typeface="楷体" panose="02010609060101010101" pitchFamily="-128" charset="-122"/>
                </a:rPr>
                <a:t>联系上下文</a:t>
              </a:r>
              <a:endParaRPr lang="zh-CN" altLang="en-US" sz="20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 rot="0">
            <a:off x="190500" y="4079875"/>
            <a:ext cx="9063355" cy="1024255"/>
            <a:chOff x="376" y="7973"/>
            <a:chExt cx="14273" cy="1613"/>
          </a:xfrm>
        </p:grpSpPr>
        <p:sp>
          <p:nvSpPr>
            <p:cNvPr id="75" name="矩形"/>
            <p:cNvSpPr/>
            <p:nvPr/>
          </p:nvSpPr>
          <p:spPr>
            <a:xfrm>
              <a:off x="376" y="8570"/>
              <a:ext cx="14273" cy="1016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0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   </a:t>
              </a:r>
              <a:r>
                <a:rPr lang="en-US" altLang="zh-CN" sz="28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</a:t>
              </a:r>
              <a:r>
                <a:rPr lang="en-US" altLang="zh-CN" sz="2800" b="0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</a:t>
              </a:r>
              <a:r>
                <a:rPr lang="en-US" altLang="zh-CN" sz="2400" b="0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</a:t>
              </a:r>
              <a:r>
                <a: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rPr>
                <a:t>树有了邻居，喜鹊</a:t>
              </a:r>
              <a:r>
                <a:rPr lang="zh-CN" altLang="en-US" sz="3600" b="1" i="0" u="none" strike="noStrike" kern="0" cap="none" spc="0" baseline="0">
                  <a:solidFill>
                    <a:srgbClr val="FF0000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rPr>
                <a:t>也</a:t>
              </a:r>
              <a:r>
                <a:rPr lang="zh-CN" altLang="en-US" sz="3600" b="1" i="0" u="none" strike="noStrike" kern="0" cap="none" spc="0" baseline="0">
                  <a:solidFill>
                    <a:schemeClr val="tx1"/>
                  </a:solidFill>
                  <a:latin typeface="楷体" panose="02010609060101010101" pitchFamily="-128" charset="-122"/>
                  <a:ea typeface="楷体" panose="02010609060101010101" pitchFamily="-128" charset="-122"/>
                  <a:cs typeface="Times New Roman" panose="02020603050405020304" charset="0"/>
                </a:rPr>
                <a:t>有了邻居。</a:t>
              </a:r>
              <a:endParaRPr lang="zh-CN" altLang="en-US" sz="3600" b="1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33" y="7973"/>
              <a:ext cx="1032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>
                  <a:latin typeface="宋体" panose="02010600030101010101" pitchFamily="2" charset="-122"/>
                </a:rPr>
                <a:t>shù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yǒu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le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lín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jū </a:t>
              </a:r>
              <a:r>
                <a:rPr lang="en-US" altLang="zh-CN" sz="1600">
                  <a:latin typeface="宋体" panose="02010600030101010101" pitchFamily="2" charset="-122"/>
                </a:rPr>
                <a:t>      </a:t>
              </a:r>
              <a:r>
                <a:rPr lang="zh-CN" altLang="en-US" sz="1600">
                  <a:latin typeface="宋体" panose="02010600030101010101" pitchFamily="2" charset="-122"/>
                </a:rPr>
                <a:t>xǐ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què yě </a:t>
              </a:r>
              <a:r>
                <a:rPr lang="en-US" altLang="zh-CN" sz="1600">
                  <a:latin typeface="宋体" panose="02010600030101010101" pitchFamily="2" charset="-122"/>
                </a:rPr>
                <a:t>  </a:t>
              </a:r>
              <a:r>
                <a:rPr lang="zh-CN" altLang="en-US" sz="1600">
                  <a:latin typeface="宋体" panose="02010600030101010101" pitchFamily="2" charset="-122"/>
                </a:rPr>
                <a:t>yǒu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le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lín </a:t>
              </a:r>
              <a:r>
                <a:rPr lang="en-US" altLang="zh-CN" sz="1600">
                  <a:latin typeface="宋体" panose="02010600030101010101" pitchFamily="2" charset="-122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</a:rPr>
                <a:t>jū</a:t>
              </a:r>
              <a:r>
                <a:rPr lang="zh-CN" altLang="en-US"/>
                <a:t> </a:t>
              </a:r>
              <a:endParaRPr lang="zh-CN" altLang="en-US"/>
            </a:p>
          </p:txBody>
        </p:sp>
      </p:grpSp>
      <p:pic>
        <p:nvPicPr>
          <p:cNvPr id="225" name="图片"/>
          <p:cNvPicPr>
            <a:picLocks noChangeAspect="1"/>
          </p:cNvPicPr>
          <p:nvPr/>
        </p:nvPicPr>
        <p:blipFill>
          <a:blip r:embed="rId1" cstate="print"/>
          <a:srcRect l="5485" t="8837" r="3490" b="14076"/>
          <a:stretch>
            <a:fillRect/>
          </a:stretch>
        </p:blipFill>
        <p:spPr>
          <a:xfrm>
            <a:off x="2129790" y="147955"/>
            <a:ext cx="4885055" cy="366776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rcRect l="3419" r="1709" b="56631"/>
          <a:stretch>
            <a:fillRect/>
          </a:stretch>
        </p:blipFill>
        <p:spPr>
          <a:xfrm>
            <a:off x="381000" y="381000"/>
            <a:ext cx="8001000" cy="300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2" cstate="print"/>
          <a:srcRect l="5485" t="8837" r="3490" b="14076"/>
          <a:stretch>
            <a:fillRect/>
          </a:stretch>
        </p:blipFill>
        <p:spPr>
          <a:xfrm>
            <a:off x="152400" y="4168775"/>
            <a:ext cx="3554095" cy="266827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235" y="4104005"/>
            <a:ext cx="4949190" cy="279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rcRect l="3419" r="1709" b="56631"/>
          <a:stretch>
            <a:fillRect/>
          </a:stretch>
        </p:blipFill>
        <p:spPr>
          <a:xfrm>
            <a:off x="381000" y="381000"/>
            <a:ext cx="8001000" cy="300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69850" y="131445"/>
            <a:ext cx="8763000" cy="3505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5992813" y="2590800"/>
            <a:ext cx="2435225" cy="1447800"/>
            <a:chOff x="5867365" y="228684"/>
            <a:chExt cx="2435131" cy="1447762"/>
          </a:xfrm>
        </p:grpSpPr>
        <p:grpSp>
          <p:nvGrpSpPr>
            <p:cNvPr id="6153" name="组合 16"/>
            <p:cNvGrpSpPr/>
            <p:nvPr/>
          </p:nvGrpSpPr>
          <p:grpSpPr>
            <a:xfrm>
              <a:off x="5867365" y="457278"/>
              <a:ext cx="765289" cy="1066772"/>
              <a:chOff x="5651860" y="299439"/>
              <a:chExt cx="757072" cy="1142970"/>
            </a:xfrm>
          </p:grpSpPr>
          <p:sp>
            <p:nvSpPr>
              <p:cNvPr id="18" name="左大括号 17"/>
              <p:cNvSpPr/>
              <p:nvPr/>
            </p:nvSpPr>
            <p:spPr>
              <a:xfrm>
                <a:off x="6254891" y="299439"/>
                <a:ext cx="153899" cy="114297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59" name="矩形 18"/>
              <p:cNvSpPr/>
              <p:nvPr/>
            </p:nvSpPr>
            <p:spPr>
              <a:xfrm>
                <a:off x="5651860" y="544361"/>
                <a:ext cx="590232" cy="6265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zh-CN" altLang="en-US" sz="3200" b="1" dirty="0">
                    <a:latin typeface="楷体" panose="02010609060101010101" pitchFamily="-128" charset="-122"/>
                    <a:ea typeface="楷体" panose="02010609060101010101" pitchFamily="-128" charset="-122"/>
                  </a:rPr>
                  <a:t>乐</a:t>
                </a:r>
                <a:endParaRPr lang="zh-CN" altLang="en-US" sz="32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54" name="矩形 13"/>
            <p:cNvSpPr/>
            <p:nvPr/>
          </p:nvSpPr>
          <p:spPr>
            <a:xfrm>
              <a:off x="6629346" y="304882"/>
              <a:ext cx="42992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l</a:t>
              </a:r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è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155" name="矩形 14"/>
            <p:cNvSpPr/>
            <p:nvPr/>
          </p:nvSpPr>
          <p:spPr>
            <a:xfrm>
              <a:off x="6629346" y="1219258"/>
              <a:ext cx="60785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dirty="0">
                  <a:solidFill>
                    <a:srgbClr val="FF0000"/>
                  </a:solidFill>
                  <a:latin typeface="Arial Black" panose="020B0A04020102020204" pitchFamily="34" charset="0"/>
                  <a:ea typeface="楷体" panose="02010609060101010101" pitchFamily="-128" charset="-122"/>
                </a:rPr>
                <a:t>yu</a:t>
              </a:r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Dotum" panose="020B0600000101010101" pitchFamily="34" charset="-127"/>
                </a:rPr>
                <a:t>è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6" name="矩形 15"/>
            <p:cNvSpPr/>
            <p:nvPr/>
          </p:nvSpPr>
          <p:spPr>
            <a:xfrm>
              <a:off x="7399685" y="228684"/>
              <a:ext cx="90281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dirty="0">
                  <a:latin typeface="楷体" panose="02010609060101010101" pitchFamily="-128" charset="-122"/>
                  <a:ea typeface="楷体" panose="02010609060101010101" pitchFamily="-128" charset="-122"/>
                </a:rPr>
                <a:t>快乐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6157" name="矩形 16"/>
            <p:cNvSpPr/>
            <p:nvPr/>
          </p:nvSpPr>
          <p:spPr>
            <a:xfrm>
              <a:off x="7391326" y="1153226"/>
              <a:ext cx="90281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dirty="0">
                  <a:latin typeface="楷体" panose="02010609060101010101" pitchFamily="-128" charset="-122"/>
                  <a:ea typeface="楷体" panose="02010609060101010101" pitchFamily="-128" charset="-122"/>
                </a:rPr>
                <a:t>音乐</a:t>
              </a:r>
              <a:endParaRPr lang="zh-CN" altLang="en-US" sz="2800" dirty="0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</p:grpSp>
      <p:pic>
        <p:nvPicPr>
          <p:cNvPr id="225" name="图片"/>
          <p:cNvPicPr>
            <a:picLocks noChangeAspect="1"/>
          </p:cNvPicPr>
          <p:nvPr/>
        </p:nvPicPr>
        <p:blipFill>
          <a:blip r:embed="rId2" cstate="print"/>
          <a:srcRect l="5485" t="8837" r="3490" b="14076"/>
          <a:stretch>
            <a:fillRect/>
          </a:stretch>
        </p:blipFill>
        <p:spPr>
          <a:xfrm>
            <a:off x="152400" y="4168775"/>
            <a:ext cx="3554095" cy="266827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235" y="4104005"/>
            <a:ext cx="4949190" cy="279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"/>
          <p:cNvPicPr>
            <a:picLocks noChangeAspect="1"/>
          </p:cNvPicPr>
          <p:nvPr/>
        </p:nvPicPr>
        <p:blipFill>
          <a:blip r:embed="rId1" cstate="print"/>
          <a:srcRect l="7303" t="5533" r="10324" b="9941"/>
          <a:stretch>
            <a:fillRect/>
          </a:stretch>
        </p:blipFill>
        <p:spPr>
          <a:xfrm>
            <a:off x="582930" y="1230630"/>
            <a:ext cx="3790950" cy="554164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2" cstate="print"/>
          <a:srcRect l="8632" t="4202" r="4589" b="9525"/>
          <a:stretch>
            <a:fillRect/>
          </a:stretch>
        </p:blipFill>
        <p:spPr>
          <a:xfrm>
            <a:off x="4625340" y="1230630"/>
            <a:ext cx="3787140" cy="536384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2" name="矩形"/>
          <p:cNvSpPr/>
          <p:nvPr/>
        </p:nvSpPr>
        <p:spPr>
          <a:xfrm>
            <a:off x="582864" y="2403104"/>
            <a:ext cx="41851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矩形"/>
          <p:cNvSpPr/>
          <p:nvPr/>
        </p:nvSpPr>
        <p:spPr>
          <a:xfrm>
            <a:off x="640748" y="3138118"/>
            <a:ext cx="418516" cy="4533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" name="矩形"/>
          <p:cNvSpPr/>
          <p:nvPr/>
        </p:nvSpPr>
        <p:spPr>
          <a:xfrm>
            <a:off x="6849746" y="1420545"/>
            <a:ext cx="41851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" name="矩形"/>
          <p:cNvSpPr/>
          <p:nvPr/>
        </p:nvSpPr>
        <p:spPr>
          <a:xfrm>
            <a:off x="4819683" y="3042713"/>
            <a:ext cx="41851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" name="矩形"/>
          <p:cNvSpPr/>
          <p:nvPr/>
        </p:nvSpPr>
        <p:spPr>
          <a:xfrm>
            <a:off x="4819683" y="3410604"/>
            <a:ext cx="418515" cy="4533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7" name="矩形"/>
          <p:cNvSpPr/>
          <p:nvPr/>
        </p:nvSpPr>
        <p:spPr>
          <a:xfrm>
            <a:off x="4819683" y="4380868"/>
            <a:ext cx="418515" cy="4533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00" y="41275"/>
            <a:ext cx="8738235" cy="1198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自读要求：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第一遍：读准字音，读通句子，难读的地方多读几遍。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第二遍：想一想：</a:t>
            </a:r>
            <a:r>
              <a:rPr lang="en-US" altLang="zh-CN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“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树和喜鹊</a:t>
            </a:r>
            <a:r>
              <a:rPr lang="en-US" altLang="zh-CN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”</a:t>
            </a:r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之间发生了怎样的故事？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2930" y="1240155"/>
            <a:ext cx="7829550" cy="5541645"/>
            <a:chOff x="918" y="1953"/>
            <a:chExt cx="12330" cy="8727"/>
          </a:xfrm>
        </p:grpSpPr>
        <p:pic>
          <p:nvPicPr>
            <p:cNvPr id="3" name="图片"/>
            <p:cNvPicPr>
              <a:picLocks noChangeAspect="1"/>
            </p:cNvPicPr>
            <p:nvPr/>
          </p:nvPicPr>
          <p:blipFill>
            <a:blip r:embed="rId1" cstate="print"/>
            <a:srcRect l="7303" t="5533" r="10324" b="9941"/>
            <a:stretch>
              <a:fillRect/>
            </a:stretch>
          </p:blipFill>
          <p:spPr>
            <a:xfrm>
              <a:off x="918" y="1953"/>
              <a:ext cx="5970" cy="8727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pic>
          <p:nvPicPr>
            <p:cNvPr id="4" name="图片"/>
            <p:cNvPicPr>
              <a:picLocks noChangeAspect="1"/>
            </p:cNvPicPr>
            <p:nvPr/>
          </p:nvPicPr>
          <p:blipFill>
            <a:blip r:embed="rId2" cstate="print"/>
            <a:srcRect l="8632" t="4202" r="4589" b="9525"/>
            <a:stretch>
              <a:fillRect/>
            </a:stretch>
          </p:blipFill>
          <p:spPr>
            <a:xfrm>
              <a:off x="7284" y="1953"/>
              <a:ext cx="5964" cy="8447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rcRect l="3419" r="1709" b="56631"/>
          <a:stretch>
            <a:fillRect/>
          </a:stretch>
        </p:blipFill>
        <p:spPr>
          <a:xfrm>
            <a:off x="381000" y="381000"/>
            <a:ext cx="8001000" cy="300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52400" y="10160"/>
            <a:ext cx="8763000" cy="3505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安安静静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13" y="1905000"/>
            <a:ext cx="185578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叽叽喳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88" y="457200"/>
            <a:ext cx="1687512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打着招呼.png"/>
          <p:cNvPicPr>
            <a:picLocks noChangeAspect="1"/>
          </p:cNvPicPr>
          <p:nvPr/>
        </p:nvPicPr>
        <p:blipFill>
          <a:blip r:embed="rId4"/>
          <a:srcRect l="46263"/>
          <a:stretch>
            <a:fillRect/>
          </a:stretch>
        </p:blipFill>
        <p:spPr>
          <a:xfrm>
            <a:off x="1295400" y="1206500"/>
            <a:ext cx="9144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5" cstate="print"/>
          <a:srcRect l="5485" t="8837" r="3490" b="14076"/>
          <a:stretch>
            <a:fillRect/>
          </a:stretch>
        </p:blipFill>
        <p:spPr>
          <a:xfrm>
            <a:off x="152400" y="4168775"/>
            <a:ext cx="3554095" cy="266827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235" y="4104005"/>
            <a:ext cx="4949190" cy="2798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70700" y="2535555"/>
            <a:ext cx="1586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rgbClr val="1D41D5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孤孤单单</a:t>
            </a:r>
            <a:endParaRPr lang="zh-CN" altLang="zh-CN" b="1">
              <a:solidFill>
                <a:srgbClr val="1D41D5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pPr algn="l">
              <a:buClrTx/>
              <a:buSzTx/>
              <a:buFontTx/>
            </a:pPr>
            <a:r>
              <a:rPr lang="zh-CN" altLang="zh-CN" b="1">
                <a:solidFill>
                  <a:srgbClr val="1D41D5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快快乐乐</a:t>
            </a:r>
            <a:endParaRPr lang="zh-CN" altLang="zh-CN" b="1">
              <a:solidFill>
                <a:srgbClr val="1D41D5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pPr algn="l">
              <a:buClrTx/>
              <a:buSzTx/>
              <a:buFontTx/>
            </a:pPr>
            <a:r>
              <a:rPr lang="zh-CN" altLang="zh-CN" b="1">
                <a:solidFill>
                  <a:srgbClr val="1D41D5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高高兴兴</a:t>
            </a:r>
            <a:endParaRPr lang="zh-CN" altLang="zh-CN" b="1">
              <a:solidFill>
                <a:srgbClr val="1D41D5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pPr algn="l">
              <a:buClrTx/>
              <a:buSzTx/>
              <a:buFontTx/>
            </a:pPr>
            <a:r>
              <a:rPr lang="zh-CN" altLang="zh-CN" b="1">
                <a:solidFill>
                  <a:srgbClr val="1D41D5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……</a:t>
            </a:r>
            <a:endParaRPr lang="zh-CN" altLang="zh-CN" b="1">
              <a:solidFill>
                <a:srgbClr val="1D41D5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rcRect l="3419" r="1709" b="56631"/>
          <a:stretch>
            <a:fillRect/>
          </a:stretch>
        </p:blipFill>
        <p:spPr>
          <a:xfrm>
            <a:off x="381000" y="381000"/>
            <a:ext cx="8001000" cy="300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2" cstate="print"/>
          <a:srcRect l="5485" t="8837" r="3490" b="14076"/>
          <a:stretch>
            <a:fillRect/>
          </a:stretch>
        </p:blipFill>
        <p:spPr>
          <a:xfrm>
            <a:off x="152400" y="4168775"/>
            <a:ext cx="3554095" cy="266827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235" y="4104005"/>
            <a:ext cx="4949190" cy="2798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2400" y="10160"/>
            <a:ext cx="8763000" cy="18967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" y="1906270"/>
            <a:ext cx="4668520" cy="70548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8255" y="2676525"/>
            <a:ext cx="4668520" cy="70548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/>
        </p:nvPicPr>
        <p:blipFill>
          <a:blip r:embed="rId1" cstate="print"/>
          <a:srcRect l="3546" t="13418" r="63567" b="13204"/>
          <a:stretch>
            <a:fillRect/>
          </a:stretch>
        </p:blipFill>
        <p:spPr>
          <a:xfrm>
            <a:off x="171450" y="104140"/>
            <a:ext cx="2717165" cy="24212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2" cstate="print"/>
          <a:srcRect l="5485" t="8837" r="3490" b="14076"/>
          <a:stretch>
            <a:fillRect/>
          </a:stretch>
        </p:blipFill>
        <p:spPr>
          <a:xfrm>
            <a:off x="171450" y="2795905"/>
            <a:ext cx="2632075" cy="197675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2660"/>
            <a:ext cx="3243580" cy="183451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文本框 3"/>
          <p:cNvSpPr txBox="1"/>
          <p:nvPr/>
        </p:nvSpPr>
        <p:spPr>
          <a:xfrm>
            <a:off x="3243580" y="1074420"/>
            <a:ext cx="5657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树很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孤单</a:t>
            </a:r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，喜鹊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也</a:t>
            </a:r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很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孤单。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  <p:sp>
        <p:nvSpPr>
          <p:cNvPr id="75" name="矩形"/>
          <p:cNvSpPr/>
          <p:nvPr/>
        </p:nvSpPr>
        <p:spPr>
          <a:xfrm>
            <a:off x="3243580" y="3118485"/>
            <a:ext cx="671512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树有了邻居，喜鹊</a:t>
            </a:r>
            <a:r>
              <a:rPr lang="zh-CN" altLang="en-US" sz="4000" b="1" i="0" u="none" strike="noStrike" kern="0" cap="none" spc="0" baseline="0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也</a:t>
            </a:r>
            <a:r>
              <a:rPr lang="zh-CN" altLang="en-US" sz="3200" b="1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有了邻居</a:t>
            </a:r>
            <a:r>
              <a:rPr lang="zh-CN" altLang="en-US" sz="3600" b="1" i="0" u="none" strike="noStrike" kern="0" cap="none" spc="0" baseline="0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Times New Roman" panose="02020603050405020304" charset="0"/>
              </a:rPr>
              <a:t>。</a:t>
            </a:r>
            <a:endParaRPr lang="zh-CN" altLang="en-US" sz="3600" b="1" i="0" u="none" strike="noStrike" kern="0" cap="none" spc="0" baseline="0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580" y="5336540"/>
            <a:ext cx="5917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树很快乐，喜鹊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也</a:t>
            </a:r>
            <a:r>
              <a:rPr lang="zh-CN" altLang="en-US" sz="3200" b="1">
                <a:latin typeface="楷体" panose="02010609060101010101" pitchFamily="-128" charset="-122"/>
                <a:ea typeface="楷体" panose="02010609060101010101" pitchFamily="-128" charset="-122"/>
              </a:rPr>
              <a:t>很快乐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-128" charset="-122"/>
                <a:ea typeface="楷体" panose="02010609060101010101" pitchFamily="-128" charset="-122"/>
              </a:rPr>
              <a:t>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扫描全能王 2022-02-23 10.54_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502" t="48704" r="52913" b="13481"/>
          <a:stretch>
            <a:fillRect/>
          </a:stretch>
        </p:blipFill>
        <p:spPr>
          <a:xfrm>
            <a:off x="4937125" y="258445"/>
            <a:ext cx="2566670" cy="2593340"/>
          </a:xfrm>
          <a:prstGeom prst="rect">
            <a:avLst/>
          </a:prstGeom>
        </p:spPr>
      </p:pic>
      <p:pic>
        <p:nvPicPr>
          <p:cNvPr id="3" name="图片 2" descr="扫描全能王 2022-02-23 10.54_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12198" t="2917" r="53004" b="57287"/>
          <a:stretch>
            <a:fillRect/>
          </a:stretch>
        </p:blipFill>
        <p:spPr>
          <a:xfrm>
            <a:off x="750570" y="190500"/>
            <a:ext cx="2659380" cy="2729230"/>
          </a:xfrm>
          <a:prstGeom prst="rect">
            <a:avLst/>
          </a:prstGeom>
        </p:spPr>
      </p:pic>
      <p:sp>
        <p:nvSpPr>
          <p:cNvPr id="7" name="梯形 6"/>
          <p:cNvSpPr/>
          <p:nvPr/>
        </p:nvSpPr>
        <p:spPr>
          <a:xfrm>
            <a:off x="1096645" y="603250"/>
            <a:ext cx="2197100" cy="1905000"/>
          </a:xfrm>
          <a:prstGeom prst="trapezoid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梯形 3"/>
          <p:cNvSpPr/>
          <p:nvPr/>
        </p:nvSpPr>
        <p:spPr>
          <a:xfrm>
            <a:off x="5236845" y="602615"/>
            <a:ext cx="2197100" cy="1905000"/>
          </a:xfrm>
          <a:prstGeom prst="trapezoid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762635" y="858520"/>
            <a:ext cx="2647315" cy="4648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62635" y="1083945"/>
            <a:ext cx="2647315" cy="4648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62635" y="1323340"/>
            <a:ext cx="2647315" cy="4648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62635" y="1548765"/>
            <a:ext cx="2647315" cy="4648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76630" y="3409315"/>
            <a:ext cx="28981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-128" charset="-122"/>
                <a:ea typeface="楷体" panose="02010609060101010101" pitchFamily="-128" charset="-122"/>
              </a:rPr>
              <a:t>倒八略小口内收</a:t>
            </a:r>
            <a:endParaRPr lang="zh-CN" altLang="en-US" sz="2800">
              <a:latin typeface="楷体" panose="02010609060101010101" pitchFamily="-128" charset="-122"/>
              <a:ea typeface="楷体" panose="02010609060101010101" pitchFamily="-128" charset="-122"/>
            </a:endParaRPr>
          </a:p>
          <a:p>
            <a:r>
              <a:rPr lang="zh-CN" altLang="en-US" sz="2800">
                <a:latin typeface="楷体" panose="02010609060101010101" pitchFamily="-128" charset="-122"/>
                <a:ea typeface="楷体" panose="02010609060101010101" pitchFamily="-128" charset="-122"/>
              </a:rPr>
              <a:t>横画上斜间距匀</a:t>
            </a:r>
            <a:endParaRPr lang="zh-CN" altLang="en-US" sz="2800">
              <a:latin typeface="楷体" panose="02010609060101010101" pitchFamily="-128" charset="-122"/>
              <a:ea typeface="楷体" panose="02010609060101010101" pitchFamily="-128" charset="-122"/>
            </a:endParaRPr>
          </a:p>
          <a:p>
            <a:r>
              <a:rPr lang="zh-CN" altLang="en-US" sz="2800">
                <a:latin typeface="楷体" panose="02010609060101010101" pitchFamily="-128" charset="-122"/>
                <a:ea typeface="楷体" panose="02010609060101010101" pitchFamily="-128" charset="-122"/>
              </a:rPr>
              <a:t>最后一横要写长</a:t>
            </a:r>
            <a:endParaRPr lang="zh-CN" altLang="en-US" sz="2800">
              <a:latin typeface="楷体" panose="02010609060101010101" pitchFamily="-128" charset="-122"/>
              <a:ea typeface="楷体" panose="02010609060101010101" pitchFamily="-128" charset="-122"/>
            </a:endParaRPr>
          </a:p>
          <a:p>
            <a:r>
              <a:rPr lang="zh-CN" altLang="en-US" sz="2800">
                <a:latin typeface="楷体" panose="02010609060101010101" pitchFamily="-128" charset="-122"/>
                <a:ea typeface="楷体" panose="02010609060101010101" pitchFamily="-128" charset="-122"/>
              </a:rPr>
              <a:t>中间一竖正又直</a:t>
            </a:r>
            <a:endParaRPr lang="zh-CN" altLang="en-US" sz="2800">
              <a:latin typeface="楷体" panose="02010609060101010101" pitchFamily="-128" charset="-122"/>
              <a:ea typeface="楷体" panose="02010609060101010101" pitchFamily="-12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06680" y="133985"/>
            <a:ext cx="8924925" cy="6590030"/>
            <a:chOff x="918" y="1953"/>
            <a:chExt cx="12330" cy="8727"/>
          </a:xfrm>
        </p:grpSpPr>
        <p:pic>
          <p:nvPicPr>
            <p:cNvPr id="3" name="图片"/>
            <p:cNvPicPr>
              <a:picLocks noChangeAspect="1"/>
            </p:cNvPicPr>
            <p:nvPr/>
          </p:nvPicPr>
          <p:blipFill>
            <a:blip r:embed="rId1" cstate="print"/>
            <a:srcRect l="7303" t="5533" r="10324" b="9941"/>
            <a:stretch>
              <a:fillRect/>
            </a:stretch>
          </p:blipFill>
          <p:spPr>
            <a:xfrm>
              <a:off x="918" y="1953"/>
              <a:ext cx="5970" cy="8727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pic>
          <p:nvPicPr>
            <p:cNvPr id="4" name="图片"/>
            <p:cNvPicPr>
              <a:picLocks noChangeAspect="1"/>
            </p:cNvPicPr>
            <p:nvPr/>
          </p:nvPicPr>
          <p:blipFill>
            <a:blip r:embed="rId2" cstate="print"/>
            <a:srcRect l="8632" t="4202" r="4589" b="9525"/>
            <a:stretch>
              <a:fillRect/>
            </a:stretch>
          </p:blipFill>
          <p:spPr>
            <a:xfrm>
              <a:off x="7284" y="1953"/>
              <a:ext cx="5964" cy="8447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5" name="矩形"/>
            <p:cNvSpPr/>
            <p:nvPr/>
          </p:nvSpPr>
          <p:spPr>
            <a:xfrm>
              <a:off x="1221" y="3872"/>
              <a:ext cx="659" cy="61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6" name="矩形"/>
            <p:cNvSpPr/>
            <p:nvPr/>
          </p:nvSpPr>
          <p:spPr>
            <a:xfrm>
              <a:off x="1220" y="4980"/>
              <a:ext cx="659" cy="61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7" name="矩形"/>
            <p:cNvSpPr/>
            <p:nvPr/>
          </p:nvSpPr>
          <p:spPr>
            <a:xfrm>
              <a:off x="10984" y="2265"/>
              <a:ext cx="659" cy="61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8" name="矩形"/>
            <p:cNvSpPr/>
            <p:nvPr/>
          </p:nvSpPr>
          <p:spPr>
            <a:xfrm>
              <a:off x="7695" y="4980"/>
              <a:ext cx="659" cy="61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9" name="矩形"/>
            <p:cNvSpPr/>
            <p:nvPr/>
          </p:nvSpPr>
          <p:spPr>
            <a:xfrm>
              <a:off x="7695" y="5487"/>
              <a:ext cx="659" cy="61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矩形"/>
            <p:cNvSpPr/>
            <p:nvPr/>
          </p:nvSpPr>
          <p:spPr>
            <a:xfrm>
              <a:off x="7695" y="6990"/>
              <a:ext cx="659" cy="61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6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/>
        </p:nvPicPr>
        <p:blipFill>
          <a:blip r:embed="rId1" cstate="print"/>
          <a:srcRect l="3546" t="13418" r="63567" b="13204"/>
          <a:stretch>
            <a:fillRect/>
          </a:stretch>
        </p:blipFill>
        <p:spPr>
          <a:xfrm>
            <a:off x="27305" y="406400"/>
            <a:ext cx="2663190" cy="29444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2" cstate="print"/>
          <a:srcRect l="5485" t="8837" r="3490" b="14076"/>
          <a:stretch>
            <a:fillRect/>
          </a:stretch>
        </p:blipFill>
        <p:spPr>
          <a:xfrm>
            <a:off x="2633345" y="1115060"/>
            <a:ext cx="2977515" cy="223583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</a:ln>
          <a:effectLst>
            <a:softEdge rad="2032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1170940"/>
            <a:ext cx="3854450" cy="2179955"/>
          </a:xfrm>
          <a:prstGeom prst="rect">
            <a:avLst/>
          </a:prstGeom>
          <a:effectLst>
            <a:softEdge rad="1651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259080" y="1831340"/>
            <a:ext cx="3978910" cy="4752340"/>
            <a:chOff x="558" y="345"/>
            <a:chExt cx="6266" cy="7484"/>
          </a:xfrm>
        </p:grpSpPr>
        <p:pic>
          <p:nvPicPr>
            <p:cNvPr id="3" name="图片"/>
            <p:cNvPicPr>
              <a:picLocks noChangeAspect="1"/>
            </p:cNvPicPr>
            <p:nvPr/>
          </p:nvPicPr>
          <p:blipFill>
            <a:blip r:embed="rId1" cstate="print"/>
            <a:srcRect l="7303" t="15307" r="10324" b="18493"/>
            <a:stretch>
              <a:fillRect/>
            </a:stretch>
          </p:blipFill>
          <p:spPr>
            <a:xfrm>
              <a:off x="558" y="345"/>
              <a:ext cx="6266" cy="7484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miter/>
            </a:ln>
          </p:spPr>
        </p:pic>
        <p:sp>
          <p:nvSpPr>
            <p:cNvPr id="5" name="矩形"/>
            <p:cNvSpPr/>
            <p:nvPr/>
          </p:nvSpPr>
          <p:spPr>
            <a:xfrm>
              <a:off x="663" y="1278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6" name="矩形"/>
            <p:cNvSpPr/>
            <p:nvPr/>
          </p:nvSpPr>
          <p:spPr>
            <a:xfrm>
              <a:off x="664" y="2536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86300" y="105410"/>
            <a:ext cx="4231640" cy="2614295"/>
            <a:chOff x="7380" y="166"/>
            <a:chExt cx="6664" cy="4117"/>
          </a:xfrm>
        </p:grpSpPr>
        <p:pic>
          <p:nvPicPr>
            <p:cNvPr id="4" name="图片"/>
            <p:cNvPicPr>
              <a:picLocks noChangeAspect="1"/>
            </p:cNvPicPr>
            <p:nvPr/>
          </p:nvPicPr>
          <p:blipFill>
            <a:blip r:embed="rId2" cstate="print"/>
            <a:srcRect l="8632" t="4202" r="4589" b="60542"/>
            <a:stretch>
              <a:fillRect/>
            </a:stretch>
          </p:blipFill>
          <p:spPr>
            <a:xfrm>
              <a:off x="7380" y="166"/>
              <a:ext cx="6665" cy="4025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miter/>
            </a:ln>
          </p:spPr>
        </p:pic>
        <p:sp>
          <p:nvSpPr>
            <p:cNvPr id="7" name="矩形"/>
            <p:cNvSpPr/>
            <p:nvPr/>
          </p:nvSpPr>
          <p:spPr>
            <a:xfrm>
              <a:off x="11492" y="553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8" name="矩形"/>
            <p:cNvSpPr/>
            <p:nvPr/>
          </p:nvSpPr>
          <p:spPr>
            <a:xfrm>
              <a:off x="7833" y="3559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86300" y="2886075"/>
            <a:ext cx="4194810" cy="3634740"/>
            <a:chOff x="7380" y="4545"/>
            <a:chExt cx="6606" cy="5724"/>
          </a:xfrm>
        </p:grpSpPr>
        <p:pic>
          <p:nvPicPr>
            <p:cNvPr id="2" name="图片"/>
            <p:cNvPicPr>
              <a:picLocks noChangeAspect="1"/>
            </p:cNvPicPr>
            <p:nvPr/>
          </p:nvPicPr>
          <p:blipFill>
            <a:blip r:embed="rId2" cstate="print"/>
            <a:srcRect l="8632" t="39888" r="4589" b="9525"/>
            <a:stretch>
              <a:fillRect/>
            </a:stretch>
          </p:blipFill>
          <p:spPr>
            <a:xfrm>
              <a:off x="7380" y="4545"/>
              <a:ext cx="6606" cy="5724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miter/>
            </a:ln>
          </p:spPr>
        </p:pic>
        <p:sp>
          <p:nvSpPr>
            <p:cNvPr id="9" name="矩形"/>
            <p:cNvSpPr/>
            <p:nvPr/>
          </p:nvSpPr>
          <p:spPr>
            <a:xfrm>
              <a:off x="7833" y="4545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矩形"/>
            <p:cNvSpPr/>
            <p:nvPr/>
          </p:nvSpPr>
          <p:spPr>
            <a:xfrm>
              <a:off x="7833" y="6264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6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52400" y="41275"/>
            <a:ext cx="4084955" cy="1660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同桌互读：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r>
              <a:rPr lang="zh-CN" altLang="en-US" b="1"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读一读你最喜欢的一幅图。</a:t>
            </a:r>
            <a:endParaRPr lang="zh-CN" altLang="en-US" b="1"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  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正确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 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☆</a:t>
            </a:r>
            <a:endParaRPr lang="zh-CN" altLang="en-US" sz="18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  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正确、响亮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 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☆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☆</a:t>
            </a:r>
            <a:endParaRPr lang="zh-CN" altLang="en-US" sz="18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  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正确、响亮、停顿准确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</a:rPr>
              <a:t> 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☆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-128" charset="-122"/>
                <a:ea typeface="楷体" panose="02010609060101010101" pitchFamily="-128" charset="-122"/>
                <a:cs typeface="楷体" panose="02010609060101010101" pitchFamily="-128" charset="-122"/>
                <a:sym typeface="+mn-ea"/>
              </a:rPr>
              <a:t>☆☆</a:t>
            </a:r>
            <a:endParaRPr lang="zh-CN" altLang="en-US" sz="1800" b="1">
              <a:solidFill>
                <a:srgbClr val="FF0000"/>
              </a:solidFill>
              <a:latin typeface="楷体" panose="02010609060101010101" pitchFamily="-128" charset="-122"/>
              <a:ea typeface="楷体" panose="02010609060101010101" pitchFamily="-128" charset="-122"/>
              <a:cs typeface="楷体" panose="02010609060101010101" pitchFamily="-12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0" y="764540"/>
            <a:ext cx="7946390" cy="2721610"/>
            <a:chOff x="0" y="1204"/>
            <a:chExt cx="12514" cy="4286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204"/>
              <a:ext cx="12515" cy="4287"/>
              <a:chOff x="0" y="1204"/>
              <a:chExt cx="12515" cy="428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0" y="1204"/>
                <a:ext cx="12515" cy="2631"/>
                <a:chOff x="110" y="913"/>
                <a:chExt cx="12515" cy="2631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110" y="1365"/>
                  <a:ext cx="12414" cy="2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 </a:t>
                  </a:r>
                  <a:r>
                    <a:rPr lang="en-US" altLang="zh-CN" sz="2800"/>
                    <a:t>      </a:t>
                  </a:r>
                  <a:r>
                    <a:rPr lang="en-US" altLang="zh-CN" sz="2800" b="1"/>
                    <a:t> 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从前，这里只有一棵树，树上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只有一个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  <a:p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niǎo wō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 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 niǎo wō lǐ zhǐ yǒu yì zhī xǐ què</a:t>
                  </a:r>
                  <a:r>
                    <a:rPr lang="zh-CN" altLang="en-US" sz="2800">
                      <a:sym typeface="+mn-ea"/>
                    </a:rPr>
                    <a:t> </a:t>
                  </a:r>
                  <a:endParaRPr lang="zh-CN" altLang="en-US" sz="2800"/>
                </a:p>
                <a:p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鸟窝，鸟窝里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只有一只喜鹊。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1130" y="913"/>
                  <a:ext cx="11495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cónɡ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qián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 zhè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lǐ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zhǐ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yǒu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yì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kē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shànɡ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zhǐyǒu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yíɡè</a:t>
                  </a:r>
                  <a:r>
                    <a:rPr lang="zh-CN" altLang="en-US" sz="18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endParaRPr lang="zh-CN" altLang="en-US" sz="1800">
                    <a:latin typeface="宋体" panose="02010600030101010101" pitchFamily="2" charset="-122"/>
                    <a:cs typeface="Calibri Light" panose="020F0302020204030204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0" y="3986"/>
                <a:ext cx="12414" cy="1505"/>
                <a:chOff x="560" y="3835"/>
                <a:chExt cx="12414" cy="1505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60" y="4518"/>
                  <a:ext cx="1241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 </a:t>
                  </a:r>
                  <a:r>
                    <a:rPr lang="en-US" altLang="zh-CN" sz="2800"/>
                    <a:t>      </a:t>
                  </a:r>
                  <a:r>
                    <a:rPr lang="en-US" altLang="zh-CN" sz="2800" b="1"/>
                    <a:t> 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树很孤单，喜鹊也很孤单。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535" y="3835"/>
                  <a:ext cx="8880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hěn ɡū dān 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xǐ què yě hěn ɡū dān</a:t>
                  </a:r>
                  <a:r>
                    <a:rPr lang="zh-CN" altLang="en-US"/>
                    <a:t> </a:t>
                  </a:r>
                  <a:endParaRPr lang="zh-CN" altLang="en-US"/>
                </a:p>
              </p:txBody>
            </p:sp>
          </p:grpSp>
        </p:grpSp>
        <p:sp>
          <p:nvSpPr>
            <p:cNvPr id="2" name="矩形"/>
            <p:cNvSpPr/>
            <p:nvPr/>
          </p:nvSpPr>
          <p:spPr>
            <a:xfrm>
              <a:off x="408" y="1656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6" name="矩形"/>
            <p:cNvSpPr/>
            <p:nvPr/>
          </p:nvSpPr>
          <p:spPr>
            <a:xfrm>
              <a:off x="408" y="4669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0" y="764540"/>
            <a:ext cx="7946390" cy="2721610"/>
            <a:chOff x="0" y="1204"/>
            <a:chExt cx="12514" cy="4286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204"/>
              <a:ext cx="12515" cy="4287"/>
              <a:chOff x="0" y="1204"/>
              <a:chExt cx="12515" cy="428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0" y="1204"/>
                <a:ext cx="12515" cy="2631"/>
                <a:chOff x="110" y="913"/>
                <a:chExt cx="12515" cy="2631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110" y="1365"/>
                  <a:ext cx="12414" cy="2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 </a:t>
                  </a:r>
                  <a:r>
                    <a:rPr lang="en-US" altLang="zh-CN" sz="2800"/>
                    <a:t>      </a:t>
                  </a:r>
                  <a:r>
                    <a:rPr lang="en-US" altLang="zh-CN" sz="2800" b="1"/>
                    <a:t> 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从前，这里</a:t>
                  </a:r>
                  <a:r>
                    <a:rPr lang="zh-CN" altLang="en-US" sz="2800" b="1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有一棵树，树上</a:t>
                  </a:r>
                  <a:r>
                    <a:rPr lang="zh-CN" altLang="en-US" sz="2800" b="1"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有一个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  <a:p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niǎo wō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 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  <a:sym typeface="+mn-ea"/>
                    </a:rPr>
                    <a:t> niǎo wō lǐ zhǐ yǒu yì zhī xǐ què</a:t>
                  </a:r>
                  <a:r>
                    <a:rPr lang="zh-CN" altLang="en-US" sz="2800">
                      <a:sym typeface="+mn-ea"/>
                    </a:rPr>
                    <a:t> </a:t>
                  </a:r>
                  <a:endParaRPr lang="zh-CN" altLang="en-US" sz="2800"/>
                </a:p>
                <a:p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鸟窝，鸟窝里</a:t>
                  </a:r>
                  <a:r>
                    <a:rPr lang="zh-CN" altLang="en-US" sz="2800" b="1"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有一</a:t>
                  </a:r>
                  <a:r>
                    <a:rPr lang="zh-CN" altLang="en-US" sz="2800" b="1">
                      <a:highlight>
                        <a:srgbClr val="FFFF00"/>
                      </a:highlight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只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喜鹊。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1130" y="913"/>
                  <a:ext cx="11495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cónɡ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qián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 zhè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lǐ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zhǐ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yǒu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yì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kē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shànɡ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zhǐyǒu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yíɡè</a:t>
                  </a:r>
                  <a:r>
                    <a:rPr lang="zh-CN" altLang="en-US" sz="18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endParaRPr lang="zh-CN" altLang="en-US" sz="1800">
                    <a:latin typeface="宋体" panose="02010600030101010101" pitchFamily="2" charset="-122"/>
                    <a:cs typeface="Calibri Light" panose="020F0302020204030204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0" y="3986"/>
                <a:ext cx="12414" cy="1505"/>
                <a:chOff x="560" y="3835"/>
                <a:chExt cx="12414" cy="1505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60" y="4518"/>
                  <a:ext cx="1241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 </a:t>
                  </a:r>
                  <a:r>
                    <a:rPr lang="en-US" altLang="zh-CN" sz="2800"/>
                    <a:t>      </a:t>
                  </a:r>
                  <a:r>
                    <a:rPr lang="en-US" altLang="zh-CN" sz="2800" b="1"/>
                    <a:t> </a:t>
                  </a:r>
                  <a:r>
                    <a:rPr lang="zh-CN" altLang="en-US" sz="2800" b="1">
                      <a:latin typeface="楷体" panose="02010609060101010101" pitchFamily="-128" charset="-122"/>
                      <a:ea typeface="楷体" panose="02010609060101010101" pitchFamily="-128" charset="-122"/>
                    </a:rPr>
                    <a:t>树很孤单，喜鹊也很孤单。</a:t>
                  </a:r>
                  <a:endParaRPr lang="zh-CN" altLang="en-US" sz="2800" b="1">
                    <a:latin typeface="楷体" panose="02010609060101010101" pitchFamily="-128" charset="-122"/>
                    <a:ea typeface="楷体" panose="02010609060101010101" pitchFamily="-128" charset="-122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535" y="3835"/>
                  <a:ext cx="8880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shù hěn ɡū dān </a:t>
                  </a:r>
                  <a:r>
                    <a:rPr lang="en-US" altLang="zh-CN" sz="1600">
                      <a:latin typeface="宋体" panose="02010600030101010101" pitchFamily="2" charset="-122"/>
                      <a:cs typeface="Calibri Light" panose="020F0302020204030204" charset="0"/>
                    </a:rPr>
                    <a:t>   </a:t>
                  </a:r>
                  <a:r>
                    <a:rPr lang="zh-CN" altLang="en-US" sz="1600">
                      <a:latin typeface="宋体" panose="02010600030101010101" pitchFamily="2" charset="-122"/>
                      <a:cs typeface="Calibri Light" panose="020F0302020204030204" charset="0"/>
                    </a:rPr>
                    <a:t>xǐ què yě hěn ɡū dān</a:t>
                  </a:r>
                  <a:r>
                    <a:rPr lang="zh-CN" altLang="en-US"/>
                    <a:t> </a:t>
                  </a:r>
                  <a:endParaRPr lang="zh-CN" altLang="en-US"/>
                </a:p>
              </p:txBody>
            </p:sp>
          </p:grpSp>
        </p:grpSp>
        <p:sp>
          <p:nvSpPr>
            <p:cNvPr id="2" name="矩形"/>
            <p:cNvSpPr/>
            <p:nvPr/>
          </p:nvSpPr>
          <p:spPr>
            <a:xfrm>
              <a:off x="408" y="1656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6" name="矩形"/>
            <p:cNvSpPr/>
            <p:nvPr/>
          </p:nvSpPr>
          <p:spPr>
            <a:xfrm>
              <a:off x="408" y="4669"/>
              <a:ext cx="751" cy="7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0" cap="none" spc="0" baseline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 sz="2400" b="1" i="0" u="none" strike="noStrike" kern="0" cap="none" spc="0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pic>
        <p:nvPicPr>
          <p:cNvPr id="12" name="图片 11" descr="只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4076700"/>
            <a:ext cx="1219200" cy="909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一只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5150168"/>
            <a:ext cx="1219200" cy="909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2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alphaModFix amt="84000"/>
          </a:blip>
          <a:srcRect l="3546" t="13418" r="63567" b="13204"/>
          <a:stretch>
            <a:fillRect/>
          </a:stretch>
        </p:blipFill>
        <p:spPr>
          <a:xfrm>
            <a:off x="4248150" y="0"/>
            <a:ext cx="4561205" cy="65443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22225" y="627380"/>
            <a:ext cx="7946390" cy="1670050"/>
            <a:chOff x="110" y="913"/>
            <a:chExt cx="12514" cy="2630"/>
          </a:xfrm>
        </p:grpSpPr>
        <p:sp>
          <p:nvSpPr>
            <p:cNvPr id="3" name="文本框 2"/>
            <p:cNvSpPr txBox="1"/>
            <p:nvPr/>
          </p:nvSpPr>
          <p:spPr>
            <a:xfrm>
              <a:off x="110" y="1365"/>
              <a:ext cx="12414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</a:t>
              </a:r>
              <a:r>
                <a:rPr lang="en-US" altLang="zh-CN" sz="2800"/>
                <a:t>      </a:t>
              </a:r>
              <a:r>
                <a:rPr lang="en-US" altLang="zh-CN" sz="2800" b="1"/>
                <a:t> </a:t>
              </a:r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从前，这里只有一棵树，树上只有一个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niǎo wō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  <a:sym typeface="+mn-ea"/>
                </a:rPr>
                <a:t> niǎo wō lǐ zhǐ yǒu yì zhī xǐ què</a:t>
              </a:r>
              <a:r>
                <a:rPr lang="zh-CN" altLang="en-US" sz="2800">
                  <a:sym typeface="+mn-ea"/>
                </a:rPr>
                <a:t> </a:t>
              </a:r>
              <a:endParaRPr lang="zh-CN" altLang="en-US" sz="2800"/>
            </a:p>
            <a:p>
              <a:r>
                <a:rPr lang="zh-CN" altLang="en-US" sz="2800" b="1">
                  <a:latin typeface="楷体" panose="02010609060101010101" pitchFamily="-128" charset="-122"/>
                  <a:ea typeface="楷体" panose="02010609060101010101" pitchFamily="-128" charset="-122"/>
                </a:rPr>
                <a:t>鸟窝，鸟窝里只有一只喜鹊。</a:t>
              </a:r>
              <a:endParaRPr lang="zh-CN" altLang="en-US" sz="2800" b="1">
                <a:latin typeface="楷体" panose="02010609060101010101" pitchFamily="-128" charset="-122"/>
                <a:ea typeface="楷体" panose="02010609060101010101" pitchFamily="-12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30" y="913"/>
              <a:ext cx="11495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cónɡ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qián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 zhè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lǐ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yì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kē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shù shànɡ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zhǐyǒu</a:t>
              </a:r>
              <a:r>
                <a:rPr lang="en-US" altLang="zh-CN" sz="16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r>
                <a:rPr lang="zh-CN" altLang="en-US" sz="1600">
                  <a:latin typeface="宋体" panose="02010600030101010101" pitchFamily="2" charset="-122"/>
                  <a:cs typeface="Calibri Light" panose="020F0302020204030204" charset="0"/>
                </a:rPr>
                <a:t>yíɡè</a:t>
              </a:r>
              <a:r>
                <a:rPr lang="zh-CN" altLang="en-US" sz="1800">
                  <a:latin typeface="宋体" panose="02010600030101010101" pitchFamily="2" charset="-122"/>
                  <a:cs typeface="Calibri Light" panose="020F0302020204030204" charset="0"/>
                </a:rPr>
                <a:t> </a:t>
              </a:r>
              <a:endParaRPr lang="zh-CN" altLang="en-US" sz="1800">
                <a:latin typeface="宋体" panose="02010600030101010101" pitchFamily="2" charset="-122"/>
                <a:cs typeface="Calibri Light" panose="020F0302020204030204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10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11.xml><?xml version="1.0" encoding="utf-8"?>
<p:tagLst xmlns:p="http://schemas.openxmlformats.org/presentationml/2006/main">
  <p:tag name="KSO_WM_UNIT_PLACING_PICTURE_USER_VIEWPORT" val="{&quot;height&quot;:10306,&quot;width&quot;:7183}"/>
</p:tagLst>
</file>

<file path=ppt/tags/tag12.xml><?xml version="1.0" encoding="utf-8"?>
<p:tagLst xmlns:p="http://schemas.openxmlformats.org/presentationml/2006/main">
  <p:tag name="KSO_WM_UNIT_PLACING_PICTURE_USER_VIEWPORT" val="{&quot;height&quot;:4084,&quot;width&quot;:4131}"/>
</p:tagLst>
</file>

<file path=ppt/tags/tag13.xml><?xml version="1.0" encoding="utf-8"?>
<p:tagLst xmlns:p="http://schemas.openxmlformats.org/presentationml/2006/main">
  <p:tag name="KSO_WM_UNIT_PLACING_PICTURE_USER_VIEWPORT" val="{&quot;height&quot;:4298,&quot;width&quot;:4188}"/>
</p:tagLst>
</file>

<file path=ppt/tags/tag2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3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4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5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6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7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8.xml><?xml version="1.0" encoding="utf-8"?>
<p:tagLst xmlns:p="http://schemas.openxmlformats.org/presentationml/2006/main">
  <p:tag name="KSO_WM_UNIT_PLACING_PICTURE_USER_VIEWPORT" val="{&quot;height&quot;:10667.708661417322,&quot;width&quot;:7436.248818897638}"/>
</p:tagLst>
</file>

<file path=ppt/tags/tag9.xml><?xml version="1.0" encoding="utf-8"?>
<p:tagLst xmlns:p="http://schemas.openxmlformats.org/presentationml/2006/main">
  <p:tag name="KSO_WM_UNIT_PLACING_PICTURE_USER_VIEWPORT" val="{&quot;height&quot;:10395,&quot;width&quot;:5543}"/>
</p:tagLst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3270</Words>
  <Application>WPS 演示</Application>
  <PresentationFormat/>
  <Paragraphs>309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楷体</vt:lpstr>
      <vt:lpstr>黑体</vt:lpstr>
      <vt:lpstr>Calibri Light</vt:lpstr>
      <vt:lpstr>微软雅黑</vt:lpstr>
      <vt:lpstr>Arial Unicode MS</vt:lpstr>
      <vt:lpstr>Calibri</vt:lpstr>
      <vt:lpstr>Arial Black</vt:lpstr>
      <vt:lpstr>Dotum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微软用户</dc:creator>
  <cp:lastModifiedBy>丫丫左</cp:lastModifiedBy>
  <cp:revision>84</cp:revision>
  <dcterms:created xsi:type="dcterms:W3CDTF">2018-02-21T00:52:00Z</dcterms:created>
  <dcterms:modified xsi:type="dcterms:W3CDTF">2022-04-02T04:34:54Z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9F9ECF62F25C45AB8D3FA8552DAF2915</vt:lpwstr>
  </property>
</Properties>
</file>