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345" r:id="rId3"/>
    <p:sldId id="346" r:id="rId4"/>
    <p:sldId id="347" r:id="rId5"/>
    <p:sldId id="264" r:id="rId6"/>
    <p:sldId id="361" r:id="rId7"/>
    <p:sldId id="342" r:id="rId8"/>
    <p:sldId id="352" r:id="rId9"/>
    <p:sldId id="362" r:id="rId10"/>
    <p:sldId id="363" r:id="rId11"/>
    <p:sldId id="350" r:id="rId12"/>
    <p:sldId id="281" r:id="rId13"/>
    <p:sldId id="365" r:id="rId14"/>
    <p:sldId id="369" r:id="rId15"/>
    <p:sldId id="354" r:id="rId16"/>
    <p:sldId id="366" r:id="rId17"/>
    <p:sldId id="273" r:id="rId18"/>
    <p:sldId id="367" r:id="rId19"/>
    <p:sldId id="368" r:id="rId20"/>
    <p:sldId id="35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6">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7" d="100"/>
          <a:sy n="67" d="100"/>
        </p:scale>
        <p:origin x="644" y="52"/>
      </p:cViewPr>
      <p:guideLst>
        <p:guide orient="horz" pos="2146"/>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400" b="0" i="0" u="none" strike="noStrike" kern="1200" spc="0" baseline="0">
                <a:solidFill>
                  <a:schemeClr val="tx1">
                    <a:lumMod val="65000"/>
                    <a:lumOff val="35000"/>
                  </a:schemeClr>
                </a:solidFill>
                <a:latin typeface="+mn-lt"/>
                <a:ea typeface="+mn-ea"/>
                <a:cs typeface="+mn-cs"/>
              </a:defRPr>
            </a:pPr>
            <a:r>
              <a:rPr lang="zh-CN" altLang="en-US" sz="3200" b="1">
                <a:solidFill>
                  <a:schemeClr val="tx1"/>
                </a:solidFill>
              </a:rPr>
              <a:t>作文分数比例</a:t>
            </a:r>
          </a:p>
        </c:rich>
      </c:tx>
      <c:layout>
        <c:manualLayout>
          <c:xMode val="edge"/>
          <c:yMode val="edge"/>
          <c:x val="0.15945600584154801"/>
          <c:y val="1.7224994060346902E-2"/>
        </c:manualLayout>
      </c:layout>
      <c:overlay val="0"/>
      <c:spPr>
        <a:noFill/>
        <a:ln>
          <a:noFill/>
        </a:ln>
        <a:effectLst/>
      </c:spPr>
      <c:txPr>
        <a:bodyPr rot="0" spcFirstLastPara="0" vertOverflow="ellipsis" vert="horz" wrap="square" anchor="ctr" anchorCtr="1"/>
        <a:lstStyle/>
        <a:p>
          <a:pPr defTabSz="914400">
            <a:defRPr lang="zh-CN"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pieChart>
        <c:varyColors val="1"/>
        <c:ser>
          <c:idx val="0"/>
          <c:order val="0"/>
          <c:tx>
            <c:strRef>
              <c:f>Sheet1!$B$1</c:f>
              <c:strCache>
                <c:ptCount val="1"/>
                <c:pt idx="0">
                  <c:v>分数</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1593-454E-8902-942EA5B3F056}"/>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1593-454E-8902-942EA5B3F056}"/>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1593-454E-8902-942EA5B3F056}"/>
              </c:ext>
            </c:extLst>
          </c:dPt>
          <c:dLbls>
            <c:spPr>
              <a:noFill/>
              <a:ln>
                <a:noFill/>
              </a:ln>
              <a:effectLst/>
            </c:spPr>
            <c:txPr>
              <a:bodyPr rot="0" spcFirstLastPara="0" vertOverflow="ellipsis" vert="horz" wrap="square" lIns="38100" tIns="19050" rIns="38100" bIns="19050" anchor="ctr" anchorCtr="1"/>
              <a:lstStyle/>
              <a:p>
                <a:pPr>
                  <a:defRPr lang="zh-CN" sz="4000" b="0" i="0" u="none" strike="noStrike" kern="1200" baseline="0">
                    <a:solidFill>
                      <a:schemeClr val="tx1">
                        <a:lumMod val="75000"/>
                        <a:lumOff val="25000"/>
                      </a:schemeClr>
                    </a:solidFill>
                    <a:latin typeface="+mn-lt"/>
                    <a:ea typeface="+mn-ea"/>
                    <a:cs typeface="+mn-cs"/>
                  </a:defRPr>
                </a:pPr>
                <a:endParaRPr lang="zh-CN"/>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47及以上</c:v>
                </c:pt>
                <c:pt idx="1">
                  <c:v>38-42分</c:v>
                </c:pt>
                <c:pt idx="2">
                  <c:v>43-46分</c:v>
                </c:pt>
              </c:strCache>
            </c:strRef>
          </c:cat>
          <c:val>
            <c:numRef>
              <c:f>Sheet1!$B$2:$B$4</c:f>
              <c:numCache>
                <c:formatCode>General</c:formatCode>
                <c:ptCount val="3"/>
                <c:pt idx="0">
                  <c:v>2</c:v>
                </c:pt>
                <c:pt idx="1">
                  <c:v>24</c:v>
                </c:pt>
                <c:pt idx="2">
                  <c:v>25</c:v>
                </c:pt>
              </c:numCache>
            </c:numRef>
          </c:val>
          <c:extLst>
            <c:ext xmlns:c16="http://schemas.microsoft.com/office/drawing/2014/chart" uri="{C3380CC4-5D6E-409C-BE32-E72D297353CC}">
              <c16:uniqueId val="{00000006-1593-454E-8902-942EA5B3F056}"/>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0" vertOverflow="ellipsis" vert="horz" wrap="square" anchor="ctr" anchorCtr="1"/>
          <a:lstStyle/>
          <a:p>
            <a:pPr>
              <a:defRPr lang="zh-CN" sz="2800" b="0" i="0" u="none" strike="noStrike" kern="1200" baseline="0">
                <a:solidFill>
                  <a:schemeClr val="tx1">
                    <a:lumMod val="65000"/>
                    <a:lumOff val="35000"/>
                  </a:schemeClr>
                </a:solidFill>
                <a:latin typeface="+mn-lt"/>
                <a:ea typeface="+mn-ea"/>
                <a:cs typeface="+mn-cs"/>
              </a:defRPr>
            </a:pPr>
            <a:endParaRPr lang="zh-CN"/>
          </a:p>
        </c:txPr>
      </c:legendEntry>
      <c:legendEntry>
        <c:idx val="1"/>
        <c:txPr>
          <a:bodyPr rot="0" spcFirstLastPara="0" vertOverflow="ellipsis" vert="horz" wrap="square" anchor="ctr" anchorCtr="1"/>
          <a:lstStyle/>
          <a:p>
            <a:pPr>
              <a:defRPr lang="zh-CN" sz="2800" b="0" i="0" u="none" strike="noStrike" kern="1200" baseline="0">
                <a:solidFill>
                  <a:schemeClr val="tx1">
                    <a:lumMod val="65000"/>
                    <a:lumOff val="35000"/>
                  </a:schemeClr>
                </a:solidFill>
                <a:latin typeface="+mn-lt"/>
                <a:ea typeface="+mn-ea"/>
                <a:cs typeface="+mn-cs"/>
              </a:defRPr>
            </a:pPr>
            <a:endParaRPr lang="zh-CN"/>
          </a:p>
        </c:txPr>
      </c:legendEntry>
      <c:legendEntry>
        <c:idx val="2"/>
        <c:txPr>
          <a:bodyPr rot="0" spcFirstLastPara="0" vertOverflow="ellipsis" vert="horz" wrap="square" anchor="ctr" anchorCtr="1"/>
          <a:lstStyle/>
          <a:p>
            <a:pPr>
              <a:defRPr lang="zh-CN" sz="2800" b="0" i="0" u="none" strike="noStrike" kern="1200" baseline="0">
                <a:solidFill>
                  <a:schemeClr val="tx1">
                    <a:lumMod val="65000"/>
                    <a:lumOff val="35000"/>
                  </a:schemeClr>
                </a:solidFill>
                <a:latin typeface="+mn-lt"/>
                <a:ea typeface="+mn-ea"/>
                <a:cs typeface="+mn-cs"/>
              </a:defRPr>
            </a:pPr>
            <a:endParaRPr lang="zh-CN"/>
          </a:p>
        </c:txPr>
      </c:legendEntry>
      <c:overlay val="0"/>
      <c:spPr>
        <a:noFill/>
        <a:ln>
          <a:noFill/>
        </a:ln>
        <a:effectLst/>
      </c:spPr>
      <c:txPr>
        <a:bodyPr rot="0" spcFirstLastPara="0" vertOverflow="ellipsis" vert="horz" wrap="square" anchor="ctr" anchorCtr="1"/>
        <a:lstStyle/>
        <a:p>
          <a:pPr>
            <a:defRPr lang="zh-CN" sz="28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lang="zh-CN"/>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2022/4/28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20881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83277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630672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23943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894253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70273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187508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699796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422133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67525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C6B594E-3929-4C21-B412-1613A6E99DC8}" type="datetimeFigureOut">
              <a:rPr lang="zh-CN" altLang="en-US" smtClean="0"/>
              <a:t>2022/4/28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E4A9E45-DEA9-4181-8A89-E0A67756E0FF}"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B594E-3929-4C21-B412-1613A6E99DC8}" type="datetimeFigureOut">
              <a:rPr lang="zh-CN" altLang="en-US" smtClean="0"/>
              <a:t>2022/4/28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A9E45-DEA9-4181-8A89-E0A67756E0FF}"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17.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cstate="print">
            <a:extLst>
              <a:ext uri="{28A0092B-C50C-407E-A947-70E740481C1C}">
                <a14:useLocalDpi xmlns:a14="http://schemas.microsoft.com/office/drawing/2010/main" val="0"/>
              </a:ext>
            </a:extLst>
          </a:blip>
          <a:srcRect r="44110"/>
          <a:stretch>
            <a:fillRect/>
          </a:stretch>
        </p:blipFill>
        <p:spPr>
          <a:xfrm>
            <a:off x="0" y="0"/>
            <a:ext cx="6487886" cy="6858000"/>
          </a:xfrm>
          <a:prstGeom prst="rect">
            <a:avLst/>
          </a:prstGeom>
        </p:spPr>
      </p:pic>
      <p:pic>
        <p:nvPicPr>
          <p:cNvPr id="5" name="图片 4"/>
          <p:cNvPicPr>
            <a:picLocks noChangeAspect="1"/>
          </p:cNvPicPr>
          <p:nvPr/>
        </p:nvPicPr>
        <p:blipFill rotWithShape="1">
          <a:blip r:embed="rId3" cstate="print">
            <a:extLst>
              <a:ext uri="{28A0092B-C50C-407E-A947-70E740481C1C}">
                <a14:useLocalDpi xmlns:a14="http://schemas.microsoft.com/office/drawing/2010/main" val="0"/>
              </a:ext>
            </a:extLst>
          </a:blip>
          <a:srcRect t="80212" r="85496"/>
          <a:stretch>
            <a:fillRect/>
          </a:stretch>
        </p:blipFill>
        <p:spPr>
          <a:xfrm rot="10527301">
            <a:off x="5994398" y="-34139"/>
            <a:ext cx="1683657" cy="1357086"/>
          </a:xfrm>
          <a:prstGeom prst="rect">
            <a:avLst/>
          </a:prstGeom>
          <a:effectLst>
            <a:softEdge rad="127000"/>
          </a:effectLst>
        </p:spPr>
      </p:pic>
      <p:sp>
        <p:nvSpPr>
          <p:cNvPr id="6" name="文本框 5"/>
          <p:cNvSpPr txBox="1"/>
          <p:nvPr/>
        </p:nvSpPr>
        <p:spPr>
          <a:xfrm>
            <a:off x="3345236" y="2352377"/>
            <a:ext cx="8545195" cy="255454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zh-CN" altLang="en-US" sz="8000" dirty="0">
                <a:solidFill>
                  <a:schemeClr val="tx1">
                    <a:lumMod val="75000"/>
                    <a:lumOff val="25000"/>
                  </a:schemeClr>
                </a:solidFill>
                <a:latin typeface="Impact" panose="020B0806030902050204" pitchFamily="34" charset="0"/>
                <a:ea typeface="微软雅黑" panose="020B0503020204020204" pitchFamily="34" charset="-122"/>
              </a:rPr>
              <a:t>变被动为主动</a:t>
            </a:r>
            <a:endParaRPr lang="en-US" altLang="zh-CN" sz="8000" dirty="0">
              <a:solidFill>
                <a:schemeClr val="tx1">
                  <a:lumMod val="75000"/>
                  <a:lumOff val="25000"/>
                </a:schemeClr>
              </a:solidFill>
              <a:latin typeface="Impact" panose="020B0806030902050204" pitchFamily="34" charset="0"/>
              <a:ea typeface="微软雅黑" panose="020B0503020204020204" pitchFamily="34" charset="-122"/>
            </a:endParaRPr>
          </a:p>
          <a:p>
            <a:pPr algn="r"/>
            <a:r>
              <a:rPr lang="zh-CN" altLang="en-US" sz="8000" dirty="0">
                <a:solidFill>
                  <a:schemeClr val="tx1">
                    <a:lumMod val="75000"/>
                    <a:lumOff val="25000"/>
                  </a:schemeClr>
                </a:solidFill>
                <a:latin typeface="Impact" panose="020B0806030902050204" pitchFamily="34" charset="0"/>
                <a:ea typeface="微软雅黑" panose="020B0503020204020204" pitchFamily="34" charset="-122"/>
              </a:rPr>
              <a:t>做新时代青年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31" name="矩形 30"/>
          <p:cNvSpPr/>
          <p:nvPr/>
        </p:nvSpPr>
        <p:spPr>
          <a:xfrm>
            <a:off x="1597709" y="456273"/>
            <a:ext cx="2974206" cy="650306"/>
          </a:xfrm>
          <a:prstGeom prst="rect">
            <a:avLst/>
          </a:prstGeom>
        </p:spPr>
        <p:txBody>
          <a:bodyPr wrap="square">
            <a:spAutoFit/>
          </a:bodyPr>
          <a:lstStyle/>
          <a:p>
            <a:pPr marL="0" marR="0" lvl="0" indent="0" algn="l" defTabSz="914400" rtl="0" eaLnBrk="1" fontAlgn="auto" latinLnBrk="0" hangingPunct="1">
              <a:lnSpc>
                <a:spcPct val="175000"/>
              </a:lnSpc>
              <a:spcBef>
                <a:spcPts val="0"/>
              </a:spcBef>
              <a:spcAft>
                <a:spcPts val="0"/>
              </a:spcAft>
              <a:buClrTx/>
              <a:buSzTx/>
              <a:buFontTx/>
              <a:buNone/>
              <a:tabLst/>
              <a:defRPr/>
            </a:pPr>
            <a:r>
              <a:rPr lang="zh-CN" altLang="en-US" sz="2400" dirty="0">
                <a:solidFill>
                  <a:prstClr val="black">
                    <a:lumMod val="75000"/>
                    <a:lumOff val="25000"/>
                  </a:prstClr>
                </a:solidFill>
                <a:latin typeface="微软雅黑" panose="020B0503020204020204" pitchFamily="34" charset="-122"/>
                <a:ea typeface="微软雅黑" panose="020B0503020204020204" pitchFamily="34" charset="-122"/>
              </a:rPr>
              <a:t>审题立意</a:t>
            </a:r>
            <a:endParaRPr kumimoji="0" lang="zh-CN" altLang="en-US" sz="24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476251" y="1097280"/>
            <a:ext cx="11715750" cy="1384995"/>
          </a:xfrm>
          <a:prstGeom prst="rect">
            <a:avLst/>
          </a:prstGeom>
          <a:noFill/>
        </p:spPr>
        <p:txBody>
          <a:bodyPr wrap="square" rtlCol="0">
            <a:spAutoFit/>
          </a:bodyPr>
          <a:lstStyle/>
          <a:p>
            <a:pPr lvl="0">
              <a:defRPr/>
            </a:pPr>
            <a:endParaRPr lang="en-US" altLang="zh-CN" sz="2800" dirty="0">
              <a:solidFill>
                <a:prstClr val="black"/>
              </a:solidFill>
              <a:latin typeface="Calibri"/>
              <a:ea typeface="宋体" panose="02010600030101010101" pitchFamily="2" charset="-122"/>
            </a:endParaRPr>
          </a:p>
          <a:p>
            <a:pPr lvl="0">
              <a:defRPr/>
            </a:pP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1" name="文本框 10">
            <a:extLst>
              <a:ext uri="{FF2B5EF4-FFF2-40B4-BE49-F238E27FC236}">
                <a16:creationId xmlns:a16="http://schemas.microsoft.com/office/drawing/2014/main" id="{BB06901E-94D8-432E-80BA-508F89A47F48}"/>
              </a:ext>
            </a:extLst>
          </p:cNvPr>
          <p:cNvSpPr txBox="1"/>
          <p:nvPr/>
        </p:nvSpPr>
        <p:spPr>
          <a:xfrm>
            <a:off x="371474" y="1405483"/>
            <a:ext cx="11820525" cy="437042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srgbClr val="00B050"/>
                </a:solidFill>
                <a:effectLst/>
                <a:uLnTx/>
                <a:uFillTx/>
                <a:latin typeface="Calibri"/>
                <a:ea typeface="宋体" panose="02010600030101010101" pitchFamily="2" charset="-122"/>
                <a:cs typeface="+mn-cs"/>
              </a:rPr>
              <a:t>青年之被动，利器之铁锈也</a:t>
            </a:r>
            <a:endParaRPr kumimoji="0" lang="en-US" altLang="zh-CN" sz="2800" b="1" i="0" u="none" strike="noStrike" kern="1200" cap="none" spc="0" normalizeH="0" baseline="0" noProof="0" dirty="0">
              <a:ln>
                <a:noFill/>
              </a:ln>
              <a:solidFill>
                <a:srgbClr val="00B050"/>
              </a:solidFill>
              <a:effectLst/>
              <a:uLnTx/>
              <a:uFillTx/>
              <a:latin typeface="Calibri"/>
              <a:ea typeface="宋体"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800" b="1" dirty="0">
                <a:solidFill>
                  <a:srgbClr val="FF0000"/>
                </a:solidFill>
                <a:latin typeface="Calibri"/>
                <a:ea typeface="宋体" panose="02010600030101010101" pitchFamily="2" charset="-122"/>
              </a:rPr>
              <a:t>——</a:t>
            </a:r>
            <a:r>
              <a:rPr lang="zh-CN" altLang="en-US" sz="2800" b="1" dirty="0">
                <a:solidFill>
                  <a:srgbClr val="FF0000"/>
                </a:solidFill>
                <a:latin typeface="Calibri"/>
                <a:ea typeface="宋体" panose="02010600030101010101" pitchFamily="2" charset="-122"/>
              </a:rPr>
              <a:t>危害</a:t>
            </a:r>
            <a:endParaRPr kumimoji="0" lang="en-US" altLang="zh-CN" sz="2800" b="1" i="0" u="none" strike="noStrike" kern="1200" cap="none" spc="0" normalizeH="0" baseline="0" noProof="0" dirty="0">
              <a:ln>
                <a:noFill/>
              </a:ln>
              <a:solidFill>
                <a:srgbClr val="FF0000"/>
              </a:solidFill>
              <a:effectLst/>
              <a:uLnTx/>
              <a:uFillTx/>
              <a:latin typeface="Calibri"/>
              <a:ea typeface="宋体" panose="02010600030101010101" pitchFamily="2" charset="-122"/>
            </a:endParaRPr>
          </a:p>
          <a:p>
            <a:pPr>
              <a:defRPr/>
            </a:pPr>
            <a:r>
              <a:rPr lang="zh-CN" altLang="en-US" sz="2800" dirty="0"/>
              <a:t>请你写一份主题为“</a:t>
            </a:r>
            <a:r>
              <a:rPr lang="zh-CN" altLang="en-US" sz="2800" b="1" dirty="0">
                <a:solidFill>
                  <a:srgbClr val="00B050"/>
                </a:solidFill>
              </a:rPr>
              <a:t>变被动为主动，做新时代青年</a:t>
            </a:r>
            <a:r>
              <a:rPr lang="zh-CN" altLang="en-US" sz="2800" dirty="0"/>
              <a:t>”的倡议书，倡议书需要体现你的认识与思考。</a:t>
            </a:r>
            <a:endParaRPr lang="en-US" altLang="zh-CN"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800" b="1" dirty="0">
                <a:solidFill>
                  <a:srgbClr val="FF0000"/>
                </a:solidFill>
                <a:latin typeface="Calibri"/>
                <a:ea typeface="宋体" panose="02010600030101010101" pitchFamily="2" charset="-122"/>
              </a:rPr>
              <a:t>——</a:t>
            </a:r>
            <a:r>
              <a:rPr lang="zh-CN" altLang="en-US" sz="2800" b="1" dirty="0">
                <a:solidFill>
                  <a:srgbClr val="FF0000"/>
                </a:solidFill>
                <a:latin typeface="Calibri"/>
                <a:ea typeface="宋体" panose="02010600030101010101" pitchFamily="2" charset="-122"/>
              </a:rPr>
              <a:t>主题</a:t>
            </a:r>
            <a:endParaRPr kumimoji="0" lang="en-US" altLang="zh-CN" sz="2800" b="1" i="0" u="none" strike="noStrike" kern="1200" cap="none" spc="0" normalizeH="0" baseline="0" noProof="0" dirty="0">
              <a:ln>
                <a:noFill/>
              </a:ln>
              <a:solidFill>
                <a:srgbClr val="FF0000"/>
              </a:solidFill>
              <a:effectLst/>
              <a:uLnTx/>
              <a:uFillTx/>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3600" b="1" dirty="0">
              <a:solidFill>
                <a:srgbClr val="00B050"/>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2800" dirty="0"/>
              <a:t>祖国的强盛，需要青年一代的努力作为，需要青年一代的砥砺奋进，青年人</a:t>
            </a:r>
            <a:r>
              <a:rPr lang="zh-CN" altLang="en-US" sz="2800" dirty="0"/>
              <a:t>应</a:t>
            </a:r>
            <a:r>
              <a:rPr lang="zh-CN" altLang="zh-CN" sz="2800" dirty="0"/>
              <a:t>反思自己，如何在新的时代找准定位，主动作为，自觉承担使命和责任，做一个新时代有担当的有为青年。</a:t>
            </a:r>
            <a:endParaRPr lang="en-US" altLang="zh-CN" sz="28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noFill/>
              </a:ln>
              <a:solidFill>
                <a:srgbClr val="00B050"/>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8590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266700" y="1097304"/>
            <a:ext cx="11658600" cy="4093428"/>
          </a:xfrm>
          <a:prstGeom prst="rect">
            <a:avLst/>
          </a:prstGeom>
          <a:noFill/>
        </p:spPr>
        <p:txBody>
          <a:bodyPr wrap="square" rtlCol="0">
            <a:spAutoFit/>
          </a:bodyPr>
          <a:lstStyle/>
          <a:p>
            <a:pPr algn="just"/>
            <a:r>
              <a:rPr lang="zh-CN" altLang="en-US" sz="2800" dirty="0"/>
              <a:t>我们可以分析青年变成“被动青年”的原因有哪些；被动之危害如利器之铁锈，“被动青年”如何影响周围人，“被动青年”又会给社会带来哪些消极的影响，强调“变被动为主动”之必要；可以思考如何“变被动为主动” 如：转变观念，变被动为主动；树立理想，变被动为主动；明确责任，变被动为主动；还可以综合立意</a:t>
            </a:r>
            <a:r>
              <a:rPr lang="en-US" altLang="zh-CN" sz="2800" dirty="0"/>
              <a:t>……</a:t>
            </a:r>
            <a:r>
              <a:rPr lang="zh-CN" altLang="en-US" sz="2800" dirty="0"/>
              <a:t>当然，不管怎样思考，都要针对身边的“被动青年”展开，表达自己对“主动”“时代”“青年”“担当”“责任”的认识和思考。</a:t>
            </a:r>
            <a:endParaRPr lang="en-US" altLang="zh-CN" sz="2800" dirty="0"/>
          </a:p>
          <a:p>
            <a:endParaRPr lang="en-US" altLang="zh-CN" sz="28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81771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1" name="矩形 30"/>
          <p:cNvSpPr/>
          <p:nvPr/>
        </p:nvSpPr>
        <p:spPr>
          <a:xfrm>
            <a:off x="1654944" y="320466"/>
            <a:ext cx="3507606" cy="464358"/>
          </a:xfrm>
          <a:prstGeom prst="rect">
            <a:avLst/>
          </a:prstGeom>
        </p:spPr>
        <p:txBody>
          <a:bodyPr wrap="square">
            <a:spAutoFit/>
          </a:bodyPr>
          <a:lstStyle/>
          <a:p>
            <a:pPr>
              <a:lnSpc>
                <a:spcPct val="175000"/>
              </a:lnSpc>
            </a:pPr>
            <a:r>
              <a:rPr lang="zh-CN" sz="1600" dirty="0">
                <a:solidFill>
                  <a:schemeClr val="tx1">
                    <a:lumMod val="75000"/>
                    <a:lumOff val="25000"/>
                  </a:schemeClr>
                </a:solidFill>
                <a:latin typeface="微软雅黑" panose="020B0503020204020204" pitchFamily="34" charset="-122"/>
                <a:ea typeface="微软雅黑" panose="020B0503020204020204" pitchFamily="34" charset="-122"/>
              </a:rPr>
              <a:t>审题</a:t>
            </a:r>
            <a:endParaRPr lang="zh-CN" sz="1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821055" y="1394460"/>
            <a:ext cx="10228580" cy="4093428"/>
          </a:xfrm>
          <a:prstGeom prst="rect">
            <a:avLst/>
          </a:prstGeom>
          <a:noFill/>
        </p:spPr>
        <p:txBody>
          <a:bodyPr wrap="square" rtlCol="0">
            <a:spAutoFit/>
          </a:bodyPr>
          <a:lstStyle/>
          <a:p>
            <a:endParaRPr lang="zh-CN" altLang="en-US" sz="3200" dirty="0">
              <a:latin typeface="+mn-ea"/>
              <a:cs typeface="+mn-ea"/>
            </a:endParaRPr>
          </a:p>
          <a:p>
            <a:pPr indent="298450" algn="just">
              <a:lnSpc>
                <a:spcPts val="1200"/>
              </a:lnSpc>
            </a:pPr>
            <a:r>
              <a:rPr lang="zh-CN" altLang="zh-CN" sz="3200" b="1" spc="60" dirty="0">
                <a:effectLst/>
                <a:latin typeface="宋体" panose="02010600030101010101" pitchFamily="2" charset="-122"/>
                <a:ea typeface="宋体" panose="02010600030101010101" pitchFamily="2" charset="-122"/>
                <a:cs typeface="宋体" panose="02010600030101010101" pitchFamily="2" charset="-122"/>
              </a:rPr>
              <a:t>【立意】</a:t>
            </a:r>
            <a:endParaRPr lang="en-US" altLang="zh-CN" sz="3200" b="1" spc="60" dirty="0">
              <a:effectLst/>
              <a:latin typeface="宋体" panose="02010600030101010101" pitchFamily="2" charset="-122"/>
              <a:ea typeface="宋体" panose="02010600030101010101" pitchFamily="2" charset="-122"/>
              <a:cs typeface="宋体" panose="02010600030101010101" pitchFamily="2" charset="-122"/>
            </a:endParaRPr>
          </a:p>
          <a:p>
            <a:pPr indent="298450" algn="just">
              <a:lnSpc>
                <a:spcPts val="1200"/>
              </a:lnSpc>
            </a:pPr>
            <a:endParaRPr lang="en-US" altLang="zh-CN" sz="3200" dirty="0">
              <a:effectLst/>
              <a:latin typeface="宋体" panose="02010600030101010101" pitchFamily="2" charset="-122"/>
              <a:ea typeface="宋体" panose="02010600030101010101" pitchFamily="2" charset="-122"/>
              <a:cs typeface="宋体" panose="02010600030101010101" pitchFamily="2" charset="-122"/>
            </a:endParaRPr>
          </a:p>
          <a:p>
            <a:pPr indent="298450" algn="just">
              <a:lnSpc>
                <a:spcPts val="1200"/>
              </a:lnSpc>
            </a:pPr>
            <a:endParaRPr lang="zh-CN" altLang="zh-CN" sz="320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r>
              <a:rPr lang="en-US" altLang="zh-CN" sz="3200" spc="60" dirty="0">
                <a:effectLst/>
                <a:latin typeface="宋体" panose="02010600030101010101" pitchFamily="2" charset="-122"/>
                <a:ea typeface="宋体" panose="02010600030101010101" pitchFamily="2" charset="-122"/>
                <a:cs typeface="宋体" panose="02010600030101010101" pitchFamily="2" charset="-122"/>
              </a:rPr>
              <a:t>1.</a:t>
            </a:r>
            <a:r>
              <a:rPr lang="zh-CN" altLang="zh-CN" sz="3200" spc="60" dirty="0">
                <a:effectLst/>
                <a:latin typeface="宋体" panose="02010600030101010101" pitchFamily="2" charset="-122"/>
                <a:ea typeface="宋体" panose="02010600030101010101" pitchFamily="2" charset="-122"/>
                <a:cs typeface="宋体" panose="02010600030101010101" pitchFamily="2" charset="-122"/>
              </a:rPr>
              <a:t>奋进新时代，青年做先锋</a:t>
            </a: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zh-CN" altLang="zh-CN" sz="320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r>
              <a:rPr lang="en-US" altLang="zh-CN" sz="3200" spc="60" dirty="0">
                <a:effectLst/>
                <a:latin typeface="宋体" panose="02010600030101010101" pitchFamily="2" charset="-122"/>
                <a:ea typeface="宋体" panose="02010600030101010101" pitchFamily="2" charset="-122"/>
                <a:cs typeface="宋体" panose="02010600030101010101" pitchFamily="2" charset="-122"/>
              </a:rPr>
              <a:t>2.</a:t>
            </a:r>
            <a:r>
              <a:rPr lang="zh-CN" altLang="zh-CN" sz="3200" spc="60" dirty="0">
                <a:effectLst/>
                <a:latin typeface="宋体" panose="02010600030101010101" pitchFamily="2" charset="-122"/>
                <a:ea typeface="宋体" panose="02010600030101010101" pitchFamily="2" charset="-122"/>
                <a:cs typeface="宋体" panose="02010600030101010101" pitchFamily="2" charset="-122"/>
              </a:rPr>
              <a:t>主动担当，勇于作为，做奋发有为的新时代青年</a:t>
            </a: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zh-CN" altLang="zh-CN" sz="320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r>
              <a:rPr lang="en-US" altLang="zh-CN" sz="3200" spc="60" dirty="0">
                <a:effectLst/>
                <a:latin typeface="宋体" panose="02010600030101010101" pitchFamily="2" charset="-122"/>
                <a:ea typeface="宋体" panose="02010600030101010101" pitchFamily="2" charset="-122"/>
                <a:cs typeface="宋体" panose="02010600030101010101" pitchFamily="2" charset="-122"/>
              </a:rPr>
              <a:t>3.</a:t>
            </a:r>
            <a:r>
              <a:rPr lang="zh-CN" altLang="zh-CN" sz="3200" spc="60" dirty="0">
                <a:effectLst/>
                <a:latin typeface="宋体" panose="02010600030101010101" pitchFamily="2" charset="-122"/>
                <a:ea typeface="宋体" panose="02010600030101010101" pitchFamily="2" charset="-122"/>
                <a:cs typeface="宋体" panose="02010600030101010101" pitchFamily="2" charset="-122"/>
              </a:rPr>
              <a:t>青年要勇做新时代的“弄潮儿”</a:t>
            </a: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zh-CN" altLang="zh-CN" sz="320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r>
              <a:rPr lang="en-US" altLang="zh-CN" sz="3200" spc="60" dirty="0">
                <a:effectLst/>
                <a:latin typeface="宋体" panose="02010600030101010101" pitchFamily="2" charset="-122"/>
                <a:ea typeface="宋体" panose="02010600030101010101" pitchFamily="2" charset="-122"/>
                <a:cs typeface="宋体" panose="02010600030101010101" pitchFamily="2" charset="-122"/>
              </a:rPr>
              <a:t>4.</a:t>
            </a:r>
            <a:r>
              <a:rPr lang="zh-CN" altLang="zh-CN" sz="3200" spc="60" dirty="0">
                <a:effectLst/>
                <a:latin typeface="宋体" panose="02010600030101010101" pitchFamily="2" charset="-122"/>
                <a:ea typeface="宋体" panose="02010600030101010101" pitchFamily="2" charset="-122"/>
                <a:cs typeface="宋体" panose="02010600030101010101" pitchFamily="2" charset="-122"/>
              </a:rPr>
              <a:t>铭记历史，勇担时代责任</a:t>
            </a: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en-US" altLang="zh-CN" sz="3200" spc="6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endParaRPr lang="zh-CN" altLang="zh-CN" sz="3200" dirty="0">
              <a:effectLst/>
              <a:latin typeface="宋体" panose="02010600030101010101" pitchFamily="2" charset="-122"/>
              <a:ea typeface="宋体" panose="02010600030101010101" pitchFamily="2" charset="-122"/>
              <a:cs typeface="宋体" panose="02010600030101010101" pitchFamily="2" charset="-122"/>
            </a:endParaRPr>
          </a:p>
          <a:p>
            <a:pPr indent="297180" algn="just">
              <a:lnSpc>
                <a:spcPts val="1200"/>
              </a:lnSpc>
            </a:pPr>
            <a:r>
              <a:rPr lang="en-US" altLang="zh-CN" sz="3200" spc="60" dirty="0">
                <a:effectLst/>
                <a:latin typeface="宋体" panose="02010600030101010101" pitchFamily="2" charset="-122"/>
                <a:ea typeface="宋体" panose="02010600030101010101" pitchFamily="2" charset="-122"/>
                <a:cs typeface="宋体" panose="02010600030101010101" pitchFamily="2" charset="-122"/>
              </a:rPr>
              <a:t>5.</a:t>
            </a:r>
            <a:r>
              <a:rPr lang="zh-CN" altLang="zh-CN" sz="3200" spc="60" dirty="0">
                <a:effectLst/>
                <a:latin typeface="宋体" panose="02010600030101010101" pitchFamily="2" charset="-122"/>
                <a:ea typeface="宋体" panose="02010600030101010101" pitchFamily="2" charset="-122"/>
                <a:cs typeface="宋体" panose="02010600030101010101" pitchFamily="2" charset="-122"/>
              </a:rPr>
              <a:t>时代向前，青年向上</a:t>
            </a:r>
            <a:endParaRPr lang="zh-CN" altLang="zh-CN" sz="3200" dirty="0">
              <a:effectLst/>
              <a:latin typeface="宋体" panose="02010600030101010101" pitchFamily="2" charset="-122"/>
              <a:ea typeface="宋体" panose="02010600030101010101" pitchFamily="2" charset="-122"/>
              <a:cs typeface="宋体" panose="02010600030101010101" pitchFamily="2" charset="-122"/>
            </a:endParaRPr>
          </a:p>
          <a:p>
            <a:endParaRPr lang="zh-CN" altLang="en-US" sz="2800" dirty="0">
              <a:latin typeface="+mn-ea"/>
              <a:cs typeface="+mn-ea"/>
            </a:endParaRPr>
          </a:p>
        </p:txBody>
      </p:sp>
      <p:sp>
        <p:nvSpPr>
          <p:cNvPr id="10" name="文本框 9">
            <a:extLst>
              <a:ext uri="{FF2B5EF4-FFF2-40B4-BE49-F238E27FC236}">
                <a16:creationId xmlns:a16="http://schemas.microsoft.com/office/drawing/2014/main" id="{C032F814-31F5-4734-8E3F-7EA1BABC014B}"/>
              </a:ext>
            </a:extLst>
          </p:cNvPr>
          <p:cNvSpPr txBox="1"/>
          <p:nvPr/>
        </p:nvSpPr>
        <p:spPr>
          <a:xfrm>
            <a:off x="333375" y="5437530"/>
            <a:ext cx="12315825" cy="1077218"/>
          </a:xfrm>
          <a:prstGeom prst="rect">
            <a:avLst/>
          </a:prstGeom>
          <a:noFill/>
        </p:spPr>
        <p:txBody>
          <a:bodyPr wrap="square">
            <a:spAutoFit/>
          </a:bodyPr>
          <a:lstStyle/>
          <a:p>
            <a:r>
              <a:rPr lang="zh-CN" altLang="en-US" sz="3200" b="1" dirty="0">
                <a:solidFill>
                  <a:srgbClr val="FF0000"/>
                </a:solidFill>
                <a:latin typeface="Calibri"/>
                <a:ea typeface="宋体" panose="02010600030101010101" pitchFamily="2" charset="-122"/>
              </a:rPr>
              <a:t>往深处探一探，力求更高的站位，更广的视点，更深的掘进。</a:t>
            </a:r>
            <a:endParaRPr lang="en-US" altLang="zh-CN" sz="3200" b="1" dirty="0">
              <a:solidFill>
                <a:srgbClr val="FF0000"/>
              </a:solidFill>
              <a:latin typeface="Calibri"/>
              <a:ea typeface="宋体" panose="02010600030101010101" pitchFamily="2" charset="-122"/>
            </a:endParaRPr>
          </a:p>
          <a:p>
            <a:r>
              <a:rPr lang="zh-CN" altLang="en-US" sz="3200" b="1" dirty="0">
                <a:solidFill>
                  <a:srgbClr val="FF0000"/>
                </a:solidFill>
              </a:rPr>
              <a:t>全面深入分析材料，多问几个“是什么”“为什么”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466725" y="2879622"/>
            <a:ext cx="11725275"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倡议书格式</a:t>
            </a:r>
            <a:r>
              <a:rPr lang="zh-CN" altLang="en-US" sz="2800" dirty="0">
                <a:solidFill>
                  <a:prstClr val="black"/>
                </a:solidFill>
                <a:latin typeface="Calibri"/>
                <a:ea typeface="宋体" panose="02010600030101010101" pitchFamily="2" charset="-122"/>
              </a:rPr>
              <a:t>：</a:t>
            </a:r>
            <a:r>
              <a:rPr kumimoji="0" lang="zh-CN" altLang="en-US" sz="2800" b="1" i="0" u="none" strike="noStrike" kern="1200" cap="none" spc="0" normalizeH="0" baseline="0" noProof="0" dirty="0">
                <a:ln>
                  <a:noFill/>
                </a:ln>
                <a:solidFill>
                  <a:prstClr val="black"/>
                </a:solidFill>
                <a:effectLst/>
                <a:uLnTx/>
                <a:uFillTx/>
                <a:latin typeface="Calibri"/>
                <a:ea typeface="宋体" panose="02010600030101010101" pitchFamily="2" charset="-122"/>
              </a:rPr>
              <a:t>标题、称呼、正文、结尾、落款</a:t>
            </a:r>
            <a:endParaRPr kumimoji="0" lang="en-US" altLang="zh-CN" sz="2800" b="1" i="0" u="none" strike="noStrike" kern="1200" cap="none" spc="0" normalizeH="0" baseline="0" noProof="0" dirty="0">
              <a:ln>
                <a:noFill/>
              </a:ln>
              <a:solidFill>
                <a:prstClr val="black"/>
              </a:solidFill>
              <a:effectLst/>
              <a:uLnTx/>
              <a:uFillTx/>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rPr>
              <a:t>1.</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称呼</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可依据倡议的对象而选用</a:t>
            </a:r>
            <a:r>
              <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rPr>
              <a:t>适当的称呼</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。如“广大的青少年朋友们</a:t>
            </a:r>
            <a:r>
              <a:rPr lang="zh-CN" altLang="en-US" sz="2800" dirty="0">
                <a:solidFill>
                  <a:prstClr val="black"/>
                </a:solidFill>
                <a:latin typeface="Calibri"/>
                <a:ea typeface="宋体" panose="02010600030101010101" pitchFamily="2" charset="-122"/>
              </a:rPr>
              <a:t>”。（不需要问候语）</a:t>
            </a:r>
            <a:endParaRPr lang="en-US" altLang="zh-CN" sz="2800" dirty="0">
              <a:solidFill>
                <a:prstClr val="black"/>
              </a:solidFill>
              <a:latin typeface="Calibri"/>
              <a:ea typeface="宋体" panose="02010600030101010101" pitchFamily="2" charset="-122"/>
            </a:endParaRPr>
          </a:p>
          <a:p>
            <a:pPr lvl="0"/>
            <a:r>
              <a:rPr lang="en-US" altLang="zh-CN" sz="2800" dirty="0">
                <a:solidFill>
                  <a:prstClr val="black"/>
                </a:solidFill>
                <a:latin typeface="Calibri"/>
                <a:ea typeface="宋体" panose="02010600030101010101" pitchFamily="2" charset="-122"/>
              </a:rPr>
              <a:t>2.</a:t>
            </a:r>
            <a:r>
              <a:rPr lang="zh-CN" altLang="en-US" sz="2800" dirty="0">
                <a:solidFill>
                  <a:prstClr val="black"/>
                </a:solidFill>
                <a:latin typeface="Calibri"/>
                <a:ea typeface="宋体" panose="02010600030101010101" pitchFamily="2" charset="-122"/>
              </a:rPr>
              <a:t>正文：</a:t>
            </a:r>
            <a:r>
              <a:rPr lang="zh-CN" altLang="en-US" sz="2800" dirty="0">
                <a:solidFill>
                  <a:prstClr val="black"/>
                </a:solidFill>
              </a:rPr>
              <a:t>写清发倡议的根据，原因和目的，否则响应者无所适从，会造成盲目的行动。</a:t>
            </a:r>
            <a:endParaRPr lang="en-US" altLang="zh-CN" sz="2800" dirty="0">
              <a:solidFill>
                <a:prstClr val="black"/>
              </a:solidFill>
            </a:endParaRPr>
          </a:p>
          <a:p>
            <a:pPr lvl="0"/>
            <a:r>
              <a:rPr lang="en-US" altLang="zh-CN" sz="2800" dirty="0">
                <a:solidFill>
                  <a:prstClr val="black"/>
                </a:solidFill>
                <a:latin typeface="Calibri"/>
                <a:ea typeface="宋体" panose="02010600030101010101" pitchFamily="2" charset="-122"/>
              </a:rPr>
              <a:t>3</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结尾</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r>
              <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rPr>
              <a:t>倡议者的决心和希望或者写出某种建议</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p>
          <a:p>
            <a:pPr lvl="0"/>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rPr>
              <a:t>4.</a:t>
            </a:r>
            <a:r>
              <a:rPr lang="zh-CN" altLang="en-US" sz="2800" dirty="0">
                <a:solidFill>
                  <a:prstClr val="black"/>
                </a:solidFill>
              </a:rPr>
              <a:t>落款</a:t>
            </a:r>
            <a:r>
              <a:rPr lang="en-US" altLang="zh-CN" sz="2800" dirty="0">
                <a:solidFill>
                  <a:prstClr val="black"/>
                </a:solidFill>
              </a:rPr>
              <a:t>:</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在</a:t>
            </a:r>
            <a:r>
              <a:rPr kumimoji="0" lang="zh-CN" altLang="en-US" sz="2800" b="1" i="0" u="none" strike="noStrike" kern="1200" cap="none" spc="0" normalizeH="0" baseline="0" noProof="0" dirty="0">
                <a:ln>
                  <a:noFill/>
                </a:ln>
                <a:solidFill>
                  <a:prstClr val="black"/>
                </a:solidFill>
                <a:effectLst/>
                <a:uLnTx/>
                <a:uFillTx/>
                <a:latin typeface="Calibri"/>
                <a:ea typeface="宋体" panose="02010600030101010101" pitchFamily="2" charset="-122"/>
              </a:rPr>
              <a:t>右下方</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写明倡议者的</a:t>
            </a:r>
            <a:r>
              <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rPr>
              <a:t>姓名</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，署上发倡议的</a:t>
            </a:r>
            <a:r>
              <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rPr>
              <a:t>日期</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0" name="文本框 9">
            <a:extLst>
              <a:ext uri="{FF2B5EF4-FFF2-40B4-BE49-F238E27FC236}">
                <a16:creationId xmlns:a16="http://schemas.microsoft.com/office/drawing/2014/main" id="{F9E2F5F6-E358-47E2-8F03-E674398BD474}"/>
              </a:ext>
            </a:extLst>
          </p:cNvPr>
          <p:cNvSpPr txBox="1"/>
          <p:nvPr/>
        </p:nvSpPr>
        <p:spPr>
          <a:xfrm>
            <a:off x="371475" y="1622548"/>
            <a:ext cx="10829925" cy="954107"/>
          </a:xfrm>
          <a:prstGeom prst="rect">
            <a:avLst/>
          </a:prstGeom>
          <a:noFill/>
        </p:spPr>
        <p:txBody>
          <a:bodyPr wrap="square">
            <a:spAutoFit/>
          </a:bodyPr>
          <a:lstStyle/>
          <a:p>
            <a:pPr>
              <a:defRPr/>
            </a:pPr>
            <a:r>
              <a:rPr lang="en-US" altLang="zh-CN" sz="2800" dirty="0"/>
              <a:t>*</a:t>
            </a:r>
            <a:r>
              <a:rPr lang="zh-CN" altLang="en-US" sz="2800" dirty="0"/>
              <a:t>请你写一份主题为“</a:t>
            </a:r>
            <a:r>
              <a:rPr lang="zh-CN" altLang="en-US" sz="2800" b="1" dirty="0">
                <a:solidFill>
                  <a:srgbClr val="00B050"/>
                </a:solidFill>
              </a:rPr>
              <a:t>变被动为主动，做新时代青年</a:t>
            </a:r>
            <a:r>
              <a:rPr lang="zh-CN" altLang="en-US" sz="2800" dirty="0"/>
              <a:t>”的</a:t>
            </a:r>
            <a:r>
              <a:rPr lang="zh-CN" altLang="en-US" sz="2800" b="1" dirty="0">
                <a:solidFill>
                  <a:srgbClr val="00B050"/>
                </a:solidFill>
              </a:rPr>
              <a:t>倡议书</a:t>
            </a:r>
            <a:r>
              <a:rPr lang="zh-CN" altLang="en-US" sz="2800" dirty="0"/>
              <a:t>，倡议书需要体现你的认识与思考。</a:t>
            </a:r>
            <a:endParaRPr lang="en-US" altLang="zh-CN" sz="2800" dirty="0"/>
          </a:p>
        </p:txBody>
      </p:sp>
    </p:spTree>
    <p:extLst>
      <p:ext uri="{BB962C8B-B14F-4D97-AF65-F5344CB8AC3E}">
        <p14:creationId xmlns:p14="http://schemas.microsoft.com/office/powerpoint/2010/main" val="320115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cstate="print">
            <a:extLst>
              <a:ext uri="{28A0092B-C50C-407E-A947-70E740481C1C}">
                <a14:useLocalDpi xmlns:a14="http://schemas.microsoft.com/office/drawing/2010/main" val="0"/>
              </a:ext>
            </a:extLst>
          </a:blip>
          <a:srcRect r="44110"/>
          <a:stretch>
            <a:fillRect/>
          </a:stretch>
        </p:blipFill>
        <p:spPr>
          <a:xfrm>
            <a:off x="0" y="0"/>
            <a:ext cx="6487886" cy="6858000"/>
          </a:xfrm>
          <a:prstGeom prst="rect">
            <a:avLst/>
          </a:prstGeom>
        </p:spPr>
      </p:pic>
      <p:pic>
        <p:nvPicPr>
          <p:cNvPr id="5" name="图片 4"/>
          <p:cNvPicPr>
            <a:picLocks noChangeAspect="1"/>
          </p:cNvPicPr>
          <p:nvPr/>
        </p:nvPicPr>
        <p:blipFill rotWithShape="1">
          <a:blip r:embed="rId3" cstate="print">
            <a:extLst>
              <a:ext uri="{28A0092B-C50C-407E-A947-70E740481C1C}">
                <a14:useLocalDpi xmlns:a14="http://schemas.microsoft.com/office/drawing/2010/main" val="0"/>
              </a:ext>
            </a:extLst>
          </a:blip>
          <a:srcRect t="80212" r="85496"/>
          <a:stretch>
            <a:fillRect/>
          </a:stretch>
        </p:blipFill>
        <p:spPr>
          <a:xfrm rot="10527301">
            <a:off x="5994398" y="-34139"/>
            <a:ext cx="1683657" cy="1357086"/>
          </a:xfrm>
          <a:prstGeom prst="rect">
            <a:avLst/>
          </a:prstGeom>
          <a:effectLst>
            <a:softEdge rad="127000"/>
          </a:effectLst>
        </p:spPr>
      </p:pic>
      <p:sp>
        <p:nvSpPr>
          <p:cNvPr id="9" name="文本框 8"/>
          <p:cNvSpPr txBox="1"/>
          <p:nvPr/>
        </p:nvSpPr>
        <p:spPr>
          <a:xfrm>
            <a:off x="3400425" y="2958267"/>
            <a:ext cx="5540375"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54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rPr>
              <a:t>“我来审一审”</a:t>
            </a:r>
            <a:br>
              <a:rPr kumimoji="0" lang="en-US" altLang="zh-CN" sz="54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rPr>
            </a:br>
            <a:endParaRPr kumimoji="0" lang="zh-CN" altLang="en-US" sz="54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202930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31" name="矩形 30"/>
          <p:cNvSpPr/>
          <p:nvPr/>
        </p:nvSpPr>
        <p:spPr>
          <a:xfrm>
            <a:off x="1654944" y="320466"/>
            <a:ext cx="1005403" cy="464358"/>
          </a:xfrm>
          <a:prstGeom prst="rect">
            <a:avLst/>
          </a:prstGeom>
        </p:spPr>
        <p:txBody>
          <a:bodyPr wrap="none">
            <a:spAutoFit/>
          </a:bodyPr>
          <a:lstStyle/>
          <a:p>
            <a:pPr marL="0" marR="0" lvl="0" indent="0" algn="l" defTabSz="914400" rtl="0" eaLnBrk="1" fontAlgn="auto" latinLnBrk="0" hangingPunct="1">
              <a:lnSpc>
                <a:spcPct val="175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rPr>
              <a:t>能力迁移</a:t>
            </a:r>
            <a:endParaRPr kumimoji="0" lang="zh-CN" altLang="en-US" sz="10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381001" y="1643282"/>
            <a:ext cx="11715750" cy="4401205"/>
          </a:xfrm>
          <a:prstGeom prst="rect">
            <a:avLst/>
          </a:prstGeom>
          <a:noFill/>
        </p:spPr>
        <p:txBody>
          <a:bodyPr wrap="square" rtlCol="0">
            <a:spAutoFit/>
          </a:bodyPr>
          <a:lstStyle/>
          <a:p>
            <a:r>
              <a:rPr lang="en-US" altLang="zh-CN" sz="2800" dirty="0"/>
              <a:t>2008</a:t>
            </a:r>
            <a:r>
              <a:rPr lang="zh-CN" altLang="zh-CN" sz="2800" dirty="0"/>
              <a:t>年夏季奥运会和</a:t>
            </a:r>
            <a:r>
              <a:rPr lang="en-US" altLang="zh-CN" sz="2800" dirty="0"/>
              <a:t>2022</a:t>
            </a:r>
            <a:r>
              <a:rPr lang="zh-CN" altLang="zh-CN" sz="2800" dirty="0"/>
              <a:t>年冬季奥运会的开幕式都以独特的创意和美轮美奂的场景惊艳了世界。</a:t>
            </a:r>
            <a:r>
              <a:rPr lang="en-US" altLang="zh-CN" sz="2800" dirty="0"/>
              <a:t>2008</a:t>
            </a:r>
            <a:r>
              <a:rPr lang="zh-CN" altLang="zh-CN" sz="2800" dirty="0"/>
              <a:t>年开幕式展示的是</a:t>
            </a:r>
            <a:r>
              <a:rPr lang="zh-CN" altLang="zh-CN" sz="2800" b="1" dirty="0"/>
              <a:t>“我”</a:t>
            </a:r>
            <a:r>
              <a:rPr lang="zh-CN" altLang="zh-CN" sz="2800" dirty="0"/>
              <a:t>，</a:t>
            </a:r>
            <a:r>
              <a:rPr lang="zh-CN" altLang="zh-CN" sz="2800" b="1" dirty="0"/>
              <a:t>那时候的中国正在奋力拼搏，希望得到全世界的认可，所以努力展现独属中国的文化和气质</a:t>
            </a:r>
            <a:r>
              <a:rPr lang="zh-CN" altLang="zh-CN" sz="2800" dirty="0"/>
              <a:t>；</a:t>
            </a:r>
          </a:p>
          <a:p>
            <a:r>
              <a:rPr lang="en-US" altLang="zh-CN" sz="2800" dirty="0"/>
              <a:t>2022</a:t>
            </a:r>
            <a:r>
              <a:rPr lang="zh-CN" altLang="zh-CN" sz="2800" dirty="0"/>
              <a:t>年开幕式的讲述角度由“我”转变为</a:t>
            </a:r>
            <a:r>
              <a:rPr lang="zh-CN" altLang="zh-CN" sz="2800" b="1" dirty="0"/>
              <a:t>“我们”，传递的是构建人类命运共同体的“中国倡议”——“我们”一起向未来</a:t>
            </a:r>
            <a:r>
              <a:rPr lang="zh-CN" altLang="zh-CN" sz="2800" dirty="0"/>
              <a:t>。</a:t>
            </a:r>
            <a:r>
              <a:rPr lang="en-US" altLang="zh-CN" sz="2800" dirty="0"/>
              <a:t>2022</a:t>
            </a:r>
            <a:r>
              <a:rPr lang="zh-CN" altLang="zh-CN" sz="2800" dirty="0"/>
              <a:t>年开幕式的讲述角度由“我”转变为“我们”，传递的是构建人类命运共同体的“中国倡议”——“我们”一起向未来。</a:t>
            </a:r>
            <a:r>
              <a:rPr lang="zh-CN" altLang="zh-CN" sz="2800" b="1" dirty="0"/>
              <a:t>作为当代青年</a:t>
            </a:r>
            <a:r>
              <a:rPr lang="zh-CN" altLang="zh-CN" sz="2800" dirty="0"/>
              <a:t>，你从上述材料获得了什么启示？</a:t>
            </a:r>
          </a:p>
          <a:p>
            <a:r>
              <a:rPr lang="zh-CN" altLang="zh-CN" sz="2800" dirty="0"/>
              <a:t>请结合材料写一篇文章，体现你的感悟和思考。</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11526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31" name="矩形 30"/>
          <p:cNvSpPr/>
          <p:nvPr/>
        </p:nvSpPr>
        <p:spPr>
          <a:xfrm>
            <a:off x="1654944" y="320466"/>
            <a:ext cx="1005403" cy="464358"/>
          </a:xfrm>
          <a:prstGeom prst="rect">
            <a:avLst/>
          </a:prstGeom>
        </p:spPr>
        <p:txBody>
          <a:bodyPr wrap="none">
            <a:spAutoFit/>
          </a:bodyPr>
          <a:lstStyle/>
          <a:p>
            <a:pPr marL="0" marR="0" lvl="0" indent="0" algn="l" defTabSz="914400" rtl="0" eaLnBrk="1" fontAlgn="auto" latinLnBrk="0" hangingPunct="1">
              <a:lnSpc>
                <a:spcPct val="175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rPr>
              <a:t>能力迁移</a:t>
            </a:r>
            <a:endParaRPr kumimoji="0" lang="zh-CN" altLang="en-US" sz="10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381001" y="1643282"/>
            <a:ext cx="11715750"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在写作时，可以阐述“我”到“我们”这一思想转变的原因，蕴藏的精神团结、守望相助的精神。一起向未来，“一起”展现了人类面对困境的坚强姿态，“向未来”表达了人类对美好明天的憧憬。</a:t>
            </a:r>
            <a:endPar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a:p>
            <a:pPr lvl="0">
              <a:defRPr/>
            </a:pPr>
            <a:r>
              <a:rPr lang="zh-CN" altLang="en-US" sz="2800" dirty="0">
                <a:solidFill>
                  <a:prstClr val="black"/>
                </a:solidFill>
              </a:rPr>
              <a:t>无“我”则无“我们”一说。“我们”即在“我”的基础上呼吁共赢。我辈青年显然肩负更宏大更艰巨的任务。</a:t>
            </a:r>
            <a:endPar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800" dirty="0">
                <a:solidFill>
                  <a:prstClr val="black"/>
                </a:solidFill>
                <a:latin typeface="Calibri"/>
                <a:ea typeface="宋体" panose="02010600030101010101" pitchFamily="2" charset="-122"/>
              </a:rPr>
              <a:t>立意：</a:t>
            </a:r>
            <a:endParaRPr lang="en-US" altLang="zh-CN" sz="2800" dirty="0">
              <a:solidFill>
                <a:prstClr val="black"/>
              </a:solidFill>
              <a:latin typeface="Calibri"/>
              <a:ea typeface="宋体" panose="02010600030101010101" pitchFamily="2" charset="-122"/>
            </a:endParaRPr>
          </a:p>
          <a:p>
            <a:pPr lvl="0">
              <a:defRPr/>
            </a:pPr>
            <a:r>
              <a:rPr lang="en-US" altLang="zh-CN" sz="2800" dirty="0">
                <a:solidFill>
                  <a:prstClr val="black"/>
                </a:solidFill>
                <a:latin typeface="Calibri"/>
                <a:ea typeface="宋体" panose="02010600030101010101" pitchFamily="2" charset="-122"/>
              </a:rPr>
              <a:t>1.</a:t>
            </a:r>
            <a:r>
              <a:rPr lang="zh-CN" altLang="en-US" sz="2800" dirty="0">
                <a:solidFill>
                  <a:prstClr val="black"/>
                </a:solidFill>
                <a:latin typeface="Calibri"/>
                <a:ea typeface="宋体" panose="02010600030101010101" pitchFamily="2" charset="-122"/>
              </a:rPr>
              <a:t>尽青年之力，一起向未来。</a:t>
            </a:r>
            <a:br>
              <a:rPr lang="zh-CN" altLang="en-US" sz="2800" dirty="0">
                <a:solidFill>
                  <a:prstClr val="black"/>
                </a:solidFill>
                <a:latin typeface="Calibri"/>
                <a:ea typeface="宋体" panose="02010600030101010101" pitchFamily="2" charset="-122"/>
              </a:rPr>
            </a:br>
            <a:r>
              <a:rPr lang="en-US" altLang="zh-CN" sz="2800" dirty="0">
                <a:solidFill>
                  <a:prstClr val="black"/>
                </a:solidFill>
                <a:latin typeface="Calibri"/>
                <a:ea typeface="宋体" panose="02010600030101010101" pitchFamily="2" charset="-122"/>
              </a:rPr>
              <a:t>2.</a:t>
            </a:r>
            <a:r>
              <a:rPr lang="zh-CN" altLang="en-US" sz="2800" dirty="0">
                <a:solidFill>
                  <a:prstClr val="black"/>
                </a:solidFill>
                <a:latin typeface="Calibri"/>
                <a:ea typeface="宋体" panose="02010600030101010101" pitchFamily="2" charset="-122"/>
              </a:rPr>
              <a:t>从“我”到“我们”，体现大国态度。</a:t>
            </a:r>
            <a:br>
              <a:rPr lang="zh-CN" altLang="en-US" sz="2800" dirty="0">
                <a:solidFill>
                  <a:prstClr val="black"/>
                </a:solidFill>
                <a:latin typeface="Calibri"/>
                <a:ea typeface="宋体" panose="02010600030101010101" pitchFamily="2" charset="-122"/>
              </a:rPr>
            </a:br>
            <a:r>
              <a:rPr lang="en-US" altLang="zh-CN" sz="2800" dirty="0">
                <a:solidFill>
                  <a:prstClr val="black"/>
                </a:solidFill>
                <a:latin typeface="Calibri"/>
                <a:ea typeface="宋体" panose="02010600030101010101" pitchFamily="2" charset="-122"/>
              </a:rPr>
              <a:t>3.</a:t>
            </a:r>
            <a:r>
              <a:rPr lang="zh-CN" altLang="en-US" sz="2800" dirty="0">
                <a:solidFill>
                  <a:prstClr val="black"/>
                </a:solidFill>
                <a:latin typeface="Calibri"/>
                <a:ea typeface="宋体" panose="02010600030101010101" pitchFamily="2" charset="-122"/>
              </a:rPr>
              <a:t>一起向未来，共迎人类未来。</a:t>
            </a:r>
            <a:br>
              <a:rPr lang="zh-CN" altLang="en-US" sz="2800" dirty="0"/>
            </a:b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16174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16915" y="351790"/>
            <a:ext cx="9359900" cy="706755"/>
          </a:xfrm>
          <a:prstGeom prst="rect">
            <a:avLst/>
          </a:prstGeom>
          <a:noFill/>
        </p:spPr>
        <p:txBody>
          <a:bodyPr wrap="square" rtlCol="0">
            <a:spAutoFit/>
          </a:bodyPr>
          <a:lstStyle/>
          <a:p>
            <a:r>
              <a:rPr lang="en-US" altLang="zh-CN" sz="4000" dirty="0">
                <a:solidFill>
                  <a:schemeClr val="tx1"/>
                </a:solidFill>
              </a:rPr>
              <a:t>*</a:t>
            </a:r>
            <a:r>
              <a:rPr lang="zh-CN" altLang="en-US" sz="4000" dirty="0">
                <a:solidFill>
                  <a:schemeClr val="tx1"/>
                </a:solidFill>
              </a:rPr>
              <a:t>文章框架：</a:t>
            </a:r>
            <a:r>
              <a:rPr lang="zh-CN" altLang="en-US" sz="4000" b="1" dirty="0">
                <a:solidFill>
                  <a:srgbClr val="FF0000"/>
                </a:solidFill>
              </a:rPr>
              <a:t>结构提纲</a:t>
            </a:r>
          </a:p>
        </p:txBody>
      </p:sp>
      <p:sp>
        <p:nvSpPr>
          <p:cNvPr id="2" name="文本框 1"/>
          <p:cNvSpPr txBox="1"/>
          <p:nvPr/>
        </p:nvSpPr>
        <p:spPr>
          <a:xfrm>
            <a:off x="949007" y="1323975"/>
            <a:ext cx="9392920" cy="706755"/>
          </a:xfrm>
          <a:prstGeom prst="rect">
            <a:avLst/>
          </a:prstGeom>
          <a:noFill/>
        </p:spPr>
        <p:txBody>
          <a:bodyPr wrap="square" rtlCol="0">
            <a:spAutoFit/>
          </a:bodyPr>
          <a:lstStyle/>
          <a:p>
            <a:r>
              <a:rPr lang="zh-CN" altLang="en-US" sz="4000" dirty="0"/>
              <a:t>提出问题</a:t>
            </a:r>
            <a:r>
              <a:rPr lang="en-US" altLang="zh-CN" sz="4000" dirty="0"/>
              <a:t>——</a:t>
            </a:r>
            <a:r>
              <a:rPr lang="zh-CN" altLang="en-US" sz="4000" dirty="0"/>
              <a:t>分析问题</a:t>
            </a:r>
            <a:r>
              <a:rPr lang="en-US" altLang="zh-CN" sz="4000" dirty="0"/>
              <a:t>——</a:t>
            </a:r>
            <a:r>
              <a:rPr lang="zh-CN" altLang="en-US" sz="4000" dirty="0"/>
              <a:t>解决问题</a:t>
            </a:r>
          </a:p>
        </p:txBody>
      </p:sp>
      <p:sp>
        <p:nvSpPr>
          <p:cNvPr id="3" name="文本框 2"/>
          <p:cNvSpPr txBox="1"/>
          <p:nvPr/>
        </p:nvSpPr>
        <p:spPr>
          <a:xfrm>
            <a:off x="949007" y="2178368"/>
            <a:ext cx="8293735" cy="706755"/>
          </a:xfrm>
          <a:prstGeom prst="rect">
            <a:avLst/>
          </a:prstGeom>
          <a:noFill/>
        </p:spPr>
        <p:txBody>
          <a:bodyPr wrap="square" rtlCol="0">
            <a:spAutoFit/>
          </a:bodyPr>
          <a:lstStyle/>
          <a:p>
            <a:r>
              <a:rPr lang="zh-CN" altLang="en-US" sz="4000" dirty="0"/>
              <a:t>是什么</a:t>
            </a:r>
            <a:r>
              <a:rPr lang="en-US" altLang="zh-CN" sz="4000" dirty="0"/>
              <a:t>——</a:t>
            </a:r>
            <a:r>
              <a:rPr lang="zh-CN" altLang="en-US" sz="4000" dirty="0"/>
              <a:t>为什么</a:t>
            </a:r>
            <a:r>
              <a:rPr lang="en-US" altLang="zh-CN" sz="4000" dirty="0"/>
              <a:t>——</a:t>
            </a:r>
            <a:r>
              <a:rPr lang="zh-CN" altLang="en-US" sz="4000" b="1" dirty="0">
                <a:solidFill>
                  <a:srgbClr val="FF0000"/>
                </a:solidFill>
              </a:rPr>
              <a:t>怎么办</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33"/>
          <p:cNvSpPr>
            <a:spLocks noChangeShapeType="1"/>
          </p:cNvSpPr>
          <p:nvPr/>
        </p:nvSpPr>
        <p:spPr bwMode="auto">
          <a:xfrm rot="16200000">
            <a:off x="9046304" y="3036081"/>
            <a:ext cx="123846" cy="147239"/>
          </a:xfrm>
          <a:prstGeom prst="line">
            <a:avLst/>
          </a:prstGeom>
          <a:noFill/>
          <a:ln w="19050">
            <a:solidFill>
              <a:srgbClr val="D7D8D9">
                <a:lumMod val="25000"/>
              </a:srgbClr>
            </a:solidFill>
            <a:prstDash val="sysDot"/>
            <a:round/>
          </a:ln>
          <a:effectLst/>
        </p:spPr>
        <p:txBody>
          <a:bodyPr/>
          <a:lstStyle/>
          <a:p>
            <a:pPr fontAlgn="auto">
              <a:spcBef>
                <a:spcPts val="0"/>
              </a:spcBef>
              <a:spcAft>
                <a:spcPts val="0"/>
              </a:spcAft>
              <a:defRPr/>
            </a:pPr>
            <a:endParaRPr lang="da-DK" kern="0">
              <a:solidFill>
                <a:sysClr val="windowText" lastClr="000000"/>
              </a:solidFill>
              <a:ea typeface="+mn-ea"/>
            </a:endParaRPr>
          </a:p>
        </p:txBody>
      </p:sp>
      <p:sp>
        <p:nvSpPr>
          <p:cNvPr id="13" name="Line 33"/>
          <p:cNvSpPr>
            <a:spLocks noChangeShapeType="1"/>
          </p:cNvSpPr>
          <p:nvPr/>
        </p:nvSpPr>
        <p:spPr bwMode="auto">
          <a:xfrm rot="5400000" flipH="1">
            <a:off x="3107179" y="4019972"/>
            <a:ext cx="238060" cy="478873"/>
          </a:xfrm>
          <a:prstGeom prst="line">
            <a:avLst/>
          </a:prstGeom>
          <a:noFill/>
          <a:ln w="19050">
            <a:solidFill>
              <a:srgbClr val="D7D8D9">
                <a:lumMod val="25000"/>
              </a:srgbClr>
            </a:solidFill>
            <a:prstDash val="sysDot"/>
            <a:round/>
          </a:ln>
          <a:effectLst/>
        </p:spPr>
        <p:txBody>
          <a:bodyPr/>
          <a:lstStyle/>
          <a:p>
            <a:pPr fontAlgn="auto">
              <a:spcBef>
                <a:spcPts val="0"/>
              </a:spcBef>
              <a:spcAft>
                <a:spcPts val="0"/>
              </a:spcAft>
              <a:defRPr/>
            </a:pPr>
            <a:endParaRPr lang="da-DK" kern="0">
              <a:solidFill>
                <a:sysClr val="windowText" lastClr="000000"/>
              </a:solidFill>
              <a:ea typeface="+mn-ea"/>
            </a:endParaRPr>
          </a:p>
        </p:txBody>
      </p:sp>
      <p:sp>
        <p:nvSpPr>
          <p:cNvPr id="14" name="Line 33"/>
          <p:cNvSpPr>
            <a:spLocks noChangeShapeType="1"/>
          </p:cNvSpPr>
          <p:nvPr/>
        </p:nvSpPr>
        <p:spPr bwMode="auto">
          <a:xfrm rot="11460000" flipH="1">
            <a:off x="5235274" y="4191292"/>
            <a:ext cx="872429" cy="159624"/>
          </a:xfrm>
          <a:prstGeom prst="line">
            <a:avLst/>
          </a:prstGeom>
          <a:noFill/>
          <a:ln w="19050">
            <a:solidFill>
              <a:srgbClr val="D7D8D9">
                <a:lumMod val="25000"/>
              </a:srgbClr>
            </a:solidFill>
            <a:prstDash val="sysDot"/>
            <a:round/>
          </a:ln>
          <a:effectLst/>
        </p:spPr>
        <p:txBody>
          <a:bodyPr/>
          <a:lstStyle/>
          <a:p>
            <a:pPr fontAlgn="auto">
              <a:spcBef>
                <a:spcPts val="0"/>
              </a:spcBef>
              <a:spcAft>
                <a:spcPts val="0"/>
              </a:spcAft>
              <a:defRPr/>
            </a:pPr>
            <a:endParaRPr lang="da-DK" kern="0">
              <a:solidFill>
                <a:sysClr val="windowText" lastClr="000000"/>
              </a:solidFill>
              <a:ea typeface="+mn-ea"/>
            </a:endParaRPr>
          </a:p>
        </p:txBody>
      </p:sp>
      <p:sp>
        <p:nvSpPr>
          <p:cNvPr id="15" name="Line 33"/>
          <p:cNvSpPr>
            <a:spLocks noChangeShapeType="1"/>
          </p:cNvSpPr>
          <p:nvPr/>
        </p:nvSpPr>
        <p:spPr bwMode="auto">
          <a:xfrm rot="11460000" flipH="1">
            <a:off x="6420072" y="4191292"/>
            <a:ext cx="872429" cy="159624"/>
          </a:xfrm>
          <a:prstGeom prst="line">
            <a:avLst/>
          </a:prstGeom>
          <a:noFill/>
          <a:ln w="19050">
            <a:solidFill>
              <a:srgbClr val="D7D8D9">
                <a:lumMod val="25000"/>
              </a:srgbClr>
            </a:solidFill>
            <a:prstDash val="sysDot"/>
            <a:round/>
          </a:ln>
          <a:effectLst/>
        </p:spPr>
        <p:txBody>
          <a:bodyPr/>
          <a:lstStyle/>
          <a:p>
            <a:pPr fontAlgn="auto">
              <a:spcBef>
                <a:spcPts val="0"/>
              </a:spcBef>
              <a:spcAft>
                <a:spcPts val="0"/>
              </a:spcAft>
              <a:defRPr/>
            </a:pPr>
            <a:endParaRPr lang="da-DK" kern="0">
              <a:solidFill>
                <a:sysClr val="windowText" lastClr="000000"/>
              </a:solidFill>
              <a:ea typeface="+mn-ea"/>
            </a:endParaRPr>
          </a:p>
        </p:txBody>
      </p:sp>
      <p:sp>
        <p:nvSpPr>
          <p:cNvPr id="16" name="Line 33"/>
          <p:cNvSpPr>
            <a:spLocks noChangeShapeType="1"/>
          </p:cNvSpPr>
          <p:nvPr/>
        </p:nvSpPr>
        <p:spPr bwMode="auto">
          <a:xfrm rot="11460000" flipH="1">
            <a:off x="5207753" y="3464726"/>
            <a:ext cx="872429" cy="159624"/>
          </a:xfrm>
          <a:prstGeom prst="line">
            <a:avLst/>
          </a:prstGeom>
          <a:noFill/>
          <a:ln w="19050">
            <a:solidFill>
              <a:srgbClr val="D7D8D9">
                <a:lumMod val="25000"/>
              </a:srgbClr>
            </a:solidFill>
            <a:prstDash val="sysDot"/>
            <a:round/>
          </a:ln>
          <a:effectLst/>
        </p:spPr>
        <p:txBody>
          <a:bodyPr/>
          <a:lstStyle/>
          <a:p>
            <a:pPr fontAlgn="auto">
              <a:spcBef>
                <a:spcPts val="0"/>
              </a:spcBef>
              <a:spcAft>
                <a:spcPts val="0"/>
              </a:spcAft>
              <a:defRPr/>
            </a:pPr>
            <a:endParaRPr lang="da-DK" kern="0">
              <a:solidFill>
                <a:sysClr val="windowText" lastClr="000000"/>
              </a:solidFill>
              <a:ea typeface="+mn-ea"/>
            </a:endParaRPr>
          </a:p>
        </p:txBody>
      </p:sp>
      <p:sp>
        <p:nvSpPr>
          <p:cNvPr id="17" name="Line 33"/>
          <p:cNvSpPr>
            <a:spLocks noChangeShapeType="1"/>
          </p:cNvSpPr>
          <p:nvPr/>
        </p:nvSpPr>
        <p:spPr bwMode="auto">
          <a:xfrm rot="11460000" flipH="1">
            <a:off x="6370534" y="3464726"/>
            <a:ext cx="871053" cy="159624"/>
          </a:xfrm>
          <a:prstGeom prst="line">
            <a:avLst/>
          </a:prstGeom>
          <a:noFill/>
          <a:ln w="19050">
            <a:solidFill>
              <a:srgbClr val="D7D8D9">
                <a:lumMod val="25000"/>
              </a:srgbClr>
            </a:solidFill>
            <a:prstDash val="sysDot"/>
            <a:round/>
          </a:ln>
          <a:effectLst/>
        </p:spPr>
        <p:txBody>
          <a:bodyPr/>
          <a:lstStyle/>
          <a:p>
            <a:pPr fontAlgn="auto">
              <a:spcBef>
                <a:spcPts val="0"/>
              </a:spcBef>
              <a:spcAft>
                <a:spcPts val="0"/>
              </a:spcAft>
              <a:defRPr/>
            </a:pPr>
            <a:endParaRPr lang="da-DK" kern="0">
              <a:solidFill>
                <a:sysClr val="windowText" lastClr="000000"/>
              </a:solidFill>
              <a:ea typeface="+mn-ea"/>
            </a:endParaRPr>
          </a:p>
        </p:txBody>
      </p:sp>
      <p:sp>
        <p:nvSpPr>
          <p:cNvPr id="18" name="Freeform 47"/>
          <p:cNvSpPr>
            <a:spLocks noEditPoints="1"/>
          </p:cNvSpPr>
          <p:nvPr/>
        </p:nvSpPr>
        <p:spPr bwMode="auto">
          <a:xfrm>
            <a:off x="2986773" y="2758801"/>
            <a:ext cx="6759264" cy="2291159"/>
          </a:xfrm>
          <a:custGeom>
            <a:avLst/>
            <a:gdLst>
              <a:gd name="T0" fmla="*/ 7442734 w 3426"/>
              <a:gd name="T1" fmla="*/ 798105 h 1232"/>
              <a:gd name="T2" fmla="*/ 6691632 w 3426"/>
              <a:gd name="T3" fmla="*/ 424798 h 1232"/>
              <a:gd name="T4" fmla="*/ 5945083 w 3426"/>
              <a:gd name="T5" fmla="*/ 338980 h 1232"/>
              <a:gd name="T6" fmla="*/ 5662851 w 3426"/>
              <a:gd name="T7" fmla="*/ 433380 h 1232"/>
              <a:gd name="T8" fmla="*/ 5863144 w 3426"/>
              <a:gd name="T9" fmla="*/ 1029813 h 1232"/>
              <a:gd name="T10" fmla="*/ 5489870 w 3426"/>
              <a:gd name="T11" fmla="*/ 1300139 h 1232"/>
              <a:gd name="T12" fmla="*/ 5157564 w 3426"/>
              <a:gd name="T13" fmla="*/ 1098467 h 1232"/>
              <a:gd name="T14" fmla="*/ 5034657 w 3426"/>
              <a:gd name="T15" fmla="*/ 596433 h 1232"/>
              <a:gd name="T16" fmla="*/ 4761529 w 3426"/>
              <a:gd name="T17" fmla="*/ 163054 h 1232"/>
              <a:gd name="T18" fmla="*/ 4948166 w 3426"/>
              <a:gd name="T19" fmla="*/ 836723 h 1232"/>
              <a:gd name="T20" fmla="*/ 3823790 w 3426"/>
              <a:gd name="T21" fmla="*/ 1287266 h 1232"/>
              <a:gd name="T22" fmla="*/ 3778269 w 3426"/>
              <a:gd name="T23" fmla="*/ 815269 h 1232"/>
              <a:gd name="T24" fmla="*/ 3541558 w 3426"/>
              <a:gd name="T25" fmla="*/ 244581 h 1232"/>
              <a:gd name="T26" fmla="*/ 3441411 w 3426"/>
              <a:gd name="T27" fmla="*/ 201672 h 1232"/>
              <a:gd name="T28" fmla="*/ 3605288 w 3426"/>
              <a:gd name="T29" fmla="*/ 1004068 h 1232"/>
              <a:gd name="T30" fmla="*/ 2180471 w 3426"/>
              <a:gd name="T31" fmla="*/ 1046977 h 1232"/>
              <a:gd name="T32" fmla="*/ 2048459 w 3426"/>
              <a:gd name="T33" fmla="*/ 570688 h 1232"/>
              <a:gd name="T34" fmla="*/ 1788987 w 3426"/>
              <a:gd name="T35" fmla="*/ 163054 h 1232"/>
              <a:gd name="T36" fmla="*/ 1984729 w 3426"/>
              <a:gd name="T37" fmla="*/ 896796 h 1232"/>
              <a:gd name="T38" fmla="*/ 1734362 w 3426"/>
              <a:gd name="T39" fmla="*/ 1227194 h 1232"/>
              <a:gd name="T40" fmla="*/ 1288253 w 3426"/>
              <a:gd name="T41" fmla="*/ 1072722 h 1232"/>
              <a:gd name="T42" fmla="*/ 823936 w 3426"/>
              <a:gd name="T43" fmla="*/ 596433 h 1232"/>
              <a:gd name="T44" fmla="*/ 441557 w 3426"/>
              <a:gd name="T45" fmla="*/ 287489 h 1232"/>
              <a:gd name="T46" fmla="*/ 0 w 3426"/>
              <a:gd name="T47" fmla="*/ 205963 h 1232"/>
              <a:gd name="T48" fmla="*/ 437005 w 3426"/>
              <a:gd name="T49" fmla="*/ 703706 h 1232"/>
              <a:gd name="T50" fmla="*/ 600881 w 3426"/>
              <a:gd name="T51" fmla="*/ 1304430 h 1232"/>
              <a:gd name="T52" fmla="*/ 491630 w 3426"/>
              <a:gd name="T53" fmla="*/ 1887991 h 1232"/>
              <a:gd name="T54" fmla="*/ 209398 w 3426"/>
              <a:gd name="T55" fmla="*/ 2591696 h 1232"/>
              <a:gd name="T56" fmla="*/ 227607 w 3426"/>
              <a:gd name="T57" fmla="*/ 2613151 h 1232"/>
              <a:gd name="T58" fmla="*/ 473422 w 3426"/>
              <a:gd name="T59" fmla="*/ 2454388 h 1232"/>
              <a:gd name="T60" fmla="*/ 896770 w 3426"/>
              <a:gd name="T61" fmla="*/ 2081081 h 1232"/>
              <a:gd name="T62" fmla="*/ 1342879 w 3426"/>
              <a:gd name="T63" fmla="*/ 1557592 h 1232"/>
              <a:gd name="T64" fmla="*/ 2007490 w 3426"/>
              <a:gd name="T65" fmla="*/ 1454611 h 1232"/>
              <a:gd name="T66" fmla="*/ 1839061 w 3426"/>
              <a:gd name="T67" fmla="*/ 2342825 h 1232"/>
              <a:gd name="T68" fmla="*/ 2025698 w 3426"/>
              <a:gd name="T69" fmla="*/ 2038172 h 1232"/>
              <a:gd name="T70" fmla="*/ 2180471 w 3426"/>
              <a:gd name="T71" fmla="*/ 1458902 h 1232"/>
              <a:gd name="T72" fmla="*/ 3587079 w 3426"/>
              <a:gd name="T73" fmla="*/ 1759264 h 1232"/>
              <a:gd name="T74" fmla="*/ 3364025 w 3426"/>
              <a:gd name="T75" fmla="*/ 2643187 h 1232"/>
              <a:gd name="T76" fmla="*/ 3669017 w 3426"/>
              <a:gd name="T77" fmla="*/ 2055335 h 1232"/>
              <a:gd name="T78" fmla="*/ 4083261 w 3426"/>
              <a:gd name="T79" fmla="*/ 1501811 h 1232"/>
              <a:gd name="T80" fmla="*/ 4911749 w 3426"/>
              <a:gd name="T81" fmla="*/ 1969518 h 1232"/>
              <a:gd name="T82" fmla="*/ 4861676 w 3426"/>
              <a:gd name="T83" fmla="*/ 2317080 h 1232"/>
              <a:gd name="T84" fmla="*/ 5130251 w 3426"/>
              <a:gd name="T85" fmla="*/ 1604792 h 1232"/>
              <a:gd name="T86" fmla="*/ 5926874 w 3426"/>
              <a:gd name="T87" fmla="*/ 1780719 h 1232"/>
              <a:gd name="T88" fmla="*/ 5995156 w 3426"/>
              <a:gd name="T89" fmla="*/ 2295625 h 1232"/>
              <a:gd name="T90" fmla="*/ 6850957 w 3426"/>
              <a:gd name="T91" fmla="*/ 2106826 h 1232"/>
              <a:gd name="T92" fmla="*/ 7447286 w 3426"/>
              <a:gd name="T93" fmla="*/ 1656283 h 1232"/>
              <a:gd name="T94" fmla="*/ 6982969 w 3426"/>
              <a:gd name="T95" fmla="*/ 1420284 h 1232"/>
              <a:gd name="T96" fmla="*/ 7570193 w 3426"/>
              <a:gd name="T97" fmla="*/ 1222903 h 1232"/>
              <a:gd name="T98" fmla="*/ 6286493 w 3426"/>
              <a:gd name="T99" fmla="*/ 939704 h 1232"/>
              <a:gd name="T100" fmla="*/ 6195450 w 3426"/>
              <a:gd name="T101" fmla="*/ 810978 h 1232"/>
              <a:gd name="T102" fmla="*/ 6313805 w 3426"/>
              <a:gd name="T103" fmla="*/ 673669 h 1232"/>
              <a:gd name="T104" fmla="*/ 6468578 w 3426"/>
              <a:gd name="T105" fmla="*/ 733742 h 1232"/>
              <a:gd name="T106" fmla="*/ 6468578 w 3426"/>
              <a:gd name="T107" fmla="*/ 888214 h 123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426"/>
              <a:gd name="T163" fmla="*/ 0 h 1232"/>
              <a:gd name="T164" fmla="*/ 3426 w 3426"/>
              <a:gd name="T165" fmla="*/ 1232 h 123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426" h="1232">
                <a:moveTo>
                  <a:pt x="3426" y="540"/>
                </a:moveTo>
                <a:lnTo>
                  <a:pt x="3426" y="540"/>
                </a:lnTo>
                <a:lnTo>
                  <a:pt x="3400" y="506"/>
                </a:lnTo>
                <a:lnTo>
                  <a:pt x="3372" y="470"/>
                </a:lnTo>
                <a:lnTo>
                  <a:pt x="3342" y="436"/>
                </a:lnTo>
                <a:lnTo>
                  <a:pt x="3308" y="404"/>
                </a:lnTo>
                <a:lnTo>
                  <a:pt x="3270" y="372"/>
                </a:lnTo>
                <a:lnTo>
                  <a:pt x="3230" y="340"/>
                </a:lnTo>
                <a:lnTo>
                  <a:pt x="3188" y="312"/>
                </a:lnTo>
                <a:lnTo>
                  <a:pt x="3142" y="284"/>
                </a:lnTo>
                <a:lnTo>
                  <a:pt x="3094" y="258"/>
                </a:lnTo>
                <a:lnTo>
                  <a:pt x="3046" y="236"/>
                </a:lnTo>
                <a:lnTo>
                  <a:pt x="2994" y="216"/>
                </a:lnTo>
                <a:lnTo>
                  <a:pt x="2940" y="198"/>
                </a:lnTo>
                <a:lnTo>
                  <a:pt x="2884" y="182"/>
                </a:lnTo>
                <a:lnTo>
                  <a:pt x="2828" y="170"/>
                </a:lnTo>
                <a:lnTo>
                  <a:pt x="2770" y="162"/>
                </a:lnTo>
                <a:lnTo>
                  <a:pt x="2710" y="158"/>
                </a:lnTo>
                <a:lnTo>
                  <a:pt x="2646" y="156"/>
                </a:lnTo>
                <a:lnTo>
                  <a:pt x="2612" y="158"/>
                </a:lnTo>
                <a:lnTo>
                  <a:pt x="2580" y="162"/>
                </a:lnTo>
                <a:lnTo>
                  <a:pt x="2550" y="168"/>
                </a:lnTo>
                <a:lnTo>
                  <a:pt x="2536" y="172"/>
                </a:lnTo>
                <a:lnTo>
                  <a:pt x="2522" y="178"/>
                </a:lnTo>
                <a:lnTo>
                  <a:pt x="2510" y="186"/>
                </a:lnTo>
                <a:lnTo>
                  <a:pt x="2498" y="194"/>
                </a:lnTo>
                <a:lnTo>
                  <a:pt x="2488" y="202"/>
                </a:lnTo>
                <a:lnTo>
                  <a:pt x="2480" y="214"/>
                </a:lnTo>
                <a:lnTo>
                  <a:pt x="2516" y="298"/>
                </a:lnTo>
                <a:lnTo>
                  <a:pt x="2534" y="342"/>
                </a:lnTo>
                <a:lnTo>
                  <a:pt x="2548" y="386"/>
                </a:lnTo>
                <a:lnTo>
                  <a:pt x="2562" y="432"/>
                </a:lnTo>
                <a:lnTo>
                  <a:pt x="2576" y="480"/>
                </a:lnTo>
                <a:lnTo>
                  <a:pt x="2586" y="528"/>
                </a:lnTo>
                <a:lnTo>
                  <a:pt x="2592" y="580"/>
                </a:lnTo>
                <a:lnTo>
                  <a:pt x="2546" y="588"/>
                </a:lnTo>
                <a:lnTo>
                  <a:pt x="2496" y="598"/>
                </a:lnTo>
                <a:lnTo>
                  <a:pt x="2412" y="606"/>
                </a:lnTo>
                <a:lnTo>
                  <a:pt x="2358" y="608"/>
                </a:lnTo>
                <a:lnTo>
                  <a:pt x="2268" y="608"/>
                </a:lnTo>
                <a:lnTo>
                  <a:pt x="2270" y="578"/>
                </a:lnTo>
                <a:lnTo>
                  <a:pt x="2268" y="546"/>
                </a:lnTo>
                <a:lnTo>
                  <a:pt x="2266" y="512"/>
                </a:lnTo>
                <a:lnTo>
                  <a:pt x="2264" y="480"/>
                </a:lnTo>
                <a:lnTo>
                  <a:pt x="2258" y="446"/>
                </a:lnTo>
                <a:lnTo>
                  <a:pt x="2252" y="414"/>
                </a:lnTo>
                <a:lnTo>
                  <a:pt x="2244" y="380"/>
                </a:lnTo>
                <a:lnTo>
                  <a:pt x="2236" y="346"/>
                </a:lnTo>
                <a:lnTo>
                  <a:pt x="2224" y="312"/>
                </a:lnTo>
                <a:lnTo>
                  <a:pt x="2212" y="278"/>
                </a:lnTo>
                <a:lnTo>
                  <a:pt x="2196" y="244"/>
                </a:lnTo>
                <a:lnTo>
                  <a:pt x="2180" y="210"/>
                </a:lnTo>
                <a:lnTo>
                  <a:pt x="2160" y="176"/>
                </a:lnTo>
                <a:lnTo>
                  <a:pt x="2140" y="144"/>
                </a:lnTo>
                <a:lnTo>
                  <a:pt x="2116" y="110"/>
                </a:lnTo>
                <a:lnTo>
                  <a:pt x="2092" y="76"/>
                </a:lnTo>
                <a:lnTo>
                  <a:pt x="2106" y="114"/>
                </a:lnTo>
                <a:lnTo>
                  <a:pt x="2122" y="160"/>
                </a:lnTo>
                <a:lnTo>
                  <a:pt x="2140" y="222"/>
                </a:lnTo>
                <a:lnTo>
                  <a:pt x="2150" y="258"/>
                </a:lnTo>
                <a:lnTo>
                  <a:pt x="2158" y="298"/>
                </a:lnTo>
                <a:lnTo>
                  <a:pt x="2166" y="342"/>
                </a:lnTo>
                <a:lnTo>
                  <a:pt x="2174" y="390"/>
                </a:lnTo>
                <a:lnTo>
                  <a:pt x="2180" y="440"/>
                </a:lnTo>
                <a:lnTo>
                  <a:pt x="2186" y="494"/>
                </a:lnTo>
                <a:lnTo>
                  <a:pt x="2188" y="550"/>
                </a:lnTo>
                <a:lnTo>
                  <a:pt x="2190" y="608"/>
                </a:lnTo>
                <a:lnTo>
                  <a:pt x="1954" y="606"/>
                </a:lnTo>
                <a:lnTo>
                  <a:pt x="1680" y="600"/>
                </a:lnTo>
                <a:lnTo>
                  <a:pt x="1680" y="564"/>
                </a:lnTo>
                <a:lnTo>
                  <a:pt x="1680" y="528"/>
                </a:lnTo>
                <a:lnTo>
                  <a:pt x="1676" y="490"/>
                </a:lnTo>
                <a:lnTo>
                  <a:pt x="1672" y="454"/>
                </a:lnTo>
                <a:lnTo>
                  <a:pt x="1668" y="416"/>
                </a:lnTo>
                <a:lnTo>
                  <a:pt x="1660" y="380"/>
                </a:lnTo>
                <a:lnTo>
                  <a:pt x="1650" y="342"/>
                </a:lnTo>
                <a:lnTo>
                  <a:pt x="1640" y="304"/>
                </a:lnTo>
                <a:lnTo>
                  <a:pt x="1628" y="266"/>
                </a:lnTo>
                <a:lnTo>
                  <a:pt x="1612" y="228"/>
                </a:lnTo>
                <a:lnTo>
                  <a:pt x="1596" y="190"/>
                </a:lnTo>
                <a:lnTo>
                  <a:pt x="1576" y="152"/>
                </a:lnTo>
                <a:lnTo>
                  <a:pt x="1556" y="114"/>
                </a:lnTo>
                <a:lnTo>
                  <a:pt x="1532" y="76"/>
                </a:lnTo>
                <a:lnTo>
                  <a:pt x="1506" y="38"/>
                </a:lnTo>
                <a:lnTo>
                  <a:pt x="1478" y="0"/>
                </a:lnTo>
                <a:lnTo>
                  <a:pt x="1482" y="10"/>
                </a:lnTo>
                <a:lnTo>
                  <a:pt x="1494" y="42"/>
                </a:lnTo>
                <a:lnTo>
                  <a:pt x="1512" y="94"/>
                </a:lnTo>
                <a:lnTo>
                  <a:pt x="1532" y="162"/>
                </a:lnTo>
                <a:lnTo>
                  <a:pt x="1544" y="204"/>
                </a:lnTo>
                <a:lnTo>
                  <a:pt x="1554" y="250"/>
                </a:lnTo>
                <a:lnTo>
                  <a:pt x="1562" y="298"/>
                </a:lnTo>
                <a:lnTo>
                  <a:pt x="1572" y="352"/>
                </a:lnTo>
                <a:lnTo>
                  <a:pt x="1578" y="408"/>
                </a:lnTo>
                <a:lnTo>
                  <a:pt x="1584" y="468"/>
                </a:lnTo>
                <a:lnTo>
                  <a:pt x="1588" y="530"/>
                </a:lnTo>
                <a:lnTo>
                  <a:pt x="1588" y="596"/>
                </a:lnTo>
                <a:lnTo>
                  <a:pt x="964" y="580"/>
                </a:lnTo>
                <a:lnTo>
                  <a:pt x="962" y="518"/>
                </a:lnTo>
                <a:lnTo>
                  <a:pt x="958" y="488"/>
                </a:lnTo>
                <a:lnTo>
                  <a:pt x="954" y="456"/>
                </a:lnTo>
                <a:lnTo>
                  <a:pt x="950" y="426"/>
                </a:lnTo>
                <a:lnTo>
                  <a:pt x="942" y="394"/>
                </a:lnTo>
                <a:lnTo>
                  <a:pt x="934" y="362"/>
                </a:lnTo>
                <a:lnTo>
                  <a:pt x="924" y="330"/>
                </a:lnTo>
                <a:lnTo>
                  <a:pt x="914" y="298"/>
                </a:lnTo>
                <a:lnTo>
                  <a:pt x="900" y="266"/>
                </a:lnTo>
                <a:lnTo>
                  <a:pt x="886" y="234"/>
                </a:lnTo>
                <a:lnTo>
                  <a:pt x="870" y="202"/>
                </a:lnTo>
                <a:lnTo>
                  <a:pt x="852" y="172"/>
                </a:lnTo>
                <a:lnTo>
                  <a:pt x="832" y="140"/>
                </a:lnTo>
                <a:lnTo>
                  <a:pt x="810" y="108"/>
                </a:lnTo>
                <a:lnTo>
                  <a:pt x="786" y="76"/>
                </a:lnTo>
                <a:lnTo>
                  <a:pt x="800" y="112"/>
                </a:lnTo>
                <a:lnTo>
                  <a:pt x="816" y="154"/>
                </a:lnTo>
                <a:lnTo>
                  <a:pt x="832" y="212"/>
                </a:lnTo>
                <a:lnTo>
                  <a:pt x="850" y="284"/>
                </a:lnTo>
                <a:lnTo>
                  <a:pt x="858" y="326"/>
                </a:lnTo>
                <a:lnTo>
                  <a:pt x="866" y="370"/>
                </a:lnTo>
                <a:lnTo>
                  <a:pt x="872" y="418"/>
                </a:lnTo>
                <a:lnTo>
                  <a:pt x="878" y="468"/>
                </a:lnTo>
                <a:lnTo>
                  <a:pt x="882" y="522"/>
                </a:lnTo>
                <a:lnTo>
                  <a:pt x="884" y="576"/>
                </a:lnTo>
                <a:lnTo>
                  <a:pt x="762" y="572"/>
                </a:lnTo>
                <a:lnTo>
                  <a:pt x="728" y="568"/>
                </a:lnTo>
                <a:lnTo>
                  <a:pt x="696" y="562"/>
                </a:lnTo>
                <a:lnTo>
                  <a:pt x="666" y="554"/>
                </a:lnTo>
                <a:lnTo>
                  <a:pt x="640" y="542"/>
                </a:lnTo>
                <a:lnTo>
                  <a:pt x="612" y="530"/>
                </a:lnTo>
                <a:lnTo>
                  <a:pt x="588" y="516"/>
                </a:lnTo>
                <a:lnTo>
                  <a:pt x="566" y="500"/>
                </a:lnTo>
                <a:lnTo>
                  <a:pt x="544" y="484"/>
                </a:lnTo>
                <a:lnTo>
                  <a:pt x="524" y="466"/>
                </a:lnTo>
                <a:lnTo>
                  <a:pt x="504" y="446"/>
                </a:lnTo>
                <a:lnTo>
                  <a:pt x="466" y="406"/>
                </a:lnTo>
                <a:lnTo>
                  <a:pt x="432" y="364"/>
                </a:lnTo>
                <a:lnTo>
                  <a:pt x="398" y="320"/>
                </a:lnTo>
                <a:lnTo>
                  <a:pt x="362" y="278"/>
                </a:lnTo>
                <a:lnTo>
                  <a:pt x="326" y="236"/>
                </a:lnTo>
                <a:lnTo>
                  <a:pt x="306" y="216"/>
                </a:lnTo>
                <a:lnTo>
                  <a:pt x="286" y="198"/>
                </a:lnTo>
                <a:lnTo>
                  <a:pt x="266" y="180"/>
                </a:lnTo>
                <a:lnTo>
                  <a:pt x="242" y="164"/>
                </a:lnTo>
                <a:lnTo>
                  <a:pt x="220" y="148"/>
                </a:lnTo>
                <a:lnTo>
                  <a:pt x="194" y="134"/>
                </a:lnTo>
                <a:lnTo>
                  <a:pt x="166" y="122"/>
                </a:lnTo>
                <a:lnTo>
                  <a:pt x="138" y="114"/>
                </a:lnTo>
                <a:lnTo>
                  <a:pt x="106" y="106"/>
                </a:lnTo>
                <a:lnTo>
                  <a:pt x="74" y="100"/>
                </a:lnTo>
                <a:lnTo>
                  <a:pt x="38" y="96"/>
                </a:lnTo>
                <a:lnTo>
                  <a:pt x="0" y="96"/>
                </a:lnTo>
                <a:lnTo>
                  <a:pt x="52" y="146"/>
                </a:lnTo>
                <a:lnTo>
                  <a:pt x="78" y="172"/>
                </a:lnTo>
                <a:lnTo>
                  <a:pt x="102" y="200"/>
                </a:lnTo>
                <a:lnTo>
                  <a:pt x="126" y="230"/>
                </a:lnTo>
                <a:lnTo>
                  <a:pt x="150" y="262"/>
                </a:lnTo>
                <a:lnTo>
                  <a:pt x="172" y="294"/>
                </a:lnTo>
                <a:lnTo>
                  <a:pt x="192" y="328"/>
                </a:lnTo>
                <a:lnTo>
                  <a:pt x="210" y="362"/>
                </a:lnTo>
                <a:lnTo>
                  <a:pt x="226" y="400"/>
                </a:lnTo>
                <a:lnTo>
                  <a:pt x="240" y="438"/>
                </a:lnTo>
                <a:lnTo>
                  <a:pt x="250" y="478"/>
                </a:lnTo>
                <a:lnTo>
                  <a:pt x="258" y="520"/>
                </a:lnTo>
                <a:lnTo>
                  <a:pt x="264" y="562"/>
                </a:lnTo>
                <a:lnTo>
                  <a:pt x="264" y="608"/>
                </a:lnTo>
                <a:lnTo>
                  <a:pt x="262" y="654"/>
                </a:lnTo>
                <a:lnTo>
                  <a:pt x="258" y="694"/>
                </a:lnTo>
                <a:lnTo>
                  <a:pt x="252" y="732"/>
                </a:lnTo>
                <a:lnTo>
                  <a:pt x="244" y="770"/>
                </a:lnTo>
                <a:lnTo>
                  <a:pt x="236" y="806"/>
                </a:lnTo>
                <a:lnTo>
                  <a:pt x="216" y="880"/>
                </a:lnTo>
                <a:lnTo>
                  <a:pt x="192" y="952"/>
                </a:lnTo>
                <a:lnTo>
                  <a:pt x="166" y="1020"/>
                </a:lnTo>
                <a:lnTo>
                  <a:pt x="138" y="1086"/>
                </a:lnTo>
                <a:lnTo>
                  <a:pt x="86" y="1212"/>
                </a:lnTo>
                <a:lnTo>
                  <a:pt x="90" y="1208"/>
                </a:lnTo>
                <a:lnTo>
                  <a:pt x="92" y="1208"/>
                </a:lnTo>
                <a:lnTo>
                  <a:pt x="90" y="1212"/>
                </a:lnTo>
                <a:lnTo>
                  <a:pt x="82" y="1222"/>
                </a:lnTo>
                <a:lnTo>
                  <a:pt x="84" y="1222"/>
                </a:lnTo>
                <a:lnTo>
                  <a:pt x="94" y="1218"/>
                </a:lnTo>
                <a:lnTo>
                  <a:pt x="100" y="1218"/>
                </a:lnTo>
                <a:lnTo>
                  <a:pt x="102" y="1216"/>
                </a:lnTo>
                <a:lnTo>
                  <a:pt x="104" y="1214"/>
                </a:lnTo>
                <a:lnTo>
                  <a:pt x="108" y="1202"/>
                </a:lnTo>
                <a:lnTo>
                  <a:pt x="142" y="1184"/>
                </a:lnTo>
                <a:lnTo>
                  <a:pt x="176" y="1164"/>
                </a:lnTo>
                <a:lnTo>
                  <a:pt x="208" y="1144"/>
                </a:lnTo>
                <a:lnTo>
                  <a:pt x="238" y="1120"/>
                </a:lnTo>
                <a:lnTo>
                  <a:pt x="268" y="1098"/>
                </a:lnTo>
                <a:lnTo>
                  <a:pt x="296" y="1072"/>
                </a:lnTo>
                <a:lnTo>
                  <a:pt x="352" y="1018"/>
                </a:lnTo>
                <a:lnTo>
                  <a:pt x="374" y="994"/>
                </a:lnTo>
                <a:lnTo>
                  <a:pt x="394" y="970"/>
                </a:lnTo>
                <a:lnTo>
                  <a:pt x="434" y="918"/>
                </a:lnTo>
                <a:lnTo>
                  <a:pt x="470" y="866"/>
                </a:lnTo>
                <a:lnTo>
                  <a:pt x="506" y="814"/>
                </a:lnTo>
                <a:lnTo>
                  <a:pt x="526" y="790"/>
                </a:lnTo>
                <a:lnTo>
                  <a:pt x="546" y="766"/>
                </a:lnTo>
                <a:lnTo>
                  <a:pt x="568" y="746"/>
                </a:lnTo>
                <a:lnTo>
                  <a:pt x="590" y="726"/>
                </a:lnTo>
                <a:lnTo>
                  <a:pt x="614" y="710"/>
                </a:lnTo>
                <a:lnTo>
                  <a:pt x="642" y="694"/>
                </a:lnTo>
                <a:lnTo>
                  <a:pt x="670" y="684"/>
                </a:lnTo>
                <a:lnTo>
                  <a:pt x="702" y="676"/>
                </a:lnTo>
                <a:lnTo>
                  <a:pt x="882" y="678"/>
                </a:lnTo>
                <a:lnTo>
                  <a:pt x="878" y="732"/>
                </a:lnTo>
                <a:lnTo>
                  <a:pt x="872" y="788"/>
                </a:lnTo>
                <a:lnTo>
                  <a:pt x="866" y="846"/>
                </a:lnTo>
                <a:lnTo>
                  <a:pt x="854" y="906"/>
                </a:lnTo>
                <a:lnTo>
                  <a:pt x="842" y="966"/>
                </a:lnTo>
                <a:lnTo>
                  <a:pt x="826" y="1028"/>
                </a:lnTo>
                <a:lnTo>
                  <a:pt x="808" y="1092"/>
                </a:lnTo>
                <a:lnTo>
                  <a:pt x="786" y="1156"/>
                </a:lnTo>
                <a:lnTo>
                  <a:pt x="808" y="1120"/>
                </a:lnTo>
                <a:lnTo>
                  <a:pt x="832" y="1076"/>
                </a:lnTo>
                <a:lnTo>
                  <a:pt x="860" y="1020"/>
                </a:lnTo>
                <a:lnTo>
                  <a:pt x="876" y="986"/>
                </a:lnTo>
                <a:lnTo>
                  <a:pt x="890" y="950"/>
                </a:lnTo>
                <a:lnTo>
                  <a:pt x="904" y="910"/>
                </a:lnTo>
                <a:lnTo>
                  <a:pt x="918" y="868"/>
                </a:lnTo>
                <a:lnTo>
                  <a:pt x="932" y="824"/>
                </a:lnTo>
                <a:lnTo>
                  <a:pt x="942" y="778"/>
                </a:lnTo>
                <a:lnTo>
                  <a:pt x="952" y="730"/>
                </a:lnTo>
                <a:lnTo>
                  <a:pt x="958" y="680"/>
                </a:lnTo>
                <a:lnTo>
                  <a:pt x="1258" y="686"/>
                </a:lnTo>
                <a:lnTo>
                  <a:pt x="1582" y="696"/>
                </a:lnTo>
                <a:lnTo>
                  <a:pt x="1586" y="696"/>
                </a:lnTo>
                <a:lnTo>
                  <a:pt x="1582" y="758"/>
                </a:lnTo>
                <a:lnTo>
                  <a:pt x="1576" y="820"/>
                </a:lnTo>
                <a:lnTo>
                  <a:pt x="1566" y="884"/>
                </a:lnTo>
                <a:lnTo>
                  <a:pt x="1556" y="952"/>
                </a:lnTo>
                <a:lnTo>
                  <a:pt x="1540" y="1020"/>
                </a:lnTo>
                <a:lnTo>
                  <a:pt x="1522" y="1088"/>
                </a:lnTo>
                <a:lnTo>
                  <a:pt x="1502" y="1160"/>
                </a:lnTo>
                <a:lnTo>
                  <a:pt x="1478" y="1232"/>
                </a:lnTo>
                <a:lnTo>
                  <a:pt x="1484" y="1222"/>
                </a:lnTo>
                <a:lnTo>
                  <a:pt x="1502" y="1192"/>
                </a:lnTo>
                <a:lnTo>
                  <a:pt x="1530" y="1144"/>
                </a:lnTo>
                <a:lnTo>
                  <a:pt x="1562" y="1080"/>
                </a:lnTo>
                <a:lnTo>
                  <a:pt x="1578" y="1042"/>
                </a:lnTo>
                <a:lnTo>
                  <a:pt x="1594" y="1002"/>
                </a:lnTo>
                <a:lnTo>
                  <a:pt x="1612" y="958"/>
                </a:lnTo>
                <a:lnTo>
                  <a:pt x="1626" y="910"/>
                </a:lnTo>
                <a:lnTo>
                  <a:pt x="1642" y="860"/>
                </a:lnTo>
                <a:lnTo>
                  <a:pt x="1654" y="808"/>
                </a:lnTo>
                <a:lnTo>
                  <a:pt x="1664" y="754"/>
                </a:lnTo>
                <a:lnTo>
                  <a:pt x="1672" y="698"/>
                </a:lnTo>
                <a:lnTo>
                  <a:pt x="1794" y="700"/>
                </a:lnTo>
                <a:lnTo>
                  <a:pt x="1922" y="702"/>
                </a:lnTo>
                <a:lnTo>
                  <a:pt x="2186" y="700"/>
                </a:lnTo>
                <a:lnTo>
                  <a:pt x="2182" y="752"/>
                </a:lnTo>
                <a:lnTo>
                  <a:pt x="2176" y="806"/>
                </a:lnTo>
                <a:lnTo>
                  <a:pt x="2168" y="862"/>
                </a:lnTo>
                <a:lnTo>
                  <a:pt x="2158" y="918"/>
                </a:lnTo>
                <a:lnTo>
                  <a:pt x="2146" y="976"/>
                </a:lnTo>
                <a:lnTo>
                  <a:pt x="2130" y="1034"/>
                </a:lnTo>
                <a:lnTo>
                  <a:pt x="2112" y="1094"/>
                </a:lnTo>
                <a:lnTo>
                  <a:pt x="2092" y="1156"/>
                </a:lnTo>
                <a:lnTo>
                  <a:pt x="2112" y="1122"/>
                </a:lnTo>
                <a:lnTo>
                  <a:pt x="2136" y="1080"/>
                </a:lnTo>
                <a:lnTo>
                  <a:pt x="2164" y="1026"/>
                </a:lnTo>
                <a:lnTo>
                  <a:pt x="2192" y="958"/>
                </a:lnTo>
                <a:lnTo>
                  <a:pt x="2206" y="922"/>
                </a:lnTo>
                <a:lnTo>
                  <a:pt x="2220" y="882"/>
                </a:lnTo>
                <a:lnTo>
                  <a:pt x="2232" y="838"/>
                </a:lnTo>
                <a:lnTo>
                  <a:pt x="2244" y="794"/>
                </a:lnTo>
                <a:lnTo>
                  <a:pt x="2254" y="748"/>
                </a:lnTo>
                <a:lnTo>
                  <a:pt x="2262" y="700"/>
                </a:lnTo>
                <a:lnTo>
                  <a:pt x="2600" y="694"/>
                </a:lnTo>
                <a:lnTo>
                  <a:pt x="2604" y="736"/>
                </a:lnTo>
                <a:lnTo>
                  <a:pt x="2606" y="782"/>
                </a:lnTo>
                <a:lnTo>
                  <a:pt x="2604" y="830"/>
                </a:lnTo>
                <a:lnTo>
                  <a:pt x="2602" y="878"/>
                </a:lnTo>
                <a:lnTo>
                  <a:pt x="2596" y="926"/>
                </a:lnTo>
                <a:lnTo>
                  <a:pt x="2590" y="976"/>
                </a:lnTo>
                <a:lnTo>
                  <a:pt x="2582" y="1022"/>
                </a:lnTo>
                <a:lnTo>
                  <a:pt x="2572" y="1068"/>
                </a:lnTo>
                <a:lnTo>
                  <a:pt x="2634" y="1070"/>
                </a:lnTo>
                <a:lnTo>
                  <a:pt x="2694" y="1066"/>
                </a:lnTo>
                <a:lnTo>
                  <a:pt x="2752" y="1060"/>
                </a:lnTo>
                <a:lnTo>
                  <a:pt x="2808" y="1050"/>
                </a:lnTo>
                <a:lnTo>
                  <a:pt x="2862" y="1038"/>
                </a:lnTo>
                <a:lnTo>
                  <a:pt x="2914" y="1022"/>
                </a:lnTo>
                <a:lnTo>
                  <a:pt x="2962" y="1004"/>
                </a:lnTo>
                <a:lnTo>
                  <a:pt x="3010" y="982"/>
                </a:lnTo>
                <a:lnTo>
                  <a:pt x="3054" y="958"/>
                </a:lnTo>
                <a:lnTo>
                  <a:pt x="3096" y="932"/>
                </a:lnTo>
                <a:lnTo>
                  <a:pt x="3136" y="904"/>
                </a:lnTo>
                <a:lnTo>
                  <a:pt x="3174" y="874"/>
                </a:lnTo>
                <a:lnTo>
                  <a:pt x="3208" y="842"/>
                </a:lnTo>
                <a:lnTo>
                  <a:pt x="3242" y="808"/>
                </a:lnTo>
                <a:lnTo>
                  <a:pt x="3272" y="772"/>
                </a:lnTo>
                <a:lnTo>
                  <a:pt x="3300" y="736"/>
                </a:lnTo>
                <a:lnTo>
                  <a:pt x="3218" y="716"/>
                </a:lnTo>
                <a:lnTo>
                  <a:pt x="3178" y="704"/>
                </a:lnTo>
                <a:lnTo>
                  <a:pt x="3140" y="692"/>
                </a:lnTo>
                <a:lnTo>
                  <a:pt x="3102" y="678"/>
                </a:lnTo>
                <a:lnTo>
                  <a:pt x="3068" y="662"/>
                </a:lnTo>
                <a:lnTo>
                  <a:pt x="3036" y="644"/>
                </a:lnTo>
                <a:lnTo>
                  <a:pt x="3006" y="624"/>
                </a:lnTo>
                <a:lnTo>
                  <a:pt x="3114" y="608"/>
                </a:lnTo>
                <a:lnTo>
                  <a:pt x="3222" y="590"/>
                </a:lnTo>
                <a:lnTo>
                  <a:pt x="3276" y="580"/>
                </a:lnTo>
                <a:lnTo>
                  <a:pt x="3326" y="570"/>
                </a:lnTo>
                <a:lnTo>
                  <a:pt x="3378" y="556"/>
                </a:lnTo>
                <a:lnTo>
                  <a:pt x="3426" y="540"/>
                </a:lnTo>
                <a:close/>
                <a:moveTo>
                  <a:pt x="2788" y="444"/>
                </a:moveTo>
                <a:lnTo>
                  <a:pt x="2788" y="444"/>
                </a:lnTo>
                <a:lnTo>
                  <a:pt x="2774" y="442"/>
                </a:lnTo>
                <a:lnTo>
                  <a:pt x="2762" y="438"/>
                </a:lnTo>
                <a:lnTo>
                  <a:pt x="2752" y="432"/>
                </a:lnTo>
                <a:lnTo>
                  <a:pt x="2742" y="424"/>
                </a:lnTo>
                <a:lnTo>
                  <a:pt x="2734" y="414"/>
                </a:lnTo>
                <a:lnTo>
                  <a:pt x="2728" y="404"/>
                </a:lnTo>
                <a:lnTo>
                  <a:pt x="2724" y="392"/>
                </a:lnTo>
                <a:lnTo>
                  <a:pt x="2722" y="378"/>
                </a:lnTo>
                <a:lnTo>
                  <a:pt x="2724" y="364"/>
                </a:lnTo>
                <a:lnTo>
                  <a:pt x="2728" y="352"/>
                </a:lnTo>
                <a:lnTo>
                  <a:pt x="2734" y="342"/>
                </a:lnTo>
                <a:lnTo>
                  <a:pt x="2742" y="332"/>
                </a:lnTo>
                <a:lnTo>
                  <a:pt x="2752" y="324"/>
                </a:lnTo>
                <a:lnTo>
                  <a:pt x="2762" y="318"/>
                </a:lnTo>
                <a:lnTo>
                  <a:pt x="2774" y="314"/>
                </a:lnTo>
                <a:lnTo>
                  <a:pt x="2788" y="312"/>
                </a:lnTo>
                <a:lnTo>
                  <a:pt x="2802" y="314"/>
                </a:lnTo>
                <a:lnTo>
                  <a:pt x="2814" y="318"/>
                </a:lnTo>
                <a:lnTo>
                  <a:pt x="2824" y="324"/>
                </a:lnTo>
                <a:lnTo>
                  <a:pt x="2834" y="332"/>
                </a:lnTo>
                <a:lnTo>
                  <a:pt x="2842" y="342"/>
                </a:lnTo>
                <a:lnTo>
                  <a:pt x="2848" y="352"/>
                </a:lnTo>
                <a:lnTo>
                  <a:pt x="2852" y="364"/>
                </a:lnTo>
                <a:lnTo>
                  <a:pt x="2854" y="378"/>
                </a:lnTo>
                <a:lnTo>
                  <a:pt x="2852" y="392"/>
                </a:lnTo>
                <a:lnTo>
                  <a:pt x="2848" y="404"/>
                </a:lnTo>
                <a:lnTo>
                  <a:pt x="2842" y="414"/>
                </a:lnTo>
                <a:lnTo>
                  <a:pt x="2834" y="424"/>
                </a:lnTo>
                <a:lnTo>
                  <a:pt x="2824" y="432"/>
                </a:lnTo>
                <a:lnTo>
                  <a:pt x="2814" y="438"/>
                </a:lnTo>
                <a:lnTo>
                  <a:pt x="2802" y="442"/>
                </a:lnTo>
                <a:lnTo>
                  <a:pt x="2788" y="444"/>
                </a:lnTo>
                <a:close/>
              </a:path>
            </a:pathLst>
          </a:custGeom>
          <a:solidFill>
            <a:schemeClr val="tx1">
              <a:lumMod val="75000"/>
              <a:lumOff val="25000"/>
            </a:schemeClr>
          </a:solidFill>
          <a:ln w="9525">
            <a:noFill/>
            <a:miter lim="800000"/>
          </a:ln>
          <a:effectLst>
            <a:outerShdw dist="23000" dir="5400000" rotWithShape="0">
              <a:srgbClr val="808080">
                <a:alpha val="34998"/>
              </a:srgbClr>
            </a:outerShdw>
          </a:effectLst>
        </p:spPr>
        <p:txBody>
          <a:bodyPr anchor="ctr"/>
          <a:lstStyle/>
          <a:p>
            <a:endParaRPr lang="en-GB"/>
          </a:p>
        </p:txBody>
      </p:sp>
      <p:sp>
        <p:nvSpPr>
          <p:cNvPr id="19" name="Oval 20"/>
          <p:cNvSpPr/>
          <p:nvPr/>
        </p:nvSpPr>
        <p:spPr>
          <a:xfrm>
            <a:off x="3934079" y="2340839"/>
            <a:ext cx="1179881" cy="541201"/>
          </a:xfrm>
          <a:prstGeom prst="ellipse">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Oval 21"/>
          <p:cNvSpPr/>
          <p:nvPr/>
        </p:nvSpPr>
        <p:spPr>
          <a:xfrm>
            <a:off x="5422139" y="2106682"/>
            <a:ext cx="1179881" cy="541201"/>
          </a:xfrm>
          <a:prstGeom prst="ellipse">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600" dirty="0"/>
          </a:p>
        </p:txBody>
      </p:sp>
      <p:sp>
        <p:nvSpPr>
          <p:cNvPr id="21" name="Oval 22"/>
          <p:cNvSpPr/>
          <p:nvPr/>
        </p:nvSpPr>
        <p:spPr>
          <a:xfrm>
            <a:off x="6658874" y="2323859"/>
            <a:ext cx="1179881" cy="541201"/>
          </a:xfrm>
          <a:prstGeom prst="ellipse">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600" dirty="0"/>
          </a:p>
        </p:txBody>
      </p:sp>
      <p:sp>
        <p:nvSpPr>
          <p:cNvPr id="22" name="Oval 23"/>
          <p:cNvSpPr/>
          <p:nvPr/>
        </p:nvSpPr>
        <p:spPr>
          <a:xfrm>
            <a:off x="3790767" y="5021567"/>
            <a:ext cx="1179881" cy="541201"/>
          </a:xfrm>
          <a:prstGeom prst="ellipse">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dirty="0"/>
          </a:p>
        </p:txBody>
      </p:sp>
      <p:sp>
        <p:nvSpPr>
          <p:cNvPr id="23" name="Oval 24"/>
          <p:cNvSpPr/>
          <p:nvPr/>
        </p:nvSpPr>
        <p:spPr>
          <a:xfrm>
            <a:off x="5259457" y="5130819"/>
            <a:ext cx="1179881" cy="541201"/>
          </a:xfrm>
          <a:prstGeom prst="ellipse">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600" dirty="0"/>
          </a:p>
        </p:txBody>
      </p:sp>
      <p:sp>
        <p:nvSpPr>
          <p:cNvPr id="24" name="Oval 25"/>
          <p:cNvSpPr/>
          <p:nvPr/>
        </p:nvSpPr>
        <p:spPr>
          <a:xfrm>
            <a:off x="6702053" y="4966352"/>
            <a:ext cx="1179881" cy="541201"/>
          </a:xfrm>
          <a:prstGeom prst="ellipse">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600" dirty="0"/>
          </a:p>
        </p:txBody>
      </p:sp>
      <p:sp>
        <p:nvSpPr>
          <p:cNvPr id="25" name="文本框 24"/>
          <p:cNvSpPr txBox="1"/>
          <p:nvPr/>
        </p:nvSpPr>
        <p:spPr>
          <a:xfrm>
            <a:off x="9428480" y="1642110"/>
            <a:ext cx="2763520" cy="1938020"/>
          </a:xfrm>
          <a:prstGeom prst="rect">
            <a:avLst/>
          </a:prstGeom>
          <a:noFill/>
        </p:spPr>
        <p:txBody>
          <a:bodyPr wrap="square" rtlCol="0">
            <a:spAutoFit/>
          </a:bodyPr>
          <a:lstStyle/>
          <a:p>
            <a:pPr>
              <a:lnSpc>
                <a:spcPct val="125000"/>
              </a:lnSpc>
            </a:pP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引</a:t>
            </a:r>
            <a:r>
              <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选择材料的关键句取其精华，并据此引出自己的观点。</a:t>
            </a:r>
          </a:p>
        </p:txBody>
      </p:sp>
      <p:sp>
        <p:nvSpPr>
          <p:cNvPr id="31" name="文本框 30"/>
          <p:cNvSpPr txBox="1"/>
          <p:nvPr/>
        </p:nvSpPr>
        <p:spPr>
          <a:xfrm>
            <a:off x="1437967" y="4332212"/>
            <a:ext cx="1843150" cy="321945"/>
          </a:xfrm>
          <a:prstGeom prst="rect">
            <a:avLst/>
          </a:prstGeom>
          <a:noFill/>
        </p:spPr>
        <p:txBody>
          <a:bodyPr wrap="square" rtlCol="0">
            <a:spAutoFit/>
          </a:bodyPr>
          <a:lstStyle/>
          <a:p>
            <a:pPr>
              <a:lnSpc>
                <a:spcPct val="125000"/>
              </a:lnSpc>
            </a:pP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132127" y="3507558"/>
            <a:ext cx="2432050" cy="2306955"/>
          </a:xfrm>
          <a:prstGeom prst="rect">
            <a:avLst/>
          </a:prstGeom>
          <a:noFill/>
        </p:spPr>
        <p:txBody>
          <a:bodyPr wrap="square" rtlCol="0">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结语</a:t>
            </a:r>
          </a:p>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归纳升华，可激励劝勉，也可呼吁号召，但一定要精炼有力，有所深化或拓展。</a:t>
            </a:r>
          </a:p>
        </p:txBody>
      </p:sp>
      <p:sp>
        <p:nvSpPr>
          <p:cNvPr id="36" name="文本框 35"/>
          <p:cNvSpPr txBox="1"/>
          <p:nvPr/>
        </p:nvSpPr>
        <p:spPr>
          <a:xfrm>
            <a:off x="6602095" y="581025"/>
            <a:ext cx="3536315" cy="1476375"/>
          </a:xfrm>
          <a:prstGeom prst="rect">
            <a:avLst/>
          </a:prstGeom>
          <a:noFill/>
        </p:spPr>
        <p:txBody>
          <a:bodyPr wrap="square" rtlCol="0">
            <a:spAutoFit/>
          </a:bodyPr>
          <a:lstStyle/>
          <a:p>
            <a:pPr>
              <a:lnSpc>
                <a:spcPct val="125000"/>
              </a:lnSpc>
            </a:pP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议</a:t>
            </a:r>
          </a:p>
          <a:p>
            <a:pPr>
              <a:lnSpc>
                <a:spcPct val="125000"/>
              </a:lnSpc>
            </a:pP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针对观点利用材料信息有效分析议论。</a:t>
            </a:r>
          </a:p>
        </p:txBody>
      </p:sp>
      <p:sp>
        <p:nvSpPr>
          <p:cNvPr id="37" name="文本框 36"/>
          <p:cNvSpPr txBox="1"/>
          <p:nvPr/>
        </p:nvSpPr>
        <p:spPr>
          <a:xfrm>
            <a:off x="2515235" y="864235"/>
            <a:ext cx="3350895" cy="1476375"/>
          </a:xfrm>
          <a:prstGeom prst="rect">
            <a:avLst/>
          </a:prstGeom>
          <a:noFill/>
        </p:spPr>
        <p:txBody>
          <a:bodyPr wrap="square" rtlCol="0">
            <a:spAutoFit/>
          </a:bodyPr>
          <a:lstStyle/>
          <a:p>
            <a:pPr>
              <a:lnSpc>
                <a:spcPct val="125000"/>
              </a:lnSpc>
            </a:pPr>
            <a:r>
              <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联</a:t>
            </a:r>
            <a:r>
              <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rPr>
              <a:t>”</a:t>
            </a:r>
          </a:p>
          <a:p>
            <a:pPr>
              <a:lnSpc>
                <a:spcPct val="125000"/>
              </a:lnSpc>
            </a:pP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文章关键，由材料生发，选取典型事例。</a:t>
            </a:r>
            <a:endPar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文本框 25">
            <a:extLst>
              <a:ext uri="{FF2B5EF4-FFF2-40B4-BE49-F238E27FC236}">
                <a16:creationId xmlns:a16="http://schemas.microsoft.com/office/drawing/2014/main" id="{9A27BBC5-445E-43CF-AC23-AD00D088F2DB}"/>
              </a:ext>
            </a:extLst>
          </p:cNvPr>
          <p:cNvSpPr txBox="1"/>
          <p:nvPr/>
        </p:nvSpPr>
        <p:spPr>
          <a:xfrm>
            <a:off x="68580" y="103384"/>
            <a:ext cx="9359900" cy="706755"/>
          </a:xfrm>
          <a:prstGeom prst="rect">
            <a:avLst/>
          </a:prstGeom>
          <a:noFill/>
        </p:spPr>
        <p:txBody>
          <a:bodyPr wrap="square" rtlCol="0">
            <a:spAutoFit/>
          </a:bodyPr>
          <a:lstStyle/>
          <a:p>
            <a:r>
              <a:rPr lang="en-US" altLang="zh-CN" sz="4000" dirty="0">
                <a:solidFill>
                  <a:schemeClr val="tx1"/>
                </a:solidFill>
              </a:rPr>
              <a:t>*</a:t>
            </a:r>
            <a:r>
              <a:rPr lang="zh-CN" altLang="en-US" sz="4000" dirty="0">
                <a:solidFill>
                  <a:schemeClr val="tx1"/>
                </a:solidFill>
              </a:rPr>
              <a:t>文章框架：</a:t>
            </a:r>
            <a:r>
              <a:rPr lang="zh-CN" altLang="en-US" sz="4000" b="1" dirty="0">
                <a:solidFill>
                  <a:srgbClr val="FF0000"/>
                </a:solidFill>
              </a:rPr>
              <a:t>结构提纲</a:t>
            </a:r>
          </a:p>
        </p:txBody>
      </p:sp>
      <p:sp>
        <p:nvSpPr>
          <p:cNvPr id="27" name="文本框 26">
            <a:extLst>
              <a:ext uri="{FF2B5EF4-FFF2-40B4-BE49-F238E27FC236}">
                <a16:creationId xmlns:a16="http://schemas.microsoft.com/office/drawing/2014/main" id="{17DA101E-E35E-4AA6-ADBA-7566162497AB}"/>
              </a:ext>
            </a:extLst>
          </p:cNvPr>
          <p:cNvSpPr txBox="1"/>
          <p:nvPr/>
        </p:nvSpPr>
        <p:spPr>
          <a:xfrm>
            <a:off x="1571625" y="5896747"/>
            <a:ext cx="10715625" cy="707886"/>
          </a:xfrm>
          <a:prstGeom prst="rect">
            <a:avLst/>
          </a:prstGeom>
          <a:noFill/>
        </p:spPr>
        <p:txBody>
          <a:bodyPr wrap="square" rtlCol="0">
            <a:spAutoFit/>
          </a:bodyPr>
          <a:lstStyle/>
          <a:p>
            <a:r>
              <a:rPr lang="zh-CN" altLang="en-US" sz="4000" b="1" dirty="0">
                <a:solidFill>
                  <a:srgbClr val="FF0000"/>
                </a:solidFill>
              </a:rPr>
              <a:t>观点立骨，构建框架，思想上展示真知灼见。</a:t>
            </a:r>
          </a:p>
        </p:txBody>
      </p:sp>
    </p:spTree>
    <p:extLst>
      <p:ext uri="{BB962C8B-B14F-4D97-AF65-F5344CB8AC3E}">
        <p14:creationId xmlns:p14="http://schemas.microsoft.com/office/powerpoint/2010/main" val="355273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7"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cstate="print">
            <a:extLst>
              <a:ext uri="{28A0092B-C50C-407E-A947-70E740481C1C}">
                <a14:useLocalDpi xmlns:a14="http://schemas.microsoft.com/office/drawing/2010/main" val="0"/>
              </a:ext>
            </a:extLst>
          </a:blip>
          <a:srcRect r="44110"/>
          <a:stretch>
            <a:fillRect/>
          </a:stretch>
        </p:blipFill>
        <p:spPr>
          <a:xfrm>
            <a:off x="0" y="0"/>
            <a:ext cx="6487886" cy="6858000"/>
          </a:xfrm>
          <a:prstGeom prst="rect">
            <a:avLst/>
          </a:prstGeom>
        </p:spPr>
      </p:pic>
      <p:pic>
        <p:nvPicPr>
          <p:cNvPr id="5" name="图片 4"/>
          <p:cNvPicPr>
            <a:picLocks noChangeAspect="1"/>
          </p:cNvPicPr>
          <p:nvPr/>
        </p:nvPicPr>
        <p:blipFill rotWithShape="1">
          <a:blip r:embed="rId3" cstate="print">
            <a:extLst>
              <a:ext uri="{28A0092B-C50C-407E-A947-70E740481C1C}">
                <a14:useLocalDpi xmlns:a14="http://schemas.microsoft.com/office/drawing/2010/main" val="0"/>
              </a:ext>
            </a:extLst>
          </a:blip>
          <a:srcRect t="80212" r="85496"/>
          <a:stretch>
            <a:fillRect/>
          </a:stretch>
        </p:blipFill>
        <p:spPr>
          <a:xfrm rot="10527301">
            <a:off x="5994398" y="-34139"/>
            <a:ext cx="1683657" cy="1357086"/>
          </a:xfrm>
          <a:prstGeom prst="rect">
            <a:avLst/>
          </a:prstGeom>
          <a:effectLst>
            <a:softEdge rad="127000"/>
          </a:effectLst>
        </p:spPr>
      </p:pic>
      <p:sp>
        <p:nvSpPr>
          <p:cNvPr id="9" name="文本框 8"/>
          <p:cNvSpPr txBox="1"/>
          <p:nvPr/>
        </p:nvSpPr>
        <p:spPr>
          <a:xfrm>
            <a:off x="2914650" y="2939217"/>
            <a:ext cx="5540375" cy="1754326"/>
          </a:xfrm>
          <a:prstGeom prst="rect">
            <a:avLst/>
          </a:prstGeom>
          <a:noFill/>
        </p:spPr>
        <p:txBody>
          <a:bodyPr wrap="square" rtlCol="0">
            <a:spAutoFit/>
          </a:bodyPr>
          <a:lstStyle/>
          <a:p>
            <a:pPr algn="ctr"/>
            <a:r>
              <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rPr>
              <a:t>“我来改一改”</a:t>
            </a:r>
            <a:br>
              <a:rPr lang="en-US" altLang="zh-CN" sz="5400" dirty="0">
                <a:solidFill>
                  <a:schemeClr val="tx1">
                    <a:lumMod val="75000"/>
                    <a:lumOff val="25000"/>
                  </a:schemeClr>
                </a:solidFill>
                <a:latin typeface="微软雅黑" panose="020B0503020204020204" pitchFamily="34" charset="-122"/>
                <a:ea typeface="微软雅黑" panose="020B0503020204020204" pitchFamily="34" charset="-122"/>
              </a:rPr>
            </a:br>
            <a:endPar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8074025" y="2939217"/>
            <a:ext cx="3805555" cy="836319"/>
          </a:xfrm>
          <a:prstGeom prst="rect">
            <a:avLst/>
          </a:prstGeom>
          <a:noFill/>
        </p:spPr>
        <p:txBody>
          <a:bodyPr wrap="square" rtlCol="0">
            <a:spAutoFit/>
          </a:bodyPr>
          <a:lstStyle/>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叙议结合</a:t>
            </a:r>
          </a:p>
        </p:txBody>
      </p:sp>
    </p:spTree>
    <p:extLst>
      <p:ext uri="{BB962C8B-B14F-4D97-AF65-F5344CB8AC3E}">
        <p14:creationId xmlns:p14="http://schemas.microsoft.com/office/powerpoint/2010/main" val="280902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476249" y="2505338"/>
            <a:ext cx="11239501"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prstClr val="black"/>
                </a:solidFill>
                <a:effectLst/>
                <a:uLnTx/>
                <a:uFillTx/>
                <a:latin typeface="Calibri"/>
                <a:ea typeface="宋体" panose="02010600030101010101" pitchFamily="2" charset="-122"/>
              </a:rPr>
              <a:t>“叶子出水很高，像亭亭的舞女的裙”</a:t>
            </a:r>
            <a:endPar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3200" dirty="0">
                <a:solidFill>
                  <a:prstClr val="black"/>
                </a:solidFill>
                <a:latin typeface="Calibri"/>
                <a:ea typeface="宋体" panose="02010600030101010101" pitchFamily="2" charset="-122"/>
              </a:rPr>
              <a:t>“层层的叶子中间，零星地点缀着些白花，如刚出浴的美人。”</a:t>
            </a:r>
            <a:endParaRPr lang="en-US" altLang="zh-CN" sz="3200" dirty="0">
              <a:solidFill>
                <a:prstClr val="black"/>
              </a:solidFill>
              <a:latin typeface="Calibri"/>
              <a:ea typeface="宋体" panose="02010600030101010101" pitchFamily="2" charset="-122"/>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r>
              <a:rPr kumimoji="0" lang="zh-CN" altLang="en-US" sz="3200" b="0" i="0" u="none" strike="noStrike" kern="1200" cap="none" spc="0" normalizeH="0" baseline="0" noProof="0" dirty="0">
                <a:ln>
                  <a:noFill/>
                </a:ln>
                <a:solidFill>
                  <a:prstClr val="black"/>
                </a:solidFill>
                <a:effectLst/>
                <a:uLnTx/>
                <a:uFillTx/>
                <a:latin typeface="Calibri"/>
                <a:ea typeface="宋体" panose="02010600030101010101" pitchFamily="2" charset="-122"/>
              </a:rPr>
              <a:t>朱自清</a:t>
            </a:r>
            <a:r>
              <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r>
              <a:rPr kumimoji="0" lang="zh-CN" altLang="en-US" sz="3200" b="0" i="0" u="none" strike="noStrike" kern="1200" cap="none" spc="0" normalizeH="0" baseline="0" noProof="0" dirty="0">
                <a:ln>
                  <a:noFill/>
                </a:ln>
                <a:solidFill>
                  <a:prstClr val="black"/>
                </a:solidFill>
                <a:effectLst/>
                <a:uLnTx/>
                <a:uFillTx/>
                <a:latin typeface="Calibri"/>
                <a:ea typeface="宋体" panose="02010600030101010101" pitchFamily="2" charset="-122"/>
              </a:rPr>
              <a:t>荷塘月色</a:t>
            </a:r>
            <a:r>
              <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rPr>
              <a:t>》</a:t>
            </a: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42392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4F557EAC-2D02-47DA-9935-7A4F8C5FDD9D}"/>
              </a:ext>
            </a:extLst>
          </p:cNvPr>
          <p:cNvSpPr txBox="1"/>
          <p:nvPr/>
        </p:nvSpPr>
        <p:spPr>
          <a:xfrm>
            <a:off x="457199" y="1362075"/>
            <a:ext cx="11363325" cy="2554545"/>
          </a:xfrm>
          <a:prstGeom prst="rect">
            <a:avLst/>
          </a:prstGeom>
          <a:noFill/>
        </p:spPr>
        <p:txBody>
          <a:bodyPr wrap="square">
            <a:spAutoFit/>
          </a:bodyPr>
          <a:lstStyle/>
          <a:p>
            <a:pPr algn="just"/>
            <a:r>
              <a:rPr lang="zh-CN" altLang="zh-CN" sz="4000" kern="100" dirty="0">
                <a:effectLst/>
                <a:latin typeface="等线" panose="02010600030101010101" pitchFamily="2" charset="-122"/>
                <a:ea typeface="等线" panose="02010600030101010101" pitchFamily="2" charset="-122"/>
                <a:cs typeface="Times New Roman" panose="02020603050405020304" pitchFamily="18" charset="0"/>
              </a:rPr>
              <a:t>鲁迅曾经说过“文章应怎样做，我说不出来，因为自己的作业，是由于多看和多练习，此外并无心得或方法的。”</a:t>
            </a:r>
            <a:endParaRPr lang="en-US" altLang="zh-CN" sz="4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r>
              <a:rPr lang="zh-CN" altLang="zh-CN" sz="4000" kern="100" dirty="0">
                <a:effectLst/>
                <a:latin typeface="等线" panose="02010600030101010101" pitchFamily="2" charset="-122"/>
                <a:ea typeface="等线" panose="02010600030101010101" pitchFamily="2" charset="-122"/>
                <a:cs typeface="Times New Roman" panose="02020603050405020304" pitchFamily="18" charset="0"/>
              </a:rPr>
              <a:t>坚持阅读，坚持感动，坚持写作。</a:t>
            </a:r>
          </a:p>
        </p:txBody>
      </p:sp>
    </p:spTree>
    <p:extLst>
      <p:ext uri="{BB962C8B-B14F-4D97-AF65-F5344CB8AC3E}">
        <p14:creationId xmlns:p14="http://schemas.microsoft.com/office/powerpoint/2010/main" val="904742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923925" y="1366125"/>
            <a:ext cx="10753725" cy="3970318"/>
          </a:xfrm>
          <a:prstGeom prst="rect">
            <a:avLst/>
          </a:prstGeom>
          <a:noFill/>
        </p:spPr>
        <p:txBody>
          <a:bodyPr wrap="square" rtlCol="0">
            <a:spAutoFit/>
          </a:bodyPr>
          <a:lstStyle/>
          <a:p>
            <a:pPr lvl="0">
              <a:defRPr/>
            </a:pPr>
            <a:r>
              <a:rPr lang="zh-CN" altLang="en-US" sz="2800" dirty="0">
                <a:solidFill>
                  <a:prstClr val="black"/>
                </a:solidFill>
                <a:latin typeface="Calibri"/>
                <a:ea typeface="宋体" panose="02010600030101010101" pitchFamily="2" charset="-122"/>
              </a:rPr>
              <a:t>余光中先生就曾发表过一篇文章对朱自清的作品进行批评，他认为朱自清的文章“无论在文字上或思想上，都平庸无趣。里面的道理，一般中学生都说得出来。</a:t>
            </a:r>
            <a:r>
              <a:rPr lang="zh-CN" altLang="en-US" sz="2800" dirty="0">
                <a:solidFill>
                  <a:prstClr val="black"/>
                </a:solidFill>
              </a:rPr>
              <a:t>”</a:t>
            </a:r>
            <a:r>
              <a:rPr lang="en-US" altLang="zh-CN" sz="2800" dirty="0">
                <a:solidFill>
                  <a:prstClr val="black"/>
                </a:solidFill>
              </a:rPr>
              <a:t>《</a:t>
            </a:r>
            <a:r>
              <a:rPr lang="zh-CN" altLang="en-US" sz="2800" dirty="0">
                <a:solidFill>
                  <a:prstClr val="black"/>
                </a:solidFill>
              </a:rPr>
              <a:t>荷塘月色</a:t>
            </a:r>
            <a:r>
              <a:rPr lang="en-US" altLang="zh-CN" sz="2800" dirty="0">
                <a:solidFill>
                  <a:prstClr val="black"/>
                </a:solidFill>
              </a:rPr>
              <a:t>》</a:t>
            </a:r>
            <a:r>
              <a:rPr lang="zh-CN" altLang="en-US" sz="2800" dirty="0">
                <a:solidFill>
                  <a:prstClr val="black"/>
                </a:solidFill>
              </a:rPr>
              <a:t>则辞藻堆砌、句式繁琐，比喻修辞运用频繁。“舞女的裙”</a:t>
            </a:r>
            <a:r>
              <a:rPr lang="zh-CN" altLang="en-US" sz="2800" dirty="0">
                <a:solidFill>
                  <a:prstClr val="black"/>
                </a:solidFill>
                <a:latin typeface="Calibri"/>
                <a:ea typeface="宋体" panose="02010600030101010101" pitchFamily="2" charset="-122"/>
              </a:rPr>
              <a:t>“美人出浴”这些形容“尤其糟”、“庸俗”。</a:t>
            </a: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noProof="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莫言：</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荷塘月色</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是一篇病态唯美的文章。</a:t>
            </a:r>
            <a:endPar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79535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9">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238125" y="670800"/>
            <a:ext cx="11487149" cy="31085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800" dirty="0">
                <a:solidFill>
                  <a:prstClr val="black"/>
                </a:solidFill>
              </a:rPr>
              <a:t>“戴着镣铐跳舞”。</a:t>
            </a:r>
            <a:endParaRPr lang="en-US" altLang="zh-CN" sz="28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800" dirty="0">
                <a:solidFill>
                  <a:prstClr val="black"/>
                </a:solidFill>
              </a:rPr>
              <a:t>考场作文是一种选拔人才的考试，它有自己的潜规则，不可能信马由缰、天马行空，只要我们认真地去审题，力求题意的明确和观点的鲜明，就能完成一篇中规中矩的作文。</a:t>
            </a: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22121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additive="base">
                                        <p:cTn id="7"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9">
                                            <p:txEl>
                                              <p:pRg st="2" end="2"/>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anim calcmode="lin" valueType="num">
                                      <p:cBhvr additive="base">
                                        <p:cTn id="13" dur="500"/>
                                        <p:tgtEl>
                                          <p:spTgt spid="9">
                                            <p:txEl>
                                              <p:pRg st="4" end="4"/>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0" name="文本框 29"/>
          <p:cNvSpPr txBox="1"/>
          <p:nvPr/>
        </p:nvSpPr>
        <p:spPr>
          <a:xfrm>
            <a:off x="850562" y="507696"/>
            <a:ext cx="658356" cy="461665"/>
          </a:xfrm>
          <a:prstGeom prst="rect">
            <a:avLst/>
          </a:prstGeom>
          <a:noFill/>
        </p:spPr>
        <p:txBody>
          <a:bodyPr wrap="square" rtlCol="0">
            <a:spAutoFit/>
          </a:bodyPr>
          <a:lstStyle/>
          <a:p>
            <a:pPr algn="ctr"/>
            <a:r>
              <a:rPr lang="en-US" altLang="zh-CN" sz="2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0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矩形 30"/>
          <p:cNvSpPr/>
          <p:nvPr/>
        </p:nvSpPr>
        <p:spPr>
          <a:xfrm>
            <a:off x="1654944" y="320466"/>
            <a:ext cx="1402080" cy="521970"/>
          </a:xfrm>
          <a:prstGeom prst="rect">
            <a:avLst/>
          </a:prstGeom>
        </p:spPr>
        <p:txBody>
          <a:bodyPr wrap="none">
            <a:spAutoFit/>
          </a:bodyPr>
          <a:lstStyle/>
          <a:p>
            <a:pPr>
              <a:lnSpc>
                <a:spcPct val="175000"/>
              </a:lnSpc>
            </a:pPr>
            <a:r>
              <a:rPr lang="zh-CN" sz="1600" dirty="0">
                <a:solidFill>
                  <a:schemeClr val="tx1">
                    <a:lumMod val="75000"/>
                    <a:lumOff val="25000"/>
                  </a:schemeClr>
                </a:solidFill>
                <a:latin typeface="微软雅黑" panose="020B0503020204020204" pitchFamily="34" charset="-122"/>
                <a:ea typeface="微软雅黑" panose="020B0503020204020204" pitchFamily="34" charset="-122"/>
              </a:rPr>
              <a:t>班级情况分析</a:t>
            </a:r>
            <a:endParaRPr lang="zh-CN" sz="1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2" name="图表 1"/>
          <p:cNvGraphicFramePr/>
          <p:nvPr>
            <p:extLst>
              <p:ext uri="{D42A27DB-BD31-4B8C-83A1-F6EECF244321}">
                <p14:modId xmlns:p14="http://schemas.microsoft.com/office/powerpoint/2010/main" val="4073812494"/>
              </p:ext>
            </p:extLst>
          </p:nvPr>
        </p:nvGraphicFramePr>
        <p:xfrm>
          <a:off x="2359480" y="1035788"/>
          <a:ext cx="8027670" cy="5347335"/>
        </p:xfrm>
        <a:graphic>
          <a:graphicData uri="http://schemas.openxmlformats.org/drawingml/2006/chart">
            <c:chart xmlns:c="http://schemas.openxmlformats.org/drawingml/2006/chart" xmlns:r="http://schemas.openxmlformats.org/officeDocument/2006/relationships" r:id="rId2"/>
          </a:graphicData>
        </a:graphic>
      </p:graphicFrame>
      <p:sp>
        <p:nvSpPr>
          <p:cNvPr id="3" name="文本框 2">
            <a:extLst>
              <a:ext uri="{FF2B5EF4-FFF2-40B4-BE49-F238E27FC236}">
                <a16:creationId xmlns:a16="http://schemas.microsoft.com/office/drawing/2014/main" id="{90D015D2-9CE6-4D02-8329-2B8F39BC7957}"/>
              </a:ext>
            </a:extLst>
          </p:cNvPr>
          <p:cNvSpPr txBox="1"/>
          <p:nvPr/>
        </p:nvSpPr>
        <p:spPr>
          <a:xfrm>
            <a:off x="4053840" y="343744"/>
            <a:ext cx="2543175" cy="584775"/>
          </a:xfrm>
          <a:prstGeom prst="rect">
            <a:avLst/>
          </a:prstGeom>
          <a:noFill/>
        </p:spPr>
        <p:txBody>
          <a:bodyPr wrap="square" rtlCol="0">
            <a:spAutoFit/>
          </a:bodyPr>
          <a:lstStyle/>
          <a:p>
            <a:r>
              <a:rPr lang="en-US" altLang="zh-CN" sz="3200" dirty="0"/>
              <a:t>*</a:t>
            </a:r>
            <a:r>
              <a:rPr lang="zh-CN" altLang="en-US" sz="3200" dirty="0"/>
              <a:t>均分：</a:t>
            </a:r>
            <a:r>
              <a:rPr lang="en-US" altLang="zh-CN" sz="3200" dirty="0"/>
              <a:t>42.65</a:t>
            </a:r>
            <a:endParaRPr lang="zh-CN" alt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cstate="print">
            <a:extLst>
              <a:ext uri="{28A0092B-C50C-407E-A947-70E740481C1C}">
                <a14:useLocalDpi xmlns:a14="http://schemas.microsoft.com/office/drawing/2010/main" val="0"/>
              </a:ext>
            </a:extLst>
          </a:blip>
          <a:srcRect r="44110"/>
          <a:stretch>
            <a:fillRect/>
          </a:stretch>
        </p:blipFill>
        <p:spPr>
          <a:xfrm>
            <a:off x="0" y="0"/>
            <a:ext cx="6487886" cy="6858000"/>
          </a:xfrm>
          <a:prstGeom prst="rect">
            <a:avLst/>
          </a:prstGeom>
        </p:spPr>
      </p:pic>
      <p:pic>
        <p:nvPicPr>
          <p:cNvPr id="5" name="图片 4"/>
          <p:cNvPicPr>
            <a:picLocks noChangeAspect="1"/>
          </p:cNvPicPr>
          <p:nvPr/>
        </p:nvPicPr>
        <p:blipFill rotWithShape="1">
          <a:blip r:embed="rId3" cstate="print">
            <a:extLst>
              <a:ext uri="{28A0092B-C50C-407E-A947-70E740481C1C}">
                <a14:useLocalDpi xmlns:a14="http://schemas.microsoft.com/office/drawing/2010/main" val="0"/>
              </a:ext>
            </a:extLst>
          </a:blip>
          <a:srcRect t="80212" r="85496"/>
          <a:stretch>
            <a:fillRect/>
          </a:stretch>
        </p:blipFill>
        <p:spPr>
          <a:xfrm rot="10527301">
            <a:off x="5994398" y="-34139"/>
            <a:ext cx="1683657" cy="1357086"/>
          </a:xfrm>
          <a:prstGeom prst="rect">
            <a:avLst/>
          </a:prstGeom>
          <a:effectLst>
            <a:softEdge rad="127000"/>
          </a:effectLst>
        </p:spPr>
      </p:pic>
      <p:sp>
        <p:nvSpPr>
          <p:cNvPr id="9" name="文本框 8"/>
          <p:cNvSpPr txBox="1"/>
          <p:nvPr/>
        </p:nvSpPr>
        <p:spPr>
          <a:xfrm>
            <a:off x="2914650" y="2939217"/>
            <a:ext cx="5540375" cy="1754326"/>
          </a:xfrm>
          <a:prstGeom prst="rect">
            <a:avLst/>
          </a:prstGeom>
          <a:noFill/>
        </p:spPr>
        <p:txBody>
          <a:bodyPr wrap="square" rtlCol="0">
            <a:spAutoFit/>
          </a:bodyPr>
          <a:lstStyle/>
          <a:p>
            <a:pPr algn="ctr"/>
            <a:r>
              <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rPr>
              <a:t>“我来评评分”</a:t>
            </a:r>
            <a:br>
              <a:rPr lang="en-US" altLang="zh-CN" sz="5400" dirty="0">
                <a:solidFill>
                  <a:schemeClr val="tx1">
                    <a:lumMod val="75000"/>
                    <a:lumOff val="25000"/>
                  </a:schemeClr>
                </a:solidFill>
                <a:latin typeface="微软雅黑" panose="020B0503020204020204" pitchFamily="34" charset="-122"/>
                <a:ea typeface="微软雅黑" panose="020B0503020204020204" pitchFamily="34" charset="-122"/>
              </a:rPr>
            </a:br>
            <a:endPar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7912100" y="1144281"/>
            <a:ext cx="3805555" cy="5145191"/>
          </a:xfrm>
          <a:prstGeom prst="rect">
            <a:avLst/>
          </a:prstGeom>
          <a:noFill/>
        </p:spPr>
        <p:txBody>
          <a:bodyPr wrap="square" rtlCol="0">
            <a:spAutoFit/>
          </a:bodyPr>
          <a:lstStyle/>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hlinkClick r:id="rId4" action="ppaction://hlinksldjump"/>
              </a:rPr>
              <a:t>一、审题立意</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hlinkClick r:id="rId5" action="ppaction://hlinksldjump"/>
              </a:rPr>
              <a:t>二、文章结构</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三、选用素材</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四、标题</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五、开头</a:t>
            </a:r>
          </a:p>
          <a:p>
            <a:pPr algn="ctr">
              <a:lnSpc>
                <a:spcPct val="175000"/>
              </a:lnSpc>
            </a:pPr>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六、结尾</a:t>
            </a:r>
          </a:p>
        </p:txBody>
      </p:sp>
      <p:sp>
        <p:nvSpPr>
          <p:cNvPr id="2" name="文本框 1">
            <a:extLst>
              <a:ext uri="{FF2B5EF4-FFF2-40B4-BE49-F238E27FC236}">
                <a16:creationId xmlns:a16="http://schemas.microsoft.com/office/drawing/2014/main" id="{79622C0C-4191-43C6-8ED5-8BB36B6A6933}"/>
              </a:ext>
            </a:extLst>
          </p:cNvPr>
          <p:cNvSpPr txBox="1"/>
          <p:nvPr/>
        </p:nvSpPr>
        <p:spPr>
          <a:xfrm>
            <a:off x="8556038" y="682616"/>
            <a:ext cx="3540712" cy="461665"/>
          </a:xfrm>
          <a:prstGeom prst="rect">
            <a:avLst/>
          </a:prstGeom>
          <a:noFill/>
        </p:spPr>
        <p:txBody>
          <a:bodyPr wrap="square" rtlCol="0">
            <a:spAutoFit/>
          </a:bodyPr>
          <a:lstStyle/>
          <a:p>
            <a:r>
              <a:rPr lang="zh-CN" altLang="en-US" sz="2400" dirty="0">
                <a:solidFill>
                  <a:schemeClr val="accent1"/>
                </a:solidFill>
                <a:latin typeface="微软雅黑" panose="020B0503020204020204" pitchFamily="34" charset="-122"/>
                <a:ea typeface="微软雅黑" panose="020B0503020204020204" pitchFamily="34" charset="-122"/>
              </a:rPr>
              <a:t>切入分：</a:t>
            </a:r>
            <a:r>
              <a:rPr lang="en-US" altLang="zh-CN" sz="2400" dirty="0">
                <a:solidFill>
                  <a:schemeClr val="accent1"/>
                </a:solidFill>
                <a:latin typeface="微软雅黑" panose="020B0503020204020204" pitchFamily="34" charset="-122"/>
                <a:ea typeface="微软雅黑" panose="020B0503020204020204" pitchFamily="34" charset="-122"/>
              </a:rPr>
              <a:t>43</a:t>
            </a:r>
            <a:r>
              <a:rPr lang="zh-CN" altLang="en-US" sz="2400" dirty="0">
                <a:solidFill>
                  <a:schemeClr val="accent1"/>
                </a:solidFill>
                <a:latin typeface="微软雅黑" panose="020B0503020204020204" pitchFamily="34" charset="-122"/>
                <a:ea typeface="微软雅黑" panose="020B0503020204020204" pitchFamily="34" charset="-122"/>
              </a:rPr>
              <a:t>分</a:t>
            </a:r>
          </a:p>
        </p:txBody>
      </p:sp>
    </p:spTree>
    <p:extLst>
      <p:ext uri="{BB962C8B-B14F-4D97-AF65-F5344CB8AC3E}">
        <p14:creationId xmlns:p14="http://schemas.microsoft.com/office/powerpoint/2010/main" val="102011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1" name="矩形 30"/>
          <p:cNvSpPr/>
          <p:nvPr/>
        </p:nvSpPr>
        <p:spPr>
          <a:xfrm>
            <a:off x="1654944" y="320465"/>
            <a:ext cx="3002781" cy="650306"/>
          </a:xfrm>
          <a:prstGeom prst="rect">
            <a:avLst/>
          </a:prstGeom>
        </p:spPr>
        <p:txBody>
          <a:bodyPr wrap="square">
            <a:spAutoFit/>
          </a:bodyPr>
          <a:lstStyle/>
          <a:p>
            <a:pPr>
              <a:lnSpc>
                <a:spcPct val="175000"/>
              </a:lnSpc>
            </a:pP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审题</a:t>
            </a:r>
            <a:endParaRPr 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76251" y="1097280"/>
            <a:ext cx="11715750" cy="5693866"/>
          </a:xfrm>
          <a:prstGeom prst="rect">
            <a:avLst/>
          </a:prstGeom>
          <a:noFill/>
        </p:spPr>
        <p:txBody>
          <a:bodyPr wrap="square" rtlCol="0">
            <a:spAutoFit/>
          </a:bodyPr>
          <a:lstStyle/>
          <a:p>
            <a:r>
              <a:rPr lang="zh-CN" altLang="en-US" sz="2800" dirty="0"/>
              <a:t>现在，有一类青年人被称为“被动青年”，他们也知道运动的重要性，却能把计划好每天运动的时间压缩甚至省略；他们因为看见别人认真学习也给自己报个网课，花了钱却只买了个教训；他们声称要改善自己的社交尴尬，结果参加聚会时因插不上嘴而掏出手机自己欢愉。</a:t>
            </a:r>
            <a:endParaRPr lang="en-US" altLang="zh-CN" sz="2800" dirty="0"/>
          </a:p>
          <a:p>
            <a:r>
              <a:rPr lang="zh-CN" altLang="en-US" sz="2800" dirty="0"/>
              <a:t>相信你身边也有不少的“被动青年”，青年之被动，利器之铁锈也。请你写一份主题为“变被动为主动，做新时代青年”的倡议书，倡议书需要体现你的认识与思考。</a:t>
            </a:r>
            <a:endParaRPr lang="en-US" altLang="zh-CN" sz="2800" dirty="0"/>
          </a:p>
          <a:p>
            <a:r>
              <a:rPr lang="zh-CN" altLang="en-US" sz="2800" dirty="0"/>
              <a:t>要求：结合材料，自选角度，确定立意；切合身份，贴合情境；符合文体特征；不要套作，不得抄袭，不得泄露个人信息；自拟标题；不少于</a:t>
            </a:r>
            <a:r>
              <a:rPr lang="en-US" altLang="zh-CN" sz="2800" dirty="0"/>
              <a:t>800</a:t>
            </a:r>
            <a:r>
              <a:rPr lang="zh-CN" altLang="en-US" sz="2800" dirty="0"/>
              <a:t>字。</a:t>
            </a:r>
            <a:endParaRPr lang="en-US" altLang="zh-CN" sz="2800" dirty="0"/>
          </a:p>
          <a:p>
            <a:endParaRPr lang="en-US" altLang="zh-CN" sz="2800" dirty="0"/>
          </a:p>
          <a:p>
            <a:r>
              <a:rPr lang="zh-CN" altLang="en-US" sz="2800" dirty="0"/>
              <a:t>审题立意，意犹帅也，无帅之兵，谓之乌合。</a:t>
            </a:r>
            <a:endParaRPr lang="en-US" altLang="zh-CN" sz="2800" dirty="0"/>
          </a:p>
          <a:p>
            <a:endParaRPr lang="zh-CN"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31" name="矩形 30"/>
          <p:cNvSpPr/>
          <p:nvPr/>
        </p:nvSpPr>
        <p:spPr>
          <a:xfrm>
            <a:off x="1654944" y="320466"/>
            <a:ext cx="1620957" cy="743345"/>
          </a:xfrm>
          <a:prstGeom prst="rect">
            <a:avLst/>
          </a:prstGeom>
        </p:spPr>
        <p:txBody>
          <a:bodyPr wrap="none">
            <a:spAutoFit/>
          </a:bodyPr>
          <a:lstStyle/>
          <a:p>
            <a:pPr marL="0" marR="0" lvl="0" indent="0" algn="l" defTabSz="914400" rtl="0" eaLnBrk="1" fontAlgn="auto" latinLnBrk="0" hangingPunct="1">
              <a:lnSpc>
                <a:spcPct val="175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rPr>
              <a:t>审题立意</a:t>
            </a: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476251" y="1097280"/>
            <a:ext cx="11715750"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现在，有一类青年人被称为“被动青年”，</a:t>
            </a:r>
            <a:r>
              <a:rPr kumimoji="0" lang="zh-CN" altLang="en-US" sz="2800" b="1" i="0" u="none" strike="noStrike" kern="1200" cap="none" spc="0" normalizeH="0" baseline="0" noProof="0" dirty="0">
                <a:ln>
                  <a:noFill/>
                </a:ln>
                <a:solidFill>
                  <a:srgbClr val="00B050"/>
                </a:solidFill>
                <a:effectLst/>
                <a:uLnTx/>
                <a:uFillTx/>
                <a:latin typeface="Calibri"/>
                <a:ea typeface="宋体" panose="02010600030101010101" pitchFamily="2" charset="-122"/>
                <a:cs typeface="+mn-cs"/>
              </a:rPr>
              <a:t>他们也知道运动的重要性，却能把计划好每天运动的时间压缩甚至省略；他们因为看见别人认真学习也给自己报个网课，花了钱却只买了个教训；他们声称要改善自己的社交尴尬，结果参加聚会时因插不上嘴而掏出手机自己欢愉</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a:t>
            </a:r>
            <a:endParaRPr lang="en-US" altLang="zh-CN" sz="2800" b="1" dirty="0">
              <a:solidFill>
                <a:srgbClr val="FF0000"/>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a:ln>
                  <a:noFill/>
                </a:ln>
                <a:effectLst/>
                <a:uLnTx/>
                <a:uFillTx/>
                <a:latin typeface="Calibri"/>
                <a:ea typeface="宋体" panose="02010600030101010101" pitchFamily="2" charset="-122"/>
                <a:cs typeface="+mn-cs"/>
              </a:rPr>
              <a:t>——</a:t>
            </a:r>
            <a:r>
              <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cs typeface="+mn-cs"/>
              </a:rPr>
              <a:t>表现</a:t>
            </a:r>
            <a:endParaRPr kumimoji="0" lang="en-US" altLang="zh-CN" sz="2800" b="1" i="0" u="none" strike="noStrike" kern="1200" cap="none" spc="0" normalizeH="0" baseline="0" noProof="0" dirty="0">
              <a:ln>
                <a:noFill/>
              </a:ln>
              <a:solidFill>
                <a:srgbClr val="FF0000"/>
              </a:solidFill>
              <a:effectLst/>
              <a:uLnTx/>
              <a:uFillTx/>
              <a:latin typeface="Calibri"/>
              <a:ea typeface="宋体"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2800" b="1" i="0" u="none" strike="noStrike" kern="1200" cap="none" spc="0" normalizeH="0" baseline="0" noProof="0" dirty="0">
              <a:ln>
                <a:noFill/>
              </a:ln>
              <a:solidFill>
                <a:srgbClr val="FF0000"/>
              </a:solidFill>
              <a:effectLst/>
              <a:uLnTx/>
              <a:uFillTx/>
              <a:latin typeface="Calibri"/>
              <a:ea typeface="宋体"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相信你身边也有不少的</a:t>
            </a:r>
            <a:r>
              <a:rPr kumimoji="0" lang="zh-CN" altLang="en-US" sz="2800" b="1" i="0" u="none" strike="noStrike" kern="1200" cap="none" spc="0" normalizeH="0" baseline="0" noProof="0" dirty="0">
                <a:ln>
                  <a:noFill/>
                </a:ln>
                <a:solidFill>
                  <a:srgbClr val="00B050"/>
                </a:solidFill>
                <a:effectLst/>
                <a:uLnTx/>
                <a:uFillTx/>
                <a:latin typeface="Calibri"/>
                <a:ea typeface="宋体" panose="02010600030101010101" pitchFamily="2" charset="-122"/>
                <a:cs typeface="+mn-cs"/>
              </a:rPr>
              <a:t>“被动青年”</a:t>
            </a:r>
            <a:endParaRPr kumimoji="0" lang="en-US" altLang="zh-CN" sz="2800" b="1" i="0" u="none" strike="noStrike" kern="1200" cap="none" spc="0" normalizeH="0" baseline="0" noProof="0" dirty="0">
              <a:ln>
                <a:noFill/>
              </a:ln>
              <a:solidFill>
                <a:srgbClr val="00B050"/>
              </a:solidFill>
              <a:effectLst/>
              <a:uLnTx/>
              <a:uFillTx/>
              <a:latin typeface="Calibri"/>
              <a:ea typeface="宋体"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800" b="1" dirty="0">
                <a:solidFill>
                  <a:prstClr val="black"/>
                </a:solidFill>
                <a:latin typeface="Calibri"/>
                <a:ea typeface="宋体" panose="02010600030101010101" pitchFamily="2" charset="-122"/>
              </a:rPr>
              <a:t>——</a:t>
            </a:r>
            <a:r>
              <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cs typeface="+mn-cs"/>
              </a:rPr>
              <a:t>行为核心</a:t>
            </a: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34260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820965" y="0"/>
            <a:ext cx="717550" cy="1097304"/>
            <a:chOff x="4704555" y="313131"/>
            <a:chExt cx="2782888" cy="4255695"/>
          </a:xfrm>
        </p:grpSpPr>
        <p:sp>
          <p:nvSpPr>
            <p:cNvPr id="28" name="流程图: 决策 5"/>
            <p:cNvSpPr/>
            <p:nvPr/>
          </p:nvSpPr>
          <p:spPr>
            <a:xfrm>
              <a:off x="4704555" y="313131"/>
              <a:ext cx="2782888" cy="425569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9" name="流程图: 决策 6"/>
            <p:cNvSpPr/>
            <p:nvPr/>
          </p:nvSpPr>
          <p:spPr>
            <a:xfrm>
              <a:off x="4934127" y="2015510"/>
              <a:ext cx="2323745" cy="2323745"/>
            </a:xfrm>
            <a:prstGeom prst="rect">
              <a:avLst/>
            </a:prstGeom>
            <a:solidFill>
              <a:srgbClr val="F7F5E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31" name="矩形 30"/>
          <p:cNvSpPr/>
          <p:nvPr/>
        </p:nvSpPr>
        <p:spPr>
          <a:xfrm>
            <a:off x="1597709" y="456273"/>
            <a:ext cx="2974206" cy="650306"/>
          </a:xfrm>
          <a:prstGeom prst="rect">
            <a:avLst/>
          </a:prstGeom>
        </p:spPr>
        <p:txBody>
          <a:bodyPr wrap="square">
            <a:spAutoFit/>
          </a:bodyPr>
          <a:lstStyle/>
          <a:p>
            <a:pPr marL="0" marR="0" lvl="0" indent="0" algn="l" defTabSz="914400" rtl="0" eaLnBrk="1" fontAlgn="auto" latinLnBrk="0" hangingPunct="1">
              <a:lnSpc>
                <a:spcPct val="175000"/>
              </a:lnSpc>
              <a:spcBef>
                <a:spcPts val="0"/>
              </a:spcBef>
              <a:spcAft>
                <a:spcPts val="0"/>
              </a:spcAft>
              <a:buClrTx/>
              <a:buSzTx/>
              <a:buFontTx/>
              <a:buNone/>
              <a:tabLst/>
              <a:defRPr/>
            </a:pPr>
            <a:r>
              <a:rPr lang="zh-CN" altLang="en-US" sz="2400" dirty="0">
                <a:solidFill>
                  <a:prstClr val="black">
                    <a:lumMod val="75000"/>
                    <a:lumOff val="25000"/>
                  </a:prstClr>
                </a:solidFill>
                <a:latin typeface="微软雅黑" panose="020B0503020204020204" pitchFamily="34" charset="-122"/>
                <a:ea typeface="微软雅黑" panose="020B0503020204020204" pitchFamily="34" charset="-122"/>
              </a:rPr>
              <a:t>审题立意</a:t>
            </a:r>
            <a:endParaRPr kumimoji="0" lang="zh-CN" altLang="en-US" sz="24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endParaRPr>
          </a:p>
        </p:txBody>
      </p:sp>
      <p:sp>
        <p:nvSpPr>
          <p:cNvPr id="33" name="矩形 32"/>
          <p:cNvSpPr/>
          <p:nvPr/>
        </p:nvSpPr>
        <p:spPr>
          <a:xfrm>
            <a:off x="0" y="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p:cNvSpPr/>
          <p:nvPr/>
        </p:nvSpPr>
        <p:spPr>
          <a:xfrm>
            <a:off x="0" y="6769100"/>
            <a:ext cx="12192000" cy="889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9" name="文本框 8"/>
          <p:cNvSpPr txBox="1"/>
          <p:nvPr/>
        </p:nvSpPr>
        <p:spPr>
          <a:xfrm>
            <a:off x="476250" y="1443841"/>
            <a:ext cx="11715750"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“被动青年”指的是</a:t>
            </a:r>
            <a:r>
              <a:rPr lang="zh-CN" altLang="en-US" sz="2800" dirty="0">
                <a:solidFill>
                  <a:prstClr val="black"/>
                </a:solidFill>
                <a:latin typeface="Calibri"/>
                <a:ea typeface="宋体" panose="02010600030101010101" pitchFamily="2" charset="-122"/>
              </a:rPr>
              <a:t>什么样的青年？</a:t>
            </a: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800" dirty="0">
              <a:solidFill>
                <a:prstClr val="black"/>
              </a:solidFill>
              <a:latin typeface="Calibri"/>
              <a:ea typeface="宋体" panose="02010600030101010101" pitchFamily="2" charset="-122"/>
            </a:endParaRPr>
          </a:p>
          <a:p>
            <a:pPr lvl="0">
              <a:defRPr/>
            </a:pPr>
            <a:r>
              <a:rPr lang="en-US" altLang="zh-CN" sz="2800" dirty="0">
                <a:solidFill>
                  <a:prstClr val="black"/>
                </a:solidFill>
                <a:latin typeface="Calibri"/>
                <a:ea typeface="宋体" panose="02010600030101010101" pitchFamily="2" charset="-122"/>
              </a:rPr>
              <a:t>——</a:t>
            </a:r>
            <a:r>
              <a:rPr lang="zh-CN" altLang="zh-CN" sz="2800" dirty="0"/>
              <a:t>他们</a:t>
            </a:r>
            <a:r>
              <a:rPr lang="zh-CN" altLang="zh-CN" sz="2800" b="1" dirty="0">
                <a:solidFill>
                  <a:srgbClr val="FF0000"/>
                </a:solidFill>
              </a:rPr>
              <a:t>缺少主动参与的意识，思想上懒惰，行为上懒散、懈怠，没有改变现状的自觉性，习惯于得过且过</a:t>
            </a:r>
            <a:r>
              <a:rPr lang="zh-CN" altLang="zh-CN" sz="2800" dirty="0"/>
              <a:t>。其行为核心是“被动”</a:t>
            </a:r>
            <a:r>
              <a:rPr lang="zh-CN" altLang="en-US" sz="2800" dirty="0"/>
              <a:t>。</a:t>
            </a:r>
            <a:endParaRPr lang="en-US" altLang="zh-CN" sz="2800" dirty="0"/>
          </a:p>
          <a:p>
            <a:pPr lvl="0">
              <a:defRPr/>
            </a:pPr>
            <a:r>
              <a:rPr lang="en-US" altLang="zh-CN" sz="2800" dirty="0"/>
              <a:t>——</a:t>
            </a:r>
            <a:r>
              <a:rPr lang="zh-CN" altLang="zh-CN" sz="2800" dirty="0"/>
              <a:t>其思想根源在于</a:t>
            </a:r>
            <a:r>
              <a:rPr lang="zh-CN" altLang="zh-CN" sz="2800" b="1" dirty="0">
                <a:solidFill>
                  <a:srgbClr val="FF0000"/>
                </a:solidFill>
              </a:rPr>
              <a:t>缺乏远大的志向、恒久的毅力和对自我清晰的认知</a:t>
            </a:r>
            <a:r>
              <a:rPr lang="zh-CN" altLang="zh-CN" sz="2800" dirty="0"/>
              <a:t>。</a:t>
            </a:r>
            <a:endParaRPr lang="en-US" altLang="zh-CN" sz="2800" dirty="0"/>
          </a:p>
          <a:p>
            <a:pPr lvl="0">
              <a:defRPr/>
            </a:pPr>
            <a:endParaRPr lang="en-US" altLang="zh-CN" sz="2800" dirty="0"/>
          </a:p>
          <a:p>
            <a:pPr lvl="0">
              <a:defRPr/>
            </a:pPr>
            <a:endParaRPr lang="en-US" altLang="zh-CN" sz="2800" dirty="0">
              <a:solidFill>
                <a:prstClr val="black"/>
              </a:solidFill>
              <a:latin typeface="Calibri"/>
              <a:ea typeface="宋体" panose="02010600030101010101" pitchFamily="2" charset="-122"/>
            </a:endParaRPr>
          </a:p>
          <a:p>
            <a:pPr lvl="0">
              <a:defRPr/>
            </a:pPr>
            <a:endParaRPr lang="en-US" altLang="zh-CN" sz="2800"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4480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1414</Words>
  <Application>Microsoft Office PowerPoint</Application>
  <PresentationFormat>宽屏</PresentationFormat>
  <Paragraphs>110</Paragraphs>
  <Slides>20</Slides>
  <Notes>11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等线</vt:lpstr>
      <vt:lpstr>宋体</vt:lpstr>
      <vt:lpstr>微软雅黑</vt:lpstr>
      <vt:lpstr>Arial</vt:lpstr>
      <vt:lpstr>Calibri</vt:lpstr>
      <vt:lpstr>Calibri Light</vt:lpstr>
      <vt:lpstr>Impact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dc:creator>
  <cp:lastModifiedBy>张 莹莹</cp:lastModifiedBy>
  <cp:revision>265</cp:revision>
  <dcterms:created xsi:type="dcterms:W3CDTF">2017-08-28T06:30:00Z</dcterms:created>
  <dcterms:modified xsi:type="dcterms:W3CDTF">2022-04-28T06:35:37Z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