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6" r:id="rId3"/>
    <p:sldId id="287" r:id="rId4"/>
    <p:sldId id="288" r:id="rId5"/>
    <p:sldId id="289" r:id="rId6"/>
    <p:sldId id="260" r:id="rId7"/>
    <p:sldId id="261" r:id="rId8"/>
    <p:sldId id="262" r:id="rId9"/>
    <p:sldId id="263" r:id="rId10"/>
    <p:sldId id="264" r:id="rId11"/>
    <p:sldId id="293" r:id="rId12"/>
    <p:sldId id="266" r:id="rId13"/>
    <p:sldId id="291" r:id="rId14"/>
    <p:sldId id="268" r:id="rId15"/>
    <p:sldId id="269" r:id="rId16"/>
    <p:sldId id="292" r:id="rId17"/>
    <p:sldId id="271" r:id="rId18"/>
    <p:sldId id="272" r:id="rId19"/>
    <p:sldId id="273" r:id="rId20"/>
    <p:sldId id="274" r:id="rId21"/>
    <p:sldId id="275" r:id="rId22"/>
    <p:sldId id="294" r:id="rId23"/>
    <p:sldId id="295" r:id="rId24"/>
    <p:sldId id="278" r:id="rId25"/>
    <p:sldId id="279" r:id="rId26"/>
    <p:sldId id="296" r:id="rId27"/>
    <p:sldId id="297" r:id="rId28"/>
    <p:sldId id="298" r:id="rId29"/>
  </p:sldIdLst>
  <p:sldSz cx="12202795" cy="687451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148965" y="2141220"/>
            <a:ext cx="7105650" cy="132207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8000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扭伤后怎么办</a:t>
            </a:r>
            <a:endParaRPr lang="zh-CN" altLang="en-US" sz="8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E3E4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024" y="326136"/>
            <a:ext cx="11999976" cy="653186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67416" y="2843784"/>
            <a:ext cx="1280160" cy="24688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848" y="762000"/>
            <a:ext cx="4959096" cy="43647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84" y="341376"/>
            <a:ext cx="1615440" cy="1048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184" y="2944368"/>
            <a:ext cx="289560" cy="138074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245864" y="5550408"/>
            <a:ext cx="3694176" cy="384048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zh-TW" sz="2800" b="1">
                <a:solidFill>
                  <a:srgbClr val="89422D"/>
                </a:solidFill>
                <a:latin typeface="微软雅黑" panose="020B0503020204020204" charset="-122"/>
                <a:ea typeface="微软雅黑" panose="020B0503020204020204" charset="-122"/>
              </a:rPr>
              <a:t>用冷毛巾敷受伤的部位。</a:t>
            </a:r>
            <a:endParaRPr lang="zh-TW" sz="2800" b="1">
              <a:solidFill>
                <a:srgbClr val="89422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61944" y="5337048"/>
            <a:ext cx="5385816" cy="3810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CN" sz="2800" b="1">
                <a:solidFill>
                  <a:srgbClr val="89422D"/>
                </a:solidFill>
                <a:latin typeface="Arial" panose="020B0604020202020204"/>
                <a:ea typeface="Arial" panose="020B0604020202020204"/>
              </a:rPr>
              <a:t>24</a:t>
            </a:r>
            <a:r>
              <a:rPr lang="zh-TW" sz="2800" b="1">
                <a:solidFill>
                  <a:srgbClr val="89422D"/>
                </a:solidFill>
                <a:latin typeface="微软雅黑" panose="020B0503020204020204" charset="-122"/>
                <a:ea typeface="微软雅黑" panose="020B0503020204020204" charset="-122"/>
              </a:rPr>
              <a:t>小时后,再用热毛巾敷在受伤处</a:t>
            </a:r>
            <a:endParaRPr lang="zh-TW" sz="2800" b="1">
              <a:solidFill>
                <a:srgbClr val="89422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463040" y="2950464"/>
            <a:ext cx="2514600" cy="384048"/>
          </a:xfrm>
          <a:prstGeom prst="rect">
            <a:avLst/>
          </a:prstGeom>
          <a:solidFill>
            <a:srgbClr val="C0504E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2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玩游戏时要小心</a:t>
            </a:r>
            <a:endParaRPr lang="zh-TW" sz="28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C879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7408" y="1993392"/>
            <a:ext cx="11308080" cy="412699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43528" y="1581912"/>
            <a:ext cx="1444752" cy="381000"/>
          </a:xfrm>
          <a:prstGeom prst="rect">
            <a:avLst/>
          </a:prstGeom>
          <a:solidFill>
            <a:srgbClr val="C0504E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zh-TW" sz="2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不要推操</a:t>
            </a:r>
            <a:endParaRPr lang="zh-TW" sz="28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840224" y="4956048"/>
            <a:ext cx="2514600" cy="381000"/>
          </a:xfrm>
          <a:prstGeom prst="rect">
            <a:avLst/>
          </a:prstGeom>
          <a:solidFill>
            <a:srgbClr val="C0504E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zh-TW" sz="2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做运动时要小心</a:t>
            </a:r>
            <a:endParaRPr lang="zh-TW" sz="28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C879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" y="9144"/>
            <a:ext cx="11716512" cy="603199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C879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" y="9144"/>
            <a:ext cx="10820400" cy="630631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C879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1780520" cy="570585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566672" y="1213104"/>
            <a:ext cx="2865120" cy="3810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2800" b="1">
                <a:latin typeface="微软雅黑" panose="020B0503020204020204" charset="-122"/>
                <a:ea typeface="微软雅黑" panose="020B0503020204020204" charset="-122"/>
              </a:rPr>
              <a:t>安安扭伤后找医生</a:t>
            </a:r>
            <a:endParaRPr lang="zh-TW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1640" y="286512"/>
            <a:ext cx="8906256" cy="500481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911096" y="957072"/>
            <a:ext cx="3380232" cy="88392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 algn="ctr">
              <a:lnSpc>
                <a:spcPts val="4345"/>
              </a:lnSpc>
            </a:pPr>
            <a:r>
              <a:rPr lang="zh-TW" sz="2500">
                <a:solidFill>
                  <a:srgbClr val="941225"/>
                </a:solidFill>
                <a:latin typeface="MingLiU"/>
                <a:ea typeface="MingLiU"/>
              </a:rPr>
              <a:t>我妈妈生病了，我要找河 马医生去给我妈妈看病。</a:t>
            </a:r>
            <a:endParaRPr lang="zh-TW" sz="2500">
              <a:solidFill>
                <a:srgbClr val="941225"/>
              </a:solidFill>
              <a:latin typeface="MingLiU"/>
              <a:ea typeface="MingLiU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54696" y="731520"/>
            <a:ext cx="2161032" cy="33528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2500">
                <a:latin typeface="MingLiU"/>
                <a:ea typeface="MingLiU"/>
              </a:rPr>
              <a:t>大眼猫,你这么</a:t>
            </a:r>
            <a:endParaRPr lang="zh-TW" sz="2500">
              <a:latin typeface="MingLiU"/>
              <a:ea typeface="MingLiU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54696" y="1277112"/>
            <a:ext cx="2386584" cy="338328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r"/>
            <a:r>
              <a:rPr lang="zh-TW" sz="2500">
                <a:latin typeface="MingLiU"/>
                <a:ea typeface="MingLiU"/>
              </a:rPr>
              <a:t>着急地干什么去?</a:t>
            </a:r>
            <a:endParaRPr lang="zh-TW" sz="2500">
              <a:latin typeface="MingLiU"/>
              <a:ea typeface="MingLiU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0056" y="713232"/>
            <a:ext cx="9771888" cy="592226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7904" y="106680"/>
            <a:ext cx="8695944" cy="65684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09344" y="289560"/>
            <a:ext cx="8400288" cy="292608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2000" b="1">
                <a:solidFill>
                  <a:srgbClr val="E56193"/>
                </a:solidFill>
                <a:latin typeface="微软雅黑" panose="020B0503020204020204" charset="-122"/>
                <a:ea typeface="微软雅黑" panose="020B0503020204020204" charset="-122"/>
              </a:rPr>
              <a:t>我先帮你冰敷,然后带你回家,回去后千万要注意休息,第二天再用热毛巾</a:t>
            </a:r>
            <a:endParaRPr lang="zh-TW" sz="2000" b="1">
              <a:solidFill>
                <a:srgbClr val="E5619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09344" y="765048"/>
            <a:ext cx="7549896" cy="252984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2000" b="1">
                <a:solidFill>
                  <a:srgbClr val="E56193"/>
                </a:solidFill>
                <a:latin typeface="微软雅黑" panose="020B0503020204020204" charset="-122"/>
                <a:ea typeface="微软雅黑" panose="020B0503020204020204" charset="-122"/>
              </a:rPr>
              <a:t>敷在受伤处，这样做可以帮助受伤的地方很快好起来，不可大意哦!</a:t>
            </a:r>
            <a:endParaRPr lang="zh-TW" sz="2000" b="1">
              <a:solidFill>
                <a:srgbClr val="E5619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6192" y="295656"/>
            <a:ext cx="8705088" cy="621487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165848" y="493776"/>
            <a:ext cx="2767584" cy="88392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 algn="ctr">
              <a:lnSpc>
                <a:spcPts val="4370"/>
              </a:lnSpc>
            </a:pPr>
            <a:r>
              <a:rPr lang="zh-TW" sz="2500">
                <a:solidFill>
                  <a:srgbClr val="941225"/>
                </a:solidFill>
                <a:latin typeface="MingLiU"/>
                <a:ea typeface="MingLiU"/>
              </a:rPr>
              <a:t>我知道了，医生，快 去帮我妈妈看病吧。</a:t>
            </a:r>
            <a:endParaRPr lang="zh-TW" sz="2500">
              <a:solidFill>
                <a:srgbClr val="941225"/>
              </a:solidFill>
              <a:latin typeface="MingLiU"/>
              <a:ea typeface="MingLiU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08176" y="341376"/>
            <a:ext cx="3977640" cy="810768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ts val="3790"/>
              </a:lnSpc>
            </a:pPr>
            <a:r>
              <a:rPr lang="zh-TW" sz="2500">
                <a:solidFill>
                  <a:srgbClr val="E56193"/>
                </a:solidFill>
                <a:latin typeface="MingLiU"/>
                <a:ea typeface="MingLiU"/>
              </a:rPr>
              <a:t>不要担心,我这就去看你妈妈 你自己的脚干万要好好养着。</a:t>
            </a:r>
            <a:endParaRPr lang="zh-TW" sz="2500">
              <a:solidFill>
                <a:srgbClr val="E56193"/>
              </a:solidFill>
              <a:latin typeface="MingLiU"/>
              <a:ea typeface="MingLiU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4464" y="1429512"/>
            <a:ext cx="2883408" cy="26639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" y="9144"/>
            <a:ext cx="3797808" cy="41879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5408" y="3584448"/>
            <a:ext cx="237744" cy="40233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33472" y="2685288"/>
            <a:ext cx="5477256" cy="1200912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 algn="just">
              <a:spcAft>
                <a:spcPts val="1820"/>
              </a:spcAft>
            </a:pPr>
            <a:r>
              <a:rPr lang="zh-TW" sz="2800" b="1">
                <a:solidFill>
                  <a:srgbClr val="941225"/>
                </a:solidFill>
                <a:latin typeface="微软雅黑" panose="020B0503020204020204" charset="-122"/>
                <a:ea typeface="微软雅黑" panose="020B0503020204020204" charset="-122"/>
              </a:rPr>
              <a:t>☆发生了什么事使大眼猫那么着急</a:t>
            </a:r>
            <a:r>
              <a:rPr lang="zh-TW" sz="3300" b="1">
                <a:solidFill>
                  <a:srgbClr val="9412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TW" sz="3300" b="1">
              <a:solidFill>
                <a:srgbClr val="94122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algn="just"/>
            <a:r>
              <a:rPr lang="zh-TW" sz="2800" b="1">
                <a:solidFill>
                  <a:srgbClr val="941225"/>
                </a:solidFill>
                <a:latin typeface="微软雅黑" panose="020B0503020204020204" charset="-122"/>
                <a:ea typeface="微软雅黑" panose="020B0503020204020204" charset="-122"/>
              </a:rPr>
              <a:t>☆大眼猫怎么会扭伤脚的</a:t>
            </a:r>
            <a:r>
              <a:rPr lang="zh-TW" sz="3300" b="1">
                <a:solidFill>
                  <a:srgbClr val="9412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TW" sz="3300" b="1">
              <a:solidFill>
                <a:srgbClr val="94122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33472" y="4392168"/>
            <a:ext cx="6205728" cy="34747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419100"/>
            <a:r>
              <a:rPr lang="zh-TW" sz="2800" b="1">
                <a:solidFill>
                  <a:srgbClr val="941225"/>
                </a:solidFill>
                <a:latin typeface="微软雅黑" panose="020B0503020204020204" charset="-122"/>
                <a:ea typeface="微软雅黑" panose="020B0503020204020204" charset="-122"/>
              </a:rPr>
              <a:t>☆河马医生告诉大眼猫要怎么处理扭伤</a:t>
            </a:r>
            <a:r>
              <a:rPr lang="zh-TW" sz="2800" b="1">
                <a:solidFill>
                  <a:srgbClr val="941225"/>
                </a:solidFill>
                <a:latin typeface="Arial" panose="020B0604020202020204"/>
                <a:ea typeface="Arial" panose="020B0604020202020204"/>
              </a:rPr>
              <a:t>?</a:t>
            </a:r>
            <a:endParaRPr lang="zh-TW" sz="2800" b="1">
              <a:solidFill>
                <a:srgbClr val="941225"/>
              </a:solidFill>
              <a:latin typeface="Arial" panose="020B0604020202020204"/>
              <a:ea typeface="Arial" panose="020B060402020202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WPS 演示</Application>
  <PresentationFormat/>
  <Paragraphs>33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Arial</vt:lpstr>
      <vt:lpstr>宋体</vt:lpstr>
      <vt:lpstr>Wingdings</vt:lpstr>
      <vt:lpstr>MingLiU</vt:lpstr>
      <vt:lpstr>Segoe Print</vt:lpstr>
      <vt:lpstr>Arial</vt:lpstr>
      <vt:lpstr>微软雅黑</vt:lpstr>
      <vt:lpstr>Wingdings</vt:lpstr>
      <vt:lpstr>Arial Unicode MS</vt:lpstr>
      <vt:lpstr>Calibri</vt:lpstr>
      <vt:lpstr>MS PGothic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懒喵喵^o^</cp:lastModifiedBy>
  <cp:revision>1</cp:revision>
  <dcterms:created xsi:type="dcterms:W3CDTF">2022-04-24T12:48:41Z</dcterms:created>
  <dcterms:modified xsi:type="dcterms:W3CDTF">2022-04-24T12:48:41Z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mondata">
    <vt:lpwstr>eyJoZGlkIjoiZjg2YjIxNWY3YzY4MjE3ZmVlODliYmZjMDI2ZDA3ODMifQ==</vt:lpwstr>
  </property>
  <property fmtid="{D5CDD505-2E9C-101B-9397-08002B2CF9AE}" pid="3" name="ICV">
    <vt:lpwstr>6503732407BB437D885C2A28947FD799</vt:lpwstr>
  </property>
  <property fmtid="{D5CDD505-2E9C-101B-9397-08002B2CF9AE}" pid="4" name="KSOProductBuildVer">
    <vt:lpwstr>2052-11.1.0.11636</vt:lpwstr>
  </property>
</Properties>
</file>