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12"/>
  </p:notesMasterIdLst>
  <p:sldIdLst>
    <p:sldId id="263" r:id="rId3"/>
    <p:sldId id="262" r:id="rId4"/>
    <p:sldId id="387" r:id="rId5"/>
    <p:sldId id="390" r:id="rId6"/>
    <p:sldId id="391" r:id="rId7"/>
    <p:sldId id="392" r:id="rId8"/>
    <p:sldId id="393" r:id="rId9"/>
    <p:sldId id="377" r:id="rId10"/>
    <p:sldId id="331" r:id="rId1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xmlns="" val="1"/>
      </p:ext>
    </p:extLst>
  </p:showPr>
  <p:clrMru>
    <a:srgbClr val="679E2A"/>
    <a:srgbClr val="5F5F5F"/>
    <a:srgbClr val="A50021"/>
    <a:srgbClr val="CCFFFF"/>
    <a:srgbClr val="33CCFF"/>
    <a:srgbClr val="FFCC00"/>
    <a:srgbClr val="FF9900"/>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5"/>
    <p:restoredTop sz="88950"/>
  </p:normalViewPr>
  <p:slideViewPr>
    <p:cSldViewPr showGuides="1">
      <p:cViewPr varScale="1">
        <p:scale>
          <a:sx n="87" d="100"/>
          <a:sy n="87" d="100"/>
        </p:scale>
        <p:origin x="-126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29B57EA1-3707-4B73-A5B0-D3230D40BA10}"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defRPr/>
              </a:pPr>
              <a:t>2022/4/21</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buNone/>
            </a:pPr>
            <a:fld id="{9A0DB2DC-4C9A-4742-B13C-FB6460FD3503}" type="slidenum">
              <a:rPr lang="zh-CN" altLang="en-US" sz="1200"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a:ln>
            <a:solidFill>
              <a:srgbClr val="000000">
                <a:alpha val="100000"/>
              </a:srgbClr>
            </a:solidFill>
            <a:miter lim="800000"/>
          </a:ln>
        </p:spPr>
      </p:sp>
      <p:sp>
        <p:nvSpPr>
          <p:cNvPr id="37891"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p:txBody>
      </p:sp>
      <p:sp>
        <p:nvSpPr>
          <p:cNvPr id="37892"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1</a:t>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3994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2</a:t>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3994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3</a:t>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a:solidFill>
              <a:srgbClr val="000000">
                <a:alpha val="100000"/>
              </a:srgbClr>
            </a:solidFill>
            <a:miter lim="800000"/>
          </a:ln>
        </p:spPr>
      </p:sp>
      <p:sp>
        <p:nvSpPr>
          <p:cNvPr id="38915" name="备注占位符 2"/>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latin typeface="Arial" panose="020B0604020202020204" pitchFamily="34" charset="0"/>
            </a:endParaRPr>
          </a:p>
        </p:txBody>
      </p:sp>
      <p:sp>
        <p:nvSpPr>
          <p:cNvPr id="38916"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en-US" altLang="zh-CN" sz="1200" dirty="0">
                <a:solidFill>
                  <a:srgbClr val="000000"/>
                </a:solidFill>
              </a:rPr>
              <a:pPr lvl="0" algn="r" eaLnBrk="1" hangingPunct="1"/>
              <a:t>4</a:t>
            </a:fld>
            <a:endParaRPr lang="en-US" altLang="zh-CN" sz="1200"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3994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5</a:t>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3994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6</a:t>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a:solidFill>
              <a:srgbClr val="000000">
                <a:alpha val="100000"/>
              </a:srgbClr>
            </a:solidFill>
            <a:miter lim="800000"/>
          </a:ln>
        </p:spPr>
      </p:sp>
      <p:sp>
        <p:nvSpPr>
          <p:cNvPr id="3993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3994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7</a:t>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ln>
            <a:solidFill>
              <a:srgbClr val="000000">
                <a:alpha val="100000"/>
              </a:srgbClr>
            </a:solidFill>
            <a:miter lim="800000"/>
          </a:ln>
        </p:spPr>
      </p:sp>
      <p:sp>
        <p:nvSpPr>
          <p:cNvPr id="55299"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r>
              <a:rPr lang="zh-CN" altLang="en-US" dirty="0"/>
              <a:t>网络资源及时准确的录入，是网络资源管理重要前提和保障，然而随着中国移动业务量飞速增长，对资源的需求量也大大提高，原有的基础资源录入方式和手段，已不足以满足大量新增数据的录入，资源录入已渐渐成为影响业务开通及时率和客户满意度的瓶颈之一</a:t>
            </a:r>
          </a:p>
          <a:p>
            <a:pPr lvl="0" eaLnBrk="1" hangingPunct="1">
              <a:spcBef>
                <a:spcPct val="0"/>
              </a:spcBef>
            </a:pPr>
            <a:endParaRPr lang="en-US" altLang="zh-CN" dirty="0"/>
          </a:p>
          <a:p>
            <a:pPr lvl="0" eaLnBrk="1" hangingPunct="1">
              <a:spcBef>
                <a:spcPct val="0"/>
              </a:spcBef>
            </a:pPr>
            <a:r>
              <a:rPr lang="zh-CN" altLang="en-US" dirty="0"/>
              <a:t>网络资源不能及时录入，对公司造成了严重的影响</a:t>
            </a:r>
            <a:endParaRPr lang="en-US" altLang="zh-CN" dirty="0"/>
          </a:p>
          <a:p>
            <a:pPr lvl="0" eaLnBrk="1" hangingPunct="1">
              <a:spcBef>
                <a:spcPct val="0"/>
              </a:spcBef>
            </a:pPr>
            <a:r>
              <a:rPr lang="zh-CN" altLang="en-US" dirty="0"/>
              <a:t>第一，小组对一段时间内实际资源录入数量与有效资源录入申请数量进行了比较分析，折线图</a:t>
            </a:r>
          </a:p>
        </p:txBody>
      </p:sp>
      <p:sp>
        <p:nvSpPr>
          <p:cNvPr id="55300"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8</a:t>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ln>
            <a:solidFill>
              <a:srgbClr val="000000">
                <a:alpha val="100000"/>
              </a:srgbClr>
            </a:solidFill>
            <a:miter lim="800000"/>
          </a:ln>
        </p:spPr>
      </p:sp>
      <p:sp>
        <p:nvSpPr>
          <p:cNvPr id="56323" name="备注占位符 2"/>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zh-CN" altLang="en-US" dirty="0"/>
          </a:p>
        </p:txBody>
      </p:sp>
      <p:sp>
        <p:nvSpPr>
          <p:cNvPr id="56324"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pPr lvl="0" algn="r" eaLnBrk="1" hangingPunct="1"/>
              <a:t>9</a:t>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a:t>
            </a:r>
            <a:endParaRPr lang="en-US" altLang="zh-CN" dirty="0" smtClean="0"/>
          </a:p>
          <a:p>
            <a:pPr lvl="4"/>
            <a:r>
              <a:rPr lang="zh-CN" altLang="en-US" dirty="0" smtClean="0"/>
              <a:t>级</a:t>
            </a:r>
            <a:endParaRPr lang="zh-CN" altLang="en-US" dirty="0"/>
          </a:p>
        </p:txBody>
      </p:sp>
      <p:sp>
        <p:nvSpPr>
          <p:cNvPr id="7" name="标题 6"/>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7"/>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8"/>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9"/>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1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1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zh-CN" altLang="en-US" sz="3200" b="0" i="0" u="none" strike="noStrike" kern="1200" cap="none" spc="0" normalizeH="0" baseline="0" noProof="0" smtClean="0">
                <a:ln>
                  <a:noFill/>
                </a:ln>
                <a:solidFill>
                  <a:srgbClr val="716F70"/>
                </a:solidFill>
                <a:effectLst/>
                <a:uLnTx/>
                <a:uFillTx/>
                <a:latin typeface="+mn-lt"/>
                <a:ea typeface="+mn-ea"/>
                <a:cs typeface="+mn-cs"/>
              </a:rPr>
              <a:t>单击图标添加图片</a:t>
            </a:r>
            <a:endParaRPr kumimoji="0" lang="zh-CN" altLang="en-US" sz="3200" b="0" i="0" u="none" strike="noStrike" kern="1200" cap="none" spc="0" normalizeH="0" baseline="0" noProof="0">
              <a:ln>
                <a:noFill/>
              </a:ln>
              <a:solidFill>
                <a:srgbClr val="716F70"/>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a:t>
            </a:r>
            <a:endParaRPr lang="en-US" altLang="zh-CN" dirty="0" smtClean="0"/>
          </a:p>
          <a:p>
            <a:pPr lvl="4"/>
            <a:r>
              <a:rPr lang="zh-CN" altLang="en-US" dirty="0" smtClean="0"/>
              <a:t>级</a:t>
            </a:r>
            <a:endParaRPr lang="zh-CN" altLang="en-US" dirty="0"/>
          </a:p>
        </p:txBody>
      </p:sp>
      <p:sp>
        <p:nvSpPr>
          <p:cNvPr id="7" name="标题 6"/>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7"/>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8"/>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9"/>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3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标题 6"/>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7"/>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8"/>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9"/>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1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1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zh-CN" altLang="en-US" sz="3200" b="0" i="0" u="none" strike="noStrike" kern="1200" cap="none" spc="0" normalizeH="0" baseline="0" noProof="0" smtClean="0">
                <a:ln>
                  <a:noFill/>
                </a:ln>
                <a:solidFill>
                  <a:srgbClr val="716F70"/>
                </a:solidFill>
                <a:effectLst/>
                <a:uLnTx/>
                <a:uFillTx/>
                <a:latin typeface="+mn-lt"/>
                <a:ea typeface="+mn-ea"/>
                <a:cs typeface="+mn-cs"/>
              </a:rPr>
              <a:t>单击图标添加图片</a:t>
            </a:r>
            <a:endParaRPr kumimoji="0" lang="zh-CN" altLang="en-US" sz="3200" b="0" i="0" u="none" strike="noStrike" kern="1200" cap="none" spc="0" normalizeH="0" baseline="0" noProof="0">
              <a:ln>
                <a:noFill/>
              </a:ln>
              <a:solidFill>
                <a:srgbClr val="716F70"/>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3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标题 6"/>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12" name="日期占位符 7"/>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8"/>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9"/>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2"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7"/>
            <a:ext cx="6264498" cy="784944"/>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日期占位符 3"/>
          <p:cNvSpPr>
            <a:spLocks noGrp="1"/>
          </p:cNvSpPr>
          <p:nvPr>
            <p:ph type="dt" sz="half" idx="12"/>
          </p:nvPr>
        </p:nvSpPr>
        <p:spPr>
          <a:xfrm>
            <a:off x="457200" y="5589588"/>
            <a:ext cx="2133600" cy="365125"/>
          </a:xfrm>
          <a:prstGeom prst="rect">
            <a:avLst/>
          </a:prstGeom>
        </p:spPr>
        <p:txBody>
          <a:bodyPr vert="horz" lIns="91440" tIns="45720" rIns="91440" bIns="45720" rtlCol="0" anchor="ct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p>
            <a:pPr algn="r">
              <a:buNone/>
            </a:pPr>
            <a:fld id="{9A0DB2DC-4C9A-4742-B13C-FB6460FD3503}" type="slidenum">
              <a:rPr lang="en-US" altLang="zh-CN" dirty="0"/>
              <a:pPr algn="r">
                <a:buNone/>
              </a:pPr>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jpe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0"/>
          </a:schemeClr>
        </a:solidFill>
        <a:effectLst/>
      </p:bgPr>
    </p:bg>
    <p:spTree>
      <p:nvGrpSpPr>
        <p:cNvPr id="1" name=""/>
        <p:cNvGrpSpPr/>
        <p:nvPr/>
      </p:nvGrpSpPr>
      <p:grpSpPr>
        <a:xfrm>
          <a:off x="0" y="0"/>
          <a:ext cx="0" cy="0"/>
          <a:chOff x="0" y="0"/>
          <a:chExt cx="0" cy="0"/>
        </a:xfrm>
      </p:grpSpPr>
      <p:cxnSp>
        <p:nvCxnSpPr>
          <p:cNvPr id="10" name="直接连接符 9"/>
          <p:cNvCxnSpPr/>
          <p:nvPr/>
        </p:nvCxnSpPr>
        <p:spPr>
          <a:xfrm>
            <a:off x="179388" y="831850"/>
            <a:ext cx="8856663" cy="0"/>
          </a:xfrm>
          <a:prstGeom prst="line">
            <a:avLst/>
          </a:prstGeom>
          <a:ln w="28575">
            <a:solidFill>
              <a:schemeClr val="bg1">
                <a:lumMod val="9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0" y="0"/>
            <a:ext cx="9153525" cy="6480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8" name="矩形 7"/>
          <p:cNvSpPr/>
          <p:nvPr/>
        </p:nvSpPr>
        <p:spPr>
          <a:xfrm>
            <a:off x="3263900" y="6457950"/>
            <a:ext cx="5889625" cy="41433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029" name="文本占位符 2"/>
          <p:cNvSpPr>
            <a:spLocks noGrp="1"/>
          </p:cNvSpPr>
          <p:nvPr>
            <p:ph type="body" idx="1"/>
          </p:nvPr>
        </p:nvSpPr>
        <p:spPr>
          <a:xfrm>
            <a:off x="390525" y="1268413"/>
            <a:ext cx="8229600" cy="4525962"/>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lgn="l">
              <a:defRPr sz="1200">
                <a:solidFill>
                  <a:prstClr val="black">
                    <a:tint val="75000"/>
                  </a:prstClr>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lgn="ctr">
              <a:defRPr sz="1200">
                <a:solidFill>
                  <a:prstClr val="black">
                    <a:tint val="75000"/>
                  </a:prstClr>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lvl1pPr algn="r">
              <a:defRPr sz="1200">
                <a:solidFill>
                  <a:srgbClr val="898989"/>
                </a:solidFill>
              </a:defRPr>
            </a:lvl1pPr>
          </a:lstStyle>
          <a:p>
            <a:pPr lvl="0" eaLnBrk="1" hangingPunct="1">
              <a:buNone/>
            </a:pPr>
            <a:fld id="{9A0DB2DC-4C9A-4742-B13C-FB6460FD3503}" type="slidenum">
              <a:rPr lang="en-US" altLang="zh-CN" dirty="0">
                <a:latin typeface="Arial" panose="020B0604020202020204" pitchFamily="34" charset="0"/>
              </a:rPr>
              <a:pPr lvl="0" eaLnBrk="1" hangingPunct="1">
                <a:buNone/>
              </a:pPr>
              <a:t>‹#›</a:t>
            </a:fld>
            <a:endParaRPr lang="en-US" altLang="zh-CN" dirty="0">
              <a:latin typeface="Arial" panose="020B0604020202020204" pitchFamily="34" charset="0"/>
            </a:endParaRPr>
          </a:p>
        </p:txBody>
      </p:sp>
      <p:sp>
        <p:nvSpPr>
          <p:cNvPr id="7" name="矩形 6"/>
          <p:cNvSpPr/>
          <p:nvPr/>
        </p:nvSpPr>
        <p:spPr>
          <a:xfrm>
            <a:off x="0" y="6457950"/>
            <a:ext cx="6588125" cy="414338"/>
          </a:xfrm>
          <a:prstGeom prst="rect">
            <a:avLst/>
          </a:prstGeom>
          <a:solidFill>
            <a:srgbClr val="43BBE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9" name="矩形 8"/>
          <p:cNvSpPr/>
          <p:nvPr/>
        </p:nvSpPr>
        <p:spPr>
          <a:xfrm>
            <a:off x="504825" y="6410325"/>
            <a:ext cx="4572000" cy="461963"/>
          </a:xfrm>
          <a:prstGeom prst="rect">
            <a:avLst/>
          </a:prstGeom>
        </p:spPr>
        <p:txBody>
          <a:bodyPr>
            <a:spAutoFit/>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Gill Sans Ultra Bold" pitchFamily="34" charset="0"/>
                <a:ea typeface="幼圆" pitchFamily="49" charset="-122"/>
                <a:cs typeface="+mn-cs"/>
              </a:rPr>
              <a:t>Sunshine Baby</a:t>
            </a:r>
            <a:endParaRPr kumimoji="0" lang="zh-CN" altLang="en-US" sz="1600" b="0" i="0" u="none" strike="noStrike" kern="1200" cap="none" spc="0" normalizeH="0" baseline="0" noProof="0" dirty="0">
              <a:ln>
                <a:noFill/>
              </a:ln>
              <a:solidFill>
                <a:prstClr val="white"/>
              </a:solidFill>
              <a:effectLst/>
              <a:uLnTx/>
              <a:uFillTx/>
              <a:latin typeface="Gill Sans Ultra Bold" pitchFamily="34" charset="0"/>
              <a:ea typeface="幼圆" pitchFamily="49" charset="-122"/>
              <a:cs typeface="+mn-cs"/>
            </a:endParaRPr>
          </a:p>
        </p:txBody>
      </p:sp>
      <p:pic>
        <p:nvPicPr>
          <p:cNvPr id="13" name="图片 12" descr="中国移动3G（TD-SCDMA）"/>
          <p:cNvPicPr/>
          <p:nvPr/>
        </p:nvPicPr>
        <p:blipFill>
          <a:blip r:embed="rId17" cstate="print"/>
          <a:srcRect/>
          <a:stretch>
            <a:fillRect/>
          </a:stretch>
        </p:blipFill>
        <p:spPr bwMode="auto">
          <a:xfrm>
            <a:off x="7092950" y="188913"/>
            <a:ext cx="1582738" cy="585788"/>
          </a:xfrm>
          <a:prstGeom prst="rect">
            <a:avLst/>
          </a:prstGeom>
          <a:noFill/>
          <a:ln w="28575">
            <a:solidFill>
              <a:schemeClr val="bg1">
                <a:lumMod val="95000"/>
              </a:schemeClr>
            </a:solidFill>
            <a:miter lim="800000"/>
            <a:headEnd/>
            <a:tailEnd/>
          </a:ln>
          <a:effectLst>
            <a:outerShdw blurRad="76200" dist="889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800" b="1" kern="1200">
          <a:solidFill>
            <a:srgbClr val="716F70"/>
          </a:solidFill>
          <a:latin typeface="微软雅黑" panose="020B0503020204020204" pitchFamily="34" charset="-122"/>
          <a:ea typeface="微软雅黑" panose="020B0503020204020204" pitchFamily="34" charset="-122"/>
          <a:cs typeface="+mj-cs"/>
        </a:defRPr>
      </a:lvl1pPr>
      <a:lvl2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5pPr>
      <a:lvl6pPr marL="4572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6pPr>
      <a:lvl7pPr marL="9144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7pPr>
      <a:lvl8pPr marL="13716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8pPr>
      <a:lvl9pPr marL="18288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rgbClr val="716F7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716F7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0"/>
          </a:schemeClr>
        </a:solidFill>
        <a:effectLst/>
      </p:bgPr>
    </p:bg>
    <p:spTree>
      <p:nvGrpSpPr>
        <p:cNvPr id="1" name=""/>
        <p:cNvGrpSpPr/>
        <p:nvPr/>
      </p:nvGrpSpPr>
      <p:grpSpPr>
        <a:xfrm>
          <a:off x="0" y="0"/>
          <a:ext cx="0" cy="0"/>
          <a:chOff x="0" y="0"/>
          <a:chExt cx="0" cy="0"/>
        </a:xfrm>
      </p:grpSpPr>
      <p:cxnSp>
        <p:nvCxnSpPr>
          <p:cNvPr id="10" name="直接连接符 9"/>
          <p:cNvCxnSpPr/>
          <p:nvPr/>
        </p:nvCxnSpPr>
        <p:spPr>
          <a:xfrm>
            <a:off x="179388" y="831850"/>
            <a:ext cx="8856663" cy="0"/>
          </a:xfrm>
          <a:prstGeom prst="line">
            <a:avLst/>
          </a:prstGeom>
          <a:ln w="28575">
            <a:solidFill>
              <a:schemeClr val="bg1">
                <a:lumMod val="9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0" y="0"/>
            <a:ext cx="9153525" cy="6480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8" name="矩形 7"/>
          <p:cNvSpPr/>
          <p:nvPr/>
        </p:nvSpPr>
        <p:spPr>
          <a:xfrm>
            <a:off x="3263900" y="6457950"/>
            <a:ext cx="5889625" cy="41433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029" name="文本占位符 2"/>
          <p:cNvSpPr>
            <a:spLocks noGrp="1"/>
          </p:cNvSpPr>
          <p:nvPr>
            <p:ph type="body" idx="1"/>
          </p:nvPr>
        </p:nvSpPr>
        <p:spPr>
          <a:xfrm>
            <a:off x="390525" y="1268413"/>
            <a:ext cx="8229600" cy="4525962"/>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0" y="5589588"/>
            <a:ext cx="2133600" cy="365125"/>
          </a:xfrm>
          <a:prstGeom prst="rect">
            <a:avLst/>
          </a:prstGeom>
        </p:spPr>
        <p:txBody>
          <a:bodyPr vert="horz" lIns="91440" tIns="45720" rIns="91440" bIns="45720" rtlCol="0" anchor="ctr"/>
          <a:lstStyle>
            <a:lvl1pPr algn="l">
              <a:defRPr sz="1200">
                <a:solidFill>
                  <a:prstClr val="black">
                    <a:tint val="75000"/>
                  </a:prstClr>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3124200" y="5589588"/>
            <a:ext cx="2895600" cy="365125"/>
          </a:xfrm>
          <a:prstGeom prst="rect">
            <a:avLst/>
          </a:prstGeom>
        </p:spPr>
        <p:txBody>
          <a:bodyPr vert="horz" lIns="91440" tIns="45720" rIns="91440" bIns="45720" rtlCol="0" anchor="ctr"/>
          <a:lstStyle>
            <a:lvl1pPr algn="ctr">
              <a:defRPr sz="1200">
                <a:solidFill>
                  <a:prstClr val="black">
                    <a:tint val="75000"/>
                  </a:prstClr>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6553200" y="5589588"/>
            <a:ext cx="2133600" cy="365125"/>
          </a:xfrm>
          <a:prstGeom prst="rect">
            <a:avLst/>
          </a:prstGeom>
        </p:spPr>
        <p:txBody>
          <a:bodyPr vert="horz" lIns="91440" tIns="45720" rIns="91440" bIns="45720" rtlCol="0" anchor="ctr"/>
          <a:lstStyle>
            <a:lvl1pPr algn="r">
              <a:defRPr sz="1200">
                <a:solidFill>
                  <a:srgbClr val="898989"/>
                </a:solidFill>
              </a:defRPr>
            </a:lvl1pPr>
          </a:lstStyle>
          <a:p>
            <a:pPr lvl="0" eaLnBrk="1" hangingPunct="1">
              <a:buNone/>
            </a:pPr>
            <a:fld id="{9A0DB2DC-4C9A-4742-B13C-FB6460FD3503}" type="slidenum">
              <a:rPr lang="en-US" altLang="zh-CN" dirty="0">
                <a:latin typeface="Arial" panose="020B0604020202020204" pitchFamily="34" charset="0"/>
              </a:rPr>
              <a:pPr lvl="0" eaLnBrk="1" hangingPunct="1">
                <a:buNone/>
              </a:pPr>
              <a:t>‹#›</a:t>
            </a:fld>
            <a:endParaRPr lang="en-US" altLang="zh-CN" dirty="0">
              <a:latin typeface="Arial" panose="020B0604020202020204" pitchFamily="34" charset="0"/>
            </a:endParaRPr>
          </a:p>
        </p:txBody>
      </p:sp>
      <p:sp>
        <p:nvSpPr>
          <p:cNvPr id="7" name="矩形 6"/>
          <p:cNvSpPr/>
          <p:nvPr/>
        </p:nvSpPr>
        <p:spPr>
          <a:xfrm>
            <a:off x="0" y="6457950"/>
            <a:ext cx="6588125" cy="414338"/>
          </a:xfrm>
          <a:prstGeom prst="rect">
            <a:avLst/>
          </a:prstGeom>
          <a:solidFill>
            <a:srgbClr val="43BBE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9" name="矩形 8"/>
          <p:cNvSpPr/>
          <p:nvPr/>
        </p:nvSpPr>
        <p:spPr>
          <a:xfrm>
            <a:off x="504825" y="6410325"/>
            <a:ext cx="4572000" cy="461963"/>
          </a:xfrm>
          <a:prstGeom prst="rect">
            <a:avLst/>
          </a:prstGeom>
        </p:spPr>
        <p:txBody>
          <a:bodyPr>
            <a:spAutoFit/>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Gill Sans Ultra Bold" pitchFamily="34" charset="0"/>
                <a:ea typeface="幼圆" pitchFamily="49" charset="-122"/>
                <a:cs typeface="+mn-cs"/>
              </a:rPr>
              <a:t>Sunshine Baby</a:t>
            </a:r>
            <a:endParaRPr kumimoji="0" lang="zh-CN" altLang="en-US" sz="1600" b="0" i="0" u="none" strike="noStrike" kern="1200" cap="none" spc="0" normalizeH="0" baseline="0" noProof="0" dirty="0">
              <a:ln>
                <a:noFill/>
              </a:ln>
              <a:solidFill>
                <a:prstClr val="white"/>
              </a:solidFill>
              <a:effectLst/>
              <a:uLnTx/>
              <a:uFillTx/>
              <a:latin typeface="Gill Sans Ultra Bold" pitchFamily="34" charset="0"/>
              <a:ea typeface="幼圆" pitchFamily="49" charset="-122"/>
              <a:cs typeface="+mn-cs"/>
            </a:endParaRPr>
          </a:p>
        </p:txBody>
      </p:sp>
      <p:pic>
        <p:nvPicPr>
          <p:cNvPr id="13" name="图片 12" descr="中国移动3G（TD-SCDMA）"/>
          <p:cNvPicPr/>
          <p:nvPr/>
        </p:nvPicPr>
        <p:blipFill>
          <a:blip r:embed="rId17" cstate="print"/>
          <a:srcRect/>
          <a:stretch>
            <a:fillRect/>
          </a:stretch>
        </p:blipFill>
        <p:spPr bwMode="auto">
          <a:xfrm>
            <a:off x="7092950" y="188913"/>
            <a:ext cx="1582738" cy="585788"/>
          </a:xfrm>
          <a:prstGeom prst="rect">
            <a:avLst/>
          </a:prstGeom>
          <a:noFill/>
          <a:ln w="28575">
            <a:solidFill>
              <a:schemeClr val="bg1">
                <a:lumMod val="95000"/>
              </a:schemeClr>
            </a:solidFill>
            <a:miter lim="800000"/>
            <a:headEnd/>
            <a:tailEnd/>
          </a:ln>
          <a:effectLst>
            <a:outerShdw blurRad="76200" dist="889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2800" b="1" kern="1200">
          <a:solidFill>
            <a:srgbClr val="716F70"/>
          </a:solidFill>
          <a:latin typeface="微软雅黑" panose="020B0503020204020204" pitchFamily="34" charset="-122"/>
          <a:ea typeface="微软雅黑" panose="020B0503020204020204" pitchFamily="34" charset="-122"/>
          <a:cs typeface="+mj-cs"/>
        </a:defRPr>
      </a:lvl1pPr>
      <a:lvl2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5pPr>
      <a:lvl6pPr marL="4572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6pPr>
      <a:lvl7pPr marL="9144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7pPr>
      <a:lvl8pPr marL="13716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8pPr>
      <a:lvl9pPr marL="1828800" algn="l" rtl="0" fontAlgn="base">
        <a:spcBef>
          <a:spcPct val="0"/>
        </a:spcBef>
        <a:spcAft>
          <a:spcPct val="0"/>
        </a:spcAft>
        <a:defRPr sz="2800" b="1">
          <a:solidFill>
            <a:srgbClr val="716F70"/>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rgbClr val="716F7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716F7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716F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9.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矩形 17"/>
          <p:cNvSpPr/>
          <p:nvPr/>
        </p:nvSpPr>
        <p:spPr>
          <a:xfrm>
            <a:off x="2771775" y="4100513"/>
            <a:ext cx="6372225" cy="2757488"/>
          </a:xfrm>
          <a:prstGeom prst="rect">
            <a:avLst/>
          </a:prstGeom>
          <a:noFill/>
          <a:effectLst>
            <a:outerShdw blurRad="101600" dist="1143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600" b="1" i="0" u="none" strike="noStrike" kern="1200" cap="none" spc="0" normalizeH="0" baseline="0" noProof="0">
              <a:ln>
                <a:noFill/>
              </a:ln>
              <a:solidFill>
                <a:schemeClr val="bg1"/>
              </a:solidFill>
              <a:effectLst/>
              <a:uLnTx/>
              <a:uFillTx/>
              <a:latin typeface="微软雅黑" panose="020B0503020204020204" pitchFamily="34" charset="-122"/>
              <a:ea typeface="+mn-ea"/>
              <a:cs typeface="Lao UI" pitchFamily="34" charset="0"/>
            </a:endParaRPr>
          </a:p>
        </p:txBody>
      </p:sp>
      <p:pic>
        <p:nvPicPr>
          <p:cNvPr id="17411" name="Picture 2"/>
          <p:cNvPicPr>
            <a:picLocks noChangeAspect="1"/>
          </p:cNvPicPr>
          <p:nvPr/>
        </p:nvPicPr>
        <p:blipFill>
          <a:blip r:embed="rId3" cstate="print"/>
          <a:srcRect t="50000"/>
          <a:stretch>
            <a:fillRect/>
          </a:stretch>
        </p:blipFill>
        <p:spPr>
          <a:xfrm>
            <a:off x="2771775" y="0"/>
            <a:ext cx="6372225" cy="6858000"/>
          </a:xfrm>
          <a:prstGeom prst="rect">
            <a:avLst/>
          </a:prstGeom>
          <a:noFill/>
          <a:ln w="9525">
            <a:noFill/>
          </a:ln>
        </p:spPr>
      </p:pic>
      <p:sp>
        <p:nvSpPr>
          <p:cNvPr id="2" name="矩形 1"/>
          <p:cNvSpPr/>
          <p:nvPr/>
        </p:nvSpPr>
        <p:spPr>
          <a:xfrm>
            <a:off x="0" y="0"/>
            <a:ext cx="2771775" cy="6858000"/>
          </a:xfrm>
          <a:prstGeom prst="rect">
            <a:avLst/>
          </a:prstGeom>
        </p:spPr>
        <p:style>
          <a:lnRef idx="1">
            <a:schemeClr val="accent1"/>
          </a:lnRef>
          <a:fillRef idx="3">
            <a:schemeClr val="accent1"/>
          </a:fillRef>
          <a:effectRef idx="2">
            <a:schemeClr val="accent1"/>
          </a:effectRef>
          <a:fontRef idx="minor">
            <a:schemeClr val="lt1"/>
          </a:fontRef>
        </p:style>
        <p:txBody>
          <a:bodyPr anchor="ctr">
            <a:spAutoFit/>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600" b="1" i="0" u="none" strike="noStrike" kern="1200" cap="none" spc="0" normalizeH="0" baseline="0" noProof="0">
              <a:ln>
                <a:noFill/>
              </a:ln>
              <a:solidFill>
                <a:schemeClr val="bg1"/>
              </a:solidFill>
              <a:effectLst/>
              <a:uLnTx/>
              <a:uFillTx/>
              <a:latin typeface="微软雅黑" panose="020B0503020204020204" pitchFamily="34" charset="-122"/>
              <a:ea typeface="+mn-ea"/>
              <a:cs typeface="Lao UI" pitchFamily="34" charset="0"/>
            </a:endParaRPr>
          </a:p>
        </p:txBody>
      </p:sp>
      <p:sp>
        <p:nvSpPr>
          <p:cNvPr id="2053" name="Text Box 11"/>
          <p:cNvSpPr txBox="1">
            <a:spLocks noChangeArrowheads="1"/>
          </p:cNvSpPr>
          <p:nvPr/>
        </p:nvSpPr>
        <p:spPr bwMode="auto">
          <a:xfrm flipH="1">
            <a:off x="3060065" y="4940935"/>
            <a:ext cx="4513580" cy="521970"/>
          </a:xfrm>
          <a:prstGeom prst="rect">
            <a:avLst/>
          </a:prstGeom>
          <a:gradFill flip="none" rotWithShape="1">
            <a:gsLst>
              <a:gs pos="0">
                <a:schemeClr val="accent1">
                  <a:tint val="66000"/>
                  <a:satMod val="160000"/>
                </a:schemeClr>
              </a:gs>
              <a:gs pos="50000">
                <a:schemeClr val="accent1">
                  <a:tint val="44500"/>
                  <a:satMod val="160000"/>
                </a:schemeClr>
              </a:gs>
              <a:gs pos="100000">
                <a:schemeClr val="bg1">
                  <a:alpha val="0"/>
                </a:schemeClr>
              </a:gs>
            </a:gsLst>
            <a:lin ang="10800000" scaled="1"/>
            <a:tileRect/>
          </a:grad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rPr>
              <a:t>金坛区朱林中心小学</a:t>
            </a:r>
            <a:r>
              <a:rPr kumimoji="0" lang="en-US" altLang="zh-CN" sz="2800" b="1" i="0" u="none" strike="noStrike" kern="120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rPr>
              <a:t>  </a:t>
            </a:r>
            <a:r>
              <a:rPr kumimoji="0" lang="zh-CN" altLang="en-US" sz="2800" b="1" i="0" u="none" strike="noStrike" kern="120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rPr>
              <a:t>王晶</a:t>
            </a:r>
          </a:p>
        </p:txBody>
      </p:sp>
      <p:sp>
        <p:nvSpPr>
          <p:cNvPr id="2052" name="Text Box 8"/>
          <p:cNvSpPr txBox="1">
            <a:spLocks noChangeArrowheads="1"/>
          </p:cNvSpPr>
          <p:nvPr/>
        </p:nvSpPr>
        <p:spPr bwMode="auto">
          <a:xfrm>
            <a:off x="971550" y="2132965"/>
            <a:ext cx="7485380" cy="1106805"/>
          </a:xfrm>
          <a:prstGeom prst="rect">
            <a:avLst/>
          </a:prstGeom>
          <a:noFill/>
          <a:ln>
            <a:noFill/>
          </a:ln>
          <a:effectLst>
            <a:outerShdw blurRad="50800" dist="50800" dir="2700000" algn="tl" rotWithShape="0">
              <a:prstClr val="black">
                <a:alpha val="40000"/>
              </a:prstClr>
            </a:outerShdw>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50000"/>
              </a:spcBef>
              <a:spcAft>
                <a:spcPts val="2400"/>
              </a:spcAft>
              <a:buClrTx/>
              <a:buSzTx/>
              <a:buFontTx/>
              <a:buNone/>
              <a:defRPr/>
            </a:pPr>
            <a:r>
              <a:rPr lang="zh-CN" altLang="en-US" sz="4400" b="1" dirty="0" smtClean="0">
                <a:solidFill>
                  <a:schemeClr val="bg1"/>
                </a:solidFill>
                <a:sym typeface="+mn-ea"/>
              </a:rPr>
              <a:t>加减之间</a:t>
            </a:r>
            <a:r>
              <a:rPr lang="en-US" altLang="zh-CN" sz="4400" b="1" dirty="0" smtClean="0">
                <a:solidFill>
                  <a:schemeClr val="bg1"/>
                </a:solidFill>
                <a:sym typeface="+mn-ea"/>
              </a:rPr>
              <a:t>  </a:t>
            </a:r>
            <a:r>
              <a:rPr lang="zh-CN" altLang="en-US" sz="4400" b="1" dirty="0" smtClean="0">
                <a:solidFill>
                  <a:schemeClr val="bg1"/>
                </a:solidFill>
                <a:sym typeface="+mn-ea"/>
              </a:rPr>
              <a:t>巧妙处理问题学生</a:t>
            </a:r>
            <a:endParaRPr kumimoji="0" lang="zh-CN" altLang="en-US" sz="440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mn-ea"/>
            </a:endParaRPr>
          </a:p>
        </p:txBody>
      </p:sp>
      <p:pic>
        <p:nvPicPr>
          <p:cNvPr id="53260" name="Picture 12" descr="E:\实用资料\优秀PPT\图片\商务风格\精选12\精选12\32.jpg"/>
          <p:cNvPicPr>
            <a:picLocks noChangeAspect="1" noChangeArrowheads="1"/>
          </p:cNvPicPr>
          <p:nvPr/>
        </p:nvPicPr>
        <p:blipFill>
          <a:blip r:embed="rId4" cstate="print"/>
          <a:srcRect/>
          <a:stretch>
            <a:fillRect/>
          </a:stretch>
        </p:blipFill>
        <p:spPr bwMode="auto">
          <a:xfrm rot="431500">
            <a:off x="369888" y="4908550"/>
            <a:ext cx="2051050" cy="1463675"/>
          </a:xfrm>
          <a:prstGeom prst="rect">
            <a:avLst/>
          </a:prstGeom>
          <a:ln>
            <a:noFill/>
          </a:ln>
          <a:effectLst>
            <a:outerShdw blurRad="292100" dist="139700" dir="2700000" algn="tl" rotWithShape="0">
              <a:srgbClr val="333333">
                <a:alpha val="65000"/>
              </a:srgbClr>
            </a:outerShdw>
          </a:effectLst>
        </p:spPr>
      </p:pic>
      <p:sp>
        <p:nvSpPr>
          <p:cNvPr id="17416" name="矩形 7"/>
          <p:cNvSpPr/>
          <p:nvPr/>
        </p:nvSpPr>
        <p:spPr>
          <a:xfrm>
            <a:off x="2754313" y="6416675"/>
            <a:ext cx="4032250" cy="369888"/>
          </a:xfrm>
          <a:prstGeom prst="rect">
            <a:avLst/>
          </a:prstGeom>
          <a:noFill/>
          <a:ln w="9525">
            <a:noFill/>
          </a:ln>
        </p:spPr>
        <p:txBody>
          <a:bodyPr wrap="none">
            <a:spAutoFit/>
          </a:bodyPr>
          <a:lstStyle/>
          <a:p>
            <a:r>
              <a:rPr lang="en-US" altLang="zh-CN" dirty="0">
                <a:latin typeface="Arial" panose="020B0604020202020204" pitchFamily="34" charset="0"/>
              </a:rPr>
              <a:t>http://blog.sina.com.cn/u/2945268804</a:t>
            </a:r>
            <a:endParaRPr lang="zh-CN" altLang="en-US"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图片 44" descr="未标题-3 拷贝.jpg"/>
          <p:cNvPicPr>
            <a:picLocks noChangeAspect="1"/>
          </p:cNvPicPr>
          <p:nvPr/>
        </p:nvPicPr>
        <p:blipFill>
          <a:blip r:embed="rId3" cstate="print"/>
          <a:stretch>
            <a:fillRect/>
          </a:stretch>
        </p:blipFill>
        <p:spPr>
          <a:xfrm>
            <a:off x="323215" y="0"/>
            <a:ext cx="9118600" cy="6858000"/>
          </a:xfrm>
          <a:prstGeom prst="rect">
            <a:avLst/>
          </a:prstGeom>
          <a:noFill/>
          <a:ln w="9525">
            <a:noFill/>
          </a:ln>
        </p:spPr>
      </p:pic>
      <p:sp>
        <p:nvSpPr>
          <p:cNvPr id="5" name="矩形 4"/>
          <p:cNvSpPr/>
          <p:nvPr/>
        </p:nvSpPr>
        <p:spPr>
          <a:xfrm>
            <a:off x="899795" y="1268413"/>
            <a:ext cx="7858125" cy="4579620"/>
          </a:xfrm>
          <a:prstGeom prst="rect">
            <a:avLst/>
          </a:prstGeom>
          <a:noFill/>
          <a:ln w="9525">
            <a:noFill/>
          </a:ln>
        </p:spPr>
        <p:txBody>
          <a:bodyPr>
            <a:spAutoFit/>
          </a:bodyPr>
          <a:lstStyle/>
          <a:p>
            <a:pPr indent="0">
              <a:lnSpc>
                <a:spcPts val="3500"/>
              </a:lnSpc>
            </a:pPr>
            <a:r>
              <a:rPr lang="en-US" altLang="zh-CN" sz="2400" dirty="0">
                <a:latin typeface="Times New Roman" panose="02020603050405020304" pitchFamily="18" charset="0"/>
                <a:cs typeface="Times New Roman" panose="02020603050405020304" pitchFamily="18" charset="0"/>
              </a:rPr>
              <a:t>        </a:t>
            </a:r>
            <a:r>
              <a:rPr lang="en-US" altLang="zh-CN" sz="2400" dirty="0">
                <a:latin typeface="+mn-ea"/>
                <a:sym typeface="+mn-ea"/>
              </a:rPr>
              <a:t>“</a:t>
            </a:r>
            <a:r>
              <a:rPr lang="zh-CN" altLang="zh-CN" sz="2400" dirty="0">
                <a:latin typeface="+mn-ea"/>
                <a:sym typeface="+mn-ea"/>
              </a:rPr>
              <a:t>问题学生</a:t>
            </a:r>
            <a:r>
              <a:rPr lang="en-US" altLang="zh-CN" sz="2400" dirty="0">
                <a:latin typeface="+mn-ea"/>
                <a:sym typeface="+mn-ea"/>
              </a:rPr>
              <a:t>”</a:t>
            </a:r>
            <a:r>
              <a:rPr lang="zh-CN" altLang="zh-CN" sz="2400" dirty="0">
                <a:latin typeface="+mn-ea"/>
                <a:sym typeface="+mn-ea"/>
              </a:rPr>
              <a:t>性格懒散、行为习惯较差，对自己要求过低，由于违反课堂纪律经常受到班主任或其他任课教师的</a:t>
            </a:r>
            <a:r>
              <a:rPr lang="en-US" altLang="zh-CN" sz="2400" dirty="0">
                <a:latin typeface="+mn-ea"/>
                <a:sym typeface="+mn-ea"/>
              </a:rPr>
              <a:t>“</a:t>
            </a:r>
            <a:r>
              <a:rPr lang="zh-CN" altLang="zh-CN" sz="2400" dirty="0">
                <a:latin typeface="+mn-ea"/>
                <a:sym typeface="+mn-ea"/>
              </a:rPr>
              <a:t>关照</a:t>
            </a:r>
            <a:r>
              <a:rPr lang="en-US" altLang="zh-CN" sz="2400" dirty="0">
                <a:latin typeface="+mn-ea"/>
                <a:sym typeface="+mn-ea"/>
              </a:rPr>
              <a:t>”</a:t>
            </a:r>
            <a:r>
              <a:rPr lang="zh-CN" altLang="zh-CN" sz="2400" dirty="0">
                <a:latin typeface="+mn-ea"/>
                <a:sym typeface="+mn-ea"/>
              </a:rPr>
              <a:t>，多被树为负面典型而成为</a:t>
            </a:r>
            <a:r>
              <a:rPr lang="en-US" altLang="zh-CN" sz="2400" dirty="0">
                <a:latin typeface="+mn-ea"/>
                <a:sym typeface="+mn-ea"/>
              </a:rPr>
              <a:t>“</a:t>
            </a:r>
            <a:r>
              <a:rPr lang="zh-CN" altLang="zh-CN" sz="2400" dirty="0">
                <a:latin typeface="+mn-ea"/>
                <a:sym typeface="+mn-ea"/>
              </a:rPr>
              <a:t>问题</a:t>
            </a:r>
            <a:r>
              <a:rPr lang="en-US" altLang="zh-CN" sz="2400" dirty="0">
                <a:latin typeface="+mn-ea"/>
                <a:sym typeface="+mn-ea"/>
              </a:rPr>
              <a:t>”</a:t>
            </a:r>
            <a:r>
              <a:rPr lang="zh-CN" altLang="zh-CN" sz="2400" dirty="0">
                <a:latin typeface="+mn-ea"/>
                <a:sym typeface="+mn-ea"/>
              </a:rPr>
              <a:t>中心，一旦出现违反校纪校规之类事情，他们会首先想到这些学生，久而久之他们就形成了一种对教师的</a:t>
            </a:r>
            <a:r>
              <a:rPr lang="en-US" altLang="zh-CN" sz="2400" dirty="0">
                <a:latin typeface="+mn-ea"/>
                <a:sym typeface="+mn-ea"/>
              </a:rPr>
              <a:t>“</a:t>
            </a:r>
            <a:r>
              <a:rPr lang="zh-CN" altLang="zh-CN" sz="2400" dirty="0">
                <a:latin typeface="+mn-ea"/>
                <a:sym typeface="+mn-ea"/>
              </a:rPr>
              <a:t>抗拒力</a:t>
            </a:r>
            <a:r>
              <a:rPr lang="en-US" altLang="zh-CN" sz="2400" dirty="0">
                <a:latin typeface="+mn-ea"/>
                <a:sym typeface="+mn-ea"/>
              </a:rPr>
              <a:t>”</a:t>
            </a:r>
            <a:r>
              <a:rPr lang="zh-CN" altLang="zh-CN" sz="2400" dirty="0">
                <a:latin typeface="+mn-ea"/>
                <a:sym typeface="+mn-ea"/>
              </a:rPr>
              <a:t>或</a:t>
            </a:r>
            <a:r>
              <a:rPr lang="en-US" altLang="zh-CN" sz="2400" dirty="0">
                <a:latin typeface="+mn-ea"/>
                <a:sym typeface="+mn-ea"/>
              </a:rPr>
              <a:t>“</a:t>
            </a:r>
            <a:r>
              <a:rPr lang="zh-CN" altLang="zh-CN" sz="2400" dirty="0">
                <a:latin typeface="+mn-ea"/>
                <a:sym typeface="+mn-ea"/>
              </a:rPr>
              <a:t>斗争力</a:t>
            </a:r>
            <a:r>
              <a:rPr lang="en-US" altLang="zh-CN" sz="2400" dirty="0">
                <a:latin typeface="+mn-ea"/>
                <a:sym typeface="+mn-ea"/>
              </a:rPr>
              <a:t>”</a:t>
            </a:r>
            <a:r>
              <a:rPr lang="zh-CN" altLang="zh-CN" sz="2400" dirty="0">
                <a:latin typeface="+mn-ea"/>
                <a:sym typeface="+mn-ea"/>
              </a:rPr>
              <a:t>。小学生己开始有了逆反心理，如果我们平时也经常盯着他，他会认为你专门针对他，就会与你对抗、</a:t>
            </a:r>
            <a:r>
              <a:rPr lang="en-US" altLang="zh-CN" sz="2400" dirty="0">
                <a:latin typeface="+mn-ea"/>
                <a:sym typeface="+mn-ea"/>
              </a:rPr>
              <a:t>“</a:t>
            </a:r>
            <a:r>
              <a:rPr lang="zh-CN" altLang="zh-CN" sz="2400" dirty="0">
                <a:latin typeface="+mn-ea"/>
                <a:sym typeface="+mn-ea"/>
              </a:rPr>
              <a:t>斗争</a:t>
            </a:r>
            <a:r>
              <a:rPr lang="en-US" altLang="zh-CN" sz="2400" dirty="0">
                <a:latin typeface="+mn-ea"/>
                <a:sym typeface="+mn-ea"/>
              </a:rPr>
              <a:t>”</a:t>
            </a:r>
            <a:r>
              <a:rPr lang="zh-CN" altLang="zh-CN" sz="2400" dirty="0">
                <a:latin typeface="+mn-ea"/>
                <a:sym typeface="+mn-ea"/>
              </a:rPr>
              <a:t>。反正平时没有什么事情做，课不想听，作业不想做，看你如何教育我，你又不能体罚我，于是想一些办法、做一些错事来看你体育教师如何处理，向你示威。</a:t>
            </a:r>
            <a:endParaRPr lang="zh-CN" altLang="en-US" sz="2400" dirty="0">
              <a:latin typeface="Times New Roman" panose="02020603050405020304" pitchFamily="18" charset="0"/>
              <a:ea typeface="Times New Roman" panose="02020603050405020304" pitchFamily="18" charset="0"/>
            </a:endParaRPr>
          </a:p>
        </p:txBody>
      </p:sp>
      <p:sp>
        <p:nvSpPr>
          <p:cNvPr id="2" name="圆角矩形 1"/>
          <p:cNvSpPr/>
          <p:nvPr/>
        </p:nvSpPr>
        <p:spPr>
          <a:xfrm>
            <a:off x="6372225"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
        <p:nvSpPr>
          <p:cNvPr id="3" name="单圆角矩形 2"/>
          <p:cNvSpPr/>
          <p:nvPr/>
        </p:nvSpPr>
        <p:spPr>
          <a:xfrm>
            <a:off x="755015" y="188595"/>
            <a:ext cx="2736215"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问题的提出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44" descr="未标题-3 拷贝.jpg"/>
          <p:cNvPicPr>
            <a:picLocks noChangeAspect="1"/>
          </p:cNvPicPr>
          <p:nvPr/>
        </p:nvPicPr>
        <p:blipFill>
          <a:blip r:embed="rId3" cstate="print"/>
          <a:stretch>
            <a:fillRect/>
          </a:stretch>
        </p:blipFill>
        <p:spPr>
          <a:xfrm>
            <a:off x="323215" y="0"/>
            <a:ext cx="9118600" cy="6858000"/>
          </a:xfrm>
          <a:prstGeom prst="rect">
            <a:avLst/>
          </a:prstGeom>
          <a:noFill/>
          <a:ln w="9525">
            <a:noFill/>
          </a:ln>
        </p:spPr>
      </p:pic>
      <p:sp>
        <p:nvSpPr>
          <p:cNvPr id="5" name="矩形 4"/>
          <p:cNvSpPr/>
          <p:nvPr/>
        </p:nvSpPr>
        <p:spPr>
          <a:xfrm>
            <a:off x="899795" y="1340485"/>
            <a:ext cx="8122285" cy="4130675"/>
          </a:xfrm>
          <a:prstGeom prst="rect">
            <a:avLst/>
          </a:prstGeom>
          <a:noFill/>
          <a:ln w="9525">
            <a:noFill/>
          </a:ln>
        </p:spPr>
        <p:txBody>
          <a:bodyPr wrap="square">
            <a:spAutoFit/>
          </a:bodyPr>
          <a:lstStyle/>
          <a:p>
            <a:pPr indent="0">
              <a:lnSpc>
                <a:spcPts val="4000"/>
              </a:lnSpc>
            </a:pPr>
            <a:r>
              <a:rPr lang="en-US" altLang="zh-CN" sz="2400" dirty="0">
                <a:latin typeface="Times New Roman" panose="02020603050405020304" pitchFamily="18" charset="0"/>
                <a:cs typeface="Times New Roman" panose="02020603050405020304" pitchFamily="18" charset="0"/>
              </a:rPr>
              <a:t>        </a:t>
            </a:r>
            <a:r>
              <a:rPr lang="zh-CN" altLang="zh-CN" sz="2400" dirty="0" smtClean="0">
                <a:sym typeface="+mn-ea"/>
              </a:rPr>
              <a:t>体</a:t>
            </a:r>
            <a:r>
              <a:rPr lang="zh-CN" altLang="zh-CN" sz="2400" dirty="0">
                <a:sym typeface="+mn-ea"/>
              </a:rPr>
              <a:t>育教师一般性格直爽，容易接近，我们要利用自身的优势，对他在体育课堂教学出现的违纪事件，给以淡化处理，包容他的缺点，经常找他谈话，敞开心扉，关心他的日常生活的情况，给他们春天般的温暖，心理学中的</a:t>
            </a:r>
            <a:r>
              <a:rPr lang="en-US" altLang="zh-CN" sz="2400" dirty="0">
                <a:sym typeface="+mn-ea"/>
              </a:rPr>
              <a:t>“</a:t>
            </a:r>
            <a:r>
              <a:rPr lang="zh-CN" altLang="zh-CN" sz="2400" dirty="0">
                <a:sym typeface="+mn-ea"/>
              </a:rPr>
              <a:t>南风效应</a:t>
            </a:r>
            <a:r>
              <a:rPr lang="en-US" altLang="zh-CN" sz="2400" dirty="0">
                <a:sym typeface="+mn-ea"/>
              </a:rPr>
              <a:t>”</a:t>
            </a:r>
            <a:r>
              <a:rPr lang="zh-CN" altLang="zh-CN" sz="2400" dirty="0">
                <a:sym typeface="+mn-ea"/>
              </a:rPr>
              <a:t>也告诉我们这个道理，人非草木，孰能无情，如果你真诚地去关心他，他一定会对你感激不尽，听你的教诲，服从你的管理，可能还会成为体育课堂教学中得力帮手。</a:t>
            </a:r>
            <a:endParaRPr lang="zh-CN" altLang="en-US" sz="2400" dirty="0"/>
          </a:p>
          <a:p>
            <a:pPr indent="0">
              <a:lnSpc>
                <a:spcPts val="3500"/>
              </a:lnSpc>
            </a:pPr>
            <a:endParaRPr lang="zh-CN" altLang="en-US" sz="2400" dirty="0">
              <a:latin typeface="Times New Roman" panose="02020603050405020304" pitchFamily="18" charset="0"/>
              <a:ea typeface="Times New Roman" panose="02020603050405020304" pitchFamily="18" charset="0"/>
            </a:endParaRPr>
          </a:p>
        </p:txBody>
      </p:sp>
      <p:sp>
        <p:nvSpPr>
          <p:cNvPr id="2" name="圆角矩形 1"/>
          <p:cNvSpPr/>
          <p:nvPr/>
        </p:nvSpPr>
        <p:spPr>
          <a:xfrm>
            <a:off x="6372225"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
        <p:nvSpPr>
          <p:cNvPr id="4" name="单圆角矩形 3"/>
          <p:cNvSpPr/>
          <p:nvPr/>
        </p:nvSpPr>
        <p:spPr>
          <a:xfrm>
            <a:off x="755015" y="188595"/>
            <a:ext cx="2625725"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教师的优势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273050" y="344805"/>
            <a:ext cx="4911090" cy="423545"/>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defRPr/>
            </a:pPr>
            <a:r>
              <a:rPr lang="zh-CN" altLang="en-US" sz="3200" dirty="0" smtClean="0">
                <a:sym typeface="+mn-ea"/>
              </a:rPr>
              <a:t>巧用加减，立成效</a:t>
            </a:r>
            <a:r>
              <a:rPr kumimoji="0" lang="zh-CN" altLang="en-US" sz="3200" b="1" i="0" u="none" strike="noStrike" kern="1200" cap="none" spc="0" normalizeH="0" baseline="0" noProof="0" dirty="0" smtClean="0">
                <a:ln>
                  <a:noFill/>
                </a:ln>
                <a:solidFill>
                  <a:srgbClr val="716F70"/>
                </a:solidFill>
                <a:effectLst/>
                <a:uLnTx/>
                <a:uFillTx/>
                <a:latin typeface="微软雅黑" panose="020B0503020204020204" pitchFamily="34" charset="-122"/>
                <a:ea typeface="微软雅黑" panose="020B0503020204020204" pitchFamily="34" charset="-122"/>
                <a:cs typeface="+mj-cs"/>
              </a:rPr>
              <a:t> </a:t>
            </a:r>
            <a:r>
              <a:rPr kumimoji="0" lang="en-US" altLang="zh-CN" sz="2000" b="0" i="0" u="none" strike="noStrike" kern="1200" cap="none" spc="0" normalizeH="0" baseline="0" noProof="0" dirty="0" smtClean="0">
                <a:ln>
                  <a:noFill/>
                </a:ln>
                <a:solidFill>
                  <a:schemeClr val="bg1">
                    <a:lumMod val="65000"/>
                  </a:schemeClr>
                </a:solidFill>
                <a:effectLst/>
                <a:uLnTx/>
                <a:uFillTx/>
                <a:latin typeface="Arial" panose="020B0604020202020204" pitchFamily="34" charset="0"/>
                <a:ea typeface="Arial Unicode MS" pitchFamily="34" charset="-122"/>
                <a:cs typeface="Arial" panose="020B0604020202020204" pitchFamily="34" charset="0"/>
              </a:rPr>
              <a:t>Contents</a:t>
            </a:r>
            <a:endParaRPr kumimoji="0" lang="zh-CN" altLang="en-US" sz="2000" b="0" i="0" u="none" strike="noStrike" kern="1200" cap="none" spc="0" normalizeH="0" baseline="0" noProof="0" dirty="0" smtClean="0">
              <a:ln>
                <a:noFill/>
              </a:ln>
              <a:solidFill>
                <a:schemeClr val="bg1">
                  <a:lumMod val="65000"/>
                </a:schemeClr>
              </a:solidFill>
              <a:effectLst/>
              <a:uLnTx/>
              <a:uFillTx/>
              <a:latin typeface="Arial" panose="020B0604020202020204" pitchFamily="34" charset="0"/>
              <a:ea typeface="Arial Unicode MS" pitchFamily="34" charset="-122"/>
              <a:cs typeface="Arial" panose="020B0604020202020204" pitchFamily="34" charset="0"/>
            </a:endParaRPr>
          </a:p>
        </p:txBody>
      </p:sp>
      <p:grpSp>
        <p:nvGrpSpPr>
          <p:cNvPr id="18436" name="组合 3"/>
          <p:cNvGrpSpPr/>
          <p:nvPr/>
        </p:nvGrpSpPr>
        <p:grpSpPr>
          <a:xfrm>
            <a:off x="1309053" y="1879918"/>
            <a:ext cx="1246187" cy="1798637"/>
            <a:chOff x="156918" y="1839043"/>
            <a:chExt cx="1246730" cy="1798825"/>
          </a:xfrm>
        </p:grpSpPr>
        <p:sp>
          <p:nvSpPr>
            <p:cNvPr id="2" name="矩形 1"/>
            <p:cNvSpPr/>
            <p:nvPr/>
          </p:nvSpPr>
          <p:spPr>
            <a:xfrm>
              <a:off x="156918" y="1839043"/>
              <a:ext cx="1246730" cy="179882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8473" name="矩形 2"/>
            <p:cNvSpPr/>
            <p:nvPr/>
          </p:nvSpPr>
          <p:spPr>
            <a:xfrm>
              <a:off x="156918" y="1839280"/>
              <a:ext cx="1102840" cy="922116"/>
            </a:xfrm>
            <a:prstGeom prst="rect">
              <a:avLst/>
            </a:prstGeom>
            <a:noFill/>
            <a:ln w="9525">
              <a:noFill/>
            </a:ln>
          </p:spPr>
          <p:txBody>
            <a:bodyPr wrap="none">
              <a:spAutoFit/>
            </a:bodyPr>
            <a:lstStyle/>
            <a:p>
              <a:pPr algn="l">
                <a:lnSpc>
                  <a:spcPct val="150000"/>
                </a:lnSpc>
              </a:pPr>
              <a:r>
                <a:rPr lang="zh-CN" altLang="zh-CN" b="1" dirty="0">
                  <a:sym typeface="+mn-ea"/>
                </a:rPr>
                <a:t>减少硬碰</a:t>
              </a:r>
            </a:p>
            <a:p>
              <a:pPr algn="l">
                <a:lnSpc>
                  <a:spcPct val="150000"/>
                </a:lnSpc>
              </a:pPr>
              <a:r>
                <a:rPr lang="zh-CN" altLang="zh-CN" b="1" dirty="0">
                  <a:sym typeface="+mn-ea"/>
                </a:rPr>
                <a:t>加些冷</a:t>
              </a:r>
              <a:r>
                <a:rPr lang="zh-CN" altLang="zh-CN" b="1" dirty="0" smtClean="0">
                  <a:sym typeface="+mn-ea"/>
                </a:rPr>
                <a:t>落</a:t>
              </a:r>
              <a:endParaRPr lang="zh-CN" altLang="en-US" b="1" dirty="0">
                <a:solidFill>
                  <a:srgbClr val="FFFFFF"/>
                </a:solidFill>
                <a:latin typeface="微软雅黑" panose="020B0503020204020204" pitchFamily="34" charset="-122"/>
                <a:ea typeface="微软雅黑" panose="020B0503020204020204" pitchFamily="34" charset="-122"/>
              </a:endParaRPr>
            </a:p>
          </p:txBody>
        </p:sp>
        <p:sp>
          <p:nvSpPr>
            <p:cNvPr id="18474" name="TextBox 20"/>
            <p:cNvSpPr txBox="1"/>
            <p:nvPr/>
          </p:nvSpPr>
          <p:spPr>
            <a:xfrm>
              <a:off x="823768" y="2886189"/>
              <a:ext cx="441146" cy="646331"/>
            </a:xfrm>
            <a:prstGeom prst="rect">
              <a:avLst/>
            </a:prstGeom>
            <a:noFill/>
            <a:ln w="9525">
              <a:noFill/>
            </a:ln>
          </p:spPr>
          <p:txBody>
            <a:bodyPr wrap="none">
              <a:spAutoFit/>
            </a:bodyPr>
            <a:lstStyle/>
            <a:p>
              <a:r>
                <a:rPr lang="en-US" altLang="zh-CN" sz="3600" dirty="0">
                  <a:solidFill>
                    <a:srgbClr val="FFFFFF"/>
                  </a:solidFill>
                  <a:latin typeface="Arial" panose="020B0604020202020204" pitchFamily="34" charset="0"/>
                </a:rPr>
                <a:t>1</a:t>
              </a:r>
              <a:endParaRPr lang="zh-CN" altLang="en-US" sz="3600" dirty="0">
                <a:solidFill>
                  <a:srgbClr val="FFFFFF"/>
                </a:solidFill>
                <a:latin typeface="Arial" panose="020B0604020202020204" pitchFamily="34" charset="0"/>
              </a:endParaRPr>
            </a:p>
          </p:txBody>
        </p:sp>
      </p:grpSp>
      <p:cxnSp>
        <p:nvCxnSpPr>
          <p:cNvPr id="7168" name="直接连接符 7167"/>
          <p:cNvCxnSpPr/>
          <p:nvPr/>
        </p:nvCxnSpPr>
        <p:spPr>
          <a:xfrm>
            <a:off x="1331595" y="1710690"/>
            <a:ext cx="6336030" cy="3048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8438" name="组合 4"/>
          <p:cNvGrpSpPr/>
          <p:nvPr/>
        </p:nvGrpSpPr>
        <p:grpSpPr>
          <a:xfrm>
            <a:off x="3247390" y="1776095"/>
            <a:ext cx="1919605" cy="1798320"/>
            <a:chOff x="2095469" y="1734891"/>
            <a:chExt cx="1850307" cy="1798825"/>
          </a:xfrm>
        </p:grpSpPr>
        <p:sp>
          <p:nvSpPr>
            <p:cNvPr id="22" name="矩形 21"/>
            <p:cNvSpPr/>
            <p:nvPr/>
          </p:nvSpPr>
          <p:spPr>
            <a:xfrm>
              <a:off x="2699046" y="1734891"/>
              <a:ext cx="1246730" cy="17988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8470" name="矩形 28"/>
            <p:cNvSpPr/>
            <p:nvPr/>
          </p:nvSpPr>
          <p:spPr>
            <a:xfrm>
              <a:off x="2746179" y="1772598"/>
              <a:ext cx="1108479" cy="922279"/>
            </a:xfrm>
            <a:prstGeom prst="rect">
              <a:avLst/>
            </a:prstGeom>
            <a:noFill/>
            <a:ln w="9525">
              <a:noFill/>
            </a:ln>
          </p:spPr>
          <p:txBody>
            <a:bodyPr wrap="square">
              <a:spAutoFit/>
            </a:bodyPr>
            <a:lstStyle/>
            <a:p>
              <a:pPr algn="l">
                <a:lnSpc>
                  <a:spcPct val="150000"/>
                </a:lnSpc>
              </a:pPr>
              <a:r>
                <a:rPr lang="zh-CN" altLang="zh-CN" b="1" dirty="0">
                  <a:sym typeface="+mn-ea"/>
                </a:rPr>
                <a:t>减少批评</a:t>
              </a:r>
            </a:p>
            <a:p>
              <a:pPr algn="l">
                <a:lnSpc>
                  <a:spcPct val="150000"/>
                </a:lnSpc>
              </a:pPr>
              <a:r>
                <a:rPr lang="zh-CN" altLang="zh-CN" b="1" dirty="0">
                  <a:sym typeface="+mn-ea"/>
                </a:rPr>
                <a:t>加些表</a:t>
              </a:r>
              <a:r>
                <a:rPr lang="zh-CN" altLang="zh-CN" b="1" dirty="0" smtClean="0">
                  <a:sym typeface="+mn-ea"/>
                </a:rPr>
                <a:t>扬</a:t>
              </a:r>
              <a:endParaRPr lang="zh-CN" altLang="en-US" b="1" dirty="0">
                <a:solidFill>
                  <a:srgbClr val="FFFFFF"/>
                </a:solidFill>
                <a:latin typeface="微软雅黑" panose="020B0503020204020204" pitchFamily="34" charset="-122"/>
                <a:ea typeface="微软雅黑" panose="020B0503020204020204" pitchFamily="34" charset="-122"/>
              </a:endParaRPr>
            </a:p>
          </p:txBody>
        </p:sp>
        <p:sp>
          <p:nvSpPr>
            <p:cNvPr id="18471" name="TextBox 38"/>
            <p:cNvSpPr txBox="1"/>
            <p:nvPr/>
          </p:nvSpPr>
          <p:spPr>
            <a:xfrm>
              <a:off x="2095469" y="2886189"/>
              <a:ext cx="441146" cy="645341"/>
            </a:xfrm>
            <a:prstGeom prst="rect">
              <a:avLst/>
            </a:prstGeom>
            <a:noFill/>
            <a:ln w="9525">
              <a:noFill/>
            </a:ln>
          </p:spPr>
          <p:txBody>
            <a:bodyPr wrap="square">
              <a:spAutoFit/>
            </a:bodyPr>
            <a:lstStyle/>
            <a:p>
              <a:r>
                <a:rPr lang="en-US" altLang="zh-CN" sz="3600" dirty="0">
                  <a:solidFill>
                    <a:srgbClr val="FFFFFF"/>
                  </a:solidFill>
                  <a:latin typeface="Arial" panose="020B0604020202020204" pitchFamily="34" charset="0"/>
                </a:rPr>
                <a:t>2</a:t>
              </a:r>
              <a:endParaRPr lang="zh-CN" altLang="en-US" sz="3600" dirty="0">
                <a:solidFill>
                  <a:srgbClr val="FFFFFF"/>
                </a:solidFill>
                <a:latin typeface="Arial" panose="020B0604020202020204" pitchFamily="34" charset="0"/>
              </a:endParaRPr>
            </a:p>
          </p:txBody>
        </p:sp>
      </p:grpSp>
      <p:grpSp>
        <p:nvGrpSpPr>
          <p:cNvPr id="18439" name="组合 5"/>
          <p:cNvGrpSpPr/>
          <p:nvPr/>
        </p:nvGrpSpPr>
        <p:grpSpPr>
          <a:xfrm>
            <a:off x="6462395" y="1788478"/>
            <a:ext cx="1247775" cy="1798637"/>
            <a:chOff x="2677198" y="1814273"/>
            <a:chExt cx="1246730" cy="1798825"/>
          </a:xfrm>
        </p:grpSpPr>
        <p:sp>
          <p:nvSpPr>
            <p:cNvPr id="23" name="矩形 22"/>
            <p:cNvSpPr/>
            <p:nvPr/>
          </p:nvSpPr>
          <p:spPr>
            <a:xfrm>
              <a:off x="2677198" y="1814273"/>
              <a:ext cx="1246730" cy="17988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8467" name="矩形 29"/>
            <p:cNvSpPr/>
            <p:nvPr/>
          </p:nvSpPr>
          <p:spPr>
            <a:xfrm>
              <a:off x="2746565" y="1839280"/>
              <a:ext cx="1101437" cy="922116"/>
            </a:xfrm>
            <a:prstGeom prst="rect">
              <a:avLst/>
            </a:prstGeom>
            <a:noFill/>
            <a:ln w="9525">
              <a:noFill/>
            </a:ln>
          </p:spPr>
          <p:txBody>
            <a:bodyPr wrap="none">
              <a:spAutoFit/>
            </a:bodyPr>
            <a:lstStyle/>
            <a:p>
              <a:pPr algn="l">
                <a:lnSpc>
                  <a:spcPct val="150000"/>
                </a:lnSpc>
              </a:pPr>
              <a:r>
                <a:rPr lang="zh-CN" altLang="zh-CN" b="1" dirty="0">
                  <a:sym typeface="+mn-ea"/>
                </a:rPr>
                <a:t>减少说教</a:t>
              </a:r>
            </a:p>
            <a:p>
              <a:pPr algn="l">
                <a:lnSpc>
                  <a:spcPct val="150000"/>
                </a:lnSpc>
              </a:pPr>
              <a:r>
                <a:rPr lang="zh-CN" altLang="zh-CN" b="1" dirty="0">
                  <a:sym typeface="+mn-ea"/>
                </a:rPr>
                <a:t>加些技巧</a:t>
              </a:r>
              <a:endParaRPr lang="zh-CN" altLang="en-US" b="1" dirty="0">
                <a:solidFill>
                  <a:srgbClr val="FFFFFF"/>
                </a:solidFill>
                <a:latin typeface="微软雅黑" panose="020B0503020204020204" pitchFamily="34" charset="-122"/>
                <a:ea typeface="微软雅黑" panose="020B0503020204020204" pitchFamily="34" charset="-122"/>
              </a:endParaRPr>
            </a:p>
          </p:txBody>
        </p:sp>
        <p:sp>
          <p:nvSpPr>
            <p:cNvPr id="18468" name="TextBox 39"/>
            <p:cNvSpPr txBox="1"/>
            <p:nvPr/>
          </p:nvSpPr>
          <p:spPr>
            <a:xfrm>
              <a:off x="3367170" y="2886189"/>
              <a:ext cx="441146" cy="646331"/>
            </a:xfrm>
            <a:prstGeom prst="rect">
              <a:avLst/>
            </a:prstGeom>
            <a:noFill/>
            <a:ln w="9525">
              <a:noFill/>
            </a:ln>
          </p:spPr>
          <p:txBody>
            <a:bodyPr wrap="none">
              <a:spAutoFit/>
            </a:bodyPr>
            <a:lstStyle/>
            <a:p>
              <a:r>
                <a:rPr lang="en-US" altLang="zh-CN" sz="3600" dirty="0">
                  <a:solidFill>
                    <a:srgbClr val="FFFFFF"/>
                  </a:solidFill>
                  <a:latin typeface="Arial" panose="020B0604020202020204" pitchFamily="34" charset="0"/>
                </a:rPr>
                <a:t>3</a:t>
              </a:r>
              <a:endParaRPr lang="zh-CN" altLang="en-US" sz="3600" dirty="0">
                <a:solidFill>
                  <a:srgbClr val="FFFFFF"/>
                </a:solidFill>
                <a:latin typeface="Arial" panose="020B0604020202020204" pitchFamily="34" charset="0"/>
              </a:endParaRPr>
            </a:p>
          </p:txBody>
        </p:sp>
      </p:grpSp>
      <p:sp>
        <p:nvSpPr>
          <p:cNvPr id="18462" name="TextBox 41"/>
          <p:cNvSpPr txBox="1"/>
          <p:nvPr/>
        </p:nvSpPr>
        <p:spPr>
          <a:xfrm>
            <a:off x="4715510" y="2997200"/>
            <a:ext cx="436880" cy="645160"/>
          </a:xfrm>
          <a:prstGeom prst="rect">
            <a:avLst/>
          </a:prstGeom>
          <a:noFill/>
          <a:ln w="9525">
            <a:noFill/>
          </a:ln>
        </p:spPr>
        <p:txBody>
          <a:bodyPr wrap="none">
            <a:spAutoFit/>
          </a:bodyPr>
          <a:lstStyle/>
          <a:p>
            <a:r>
              <a:rPr lang="en-US" altLang="zh-CN" sz="3600" dirty="0">
                <a:solidFill>
                  <a:srgbClr val="FFFFFF"/>
                </a:solidFill>
                <a:latin typeface="Arial" panose="020B0604020202020204" pitchFamily="34" charset="0"/>
              </a:rPr>
              <a:t>2</a:t>
            </a:r>
          </a:p>
        </p:txBody>
      </p:sp>
      <p:sp>
        <p:nvSpPr>
          <p:cNvPr id="18459" name="TextBox 42"/>
          <p:cNvSpPr txBox="1"/>
          <p:nvPr/>
        </p:nvSpPr>
        <p:spPr>
          <a:xfrm>
            <a:off x="7164070" y="3429000"/>
            <a:ext cx="440690" cy="646430"/>
          </a:xfrm>
          <a:prstGeom prst="rect">
            <a:avLst/>
          </a:prstGeom>
          <a:noFill/>
          <a:ln w="9525">
            <a:noFill/>
          </a:ln>
        </p:spPr>
        <p:txBody>
          <a:bodyPr wrap="none">
            <a:spAutoFit/>
          </a:bodyPr>
          <a:lstStyle/>
          <a:p>
            <a:r>
              <a:rPr lang="en-US" altLang="zh-CN" sz="3600" dirty="0">
                <a:solidFill>
                  <a:srgbClr val="FFFFFF"/>
                </a:solidFill>
                <a:latin typeface="Arial" panose="020B0604020202020204" pitchFamily="34" charset="0"/>
              </a:rPr>
              <a:t>6</a:t>
            </a:r>
            <a:endParaRPr lang="zh-CN" altLang="en-US" sz="3600" dirty="0">
              <a:solidFill>
                <a:srgbClr val="FFFFFF"/>
              </a:solidFill>
              <a:latin typeface="Arial" panose="020B0604020202020204" pitchFamily="34" charset="0"/>
            </a:endParaRPr>
          </a:p>
        </p:txBody>
      </p:sp>
      <p:cxnSp>
        <p:nvCxnSpPr>
          <p:cNvPr id="7173" name="直接连接符 7172"/>
          <p:cNvCxnSpPr/>
          <p:nvPr/>
        </p:nvCxnSpPr>
        <p:spPr>
          <a:xfrm>
            <a:off x="179388"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433513"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687638"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3941763"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195888"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6450013"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7704138" y="1484313"/>
            <a:ext cx="0" cy="25082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43" name="图片 42" descr="u=975311316,2926759007&amp;fm=23&amp;gp=0.jpg"/>
          <p:cNvPicPr>
            <a:picLocks noChangeAspect="1"/>
          </p:cNvPicPr>
          <p:nvPr/>
        </p:nvPicPr>
        <p:blipFill>
          <a:blip r:embed="rId3" cstate="print"/>
          <a:stretch>
            <a:fillRect/>
          </a:stretch>
        </p:blipFill>
        <p:spPr>
          <a:xfrm>
            <a:off x="971550" y="4414520"/>
            <a:ext cx="1998345" cy="1557020"/>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4" name="图片 43" descr="33.jpg"/>
          <p:cNvPicPr preferRelativeResize="0"/>
          <p:nvPr/>
        </p:nvPicPr>
        <p:blipFill>
          <a:blip r:embed="rId4" cstate="print"/>
          <a:stretch>
            <a:fillRect/>
          </a:stretch>
        </p:blipFill>
        <p:spPr>
          <a:xfrm>
            <a:off x="3707765" y="4394835"/>
            <a:ext cx="2012315" cy="1597025"/>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476" name="Picture 44" descr="http://img.sc115.com/uploads/allimg/c100211/12avcs91510-4ox.jpg"/>
          <p:cNvPicPr>
            <a:picLocks noChangeAspect="1" noChangeArrowheads="1"/>
          </p:cNvPicPr>
          <p:nvPr/>
        </p:nvPicPr>
        <p:blipFill>
          <a:blip r:embed="rId5" cstate="print"/>
          <a:srcRect/>
          <a:stretch>
            <a:fillRect/>
          </a:stretch>
        </p:blipFill>
        <p:spPr bwMode="auto">
          <a:xfrm>
            <a:off x="6444615" y="4394835"/>
            <a:ext cx="2113280" cy="1589405"/>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4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44" descr="未标题-3 拷贝.jpg"/>
          <p:cNvPicPr>
            <a:picLocks noChangeAspect="1"/>
          </p:cNvPicPr>
          <p:nvPr/>
        </p:nvPicPr>
        <p:blipFill>
          <a:blip r:embed="rId3" cstate="print"/>
          <a:stretch>
            <a:fillRect/>
          </a:stretch>
        </p:blipFill>
        <p:spPr>
          <a:xfrm>
            <a:off x="323215" y="0"/>
            <a:ext cx="9118600" cy="6858000"/>
          </a:xfrm>
          <a:prstGeom prst="rect">
            <a:avLst/>
          </a:prstGeom>
          <a:noFill/>
          <a:ln w="9525">
            <a:noFill/>
          </a:ln>
        </p:spPr>
      </p:pic>
      <p:sp>
        <p:nvSpPr>
          <p:cNvPr id="5" name="矩形 4"/>
          <p:cNvSpPr/>
          <p:nvPr/>
        </p:nvSpPr>
        <p:spPr>
          <a:xfrm>
            <a:off x="899795" y="1340485"/>
            <a:ext cx="8145780" cy="4901342"/>
          </a:xfrm>
          <a:prstGeom prst="rect">
            <a:avLst/>
          </a:prstGeom>
          <a:noFill/>
          <a:ln w="9525">
            <a:noFill/>
          </a:ln>
        </p:spPr>
        <p:txBody>
          <a:bodyPr wrap="square">
            <a:spAutoFit/>
          </a:bodyPr>
          <a:lstStyle/>
          <a:p>
            <a:pPr>
              <a:lnSpc>
                <a:spcPts val="2500"/>
              </a:lnSpc>
            </a:pPr>
            <a:r>
              <a:rPr lang="en-US" altLang="zh-CN" sz="2400" dirty="0" smtClean="0"/>
              <a:t>       </a:t>
            </a:r>
            <a:r>
              <a:rPr lang="zh-CN" altLang="zh-CN" sz="2000" dirty="0" smtClean="0"/>
              <a:t>对</a:t>
            </a:r>
            <a:r>
              <a:rPr lang="zh-CN" altLang="zh-CN" sz="2000" dirty="0" smtClean="0"/>
              <a:t>于错误屡犯的</a:t>
            </a:r>
            <a:r>
              <a:rPr lang="en-US" altLang="zh-CN" sz="2000" dirty="0" smtClean="0"/>
              <a:t>“</a:t>
            </a:r>
            <a:r>
              <a:rPr lang="zh-CN" altLang="zh-CN" sz="2000" dirty="0" smtClean="0"/>
              <a:t>问题学生</a:t>
            </a:r>
            <a:r>
              <a:rPr lang="en-US" altLang="zh-CN" sz="2000" dirty="0" smtClean="0"/>
              <a:t>”</a:t>
            </a:r>
            <a:r>
              <a:rPr lang="zh-CN" altLang="zh-CN" sz="2000" dirty="0" smtClean="0"/>
              <a:t>，有时我们特别生气，体育教师大多性格直率，脾气比较为暴，我们要学会控制自己，不要过于冲动，如果我们不加思索的辱骂学生，或不分轻重的动手去打学生，这类学生一般也不是善茬，同样也比较容易冲动，如果顶撞起来，无论是对骂或是对打，后果都是十分严重的，这样教师可能会受到处分甚至停职，所以我们针对这样的学生还是少些硬碰，多做冷落。我在教学时就有过一次这样的经历，一位</a:t>
            </a:r>
            <a:r>
              <a:rPr lang="en-US" altLang="zh-CN" sz="2000" dirty="0" smtClean="0"/>
              <a:t>“</a:t>
            </a:r>
            <a:r>
              <a:rPr lang="zh-CN" altLang="zh-CN" sz="2000" dirty="0" smtClean="0"/>
              <a:t>问题学生</a:t>
            </a:r>
            <a:r>
              <a:rPr lang="en-US" altLang="zh-CN" sz="2000" dirty="0" smtClean="0"/>
              <a:t>”</a:t>
            </a:r>
            <a:r>
              <a:rPr lang="zh-CN" altLang="zh-CN" sz="2000" dirty="0" smtClean="0"/>
              <a:t>在篮球的分组比赛中和另外一个同学发生争执，我开始没注意到，最后竞然发展到他先动手打了另外一个同学，我的处理方法是全体同学面前只批评了和他打架的同学（语气和平时不同），就是不去批评他，连他的名字都不提，也不看他一眼，让他们在沉默或闲置中感受冷落，感觉惩罚，他感觉到老师在冷落他，大家也看出这一点。他摸不透老师的</a:t>
            </a:r>
            <a:r>
              <a:rPr lang="en-US" altLang="zh-CN" sz="2000" dirty="0" smtClean="0"/>
              <a:t>“</a:t>
            </a:r>
            <a:r>
              <a:rPr lang="zh-CN" altLang="zh-CN" sz="2000" dirty="0" smtClean="0"/>
              <a:t>葫芦里卖的什么药</a:t>
            </a:r>
            <a:r>
              <a:rPr lang="en-US" altLang="zh-CN" sz="2000" dirty="0" smtClean="0"/>
              <a:t>”</a:t>
            </a:r>
            <a:r>
              <a:rPr lang="zh-CN" altLang="zh-CN" sz="2000" dirty="0" smtClean="0"/>
              <a:t>，就会静静观察，也会慢慢老实起来，他的气焰己经矮了一截，但注意是冷落他，而不是放弃他，同时也不可多用。</a:t>
            </a:r>
          </a:p>
          <a:p>
            <a:pPr>
              <a:lnSpc>
                <a:spcPts val="2500"/>
              </a:lnSpc>
            </a:pPr>
            <a:endParaRPr lang="zh-CN" altLang="en-US" sz="2400" dirty="0">
              <a:latin typeface="Times New Roman" panose="02020603050405020304" pitchFamily="18" charset="0"/>
              <a:ea typeface="Times New Roman" panose="02020603050405020304" pitchFamily="18" charset="0"/>
            </a:endParaRPr>
          </a:p>
        </p:txBody>
      </p:sp>
      <p:sp>
        <p:nvSpPr>
          <p:cNvPr id="2" name="圆角矩形 1"/>
          <p:cNvSpPr/>
          <p:nvPr/>
        </p:nvSpPr>
        <p:spPr>
          <a:xfrm>
            <a:off x="6372225"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
        <p:nvSpPr>
          <p:cNvPr id="3" name="单圆角矩形 2"/>
          <p:cNvSpPr/>
          <p:nvPr/>
        </p:nvSpPr>
        <p:spPr>
          <a:xfrm>
            <a:off x="755015" y="188595"/>
            <a:ext cx="4433570"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减少碰撞</a:t>
            </a:r>
            <a:r>
              <a:rPr lang="en-US" altLang="zh-CN" sz="3600" b="1">
                <a:solidFill>
                  <a:schemeClr val="tx1"/>
                </a:solidFill>
                <a:latin typeface="微软雅黑" panose="020B0503020204020204" pitchFamily="34" charset="-122"/>
                <a:ea typeface="微软雅黑" panose="020B0503020204020204" pitchFamily="34" charset="-122"/>
                <a:cs typeface="Lao UI" pitchFamily="34" charset="0"/>
              </a:rPr>
              <a:t> </a:t>
            </a:r>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加些冷落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000" fill="hold">
                                          <p:stCondLst>
                                            <p:cond delay="0"/>
                                          </p:stCondLst>
                                        </p:cTn>
                                        <p:tgtEl>
                                          <p:spTgt spid="5"/>
                                        </p:tgtEl>
                                        <p:attrNameLst>
                                          <p:attrName>style.visibility</p:attrName>
                                        </p:attrNameLst>
                                      </p:cBhvr>
                                      <p:to>
                                        <p:strVal val="visible"/>
                                      </p:to>
                                    </p:set>
                                    <p:animEffect transition="in" filter="strips(down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44" descr="未标题-3 拷贝.jpg"/>
          <p:cNvPicPr>
            <a:picLocks noChangeAspect="1"/>
          </p:cNvPicPr>
          <p:nvPr/>
        </p:nvPicPr>
        <p:blipFill>
          <a:blip r:embed="rId3" cstate="print"/>
          <a:stretch>
            <a:fillRect/>
          </a:stretch>
        </p:blipFill>
        <p:spPr>
          <a:xfrm>
            <a:off x="323215" y="0"/>
            <a:ext cx="9118600" cy="6858000"/>
          </a:xfrm>
          <a:prstGeom prst="rect">
            <a:avLst/>
          </a:prstGeom>
          <a:noFill/>
          <a:ln w="9525">
            <a:noFill/>
          </a:ln>
        </p:spPr>
      </p:pic>
      <p:sp>
        <p:nvSpPr>
          <p:cNvPr id="5" name="矩形 4"/>
          <p:cNvSpPr/>
          <p:nvPr/>
        </p:nvSpPr>
        <p:spPr>
          <a:xfrm>
            <a:off x="899795" y="1340485"/>
            <a:ext cx="8145780" cy="4900295"/>
          </a:xfrm>
          <a:prstGeom prst="rect">
            <a:avLst/>
          </a:prstGeom>
          <a:noFill/>
          <a:ln w="9525">
            <a:noFill/>
          </a:ln>
        </p:spPr>
        <p:txBody>
          <a:bodyPr wrap="square">
            <a:spAutoFit/>
          </a:bodyPr>
          <a:lstStyle/>
          <a:p>
            <a:pPr>
              <a:lnSpc>
                <a:spcPts val="2500"/>
              </a:lnSpc>
            </a:pPr>
            <a:r>
              <a:rPr lang="en-US" altLang="zh-CN" sz="2400" dirty="0">
                <a:latin typeface="Times New Roman" panose="02020603050405020304" pitchFamily="18" charset="0"/>
                <a:cs typeface="Times New Roman" panose="02020603050405020304" pitchFamily="18" charset="0"/>
              </a:rPr>
              <a:t>      </a:t>
            </a:r>
            <a:r>
              <a:rPr lang="en-US" altLang="zh-CN" sz="2400" dirty="0">
                <a:sym typeface="+mn-ea"/>
              </a:rPr>
              <a:t>“</a:t>
            </a:r>
            <a:r>
              <a:rPr lang="zh-CN" altLang="zh-CN" sz="2400" dirty="0">
                <a:sym typeface="+mn-ea"/>
              </a:rPr>
              <a:t>问题学生</a:t>
            </a:r>
            <a:r>
              <a:rPr lang="en-US" altLang="zh-CN" sz="2400" dirty="0">
                <a:sym typeface="+mn-ea"/>
              </a:rPr>
              <a:t>”</a:t>
            </a:r>
            <a:r>
              <a:rPr lang="zh-CN" altLang="zh-CN" sz="2400" dirty="0">
                <a:sym typeface="+mn-ea"/>
              </a:rPr>
              <a:t>由于违反课堂纪律经常受到班主任或其他任课教师的批评已如家便饭，更是不会把体育课的纪律放在心上，如果体育教师再和其他教师一样列举他们的</a:t>
            </a:r>
            <a:r>
              <a:rPr lang="en-US" altLang="zh-CN" sz="2400" dirty="0">
                <a:sym typeface="+mn-ea"/>
              </a:rPr>
              <a:t>“</a:t>
            </a:r>
            <a:r>
              <a:rPr lang="zh-CN" altLang="zh-CN" sz="2400" dirty="0">
                <a:sym typeface="+mn-ea"/>
              </a:rPr>
              <a:t>罪状</a:t>
            </a:r>
            <a:r>
              <a:rPr lang="en-US" altLang="zh-CN" sz="2400" dirty="0">
                <a:sym typeface="+mn-ea"/>
              </a:rPr>
              <a:t>”</a:t>
            </a:r>
            <a:r>
              <a:rPr lang="zh-CN" altLang="zh-CN" sz="2400" dirty="0">
                <a:sym typeface="+mn-ea"/>
              </a:rPr>
              <a:t>去批评，肯定不会收到什么好的效果，倒不如我们用心去发现他们身上的闪光点加以表扬，例如他们的不经意一次帮助教师收拾或布置器材或把受伤的同学扶到卫生室或是主动去捡踢飞到墙外的足球，只要我们细心的去发现、去挖掘，使学生的长处得到别人的认可，受到别人的尊重，增强学生的自信心和自尊心。心理学家赫洛克曾做过一个实验，其结果同样也是表扬组的成绩均优于其他三组，这个实验告诉我们，在教学过程中，对学生要少批评多表扬，少放弃多鼓励，这样往往能激发他们的自尊心和上进心。苏联教育家苏霍姆林斯基说过不要轻易给学生打不及格的数，所以我们时刻要记住：每一位学生都有优点和长处，只要我们善于去发现，每一位学生都有自尊心和进取心，只要我们善于去启发，去激励。</a:t>
            </a:r>
            <a:endParaRPr lang="zh-CN" altLang="en-US" sz="2400" dirty="0">
              <a:latin typeface="Times New Roman" panose="02020603050405020304" pitchFamily="18" charset="0"/>
              <a:ea typeface="Times New Roman" panose="02020603050405020304" pitchFamily="18" charset="0"/>
            </a:endParaRPr>
          </a:p>
        </p:txBody>
      </p:sp>
      <p:sp>
        <p:nvSpPr>
          <p:cNvPr id="2" name="圆角矩形 1"/>
          <p:cNvSpPr/>
          <p:nvPr/>
        </p:nvSpPr>
        <p:spPr>
          <a:xfrm>
            <a:off x="6372225"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
        <p:nvSpPr>
          <p:cNvPr id="3" name="单圆角矩形 2"/>
          <p:cNvSpPr/>
          <p:nvPr/>
        </p:nvSpPr>
        <p:spPr>
          <a:xfrm>
            <a:off x="755015" y="188595"/>
            <a:ext cx="4433570"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减少批评</a:t>
            </a:r>
            <a:r>
              <a:rPr lang="en-US" altLang="zh-CN" sz="3600" b="1">
                <a:solidFill>
                  <a:schemeClr val="tx1"/>
                </a:solidFill>
                <a:latin typeface="微软雅黑" panose="020B0503020204020204" pitchFamily="34" charset="-122"/>
                <a:ea typeface="微软雅黑" panose="020B0503020204020204" pitchFamily="34" charset="-122"/>
                <a:cs typeface="Lao UI" pitchFamily="34" charset="0"/>
              </a:rPr>
              <a:t> </a:t>
            </a:r>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加些表扬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44" descr="未标题-3 拷贝.jpg"/>
          <p:cNvPicPr>
            <a:picLocks noChangeAspect="1"/>
          </p:cNvPicPr>
          <p:nvPr/>
        </p:nvPicPr>
        <p:blipFill>
          <a:blip r:embed="rId3" cstate="print"/>
          <a:stretch>
            <a:fillRect/>
          </a:stretch>
        </p:blipFill>
        <p:spPr>
          <a:xfrm>
            <a:off x="323215" y="0"/>
            <a:ext cx="9118600" cy="6858000"/>
          </a:xfrm>
          <a:prstGeom prst="rect">
            <a:avLst/>
          </a:prstGeom>
          <a:noFill/>
          <a:ln w="9525">
            <a:noFill/>
          </a:ln>
        </p:spPr>
      </p:pic>
      <p:sp>
        <p:nvSpPr>
          <p:cNvPr id="5" name="矩形 4"/>
          <p:cNvSpPr/>
          <p:nvPr/>
        </p:nvSpPr>
        <p:spPr>
          <a:xfrm>
            <a:off x="899795" y="1340485"/>
            <a:ext cx="8145780" cy="4900295"/>
          </a:xfrm>
          <a:prstGeom prst="rect">
            <a:avLst/>
          </a:prstGeom>
          <a:noFill/>
          <a:ln w="9525">
            <a:noFill/>
          </a:ln>
        </p:spPr>
        <p:txBody>
          <a:bodyPr wrap="square">
            <a:spAutoFit/>
          </a:bodyPr>
          <a:lstStyle/>
          <a:p>
            <a:pPr>
              <a:lnSpc>
                <a:spcPts val="2500"/>
              </a:lnSpc>
            </a:pPr>
            <a:r>
              <a:rPr lang="en-US" altLang="zh-CN" sz="2400" dirty="0">
                <a:latin typeface="Times New Roman" panose="02020603050405020304" pitchFamily="18" charset="0"/>
                <a:cs typeface="Times New Roman" panose="02020603050405020304" pitchFamily="18" charset="0"/>
              </a:rPr>
              <a:t>      </a:t>
            </a:r>
            <a:r>
              <a:rPr lang="zh-CN" altLang="zh-CN" sz="2400" dirty="0">
                <a:latin typeface="+mn-ea"/>
                <a:sym typeface="+mn-ea"/>
              </a:rPr>
              <a:t>一些</a:t>
            </a:r>
            <a:r>
              <a:rPr lang="en-US" altLang="zh-CN" sz="2400" dirty="0">
                <a:latin typeface="+mn-ea"/>
                <a:sym typeface="+mn-ea"/>
              </a:rPr>
              <a:t>“</a:t>
            </a:r>
            <a:r>
              <a:rPr lang="zh-CN" altLang="zh-CN" sz="2400" dirty="0">
                <a:latin typeface="+mn-ea"/>
                <a:sym typeface="+mn-ea"/>
              </a:rPr>
              <a:t>问题学生</a:t>
            </a:r>
            <a:r>
              <a:rPr lang="en-US" altLang="zh-CN" sz="2400" dirty="0">
                <a:latin typeface="+mn-ea"/>
                <a:sym typeface="+mn-ea"/>
              </a:rPr>
              <a:t>”</a:t>
            </a:r>
            <a:r>
              <a:rPr lang="zh-CN" altLang="zh-CN" sz="2400" dirty="0">
                <a:latin typeface="+mn-ea"/>
                <a:sym typeface="+mn-ea"/>
              </a:rPr>
              <a:t>，错误重复率相当高，犯了错后，体育教师找他谈话，他认识错误相当快，态度也特别端正，但就是管不了几天，有时是上一节课出现的错误，下一节课就又犯了，这样的</a:t>
            </a:r>
            <a:r>
              <a:rPr lang="en-US" altLang="zh-CN" sz="2400" dirty="0">
                <a:latin typeface="+mn-ea"/>
                <a:sym typeface="+mn-ea"/>
              </a:rPr>
              <a:t>“</a:t>
            </a:r>
            <a:r>
              <a:rPr lang="zh-CN" altLang="zh-CN" sz="2400" dirty="0">
                <a:latin typeface="+mn-ea"/>
                <a:sym typeface="+mn-ea"/>
              </a:rPr>
              <a:t>问题学生</a:t>
            </a:r>
            <a:r>
              <a:rPr lang="en-US" altLang="zh-CN" sz="2400" dirty="0">
                <a:latin typeface="+mn-ea"/>
                <a:sym typeface="+mn-ea"/>
              </a:rPr>
              <a:t>” </a:t>
            </a:r>
            <a:r>
              <a:rPr lang="zh-CN" altLang="zh-CN" sz="2400" dirty="0">
                <a:latin typeface="+mn-ea"/>
                <a:sym typeface="+mn-ea"/>
              </a:rPr>
              <a:t>体育教师是相当头痛，教师的苦口婆心、循循善诱，这些学生可能会对说教产生免疫力，他是这边耳朵进那边耳朵出。这种情况下你最好不要再找他谈话，进行说服教育，这对他已经没有效果了，产生了心理学上的超限效应，我们可以反其道而行之，他不是喜欢做这事吗？那好，就让他重复不间断地做，直到他自己完全不愿意做并讨厌为止，即超限度处罚；还有一种称之为</a:t>
            </a:r>
            <a:r>
              <a:rPr lang="en-US" altLang="zh-CN" sz="2400" dirty="0">
                <a:latin typeface="+mn-ea"/>
                <a:sym typeface="+mn-ea"/>
              </a:rPr>
              <a:t>“</a:t>
            </a:r>
            <a:r>
              <a:rPr lang="zh-CN" altLang="zh-CN" sz="2400" dirty="0">
                <a:latin typeface="+mn-ea"/>
                <a:sym typeface="+mn-ea"/>
              </a:rPr>
              <a:t>以其人之道，还治其人之身</a:t>
            </a:r>
            <a:r>
              <a:rPr lang="en-US" altLang="zh-CN" sz="2400" dirty="0">
                <a:latin typeface="+mn-ea"/>
                <a:sym typeface="+mn-ea"/>
              </a:rPr>
              <a:t>”</a:t>
            </a:r>
            <a:r>
              <a:rPr lang="zh-CN" altLang="zh-CN" sz="2400" dirty="0">
                <a:latin typeface="+mn-ea"/>
                <a:sym typeface="+mn-ea"/>
              </a:rPr>
              <a:t>，例如在组织学生分组比赛或游戏时，教师有意将自己同</a:t>
            </a:r>
            <a:r>
              <a:rPr lang="en-US" altLang="zh-CN" sz="2400" dirty="0">
                <a:latin typeface="+mn-ea"/>
                <a:sym typeface="+mn-ea"/>
              </a:rPr>
              <a:t>“</a:t>
            </a:r>
            <a:r>
              <a:rPr lang="zh-CN" altLang="zh-CN" sz="2400" dirty="0">
                <a:latin typeface="+mn-ea"/>
                <a:sym typeface="+mn-ea"/>
              </a:rPr>
              <a:t>问题学生</a:t>
            </a:r>
            <a:r>
              <a:rPr lang="en-US" altLang="zh-CN" sz="2400" dirty="0">
                <a:latin typeface="+mn-ea"/>
                <a:sym typeface="+mn-ea"/>
              </a:rPr>
              <a:t>”</a:t>
            </a:r>
            <a:r>
              <a:rPr lang="zh-CN" altLang="zh-CN" sz="2400" dirty="0">
                <a:latin typeface="+mn-ea"/>
                <a:sym typeface="+mn-ea"/>
              </a:rPr>
              <a:t>分在一组，在比赛或游戏中，教师再故意犯一些他经常犯的错误，如个人主义或随意性太强或不遵守规则等，让他们自己品尝同样的苦果，这样有时会有出其不意的效果</a:t>
            </a:r>
            <a:r>
              <a:rPr lang="zh-CN" altLang="zh-CN" sz="2400" dirty="0">
                <a:sym typeface="+mn-ea"/>
              </a:rPr>
              <a:t>。</a:t>
            </a:r>
            <a:endParaRPr lang="zh-CN" altLang="en-US" sz="2400" dirty="0">
              <a:latin typeface="Times New Roman" panose="02020603050405020304" pitchFamily="18" charset="0"/>
              <a:ea typeface="Times New Roman" panose="02020603050405020304" pitchFamily="18" charset="0"/>
            </a:endParaRPr>
          </a:p>
        </p:txBody>
      </p:sp>
      <p:sp>
        <p:nvSpPr>
          <p:cNvPr id="2" name="圆角矩形 1"/>
          <p:cNvSpPr/>
          <p:nvPr/>
        </p:nvSpPr>
        <p:spPr>
          <a:xfrm>
            <a:off x="6372225"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
        <p:nvSpPr>
          <p:cNvPr id="3" name="单圆角矩形 2"/>
          <p:cNvSpPr/>
          <p:nvPr/>
        </p:nvSpPr>
        <p:spPr>
          <a:xfrm>
            <a:off x="755015" y="188595"/>
            <a:ext cx="4433570"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减少说教</a:t>
            </a:r>
            <a:r>
              <a:rPr lang="en-US" altLang="zh-CN" sz="3600" b="1">
                <a:solidFill>
                  <a:schemeClr val="tx1"/>
                </a:solidFill>
                <a:latin typeface="微软雅黑" panose="020B0503020204020204" pitchFamily="34" charset="-122"/>
                <a:ea typeface="微软雅黑" panose="020B0503020204020204" pitchFamily="34" charset="-122"/>
                <a:cs typeface="Lao UI" pitchFamily="34" charset="0"/>
              </a:rPr>
              <a:t> </a:t>
            </a:r>
            <a:r>
              <a:rPr lang="zh-CN" altLang="en-US" sz="3600" b="1">
                <a:solidFill>
                  <a:schemeClr val="tx1"/>
                </a:solidFill>
                <a:latin typeface="微软雅黑" panose="020B0503020204020204" pitchFamily="34" charset="-122"/>
                <a:ea typeface="微软雅黑" panose="020B0503020204020204" pitchFamily="34" charset="-122"/>
                <a:cs typeface="Lao UI" pitchFamily="34" charset="0"/>
              </a:rPr>
              <a:t>加些技巧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000"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图片 44" descr="未标题-3 拷贝.jpg"/>
          <p:cNvPicPr>
            <a:picLocks noChangeAspect="1"/>
          </p:cNvPicPr>
          <p:nvPr/>
        </p:nvPicPr>
        <p:blipFill>
          <a:blip r:embed="rId3" cstate="print"/>
          <a:stretch>
            <a:fillRect/>
          </a:stretch>
        </p:blipFill>
        <p:spPr>
          <a:xfrm>
            <a:off x="25400" y="0"/>
            <a:ext cx="9118600" cy="6858000"/>
          </a:xfrm>
          <a:prstGeom prst="rect">
            <a:avLst/>
          </a:prstGeom>
          <a:noFill/>
          <a:ln w="9525">
            <a:noFill/>
          </a:ln>
        </p:spPr>
      </p:pic>
      <p:pic>
        <p:nvPicPr>
          <p:cNvPr id="34820" name="Picture 8" descr="xiaoren"/>
          <p:cNvPicPr>
            <a:picLocks noChangeAspect="1"/>
          </p:cNvPicPr>
          <p:nvPr/>
        </p:nvPicPr>
        <p:blipFill>
          <a:blip r:embed="rId4" cstate="print">
            <a:clrChange>
              <a:clrFrom>
                <a:srgbClr val="FDFEFF"/>
              </a:clrFrom>
              <a:clrTo>
                <a:srgbClr val="FDFEFF">
                  <a:alpha val="0"/>
                </a:srgbClr>
              </a:clrTo>
            </a:clrChange>
          </a:blip>
          <a:stretch>
            <a:fillRect/>
          </a:stretch>
        </p:blipFill>
        <p:spPr>
          <a:xfrm>
            <a:off x="6929438" y="4214813"/>
            <a:ext cx="2214562" cy="2214562"/>
          </a:xfrm>
          <a:prstGeom prst="rect">
            <a:avLst/>
          </a:prstGeom>
          <a:noFill/>
          <a:ln w="9525">
            <a:noFill/>
          </a:ln>
        </p:spPr>
      </p:pic>
      <p:sp>
        <p:nvSpPr>
          <p:cNvPr id="5" name="矩形 4"/>
          <p:cNvSpPr/>
          <p:nvPr/>
        </p:nvSpPr>
        <p:spPr>
          <a:xfrm>
            <a:off x="785813" y="1500188"/>
            <a:ext cx="7572375" cy="3759200"/>
          </a:xfrm>
          <a:prstGeom prst="rect">
            <a:avLst/>
          </a:prstGeom>
          <a:noFill/>
          <a:ln w="9525">
            <a:noFill/>
          </a:ln>
        </p:spPr>
        <p:txBody>
          <a:bodyPr>
            <a:spAutoFit/>
          </a:bodyPr>
          <a:lstStyle/>
          <a:p>
            <a:pPr>
              <a:lnSpc>
                <a:spcPts val="3500"/>
              </a:lnSpc>
            </a:pPr>
            <a:r>
              <a:rPr lang="en-US" altLang="zh-CN" sz="2400" dirty="0">
                <a:latin typeface="Arial" panose="020B0604020202020204" pitchFamily="34" charset="0"/>
              </a:rPr>
              <a:t>       </a:t>
            </a:r>
            <a:r>
              <a:rPr lang="zh-CN" altLang="zh-CN" sz="2400" dirty="0">
                <a:sym typeface="+mn-ea"/>
              </a:rPr>
              <a:t>总之，在遇到问题学生时，我们体育教师要控制好自己的脾气。巧用各种手段“治理”问题学生。这是我们体育教师应该有的智慧。有时候，所谓的问题学生在我们体育课堂上，经过我们体育教师的打造，他们却能成为我们体育课堂上的标兵小明星。让他们在体育课堂上，找到学习的自信！</a:t>
            </a:r>
            <a:endParaRPr lang="zh-CN" altLang="zh-CN" sz="2400" dirty="0">
              <a:latin typeface="Arial" panose="020B0604020202020204" pitchFamily="34" charset="0"/>
            </a:endParaRPr>
          </a:p>
          <a:p>
            <a:pPr>
              <a:lnSpc>
                <a:spcPts val="3500"/>
              </a:lnSpc>
            </a:pPr>
            <a:endParaRPr lang="zh-CN" altLang="zh-CN" sz="2400" dirty="0">
              <a:latin typeface="Arial" panose="020B0604020202020204" pitchFamily="34" charset="0"/>
            </a:endParaRPr>
          </a:p>
          <a:p>
            <a:pPr>
              <a:lnSpc>
                <a:spcPts val="3500"/>
              </a:lnSpc>
              <a:spcBef>
                <a:spcPts val="600"/>
              </a:spcBef>
              <a:spcAft>
                <a:spcPts val="600"/>
              </a:spcAft>
            </a:pPr>
            <a:endParaRPr lang="zh-CN" altLang="en-US" sz="2400" dirty="0">
              <a:latin typeface="Times New Roman" panose="02020603050405020304" pitchFamily="18" charset="0"/>
              <a:ea typeface="Times New Roman" panose="02020603050405020304" pitchFamily="18" charset="0"/>
            </a:endParaRPr>
          </a:p>
        </p:txBody>
      </p:sp>
      <p:sp>
        <p:nvSpPr>
          <p:cNvPr id="3" name="单圆角矩形 2"/>
          <p:cNvSpPr/>
          <p:nvPr/>
        </p:nvSpPr>
        <p:spPr>
          <a:xfrm>
            <a:off x="755650" y="188595"/>
            <a:ext cx="1543050" cy="645159"/>
          </a:xfrm>
          <a:prstGeom prst="round1Rect">
            <a:avLst/>
          </a:prstGeom>
          <a:solidFill>
            <a:schemeClr val="accent1">
              <a:lumMod val="20000"/>
              <a:lumOff val="80000"/>
            </a:schemeClr>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sz="3600" b="1">
                <a:solidFill>
                  <a:schemeClr val="tx1"/>
                </a:solidFill>
                <a:latin typeface="微软雅黑" panose="020B0503020204020204" pitchFamily="34" charset="-122"/>
                <a:ea typeface="微软雅黑" panose="020B0503020204020204" pitchFamily="34" charset="-122"/>
                <a:cs typeface="Lao UI" pitchFamily="34" charset="0"/>
              </a:rPr>
              <a:t>总结</a:t>
            </a:r>
          </a:p>
        </p:txBody>
      </p:sp>
      <p:sp>
        <p:nvSpPr>
          <p:cNvPr id="2" name="圆角矩形 1"/>
          <p:cNvSpPr/>
          <p:nvPr/>
        </p:nvSpPr>
        <p:spPr>
          <a:xfrm>
            <a:off x="6155690" y="188595"/>
            <a:ext cx="2840990" cy="441274"/>
          </a:xfrm>
          <a:prstGeom prst="roundRect">
            <a:avLst/>
          </a:prstGeom>
          <a:solidFill>
            <a:srgbClr val="FFFF00"/>
          </a:solidFill>
          <a:ln w="12700">
            <a:solidFill>
              <a:schemeClr val="bg1"/>
            </a:solidFill>
          </a:ln>
          <a:effectLst>
            <a:outerShdw blurRad="50800" dist="38100" dir="2700000" algn="tl" rotWithShape="0">
              <a:prstClr val="black">
                <a:alpha val="40000"/>
              </a:prstClr>
            </a:outerShdw>
          </a:effectLst>
        </p:spPr>
        <p:txBody>
          <a:bodyPr wrap="square">
            <a:spAutoFit/>
          </a:bodyPr>
          <a:lstStyle/>
          <a:p>
            <a:r>
              <a:rPr lang="zh-CN" altLang="en-US" sz="2000" b="1">
                <a:solidFill>
                  <a:schemeClr val="bg1"/>
                </a:solidFill>
                <a:latin typeface="微软雅黑" panose="020B0503020204020204" pitchFamily="34" charset="-122"/>
                <a:ea typeface="微软雅黑" panose="020B0503020204020204" pitchFamily="34" charset="-122"/>
                <a:cs typeface="Lao UI" pitchFamily="34" charset="0"/>
              </a:rPr>
              <a:t>金坛区朱林中心小学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7346" name="Picture 2" descr="E:\实用资料\优秀PPT\图片\笑脸副本.jpg"/>
          <p:cNvPicPr>
            <a:picLocks noChangeAspect="1" noChangeArrowheads="1"/>
          </p:cNvPicPr>
          <p:nvPr/>
        </p:nvPicPr>
        <p:blipFill>
          <a:blip r:embed="rId3" cstate="print"/>
          <a:srcRect/>
          <a:stretch>
            <a:fillRect/>
          </a:stretch>
        </p:blipFill>
        <p:spPr bwMode="auto">
          <a:xfrm>
            <a:off x="107315" y="-171450"/>
            <a:ext cx="9144000" cy="6858000"/>
          </a:xfrm>
          <a:prstGeom prst="rect">
            <a:avLst/>
          </a:prstGeom>
          <a:noFill/>
          <a:effectLst>
            <a:innerShdw blurRad="63500" dist="50800" dir="13500000">
              <a:prstClr val="black">
                <a:alpha val="50000"/>
              </a:prstClr>
            </a:innerShdw>
          </a:effectLst>
        </p:spPr>
      </p:pic>
      <p:sp>
        <p:nvSpPr>
          <p:cNvPr id="5" name="TextBox 4"/>
          <p:cNvSpPr txBox="1"/>
          <p:nvPr/>
        </p:nvSpPr>
        <p:spPr>
          <a:xfrm rot="21120000">
            <a:off x="3403600" y="2575878"/>
            <a:ext cx="4373880" cy="1106805"/>
          </a:xfrm>
          <a:prstGeom prst="rect">
            <a:avLst/>
          </a:prstGeom>
        </p:spPr>
        <p:txBody>
          <a:bodyPr wrap="none">
            <a:spAutoFit/>
          </a:bodyPr>
          <a:lstStyle>
            <a:defPPr>
              <a:defRPr lang="zh-CN"/>
            </a:defPPr>
          </a:lstStyle>
          <a:p>
            <a:pPr marR="0" defTabSz="914400">
              <a:buClrTx/>
              <a:buSzTx/>
              <a:buFontTx/>
              <a:buNone/>
              <a:defRPr/>
            </a:pPr>
            <a:r>
              <a:rPr kumimoji="0" lang="zh-CN" altLang="en-US" sz="6600" b="1" i="1" kern="1200" cap="none" spc="0" normalizeH="0" baseline="0" noProof="0" dirty="0">
                <a:solidFill>
                  <a:schemeClr val="bg1"/>
                </a:solidFill>
                <a:latin typeface="+mn-ea"/>
                <a:ea typeface="+mn-ea"/>
                <a:cs typeface="+mn-cs"/>
              </a:rPr>
              <a:t>感谢聆听！</a:t>
            </a:r>
          </a:p>
        </p:txBody>
      </p:sp>
      <p:cxnSp>
        <p:nvCxnSpPr>
          <p:cNvPr id="6" name="Straight Connector 8"/>
          <p:cNvCxnSpPr/>
          <p:nvPr/>
        </p:nvCxnSpPr>
        <p:spPr>
          <a:xfrm>
            <a:off x="134800" y="1304925"/>
            <a:ext cx="4248472" cy="0"/>
          </a:xfrm>
          <a:prstGeom prst="line">
            <a:avLst/>
          </a:prstGeom>
          <a:ln w="57150">
            <a:solidFill>
              <a:srgbClr val="E5BE9D"/>
            </a:solidFill>
          </a:ln>
          <a:scene3d>
            <a:camera prst="orthographicFront"/>
            <a:lightRig rig="threePt" dir="t"/>
          </a:scene3d>
          <a:sp3d>
            <a:bevelT w="38100"/>
          </a:sp3d>
        </p:spPr>
        <p:style>
          <a:lnRef idx="1">
            <a:schemeClr val="accent1"/>
          </a:lnRef>
          <a:fillRef idx="0">
            <a:schemeClr val="accent1"/>
          </a:fillRef>
          <a:effectRef idx="0">
            <a:schemeClr val="accent1"/>
          </a:effectRef>
          <a:fontRef idx="minor">
            <a:schemeClr val="tx1"/>
          </a:fontRef>
        </p:style>
      </p:cxnSp>
      <p:cxnSp>
        <p:nvCxnSpPr>
          <p:cNvPr id="7" name="Straight Connector 8"/>
          <p:cNvCxnSpPr/>
          <p:nvPr/>
        </p:nvCxnSpPr>
        <p:spPr>
          <a:xfrm>
            <a:off x="4383272" y="1304925"/>
            <a:ext cx="4611841" cy="0"/>
          </a:xfrm>
          <a:prstGeom prst="line">
            <a:avLst/>
          </a:prstGeom>
          <a:ln w="57150">
            <a:solidFill>
              <a:srgbClr val="3EBCCA"/>
            </a:solidFill>
          </a:ln>
          <a:scene3d>
            <a:camera prst="orthographicFront"/>
            <a:lightRig rig="threePt" dir="t"/>
          </a:scene3d>
          <a:sp3d>
            <a:bevelT w="38100"/>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2" nodeType="afterEffect">
                                  <p:stCondLst>
                                    <p:cond delay="0"/>
                                  </p:stCondLst>
                                  <p:iterate type="lt">
                                    <p:tmAbs val="0"/>
                                  </p:iterate>
                                  <p:childTnLst>
                                    <p:set>
                                      <p:cBhvr>
                                        <p:cTn id="6" dur="1" fill="hold">
                                          <p:stCondLst>
                                            <p:cond delay="0"/>
                                          </p:stCondLst>
                                        </p:cTn>
                                        <p:tgtEl>
                                          <p:spTgt spid="5"/>
                                        </p:tgtEl>
                                        <p:attrNameLst>
                                          <p:attrName>style.visibility</p:attrName>
                                        </p:attrNameLst>
                                      </p:cBhvr>
                                      <p:to>
                                        <p:strVal val="hidden"/>
                                      </p:to>
                                    </p:set>
                                  </p:childTnLst>
                                </p:cTn>
                              </p:par>
                            </p:childTnLst>
                          </p:cTn>
                        </p:par>
                        <p:par>
                          <p:cTn id="7" fill="hold">
                            <p:stCondLst>
                              <p:cond delay="0"/>
                            </p:stCondLst>
                            <p:childTnLst>
                              <p:par>
                                <p:cTn id="8" presetID="6" presetClass="emph" presetSubtype="0" fill="hold" grpId="3" nodeType="afterEffect">
                                  <p:stCondLst>
                                    <p:cond delay="0"/>
                                  </p:stCondLst>
                                  <p:iterate type="lt">
                                    <p:tmPct val="0"/>
                                  </p:iterate>
                                  <p:childTnLst>
                                    <p:animScale>
                                      <p:cBhvr>
                                        <p:cTn id="9" dur="10" fill="hold"/>
                                        <p:tgtEl>
                                          <p:spTgt spid="5"/>
                                        </p:tgtEl>
                                      </p:cBhvr>
                                      <p:by x="100000" y="400000"/>
                                    </p:animScale>
                                  </p:childTnLst>
                                </p:cTn>
                              </p:par>
                            </p:childTnLst>
                          </p:cTn>
                        </p:par>
                        <p:par>
                          <p:cTn id="10" fill="hold">
                            <p:stCondLst>
                              <p:cond delay="9"/>
                            </p:stCondLst>
                            <p:childTnLst>
                              <p:par>
                                <p:cTn id="11" presetID="1" presetClass="entr" presetSubtype="0" fill="hold" grpId="4" nodeType="afterEffect">
                                  <p:stCondLst>
                                    <p:cond delay="0"/>
                                  </p:stCondLst>
                                  <p:iterate type="lt">
                                    <p:tmAbs val="0"/>
                                  </p:iterate>
                                  <p:childTnLst>
                                    <p:set>
                                      <p:cBhvr>
                                        <p:cTn id="12" dur="1" fill="hold">
                                          <p:stCondLst>
                                            <p:cond delay="0"/>
                                          </p:stCondLst>
                                        </p:cTn>
                                        <p:tgtEl>
                                          <p:spTgt spid="5"/>
                                        </p:tgtEl>
                                        <p:attrNameLst>
                                          <p:attrName>style.visibility</p:attrName>
                                        </p:attrNameLst>
                                      </p:cBhvr>
                                      <p:to>
                                        <p:strVal val="visible"/>
                                      </p:to>
                                    </p:set>
                                  </p:childTnLst>
                                </p:cTn>
                              </p:par>
                              <p:par>
                                <p:cTn id="13" presetID="6" presetClass="emph" presetSubtype="0" accel="50000" decel="50000" fill="hold" grpId="1" nodeType="withEffect">
                                  <p:stCondLst>
                                    <p:cond delay="0"/>
                                  </p:stCondLst>
                                  <p:iterate type="lt">
                                    <p:tmPct val="0"/>
                                  </p:iterate>
                                  <p:childTnLst>
                                    <p:animScale>
                                      <p:cBhvr>
                                        <p:cTn id="14" dur="1000" fill="hold"/>
                                        <p:tgtEl>
                                          <p:spTgt spid="5"/>
                                        </p:tgtEl>
                                      </p:cBhvr>
                                      <p:by x="100000" y="25000"/>
                                    </p:animScale>
                                  </p:childTnLst>
                                </p:cTn>
                              </p:par>
                              <p:par>
                                <p:cTn id="15" presetID="37" presetClass="entr" presetSubtype="0" fill="hold" grpId="0" nodeType="withEffect">
                                  <p:stCondLst>
                                    <p:cond delay="0"/>
                                  </p:stCondLst>
                                  <p:iterate type="lt">
                                    <p:tmPct val="0"/>
                                  </p:iterate>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900" decel="100000" fill="hold"/>
                                        <p:tgtEl>
                                          <p:spTgt spid="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par>
                                <p:cTn id="26" presetID="47"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5" grpId="2"/>
      <p:bldP spid="5" grpId="3"/>
      <p:bldP spid="5" grpId="4"/>
    </p:bldLst>
  </p:timing>
</p:sld>
</file>

<file path=ppt/theme/theme1.xml><?xml version="1.0" encoding="utf-8"?>
<a:theme xmlns:a="http://schemas.openxmlformats.org/drawingml/2006/main" name="演示文稿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网格">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w="12700">
          <a:solidFill>
            <a:schemeClr val="bg1"/>
          </a:solidFill>
        </a:ln>
        <a:effectLst>
          <a:outerShdw blurRad="50800" dist="38100" dir="2700000" algn="tl" rotWithShape="0">
            <a:prstClr val="black">
              <a:alpha val="40000"/>
            </a:prstClr>
          </a:outerShdw>
        </a:effectLst>
      </a:spPr>
      <a:bodyPr wrap="square">
        <a:spAutoFit/>
      </a:bodyPr>
      <a:lstStyle>
        <a:defPPr>
          <a:defRPr sz="1600" b="1">
            <a:solidFill>
              <a:schemeClr val="bg1"/>
            </a:solidFill>
            <a:latin typeface="微软雅黑" panose="020B0503020204020204" pitchFamily="34" charset="-122"/>
            <a:ea typeface="微软雅黑" panose="020B0503020204020204" pitchFamily="34" charset="-122"/>
            <a:cs typeface="Lao UI" pitchFamily="34" charset="0"/>
          </a:defRPr>
        </a:defPPr>
      </a:lst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演示文稿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网格">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w="12700">
          <a:solidFill>
            <a:schemeClr val="bg1"/>
          </a:solidFill>
        </a:ln>
        <a:effectLst>
          <a:outerShdw blurRad="50800" dist="38100" dir="2700000" algn="tl" rotWithShape="0">
            <a:prstClr val="black">
              <a:alpha val="40000"/>
            </a:prstClr>
          </a:outerShdw>
        </a:effectLst>
      </a:spPr>
      <a:bodyPr wrap="square">
        <a:spAutoFit/>
      </a:bodyPr>
      <a:lstStyle>
        <a:defPPr>
          <a:defRPr sz="1600" b="1">
            <a:solidFill>
              <a:schemeClr val="bg1"/>
            </a:solidFill>
            <a:latin typeface="微软雅黑" panose="020B0503020204020204" pitchFamily="34" charset="-122"/>
            <a:ea typeface="微软雅黑" panose="020B0503020204020204" pitchFamily="34" charset="-122"/>
            <a:cs typeface="Lao UI" pitchFamily="34" charset="0"/>
          </a:defRPr>
        </a:defPPr>
      </a:lst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3785</Words>
  <Application>Microsoft Office PowerPoint</Application>
  <PresentationFormat>全屏显示(4:3)</PresentationFormat>
  <Paragraphs>74</Paragraphs>
  <Slides>9</Slides>
  <Notes>9</Notes>
  <HiddenSlides>0</HiddenSlides>
  <MMClips>0</MMClips>
  <ScaleCrop>false</ScaleCrop>
  <HeadingPairs>
    <vt:vector size="4" baseType="variant">
      <vt:variant>
        <vt:lpstr>主题</vt:lpstr>
      </vt:variant>
      <vt:variant>
        <vt:i4>2</vt:i4>
      </vt:variant>
      <vt:variant>
        <vt:lpstr>幻灯片标题</vt:lpstr>
      </vt:variant>
      <vt:variant>
        <vt:i4>9</vt:i4>
      </vt:variant>
    </vt:vector>
  </HeadingPairs>
  <TitlesOfParts>
    <vt:vector size="11" baseType="lpstr">
      <vt:lpstr>演示文稿1</vt:lpstr>
      <vt:lpstr>1_演示文稿1</vt:lpstr>
      <vt:lpstr>幻灯片 1</vt:lpstr>
      <vt:lpstr>幻灯片 2</vt:lpstr>
      <vt:lpstr>幻灯片 3</vt:lpstr>
      <vt:lpstr>巧用加减，立成效 Contents</vt:lpstr>
      <vt:lpstr>幻灯片 5</vt:lpstr>
      <vt:lpstr>幻灯片 6</vt:lpstr>
      <vt:lpstr>幻灯片 7</vt:lpstr>
      <vt:lpstr>幻灯片 8</vt:lpstr>
      <vt:lpstr>幻灯片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dell</dc:creator>
  <cp:lastModifiedBy>Administrator</cp:lastModifiedBy>
  <cp:revision>310</cp:revision>
  <dcterms:created xsi:type="dcterms:W3CDTF">2010-11-15T01:57:47Z</dcterms:created>
  <dcterms:modified xsi:type="dcterms:W3CDTF">2022-04-21T02:33:21Z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4FFD0594506E4DFAB8DE109A81C5168F</vt:lpwstr>
  </property>
  <property fmtid="{D5CDD505-2E9C-101B-9397-08002B2CF9AE}" pid="3" name="KSOProductBuildVer">
    <vt:lpwstr>2052-11.1.0.11636</vt:lpwstr>
  </property>
</Properties>
</file>