
<file path=[Content_Types].xml><?xml version="1.0" encoding="utf-8"?>
<Types xmlns="http://schemas.openxmlformats.org/package/2006/content-types">
  <Default Extension="jpeg" ContentType="image/jpeg"/>
  <Default Extension="xlsx" ContentType="application/vnd.openxmlformats-officedocument.spreadsheetml.sheet"/>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2" r:id="rId3"/>
    <p:sldId id="264" r:id="rId5"/>
    <p:sldId id="265" r:id="rId6"/>
    <p:sldId id="266" r:id="rId7"/>
    <p:sldId id="269" r:id="rId8"/>
    <p:sldId id="271" r:id="rId9"/>
    <p:sldId id="272" r:id="rId10"/>
    <p:sldId id="306" r:id="rId11"/>
    <p:sldId id="274" r:id="rId12"/>
    <p:sldId id="275" r:id="rId13"/>
    <p:sldId id="276" r:id="rId14"/>
    <p:sldId id="277" r:id="rId15"/>
    <p:sldId id="278" r:id="rId16"/>
    <p:sldId id="279" r:id="rId17"/>
    <p:sldId id="307" r:id="rId18"/>
    <p:sldId id="281" r:id="rId19"/>
    <p:sldId id="282" r:id="rId20"/>
    <p:sldId id="284" r:id="rId21"/>
    <p:sldId id="286" r:id="rId22"/>
    <p:sldId id="287" r:id="rId23"/>
    <p:sldId id="288" r:id="rId24"/>
    <p:sldId id="289" r:id="rId25"/>
    <p:sldId id="290" r:id="rId26"/>
    <p:sldId id="291" r:id="rId27"/>
    <p:sldId id="292" r:id="rId28"/>
    <p:sldId id="293" r:id="rId29"/>
    <p:sldId id="294" r:id="rId30"/>
    <p:sldId id="299"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1DE"/>
    <a:srgbClr val="1371F6"/>
    <a:srgbClr val="F6FDFE"/>
    <a:srgbClr val="FFECC6"/>
    <a:srgbClr val="D52C23"/>
    <a:srgbClr val="F8E0B6"/>
    <a:srgbClr val="F1D3A1"/>
    <a:srgbClr val="FAFC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0" autoAdjust="0"/>
    <p:restoredTop sz="96197"/>
  </p:normalViewPr>
  <p:slideViewPr>
    <p:cSldViewPr snapToGrid="0" showGuides="1">
      <p:cViewPr>
        <p:scale>
          <a:sx n="73" d="100"/>
          <a:sy n="73" d="100"/>
        </p:scale>
        <p:origin x="1072" y="1280"/>
      </p:cViewPr>
      <p:guideLst>
        <p:guide orient="horz" pos="2183"/>
        <p:guide pos="3863"/>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108303249097"/>
          <c:y val="0.036734693877551"/>
          <c:w val="0.646209386281588"/>
          <c:h val="0.816326530612245"/>
        </c:manualLayout>
      </c:layout>
      <c:barChart>
        <c:barDir val="col"/>
        <c:grouping val="clustered"/>
        <c:varyColors val="0"/>
        <c:ser>
          <c:idx val="0"/>
          <c:order val="0"/>
          <c:tx>
            <c:strRef>
              <c:f>Sheet1!$A$2</c:f>
              <c:strCache>
                <c:ptCount val="1"/>
                <c:pt idx="0">
                  <c:v>轻度心理疾病</c:v>
                </c:pt>
              </c:strCache>
            </c:strRef>
          </c:tx>
          <c:spPr>
            <a:solidFill>
              <a:srgbClr val="1371F6"/>
            </a:solidFill>
            <a:ln>
              <a:noFill/>
            </a:ln>
            <a:effectLst/>
            <a:sp3d/>
          </c:spPr>
          <c:invertIfNegative val="0"/>
          <c:dLbls>
            <c:dLbl>
              <c:idx val="0"/>
              <c:layout>
                <c:manualLayout>
                  <c:x val="-0.00777204006749808"/>
                  <c:y val="-0.041123452001553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a:solidFill>
                        <a:schemeClr val="tx2">
                          <a:lumMod val="35000"/>
                          <a:lumOff val="65000"/>
                        </a:schemeClr>
                      </a:solidFill>
                    </a:ln>
                    <a:effectLst/>
                  </c:spPr>
                </c15:leaderLines>
              </c:ext>
            </c:extLst>
          </c:dLbls>
          <c:cat>
            <c:strRef>
              <c:f>Sheet1!$B$1:$B$1</c:f>
              <c:strCache>
                <c:ptCount val="1"/>
                <c:pt idx="0">
                  <c:v>心里问题比例52.23%</c:v>
                </c:pt>
              </c:strCache>
            </c:strRef>
          </c:cat>
          <c:val>
            <c:numRef>
              <c:f>Sheet1!$B$2:$B$2</c:f>
              <c:numCache>
                <c:formatCode>0.00%</c:formatCode>
                <c:ptCount val="1"/>
                <c:pt idx="0">
                  <c:v>0.3218</c:v>
                </c:pt>
              </c:numCache>
            </c:numRef>
          </c:val>
        </c:ser>
        <c:ser>
          <c:idx val="1"/>
          <c:order val="1"/>
          <c:tx>
            <c:strRef>
              <c:f>Sheet1!$A$3</c:f>
              <c:strCache>
                <c:ptCount val="1"/>
                <c:pt idx="0">
                  <c:v>中度心理疾病</c:v>
                </c:pt>
              </c:strCache>
            </c:strRef>
          </c:tx>
          <c:spPr>
            <a:solidFill>
              <a:srgbClr val="1891DE"/>
            </a:solidFill>
            <a:ln>
              <a:noFill/>
            </a:ln>
            <a:effectLst/>
            <a:sp3d/>
          </c:spPr>
          <c:invertIfNegative val="0"/>
          <c:dLbls>
            <c:dLbl>
              <c:idx val="0"/>
              <c:layout>
                <c:manualLayout>
                  <c:x val="0.0108808560944972"/>
                  <c:y val="-0.029373894286823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a:solidFill>
                        <a:schemeClr val="tx2">
                          <a:lumMod val="35000"/>
                          <a:lumOff val="65000"/>
                        </a:schemeClr>
                      </a:solidFill>
                    </a:ln>
                    <a:effectLst/>
                  </c:spPr>
                </c15:leaderLines>
              </c:ext>
            </c:extLst>
          </c:dLbls>
          <c:cat>
            <c:strRef>
              <c:f>Sheet1!$B$1:$B$1</c:f>
              <c:strCache>
                <c:ptCount val="1"/>
                <c:pt idx="0">
                  <c:v>心里问题比例52.23%</c:v>
                </c:pt>
              </c:strCache>
            </c:strRef>
          </c:cat>
          <c:val>
            <c:numRef>
              <c:f>Sheet1!$B$3:$B$3</c:f>
              <c:numCache>
                <c:formatCode>0.00%</c:formatCode>
                <c:ptCount val="1"/>
                <c:pt idx="0">
                  <c:v>0.1656</c:v>
                </c:pt>
              </c:numCache>
            </c:numRef>
          </c:val>
        </c:ser>
        <c:ser>
          <c:idx val="2"/>
          <c:order val="2"/>
          <c:tx>
            <c:strRef>
              <c:f>Sheet1!$A$4</c:f>
              <c:strCache>
                <c:ptCount val="1"/>
                <c:pt idx="0">
                  <c:v>心理疾病</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invertIfNegative val="0"/>
          <c:dLbls>
            <c:dLbl>
              <c:idx val="0"/>
              <c:layout>
                <c:manualLayout>
                  <c:x val="0.0217617121889945"/>
                  <c:y val="-0.0264365048581415"/>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a:solidFill>
                        <a:schemeClr val="tx2">
                          <a:lumMod val="35000"/>
                          <a:lumOff val="65000"/>
                        </a:schemeClr>
                      </a:solidFill>
                    </a:ln>
                    <a:effectLst/>
                  </c:spPr>
                </c15:leaderLines>
              </c:ext>
            </c:extLst>
          </c:dLbls>
          <c:cat>
            <c:strRef>
              <c:f>Sheet1!$B$1:$B$1</c:f>
              <c:strCache>
                <c:ptCount val="1"/>
                <c:pt idx="0">
                  <c:v>心里问题比例52.23%</c:v>
                </c:pt>
              </c:strCache>
            </c:strRef>
          </c:cat>
          <c:val>
            <c:numRef>
              <c:f>Sheet1!$B$4:$B$4</c:f>
              <c:numCache>
                <c:formatCode>0.00%</c:formatCode>
                <c:ptCount val="1"/>
                <c:pt idx="0">
                  <c:v>0.0249</c:v>
                </c:pt>
              </c:numCache>
            </c:numRef>
          </c:val>
        </c:ser>
        <c:dLbls>
          <c:showLegendKey val="0"/>
          <c:showVal val="0"/>
          <c:showCatName val="0"/>
          <c:showSerName val="0"/>
          <c:showPercent val="0"/>
          <c:showBubbleSize val="0"/>
        </c:dLbls>
        <c:gapWidth val="150"/>
        <c:axId val="205723552"/>
        <c:axId val="1"/>
      </c:barChart>
      <c:catAx>
        <c:axId val="205723552"/>
        <c:scaling>
          <c:orientation val="minMax"/>
        </c:scaling>
        <c:delete val="1"/>
        <c:axPos val="b"/>
        <c:numFmt formatCode="General" sourceLinked="1"/>
        <c:majorTickMark val="none"/>
        <c:minorTickMark val="none"/>
        <c:tickLblPos val="low"/>
        <c:txPr>
          <a:bodyPr rot="-60000000" spcFirstLastPara="0" vertOverflow="ellipsis" vert="horz" wrap="square" anchor="ctr" anchorCtr="1"/>
          <a:lstStyle/>
          <a:p>
            <a:pPr>
              <a:defRPr lang="zh-CN" sz="1400" b="0" i="0" u="none" strike="noStrike" kern="1200" baseline="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pPr>
          </a:p>
        </c:txPr>
        <c:crossAx val="1"/>
        <c:crosses val="autoZero"/>
        <c:auto val="1"/>
        <c:lblAlgn val="ctr"/>
        <c:lblOffset val="100"/>
        <c:tickLblSkip val="1"/>
        <c:noMultiLvlLbl val="0"/>
      </c:catAx>
      <c:valAx>
        <c:axId val="1"/>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0" spcFirstLastPara="1" vertOverflow="ellipsis" vert="horz" wrap="square" anchor="ctr" anchorCtr="1"/>
          <a:lstStyle/>
          <a:p>
            <a:pPr>
              <a:defRPr lang="zh-CN" sz="1400" b="0" i="0" u="none" strike="noStrike" kern="1200" baseline="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pPr>
          </a:p>
        </c:txPr>
        <c:crossAx val="205723552"/>
        <c:crosses val="autoZero"/>
        <c:crossBetween val="between"/>
      </c:valAx>
      <c:spPr>
        <a:noFill/>
        <a:ln>
          <a:noFill/>
        </a:ln>
        <a:effectLst/>
      </c:spPr>
    </c:plotArea>
    <c:legend>
      <c:legendPos val="b"/>
      <c:layout>
        <c:manualLayout>
          <c:xMode val="edge"/>
          <c:yMode val="edge"/>
          <c:x val="0.18544968840239"/>
          <c:y val="0.90888842476594"/>
          <c:w val="0.507856675747918"/>
          <c:h val="0.0734872386619659"/>
        </c:manualLayout>
      </c:layout>
      <c:overlay val="0"/>
      <c:spPr>
        <a:noFill/>
        <a:ln>
          <a:noFill/>
        </a:ln>
        <a:effectLst/>
      </c:spPr>
      <c:txPr>
        <a:bodyPr rot="0" spcFirstLastPara="1" vertOverflow="ellipsis" vert="horz" wrap="square" anchor="ctr" anchorCtr="1"/>
        <a:lstStyle/>
        <a:p>
          <a:pPr>
            <a:defRPr lang="zh-CN" sz="1400" b="0" i="0" u="none" strike="noStrike" kern="1200" baseline="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pPr>
        </a:p>
      </c:txPr>
    </c:legend>
    <c:plotVisOnly val="1"/>
    <c:dispBlanksAs val="gap"/>
    <c:showDLblsOverMax val="0"/>
  </c:chart>
  <c:spPr>
    <a:noFill/>
    <a:ln>
      <a:noFill/>
    </a:ln>
    <a:effectLst/>
  </c:spPr>
  <c:txPr>
    <a:bodyPr/>
    <a:lstStyle/>
    <a:p>
      <a:pPr>
        <a:defRPr lang="zh-CN" sz="140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0">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7F2B2-C81D-4948-9EDF-568F71B8993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F8009E-218E-4EEF-9489-D323FC6996E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F8009E-218E-4EEF-9489-D323FC6996E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F8009E-218E-4EEF-9489-D323FC6996E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F8009E-218E-4EEF-9489-D323FC6996E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F8009E-218E-4EEF-9489-D323FC6996E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F8009E-218E-4EEF-9489-D323FC6996E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圆角矩形 6"/>
          <p:cNvSpPr/>
          <p:nvPr userDrawn="1"/>
        </p:nvSpPr>
        <p:spPr>
          <a:xfrm>
            <a:off x="-386862" y="175846"/>
            <a:ext cx="4888524" cy="633046"/>
          </a:xfrm>
          <a:prstGeom prst="roundRect">
            <a:avLst>
              <a:gd name="adj" fmla="val 50000"/>
            </a:avLst>
          </a:prstGeom>
          <a:solidFill>
            <a:srgbClr val="137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梯形 7"/>
          <p:cNvSpPr/>
          <p:nvPr userDrawn="1"/>
        </p:nvSpPr>
        <p:spPr>
          <a:xfrm>
            <a:off x="0" y="6453554"/>
            <a:ext cx="12192000" cy="387361"/>
          </a:xfrm>
          <a:prstGeom prst="trapezoid">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2000" advTm="3000"/>
    </mc:Choice>
    <mc:Fallback>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png"/><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0" Type="http://schemas.openxmlformats.org/officeDocument/2006/relationships/slideLayout" Target="../slideLayouts/slideLayout3.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7.png"/><Relationship Id="rId2" Type="http://schemas.openxmlformats.org/officeDocument/2006/relationships/tags" Target="../tags/tag2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1.png"/><Relationship Id="rId2" Type="http://schemas.openxmlformats.org/officeDocument/2006/relationships/tags" Target="../tags/tag39.xml"/><Relationship Id="rId1" Type="http://schemas.openxmlformats.org/officeDocument/2006/relationships/tags" Target="../tags/tag38.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audio2.wav"/><Relationship Id="rId1" Type="http://schemas.openxmlformats.org/officeDocument/2006/relationships/audio" Target="../media/audio1.wav"/></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a:off x="7793680" y="3187645"/>
            <a:ext cx="3814187" cy="748116"/>
          </a:xfrm>
          <a:prstGeom prst="roundRect">
            <a:avLst>
              <a:gd name="adj" fmla="val 50000"/>
            </a:avLst>
          </a:prstGeom>
          <a:solidFill>
            <a:srgbClr val="137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框 9"/>
          <p:cNvSpPr txBox="1"/>
          <p:nvPr/>
        </p:nvSpPr>
        <p:spPr>
          <a:xfrm>
            <a:off x="8197797" y="3361648"/>
            <a:ext cx="3005951" cy="400110"/>
          </a:xfrm>
          <a:prstGeom prst="rect">
            <a:avLst/>
          </a:prstGeom>
          <a:noFill/>
        </p:spPr>
        <p:txBody>
          <a:bodyPr wrap="none" rtlCol="0">
            <a:spAutoFit/>
          </a:bodyPr>
          <a:lstStyle/>
          <a:p>
            <a:r>
              <a:rPr kumimoji="1" lang="zh-CN" altLang="en-US" sz="2000">
                <a:solidFill>
                  <a:schemeClr val="bg1"/>
                </a:solidFill>
                <a:latin typeface="Source Han Sans CN Regular" panose="020B0500000000000000" pitchFamily="34" charset="-128"/>
                <a:ea typeface="Source Han Sans CN Regular" panose="020B0500000000000000" pitchFamily="34" charset="-128"/>
              </a:rPr>
              <a:t>心理健康及压力情绪管理</a:t>
            </a:r>
            <a:endParaRPr kumimoji="1" lang="zh-CN" altLang="en-US" sz="2000">
              <a:solidFill>
                <a:schemeClr val="bg1"/>
              </a:solidFill>
              <a:latin typeface="Source Han Sans CN Regular" panose="020B0500000000000000" pitchFamily="34" charset="-128"/>
              <a:ea typeface="Source Han Sans CN Regular" panose="020B0500000000000000" pitchFamily="34" charset="-128"/>
            </a:endParaRPr>
          </a:p>
        </p:txBody>
      </p:sp>
      <p:sp>
        <p:nvSpPr>
          <p:cNvPr id="24" name="梯形 23"/>
          <p:cNvSpPr/>
          <p:nvPr/>
        </p:nvSpPr>
        <p:spPr>
          <a:xfrm>
            <a:off x="0" y="5660414"/>
            <a:ext cx="12192000" cy="1180501"/>
          </a:xfrm>
          <a:prstGeom prst="trapezoid">
            <a:avLst>
              <a:gd name="adj" fmla="val 6212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6" name="图片 5"/>
          <p:cNvPicPr>
            <a:picLocks noChangeAspect="1"/>
          </p:cNvPicPr>
          <p:nvPr/>
        </p:nvPicPr>
        <p:blipFill>
          <a:blip r:embed="rId1" cstate="screen"/>
          <a:stretch>
            <a:fillRect/>
          </a:stretch>
        </p:blipFill>
        <p:spPr>
          <a:xfrm>
            <a:off x="7900788" y="3023926"/>
            <a:ext cx="4003995" cy="4003995"/>
          </a:xfrm>
          <a:prstGeom prst="rect">
            <a:avLst/>
          </a:prstGeom>
        </p:spPr>
      </p:pic>
      <p:sp>
        <p:nvSpPr>
          <p:cNvPr id="8" name="文本框 7"/>
          <p:cNvSpPr txBox="1"/>
          <p:nvPr/>
        </p:nvSpPr>
        <p:spPr>
          <a:xfrm>
            <a:off x="6544378" y="1708142"/>
            <a:ext cx="3262432" cy="1015663"/>
          </a:xfrm>
          <a:prstGeom prst="rect">
            <a:avLst/>
          </a:prstGeom>
          <a:noFill/>
        </p:spPr>
        <p:txBody>
          <a:bodyPr wrap="none" rtlCol="0">
            <a:spAutoFit/>
          </a:bodyPr>
          <a:lstStyle/>
          <a:p>
            <a:r>
              <a:rPr kumimoji="1" lang="zh-CN" altLang="en-US" sz="6000" b="1" i="1">
                <a:solidFill>
                  <a:srgbClr val="1371F6"/>
                </a:solidFill>
                <a:latin typeface="Source Han Sans CN Bold" panose="020B0500000000000000" pitchFamily="34" charset="-128"/>
                <a:ea typeface="Source Han Sans CN Bold" panose="020B0500000000000000" pitchFamily="34" charset="-128"/>
              </a:rPr>
              <a:t>及其维护</a:t>
            </a:r>
            <a:endParaRPr kumimoji="1" lang="zh-CN" altLang="en-US" sz="6000" b="1" i="1">
              <a:solidFill>
                <a:srgbClr val="1371F6"/>
              </a:solidFill>
              <a:latin typeface="Source Han Sans CN Bold" panose="020B0500000000000000" pitchFamily="34" charset="-128"/>
              <a:ea typeface="Source Han Sans CN Bold" panose="020B0500000000000000" pitchFamily="34" charset="-128"/>
            </a:endParaRPr>
          </a:p>
        </p:txBody>
      </p:sp>
      <p:sp>
        <p:nvSpPr>
          <p:cNvPr id="11" name="文本框 10"/>
          <p:cNvSpPr txBox="1"/>
          <p:nvPr/>
        </p:nvSpPr>
        <p:spPr>
          <a:xfrm>
            <a:off x="1080656" y="1110319"/>
            <a:ext cx="1415772" cy="830997"/>
          </a:xfrm>
          <a:prstGeom prst="rect">
            <a:avLst/>
          </a:prstGeom>
          <a:noFill/>
        </p:spPr>
        <p:txBody>
          <a:bodyPr wrap="none" rtlCol="0">
            <a:spAutoFit/>
          </a:bodyPr>
          <a:lstStyle/>
          <a:p>
            <a:r>
              <a:rPr kumimoji="1" lang="zh-CN" altLang="en-US" sz="4800" b="1" i="1">
                <a:solidFill>
                  <a:schemeClr val="tx1">
                    <a:lumMod val="75000"/>
                    <a:lumOff val="25000"/>
                  </a:schemeClr>
                </a:solidFill>
                <a:latin typeface="Source Han Sans CN Bold" panose="020B0500000000000000" pitchFamily="34" charset="-128"/>
                <a:ea typeface="Source Han Sans CN Bold" panose="020B0500000000000000" pitchFamily="34" charset="-128"/>
              </a:rPr>
              <a:t>教师</a:t>
            </a:r>
            <a:endParaRPr kumimoji="1" lang="zh-CN" altLang="en-US" sz="4800" i="1">
              <a:solidFill>
                <a:schemeClr val="tx1">
                  <a:lumMod val="75000"/>
                  <a:lumOff val="25000"/>
                </a:schemeClr>
              </a:solidFill>
            </a:endParaRPr>
          </a:p>
        </p:txBody>
      </p:sp>
      <p:sp>
        <p:nvSpPr>
          <p:cNvPr id="14" name="椭圆 13"/>
          <p:cNvSpPr/>
          <p:nvPr/>
        </p:nvSpPr>
        <p:spPr>
          <a:xfrm>
            <a:off x="735567" y="2215974"/>
            <a:ext cx="1776047" cy="1776047"/>
          </a:xfrm>
          <a:prstGeom prst="ellipse">
            <a:avLst/>
          </a:prstGeom>
          <a:solidFill>
            <a:srgbClr val="137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7200" b="1">
                <a:latin typeface="Source Han Sans CN Bold" panose="020B0500000000000000" pitchFamily="34" charset="-128"/>
                <a:ea typeface="Source Han Sans CN Bold" panose="020B0500000000000000" pitchFamily="34" charset="-128"/>
              </a:rPr>
              <a:t>心</a:t>
            </a:r>
            <a:endParaRPr kumimoji="1" lang="zh-CN" altLang="en-US" sz="7200" b="1">
              <a:latin typeface="Source Han Sans CN Bold" panose="020B0500000000000000" pitchFamily="34" charset="-128"/>
              <a:ea typeface="Source Han Sans CN Bold" panose="020B0500000000000000" pitchFamily="34" charset="-128"/>
            </a:endParaRPr>
          </a:p>
        </p:txBody>
      </p:sp>
      <p:sp>
        <p:nvSpPr>
          <p:cNvPr id="30" name="椭圆 29"/>
          <p:cNvSpPr/>
          <p:nvPr/>
        </p:nvSpPr>
        <p:spPr>
          <a:xfrm>
            <a:off x="1979680" y="3103997"/>
            <a:ext cx="1776047" cy="1776047"/>
          </a:xfrm>
          <a:prstGeom prst="ellipse">
            <a:avLst/>
          </a:prstGeom>
          <a:solidFill>
            <a:srgbClr val="1371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7200" b="1">
                <a:latin typeface="Source Han Sans CN Bold" panose="020B0500000000000000" pitchFamily="34" charset="-128"/>
                <a:ea typeface="Source Han Sans CN Bold" panose="020B0500000000000000" pitchFamily="34" charset="-128"/>
              </a:rPr>
              <a:t>理</a:t>
            </a:r>
            <a:endParaRPr kumimoji="1" lang="zh-CN" altLang="en-US" sz="7200" b="1">
              <a:latin typeface="Source Han Sans CN Bold" panose="020B0500000000000000" pitchFamily="34" charset="-128"/>
              <a:ea typeface="Source Han Sans CN Bold" panose="020B0500000000000000" pitchFamily="34" charset="-128"/>
            </a:endParaRPr>
          </a:p>
        </p:txBody>
      </p:sp>
      <p:sp>
        <p:nvSpPr>
          <p:cNvPr id="36" name="椭圆 35"/>
          <p:cNvSpPr/>
          <p:nvPr/>
        </p:nvSpPr>
        <p:spPr>
          <a:xfrm>
            <a:off x="3107242" y="2022888"/>
            <a:ext cx="1538516" cy="1538516"/>
          </a:xfrm>
          <a:prstGeom prst="ellipse">
            <a:avLst/>
          </a:prstGeom>
          <a:solidFill>
            <a:srgbClr val="1371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6600" b="1">
                <a:latin typeface="Source Han Sans CN Bold" panose="020B0500000000000000" pitchFamily="34" charset="-128"/>
                <a:ea typeface="Source Han Sans CN Bold" panose="020B0500000000000000" pitchFamily="34" charset="-128"/>
              </a:rPr>
              <a:t>健</a:t>
            </a:r>
            <a:endParaRPr kumimoji="1" lang="zh-CN" altLang="en-US" sz="6600" b="1">
              <a:latin typeface="Source Han Sans CN Bold" panose="020B0500000000000000" pitchFamily="34" charset="-128"/>
              <a:ea typeface="Source Han Sans CN Bold" panose="020B0500000000000000" pitchFamily="34" charset="-128"/>
            </a:endParaRPr>
          </a:p>
        </p:txBody>
      </p:sp>
      <p:sp>
        <p:nvSpPr>
          <p:cNvPr id="38" name="椭圆 37"/>
          <p:cNvSpPr/>
          <p:nvPr/>
        </p:nvSpPr>
        <p:spPr>
          <a:xfrm>
            <a:off x="4313786" y="2587373"/>
            <a:ext cx="2074075" cy="2074075"/>
          </a:xfrm>
          <a:prstGeom prst="ellipse">
            <a:avLst/>
          </a:prstGeom>
          <a:solidFill>
            <a:srgbClr val="1371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1500" b="1">
                <a:latin typeface="Source Han Sans CN Bold" panose="020B0500000000000000" pitchFamily="34" charset="-128"/>
                <a:ea typeface="Source Han Sans CN Bold" panose="020B0500000000000000" pitchFamily="34" charset="-128"/>
              </a:rPr>
              <a:t>康</a:t>
            </a:r>
            <a:endParaRPr kumimoji="1" lang="zh-CN" altLang="en-US" sz="11500" b="1">
              <a:latin typeface="Source Han Sans CN Bold" panose="020B0500000000000000" pitchFamily="34" charset="-128"/>
              <a:ea typeface="Source Han Sans CN Bold" panose="020B0500000000000000" pitchFamily="34" charset="-128"/>
            </a:endParaRPr>
          </a:p>
        </p:txBody>
      </p:sp>
      <p:sp>
        <p:nvSpPr>
          <p:cNvPr id="18" name="文本框 17"/>
          <p:cNvSpPr txBox="1"/>
          <p:nvPr/>
        </p:nvSpPr>
        <p:spPr>
          <a:xfrm>
            <a:off x="2601985" y="1083949"/>
            <a:ext cx="2659702" cy="769441"/>
          </a:xfrm>
          <a:prstGeom prst="rect">
            <a:avLst/>
          </a:prstGeom>
          <a:noFill/>
        </p:spPr>
        <p:txBody>
          <a:bodyPr wrap="none" rtlCol="0">
            <a:spAutoFit/>
          </a:bodyPr>
          <a:lstStyle/>
          <a:p>
            <a:r>
              <a:rPr kumimoji="1" lang="en-US" altLang="zh-CN" sz="4400" i="1">
                <a:solidFill>
                  <a:schemeClr val="tx1">
                    <a:lumMod val="75000"/>
                    <a:lumOff val="25000"/>
                  </a:schemeClr>
                </a:solidFill>
                <a:latin typeface="Source Han Sans CN Regular" panose="020B0500000000000000" pitchFamily="34" charset="-128"/>
                <a:ea typeface="Source Han Sans CN Regular" panose="020B0500000000000000" pitchFamily="34" charset="-128"/>
              </a:rPr>
              <a:t>TEACHER</a:t>
            </a:r>
            <a:endParaRPr kumimoji="1" lang="zh-CN" altLang="en-US" sz="4400" i="1">
              <a:solidFill>
                <a:schemeClr val="tx1">
                  <a:lumMod val="75000"/>
                  <a:lumOff val="25000"/>
                </a:schemeClr>
              </a:solidFill>
              <a:latin typeface="Source Han Sans CN Regular" panose="020B0500000000000000" pitchFamily="34" charset="-128"/>
              <a:ea typeface="Source Han Sans CN Regular" panose="020B0500000000000000" pitchFamily="34" charset="-128"/>
            </a:endParaRPr>
          </a:p>
        </p:txBody>
      </p:sp>
      <p:sp>
        <p:nvSpPr>
          <p:cNvPr id="26" name="文本框 25"/>
          <p:cNvSpPr txBox="1"/>
          <p:nvPr/>
        </p:nvSpPr>
        <p:spPr>
          <a:xfrm>
            <a:off x="6603067" y="2595010"/>
            <a:ext cx="4969630" cy="523220"/>
          </a:xfrm>
          <a:prstGeom prst="rect">
            <a:avLst/>
          </a:prstGeom>
          <a:noFill/>
        </p:spPr>
        <p:txBody>
          <a:bodyPr wrap="none" rtlCol="0">
            <a:spAutoFit/>
          </a:bodyPr>
          <a:lstStyle/>
          <a:p>
            <a:r>
              <a:rPr kumimoji="1" lang="en-GB" altLang="zh-CN" sz="2800" b="1" i="1">
                <a:solidFill>
                  <a:schemeClr val="tx1">
                    <a:lumMod val="75000"/>
                    <a:lumOff val="25000"/>
                  </a:schemeClr>
                </a:solidFill>
                <a:latin typeface="Source Han Sans CN Bold" panose="020B0500000000000000" pitchFamily="34" charset="-128"/>
                <a:ea typeface="Source Han Sans CN Bold" panose="020B0500000000000000" pitchFamily="34" charset="-128"/>
              </a:rPr>
              <a:t>MENTAL HEALTH TRAINING</a:t>
            </a:r>
            <a:endParaRPr kumimoji="1" lang="zh-CN" altLang="en-US" sz="2800" b="1" i="1">
              <a:solidFill>
                <a:schemeClr val="tx1">
                  <a:lumMod val="75000"/>
                  <a:lumOff val="25000"/>
                </a:schemeClr>
              </a:solidFill>
              <a:latin typeface="Source Han Sans CN Bold" panose="020B0500000000000000" pitchFamily="34" charset="-128"/>
              <a:ea typeface="Source Han Sans CN Bold" panose="020B0500000000000000"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500"/>
                                        <p:tgtEl>
                                          <p:spTgt spid="3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linds(horizontal)">
                                      <p:cBhvr>
                                        <p:cTn id="16" dur="500"/>
                                        <p:tgtEl>
                                          <p:spTgt spid="3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linds(horizontal)">
                                      <p:cBhvr>
                                        <p:cTn id="19" dur="500"/>
                                        <p:tgtEl>
                                          <p:spTgt spid="3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500"/>
                                        <p:tgtEl>
                                          <p:spTgt spid="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dissolv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dissolv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0" grpId="0"/>
      <p:bldP spid="8" grpId="0"/>
      <p:bldP spid="11" grpId="0"/>
      <p:bldP spid="14" grpId="0" animBg="1"/>
      <p:bldP spid="30" grpId="0" animBg="1"/>
      <p:bldP spid="36" grpId="0" animBg="1"/>
      <p:bldP spid="38" grpId="0" animBg="1"/>
      <p:bldP spid="18" grpId="0"/>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274883" y="1725793"/>
            <a:ext cx="0" cy="4198693"/>
          </a:xfrm>
          <a:prstGeom prst="line">
            <a:avLst/>
          </a:prstGeom>
          <a:ln w="3175" cap="rnd">
            <a:solidFill>
              <a:srgbClr val="1371F6"/>
            </a:solidFill>
            <a:round/>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1381156" y="1818146"/>
            <a:ext cx="3801788" cy="811042"/>
            <a:chOff x="910473" y="1556792"/>
            <a:chExt cx="10184883" cy="1872208"/>
          </a:xfrm>
        </p:grpSpPr>
        <p:sp>
          <p:nvSpPr>
            <p:cNvPr id="12" name="矩形 11"/>
            <p:cNvSpPr/>
            <p:nvPr/>
          </p:nvSpPr>
          <p:spPr>
            <a:xfrm>
              <a:off x="1096644" y="1556792"/>
              <a:ext cx="9998712" cy="1872208"/>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latin typeface="Source Han Sans CN Regular" panose="020B0500000000000000" pitchFamily="34" charset="-128"/>
                <a:ea typeface="Source Han Sans CN Regular" panose="020B0500000000000000" pitchFamily="34" charset="-128"/>
              </a:endParaRPr>
            </a:p>
          </p:txBody>
        </p:sp>
        <p:sp>
          <p:nvSpPr>
            <p:cNvPr id="13" name="矩形 12"/>
            <p:cNvSpPr/>
            <p:nvPr/>
          </p:nvSpPr>
          <p:spPr>
            <a:xfrm flipH="1">
              <a:off x="910473" y="1787600"/>
              <a:ext cx="632138" cy="1437555"/>
            </a:xfrm>
            <a:prstGeom prst="rect">
              <a:avLst/>
            </a:prstGeom>
            <a:solidFill>
              <a:srgbClr val="1371F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latin typeface="Source Han Sans CN Regular" panose="020B0500000000000000" pitchFamily="34" charset="-128"/>
                <a:ea typeface="Source Han Sans CN Regular" panose="020B0500000000000000" pitchFamily="34" charset="-128"/>
              </a:endParaRPr>
            </a:p>
          </p:txBody>
        </p:sp>
        <p:sp>
          <p:nvSpPr>
            <p:cNvPr id="14" name="矩形 13"/>
            <p:cNvSpPr/>
            <p:nvPr/>
          </p:nvSpPr>
          <p:spPr>
            <a:xfrm flipH="1">
              <a:off x="10970743" y="1787600"/>
              <a:ext cx="122480" cy="1437555"/>
            </a:xfrm>
            <a:prstGeom prst="rect">
              <a:avLst/>
            </a:prstGeom>
            <a:solidFill>
              <a:srgbClr val="1371F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latin typeface="Source Han Sans CN Regular" panose="020B0500000000000000" pitchFamily="34" charset="-128"/>
                <a:ea typeface="Source Han Sans CN Regular" panose="020B0500000000000000" pitchFamily="34" charset="-128"/>
              </a:endParaRPr>
            </a:p>
          </p:txBody>
        </p:sp>
      </p:grpSp>
      <p:sp>
        <p:nvSpPr>
          <p:cNvPr id="16" name="矩形 15"/>
          <p:cNvSpPr/>
          <p:nvPr/>
        </p:nvSpPr>
        <p:spPr>
          <a:xfrm>
            <a:off x="1629120" y="1977161"/>
            <a:ext cx="3570208" cy="461665"/>
          </a:xfrm>
          <a:prstGeom prst="rect">
            <a:avLst/>
          </a:prstGeom>
        </p:spPr>
        <p:txBody>
          <a:bodyPr wrap="none">
            <a:spAutoFit/>
          </a:bodyPr>
          <a:lstStyle/>
          <a:p>
            <a:r>
              <a:rPr lang="zh-CN" altLang="en-US" sz="24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教师心理问题产生的根源</a:t>
            </a:r>
            <a:endParaRPr lang="zh-CN" altLang="en-US" sz="24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grpSp>
        <p:nvGrpSpPr>
          <p:cNvPr id="18" name="组合 17"/>
          <p:cNvGrpSpPr/>
          <p:nvPr/>
        </p:nvGrpSpPr>
        <p:grpSpPr>
          <a:xfrm>
            <a:off x="6795533" y="3350994"/>
            <a:ext cx="3732296" cy="773092"/>
            <a:chOff x="6927528" y="1864375"/>
            <a:chExt cx="3732296" cy="773092"/>
          </a:xfrm>
        </p:grpSpPr>
        <p:sp>
          <p:nvSpPr>
            <p:cNvPr id="6" name="íšľîďè"/>
            <p:cNvSpPr/>
            <p:nvPr/>
          </p:nvSpPr>
          <p:spPr>
            <a:xfrm>
              <a:off x="6927528" y="1864375"/>
              <a:ext cx="3732296" cy="773092"/>
            </a:xfrm>
            <a:prstGeom prst="roundRect">
              <a:avLst>
                <a:gd name="adj" fmla="val 50000"/>
              </a:avLst>
            </a:prstGeom>
            <a:solidFill>
              <a:schemeClr val="bg1"/>
            </a:solidFill>
            <a:ln>
              <a:solidFill>
                <a:srgbClr val="1371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Han Sans CN Regular" panose="020B0500000000000000" pitchFamily="34" charset="-128"/>
                <a:ea typeface="Source Han Sans CN Regular" panose="020B0500000000000000" pitchFamily="34" charset="-128"/>
              </a:endParaRPr>
            </a:p>
          </p:txBody>
        </p:sp>
        <p:sp>
          <p:nvSpPr>
            <p:cNvPr id="7" name="iṩlîḍe"/>
            <p:cNvSpPr/>
            <p:nvPr/>
          </p:nvSpPr>
          <p:spPr>
            <a:xfrm>
              <a:off x="7079246" y="2007148"/>
              <a:ext cx="501650" cy="501650"/>
            </a:xfrm>
            <a:prstGeom prst="ellipse">
              <a:avLst/>
            </a:prstGeom>
            <a:solidFill>
              <a:srgbClr val="1371F6"/>
            </a:solidFill>
            <a:ln w="28575">
              <a:solidFill>
                <a:srgbClr val="548536"/>
              </a:solid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fontScale="92500" lnSpcReduction="10000"/>
            </a:bodyPr>
            <a:lstStyle/>
            <a:p>
              <a:pPr algn="ctr" defTabSz="913765"/>
              <a:r>
                <a:rPr lang="en-US" sz="2000" dirty="0">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rPr>
                <a:t>3</a:t>
              </a:r>
              <a:endParaRPr lang="en-US" sz="2000" dirty="0">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endParaRPr>
            </a:p>
          </p:txBody>
        </p:sp>
        <p:sp>
          <p:nvSpPr>
            <p:cNvPr id="17" name="文本框 16"/>
            <p:cNvSpPr txBox="1"/>
            <p:nvPr/>
          </p:nvSpPr>
          <p:spPr>
            <a:xfrm>
              <a:off x="7791939" y="1930416"/>
              <a:ext cx="2314179" cy="552139"/>
            </a:xfrm>
            <a:prstGeom prst="rect">
              <a:avLst/>
            </a:prstGeom>
            <a:noFill/>
          </p:spPr>
          <p:txBody>
            <a:bodyPr wrap="square" rtlCol="0">
              <a:spAutoFit/>
            </a:bodyPr>
            <a:lstStyle/>
            <a:p>
              <a:pPr>
                <a:lnSpc>
                  <a:spcPct val="150000"/>
                </a:lnSpc>
              </a:pPr>
              <a:r>
                <a:rPr lang="zh-CN" altLang="en-US" sz="2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三是角色冲突</a:t>
              </a:r>
              <a:endParaRPr lang="zh-CN" altLang="en-US" sz="2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grpSp>
      <p:grpSp>
        <p:nvGrpSpPr>
          <p:cNvPr id="19" name="组合 18"/>
          <p:cNvGrpSpPr/>
          <p:nvPr/>
        </p:nvGrpSpPr>
        <p:grpSpPr>
          <a:xfrm>
            <a:off x="6795533" y="2394529"/>
            <a:ext cx="3767347" cy="773092"/>
            <a:chOff x="6927528" y="1864375"/>
            <a:chExt cx="3767347" cy="773092"/>
          </a:xfrm>
        </p:grpSpPr>
        <p:sp>
          <p:nvSpPr>
            <p:cNvPr id="20" name="íšľîďè"/>
            <p:cNvSpPr/>
            <p:nvPr/>
          </p:nvSpPr>
          <p:spPr>
            <a:xfrm>
              <a:off x="6927528" y="1864375"/>
              <a:ext cx="3732296" cy="773092"/>
            </a:xfrm>
            <a:prstGeom prst="roundRect">
              <a:avLst>
                <a:gd name="adj" fmla="val 50000"/>
              </a:avLst>
            </a:prstGeom>
            <a:solidFill>
              <a:schemeClr val="bg1"/>
            </a:solidFill>
            <a:ln>
              <a:solidFill>
                <a:srgbClr val="1371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Han Sans CN Regular" panose="020B0500000000000000" pitchFamily="34" charset="-128"/>
                <a:ea typeface="Source Han Sans CN Regular" panose="020B0500000000000000" pitchFamily="34" charset="-128"/>
              </a:endParaRPr>
            </a:p>
          </p:txBody>
        </p:sp>
        <p:sp>
          <p:nvSpPr>
            <p:cNvPr id="21" name="iṩlîḍe"/>
            <p:cNvSpPr/>
            <p:nvPr/>
          </p:nvSpPr>
          <p:spPr>
            <a:xfrm>
              <a:off x="7079246" y="2007148"/>
              <a:ext cx="501650" cy="501650"/>
            </a:xfrm>
            <a:prstGeom prst="ellipse">
              <a:avLst/>
            </a:prstGeom>
            <a:solidFill>
              <a:srgbClr val="1371F6"/>
            </a:solidFill>
            <a:ln w="28575">
              <a:solidFill>
                <a:srgbClr val="548536"/>
              </a:solid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fontScale="92500" lnSpcReduction="10000"/>
            </a:bodyPr>
            <a:lstStyle/>
            <a:p>
              <a:pPr algn="ctr" defTabSz="913765"/>
              <a:r>
                <a:rPr lang="en-US" sz="2000" dirty="0">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rPr>
                <a:t>2</a:t>
              </a:r>
              <a:endParaRPr lang="en-US" sz="2000" dirty="0">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endParaRPr>
            </a:p>
          </p:txBody>
        </p:sp>
        <p:sp>
          <p:nvSpPr>
            <p:cNvPr id="22" name="文本框 21"/>
            <p:cNvSpPr txBox="1"/>
            <p:nvPr/>
          </p:nvSpPr>
          <p:spPr>
            <a:xfrm>
              <a:off x="7675281" y="1933594"/>
              <a:ext cx="3019594" cy="552139"/>
            </a:xfrm>
            <a:prstGeom prst="rect">
              <a:avLst/>
            </a:prstGeom>
            <a:noFill/>
          </p:spPr>
          <p:txBody>
            <a:bodyPr wrap="square" rtlCol="0">
              <a:spAutoFit/>
            </a:bodyPr>
            <a:lstStyle/>
            <a:p>
              <a:pPr>
                <a:lnSpc>
                  <a:spcPct val="150000"/>
                </a:lnSpc>
              </a:pPr>
              <a:r>
                <a:rPr lang="zh-CN" altLang="en-US" sz="2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二是社会期望值过高</a:t>
              </a:r>
              <a:endParaRPr lang="zh-CN" altLang="en-US" sz="2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grpSp>
      <p:grpSp>
        <p:nvGrpSpPr>
          <p:cNvPr id="23" name="组合 22"/>
          <p:cNvGrpSpPr/>
          <p:nvPr/>
        </p:nvGrpSpPr>
        <p:grpSpPr>
          <a:xfrm>
            <a:off x="6795533" y="1438064"/>
            <a:ext cx="3732296" cy="773092"/>
            <a:chOff x="6927528" y="1864375"/>
            <a:chExt cx="3732296" cy="773092"/>
          </a:xfrm>
        </p:grpSpPr>
        <p:sp>
          <p:nvSpPr>
            <p:cNvPr id="24" name="íšľîďè"/>
            <p:cNvSpPr/>
            <p:nvPr/>
          </p:nvSpPr>
          <p:spPr>
            <a:xfrm>
              <a:off x="6927528" y="1864375"/>
              <a:ext cx="3732296" cy="773092"/>
            </a:xfrm>
            <a:prstGeom prst="roundRect">
              <a:avLst>
                <a:gd name="adj" fmla="val 50000"/>
              </a:avLst>
            </a:prstGeom>
            <a:solidFill>
              <a:schemeClr val="bg1"/>
            </a:solidFill>
            <a:ln>
              <a:solidFill>
                <a:srgbClr val="1371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Han Sans CN Regular" panose="020B0500000000000000" pitchFamily="34" charset="-128"/>
                <a:ea typeface="Source Han Sans CN Regular" panose="020B0500000000000000" pitchFamily="34" charset="-128"/>
              </a:endParaRPr>
            </a:p>
          </p:txBody>
        </p:sp>
        <p:sp>
          <p:nvSpPr>
            <p:cNvPr id="25" name="iṩlîḍe"/>
            <p:cNvSpPr/>
            <p:nvPr/>
          </p:nvSpPr>
          <p:spPr>
            <a:xfrm>
              <a:off x="7079246" y="2007148"/>
              <a:ext cx="501650" cy="501650"/>
            </a:xfrm>
            <a:prstGeom prst="ellipse">
              <a:avLst/>
            </a:prstGeom>
            <a:solidFill>
              <a:srgbClr val="1371F6"/>
            </a:solidFill>
            <a:ln w="28575">
              <a:solidFill>
                <a:srgbClr val="548536"/>
              </a:solid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fontScale="92500" lnSpcReduction="10000"/>
            </a:bodyPr>
            <a:lstStyle/>
            <a:p>
              <a:pPr algn="ctr" defTabSz="913765"/>
              <a:r>
                <a:rPr lang="en-US" sz="2000" dirty="0">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rPr>
                <a:t>1</a:t>
              </a:r>
              <a:endParaRPr lang="en-US" sz="2000" dirty="0">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endParaRPr>
            </a:p>
          </p:txBody>
        </p:sp>
        <p:sp>
          <p:nvSpPr>
            <p:cNvPr id="26" name="文本框 25"/>
            <p:cNvSpPr txBox="1"/>
            <p:nvPr/>
          </p:nvSpPr>
          <p:spPr>
            <a:xfrm>
              <a:off x="7791939" y="1930416"/>
              <a:ext cx="2314179" cy="552139"/>
            </a:xfrm>
            <a:prstGeom prst="rect">
              <a:avLst/>
            </a:prstGeom>
            <a:noFill/>
          </p:spPr>
          <p:txBody>
            <a:bodyPr wrap="square" rtlCol="0">
              <a:spAutoFit/>
            </a:bodyPr>
            <a:lstStyle/>
            <a:p>
              <a:pPr>
                <a:lnSpc>
                  <a:spcPct val="150000"/>
                </a:lnSpc>
              </a:pPr>
              <a:r>
                <a:rPr lang="zh-CN" altLang="en-US" sz="2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一是职责重大</a:t>
              </a:r>
              <a:endParaRPr lang="zh-CN" altLang="en-US" sz="2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grpSp>
      <p:grpSp>
        <p:nvGrpSpPr>
          <p:cNvPr id="27" name="组合 26"/>
          <p:cNvGrpSpPr/>
          <p:nvPr/>
        </p:nvGrpSpPr>
        <p:grpSpPr>
          <a:xfrm>
            <a:off x="6795533" y="4307459"/>
            <a:ext cx="3762094" cy="773092"/>
            <a:chOff x="6927528" y="1864375"/>
            <a:chExt cx="3762094" cy="773092"/>
          </a:xfrm>
        </p:grpSpPr>
        <p:sp>
          <p:nvSpPr>
            <p:cNvPr id="28" name="íšľîďè"/>
            <p:cNvSpPr/>
            <p:nvPr/>
          </p:nvSpPr>
          <p:spPr>
            <a:xfrm>
              <a:off x="6927528" y="1864375"/>
              <a:ext cx="3732296" cy="773092"/>
            </a:xfrm>
            <a:prstGeom prst="roundRect">
              <a:avLst>
                <a:gd name="adj" fmla="val 50000"/>
              </a:avLst>
            </a:prstGeom>
            <a:solidFill>
              <a:schemeClr val="bg1"/>
            </a:solidFill>
            <a:ln>
              <a:solidFill>
                <a:srgbClr val="1371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Han Sans CN Regular" panose="020B0500000000000000" pitchFamily="34" charset="-128"/>
                <a:ea typeface="Source Han Sans CN Regular" panose="020B0500000000000000" pitchFamily="34" charset="-128"/>
              </a:endParaRPr>
            </a:p>
          </p:txBody>
        </p:sp>
        <p:sp>
          <p:nvSpPr>
            <p:cNvPr id="29" name="iṩlîḍe"/>
            <p:cNvSpPr/>
            <p:nvPr/>
          </p:nvSpPr>
          <p:spPr>
            <a:xfrm>
              <a:off x="7079246" y="2007148"/>
              <a:ext cx="501650" cy="501650"/>
            </a:xfrm>
            <a:prstGeom prst="ellipse">
              <a:avLst/>
            </a:prstGeom>
            <a:solidFill>
              <a:srgbClr val="1371F6"/>
            </a:solidFill>
            <a:ln w="28575">
              <a:solidFill>
                <a:srgbClr val="548536"/>
              </a:solid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fontScale="92500" lnSpcReduction="10000"/>
            </a:bodyPr>
            <a:lstStyle/>
            <a:p>
              <a:pPr algn="ctr" defTabSz="913765"/>
              <a:r>
                <a:rPr lang="en-US" sz="2000" dirty="0">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rPr>
                <a:t>4</a:t>
              </a:r>
              <a:endParaRPr lang="en-US" sz="2000" dirty="0">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endParaRPr>
            </a:p>
          </p:txBody>
        </p:sp>
        <p:sp>
          <p:nvSpPr>
            <p:cNvPr id="30" name="文本框 29"/>
            <p:cNvSpPr txBox="1"/>
            <p:nvPr/>
          </p:nvSpPr>
          <p:spPr>
            <a:xfrm>
              <a:off x="7791939" y="1930416"/>
              <a:ext cx="2897683" cy="552139"/>
            </a:xfrm>
            <a:prstGeom prst="rect">
              <a:avLst/>
            </a:prstGeom>
            <a:noFill/>
          </p:spPr>
          <p:txBody>
            <a:bodyPr wrap="square" rtlCol="0">
              <a:spAutoFit/>
            </a:bodyPr>
            <a:lstStyle/>
            <a:p>
              <a:pPr>
                <a:lnSpc>
                  <a:spcPct val="150000"/>
                </a:lnSpc>
              </a:pPr>
              <a:r>
                <a:rPr lang="zh-CN" altLang="en-US" sz="2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四是工作琐碎重复</a:t>
              </a:r>
              <a:endParaRPr lang="zh-CN" altLang="en-US" sz="2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grpSp>
      <p:grpSp>
        <p:nvGrpSpPr>
          <p:cNvPr id="31" name="组合 30"/>
          <p:cNvGrpSpPr/>
          <p:nvPr/>
        </p:nvGrpSpPr>
        <p:grpSpPr>
          <a:xfrm>
            <a:off x="6795533" y="5263923"/>
            <a:ext cx="3732296" cy="773092"/>
            <a:chOff x="6927528" y="1864375"/>
            <a:chExt cx="3732296" cy="773092"/>
          </a:xfrm>
        </p:grpSpPr>
        <p:sp>
          <p:nvSpPr>
            <p:cNvPr id="32" name="íšľîďè"/>
            <p:cNvSpPr/>
            <p:nvPr/>
          </p:nvSpPr>
          <p:spPr>
            <a:xfrm>
              <a:off x="6927528" y="1864375"/>
              <a:ext cx="3732296" cy="773092"/>
            </a:xfrm>
            <a:prstGeom prst="roundRect">
              <a:avLst>
                <a:gd name="adj" fmla="val 50000"/>
              </a:avLst>
            </a:prstGeom>
            <a:solidFill>
              <a:schemeClr val="bg1"/>
            </a:solidFill>
            <a:ln>
              <a:solidFill>
                <a:srgbClr val="1371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Han Sans CN Regular" panose="020B0500000000000000" pitchFamily="34" charset="-128"/>
                <a:ea typeface="Source Han Sans CN Regular" panose="020B0500000000000000" pitchFamily="34" charset="-128"/>
              </a:endParaRPr>
            </a:p>
          </p:txBody>
        </p:sp>
        <p:sp>
          <p:nvSpPr>
            <p:cNvPr id="33" name="iṩlîḍe"/>
            <p:cNvSpPr/>
            <p:nvPr/>
          </p:nvSpPr>
          <p:spPr>
            <a:xfrm>
              <a:off x="7079246" y="2007148"/>
              <a:ext cx="501650" cy="501650"/>
            </a:xfrm>
            <a:prstGeom prst="ellipse">
              <a:avLst/>
            </a:prstGeom>
            <a:solidFill>
              <a:srgbClr val="1371F6"/>
            </a:solidFill>
            <a:ln w="28575">
              <a:solidFill>
                <a:srgbClr val="548536"/>
              </a:solid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fontScale="92500" lnSpcReduction="10000"/>
            </a:bodyPr>
            <a:lstStyle/>
            <a:p>
              <a:pPr algn="ctr" defTabSz="913765"/>
              <a:r>
                <a:rPr lang="en-US" sz="2000" dirty="0">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rPr>
                <a:t>5</a:t>
              </a:r>
              <a:endParaRPr lang="en-US" sz="2000" dirty="0">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endParaRPr>
            </a:p>
          </p:txBody>
        </p:sp>
        <p:sp>
          <p:nvSpPr>
            <p:cNvPr id="34" name="文本框 33"/>
            <p:cNvSpPr txBox="1"/>
            <p:nvPr/>
          </p:nvSpPr>
          <p:spPr>
            <a:xfrm>
              <a:off x="7640230" y="1930416"/>
              <a:ext cx="3019594" cy="552139"/>
            </a:xfrm>
            <a:prstGeom prst="rect">
              <a:avLst/>
            </a:prstGeom>
            <a:noFill/>
          </p:spPr>
          <p:txBody>
            <a:bodyPr wrap="square" rtlCol="0">
              <a:spAutoFit/>
            </a:bodyPr>
            <a:lstStyle/>
            <a:p>
              <a:pPr>
                <a:lnSpc>
                  <a:spcPct val="150000"/>
                </a:lnSpc>
              </a:pPr>
              <a:r>
                <a:rPr lang="zh-CN" altLang="en-US" sz="2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五是应试教育的重压</a:t>
              </a:r>
              <a:endParaRPr lang="zh-CN" altLang="en-US" sz="2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grpSp>
      <p:sp>
        <p:nvSpPr>
          <p:cNvPr id="38" name="文本框 37"/>
          <p:cNvSpPr txBox="1"/>
          <p:nvPr/>
        </p:nvSpPr>
        <p:spPr>
          <a:xfrm>
            <a:off x="146814" y="295064"/>
            <a:ext cx="3775393" cy="400110"/>
          </a:xfrm>
          <a:prstGeom prst="rect">
            <a:avLst/>
          </a:prstGeom>
          <a:noFill/>
        </p:spPr>
        <p:txBody>
          <a:bodyPr wrap="none" rtlCol="0">
            <a:spAutoFit/>
          </a:bodyPr>
          <a:lstStyle/>
          <a:p>
            <a:r>
              <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rPr>
              <a:t>教师心理健康问题的现状及表现</a:t>
            </a:r>
            <a:endPar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endParaRPr>
          </a:p>
        </p:txBody>
      </p:sp>
      <p:pic>
        <p:nvPicPr>
          <p:cNvPr id="3" name="图片 2"/>
          <p:cNvPicPr>
            <a:picLocks noChangeAspect="1"/>
          </p:cNvPicPr>
          <p:nvPr/>
        </p:nvPicPr>
        <p:blipFill>
          <a:blip r:embed="rId1" cstate="screen"/>
          <a:stretch>
            <a:fillRect/>
          </a:stretch>
        </p:blipFill>
        <p:spPr>
          <a:xfrm>
            <a:off x="1001725" y="2739817"/>
            <a:ext cx="4290693" cy="34166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241497" y="1464070"/>
            <a:ext cx="2678407" cy="806731"/>
            <a:chOff x="6927528" y="1830736"/>
            <a:chExt cx="2678407" cy="806731"/>
          </a:xfrm>
        </p:grpSpPr>
        <p:sp>
          <p:nvSpPr>
            <p:cNvPr id="39" name="íšľîďè"/>
            <p:cNvSpPr/>
            <p:nvPr/>
          </p:nvSpPr>
          <p:spPr>
            <a:xfrm>
              <a:off x="6927528" y="1864375"/>
              <a:ext cx="2678407" cy="773092"/>
            </a:xfrm>
            <a:prstGeom prst="roundRect">
              <a:avLst>
                <a:gd name="adj" fmla="val 50000"/>
              </a:avLst>
            </a:prstGeom>
            <a:solidFill>
              <a:srgbClr val="1371F6"/>
            </a:solidFill>
            <a:ln>
              <a:solidFill>
                <a:srgbClr val="1371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Han Sans CN Regular" panose="020B0500000000000000" pitchFamily="34" charset="-128"/>
                <a:ea typeface="Source Han Sans CN Regular" panose="020B0500000000000000" pitchFamily="34" charset="-128"/>
              </a:endParaRPr>
            </a:p>
          </p:txBody>
        </p:sp>
        <p:sp>
          <p:nvSpPr>
            <p:cNvPr id="40" name="iṩlîḍe"/>
            <p:cNvSpPr/>
            <p:nvPr/>
          </p:nvSpPr>
          <p:spPr>
            <a:xfrm>
              <a:off x="7079246" y="2007148"/>
              <a:ext cx="501650" cy="501650"/>
            </a:xfrm>
            <a:prstGeom prst="ellipse">
              <a:avLst/>
            </a:prstGeom>
            <a:solidFill>
              <a:schemeClr val="bg1"/>
            </a:solidFill>
            <a:ln w="28575">
              <a:solidFill>
                <a:srgbClr val="548536"/>
              </a:solid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fontScale="92500" lnSpcReduction="10000"/>
            </a:bodyPr>
            <a:lstStyle/>
            <a:p>
              <a:pPr algn="ctr" defTabSz="913765"/>
              <a:r>
                <a:rPr lang="en-US" sz="2000" dirty="0">
                  <a:solidFill>
                    <a:srgbClr val="1371F6"/>
                  </a:solidFill>
                  <a:latin typeface="Source Han Sans CN Regular" panose="020B0500000000000000" pitchFamily="34" charset="-128"/>
                  <a:ea typeface="Source Han Sans CN Regular" panose="020B0500000000000000" pitchFamily="34" charset="-128"/>
                </a:rPr>
                <a:t>1</a:t>
              </a:r>
              <a:endParaRPr lang="en-US" sz="2000" dirty="0">
                <a:solidFill>
                  <a:srgbClr val="1371F6"/>
                </a:solidFill>
                <a:latin typeface="Source Han Sans CN Regular" panose="020B0500000000000000" pitchFamily="34" charset="-128"/>
                <a:ea typeface="Source Han Sans CN Regular" panose="020B0500000000000000" pitchFamily="34" charset="-128"/>
              </a:endParaRPr>
            </a:p>
          </p:txBody>
        </p:sp>
        <p:sp>
          <p:nvSpPr>
            <p:cNvPr id="41" name="文本框 40"/>
            <p:cNvSpPr txBox="1"/>
            <p:nvPr/>
          </p:nvSpPr>
          <p:spPr>
            <a:xfrm>
              <a:off x="7580896" y="1830736"/>
              <a:ext cx="2025039" cy="705450"/>
            </a:xfrm>
            <a:prstGeom prst="rect">
              <a:avLst/>
            </a:prstGeom>
            <a:noFill/>
          </p:spPr>
          <p:txBody>
            <a:bodyPr wrap="square" rtlCol="0">
              <a:spAutoFit/>
            </a:bodyPr>
            <a:lstStyle/>
            <a:p>
              <a:pPr>
                <a:lnSpc>
                  <a:spcPct val="150000"/>
                </a:lnSpc>
              </a:pPr>
              <a:r>
                <a:rPr lang="zh-CN" altLang="en-US" sz="32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生理变化</a:t>
              </a:r>
              <a:endParaRPr lang="zh-CN" altLang="en-US" sz="32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grpSp>
      <p:sp>
        <p:nvSpPr>
          <p:cNvPr id="42" name="文本框 41"/>
          <p:cNvSpPr txBox="1"/>
          <p:nvPr/>
        </p:nvSpPr>
        <p:spPr>
          <a:xfrm>
            <a:off x="1393216" y="2368783"/>
            <a:ext cx="4003796" cy="3792961"/>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呼吸急促、心跳加速、瞳孔扩大</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紧张性头痛、警觉性提高</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频尿、冒汗、口干舌燥、</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肠胃不适、消化系统紊乱</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皮肤问题 </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肌肉紧张 、背痛</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血压</a:t>
            </a:r>
            <a:r>
              <a:rPr lang="en-US" altLang="zh-CN"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a:t>
            </a: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血糖</a:t>
            </a:r>
            <a:r>
              <a:rPr lang="en-US" altLang="zh-CN"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a:t>
            </a: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升高 </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睡眠失调 </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疲劳感、全身无力、倦怠</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11" name="文本框 10"/>
          <p:cNvSpPr txBox="1"/>
          <p:nvPr/>
        </p:nvSpPr>
        <p:spPr>
          <a:xfrm>
            <a:off x="146814" y="295064"/>
            <a:ext cx="3775393" cy="400110"/>
          </a:xfrm>
          <a:prstGeom prst="rect">
            <a:avLst/>
          </a:prstGeom>
          <a:noFill/>
        </p:spPr>
        <p:txBody>
          <a:bodyPr wrap="none" rtlCol="0">
            <a:spAutoFit/>
          </a:bodyPr>
          <a:lstStyle/>
          <a:p>
            <a:r>
              <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rPr>
              <a:t>教师心理健康问题的现状及表现</a:t>
            </a:r>
            <a:endPar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endParaRPr>
          </a:p>
        </p:txBody>
      </p:sp>
      <p:pic>
        <p:nvPicPr>
          <p:cNvPr id="4" name="图片 3"/>
          <p:cNvPicPr>
            <a:picLocks noChangeAspect="1"/>
          </p:cNvPicPr>
          <p:nvPr/>
        </p:nvPicPr>
        <p:blipFill>
          <a:blip r:embed="rId1" cstate="screen"/>
          <a:stretch>
            <a:fillRect/>
          </a:stretch>
        </p:blipFill>
        <p:spPr>
          <a:xfrm>
            <a:off x="6350721" y="-339796"/>
            <a:ext cx="4599782" cy="65015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7145531" y="1406920"/>
            <a:ext cx="2678407" cy="806731"/>
            <a:chOff x="6927528" y="1830736"/>
            <a:chExt cx="2678407" cy="806731"/>
          </a:xfrm>
        </p:grpSpPr>
        <p:sp>
          <p:nvSpPr>
            <p:cNvPr id="39" name="íšľîďè"/>
            <p:cNvSpPr/>
            <p:nvPr/>
          </p:nvSpPr>
          <p:spPr>
            <a:xfrm>
              <a:off x="6927528" y="1864375"/>
              <a:ext cx="2678407" cy="773092"/>
            </a:xfrm>
            <a:prstGeom prst="roundRect">
              <a:avLst>
                <a:gd name="adj" fmla="val 50000"/>
              </a:avLst>
            </a:prstGeom>
            <a:solidFill>
              <a:srgbClr val="1371F6"/>
            </a:solidFill>
            <a:ln>
              <a:solidFill>
                <a:srgbClr val="1371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Han Sans CN Regular" panose="020B0500000000000000" pitchFamily="34" charset="-128"/>
                <a:ea typeface="Source Han Sans CN Regular" panose="020B0500000000000000" pitchFamily="34" charset="-128"/>
              </a:endParaRPr>
            </a:p>
          </p:txBody>
        </p:sp>
        <p:sp>
          <p:nvSpPr>
            <p:cNvPr id="40" name="iṩlîḍe"/>
            <p:cNvSpPr/>
            <p:nvPr/>
          </p:nvSpPr>
          <p:spPr>
            <a:xfrm>
              <a:off x="7079246" y="2007148"/>
              <a:ext cx="501650" cy="501650"/>
            </a:xfrm>
            <a:prstGeom prst="ellipse">
              <a:avLst/>
            </a:prstGeom>
            <a:solidFill>
              <a:schemeClr val="bg1"/>
            </a:solidFill>
            <a:ln w="28575">
              <a:solidFill>
                <a:srgbClr val="548536"/>
              </a:solid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fontScale="92500" lnSpcReduction="10000"/>
            </a:bodyPr>
            <a:lstStyle/>
            <a:p>
              <a:pPr algn="ctr" defTabSz="913765"/>
              <a:r>
                <a:rPr lang="en-US" sz="2000" dirty="0">
                  <a:solidFill>
                    <a:srgbClr val="1371F6"/>
                  </a:solidFill>
                  <a:latin typeface="Source Han Sans CN Regular" panose="020B0500000000000000" pitchFamily="34" charset="-128"/>
                  <a:ea typeface="Source Han Sans CN Regular" panose="020B0500000000000000" pitchFamily="34" charset="-128"/>
                </a:rPr>
                <a:t>2</a:t>
              </a:r>
              <a:endParaRPr lang="en-US" sz="2000" dirty="0">
                <a:solidFill>
                  <a:srgbClr val="1371F6"/>
                </a:solidFill>
                <a:latin typeface="Source Han Sans CN Regular" panose="020B0500000000000000" pitchFamily="34" charset="-128"/>
                <a:ea typeface="Source Han Sans CN Regular" panose="020B0500000000000000" pitchFamily="34" charset="-128"/>
              </a:endParaRPr>
            </a:p>
          </p:txBody>
        </p:sp>
        <p:sp>
          <p:nvSpPr>
            <p:cNvPr id="41" name="文本框 40"/>
            <p:cNvSpPr txBox="1"/>
            <p:nvPr/>
          </p:nvSpPr>
          <p:spPr>
            <a:xfrm>
              <a:off x="7580896" y="1830736"/>
              <a:ext cx="2025039" cy="705450"/>
            </a:xfrm>
            <a:prstGeom prst="rect">
              <a:avLst/>
            </a:prstGeom>
            <a:noFill/>
          </p:spPr>
          <p:txBody>
            <a:bodyPr wrap="square" rtlCol="0">
              <a:spAutoFit/>
            </a:bodyPr>
            <a:lstStyle/>
            <a:p>
              <a:pPr>
                <a:lnSpc>
                  <a:spcPct val="150000"/>
                </a:lnSpc>
              </a:pPr>
              <a:r>
                <a:rPr lang="zh-CN" altLang="en-US" sz="32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行为变化</a:t>
              </a:r>
              <a:endParaRPr lang="zh-CN" altLang="en-US" sz="32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grpSp>
      <p:sp>
        <p:nvSpPr>
          <p:cNvPr id="42" name="文本框 41"/>
          <p:cNvSpPr txBox="1"/>
          <p:nvPr/>
        </p:nvSpPr>
        <p:spPr>
          <a:xfrm>
            <a:off x="7297250" y="2311633"/>
            <a:ext cx="4003796" cy="3792961"/>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药物滥用</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饮食失调 、食欲异常</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烟酒过量 </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搓手抖脚、坐立不安、强迫行为</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说话滔滔不绝、说话急促</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工作效率下降</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比平时更容易出事故</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社会退缩、精神恍惚</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富有攻击性</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11" name="文本框 10"/>
          <p:cNvSpPr txBox="1"/>
          <p:nvPr/>
        </p:nvSpPr>
        <p:spPr>
          <a:xfrm>
            <a:off x="146814" y="295064"/>
            <a:ext cx="3775393" cy="400110"/>
          </a:xfrm>
          <a:prstGeom prst="rect">
            <a:avLst/>
          </a:prstGeom>
          <a:noFill/>
        </p:spPr>
        <p:txBody>
          <a:bodyPr wrap="none" rtlCol="0">
            <a:spAutoFit/>
          </a:bodyPr>
          <a:lstStyle/>
          <a:p>
            <a:r>
              <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rPr>
              <a:t>教师心理健康问题的现状及表现</a:t>
            </a:r>
            <a:endPar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endParaRPr>
          </a:p>
        </p:txBody>
      </p:sp>
      <p:pic>
        <p:nvPicPr>
          <p:cNvPr id="4" name="图片 3"/>
          <p:cNvPicPr>
            <a:picLocks noChangeAspect="1"/>
          </p:cNvPicPr>
          <p:nvPr/>
        </p:nvPicPr>
        <p:blipFill>
          <a:blip r:embed="rId1" cstate="screen"/>
          <a:stretch>
            <a:fillRect/>
          </a:stretch>
        </p:blipFill>
        <p:spPr>
          <a:xfrm>
            <a:off x="1199522" y="706315"/>
            <a:ext cx="5445369" cy="544536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up)">
                                      <p:cBhvr>
                                        <p:cTn id="1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243800" y="2105909"/>
            <a:ext cx="2678407" cy="806731"/>
            <a:chOff x="6927528" y="1830736"/>
            <a:chExt cx="2678407" cy="806731"/>
          </a:xfrm>
        </p:grpSpPr>
        <p:sp>
          <p:nvSpPr>
            <p:cNvPr id="39" name="íšľîďè"/>
            <p:cNvSpPr/>
            <p:nvPr/>
          </p:nvSpPr>
          <p:spPr>
            <a:xfrm>
              <a:off x="6927528" y="1864375"/>
              <a:ext cx="2678407" cy="773092"/>
            </a:xfrm>
            <a:prstGeom prst="roundRect">
              <a:avLst>
                <a:gd name="adj" fmla="val 50000"/>
              </a:avLst>
            </a:prstGeom>
            <a:solidFill>
              <a:srgbClr val="1371F6"/>
            </a:solidFill>
            <a:ln>
              <a:solidFill>
                <a:srgbClr val="1371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Han Sans CN Regular" panose="020B0500000000000000" pitchFamily="34" charset="-128"/>
                <a:ea typeface="Source Han Sans CN Regular" panose="020B0500000000000000" pitchFamily="34" charset="-128"/>
              </a:endParaRPr>
            </a:p>
          </p:txBody>
        </p:sp>
        <p:sp>
          <p:nvSpPr>
            <p:cNvPr id="40" name="iṩlîḍe"/>
            <p:cNvSpPr/>
            <p:nvPr/>
          </p:nvSpPr>
          <p:spPr>
            <a:xfrm>
              <a:off x="7079246" y="2007148"/>
              <a:ext cx="501650" cy="501650"/>
            </a:xfrm>
            <a:prstGeom prst="ellipse">
              <a:avLst/>
            </a:prstGeom>
            <a:solidFill>
              <a:schemeClr val="bg1"/>
            </a:solidFill>
            <a:ln w="28575">
              <a:solidFill>
                <a:srgbClr val="548536"/>
              </a:solid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fontScale="92500" lnSpcReduction="10000"/>
            </a:bodyPr>
            <a:lstStyle/>
            <a:p>
              <a:pPr algn="ctr" defTabSz="913765"/>
              <a:r>
                <a:rPr lang="en-US" sz="2000" dirty="0">
                  <a:solidFill>
                    <a:srgbClr val="1371F6"/>
                  </a:solidFill>
                  <a:latin typeface="Source Han Sans CN Regular" panose="020B0500000000000000" pitchFamily="34" charset="-128"/>
                  <a:ea typeface="Source Han Sans CN Regular" panose="020B0500000000000000" pitchFamily="34" charset="-128"/>
                </a:rPr>
                <a:t>3</a:t>
              </a:r>
              <a:endParaRPr lang="en-US" sz="2000" dirty="0">
                <a:solidFill>
                  <a:srgbClr val="1371F6"/>
                </a:solidFill>
                <a:latin typeface="Source Han Sans CN Regular" panose="020B0500000000000000" pitchFamily="34" charset="-128"/>
                <a:ea typeface="Source Han Sans CN Regular" panose="020B0500000000000000" pitchFamily="34" charset="-128"/>
              </a:endParaRPr>
            </a:p>
          </p:txBody>
        </p:sp>
        <p:sp>
          <p:nvSpPr>
            <p:cNvPr id="41" name="文本框 40"/>
            <p:cNvSpPr txBox="1"/>
            <p:nvPr/>
          </p:nvSpPr>
          <p:spPr>
            <a:xfrm>
              <a:off x="7580896" y="1830736"/>
              <a:ext cx="2025039" cy="705450"/>
            </a:xfrm>
            <a:prstGeom prst="rect">
              <a:avLst/>
            </a:prstGeom>
            <a:noFill/>
          </p:spPr>
          <p:txBody>
            <a:bodyPr wrap="square" rtlCol="0">
              <a:spAutoFit/>
            </a:bodyPr>
            <a:lstStyle/>
            <a:p>
              <a:pPr>
                <a:lnSpc>
                  <a:spcPct val="150000"/>
                </a:lnSpc>
              </a:pPr>
              <a:r>
                <a:rPr lang="zh-CN" altLang="en-US" sz="32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认知变化</a:t>
              </a:r>
              <a:endParaRPr lang="zh-CN" altLang="en-US" sz="32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grpSp>
      <p:sp>
        <p:nvSpPr>
          <p:cNvPr id="42" name="文本框 41"/>
          <p:cNvSpPr txBox="1"/>
          <p:nvPr/>
        </p:nvSpPr>
        <p:spPr>
          <a:xfrm>
            <a:off x="1395519" y="3010622"/>
            <a:ext cx="4003796" cy="2546466"/>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注意力难以集中 </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记忆力衰退 、健忘、丢三落四</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判断力减弱、无法清楚思考</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钻牛角尖、遇事迟疑不决</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丧失自信 </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夸大的压力感</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11" name="文本框 10"/>
          <p:cNvSpPr txBox="1"/>
          <p:nvPr/>
        </p:nvSpPr>
        <p:spPr>
          <a:xfrm>
            <a:off x="146814" y="295064"/>
            <a:ext cx="3775393" cy="400110"/>
          </a:xfrm>
          <a:prstGeom prst="rect">
            <a:avLst/>
          </a:prstGeom>
          <a:noFill/>
        </p:spPr>
        <p:txBody>
          <a:bodyPr wrap="none" rtlCol="0">
            <a:spAutoFit/>
          </a:bodyPr>
          <a:lstStyle/>
          <a:p>
            <a:r>
              <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rPr>
              <a:t>教师心理健康问题的现状及表现</a:t>
            </a:r>
            <a:endPar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endParaRPr>
          </a:p>
        </p:txBody>
      </p:sp>
      <p:pic>
        <p:nvPicPr>
          <p:cNvPr id="4" name="图片 3"/>
          <p:cNvPicPr>
            <a:picLocks noChangeAspect="1"/>
          </p:cNvPicPr>
          <p:nvPr/>
        </p:nvPicPr>
        <p:blipFill>
          <a:blip r:embed="rId1" cstate="screen"/>
          <a:stretch>
            <a:fillRect/>
          </a:stretch>
        </p:blipFill>
        <p:spPr>
          <a:xfrm>
            <a:off x="5900965" y="1855936"/>
            <a:ext cx="5527431" cy="450383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6594547" y="2154267"/>
            <a:ext cx="2678407" cy="806731"/>
            <a:chOff x="6927528" y="1830736"/>
            <a:chExt cx="2678407" cy="806731"/>
          </a:xfrm>
        </p:grpSpPr>
        <p:sp>
          <p:nvSpPr>
            <p:cNvPr id="39" name="íšľîďè"/>
            <p:cNvSpPr/>
            <p:nvPr/>
          </p:nvSpPr>
          <p:spPr>
            <a:xfrm>
              <a:off x="6927528" y="1864375"/>
              <a:ext cx="2678407" cy="773092"/>
            </a:xfrm>
            <a:prstGeom prst="roundRect">
              <a:avLst>
                <a:gd name="adj" fmla="val 50000"/>
              </a:avLst>
            </a:prstGeom>
            <a:solidFill>
              <a:srgbClr val="1371F6"/>
            </a:solidFill>
            <a:ln>
              <a:solidFill>
                <a:srgbClr val="1371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Han Sans CN Regular" panose="020B0500000000000000" pitchFamily="34" charset="-128"/>
                <a:ea typeface="Source Han Sans CN Regular" panose="020B0500000000000000" pitchFamily="34" charset="-128"/>
              </a:endParaRPr>
            </a:p>
          </p:txBody>
        </p:sp>
        <p:sp>
          <p:nvSpPr>
            <p:cNvPr id="40" name="iṩlîḍe"/>
            <p:cNvSpPr/>
            <p:nvPr/>
          </p:nvSpPr>
          <p:spPr>
            <a:xfrm>
              <a:off x="7079246" y="2007148"/>
              <a:ext cx="501650" cy="501650"/>
            </a:xfrm>
            <a:prstGeom prst="ellipse">
              <a:avLst/>
            </a:prstGeom>
            <a:solidFill>
              <a:schemeClr val="bg1"/>
            </a:solidFill>
            <a:ln w="28575">
              <a:solidFill>
                <a:srgbClr val="548536"/>
              </a:solid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fontScale="92500" lnSpcReduction="10000"/>
            </a:bodyPr>
            <a:lstStyle/>
            <a:p>
              <a:pPr algn="ctr" defTabSz="913765"/>
              <a:r>
                <a:rPr lang="en-US" sz="2000" dirty="0">
                  <a:solidFill>
                    <a:srgbClr val="1371F6"/>
                  </a:solidFill>
                  <a:latin typeface="Source Han Sans CN Regular" panose="020B0500000000000000" pitchFamily="34" charset="-128"/>
                  <a:ea typeface="Source Han Sans CN Regular" panose="020B0500000000000000" pitchFamily="34" charset="-128"/>
                </a:rPr>
                <a:t>4</a:t>
              </a:r>
              <a:endParaRPr lang="en-US" sz="2000" dirty="0">
                <a:solidFill>
                  <a:srgbClr val="1371F6"/>
                </a:solidFill>
                <a:latin typeface="Source Han Sans CN Regular" panose="020B0500000000000000" pitchFamily="34" charset="-128"/>
                <a:ea typeface="Source Han Sans CN Regular" panose="020B0500000000000000" pitchFamily="34" charset="-128"/>
              </a:endParaRPr>
            </a:p>
          </p:txBody>
        </p:sp>
        <p:sp>
          <p:nvSpPr>
            <p:cNvPr id="41" name="文本框 40"/>
            <p:cNvSpPr txBox="1"/>
            <p:nvPr/>
          </p:nvSpPr>
          <p:spPr>
            <a:xfrm>
              <a:off x="7580896" y="1830736"/>
              <a:ext cx="2025039" cy="705450"/>
            </a:xfrm>
            <a:prstGeom prst="rect">
              <a:avLst/>
            </a:prstGeom>
            <a:noFill/>
          </p:spPr>
          <p:txBody>
            <a:bodyPr wrap="square" rtlCol="0">
              <a:spAutoFit/>
            </a:bodyPr>
            <a:lstStyle/>
            <a:p>
              <a:pPr>
                <a:lnSpc>
                  <a:spcPct val="150000"/>
                </a:lnSpc>
              </a:pPr>
              <a:r>
                <a:rPr lang="zh-CN" altLang="en-US" sz="32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情绪变化</a:t>
              </a:r>
              <a:endParaRPr lang="zh-CN" altLang="en-US" sz="32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grpSp>
      <p:sp>
        <p:nvSpPr>
          <p:cNvPr id="42" name="文本框 41"/>
          <p:cNvSpPr txBox="1"/>
          <p:nvPr/>
        </p:nvSpPr>
        <p:spPr>
          <a:xfrm>
            <a:off x="6746266" y="3058980"/>
            <a:ext cx="4355488" cy="2546466"/>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焦虑、紧张</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抑郁 、缺乏生活情趣</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沮丧、情绪低落 </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无助感 </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情绪的波动 </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生气、易怒、敌意、莫名其妙地发火 </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11" name="文本框 10"/>
          <p:cNvSpPr txBox="1"/>
          <p:nvPr/>
        </p:nvSpPr>
        <p:spPr>
          <a:xfrm>
            <a:off x="146814" y="295064"/>
            <a:ext cx="3775393" cy="400110"/>
          </a:xfrm>
          <a:prstGeom prst="rect">
            <a:avLst/>
          </a:prstGeom>
          <a:noFill/>
        </p:spPr>
        <p:txBody>
          <a:bodyPr wrap="none" rtlCol="0">
            <a:spAutoFit/>
          </a:bodyPr>
          <a:lstStyle/>
          <a:p>
            <a:r>
              <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rPr>
              <a:t>教师心理健康问题的现状及表现</a:t>
            </a:r>
            <a:endPar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endParaRPr>
          </a:p>
        </p:txBody>
      </p:sp>
      <p:pic>
        <p:nvPicPr>
          <p:cNvPr id="4" name="图片 3"/>
          <p:cNvPicPr>
            <a:picLocks noChangeAspect="1"/>
          </p:cNvPicPr>
          <p:nvPr/>
        </p:nvPicPr>
        <p:blipFill>
          <a:blip r:embed="rId1" cstate="screen"/>
          <a:stretch>
            <a:fillRect/>
          </a:stretch>
        </p:blipFill>
        <p:spPr>
          <a:xfrm>
            <a:off x="745480" y="295064"/>
            <a:ext cx="4851974"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up)">
                                      <p:cBhvr>
                                        <p:cTn id="1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îṡḻiḑé"/>
          <p:cNvSpPr/>
          <p:nvPr>
            <p:custDataLst>
              <p:tags r:id="rId1"/>
            </p:custDataLst>
          </p:nvPr>
        </p:nvSpPr>
        <p:spPr>
          <a:xfrm>
            <a:off x="676880" y="2428481"/>
            <a:ext cx="3030672" cy="756676"/>
          </a:xfrm>
          <a:prstGeom prst="roundRect">
            <a:avLst>
              <a:gd name="adj" fmla="val 50000"/>
            </a:avLst>
          </a:prstGeom>
          <a:solidFill>
            <a:srgbClr val="1371F6"/>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20" name="梯形 19"/>
          <p:cNvSpPr/>
          <p:nvPr/>
        </p:nvSpPr>
        <p:spPr>
          <a:xfrm>
            <a:off x="0" y="5660414"/>
            <a:ext cx="12192000" cy="1180501"/>
          </a:xfrm>
          <a:prstGeom prst="trapezoid">
            <a:avLst>
              <a:gd name="adj" fmla="val 6212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文本框 2"/>
          <p:cNvSpPr txBox="1"/>
          <p:nvPr/>
        </p:nvSpPr>
        <p:spPr>
          <a:xfrm>
            <a:off x="1445858" y="2552111"/>
            <a:ext cx="1492716" cy="461665"/>
          </a:xfrm>
          <a:prstGeom prst="rect">
            <a:avLst/>
          </a:prstGeom>
          <a:noFill/>
        </p:spPr>
        <p:txBody>
          <a:bodyPr wrap="none" rtlCol="0">
            <a:spAutoFit/>
          </a:bodyPr>
          <a:lstStyle/>
          <a:p>
            <a:r>
              <a:rPr kumimoji="1" lang="en-US" altLang="zh-CN" sz="2400" b="1">
                <a:solidFill>
                  <a:schemeClr val="bg1"/>
                </a:solidFill>
                <a:latin typeface="Source Han Sans CN Bold" panose="020B0500000000000000" pitchFamily="34" charset="-128"/>
                <a:ea typeface="Source Han Sans CN Bold" panose="020B0500000000000000" pitchFamily="34" charset="-128"/>
              </a:rPr>
              <a:t>PART  03</a:t>
            </a:r>
            <a:endParaRPr kumimoji="1" lang="zh-CN" altLang="en-US" sz="2400" b="1">
              <a:solidFill>
                <a:schemeClr val="bg1"/>
              </a:solidFill>
              <a:latin typeface="Source Han Sans CN Bold" panose="020B0500000000000000" pitchFamily="34" charset="-128"/>
              <a:ea typeface="Source Han Sans CN Bold" panose="020B0500000000000000" pitchFamily="34" charset="-128"/>
            </a:endParaRPr>
          </a:p>
        </p:txBody>
      </p:sp>
      <p:sp>
        <p:nvSpPr>
          <p:cNvPr id="4" name="文本框 3"/>
          <p:cNvSpPr txBox="1"/>
          <p:nvPr/>
        </p:nvSpPr>
        <p:spPr>
          <a:xfrm>
            <a:off x="4174164" y="2215661"/>
            <a:ext cx="4801314" cy="1938992"/>
          </a:xfrm>
          <a:prstGeom prst="rect">
            <a:avLst/>
          </a:prstGeom>
          <a:noFill/>
        </p:spPr>
        <p:txBody>
          <a:bodyPr wrap="none" rtlCol="0">
            <a:spAutoFit/>
          </a:bodyPr>
          <a:lstStyle/>
          <a:p>
            <a:r>
              <a:rPr lang="zh-CN" altLang="en-US" sz="6000" b="1" dirty="0">
                <a:solidFill>
                  <a:schemeClr val="tx1">
                    <a:lumMod val="75000"/>
                    <a:lumOff val="2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rPr>
              <a:t>面对压力</a:t>
            </a:r>
            <a:endParaRPr lang="en-US" altLang="zh-CN" sz="6000" b="1" dirty="0">
              <a:solidFill>
                <a:schemeClr val="tx1">
                  <a:lumMod val="75000"/>
                  <a:lumOff val="2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endParaRPr>
          </a:p>
          <a:p>
            <a:r>
              <a:rPr lang="zh-CN" altLang="en-US" sz="6000" b="1" dirty="0">
                <a:solidFill>
                  <a:schemeClr val="tx1">
                    <a:lumMod val="75000"/>
                    <a:lumOff val="2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rPr>
              <a:t>如何管理情绪</a:t>
            </a:r>
            <a:endParaRPr lang="zh-CN" altLang="en-US" sz="6000" b="1" dirty="0">
              <a:solidFill>
                <a:schemeClr val="tx1">
                  <a:lumMod val="75000"/>
                  <a:lumOff val="2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endParaRPr>
          </a:p>
        </p:txBody>
      </p:sp>
      <p:sp>
        <p:nvSpPr>
          <p:cNvPr id="6" name="文本框 5"/>
          <p:cNvSpPr txBox="1"/>
          <p:nvPr/>
        </p:nvSpPr>
        <p:spPr>
          <a:xfrm>
            <a:off x="4174164" y="4154653"/>
            <a:ext cx="6868974" cy="557012"/>
          </a:xfrm>
          <a:prstGeom prst="rect">
            <a:avLst/>
          </a:prstGeom>
          <a:noFill/>
        </p:spPr>
        <p:txBody>
          <a:bodyPr wrap="square" rtlCol="0">
            <a:spAutoFit/>
          </a:bodyPr>
          <a:lstStyle/>
          <a:p>
            <a:pPr>
              <a:lnSpc>
                <a:spcPct val="150000"/>
              </a:lnSpc>
            </a:pPr>
            <a:r>
              <a:rPr lang="en-GB" altLang="zh-CN" sz="1100">
                <a:solidFill>
                  <a:schemeClr val="tx1">
                    <a:lumMod val="75000"/>
                    <a:lumOff val="25000"/>
                  </a:schemeClr>
                </a:solidFill>
                <a:latin typeface="Source Han Sans CN Regular" panose="020B0500000000000000" pitchFamily="34" charset="-128"/>
                <a:ea typeface="Source Han Sans CN Regular" panose="020B0500000000000000" pitchFamily="34" charset="-128"/>
              </a:rPr>
              <a:t>your content is entered here, or by copying your text, select paste in this box and choose to retain only text. your content is typed here, or by copying your text, select paste in this box.</a:t>
            </a:r>
            <a:endParaRPr lang="en-GB" altLang="zh-CN" sz="1100">
              <a:solidFill>
                <a:schemeClr val="tx1">
                  <a:lumMod val="75000"/>
                  <a:lumOff val="25000"/>
                </a:schemeClr>
              </a:solidFill>
              <a:latin typeface="Source Han Sans CN Regular" panose="020B0500000000000000" pitchFamily="34" charset="-128"/>
              <a:ea typeface="Source Han Sans CN Regular" panose="020B0500000000000000" pitchFamily="34" charset="-128"/>
            </a:endParaRPr>
          </a:p>
        </p:txBody>
      </p:sp>
      <p:pic>
        <p:nvPicPr>
          <p:cNvPr id="10" name="图片 9"/>
          <p:cNvPicPr>
            <a:picLocks noChangeAspect="1"/>
          </p:cNvPicPr>
          <p:nvPr/>
        </p:nvPicPr>
        <p:blipFill>
          <a:blip r:embed="rId2" cstate="screen"/>
          <a:stretch>
            <a:fillRect/>
          </a:stretch>
        </p:blipFill>
        <p:spPr>
          <a:xfrm>
            <a:off x="908197" y="3437152"/>
            <a:ext cx="2777955" cy="29598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î$1íďè"/>
          <p:cNvGrpSpPr/>
          <p:nvPr/>
        </p:nvGrpSpPr>
        <p:grpSpPr>
          <a:xfrm>
            <a:off x="4327325" y="1253942"/>
            <a:ext cx="3537348" cy="798874"/>
            <a:chOff x="704395" y="1132259"/>
            <a:chExt cx="705305" cy="1193778"/>
          </a:xfrm>
        </p:grpSpPr>
        <p:sp>
          <p:nvSpPr>
            <p:cNvPr id="11" name="íşļîḋê"/>
            <p:cNvSpPr/>
            <p:nvPr/>
          </p:nvSpPr>
          <p:spPr>
            <a:xfrm rot="5400000">
              <a:off x="497560" y="1413898"/>
              <a:ext cx="1138587" cy="685692"/>
            </a:xfrm>
            <a:prstGeom prst="homePlate">
              <a:avLst>
                <a:gd name="adj" fmla="val 24929"/>
              </a:avLst>
            </a:prstGeom>
            <a:solidFill>
              <a:srgbClr val="1371F6"/>
            </a:solidFill>
            <a:ln w="28575">
              <a:no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a:bodyPr>
            <a:lstStyle/>
            <a:p>
              <a:pPr defTabSz="913765"/>
              <a:endParaRPr lang="zh-CN" altLang="en-US" dirty="0">
                <a:latin typeface="Source Han Sans CN Regular" panose="020B0500000000000000" pitchFamily="34" charset="-128"/>
                <a:ea typeface="Source Han Sans CN Regular" panose="020B0500000000000000" pitchFamily="34" charset="-128"/>
              </a:endParaRPr>
            </a:p>
          </p:txBody>
        </p:sp>
        <p:sp>
          <p:nvSpPr>
            <p:cNvPr id="12" name="íş1íḓè"/>
            <p:cNvSpPr txBox="1"/>
            <p:nvPr/>
          </p:nvSpPr>
          <p:spPr bwMode="auto">
            <a:xfrm>
              <a:off x="704395" y="1132259"/>
              <a:ext cx="705304" cy="1128548"/>
            </a:xfrm>
            <a:prstGeom prst="rect">
              <a:avLst/>
            </a:prstGeom>
            <a:noFill/>
            <a:ln w="28575">
              <a:no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a:bodyPr>
            <a:lstStyle>
              <a:defPPr>
                <a:defRPr lang="en-US"/>
              </a:defPPr>
              <a:lvl1pPr algn="ctr" defTabSz="913765">
                <a:defRPr>
                  <a:solidFill>
                    <a:schemeClr val="lt1"/>
                  </a:solidFill>
                </a:defRPr>
              </a:lvl1pPr>
              <a:lvl2pPr defTabSz="913765">
                <a:defRPr>
                  <a:solidFill>
                    <a:schemeClr val="lt1"/>
                  </a:solidFill>
                </a:defRPr>
              </a:lvl2pPr>
              <a:lvl3pPr defTabSz="913765">
                <a:defRPr>
                  <a:solidFill>
                    <a:schemeClr val="lt1"/>
                  </a:solidFill>
                </a:defRPr>
              </a:lvl3pPr>
              <a:lvl4pPr defTabSz="913765">
                <a:defRPr>
                  <a:solidFill>
                    <a:schemeClr val="lt1"/>
                  </a:solidFill>
                </a:defRPr>
              </a:lvl4pPr>
              <a:lvl5pPr defTabSz="913765">
                <a:defRPr>
                  <a:solidFill>
                    <a:schemeClr val="lt1"/>
                  </a:solidFill>
                </a:defRPr>
              </a:lvl5pPr>
              <a:lvl6pPr defTabSz="913765">
                <a:defRPr>
                  <a:solidFill>
                    <a:schemeClr val="lt1"/>
                  </a:solidFill>
                </a:defRPr>
              </a:lvl6pPr>
              <a:lvl7pPr defTabSz="913765">
                <a:defRPr>
                  <a:solidFill>
                    <a:schemeClr val="lt1"/>
                  </a:solidFill>
                </a:defRPr>
              </a:lvl7pPr>
              <a:lvl8pPr defTabSz="913765">
                <a:defRPr>
                  <a:solidFill>
                    <a:schemeClr val="lt1"/>
                  </a:solidFill>
                </a:defRPr>
              </a:lvl8pPr>
              <a:lvl9pPr defTabSz="913765">
                <a:defRPr>
                  <a:solidFill>
                    <a:schemeClr val="lt1"/>
                  </a:solidFill>
                </a:defRPr>
              </a:lvl9pPr>
            </a:lstStyle>
            <a:p>
              <a:r>
                <a:rPr lang="zh-CN" altLang="en-US" sz="28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压力管理的模型</a:t>
              </a:r>
              <a:endParaRPr lang="en-US" altLang="zh-CN" sz="28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grpSp>
      <p:grpSp>
        <p:nvGrpSpPr>
          <p:cNvPr id="13" name="Group 3"/>
          <p:cNvGrpSpPr/>
          <p:nvPr/>
        </p:nvGrpSpPr>
        <p:grpSpPr bwMode="auto">
          <a:xfrm>
            <a:off x="1638300" y="2106759"/>
            <a:ext cx="8915400" cy="3886200"/>
            <a:chOff x="96" y="1488"/>
            <a:chExt cx="5616" cy="2448"/>
          </a:xfrm>
        </p:grpSpPr>
        <p:grpSp>
          <p:nvGrpSpPr>
            <p:cNvPr id="14" name="Group 4"/>
            <p:cNvGrpSpPr/>
            <p:nvPr/>
          </p:nvGrpSpPr>
          <p:grpSpPr bwMode="auto">
            <a:xfrm>
              <a:off x="144" y="1488"/>
              <a:ext cx="5568" cy="462"/>
              <a:chOff x="144" y="3168"/>
              <a:chExt cx="5568" cy="462"/>
            </a:xfrm>
          </p:grpSpPr>
          <p:sp>
            <p:nvSpPr>
              <p:cNvPr id="23" name="Line 5"/>
              <p:cNvSpPr>
                <a:spLocks noChangeShapeType="1"/>
              </p:cNvSpPr>
              <p:nvPr/>
            </p:nvSpPr>
            <p:spPr bwMode="auto">
              <a:xfrm>
                <a:off x="204" y="3629"/>
                <a:ext cx="5460" cy="1"/>
              </a:xfrm>
              <a:prstGeom prst="line">
                <a:avLst/>
              </a:prstGeom>
              <a:noFill/>
              <a:ln w="76200">
                <a:solidFill>
                  <a:schemeClr val="tx1">
                    <a:lumMod val="75000"/>
                    <a:lumOff val="2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Source Han Sans CN Regular" panose="020B0500000000000000" pitchFamily="34" charset="-128"/>
                  <a:ea typeface="Source Han Sans CN Regular" panose="020B0500000000000000" pitchFamily="34" charset="-128"/>
                </a:endParaRPr>
              </a:p>
            </p:txBody>
          </p:sp>
          <p:sp>
            <p:nvSpPr>
              <p:cNvPr id="27" name="Text Box 9"/>
              <p:cNvSpPr txBox="1">
                <a:spLocks noChangeArrowheads="1"/>
              </p:cNvSpPr>
              <p:nvPr/>
            </p:nvSpPr>
            <p:spPr bwMode="auto">
              <a:xfrm>
                <a:off x="144" y="3168"/>
                <a:ext cx="960" cy="365"/>
              </a:xfrm>
              <a:prstGeom prst="rect">
                <a:avLst/>
              </a:prstGeom>
              <a:noFill/>
              <a:ln w="38100">
                <a:solidFill>
                  <a:srgbClr val="1371F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32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要求</a:t>
                </a:r>
                <a:endParaRPr lang="zh-CN" altLang="en-US" sz="32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28" name="Text Box 10"/>
              <p:cNvSpPr txBox="1">
                <a:spLocks noChangeArrowheads="1"/>
              </p:cNvSpPr>
              <p:nvPr/>
            </p:nvSpPr>
            <p:spPr bwMode="auto">
              <a:xfrm>
                <a:off x="4752" y="3197"/>
                <a:ext cx="960" cy="365"/>
              </a:xfrm>
              <a:prstGeom prst="rect">
                <a:avLst/>
              </a:prstGeom>
              <a:noFill/>
              <a:ln w="38100">
                <a:solidFill>
                  <a:srgbClr val="1371F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32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承受力</a:t>
                </a:r>
                <a:endParaRPr lang="zh-CN" altLang="en-US" sz="32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grpSp>
        <p:sp>
          <p:nvSpPr>
            <p:cNvPr id="15" name="Text Box 11"/>
            <p:cNvSpPr txBox="1">
              <a:spLocks noChangeArrowheads="1"/>
            </p:cNvSpPr>
            <p:nvPr/>
          </p:nvSpPr>
          <p:spPr bwMode="auto">
            <a:xfrm>
              <a:off x="96" y="2592"/>
              <a:ext cx="1584" cy="365"/>
            </a:xfrm>
            <a:prstGeom prst="rect">
              <a:avLst/>
            </a:prstGeom>
            <a:noFill/>
            <a:ln w="38100">
              <a:solidFill>
                <a:srgbClr val="1371F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32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压力的来源</a:t>
              </a:r>
              <a:endParaRPr lang="zh-CN" altLang="en-US" sz="32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16" name="Text Box 12"/>
            <p:cNvSpPr txBox="1">
              <a:spLocks noChangeArrowheads="1"/>
            </p:cNvSpPr>
            <p:nvPr/>
          </p:nvSpPr>
          <p:spPr bwMode="auto">
            <a:xfrm>
              <a:off x="4080" y="2592"/>
              <a:ext cx="1584" cy="365"/>
            </a:xfrm>
            <a:prstGeom prst="rect">
              <a:avLst/>
            </a:prstGeom>
            <a:noFill/>
            <a:ln w="38100">
              <a:solidFill>
                <a:srgbClr val="1371F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32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压力的反应</a:t>
              </a:r>
              <a:endParaRPr lang="zh-CN" altLang="en-US" sz="32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17" name="Text Box 13"/>
            <p:cNvSpPr txBox="1">
              <a:spLocks noChangeArrowheads="1"/>
            </p:cNvSpPr>
            <p:nvPr/>
          </p:nvSpPr>
          <p:spPr bwMode="auto">
            <a:xfrm>
              <a:off x="96" y="3571"/>
              <a:ext cx="1584" cy="365"/>
            </a:xfrm>
            <a:prstGeom prst="rect">
              <a:avLst/>
            </a:prstGeom>
            <a:solidFill>
              <a:srgbClr val="1371F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3200" dirty="0">
                  <a:solidFill>
                    <a:schemeClr val="bg2"/>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原因的管理</a:t>
              </a:r>
              <a:endParaRPr lang="zh-CN" altLang="en-US" sz="3200" dirty="0">
                <a:solidFill>
                  <a:schemeClr val="bg2"/>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18" name="Text Box 14"/>
            <p:cNvSpPr txBox="1">
              <a:spLocks noChangeArrowheads="1"/>
            </p:cNvSpPr>
            <p:nvPr/>
          </p:nvSpPr>
          <p:spPr bwMode="auto">
            <a:xfrm>
              <a:off x="4080" y="3571"/>
              <a:ext cx="1584" cy="365"/>
            </a:xfrm>
            <a:prstGeom prst="rect">
              <a:avLst/>
            </a:prstGeom>
            <a:solidFill>
              <a:srgbClr val="1371F6"/>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3200" dirty="0">
                  <a:solidFill>
                    <a:schemeClr val="bg2"/>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反应的管理</a:t>
              </a:r>
              <a:endParaRPr lang="zh-CN" altLang="en-US" sz="3200" dirty="0">
                <a:solidFill>
                  <a:schemeClr val="bg2"/>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19" name="AutoShape 15"/>
            <p:cNvSpPr>
              <a:spLocks noChangeArrowheads="1"/>
            </p:cNvSpPr>
            <p:nvPr/>
          </p:nvSpPr>
          <p:spPr bwMode="auto">
            <a:xfrm>
              <a:off x="576" y="2064"/>
              <a:ext cx="144" cy="432"/>
            </a:xfrm>
            <a:prstGeom prst="downArrow">
              <a:avLst>
                <a:gd name="adj1" fmla="val 50000"/>
                <a:gd name="adj2" fmla="val 75000"/>
              </a:avLst>
            </a:prstGeom>
            <a:solidFill>
              <a:srgbClr val="1371F6"/>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Source Han Sans CN Regular" panose="020B0500000000000000" pitchFamily="34" charset="-128"/>
                <a:ea typeface="Source Han Sans CN Regular" panose="020B0500000000000000" pitchFamily="34" charset="-128"/>
              </a:endParaRPr>
            </a:p>
          </p:txBody>
        </p:sp>
        <p:sp>
          <p:nvSpPr>
            <p:cNvPr id="20" name="AutoShape 16"/>
            <p:cNvSpPr>
              <a:spLocks noChangeArrowheads="1"/>
            </p:cNvSpPr>
            <p:nvPr/>
          </p:nvSpPr>
          <p:spPr bwMode="auto">
            <a:xfrm>
              <a:off x="576" y="3024"/>
              <a:ext cx="144" cy="432"/>
            </a:xfrm>
            <a:prstGeom prst="downArrow">
              <a:avLst>
                <a:gd name="adj1" fmla="val 50000"/>
                <a:gd name="adj2" fmla="val 75000"/>
              </a:avLst>
            </a:prstGeom>
            <a:solidFill>
              <a:srgbClr val="1371F6"/>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Source Han Sans CN Regular" panose="020B0500000000000000" pitchFamily="34" charset="-128"/>
                <a:ea typeface="Source Han Sans CN Regular" panose="020B0500000000000000" pitchFamily="34" charset="-128"/>
              </a:endParaRPr>
            </a:p>
          </p:txBody>
        </p:sp>
        <p:sp>
          <p:nvSpPr>
            <p:cNvPr id="21" name="AutoShape 17"/>
            <p:cNvSpPr>
              <a:spLocks noChangeArrowheads="1"/>
            </p:cNvSpPr>
            <p:nvPr/>
          </p:nvSpPr>
          <p:spPr bwMode="auto">
            <a:xfrm>
              <a:off x="4752" y="2064"/>
              <a:ext cx="144" cy="432"/>
            </a:xfrm>
            <a:prstGeom prst="downArrow">
              <a:avLst>
                <a:gd name="adj1" fmla="val 50000"/>
                <a:gd name="adj2" fmla="val 75000"/>
              </a:avLst>
            </a:prstGeom>
            <a:solidFill>
              <a:srgbClr val="1371F6"/>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Source Han Sans CN Regular" panose="020B0500000000000000" pitchFamily="34" charset="-128"/>
                <a:ea typeface="Source Han Sans CN Regular" panose="020B0500000000000000" pitchFamily="34" charset="-128"/>
              </a:endParaRPr>
            </a:p>
          </p:txBody>
        </p:sp>
        <p:sp>
          <p:nvSpPr>
            <p:cNvPr id="22" name="AutoShape 18"/>
            <p:cNvSpPr>
              <a:spLocks noChangeArrowheads="1"/>
            </p:cNvSpPr>
            <p:nvPr/>
          </p:nvSpPr>
          <p:spPr bwMode="auto">
            <a:xfrm>
              <a:off x="4752" y="3024"/>
              <a:ext cx="144" cy="432"/>
            </a:xfrm>
            <a:prstGeom prst="downArrow">
              <a:avLst>
                <a:gd name="adj1" fmla="val 50000"/>
                <a:gd name="adj2" fmla="val 75000"/>
              </a:avLst>
            </a:prstGeom>
            <a:solidFill>
              <a:srgbClr val="1371F6"/>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Source Han Sans CN Regular" panose="020B0500000000000000" pitchFamily="34" charset="-128"/>
                <a:ea typeface="Source Han Sans CN Regular" panose="020B0500000000000000" pitchFamily="34" charset="-128"/>
              </a:endParaRPr>
            </a:p>
          </p:txBody>
        </p:sp>
      </p:grpSp>
      <p:sp>
        <p:nvSpPr>
          <p:cNvPr id="29" name="PA-矩形 19"/>
          <p:cNvSpPr>
            <a:spLocks noChangeArrowheads="1"/>
          </p:cNvSpPr>
          <p:nvPr>
            <p:custDataLst>
              <p:tags r:id="rId1"/>
            </p:custDataLst>
          </p:nvPr>
        </p:nvSpPr>
        <p:spPr bwMode="auto">
          <a:xfrm>
            <a:off x="4908550" y="5202384"/>
            <a:ext cx="2374900" cy="588962"/>
          </a:xfrm>
          <a:prstGeom prst="rect">
            <a:avLst/>
          </a:prstGeom>
          <a:solidFill>
            <a:srgbClr val="1371F6"/>
          </a:solidFill>
          <a:ln w="9525" algn="ctr">
            <a:solidFill>
              <a:srgbClr val="1371F6"/>
            </a:solidFill>
            <a:miter lim="800000"/>
          </a:ln>
          <a:effectLst/>
        </p:spPr>
        <p:txBody>
          <a:bodyPr>
            <a:spAutoFit/>
          </a:bodyPr>
          <a:lstStyle/>
          <a:p>
            <a:pPr algn="ctr">
              <a:spcBef>
                <a:spcPct val="50000"/>
              </a:spcBef>
            </a:pPr>
            <a:r>
              <a:rPr lang="zh-CN" altLang="en-US" sz="32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认知评价</a:t>
            </a:r>
            <a:endParaRPr lang="zh-CN" altLang="en-US" sz="32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30" name="PA-AutoShape 20"/>
          <p:cNvSpPr>
            <a:spLocks noChangeArrowheads="1"/>
          </p:cNvSpPr>
          <p:nvPr>
            <p:custDataLst>
              <p:tags r:id="rId2"/>
            </p:custDataLst>
          </p:nvPr>
        </p:nvSpPr>
        <p:spPr bwMode="auto">
          <a:xfrm>
            <a:off x="5870575" y="3762521"/>
            <a:ext cx="450850" cy="1079500"/>
          </a:xfrm>
          <a:prstGeom prst="downArrow">
            <a:avLst>
              <a:gd name="adj1" fmla="val 50000"/>
              <a:gd name="adj2" fmla="val 125000"/>
            </a:avLst>
          </a:prstGeom>
          <a:solidFill>
            <a:srgbClr val="1371F6"/>
          </a:solidFill>
          <a:ln w="9525">
            <a:noFill/>
            <a:miter lim="800000"/>
          </a:ln>
          <a:effectLst/>
        </p:spPr>
        <p:txBody>
          <a:bodyPr vert="eaVert" wrap="none" anchor="ctr"/>
          <a:lstStyle/>
          <a:p>
            <a:endParaRPr lang="zh-CN" altLang="en-US">
              <a:latin typeface="Source Han Sans CN Regular" panose="020B0500000000000000" pitchFamily="34" charset="-128"/>
              <a:ea typeface="Source Han Sans CN Regular" panose="020B0500000000000000" pitchFamily="34" charset="-128"/>
            </a:endParaRPr>
          </a:p>
        </p:txBody>
      </p:sp>
      <p:sp>
        <p:nvSpPr>
          <p:cNvPr id="2" name="PA-等腰三角形 1"/>
          <p:cNvSpPr/>
          <p:nvPr>
            <p:custDataLst>
              <p:tags r:id="rId3"/>
            </p:custDataLst>
          </p:nvPr>
        </p:nvSpPr>
        <p:spPr>
          <a:xfrm>
            <a:off x="5259753" y="2856342"/>
            <a:ext cx="1672494" cy="766448"/>
          </a:xfrm>
          <a:prstGeom prst="triangle">
            <a:avLst/>
          </a:prstGeom>
          <a:solidFill>
            <a:srgbClr val="137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CN Regular" panose="020B0500000000000000" pitchFamily="34" charset="-128"/>
              <a:ea typeface="Source Han Sans CN Regular" panose="020B0500000000000000" pitchFamily="34" charset="-128"/>
            </a:endParaRPr>
          </a:p>
        </p:txBody>
      </p:sp>
      <p:sp>
        <p:nvSpPr>
          <p:cNvPr id="25" name="文本框 24"/>
          <p:cNvSpPr txBox="1"/>
          <p:nvPr/>
        </p:nvSpPr>
        <p:spPr>
          <a:xfrm>
            <a:off x="146814" y="295064"/>
            <a:ext cx="3739386" cy="400110"/>
          </a:xfrm>
          <a:prstGeom prst="rect">
            <a:avLst/>
          </a:prstGeom>
          <a:noFill/>
        </p:spPr>
        <p:txBody>
          <a:bodyPr wrap="square" rtlCol="0">
            <a:spAutoFit/>
          </a:bodyPr>
          <a:lstStyle/>
          <a:p>
            <a:pPr algn="dist"/>
            <a:r>
              <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rPr>
              <a:t>面对压力如何管理情绪</a:t>
            </a:r>
            <a:endPar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par>
                                <p:cTn id="20" presetID="22" presetClass="entr" presetSubtype="1" fill="hold" grpId="0" nodeType="withEffect">
                                  <p:stCondLst>
                                    <p:cond delay="100"/>
                                  </p:stCondLst>
                                  <p:childTnLst>
                                    <p:set>
                                      <p:cBhvr>
                                        <p:cTn id="21" dur="1" fill="hold">
                                          <p:stCondLst>
                                            <p:cond delay="0"/>
                                          </p:stCondLst>
                                        </p:cTn>
                                        <p:tgtEl>
                                          <p:spTgt spid="30"/>
                                        </p:tgtEl>
                                        <p:attrNameLst>
                                          <p:attrName>style.visibility</p:attrName>
                                        </p:attrNameLst>
                                      </p:cBhvr>
                                      <p:to>
                                        <p:strVal val="visible"/>
                                      </p:to>
                                    </p:set>
                                    <p:animEffect transition="in" filter="wipe(up)">
                                      <p:cBhvr>
                                        <p:cTn id="22" dur="500"/>
                                        <p:tgtEl>
                                          <p:spTgt spid="30"/>
                                        </p:tgtEl>
                                      </p:cBhvr>
                                    </p:animEffect>
                                  </p:childTnLst>
                                </p:cTn>
                              </p:par>
                              <p:par>
                                <p:cTn id="23" presetID="22" presetClass="entr" presetSubtype="1" fill="hold" grpId="0" nodeType="withEffect">
                                  <p:stCondLst>
                                    <p:cond delay="200"/>
                                  </p:stCondLst>
                                  <p:childTnLst>
                                    <p:set>
                                      <p:cBhvr>
                                        <p:cTn id="24" dur="1" fill="hold">
                                          <p:stCondLst>
                                            <p:cond delay="0"/>
                                          </p:stCondLst>
                                        </p:cTn>
                                        <p:tgtEl>
                                          <p:spTgt spid="29"/>
                                        </p:tgtEl>
                                        <p:attrNameLst>
                                          <p:attrName>style.visibility</p:attrName>
                                        </p:attrNameLst>
                                      </p:cBhvr>
                                      <p:to>
                                        <p:strVal val="visible"/>
                                      </p:to>
                                    </p:set>
                                    <p:animEffect transition="in" filter="wipe(up)">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î$1íďè"/>
          <p:cNvGrpSpPr/>
          <p:nvPr/>
        </p:nvGrpSpPr>
        <p:grpSpPr>
          <a:xfrm>
            <a:off x="1185541" y="2307593"/>
            <a:ext cx="3537348" cy="798874"/>
            <a:chOff x="704395" y="1132259"/>
            <a:chExt cx="705305" cy="1193778"/>
          </a:xfrm>
        </p:grpSpPr>
        <p:sp>
          <p:nvSpPr>
            <p:cNvPr id="11" name="íşļîḋê"/>
            <p:cNvSpPr/>
            <p:nvPr/>
          </p:nvSpPr>
          <p:spPr>
            <a:xfrm rot="5400000">
              <a:off x="497560" y="1413898"/>
              <a:ext cx="1138587" cy="685692"/>
            </a:xfrm>
            <a:prstGeom prst="homePlate">
              <a:avLst>
                <a:gd name="adj" fmla="val 24929"/>
              </a:avLst>
            </a:prstGeom>
            <a:solidFill>
              <a:srgbClr val="1371F6"/>
            </a:solidFill>
            <a:ln w="28575">
              <a:no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a:bodyPr>
            <a:lstStyle/>
            <a:p>
              <a:pPr defTabSz="913765"/>
              <a:endParaRPr lang="zh-CN" altLang="en-US" dirty="0">
                <a:latin typeface="Source Han Sans CN Regular" panose="020B0500000000000000" pitchFamily="34" charset="-128"/>
                <a:ea typeface="Source Han Sans CN Regular" panose="020B0500000000000000" pitchFamily="34" charset="-128"/>
              </a:endParaRPr>
            </a:p>
          </p:txBody>
        </p:sp>
        <p:sp>
          <p:nvSpPr>
            <p:cNvPr id="12" name="íş1íḓè"/>
            <p:cNvSpPr txBox="1"/>
            <p:nvPr/>
          </p:nvSpPr>
          <p:spPr bwMode="auto">
            <a:xfrm>
              <a:off x="704395" y="1132259"/>
              <a:ext cx="705304" cy="1128549"/>
            </a:xfrm>
            <a:prstGeom prst="rect">
              <a:avLst/>
            </a:prstGeom>
            <a:noFill/>
            <a:ln w="28575">
              <a:no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a:bodyPr>
            <a:lstStyle>
              <a:defPPr>
                <a:defRPr lang="en-US"/>
              </a:defPPr>
              <a:lvl1pPr algn="ctr" defTabSz="913765">
                <a:defRPr>
                  <a:solidFill>
                    <a:schemeClr val="lt1"/>
                  </a:solidFill>
                </a:defRPr>
              </a:lvl1pPr>
              <a:lvl2pPr defTabSz="913765">
                <a:defRPr>
                  <a:solidFill>
                    <a:schemeClr val="lt1"/>
                  </a:solidFill>
                </a:defRPr>
              </a:lvl2pPr>
              <a:lvl3pPr defTabSz="913765">
                <a:defRPr>
                  <a:solidFill>
                    <a:schemeClr val="lt1"/>
                  </a:solidFill>
                </a:defRPr>
              </a:lvl3pPr>
              <a:lvl4pPr defTabSz="913765">
                <a:defRPr>
                  <a:solidFill>
                    <a:schemeClr val="lt1"/>
                  </a:solidFill>
                </a:defRPr>
              </a:lvl4pPr>
              <a:lvl5pPr defTabSz="913765">
                <a:defRPr>
                  <a:solidFill>
                    <a:schemeClr val="lt1"/>
                  </a:solidFill>
                </a:defRPr>
              </a:lvl5pPr>
              <a:lvl6pPr defTabSz="913765">
                <a:defRPr>
                  <a:solidFill>
                    <a:schemeClr val="lt1"/>
                  </a:solidFill>
                </a:defRPr>
              </a:lvl6pPr>
              <a:lvl7pPr defTabSz="913765">
                <a:defRPr>
                  <a:solidFill>
                    <a:schemeClr val="lt1"/>
                  </a:solidFill>
                </a:defRPr>
              </a:lvl7pPr>
              <a:lvl8pPr defTabSz="913765">
                <a:defRPr>
                  <a:solidFill>
                    <a:schemeClr val="lt1"/>
                  </a:solidFill>
                </a:defRPr>
              </a:lvl8pPr>
              <a:lvl9pPr defTabSz="913765">
                <a:defRPr>
                  <a:solidFill>
                    <a:schemeClr val="lt1"/>
                  </a:solidFill>
                </a:defRPr>
              </a:lvl9pPr>
            </a:lstStyle>
            <a:p>
              <a:r>
                <a:rPr lang="zh-CN" altLang="en-US" sz="28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压力管理的方法</a:t>
              </a:r>
              <a:endParaRPr lang="en-US" altLang="zh-CN" sz="28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grpSp>
      <p:sp>
        <p:nvSpPr>
          <p:cNvPr id="24" name="文本框 23"/>
          <p:cNvSpPr txBox="1"/>
          <p:nvPr/>
        </p:nvSpPr>
        <p:spPr>
          <a:xfrm>
            <a:off x="1283904" y="3113101"/>
            <a:ext cx="6032529" cy="1970861"/>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sz="28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管理原因</a:t>
            </a:r>
            <a:r>
              <a:rPr lang="en-US" altLang="zh-CN" sz="28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a:t>
            </a:r>
            <a:r>
              <a:rPr lang="zh-CN" altLang="en-US" sz="28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减少压力</a:t>
            </a:r>
            <a:endParaRPr lang="zh-CN" altLang="en-US" sz="28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sz="28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管理评价</a:t>
            </a:r>
            <a:r>
              <a:rPr lang="en-US" altLang="zh-CN" sz="28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a:t>
            </a:r>
            <a:r>
              <a:rPr lang="zh-CN" altLang="en-US" sz="28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管理的核心</a:t>
            </a:r>
            <a:endParaRPr lang="zh-CN" altLang="en-US" sz="28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sz="28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管理反应</a:t>
            </a:r>
            <a:r>
              <a:rPr lang="en-US" altLang="zh-CN" sz="28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a:t>
            </a:r>
            <a:r>
              <a:rPr lang="zh-CN" altLang="en-US" sz="28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减少压力的不良反应</a:t>
            </a:r>
            <a:endParaRPr lang="zh-CN" altLang="en-US" sz="28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13" name="文本框 12"/>
          <p:cNvSpPr txBox="1"/>
          <p:nvPr/>
        </p:nvSpPr>
        <p:spPr>
          <a:xfrm>
            <a:off x="146814" y="295064"/>
            <a:ext cx="3739386" cy="400110"/>
          </a:xfrm>
          <a:prstGeom prst="rect">
            <a:avLst/>
          </a:prstGeom>
          <a:noFill/>
        </p:spPr>
        <p:txBody>
          <a:bodyPr wrap="square" rtlCol="0">
            <a:spAutoFit/>
          </a:bodyPr>
          <a:lstStyle/>
          <a:p>
            <a:pPr algn="dist"/>
            <a:r>
              <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rPr>
              <a:t>面对压力如何管理情绪</a:t>
            </a:r>
            <a:endPar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endParaRPr>
          </a:p>
        </p:txBody>
      </p:sp>
      <p:pic>
        <p:nvPicPr>
          <p:cNvPr id="4" name="图片 3"/>
          <p:cNvPicPr>
            <a:picLocks noChangeAspect="1"/>
          </p:cNvPicPr>
          <p:nvPr/>
        </p:nvPicPr>
        <p:blipFill>
          <a:blip r:embed="rId1" cstate="screen"/>
          <a:stretch>
            <a:fillRect/>
          </a:stretch>
        </p:blipFill>
        <p:spPr>
          <a:xfrm>
            <a:off x="6922478" y="1474021"/>
            <a:ext cx="4545771" cy="45457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ľiḍe"/>
          <p:cNvSpPr/>
          <p:nvPr/>
        </p:nvSpPr>
        <p:spPr>
          <a:xfrm>
            <a:off x="6132512" y="2405430"/>
            <a:ext cx="4866298" cy="647700"/>
          </a:xfrm>
          <a:prstGeom prst="rect">
            <a:avLst/>
          </a:prstGeom>
          <a:solidFill>
            <a:srgbClr val="1371F6"/>
          </a:solidFill>
          <a:ln w="28575">
            <a:no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a:bodyPr>
          <a:lstStyle/>
          <a:p>
            <a:pPr algn="ctr" defTabSz="913765"/>
            <a:r>
              <a:rPr lang="zh-CN" altLang="en-US" sz="2000" dirty="0">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一个摆脱情绪困扰的良方：合理情绪疗法</a:t>
            </a:r>
            <a:endParaRPr lang="zh-CN" altLang="en-US" sz="2000" dirty="0">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13" name="文本框 12"/>
          <p:cNvSpPr txBox="1"/>
          <p:nvPr/>
        </p:nvSpPr>
        <p:spPr>
          <a:xfrm>
            <a:off x="6096000" y="3305908"/>
            <a:ext cx="4902810" cy="2366097"/>
          </a:xfrm>
          <a:prstGeom prst="rect">
            <a:avLst/>
          </a:prstGeom>
          <a:noFill/>
        </p:spPr>
        <p:txBody>
          <a:bodyPr wrap="square" rtlCol="0">
            <a:spAutoFit/>
          </a:bodyPr>
          <a:lstStyle/>
          <a:p>
            <a:pPr>
              <a:lnSpc>
                <a:spcPct val="150000"/>
              </a:lnSpc>
            </a:pPr>
            <a:r>
              <a:rPr lang="zh-CN" altLang="en-US" sz="20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所有的不合理信念概括起来都有三个特征：</a:t>
            </a:r>
            <a:endParaRPr lang="zh-CN" altLang="en-US" sz="20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sz="16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一是绝对化要求（包括完美主义倾向）总是想“应该如何”“必须如何”。</a:t>
            </a:r>
            <a:endParaRPr lang="zh-CN" altLang="en-US" sz="16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sz="16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二是过分概括化（以偏概全）</a:t>
            </a:r>
            <a:endParaRPr lang="zh-CN" altLang="en-US" sz="16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sz="16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三是糟糕至极。（一般的负性事件也能感受为是灭顶之灾。）</a:t>
            </a:r>
            <a:endParaRPr lang="zh-CN" altLang="en-US" sz="16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8" name="文本框 7"/>
          <p:cNvSpPr txBox="1"/>
          <p:nvPr/>
        </p:nvSpPr>
        <p:spPr>
          <a:xfrm>
            <a:off x="146814" y="295064"/>
            <a:ext cx="3739386" cy="400110"/>
          </a:xfrm>
          <a:prstGeom prst="rect">
            <a:avLst/>
          </a:prstGeom>
          <a:noFill/>
        </p:spPr>
        <p:txBody>
          <a:bodyPr wrap="square" rtlCol="0">
            <a:spAutoFit/>
          </a:bodyPr>
          <a:lstStyle/>
          <a:p>
            <a:pPr algn="dist"/>
            <a:r>
              <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rPr>
              <a:t>面对压力如何管理情绪</a:t>
            </a:r>
            <a:endPar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endParaRPr>
          </a:p>
        </p:txBody>
      </p:sp>
      <p:pic>
        <p:nvPicPr>
          <p:cNvPr id="4" name="图片 3"/>
          <p:cNvPicPr>
            <a:picLocks noChangeAspect="1"/>
          </p:cNvPicPr>
          <p:nvPr/>
        </p:nvPicPr>
        <p:blipFill>
          <a:blip r:embed="rId1" cstate="screen"/>
          <a:stretch>
            <a:fillRect/>
          </a:stretch>
        </p:blipFill>
        <p:spPr>
          <a:xfrm>
            <a:off x="416169" y="926124"/>
            <a:ext cx="5404338" cy="54043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ľiḍe"/>
          <p:cNvSpPr/>
          <p:nvPr/>
        </p:nvSpPr>
        <p:spPr>
          <a:xfrm>
            <a:off x="1106609" y="2229584"/>
            <a:ext cx="4866298" cy="647700"/>
          </a:xfrm>
          <a:prstGeom prst="rect">
            <a:avLst/>
          </a:prstGeom>
          <a:solidFill>
            <a:srgbClr val="1371F6"/>
          </a:solidFill>
          <a:ln w="28575">
            <a:no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a:bodyPr>
          <a:lstStyle/>
          <a:p>
            <a:pPr algn="ctr" defTabSz="913765"/>
            <a:r>
              <a:rPr lang="zh-CN" altLang="en-US" sz="2800" dirty="0">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态度决定一切，信念决定情绪</a:t>
            </a:r>
            <a:endParaRPr lang="zh-CN" altLang="en-US" sz="2800" dirty="0">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grpSp>
        <p:nvGrpSpPr>
          <p:cNvPr id="4" name="组合 3"/>
          <p:cNvGrpSpPr/>
          <p:nvPr/>
        </p:nvGrpSpPr>
        <p:grpSpPr>
          <a:xfrm>
            <a:off x="1070097" y="3130062"/>
            <a:ext cx="4902810" cy="1970861"/>
            <a:chOff x="1193189" y="3006969"/>
            <a:chExt cx="4902810" cy="1970861"/>
          </a:xfrm>
        </p:grpSpPr>
        <p:sp>
          <p:nvSpPr>
            <p:cNvPr id="13" name="文本框 12"/>
            <p:cNvSpPr txBox="1"/>
            <p:nvPr/>
          </p:nvSpPr>
          <p:spPr>
            <a:xfrm>
              <a:off x="1193189" y="3006969"/>
              <a:ext cx="4902810" cy="1970861"/>
            </a:xfrm>
            <a:prstGeom prst="rect">
              <a:avLst/>
            </a:prstGeom>
            <a:noFill/>
          </p:spPr>
          <p:txBody>
            <a:bodyPr wrap="square" rtlCol="0">
              <a:spAutoFit/>
            </a:bodyPr>
            <a:lstStyle/>
            <a:p>
              <a:pPr>
                <a:lnSpc>
                  <a:spcPct val="150000"/>
                </a:lnSpc>
              </a:pPr>
              <a:r>
                <a:rPr lang="zh-CN" altLang="en-US" sz="28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消极信念           消极情绪；</a:t>
              </a:r>
              <a:endParaRPr lang="zh-CN" altLang="en-US" sz="28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a:lnSpc>
                  <a:spcPct val="150000"/>
                </a:lnSpc>
              </a:pPr>
              <a:r>
                <a:rPr lang="zh-CN" altLang="en-US" sz="28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积极信念           积极情绪</a:t>
              </a:r>
              <a:endParaRPr lang="zh-CN" altLang="en-US" sz="28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a:lnSpc>
                  <a:spcPct val="150000"/>
                </a:lnSpc>
              </a:pPr>
              <a:r>
                <a:rPr lang="zh-CN" altLang="en-US" sz="28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改变情绪，就要先改变信念</a:t>
              </a:r>
              <a:endParaRPr lang="zh-CN" altLang="en-US" sz="28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2" name="AutoShape 3"/>
            <p:cNvSpPr>
              <a:spLocks noChangeArrowheads="1"/>
            </p:cNvSpPr>
            <p:nvPr/>
          </p:nvSpPr>
          <p:spPr bwMode="auto">
            <a:xfrm>
              <a:off x="2848189" y="3226344"/>
              <a:ext cx="701328" cy="239169"/>
            </a:xfrm>
            <a:prstGeom prst="rightArrow">
              <a:avLst>
                <a:gd name="adj1" fmla="val 50000"/>
                <a:gd name="adj2" fmla="val 50000"/>
              </a:avLst>
            </a:prstGeom>
            <a:solidFill>
              <a:srgbClr val="1371F6"/>
            </a:solidFill>
            <a:ln w="9525">
              <a:solidFill>
                <a:srgbClr val="1371F6"/>
              </a:solidFill>
              <a:miter lim="800000"/>
            </a:ln>
            <a:effectLst/>
          </p:spPr>
          <p:txBody>
            <a:bodyPr wrap="none" anchor="ctr"/>
            <a:lstStyle/>
            <a:p>
              <a:endParaRPr lang="zh-CN" altLang="en-US">
                <a:latin typeface="Source Han Sans CN Regular" panose="020B0500000000000000" pitchFamily="34" charset="-128"/>
                <a:ea typeface="Source Han Sans CN Regular" panose="020B0500000000000000" pitchFamily="34" charset="-128"/>
              </a:endParaRPr>
            </a:p>
          </p:txBody>
        </p:sp>
        <p:sp>
          <p:nvSpPr>
            <p:cNvPr id="3" name="AutoShape 3"/>
            <p:cNvSpPr>
              <a:spLocks noChangeArrowheads="1"/>
            </p:cNvSpPr>
            <p:nvPr/>
          </p:nvSpPr>
          <p:spPr bwMode="auto">
            <a:xfrm>
              <a:off x="2848189" y="3955318"/>
              <a:ext cx="701328" cy="239169"/>
            </a:xfrm>
            <a:prstGeom prst="rightArrow">
              <a:avLst>
                <a:gd name="adj1" fmla="val 50000"/>
                <a:gd name="adj2" fmla="val 50000"/>
              </a:avLst>
            </a:prstGeom>
            <a:solidFill>
              <a:srgbClr val="1371F6"/>
            </a:solidFill>
            <a:ln w="9525">
              <a:solidFill>
                <a:srgbClr val="1371F6"/>
              </a:solidFill>
              <a:miter lim="800000"/>
            </a:ln>
            <a:effectLst/>
          </p:spPr>
          <p:txBody>
            <a:bodyPr wrap="none" anchor="ctr"/>
            <a:lstStyle/>
            <a:p>
              <a:endParaRPr lang="zh-CN" altLang="en-US">
                <a:latin typeface="Source Han Sans CN Regular" panose="020B0500000000000000" pitchFamily="34" charset="-128"/>
                <a:ea typeface="Source Han Sans CN Regular" panose="020B0500000000000000" pitchFamily="34" charset="-128"/>
              </a:endParaRPr>
            </a:p>
          </p:txBody>
        </p:sp>
      </p:grpSp>
      <p:sp>
        <p:nvSpPr>
          <p:cNvPr id="11" name="文本框 10"/>
          <p:cNvSpPr txBox="1"/>
          <p:nvPr/>
        </p:nvSpPr>
        <p:spPr>
          <a:xfrm>
            <a:off x="146814" y="295064"/>
            <a:ext cx="3739386" cy="400110"/>
          </a:xfrm>
          <a:prstGeom prst="rect">
            <a:avLst/>
          </a:prstGeom>
          <a:noFill/>
        </p:spPr>
        <p:txBody>
          <a:bodyPr wrap="square" rtlCol="0">
            <a:spAutoFit/>
          </a:bodyPr>
          <a:lstStyle/>
          <a:p>
            <a:pPr algn="dist"/>
            <a:r>
              <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rPr>
              <a:t>面对压力如何管理情绪</a:t>
            </a:r>
            <a:endPar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endParaRPr>
          </a:p>
        </p:txBody>
      </p:sp>
      <p:pic>
        <p:nvPicPr>
          <p:cNvPr id="7" name="图片 6"/>
          <p:cNvPicPr>
            <a:picLocks noChangeAspect="1"/>
          </p:cNvPicPr>
          <p:nvPr/>
        </p:nvPicPr>
        <p:blipFill>
          <a:blip r:embed="rId1" cstate="screen"/>
          <a:stretch>
            <a:fillRect/>
          </a:stretch>
        </p:blipFill>
        <p:spPr>
          <a:xfrm>
            <a:off x="5898571" y="1857009"/>
            <a:ext cx="5734012" cy="42474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îṡḻiḑé"/>
          <p:cNvSpPr/>
          <p:nvPr>
            <p:custDataLst>
              <p:tags r:id="rId1"/>
            </p:custDataLst>
          </p:nvPr>
        </p:nvSpPr>
        <p:spPr>
          <a:xfrm>
            <a:off x="855527" y="2183248"/>
            <a:ext cx="7033847" cy="756676"/>
          </a:xfrm>
          <a:prstGeom prst="roundRect">
            <a:avLst>
              <a:gd name="adj" fmla="val 50000"/>
            </a:avLst>
          </a:prstGeom>
          <a:solidFill>
            <a:srgbClr val="1371F6"/>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10" name="PA-文本框 9"/>
          <p:cNvSpPr txBox="1"/>
          <p:nvPr>
            <p:custDataLst>
              <p:tags r:id="rId2"/>
            </p:custDataLst>
          </p:nvPr>
        </p:nvSpPr>
        <p:spPr>
          <a:xfrm>
            <a:off x="1327096" y="2308731"/>
            <a:ext cx="6175417" cy="523220"/>
          </a:xfrm>
          <a:prstGeom prst="rect">
            <a:avLst/>
          </a:prstGeom>
          <a:noFill/>
        </p:spPr>
        <p:txBody>
          <a:bodyPr wrap="square" rtlCol="0">
            <a:spAutoFit/>
          </a:bodyPr>
          <a:lstStyle/>
          <a:p>
            <a:pPr algn="dist"/>
            <a:r>
              <a:rPr lang="zh-CN" altLang="en-US" sz="2800" b="1" dirty="0">
                <a:solidFill>
                  <a:schemeClr val="bg1"/>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rPr>
              <a:t>正视心理健康，心理健康是一种状态</a:t>
            </a:r>
            <a:endParaRPr lang="zh-CN" altLang="en-US" sz="2800" b="1" dirty="0">
              <a:solidFill>
                <a:schemeClr val="bg1"/>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endParaRPr>
          </a:p>
        </p:txBody>
      </p:sp>
      <p:sp>
        <p:nvSpPr>
          <p:cNvPr id="26" name="梯形 25"/>
          <p:cNvSpPr/>
          <p:nvPr/>
        </p:nvSpPr>
        <p:spPr>
          <a:xfrm>
            <a:off x="0" y="5660414"/>
            <a:ext cx="12192000" cy="1180501"/>
          </a:xfrm>
          <a:prstGeom prst="trapezoid">
            <a:avLst>
              <a:gd name="adj" fmla="val 6212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PA-îṡḻiḑé"/>
          <p:cNvSpPr/>
          <p:nvPr>
            <p:custDataLst>
              <p:tags r:id="rId3"/>
            </p:custDataLst>
          </p:nvPr>
        </p:nvSpPr>
        <p:spPr>
          <a:xfrm>
            <a:off x="855527" y="3371203"/>
            <a:ext cx="7033847" cy="756676"/>
          </a:xfrm>
          <a:prstGeom prst="roundRect">
            <a:avLst>
              <a:gd name="adj" fmla="val 50000"/>
            </a:avLst>
          </a:prstGeom>
          <a:solidFill>
            <a:srgbClr val="1371F6"/>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30" name="PA-文本框 9"/>
          <p:cNvSpPr txBox="1"/>
          <p:nvPr>
            <p:custDataLst>
              <p:tags r:id="rId4"/>
            </p:custDataLst>
          </p:nvPr>
        </p:nvSpPr>
        <p:spPr>
          <a:xfrm>
            <a:off x="1327096" y="3496686"/>
            <a:ext cx="6175417" cy="523220"/>
          </a:xfrm>
          <a:prstGeom prst="rect">
            <a:avLst/>
          </a:prstGeom>
          <a:noFill/>
        </p:spPr>
        <p:txBody>
          <a:bodyPr wrap="square" rtlCol="0">
            <a:spAutoFit/>
          </a:bodyPr>
          <a:lstStyle/>
          <a:p>
            <a:pPr algn="dist"/>
            <a:r>
              <a:rPr lang="zh-CN" altLang="en-US" sz="2800" b="1" dirty="0">
                <a:solidFill>
                  <a:schemeClr val="bg1"/>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rPr>
              <a:t>教师心理健康问题的现状及表现</a:t>
            </a:r>
            <a:endParaRPr lang="zh-CN" altLang="en-US" sz="2800" b="1" dirty="0">
              <a:solidFill>
                <a:schemeClr val="bg1"/>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endParaRPr>
          </a:p>
        </p:txBody>
      </p:sp>
      <p:sp>
        <p:nvSpPr>
          <p:cNvPr id="31" name="PA-îṡḻiḑé"/>
          <p:cNvSpPr/>
          <p:nvPr>
            <p:custDataLst>
              <p:tags r:id="rId5"/>
            </p:custDataLst>
          </p:nvPr>
        </p:nvSpPr>
        <p:spPr>
          <a:xfrm>
            <a:off x="855527" y="4559158"/>
            <a:ext cx="7033847" cy="756676"/>
          </a:xfrm>
          <a:prstGeom prst="roundRect">
            <a:avLst>
              <a:gd name="adj" fmla="val 50000"/>
            </a:avLst>
          </a:prstGeom>
          <a:solidFill>
            <a:srgbClr val="1371F6"/>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32" name="PA-文本框 9"/>
          <p:cNvSpPr txBox="1"/>
          <p:nvPr>
            <p:custDataLst>
              <p:tags r:id="rId6"/>
            </p:custDataLst>
          </p:nvPr>
        </p:nvSpPr>
        <p:spPr>
          <a:xfrm>
            <a:off x="1327096" y="4684641"/>
            <a:ext cx="6175417" cy="523220"/>
          </a:xfrm>
          <a:prstGeom prst="rect">
            <a:avLst/>
          </a:prstGeom>
          <a:noFill/>
        </p:spPr>
        <p:txBody>
          <a:bodyPr wrap="square" rtlCol="0">
            <a:spAutoFit/>
          </a:bodyPr>
          <a:lstStyle/>
          <a:p>
            <a:pPr algn="dist"/>
            <a:r>
              <a:rPr lang="zh-CN" altLang="en-US" sz="2800" b="1" dirty="0">
                <a:solidFill>
                  <a:schemeClr val="bg1"/>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rPr>
              <a:t>面对压力，如何管理情绪</a:t>
            </a:r>
            <a:endParaRPr lang="zh-CN" altLang="en-US" sz="2800" b="1" dirty="0">
              <a:solidFill>
                <a:schemeClr val="bg1"/>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endParaRPr>
          </a:p>
        </p:txBody>
      </p:sp>
      <p:sp>
        <p:nvSpPr>
          <p:cNvPr id="2" name="文本框 1"/>
          <p:cNvSpPr txBox="1"/>
          <p:nvPr/>
        </p:nvSpPr>
        <p:spPr>
          <a:xfrm>
            <a:off x="855527" y="736306"/>
            <a:ext cx="1723549" cy="1015663"/>
          </a:xfrm>
          <a:prstGeom prst="rect">
            <a:avLst/>
          </a:prstGeom>
          <a:noFill/>
        </p:spPr>
        <p:txBody>
          <a:bodyPr wrap="none" rtlCol="0">
            <a:spAutoFit/>
          </a:bodyPr>
          <a:lstStyle/>
          <a:p>
            <a:r>
              <a:rPr kumimoji="1" lang="zh-CN" altLang="en-US" sz="6000" b="1">
                <a:solidFill>
                  <a:schemeClr val="tx1">
                    <a:lumMod val="75000"/>
                    <a:lumOff val="25000"/>
                  </a:schemeClr>
                </a:solidFill>
                <a:latin typeface="Source Han Sans CN Bold" panose="020B0500000000000000" pitchFamily="34" charset="-128"/>
                <a:ea typeface="Source Han Sans CN Bold" panose="020B0500000000000000" pitchFamily="34" charset="-128"/>
              </a:rPr>
              <a:t>目录</a:t>
            </a:r>
            <a:endParaRPr kumimoji="1" lang="zh-CN" altLang="en-US" sz="6000" b="1">
              <a:solidFill>
                <a:schemeClr val="tx1">
                  <a:lumMod val="75000"/>
                  <a:lumOff val="25000"/>
                </a:schemeClr>
              </a:solidFill>
              <a:latin typeface="Source Han Sans CN Bold" panose="020B0500000000000000" pitchFamily="34" charset="-128"/>
              <a:ea typeface="Source Han Sans CN Bold" panose="020B0500000000000000" pitchFamily="34" charset="-128"/>
            </a:endParaRPr>
          </a:p>
        </p:txBody>
      </p:sp>
      <p:sp>
        <p:nvSpPr>
          <p:cNvPr id="3" name="文本框 2"/>
          <p:cNvSpPr txBox="1"/>
          <p:nvPr/>
        </p:nvSpPr>
        <p:spPr>
          <a:xfrm>
            <a:off x="2831123" y="1124593"/>
            <a:ext cx="2321469" cy="584775"/>
          </a:xfrm>
          <a:prstGeom prst="rect">
            <a:avLst/>
          </a:prstGeom>
          <a:noFill/>
        </p:spPr>
        <p:txBody>
          <a:bodyPr wrap="none" rtlCol="0">
            <a:spAutoFit/>
          </a:bodyPr>
          <a:lstStyle/>
          <a:p>
            <a:r>
              <a:rPr kumimoji="1" lang="en-US" altLang="zh-CN" sz="3200">
                <a:solidFill>
                  <a:schemeClr val="tx1">
                    <a:lumMod val="75000"/>
                    <a:lumOff val="25000"/>
                  </a:schemeClr>
                </a:solidFill>
                <a:latin typeface="Source Han Sans CN Regular" panose="020B0500000000000000" pitchFamily="34" charset="-128"/>
                <a:ea typeface="Source Han Sans CN Regular" panose="020B0500000000000000" pitchFamily="34" charset="-128"/>
              </a:rPr>
              <a:t>CONTENTS</a:t>
            </a:r>
            <a:endParaRPr kumimoji="1" lang="zh-CN" altLang="en-US" sz="3200">
              <a:solidFill>
                <a:schemeClr val="tx1">
                  <a:lumMod val="75000"/>
                  <a:lumOff val="25000"/>
                </a:schemeClr>
              </a:solidFill>
              <a:latin typeface="Source Han Sans CN Regular" panose="020B0500000000000000" pitchFamily="34" charset="-128"/>
              <a:ea typeface="Source Han Sans CN Regular" panose="020B0500000000000000" pitchFamily="34" charset="-128"/>
            </a:endParaRPr>
          </a:p>
        </p:txBody>
      </p:sp>
      <p:pic>
        <p:nvPicPr>
          <p:cNvPr id="5" name="图片 4"/>
          <p:cNvPicPr>
            <a:picLocks noChangeAspect="1"/>
          </p:cNvPicPr>
          <p:nvPr/>
        </p:nvPicPr>
        <p:blipFill>
          <a:blip r:embed="rId7" cstate="screen"/>
          <a:stretch>
            <a:fillRect/>
          </a:stretch>
        </p:blipFill>
        <p:spPr>
          <a:xfrm flipH="1">
            <a:off x="7502513" y="3065407"/>
            <a:ext cx="3821723" cy="38217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linds(horizontal)">
                                      <p:cBhvr>
                                        <p:cTn id="16" dur="500"/>
                                        <p:tgtEl>
                                          <p:spTgt spid="3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linds(horizontal)">
                                      <p:cBhvr>
                                        <p:cTn id="19" dur="500"/>
                                        <p:tgtEl>
                                          <p:spTgt spid="3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linds(horizontal)">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29" grpId="0" animBg="1"/>
      <p:bldP spid="30" grpId="0"/>
      <p:bldP spid="31" grpId="0" animBg="1"/>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î$1íďè"/>
          <p:cNvGrpSpPr/>
          <p:nvPr/>
        </p:nvGrpSpPr>
        <p:grpSpPr>
          <a:xfrm>
            <a:off x="1261739" y="1884097"/>
            <a:ext cx="2020720" cy="798874"/>
            <a:chOff x="704395" y="1132259"/>
            <a:chExt cx="705305" cy="1193778"/>
          </a:xfrm>
        </p:grpSpPr>
        <p:sp>
          <p:nvSpPr>
            <p:cNvPr id="5" name="íşļîḋê"/>
            <p:cNvSpPr/>
            <p:nvPr/>
          </p:nvSpPr>
          <p:spPr>
            <a:xfrm rot="5400000">
              <a:off x="497560" y="1413898"/>
              <a:ext cx="1138587" cy="685692"/>
            </a:xfrm>
            <a:prstGeom prst="homePlate">
              <a:avLst>
                <a:gd name="adj" fmla="val 24929"/>
              </a:avLst>
            </a:prstGeom>
            <a:solidFill>
              <a:srgbClr val="1371F6"/>
            </a:solidFill>
            <a:ln w="28575">
              <a:no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a:bodyPr>
            <a:lstStyle/>
            <a:p>
              <a:pPr defTabSz="913765"/>
              <a:endParaRPr lang="zh-CN" altLang="en-US" dirty="0">
                <a:latin typeface="Source Han Sans CN Regular" panose="020B0500000000000000" pitchFamily="34" charset="-128"/>
                <a:ea typeface="Source Han Sans CN Regular" panose="020B0500000000000000" pitchFamily="34" charset="-128"/>
              </a:endParaRPr>
            </a:p>
          </p:txBody>
        </p:sp>
        <p:sp>
          <p:nvSpPr>
            <p:cNvPr id="6" name="íş1íḓè"/>
            <p:cNvSpPr txBox="1"/>
            <p:nvPr/>
          </p:nvSpPr>
          <p:spPr bwMode="auto">
            <a:xfrm>
              <a:off x="704395" y="1132259"/>
              <a:ext cx="705304" cy="1128549"/>
            </a:xfrm>
            <a:prstGeom prst="rect">
              <a:avLst/>
            </a:prstGeom>
            <a:noFill/>
            <a:ln w="28575">
              <a:no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a:bodyPr>
            <a:lstStyle>
              <a:defPPr>
                <a:defRPr lang="en-US"/>
              </a:defPPr>
              <a:lvl1pPr algn="ctr" defTabSz="913765">
                <a:defRPr>
                  <a:solidFill>
                    <a:schemeClr val="lt1"/>
                  </a:solidFill>
                </a:defRPr>
              </a:lvl1pPr>
              <a:lvl2pPr defTabSz="913765">
                <a:defRPr>
                  <a:solidFill>
                    <a:schemeClr val="lt1"/>
                  </a:solidFill>
                </a:defRPr>
              </a:lvl2pPr>
              <a:lvl3pPr defTabSz="913765">
                <a:defRPr>
                  <a:solidFill>
                    <a:schemeClr val="lt1"/>
                  </a:solidFill>
                </a:defRPr>
              </a:lvl3pPr>
              <a:lvl4pPr defTabSz="913765">
                <a:defRPr>
                  <a:solidFill>
                    <a:schemeClr val="lt1"/>
                  </a:solidFill>
                </a:defRPr>
              </a:lvl4pPr>
              <a:lvl5pPr defTabSz="913765">
                <a:defRPr>
                  <a:solidFill>
                    <a:schemeClr val="lt1"/>
                  </a:solidFill>
                </a:defRPr>
              </a:lvl5pPr>
              <a:lvl6pPr defTabSz="913765">
                <a:defRPr>
                  <a:solidFill>
                    <a:schemeClr val="lt1"/>
                  </a:solidFill>
                </a:defRPr>
              </a:lvl6pPr>
              <a:lvl7pPr defTabSz="913765">
                <a:defRPr>
                  <a:solidFill>
                    <a:schemeClr val="lt1"/>
                  </a:solidFill>
                </a:defRPr>
              </a:lvl7pPr>
              <a:lvl8pPr defTabSz="913765">
                <a:defRPr>
                  <a:solidFill>
                    <a:schemeClr val="lt1"/>
                  </a:solidFill>
                </a:defRPr>
              </a:lvl8pPr>
              <a:lvl9pPr defTabSz="913765">
                <a:defRPr>
                  <a:solidFill>
                    <a:schemeClr val="lt1"/>
                  </a:solidFill>
                </a:defRPr>
              </a:lvl9pPr>
            </a:lstStyle>
            <a:p>
              <a:r>
                <a:rPr lang="zh-CN" altLang="en-US" sz="28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情景一</a:t>
              </a:r>
              <a:endParaRPr lang="en-US" altLang="zh-CN" sz="28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grpSp>
      <p:sp>
        <p:nvSpPr>
          <p:cNvPr id="7" name="文本框 6"/>
          <p:cNvSpPr txBox="1"/>
          <p:nvPr/>
        </p:nvSpPr>
        <p:spPr>
          <a:xfrm>
            <a:off x="1360103" y="2689605"/>
            <a:ext cx="3915280" cy="2357505"/>
          </a:xfrm>
          <a:prstGeom prst="rect">
            <a:avLst/>
          </a:prstGeom>
          <a:noFill/>
        </p:spPr>
        <p:txBody>
          <a:bodyPr wrap="square" rtlCol="0">
            <a:spAutoFit/>
          </a:bodyPr>
          <a:lstStyle/>
          <a:p>
            <a:pPr>
              <a:lnSpc>
                <a:spcPct val="150000"/>
              </a:lnSpc>
            </a:pPr>
            <a:r>
              <a:rPr lang="en-US" altLang="zh-CN"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A</a:t>
            </a:r>
            <a:r>
              <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：校长批评：怎么又迟到了！</a:t>
            </a:r>
            <a:endPar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a:lnSpc>
                <a:spcPct val="150000"/>
              </a:lnSpc>
            </a:pPr>
            <a:r>
              <a:rPr lang="en-US" altLang="zh-CN"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B</a:t>
            </a:r>
            <a:r>
              <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：该死，他又想整我了，想拿我出气了！ </a:t>
            </a:r>
            <a:endPar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a:lnSpc>
                <a:spcPct val="150000"/>
              </a:lnSpc>
            </a:pPr>
            <a:r>
              <a:rPr lang="en-US" altLang="zh-CN"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C</a:t>
            </a:r>
            <a:r>
              <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：精神紧张，生气，脸色难看，一言不发。</a:t>
            </a:r>
            <a:endPar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grpSp>
        <p:nvGrpSpPr>
          <p:cNvPr id="11" name="î$1íďè"/>
          <p:cNvGrpSpPr/>
          <p:nvPr/>
        </p:nvGrpSpPr>
        <p:grpSpPr>
          <a:xfrm>
            <a:off x="5859363" y="1884097"/>
            <a:ext cx="2020720" cy="798874"/>
            <a:chOff x="704395" y="1132259"/>
            <a:chExt cx="705305" cy="1193778"/>
          </a:xfrm>
        </p:grpSpPr>
        <p:sp>
          <p:nvSpPr>
            <p:cNvPr id="12" name="íşļîḋê"/>
            <p:cNvSpPr/>
            <p:nvPr/>
          </p:nvSpPr>
          <p:spPr>
            <a:xfrm rot="5400000">
              <a:off x="497560" y="1413898"/>
              <a:ext cx="1138587" cy="685692"/>
            </a:xfrm>
            <a:prstGeom prst="homePlate">
              <a:avLst>
                <a:gd name="adj" fmla="val 24929"/>
              </a:avLst>
            </a:prstGeom>
            <a:solidFill>
              <a:srgbClr val="1371F6"/>
            </a:solidFill>
            <a:ln w="28575">
              <a:no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a:bodyPr>
            <a:lstStyle/>
            <a:p>
              <a:pPr defTabSz="913765"/>
              <a:endParaRPr lang="zh-CN" altLang="en-US" dirty="0">
                <a:latin typeface="Source Han Sans CN Regular" panose="020B0500000000000000" pitchFamily="34" charset="-128"/>
                <a:ea typeface="Source Han Sans CN Regular" panose="020B0500000000000000" pitchFamily="34" charset="-128"/>
              </a:endParaRPr>
            </a:p>
          </p:txBody>
        </p:sp>
        <p:sp>
          <p:nvSpPr>
            <p:cNvPr id="13" name="íş1íḓè"/>
            <p:cNvSpPr txBox="1"/>
            <p:nvPr/>
          </p:nvSpPr>
          <p:spPr bwMode="auto">
            <a:xfrm>
              <a:off x="704395" y="1132259"/>
              <a:ext cx="705304" cy="1128549"/>
            </a:xfrm>
            <a:prstGeom prst="rect">
              <a:avLst/>
            </a:prstGeom>
            <a:noFill/>
            <a:ln w="28575">
              <a:no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a:bodyPr>
            <a:lstStyle>
              <a:defPPr>
                <a:defRPr lang="en-US"/>
              </a:defPPr>
              <a:lvl1pPr algn="ctr" defTabSz="913765">
                <a:defRPr>
                  <a:solidFill>
                    <a:schemeClr val="lt1"/>
                  </a:solidFill>
                </a:defRPr>
              </a:lvl1pPr>
              <a:lvl2pPr defTabSz="913765">
                <a:defRPr>
                  <a:solidFill>
                    <a:schemeClr val="lt1"/>
                  </a:solidFill>
                </a:defRPr>
              </a:lvl2pPr>
              <a:lvl3pPr defTabSz="913765">
                <a:defRPr>
                  <a:solidFill>
                    <a:schemeClr val="lt1"/>
                  </a:solidFill>
                </a:defRPr>
              </a:lvl3pPr>
              <a:lvl4pPr defTabSz="913765">
                <a:defRPr>
                  <a:solidFill>
                    <a:schemeClr val="lt1"/>
                  </a:solidFill>
                </a:defRPr>
              </a:lvl4pPr>
              <a:lvl5pPr defTabSz="913765">
                <a:defRPr>
                  <a:solidFill>
                    <a:schemeClr val="lt1"/>
                  </a:solidFill>
                </a:defRPr>
              </a:lvl5pPr>
              <a:lvl6pPr defTabSz="913765">
                <a:defRPr>
                  <a:solidFill>
                    <a:schemeClr val="lt1"/>
                  </a:solidFill>
                </a:defRPr>
              </a:lvl6pPr>
              <a:lvl7pPr defTabSz="913765">
                <a:defRPr>
                  <a:solidFill>
                    <a:schemeClr val="lt1"/>
                  </a:solidFill>
                </a:defRPr>
              </a:lvl7pPr>
              <a:lvl8pPr defTabSz="913765">
                <a:defRPr>
                  <a:solidFill>
                    <a:schemeClr val="lt1"/>
                  </a:solidFill>
                </a:defRPr>
              </a:lvl8pPr>
              <a:lvl9pPr defTabSz="913765">
                <a:defRPr>
                  <a:solidFill>
                    <a:schemeClr val="lt1"/>
                  </a:solidFill>
                </a:defRPr>
              </a:lvl9pPr>
            </a:lstStyle>
            <a:p>
              <a:r>
                <a:rPr lang="zh-CN" altLang="en-US" sz="28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情景二</a:t>
              </a:r>
              <a:endParaRPr lang="en-US" altLang="zh-CN" sz="28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grpSp>
      <p:sp>
        <p:nvSpPr>
          <p:cNvPr id="14" name="文本框 13"/>
          <p:cNvSpPr txBox="1"/>
          <p:nvPr/>
        </p:nvSpPr>
        <p:spPr>
          <a:xfrm>
            <a:off x="5957727" y="2689605"/>
            <a:ext cx="5437102" cy="2783839"/>
          </a:xfrm>
          <a:prstGeom prst="rect">
            <a:avLst/>
          </a:prstGeom>
          <a:noFill/>
        </p:spPr>
        <p:txBody>
          <a:bodyPr wrap="square" rtlCol="0">
            <a:spAutoFit/>
          </a:bodyPr>
          <a:lstStyle/>
          <a:p>
            <a:pPr>
              <a:lnSpc>
                <a:spcPct val="150000"/>
              </a:lnSpc>
            </a:pPr>
            <a:r>
              <a:rPr lang="en-US" altLang="zh-CN"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A</a:t>
            </a:r>
            <a:r>
              <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：校长批评：怎么又迟到了！</a:t>
            </a:r>
            <a:endPar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a:lnSpc>
                <a:spcPct val="150000"/>
              </a:lnSpc>
            </a:pPr>
            <a:r>
              <a:rPr lang="en-US" altLang="zh-CN"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B</a:t>
            </a:r>
            <a:r>
              <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：校长可能在找机会开除我，如果下次再迟到，我就会下岗，房贷谁还呢？老婆孩子喝西北风去？</a:t>
            </a:r>
            <a:endPar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a:lnSpc>
                <a:spcPct val="150000"/>
              </a:lnSpc>
            </a:pPr>
            <a:r>
              <a:rPr lang="en-US" altLang="zh-CN"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C</a:t>
            </a:r>
            <a:r>
              <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：害怕，想办法为自己辩解或道歉，胃不舒服。上课找学生的麻烦。</a:t>
            </a:r>
            <a:endPar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15" name="文本框 14"/>
          <p:cNvSpPr txBox="1"/>
          <p:nvPr/>
        </p:nvSpPr>
        <p:spPr>
          <a:xfrm>
            <a:off x="146814" y="295064"/>
            <a:ext cx="3739386" cy="400110"/>
          </a:xfrm>
          <a:prstGeom prst="rect">
            <a:avLst/>
          </a:prstGeom>
          <a:noFill/>
        </p:spPr>
        <p:txBody>
          <a:bodyPr wrap="square" rtlCol="0">
            <a:spAutoFit/>
          </a:bodyPr>
          <a:lstStyle/>
          <a:p>
            <a:pPr algn="dist"/>
            <a:r>
              <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rPr>
              <a:t>面对压力如何管理情绪</a:t>
            </a:r>
            <a:endPar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î$1íďè"/>
          <p:cNvGrpSpPr/>
          <p:nvPr>
            <p:custDataLst>
              <p:tags r:id="rId1"/>
            </p:custDataLst>
          </p:nvPr>
        </p:nvGrpSpPr>
        <p:grpSpPr>
          <a:xfrm>
            <a:off x="6096000" y="1936851"/>
            <a:ext cx="2020720" cy="798874"/>
            <a:chOff x="704395" y="1132259"/>
            <a:chExt cx="705305" cy="1193778"/>
          </a:xfrm>
        </p:grpSpPr>
        <p:sp>
          <p:nvSpPr>
            <p:cNvPr id="5" name="PA-íşļîḋê"/>
            <p:cNvSpPr/>
            <p:nvPr>
              <p:custDataLst>
                <p:tags r:id="rId2"/>
              </p:custDataLst>
            </p:nvPr>
          </p:nvSpPr>
          <p:spPr>
            <a:xfrm rot="5400000">
              <a:off x="497560" y="1413898"/>
              <a:ext cx="1138587" cy="685692"/>
            </a:xfrm>
            <a:prstGeom prst="homePlate">
              <a:avLst>
                <a:gd name="adj" fmla="val 24929"/>
              </a:avLst>
            </a:prstGeom>
            <a:solidFill>
              <a:srgbClr val="1371F6"/>
            </a:solidFill>
            <a:ln w="28575">
              <a:no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a:bodyPr>
            <a:lstStyle/>
            <a:p>
              <a:pPr defTabSz="913765"/>
              <a:endParaRPr lang="zh-CN" altLang="en-US" dirty="0">
                <a:latin typeface="Source Han Sans CN Regular" panose="020B0500000000000000" pitchFamily="34" charset="-128"/>
                <a:ea typeface="Source Han Sans CN Regular" panose="020B0500000000000000" pitchFamily="34" charset="-128"/>
              </a:endParaRPr>
            </a:p>
          </p:txBody>
        </p:sp>
        <p:sp>
          <p:nvSpPr>
            <p:cNvPr id="6" name="PA-íş1íḓè"/>
            <p:cNvSpPr txBox="1"/>
            <p:nvPr>
              <p:custDataLst>
                <p:tags r:id="rId3"/>
              </p:custDataLst>
            </p:nvPr>
          </p:nvSpPr>
          <p:spPr bwMode="auto">
            <a:xfrm>
              <a:off x="704395" y="1132259"/>
              <a:ext cx="705304" cy="1128549"/>
            </a:xfrm>
            <a:prstGeom prst="rect">
              <a:avLst/>
            </a:prstGeom>
            <a:noFill/>
            <a:ln w="28575">
              <a:no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a:bodyPr>
            <a:lstStyle>
              <a:defPPr>
                <a:defRPr lang="en-US"/>
              </a:defPPr>
              <a:lvl1pPr algn="ctr" defTabSz="913765">
                <a:defRPr>
                  <a:solidFill>
                    <a:schemeClr val="lt1"/>
                  </a:solidFill>
                </a:defRPr>
              </a:lvl1pPr>
              <a:lvl2pPr defTabSz="913765">
                <a:defRPr>
                  <a:solidFill>
                    <a:schemeClr val="lt1"/>
                  </a:solidFill>
                </a:defRPr>
              </a:lvl2pPr>
              <a:lvl3pPr defTabSz="913765">
                <a:defRPr>
                  <a:solidFill>
                    <a:schemeClr val="lt1"/>
                  </a:solidFill>
                </a:defRPr>
              </a:lvl3pPr>
              <a:lvl4pPr defTabSz="913765">
                <a:defRPr>
                  <a:solidFill>
                    <a:schemeClr val="lt1"/>
                  </a:solidFill>
                </a:defRPr>
              </a:lvl4pPr>
              <a:lvl5pPr defTabSz="913765">
                <a:defRPr>
                  <a:solidFill>
                    <a:schemeClr val="lt1"/>
                  </a:solidFill>
                </a:defRPr>
              </a:lvl5pPr>
              <a:lvl6pPr defTabSz="913765">
                <a:defRPr>
                  <a:solidFill>
                    <a:schemeClr val="lt1"/>
                  </a:solidFill>
                </a:defRPr>
              </a:lvl6pPr>
              <a:lvl7pPr defTabSz="913765">
                <a:defRPr>
                  <a:solidFill>
                    <a:schemeClr val="lt1"/>
                  </a:solidFill>
                </a:defRPr>
              </a:lvl7pPr>
              <a:lvl8pPr defTabSz="913765">
                <a:defRPr>
                  <a:solidFill>
                    <a:schemeClr val="lt1"/>
                  </a:solidFill>
                </a:defRPr>
              </a:lvl8pPr>
              <a:lvl9pPr defTabSz="913765">
                <a:defRPr>
                  <a:solidFill>
                    <a:schemeClr val="lt1"/>
                  </a:solidFill>
                </a:defRPr>
              </a:lvl9pPr>
            </a:lstStyle>
            <a:p>
              <a:r>
                <a:rPr lang="zh-CN" altLang="en-US" sz="28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情景三</a:t>
              </a:r>
              <a:endParaRPr lang="en-US" altLang="zh-CN" sz="28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grpSp>
      <p:sp>
        <p:nvSpPr>
          <p:cNvPr id="7" name="PA-文本框 6"/>
          <p:cNvSpPr txBox="1"/>
          <p:nvPr>
            <p:custDataLst>
              <p:tags r:id="rId4"/>
            </p:custDataLst>
          </p:nvPr>
        </p:nvSpPr>
        <p:spPr>
          <a:xfrm>
            <a:off x="6194364" y="2742359"/>
            <a:ext cx="6353682" cy="1434175"/>
          </a:xfrm>
          <a:prstGeom prst="rect">
            <a:avLst/>
          </a:prstGeom>
          <a:noFill/>
        </p:spPr>
        <p:txBody>
          <a:bodyPr wrap="square" rtlCol="0">
            <a:spAutoFit/>
          </a:bodyPr>
          <a:lstStyle/>
          <a:p>
            <a:pPr>
              <a:lnSpc>
                <a:spcPct val="150000"/>
              </a:lnSpc>
            </a:pPr>
            <a:r>
              <a:rPr lang="en-US" altLang="zh-CN"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A</a:t>
            </a:r>
            <a:r>
              <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：校长批评：怎么又迟到了！</a:t>
            </a:r>
            <a:endPar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a:lnSpc>
                <a:spcPct val="150000"/>
              </a:lnSpc>
            </a:pPr>
            <a:r>
              <a:rPr lang="en-US" altLang="zh-CN"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B</a:t>
            </a:r>
            <a:r>
              <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：校长心情不好（小道消息：校长要被调离了）。</a:t>
            </a:r>
            <a:endPar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a:lnSpc>
                <a:spcPct val="150000"/>
              </a:lnSpc>
            </a:pPr>
            <a:r>
              <a:rPr lang="en-US" altLang="zh-CN"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C</a:t>
            </a:r>
            <a:r>
              <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：无所谓，比较平静，或者幸灾乐祸。</a:t>
            </a:r>
            <a:endPar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grpSp>
        <p:nvGrpSpPr>
          <p:cNvPr id="11" name="PA-î$1íďè"/>
          <p:cNvGrpSpPr/>
          <p:nvPr>
            <p:custDataLst>
              <p:tags r:id="rId5"/>
            </p:custDataLst>
          </p:nvPr>
        </p:nvGrpSpPr>
        <p:grpSpPr>
          <a:xfrm>
            <a:off x="6194364" y="4467314"/>
            <a:ext cx="836932" cy="1238296"/>
            <a:chOff x="907706" y="288921"/>
            <a:chExt cx="292120" cy="2935645"/>
          </a:xfrm>
        </p:grpSpPr>
        <p:sp>
          <p:nvSpPr>
            <p:cNvPr id="12" name="PA-íşļîḋê"/>
            <p:cNvSpPr/>
            <p:nvPr>
              <p:custDataLst>
                <p:tags r:id="rId6"/>
              </p:custDataLst>
            </p:nvPr>
          </p:nvSpPr>
          <p:spPr>
            <a:xfrm>
              <a:off x="933881" y="288921"/>
              <a:ext cx="265945" cy="2935645"/>
            </a:xfrm>
            <a:prstGeom prst="homePlate">
              <a:avLst>
                <a:gd name="adj" fmla="val 24929"/>
              </a:avLst>
            </a:prstGeom>
            <a:solidFill>
              <a:srgbClr val="1371F6"/>
            </a:solidFill>
            <a:ln w="28575">
              <a:no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a:bodyPr>
            <a:lstStyle/>
            <a:p>
              <a:pPr defTabSz="913765"/>
              <a:endParaRPr lang="zh-CN" altLang="en-US" dirty="0">
                <a:latin typeface="Source Han Sans CN Regular" panose="020B0500000000000000" pitchFamily="34" charset="-128"/>
                <a:ea typeface="Source Han Sans CN Regular" panose="020B0500000000000000" pitchFamily="34" charset="-128"/>
              </a:endParaRPr>
            </a:p>
          </p:txBody>
        </p:sp>
        <p:sp>
          <p:nvSpPr>
            <p:cNvPr id="13" name="PA-íş1íḓè"/>
            <p:cNvSpPr txBox="1"/>
            <p:nvPr>
              <p:custDataLst>
                <p:tags r:id="rId7"/>
              </p:custDataLst>
            </p:nvPr>
          </p:nvSpPr>
          <p:spPr bwMode="auto">
            <a:xfrm>
              <a:off x="907706" y="638969"/>
              <a:ext cx="265945" cy="2234680"/>
            </a:xfrm>
            <a:prstGeom prst="rect">
              <a:avLst/>
            </a:prstGeom>
            <a:noFill/>
            <a:ln w="28575">
              <a:noFill/>
            </a:ln>
            <a:effectLst/>
          </p:spPr>
          <p:style>
            <a:lnRef idx="2">
              <a:schemeClr val="accent5">
                <a:shade val="50000"/>
              </a:schemeClr>
            </a:lnRef>
            <a:fillRef idx="1">
              <a:schemeClr val="accent5"/>
            </a:fillRef>
            <a:effectRef idx="0">
              <a:schemeClr val="accent5"/>
            </a:effectRef>
            <a:fontRef idx="minor">
              <a:schemeClr val="lt1"/>
            </a:fontRef>
          </p:style>
          <p:txBody>
            <a:bodyPr vert="eaVert" wrap="square" lIns="91440" tIns="45720" rIns="91440" bIns="45720" anchor="ctr">
              <a:normAutofit/>
            </a:bodyPr>
            <a:lstStyle>
              <a:defPPr>
                <a:defRPr lang="en-US"/>
              </a:defPPr>
              <a:lvl1pPr algn="ctr" defTabSz="913765">
                <a:defRPr>
                  <a:solidFill>
                    <a:schemeClr val="lt1"/>
                  </a:solidFill>
                </a:defRPr>
              </a:lvl1pPr>
              <a:lvl2pPr defTabSz="913765">
                <a:defRPr>
                  <a:solidFill>
                    <a:schemeClr val="lt1"/>
                  </a:solidFill>
                </a:defRPr>
              </a:lvl2pPr>
              <a:lvl3pPr defTabSz="913765">
                <a:defRPr>
                  <a:solidFill>
                    <a:schemeClr val="lt1"/>
                  </a:solidFill>
                </a:defRPr>
              </a:lvl3pPr>
              <a:lvl4pPr defTabSz="913765">
                <a:defRPr>
                  <a:solidFill>
                    <a:schemeClr val="lt1"/>
                  </a:solidFill>
                </a:defRPr>
              </a:lvl4pPr>
              <a:lvl5pPr defTabSz="913765">
                <a:defRPr>
                  <a:solidFill>
                    <a:schemeClr val="lt1"/>
                  </a:solidFill>
                </a:defRPr>
              </a:lvl5pPr>
              <a:lvl6pPr defTabSz="913765">
                <a:defRPr>
                  <a:solidFill>
                    <a:schemeClr val="lt1"/>
                  </a:solidFill>
                </a:defRPr>
              </a:lvl6pPr>
              <a:lvl7pPr defTabSz="913765">
                <a:defRPr>
                  <a:solidFill>
                    <a:schemeClr val="lt1"/>
                  </a:solidFill>
                </a:defRPr>
              </a:lvl7pPr>
              <a:lvl8pPr defTabSz="913765">
                <a:defRPr>
                  <a:solidFill>
                    <a:schemeClr val="lt1"/>
                  </a:solidFill>
                </a:defRPr>
              </a:lvl8pPr>
              <a:lvl9pPr defTabSz="913765">
                <a:defRPr>
                  <a:solidFill>
                    <a:schemeClr val="lt1"/>
                  </a:solidFill>
                </a:defRPr>
              </a:lvl9pPr>
            </a:lstStyle>
            <a:p>
              <a:r>
                <a:rPr lang="zh-CN" altLang="en-US" sz="28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思考</a:t>
              </a:r>
              <a:endParaRPr lang="en-US" altLang="zh-CN" sz="28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grpSp>
      <p:sp>
        <p:nvSpPr>
          <p:cNvPr id="14" name="PA-文本框 13"/>
          <p:cNvSpPr txBox="1"/>
          <p:nvPr>
            <p:custDataLst>
              <p:tags r:id="rId8"/>
            </p:custDataLst>
          </p:nvPr>
        </p:nvSpPr>
        <p:spPr>
          <a:xfrm>
            <a:off x="7110944" y="4381318"/>
            <a:ext cx="5437102" cy="1434175"/>
          </a:xfrm>
          <a:prstGeom prst="rect">
            <a:avLst/>
          </a:prstGeom>
          <a:noFill/>
        </p:spPr>
        <p:txBody>
          <a:bodyPr wrap="square" rtlCol="0">
            <a:spAutoFit/>
          </a:bodyPr>
          <a:lstStyle/>
          <a:p>
            <a:pPr>
              <a:lnSpc>
                <a:spcPct val="150000"/>
              </a:lnSpc>
            </a:pPr>
            <a:r>
              <a:rPr lang="en-US" altLang="zh-CN" sz="20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B</a:t>
            </a:r>
            <a:r>
              <a:rPr lang="zh-CN" altLang="en-US" sz="20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是关键，如何改变</a:t>
            </a:r>
            <a:r>
              <a:rPr lang="en-US" altLang="zh-CN" sz="20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B</a:t>
            </a:r>
            <a:r>
              <a:rPr lang="zh-CN" altLang="en-US" sz="20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a:t>
            </a:r>
            <a:endParaRPr lang="zh-CN" altLang="en-US" sz="20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a:lnSpc>
                <a:spcPct val="150000"/>
              </a:lnSpc>
            </a:pPr>
            <a:r>
              <a:rPr lang="zh-CN" altLang="en-US" sz="20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改变情绪负性状况</a:t>
            </a:r>
            <a:endParaRPr lang="zh-CN" altLang="en-US" sz="20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a:lnSpc>
                <a:spcPct val="150000"/>
              </a:lnSpc>
            </a:pPr>
            <a:r>
              <a:rPr lang="zh-CN" altLang="en-US" sz="20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改变一些不合理的观念和看法</a:t>
            </a:r>
            <a:endParaRPr lang="zh-CN" altLang="en-US" sz="20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15" name="文本框 14"/>
          <p:cNvSpPr txBox="1"/>
          <p:nvPr/>
        </p:nvSpPr>
        <p:spPr>
          <a:xfrm>
            <a:off x="146814" y="295064"/>
            <a:ext cx="3739386" cy="400110"/>
          </a:xfrm>
          <a:prstGeom prst="rect">
            <a:avLst/>
          </a:prstGeom>
          <a:noFill/>
        </p:spPr>
        <p:txBody>
          <a:bodyPr wrap="square" rtlCol="0">
            <a:spAutoFit/>
          </a:bodyPr>
          <a:lstStyle/>
          <a:p>
            <a:pPr algn="dist"/>
            <a:r>
              <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rPr>
              <a:t>面对压力如何管理情绪</a:t>
            </a:r>
            <a:endPar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endParaRPr>
          </a:p>
        </p:txBody>
      </p:sp>
      <p:pic>
        <p:nvPicPr>
          <p:cNvPr id="16" name="图片 15"/>
          <p:cNvPicPr>
            <a:picLocks noChangeAspect="1"/>
          </p:cNvPicPr>
          <p:nvPr/>
        </p:nvPicPr>
        <p:blipFill>
          <a:blip r:embed="rId9" cstate="screen"/>
          <a:stretch>
            <a:fillRect/>
          </a:stretch>
        </p:blipFill>
        <p:spPr>
          <a:xfrm>
            <a:off x="640374" y="1702958"/>
            <a:ext cx="5283554" cy="43051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i$ľiḍe"/>
          <p:cNvSpPr/>
          <p:nvPr>
            <p:custDataLst>
              <p:tags r:id="rId1"/>
            </p:custDataLst>
          </p:nvPr>
        </p:nvSpPr>
        <p:spPr>
          <a:xfrm>
            <a:off x="913178" y="2294060"/>
            <a:ext cx="4866298" cy="647700"/>
          </a:xfrm>
          <a:prstGeom prst="rect">
            <a:avLst/>
          </a:prstGeom>
          <a:solidFill>
            <a:srgbClr val="1371F6"/>
          </a:solidFill>
          <a:ln w="28575">
            <a:no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fontScale="92500"/>
          </a:bodyPr>
          <a:lstStyle/>
          <a:p>
            <a:pPr algn="ctr" defTabSz="913765"/>
            <a:r>
              <a:rPr lang="zh-CN" altLang="en-US" sz="2800" dirty="0">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思路之二：改变反应，改变情绪</a:t>
            </a:r>
            <a:endParaRPr lang="zh-CN" altLang="en-US" sz="2800" dirty="0">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10" name="PA-文本框 9"/>
          <p:cNvSpPr txBox="1"/>
          <p:nvPr>
            <p:custDataLst>
              <p:tags r:id="rId2"/>
            </p:custDataLst>
          </p:nvPr>
        </p:nvSpPr>
        <p:spPr>
          <a:xfrm>
            <a:off x="913178" y="3018146"/>
            <a:ext cx="4902812" cy="2357505"/>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情绪反应：自主神经系统、行为反应、表情（体态语言）、情绪体验</a:t>
            </a:r>
            <a:endPar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我们能改变哪些？</a:t>
            </a:r>
            <a:endPar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表情、体态语言是可以改变的，因为表情和情绪相互影响</a:t>
            </a:r>
            <a:endPar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8" name="文本框 7"/>
          <p:cNvSpPr txBox="1"/>
          <p:nvPr/>
        </p:nvSpPr>
        <p:spPr>
          <a:xfrm>
            <a:off x="146814" y="295064"/>
            <a:ext cx="3739386" cy="400110"/>
          </a:xfrm>
          <a:prstGeom prst="rect">
            <a:avLst/>
          </a:prstGeom>
          <a:noFill/>
        </p:spPr>
        <p:txBody>
          <a:bodyPr wrap="square" rtlCol="0">
            <a:spAutoFit/>
          </a:bodyPr>
          <a:lstStyle/>
          <a:p>
            <a:pPr algn="dist"/>
            <a:r>
              <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rPr>
              <a:t>面对压力如何管理情绪</a:t>
            </a:r>
            <a:endPar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endParaRPr>
          </a:p>
        </p:txBody>
      </p:sp>
      <p:pic>
        <p:nvPicPr>
          <p:cNvPr id="4" name="图片 3"/>
          <p:cNvPicPr>
            <a:picLocks noChangeAspect="1"/>
          </p:cNvPicPr>
          <p:nvPr/>
        </p:nvPicPr>
        <p:blipFill>
          <a:blip r:embed="rId3" cstate="screen"/>
          <a:stretch>
            <a:fillRect/>
          </a:stretch>
        </p:blipFill>
        <p:spPr>
          <a:xfrm>
            <a:off x="5815990" y="1336430"/>
            <a:ext cx="4906108" cy="49061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16" presetClass="entr" presetSubtype="37"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out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1"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PA-组合 37"/>
          <p:cNvGrpSpPr/>
          <p:nvPr>
            <p:custDataLst>
              <p:tags r:id="rId1"/>
            </p:custDataLst>
          </p:nvPr>
        </p:nvGrpSpPr>
        <p:grpSpPr>
          <a:xfrm>
            <a:off x="5170193" y="1867305"/>
            <a:ext cx="4729263" cy="806476"/>
            <a:chOff x="6927528" y="1830991"/>
            <a:chExt cx="4729263" cy="806476"/>
          </a:xfrm>
        </p:grpSpPr>
        <p:sp>
          <p:nvSpPr>
            <p:cNvPr id="39" name="PA-íšľîďè"/>
            <p:cNvSpPr/>
            <p:nvPr>
              <p:custDataLst>
                <p:tags r:id="rId2"/>
              </p:custDataLst>
            </p:nvPr>
          </p:nvSpPr>
          <p:spPr>
            <a:xfrm>
              <a:off x="6927528" y="1864375"/>
              <a:ext cx="4577545" cy="773092"/>
            </a:xfrm>
            <a:prstGeom prst="roundRect">
              <a:avLst>
                <a:gd name="adj" fmla="val 50000"/>
              </a:avLst>
            </a:prstGeom>
            <a:solidFill>
              <a:srgbClr val="1371F6"/>
            </a:solidFill>
            <a:ln>
              <a:solidFill>
                <a:srgbClr val="1371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Han Sans CN Regular" panose="020B0500000000000000" pitchFamily="34" charset="-128"/>
                <a:ea typeface="Source Han Sans CN Regular" panose="020B0500000000000000" pitchFamily="34" charset="-128"/>
              </a:endParaRPr>
            </a:p>
          </p:txBody>
        </p:sp>
        <p:sp>
          <p:nvSpPr>
            <p:cNvPr id="40" name="PA-iṩlîḍe"/>
            <p:cNvSpPr/>
            <p:nvPr>
              <p:custDataLst>
                <p:tags r:id="rId3"/>
              </p:custDataLst>
            </p:nvPr>
          </p:nvSpPr>
          <p:spPr>
            <a:xfrm>
              <a:off x="7079246" y="2007148"/>
              <a:ext cx="501650" cy="501650"/>
            </a:xfrm>
            <a:prstGeom prst="ellipse">
              <a:avLst/>
            </a:prstGeom>
            <a:solidFill>
              <a:schemeClr val="bg1"/>
            </a:solidFill>
            <a:ln w="28575">
              <a:solidFill>
                <a:srgbClr val="548536"/>
              </a:solid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fontScale="92500" lnSpcReduction="10000"/>
            </a:bodyPr>
            <a:lstStyle/>
            <a:p>
              <a:pPr algn="ctr" defTabSz="913765"/>
              <a:r>
                <a:rPr lang="en-US" sz="2000" dirty="0">
                  <a:solidFill>
                    <a:srgbClr val="1371F6"/>
                  </a:solidFill>
                  <a:latin typeface="Source Han Sans CN Regular" panose="020B0500000000000000" pitchFamily="34" charset="-128"/>
                  <a:ea typeface="Source Han Sans CN Regular" panose="020B0500000000000000" pitchFamily="34" charset="-128"/>
                </a:rPr>
                <a:t>1</a:t>
              </a:r>
              <a:endParaRPr lang="en-US" sz="2000" dirty="0">
                <a:solidFill>
                  <a:srgbClr val="1371F6"/>
                </a:solidFill>
                <a:latin typeface="Source Han Sans CN Regular" panose="020B0500000000000000" pitchFamily="34" charset="-128"/>
                <a:ea typeface="Source Han Sans CN Regular" panose="020B0500000000000000" pitchFamily="34" charset="-128"/>
              </a:endParaRPr>
            </a:p>
          </p:txBody>
        </p:sp>
        <p:sp>
          <p:nvSpPr>
            <p:cNvPr id="41" name="PA-文本框 40"/>
            <p:cNvSpPr txBox="1"/>
            <p:nvPr>
              <p:custDataLst>
                <p:tags r:id="rId4"/>
              </p:custDataLst>
            </p:nvPr>
          </p:nvSpPr>
          <p:spPr>
            <a:xfrm>
              <a:off x="7580896" y="1830991"/>
              <a:ext cx="4075895" cy="705450"/>
            </a:xfrm>
            <a:prstGeom prst="rect">
              <a:avLst/>
            </a:prstGeom>
            <a:noFill/>
          </p:spPr>
          <p:txBody>
            <a:bodyPr wrap="square" rtlCol="0">
              <a:spAutoFit/>
            </a:bodyPr>
            <a:lstStyle/>
            <a:p>
              <a:pPr>
                <a:lnSpc>
                  <a:spcPct val="150000"/>
                </a:lnSpc>
              </a:pPr>
              <a:r>
                <a:rPr lang="zh-CN" altLang="en-US" sz="32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改变表情，改变情绪</a:t>
              </a:r>
              <a:endParaRPr lang="zh-CN" altLang="en-US" sz="32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grpSp>
      <p:sp>
        <p:nvSpPr>
          <p:cNvPr id="42" name="PA-文本框 41"/>
          <p:cNvSpPr txBox="1"/>
          <p:nvPr>
            <p:custDataLst>
              <p:tags r:id="rId5"/>
            </p:custDataLst>
          </p:nvPr>
        </p:nvSpPr>
        <p:spPr>
          <a:xfrm>
            <a:off x="5170193" y="2999172"/>
            <a:ext cx="6032528" cy="2930161"/>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sz="2400" u="sng"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研究：</a:t>
            </a: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让被试评价一些卡通画的有趣程度，同时把一支铅笔叼在嘴里。有些被试用牙咬着铅笔，有些被试用嘴唇含着铅笔，谁对这些卡通画的评价更高？</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sz="2400" u="sng"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结果：</a:t>
            </a: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用牙咬着铅笔的被试对卡通画的评价更高。</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sz="2400" u="sng"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原因：</a:t>
            </a: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用牙咬着铅笔，你的面部就不得不形成微笑的样子，而用嘴唇含着铅笔，则形成皱眉的样子。</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13" name="文本框 12"/>
          <p:cNvSpPr txBox="1"/>
          <p:nvPr/>
        </p:nvSpPr>
        <p:spPr>
          <a:xfrm>
            <a:off x="146814" y="295064"/>
            <a:ext cx="3739386" cy="400110"/>
          </a:xfrm>
          <a:prstGeom prst="rect">
            <a:avLst/>
          </a:prstGeom>
          <a:noFill/>
        </p:spPr>
        <p:txBody>
          <a:bodyPr wrap="square" rtlCol="0">
            <a:spAutoFit/>
          </a:bodyPr>
          <a:lstStyle/>
          <a:p>
            <a:pPr algn="dist"/>
            <a:r>
              <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rPr>
              <a:t>面对压力如何管理情绪</a:t>
            </a:r>
            <a:endPar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endParaRPr>
          </a:p>
        </p:txBody>
      </p:sp>
      <p:pic>
        <p:nvPicPr>
          <p:cNvPr id="4" name="图片 3"/>
          <p:cNvPicPr>
            <a:picLocks noChangeAspect="1"/>
          </p:cNvPicPr>
          <p:nvPr/>
        </p:nvPicPr>
        <p:blipFill>
          <a:blip r:embed="rId6" cstate="screen"/>
          <a:stretch>
            <a:fillRect/>
          </a:stretch>
        </p:blipFill>
        <p:spPr>
          <a:xfrm>
            <a:off x="-246210" y="1438089"/>
            <a:ext cx="5492262" cy="54922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up)">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1"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PA-组合 37"/>
          <p:cNvGrpSpPr/>
          <p:nvPr>
            <p:custDataLst>
              <p:tags r:id="rId1"/>
            </p:custDataLst>
          </p:nvPr>
        </p:nvGrpSpPr>
        <p:grpSpPr>
          <a:xfrm>
            <a:off x="986629" y="2100124"/>
            <a:ext cx="5799141" cy="819842"/>
            <a:chOff x="6927528" y="1817625"/>
            <a:chExt cx="5799141" cy="819842"/>
          </a:xfrm>
        </p:grpSpPr>
        <p:sp>
          <p:nvSpPr>
            <p:cNvPr id="39" name="PA-íšľîďè"/>
            <p:cNvSpPr/>
            <p:nvPr>
              <p:custDataLst>
                <p:tags r:id="rId2"/>
              </p:custDataLst>
            </p:nvPr>
          </p:nvSpPr>
          <p:spPr>
            <a:xfrm>
              <a:off x="6927528" y="1864375"/>
              <a:ext cx="5474360" cy="773092"/>
            </a:xfrm>
            <a:prstGeom prst="roundRect">
              <a:avLst>
                <a:gd name="adj" fmla="val 50000"/>
              </a:avLst>
            </a:prstGeom>
            <a:solidFill>
              <a:srgbClr val="1371F6"/>
            </a:solidFill>
            <a:ln>
              <a:solidFill>
                <a:srgbClr val="1371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Han Sans CN Regular" panose="020B0500000000000000" pitchFamily="34" charset="-128"/>
                <a:ea typeface="Source Han Sans CN Regular" panose="020B0500000000000000" pitchFamily="34" charset="-128"/>
              </a:endParaRPr>
            </a:p>
          </p:txBody>
        </p:sp>
        <p:sp>
          <p:nvSpPr>
            <p:cNvPr id="40" name="PA-iṩlîḍe"/>
            <p:cNvSpPr/>
            <p:nvPr>
              <p:custDataLst>
                <p:tags r:id="rId3"/>
              </p:custDataLst>
            </p:nvPr>
          </p:nvSpPr>
          <p:spPr>
            <a:xfrm>
              <a:off x="7079246" y="2007148"/>
              <a:ext cx="501650" cy="501650"/>
            </a:xfrm>
            <a:prstGeom prst="ellipse">
              <a:avLst/>
            </a:prstGeom>
            <a:solidFill>
              <a:schemeClr val="bg1"/>
            </a:solidFill>
            <a:ln w="28575">
              <a:solidFill>
                <a:srgbClr val="548536"/>
              </a:solid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fontScale="92500" lnSpcReduction="10000"/>
            </a:bodyPr>
            <a:lstStyle/>
            <a:p>
              <a:pPr algn="ctr" defTabSz="913765"/>
              <a:r>
                <a:rPr lang="en-US" sz="2000" dirty="0">
                  <a:solidFill>
                    <a:srgbClr val="1371F6"/>
                  </a:solidFill>
                  <a:latin typeface="Source Han Sans CN Regular" panose="020B0500000000000000" pitchFamily="34" charset="-128"/>
                  <a:ea typeface="Source Han Sans CN Regular" panose="020B0500000000000000" pitchFamily="34" charset="-128"/>
                </a:rPr>
                <a:t>2</a:t>
              </a:r>
              <a:endParaRPr lang="en-US" sz="2000" dirty="0">
                <a:solidFill>
                  <a:srgbClr val="1371F6"/>
                </a:solidFill>
                <a:latin typeface="Source Han Sans CN Regular" panose="020B0500000000000000" pitchFamily="34" charset="-128"/>
                <a:ea typeface="Source Han Sans CN Regular" panose="020B0500000000000000" pitchFamily="34" charset="-128"/>
              </a:endParaRPr>
            </a:p>
          </p:txBody>
        </p:sp>
        <p:sp>
          <p:nvSpPr>
            <p:cNvPr id="41" name="PA-文本框 40"/>
            <p:cNvSpPr txBox="1"/>
            <p:nvPr>
              <p:custDataLst>
                <p:tags r:id="rId4"/>
              </p:custDataLst>
            </p:nvPr>
          </p:nvSpPr>
          <p:spPr>
            <a:xfrm>
              <a:off x="7562970" y="1817625"/>
              <a:ext cx="5163699" cy="705450"/>
            </a:xfrm>
            <a:prstGeom prst="rect">
              <a:avLst/>
            </a:prstGeom>
            <a:noFill/>
          </p:spPr>
          <p:txBody>
            <a:bodyPr wrap="square" rtlCol="0">
              <a:spAutoFit/>
            </a:bodyPr>
            <a:lstStyle/>
            <a:p>
              <a:pPr>
                <a:lnSpc>
                  <a:spcPct val="150000"/>
                </a:lnSpc>
              </a:pPr>
              <a:r>
                <a:rPr lang="zh-CN" altLang="en-US" sz="32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改变身体状态，改变情绪</a:t>
              </a:r>
              <a:endParaRPr lang="zh-CN" altLang="en-US" sz="32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grpSp>
      <p:sp>
        <p:nvSpPr>
          <p:cNvPr id="42" name="PA-文本框 41"/>
          <p:cNvSpPr txBox="1"/>
          <p:nvPr>
            <p:custDataLst>
              <p:tags r:id="rId5"/>
            </p:custDataLst>
          </p:nvPr>
        </p:nvSpPr>
        <p:spPr>
          <a:xfrm>
            <a:off x="1389172" y="3268803"/>
            <a:ext cx="2467391" cy="2256515"/>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sz="24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深呼吸法</a:t>
            </a:r>
            <a:endParaRPr lang="zh-CN" altLang="en-US" sz="24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sz="24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放松（冥想）</a:t>
            </a:r>
            <a:endParaRPr lang="zh-CN" altLang="en-US" sz="24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sz="24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运动</a:t>
            </a:r>
            <a:endParaRPr lang="zh-CN" altLang="en-US" sz="24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sz="24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饮食</a:t>
            </a:r>
            <a:endParaRPr lang="zh-CN" altLang="en-US" sz="24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13" name="文本框 12"/>
          <p:cNvSpPr txBox="1"/>
          <p:nvPr/>
        </p:nvSpPr>
        <p:spPr>
          <a:xfrm>
            <a:off x="146814" y="295064"/>
            <a:ext cx="3739386" cy="400110"/>
          </a:xfrm>
          <a:prstGeom prst="rect">
            <a:avLst/>
          </a:prstGeom>
          <a:noFill/>
        </p:spPr>
        <p:txBody>
          <a:bodyPr wrap="square" rtlCol="0">
            <a:spAutoFit/>
          </a:bodyPr>
          <a:lstStyle/>
          <a:p>
            <a:pPr algn="dist"/>
            <a:r>
              <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rPr>
              <a:t>面对压力如何管理情绪</a:t>
            </a:r>
            <a:endPar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endParaRPr>
          </a:p>
        </p:txBody>
      </p:sp>
      <p:pic>
        <p:nvPicPr>
          <p:cNvPr id="4" name="图片 3"/>
          <p:cNvPicPr>
            <a:picLocks noChangeAspect="1"/>
          </p:cNvPicPr>
          <p:nvPr/>
        </p:nvPicPr>
        <p:blipFill>
          <a:blip r:embed="rId6" cstate="screen"/>
          <a:stretch>
            <a:fillRect/>
          </a:stretch>
        </p:blipFill>
        <p:spPr>
          <a:xfrm>
            <a:off x="7251593" y="1751180"/>
            <a:ext cx="4602494" cy="46024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up)">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1"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PA-组合 37"/>
          <p:cNvGrpSpPr/>
          <p:nvPr>
            <p:custDataLst>
              <p:tags r:id="rId1"/>
            </p:custDataLst>
          </p:nvPr>
        </p:nvGrpSpPr>
        <p:grpSpPr>
          <a:xfrm>
            <a:off x="5944282" y="1754295"/>
            <a:ext cx="4296191" cy="819842"/>
            <a:chOff x="6927528" y="1817625"/>
            <a:chExt cx="4296191" cy="819842"/>
          </a:xfrm>
        </p:grpSpPr>
        <p:sp>
          <p:nvSpPr>
            <p:cNvPr id="39" name="PA-íšľîďè"/>
            <p:cNvSpPr/>
            <p:nvPr>
              <p:custDataLst>
                <p:tags r:id="rId2"/>
              </p:custDataLst>
            </p:nvPr>
          </p:nvSpPr>
          <p:spPr>
            <a:xfrm>
              <a:off x="6927528" y="1864375"/>
              <a:ext cx="4296191" cy="773092"/>
            </a:xfrm>
            <a:prstGeom prst="roundRect">
              <a:avLst>
                <a:gd name="adj" fmla="val 50000"/>
              </a:avLst>
            </a:prstGeom>
            <a:solidFill>
              <a:srgbClr val="1371F6"/>
            </a:solidFill>
            <a:ln>
              <a:solidFill>
                <a:srgbClr val="1371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Han Sans CN Regular" panose="020B0500000000000000" pitchFamily="34" charset="-128"/>
                <a:ea typeface="Source Han Sans CN Regular" panose="020B0500000000000000" pitchFamily="34" charset="-128"/>
              </a:endParaRPr>
            </a:p>
          </p:txBody>
        </p:sp>
        <p:sp>
          <p:nvSpPr>
            <p:cNvPr id="40" name="PA-iṩlîḍe"/>
            <p:cNvSpPr/>
            <p:nvPr>
              <p:custDataLst>
                <p:tags r:id="rId3"/>
              </p:custDataLst>
            </p:nvPr>
          </p:nvSpPr>
          <p:spPr>
            <a:xfrm>
              <a:off x="7079246" y="2007148"/>
              <a:ext cx="501650" cy="501650"/>
            </a:xfrm>
            <a:prstGeom prst="ellipse">
              <a:avLst/>
            </a:prstGeom>
            <a:solidFill>
              <a:schemeClr val="bg1"/>
            </a:solidFill>
            <a:ln w="28575">
              <a:solidFill>
                <a:srgbClr val="548536"/>
              </a:solid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fontScale="92500" lnSpcReduction="10000"/>
            </a:bodyPr>
            <a:lstStyle/>
            <a:p>
              <a:pPr algn="ctr" defTabSz="913765"/>
              <a:r>
                <a:rPr lang="en-US" sz="2000" dirty="0">
                  <a:solidFill>
                    <a:srgbClr val="1371F6"/>
                  </a:solidFill>
                  <a:latin typeface="Source Han Sans CN Regular" panose="020B0500000000000000" pitchFamily="34" charset="-128"/>
                  <a:ea typeface="Source Han Sans CN Regular" panose="020B0500000000000000" pitchFamily="34" charset="-128"/>
                </a:rPr>
                <a:t>3</a:t>
              </a:r>
              <a:endParaRPr lang="en-US" sz="2000" dirty="0">
                <a:solidFill>
                  <a:srgbClr val="1371F6"/>
                </a:solidFill>
                <a:latin typeface="Source Han Sans CN Regular" panose="020B0500000000000000" pitchFamily="34" charset="-128"/>
                <a:ea typeface="Source Han Sans CN Regular" panose="020B0500000000000000" pitchFamily="34" charset="-128"/>
              </a:endParaRPr>
            </a:p>
          </p:txBody>
        </p:sp>
        <p:sp>
          <p:nvSpPr>
            <p:cNvPr id="41" name="PA-文本框 40"/>
            <p:cNvSpPr txBox="1"/>
            <p:nvPr>
              <p:custDataLst>
                <p:tags r:id="rId4"/>
              </p:custDataLst>
            </p:nvPr>
          </p:nvSpPr>
          <p:spPr>
            <a:xfrm>
              <a:off x="7562970" y="1817625"/>
              <a:ext cx="3660749" cy="705450"/>
            </a:xfrm>
            <a:prstGeom prst="rect">
              <a:avLst/>
            </a:prstGeom>
            <a:noFill/>
          </p:spPr>
          <p:txBody>
            <a:bodyPr wrap="square" rtlCol="0">
              <a:spAutoFit/>
            </a:bodyPr>
            <a:lstStyle/>
            <a:p>
              <a:pPr>
                <a:lnSpc>
                  <a:spcPct val="150000"/>
                </a:lnSpc>
              </a:pPr>
              <a:r>
                <a:rPr lang="zh-CN" altLang="en-US" sz="32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直接调节情绪反应</a:t>
              </a:r>
              <a:endParaRPr lang="zh-CN" altLang="en-US" sz="32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grpSp>
      <p:sp>
        <p:nvSpPr>
          <p:cNvPr id="42" name="PA-文本框 41"/>
          <p:cNvSpPr txBox="1"/>
          <p:nvPr>
            <p:custDataLst>
              <p:tags r:id="rId5"/>
            </p:custDataLst>
          </p:nvPr>
        </p:nvSpPr>
        <p:spPr>
          <a:xfrm>
            <a:off x="6096000" y="2659008"/>
            <a:ext cx="5230079" cy="3364511"/>
          </a:xfrm>
          <a:prstGeom prst="rect">
            <a:avLst/>
          </a:prstGeom>
          <a:noFill/>
        </p:spPr>
        <p:txBody>
          <a:bodyPr wrap="square" rtlCol="0">
            <a:spAutoFit/>
          </a:bodyPr>
          <a:lstStyle/>
          <a:p>
            <a:pPr>
              <a:lnSpc>
                <a:spcPct val="150000"/>
              </a:lnSpc>
            </a:pPr>
            <a:r>
              <a:rPr lang="zh-CN" altLang="en-US" sz="24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渲泄</a:t>
            </a:r>
            <a:r>
              <a:rPr lang="en-US" altLang="zh-CN" sz="24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a:t>
            </a:r>
            <a:r>
              <a:rPr lang="zh-CN" altLang="en-US" sz="24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消极情绪出口</a:t>
            </a:r>
            <a:endParaRPr lang="zh-CN" altLang="en-US" sz="24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sz="2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渲泄室</a:t>
            </a:r>
            <a:endParaRPr lang="zh-CN" altLang="en-US" sz="2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sz="2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找人倾诉</a:t>
            </a:r>
            <a:endParaRPr lang="zh-CN" altLang="en-US" sz="2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sz="2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自我渲泄，如大哭一场</a:t>
            </a:r>
            <a:endParaRPr lang="zh-CN" altLang="en-US" sz="2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sz="2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不伤害自己（自虐）</a:t>
            </a:r>
            <a:endParaRPr lang="zh-CN" altLang="en-US" sz="2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sz="2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不伤害别人（暴力）</a:t>
            </a:r>
            <a:endParaRPr lang="zh-CN" altLang="en-US" sz="2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13" name="文本框 12"/>
          <p:cNvSpPr txBox="1"/>
          <p:nvPr/>
        </p:nvSpPr>
        <p:spPr>
          <a:xfrm>
            <a:off x="146814" y="295064"/>
            <a:ext cx="3739386" cy="400110"/>
          </a:xfrm>
          <a:prstGeom prst="rect">
            <a:avLst/>
          </a:prstGeom>
          <a:noFill/>
        </p:spPr>
        <p:txBody>
          <a:bodyPr wrap="square" rtlCol="0">
            <a:spAutoFit/>
          </a:bodyPr>
          <a:lstStyle/>
          <a:p>
            <a:pPr algn="dist"/>
            <a:r>
              <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rPr>
              <a:t>面对压力如何管理情绪</a:t>
            </a:r>
            <a:endPar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endParaRPr>
          </a:p>
        </p:txBody>
      </p:sp>
      <p:pic>
        <p:nvPicPr>
          <p:cNvPr id="4" name="图片 3"/>
          <p:cNvPicPr>
            <a:picLocks noChangeAspect="1"/>
          </p:cNvPicPr>
          <p:nvPr/>
        </p:nvPicPr>
        <p:blipFill>
          <a:blip r:embed="rId6" cstate="screen"/>
          <a:stretch>
            <a:fillRect/>
          </a:stretch>
        </p:blipFill>
        <p:spPr>
          <a:xfrm>
            <a:off x="624059" y="1141319"/>
            <a:ext cx="5230079" cy="54743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up)">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1"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i$ľiḍe"/>
          <p:cNvSpPr/>
          <p:nvPr>
            <p:custDataLst>
              <p:tags r:id="rId1"/>
            </p:custDataLst>
          </p:nvPr>
        </p:nvSpPr>
        <p:spPr>
          <a:xfrm>
            <a:off x="1018685" y="2540245"/>
            <a:ext cx="3905007" cy="647700"/>
          </a:xfrm>
          <a:prstGeom prst="rect">
            <a:avLst/>
          </a:prstGeom>
          <a:solidFill>
            <a:srgbClr val="1371F6"/>
          </a:solidFill>
          <a:ln w="28575">
            <a:no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a:bodyPr>
          <a:lstStyle/>
          <a:p>
            <a:pPr algn="ctr" defTabSz="913765"/>
            <a:r>
              <a:rPr lang="zh-CN" altLang="en-US" sz="2800" dirty="0">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思路之三</a:t>
            </a:r>
            <a:r>
              <a:rPr lang="en-US" altLang="zh-CN" sz="2800" dirty="0">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a:t>
            </a:r>
            <a:r>
              <a:rPr lang="zh-CN" altLang="en-US" sz="2800" dirty="0">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调整刺激</a:t>
            </a:r>
            <a:endParaRPr lang="zh-CN" altLang="en-US" sz="2800" dirty="0">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10" name="PA-文本框 9"/>
          <p:cNvSpPr txBox="1"/>
          <p:nvPr>
            <p:custDataLst>
              <p:tags r:id="rId2"/>
            </p:custDataLst>
          </p:nvPr>
        </p:nvSpPr>
        <p:spPr>
          <a:xfrm>
            <a:off x="1018685" y="3264331"/>
            <a:ext cx="6256949" cy="1970861"/>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sz="28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目的</a:t>
            </a:r>
            <a:r>
              <a:rPr lang="en-US" altLang="zh-CN" sz="28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a:t>
            </a:r>
            <a:r>
              <a:rPr lang="zh-CN" altLang="en-US" sz="28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减少消极刺激、增加积极刺激</a:t>
            </a:r>
            <a:endParaRPr lang="zh-CN" altLang="en-US" sz="28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sz="28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转移目标法注意力转移</a:t>
            </a:r>
            <a:endParaRPr lang="zh-CN" altLang="en-US" sz="28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sz="28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环境改变法（冷处理）</a:t>
            </a:r>
            <a:endParaRPr lang="zh-CN" altLang="en-US" sz="28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8" name="文本框 7"/>
          <p:cNvSpPr txBox="1"/>
          <p:nvPr/>
        </p:nvSpPr>
        <p:spPr>
          <a:xfrm>
            <a:off x="146814" y="295064"/>
            <a:ext cx="3739386" cy="400110"/>
          </a:xfrm>
          <a:prstGeom prst="rect">
            <a:avLst/>
          </a:prstGeom>
          <a:noFill/>
        </p:spPr>
        <p:txBody>
          <a:bodyPr wrap="square" rtlCol="0">
            <a:spAutoFit/>
          </a:bodyPr>
          <a:lstStyle/>
          <a:p>
            <a:pPr algn="dist"/>
            <a:r>
              <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rPr>
              <a:t>面对压力如何管理情绪</a:t>
            </a:r>
            <a:endPar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endParaRPr>
          </a:p>
        </p:txBody>
      </p:sp>
      <p:pic>
        <p:nvPicPr>
          <p:cNvPr id="4" name="图片 3"/>
          <p:cNvPicPr>
            <a:picLocks noChangeAspect="1"/>
          </p:cNvPicPr>
          <p:nvPr/>
        </p:nvPicPr>
        <p:blipFill>
          <a:blip r:embed="rId3" cstate="screen"/>
          <a:stretch>
            <a:fillRect/>
          </a:stretch>
        </p:blipFill>
        <p:spPr>
          <a:xfrm>
            <a:off x="6441831" y="1277815"/>
            <a:ext cx="5269523" cy="52695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6" presetClass="entr" presetSubtype="37" fill="hold" grpId="1"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0"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PA-î$1íďè"/>
          <p:cNvGrpSpPr/>
          <p:nvPr>
            <p:custDataLst>
              <p:tags r:id="rId1"/>
            </p:custDataLst>
          </p:nvPr>
        </p:nvGrpSpPr>
        <p:grpSpPr>
          <a:xfrm>
            <a:off x="3816646" y="1588050"/>
            <a:ext cx="3128552" cy="798874"/>
            <a:chOff x="704395" y="1132259"/>
            <a:chExt cx="705305" cy="1193778"/>
          </a:xfrm>
        </p:grpSpPr>
        <p:sp>
          <p:nvSpPr>
            <p:cNvPr id="11" name="PA-íşļîḋê"/>
            <p:cNvSpPr/>
            <p:nvPr>
              <p:custDataLst>
                <p:tags r:id="rId2"/>
              </p:custDataLst>
            </p:nvPr>
          </p:nvSpPr>
          <p:spPr>
            <a:xfrm rot="5400000">
              <a:off x="497560" y="1413898"/>
              <a:ext cx="1138587" cy="685692"/>
            </a:xfrm>
            <a:prstGeom prst="homePlate">
              <a:avLst>
                <a:gd name="adj" fmla="val 24929"/>
              </a:avLst>
            </a:prstGeom>
            <a:solidFill>
              <a:srgbClr val="1371F6"/>
            </a:solidFill>
            <a:ln w="28575">
              <a:no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a:bodyPr>
            <a:lstStyle/>
            <a:p>
              <a:pPr defTabSz="913765"/>
              <a:endParaRPr lang="zh-CN" altLang="en-US" dirty="0">
                <a:latin typeface="Source Han Sans CN Regular" panose="020B0500000000000000" pitchFamily="34" charset="-128"/>
                <a:ea typeface="Source Han Sans CN Regular" panose="020B0500000000000000" pitchFamily="34" charset="-128"/>
              </a:endParaRPr>
            </a:p>
          </p:txBody>
        </p:sp>
        <p:sp>
          <p:nvSpPr>
            <p:cNvPr id="12" name="PA-íş1íḓè"/>
            <p:cNvSpPr txBox="1"/>
            <p:nvPr>
              <p:custDataLst>
                <p:tags r:id="rId3"/>
              </p:custDataLst>
            </p:nvPr>
          </p:nvSpPr>
          <p:spPr bwMode="auto">
            <a:xfrm>
              <a:off x="704395" y="1132259"/>
              <a:ext cx="705304" cy="1128548"/>
            </a:xfrm>
            <a:prstGeom prst="rect">
              <a:avLst/>
            </a:prstGeom>
            <a:noFill/>
            <a:ln w="28575">
              <a:no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a:bodyPr>
            <a:lstStyle>
              <a:defPPr>
                <a:defRPr lang="en-US"/>
              </a:defPPr>
              <a:lvl1pPr algn="ctr" defTabSz="913765">
                <a:defRPr>
                  <a:solidFill>
                    <a:schemeClr val="lt1"/>
                  </a:solidFill>
                </a:defRPr>
              </a:lvl1pPr>
              <a:lvl2pPr defTabSz="913765">
                <a:defRPr>
                  <a:solidFill>
                    <a:schemeClr val="lt1"/>
                  </a:solidFill>
                </a:defRPr>
              </a:lvl2pPr>
              <a:lvl3pPr defTabSz="913765">
                <a:defRPr>
                  <a:solidFill>
                    <a:schemeClr val="lt1"/>
                  </a:solidFill>
                </a:defRPr>
              </a:lvl3pPr>
              <a:lvl4pPr defTabSz="913765">
                <a:defRPr>
                  <a:solidFill>
                    <a:schemeClr val="lt1"/>
                  </a:solidFill>
                </a:defRPr>
              </a:lvl4pPr>
              <a:lvl5pPr defTabSz="913765">
                <a:defRPr>
                  <a:solidFill>
                    <a:schemeClr val="lt1"/>
                  </a:solidFill>
                </a:defRPr>
              </a:lvl5pPr>
              <a:lvl6pPr defTabSz="913765">
                <a:defRPr>
                  <a:solidFill>
                    <a:schemeClr val="lt1"/>
                  </a:solidFill>
                </a:defRPr>
              </a:lvl6pPr>
              <a:lvl7pPr defTabSz="913765">
                <a:defRPr>
                  <a:solidFill>
                    <a:schemeClr val="lt1"/>
                  </a:solidFill>
                </a:defRPr>
              </a:lvl7pPr>
              <a:lvl8pPr defTabSz="913765">
                <a:defRPr>
                  <a:solidFill>
                    <a:schemeClr val="lt1"/>
                  </a:solidFill>
                </a:defRPr>
              </a:lvl8pPr>
              <a:lvl9pPr defTabSz="913765">
                <a:defRPr>
                  <a:solidFill>
                    <a:schemeClr val="lt1"/>
                  </a:solidFill>
                </a:defRPr>
              </a:lvl9pPr>
            </a:lstStyle>
            <a:p>
              <a:r>
                <a:rPr lang="zh-CN" altLang="en-US" sz="28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人生三件事</a:t>
              </a:r>
              <a:endParaRPr lang="zh-CN" altLang="en-US" sz="28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grpSp>
      <p:sp>
        <p:nvSpPr>
          <p:cNvPr id="24" name="PA-文本框 23"/>
          <p:cNvSpPr txBox="1"/>
          <p:nvPr>
            <p:custDataLst>
              <p:tags r:id="rId4"/>
            </p:custDataLst>
          </p:nvPr>
        </p:nvSpPr>
        <p:spPr>
          <a:xfrm>
            <a:off x="1395016" y="2423858"/>
            <a:ext cx="9401968" cy="3515963"/>
          </a:xfrm>
          <a:prstGeom prst="rect">
            <a:avLst/>
          </a:prstGeom>
          <a:noFill/>
        </p:spPr>
        <p:txBody>
          <a:bodyPr wrap="square" rtlCol="0">
            <a:spAutoFit/>
          </a:bodyPr>
          <a:lstStyle/>
          <a:p>
            <a:pPr>
              <a:lnSpc>
                <a:spcPct val="150000"/>
              </a:lnSpc>
            </a:pPr>
            <a:r>
              <a:rPr lang="zh-CN" altLang="en-US" sz="2000" u="sng"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一件是「自己的事」，</a:t>
            </a: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诸如：　　</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a:lnSpc>
                <a:spcPct val="150000"/>
              </a:lnSpc>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教学、生活：上不上班、吃什么东西、开不开心、结不结婚、要不要帮助人</a:t>
            </a:r>
            <a:r>
              <a:rPr lang="en-US" altLang="zh-CN"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a:t>
            </a: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自己能安排的皆属之。　　</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a:lnSpc>
                <a:spcPct val="150000"/>
              </a:lnSpc>
            </a:pPr>
            <a:r>
              <a:rPr lang="zh-CN" altLang="en-US" sz="2000" u="sng"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一件是「别人的事」，</a:t>
            </a: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诸如：　　</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a:lnSpc>
                <a:spcPct val="150000"/>
              </a:lnSpc>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小张好吃懒做、小陈婚姻不幸福、老陈对我很不满意、我帮助别人，别人却不感激。别人主导的事皆属之。</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a:lnSpc>
                <a:spcPct val="150000"/>
              </a:lnSpc>
            </a:pPr>
            <a:r>
              <a:rPr lang="zh-CN" altLang="en-US" sz="2000" u="sng"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一件是「老天爷的事」</a:t>
            </a: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，诸如：　　</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a:lnSpc>
                <a:spcPct val="150000"/>
              </a:lnSpc>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刮风、下雨、地震、伊拉克、阿富汗</a:t>
            </a:r>
            <a:r>
              <a:rPr lang="en-US" altLang="zh-CN"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a:t>
            </a: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人能力范围以外的事情，都属于老天爷的管辖范围。</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9" name="文本框 8"/>
          <p:cNvSpPr txBox="1"/>
          <p:nvPr/>
        </p:nvSpPr>
        <p:spPr>
          <a:xfrm>
            <a:off x="146814" y="295064"/>
            <a:ext cx="3739386" cy="400110"/>
          </a:xfrm>
          <a:prstGeom prst="rect">
            <a:avLst/>
          </a:prstGeom>
          <a:noFill/>
        </p:spPr>
        <p:txBody>
          <a:bodyPr wrap="square" rtlCol="0">
            <a:spAutoFit/>
          </a:bodyPr>
          <a:lstStyle/>
          <a:p>
            <a:pPr algn="dist"/>
            <a:r>
              <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rPr>
              <a:t>面对压力如何管理情绪</a:t>
            </a:r>
            <a:endPar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16" presetClass="entr" presetSubtype="37" fill="hold" grpId="1"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outVertical)">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8039932" y="3023926"/>
            <a:ext cx="1198880" cy="398780"/>
          </a:xfrm>
          <a:prstGeom prst="rect">
            <a:avLst/>
          </a:prstGeom>
          <a:noFill/>
        </p:spPr>
        <p:txBody>
          <a:bodyPr wrap="none" rtlCol="0">
            <a:spAutoFit/>
          </a:bodyPr>
          <a:lstStyle/>
          <a:p>
            <a:r>
              <a:rPr kumimoji="1" lang="zh-CN" altLang="en-US" sz="2000">
                <a:solidFill>
                  <a:schemeClr val="bg1"/>
                </a:solidFill>
                <a:latin typeface="Source Han Sans CN Regular" panose="020B0500000000000000" pitchFamily="34" charset="-128"/>
                <a:ea typeface="Source Han Sans CN Regular" panose="020B0500000000000000" pitchFamily="34" charset="-128"/>
              </a:rPr>
              <a:t>汇报人：</a:t>
            </a:r>
            <a:endParaRPr kumimoji="1" lang="zh-CN" altLang="en-US" sz="2000">
              <a:solidFill>
                <a:schemeClr val="bg1"/>
              </a:solidFill>
              <a:latin typeface="Source Han Sans CN Regular" panose="020B0500000000000000" pitchFamily="34" charset="-128"/>
              <a:ea typeface="Source Han Sans CN Regular" panose="020B0500000000000000" pitchFamily="34" charset="-128"/>
            </a:endParaRPr>
          </a:p>
        </p:txBody>
      </p:sp>
      <p:sp>
        <p:nvSpPr>
          <p:cNvPr id="24" name="梯形 23"/>
          <p:cNvSpPr/>
          <p:nvPr/>
        </p:nvSpPr>
        <p:spPr>
          <a:xfrm>
            <a:off x="0" y="5660414"/>
            <a:ext cx="12192000" cy="1180501"/>
          </a:xfrm>
          <a:prstGeom prst="trapezoid">
            <a:avLst>
              <a:gd name="adj" fmla="val 6212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6" name="图片 5"/>
          <p:cNvPicPr>
            <a:picLocks noChangeAspect="1"/>
          </p:cNvPicPr>
          <p:nvPr/>
        </p:nvPicPr>
        <p:blipFill>
          <a:blip r:embed="rId1" cstate="screen"/>
          <a:stretch>
            <a:fillRect/>
          </a:stretch>
        </p:blipFill>
        <p:spPr>
          <a:xfrm>
            <a:off x="7872213" y="3194741"/>
            <a:ext cx="4003995" cy="4003995"/>
          </a:xfrm>
          <a:prstGeom prst="rect">
            <a:avLst/>
          </a:prstGeom>
        </p:spPr>
      </p:pic>
      <p:sp>
        <p:nvSpPr>
          <p:cNvPr id="14" name="椭圆 13"/>
          <p:cNvSpPr/>
          <p:nvPr/>
        </p:nvSpPr>
        <p:spPr>
          <a:xfrm>
            <a:off x="735567" y="2215974"/>
            <a:ext cx="1776047" cy="1776047"/>
          </a:xfrm>
          <a:prstGeom prst="ellipse">
            <a:avLst/>
          </a:prstGeom>
          <a:solidFill>
            <a:srgbClr val="137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7200" b="1">
                <a:latin typeface="Source Han Sans CN Bold" panose="020B0500000000000000" pitchFamily="34" charset="-128"/>
                <a:ea typeface="Source Han Sans CN Bold" panose="020B0500000000000000" pitchFamily="34" charset="-128"/>
              </a:rPr>
              <a:t>感</a:t>
            </a:r>
            <a:endParaRPr kumimoji="1" lang="zh-CN" altLang="en-US" sz="7200" b="1">
              <a:latin typeface="Source Han Sans CN Bold" panose="020B0500000000000000" pitchFamily="34" charset="-128"/>
              <a:ea typeface="Source Han Sans CN Bold" panose="020B0500000000000000" pitchFamily="34" charset="-128"/>
            </a:endParaRPr>
          </a:p>
        </p:txBody>
      </p:sp>
      <p:sp>
        <p:nvSpPr>
          <p:cNvPr id="30" name="椭圆 29"/>
          <p:cNvSpPr/>
          <p:nvPr/>
        </p:nvSpPr>
        <p:spPr>
          <a:xfrm>
            <a:off x="1979680" y="3103997"/>
            <a:ext cx="1776047" cy="1776047"/>
          </a:xfrm>
          <a:prstGeom prst="ellipse">
            <a:avLst/>
          </a:prstGeom>
          <a:solidFill>
            <a:srgbClr val="1371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7200" b="1">
                <a:latin typeface="Source Han Sans CN Bold" panose="020B0500000000000000" pitchFamily="34" charset="-128"/>
                <a:ea typeface="Source Han Sans CN Bold" panose="020B0500000000000000" pitchFamily="34" charset="-128"/>
              </a:rPr>
              <a:t>谢</a:t>
            </a:r>
            <a:endParaRPr kumimoji="1" lang="zh-CN" altLang="en-US" sz="7200" b="1">
              <a:latin typeface="Source Han Sans CN Bold" panose="020B0500000000000000" pitchFamily="34" charset="-128"/>
              <a:ea typeface="Source Han Sans CN Bold" panose="020B0500000000000000" pitchFamily="34" charset="-128"/>
            </a:endParaRPr>
          </a:p>
        </p:txBody>
      </p:sp>
      <p:sp>
        <p:nvSpPr>
          <p:cNvPr id="36" name="椭圆 35"/>
          <p:cNvSpPr/>
          <p:nvPr/>
        </p:nvSpPr>
        <p:spPr>
          <a:xfrm>
            <a:off x="3107242" y="2022888"/>
            <a:ext cx="1538516" cy="1538516"/>
          </a:xfrm>
          <a:prstGeom prst="ellipse">
            <a:avLst/>
          </a:prstGeom>
          <a:solidFill>
            <a:srgbClr val="1371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6600" b="1">
                <a:latin typeface="Source Han Sans CN Bold" panose="020B0500000000000000" pitchFamily="34" charset="-128"/>
                <a:ea typeface="Source Han Sans CN Bold" panose="020B0500000000000000" pitchFamily="34" charset="-128"/>
              </a:rPr>
              <a:t>聆</a:t>
            </a:r>
            <a:endParaRPr kumimoji="1" lang="zh-CN" altLang="en-US" sz="6600" b="1">
              <a:latin typeface="Source Han Sans CN Bold" panose="020B0500000000000000" pitchFamily="34" charset="-128"/>
              <a:ea typeface="Source Han Sans CN Bold" panose="020B0500000000000000" pitchFamily="34" charset="-128"/>
            </a:endParaRPr>
          </a:p>
        </p:txBody>
      </p:sp>
      <p:sp>
        <p:nvSpPr>
          <p:cNvPr id="38" name="椭圆 37"/>
          <p:cNvSpPr/>
          <p:nvPr/>
        </p:nvSpPr>
        <p:spPr>
          <a:xfrm>
            <a:off x="4313786" y="2587373"/>
            <a:ext cx="2074075" cy="2074075"/>
          </a:xfrm>
          <a:prstGeom prst="ellipse">
            <a:avLst/>
          </a:prstGeom>
          <a:solidFill>
            <a:srgbClr val="1371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1500" b="1">
                <a:latin typeface="Source Han Sans CN Bold" panose="020B0500000000000000" pitchFamily="34" charset="-128"/>
                <a:ea typeface="Source Han Sans CN Bold" panose="020B0500000000000000" pitchFamily="34" charset="-128"/>
              </a:rPr>
              <a:t>听</a:t>
            </a:r>
            <a:endParaRPr kumimoji="1" lang="zh-CN" altLang="en-US" sz="11500" b="1">
              <a:latin typeface="Source Han Sans CN Bold" panose="020B0500000000000000" pitchFamily="34" charset="-128"/>
              <a:ea typeface="Source Han Sans CN Bold" panose="020B0500000000000000"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linds(horizontal)">
                                      <p:cBhvr>
                                        <p:cTn id="13" dur="500"/>
                                        <p:tgtEl>
                                          <p:spTgt spid="3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linds(horizontal)">
                                      <p:cBhvr>
                                        <p:cTn id="16" dur="500"/>
                                        <p:tgtEl>
                                          <p:spTgt spid="3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30" grpId="0" animBg="1"/>
      <p:bldP spid="36" grpId="0" animBg="1"/>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îṡḻiḑé"/>
          <p:cNvSpPr/>
          <p:nvPr>
            <p:custDataLst>
              <p:tags r:id="rId1"/>
            </p:custDataLst>
          </p:nvPr>
        </p:nvSpPr>
        <p:spPr>
          <a:xfrm>
            <a:off x="676880" y="2428481"/>
            <a:ext cx="3030672" cy="756676"/>
          </a:xfrm>
          <a:prstGeom prst="roundRect">
            <a:avLst>
              <a:gd name="adj" fmla="val 50000"/>
            </a:avLst>
          </a:prstGeom>
          <a:solidFill>
            <a:srgbClr val="1371F6"/>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20" name="梯形 19"/>
          <p:cNvSpPr/>
          <p:nvPr/>
        </p:nvSpPr>
        <p:spPr>
          <a:xfrm>
            <a:off x="0" y="5660414"/>
            <a:ext cx="12192000" cy="1180501"/>
          </a:xfrm>
          <a:prstGeom prst="trapezoid">
            <a:avLst>
              <a:gd name="adj" fmla="val 6212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文本框 2"/>
          <p:cNvSpPr txBox="1"/>
          <p:nvPr/>
        </p:nvSpPr>
        <p:spPr>
          <a:xfrm>
            <a:off x="1445858" y="2552111"/>
            <a:ext cx="1492716" cy="461665"/>
          </a:xfrm>
          <a:prstGeom prst="rect">
            <a:avLst/>
          </a:prstGeom>
          <a:noFill/>
        </p:spPr>
        <p:txBody>
          <a:bodyPr wrap="none" rtlCol="0">
            <a:spAutoFit/>
          </a:bodyPr>
          <a:lstStyle/>
          <a:p>
            <a:r>
              <a:rPr kumimoji="1" lang="en-US" altLang="zh-CN" sz="2400" b="1">
                <a:solidFill>
                  <a:schemeClr val="bg1"/>
                </a:solidFill>
                <a:latin typeface="Source Han Sans CN Bold" panose="020B0500000000000000" pitchFamily="34" charset="-128"/>
                <a:ea typeface="Source Han Sans CN Bold" panose="020B0500000000000000" pitchFamily="34" charset="-128"/>
              </a:rPr>
              <a:t>PART  01</a:t>
            </a:r>
            <a:endParaRPr kumimoji="1" lang="zh-CN" altLang="en-US" sz="2400" b="1">
              <a:solidFill>
                <a:schemeClr val="bg1"/>
              </a:solidFill>
              <a:latin typeface="Source Han Sans CN Bold" panose="020B0500000000000000" pitchFamily="34" charset="-128"/>
              <a:ea typeface="Source Han Sans CN Bold" panose="020B0500000000000000" pitchFamily="34" charset="-128"/>
            </a:endParaRPr>
          </a:p>
        </p:txBody>
      </p:sp>
      <p:sp>
        <p:nvSpPr>
          <p:cNvPr id="4" name="文本框 3"/>
          <p:cNvSpPr txBox="1"/>
          <p:nvPr/>
        </p:nvSpPr>
        <p:spPr>
          <a:xfrm>
            <a:off x="4174164" y="2215661"/>
            <a:ext cx="7109639" cy="1938992"/>
          </a:xfrm>
          <a:prstGeom prst="rect">
            <a:avLst/>
          </a:prstGeom>
          <a:noFill/>
        </p:spPr>
        <p:txBody>
          <a:bodyPr wrap="none" rtlCol="0">
            <a:spAutoFit/>
          </a:bodyPr>
          <a:lstStyle/>
          <a:p>
            <a:r>
              <a:rPr lang="zh-CN" altLang="en-US" sz="6000" b="1" dirty="0">
                <a:solidFill>
                  <a:schemeClr val="tx1">
                    <a:lumMod val="75000"/>
                    <a:lumOff val="2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rPr>
              <a:t>正视心理健康</a:t>
            </a:r>
            <a:endParaRPr lang="en-US" altLang="zh-CN" sz="6000" b="1" dirty="0">
              <a:solidFill>
                <a:schemeClr val="tx1">
                  <a:lumMod val="75000"/>
                  <a:lumOff val="2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endParaRPr>
          </a:p>
          <a:p>
            <a:r>
              <a:rPr lang="zh-CN" altLang="en-US" sz="6000" b="1" dirty="0">
                <a:solidFill>
                  <a:schemeClr val="tx1">
                    <a:lumMod val="75000"/>
                    <a:lumOff val="2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rPr>
              <a:t>心理健康是一种状态</a:t>
            </a:r>
            <a:endParaRPr lang="zh-CN" altLang="en-US" sz="6000" b="1" dirty="0">
              <a:solidFill>
                <a:schemeClr val="tx1">
                  <a:lumMod val="75000"/>
                  <a:lumOff val="2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endParaRPr>
          </a:p>
        </p:txBody>
      </p:sp>
      <p:sp>
        <p:nvSpPr>
          <p:cNvPr id="6" name="文本框 5"/>
          <p:cNvSpPr txBox="1"/>
          <p:nvPr/>
        </p:nvSpPr>
        <p:spPr>
          <a:xfrm>
            <a:off x="4174164" y="4154653"/>
            <a:ext cx="6868974" cy="557012"/>
          </a:xfrm>
          <a:prstGeom prst="rect">
            <a:avLst/>
          </a:prstGeom>
          <a:noFill/>
        </p:spPr>
        <p:txBody>
          <a:bodyPr wrap="square" rtlCol="0">
            <a:spAutoFit/>
          </a:bodyPr>
          <a:lstStyle/>
          <a:p>
            <a:pPr>
              <a:lnSpc>
                <a:spcPct val="150000"/>
              </a:lnSpc>
            </a:pPr>
            <a:r>
              <a:rPr lang="en-GB" altLang="zh-CN" sz="1100">
                <a:solidFill>
                  <a:schemeClr val="tx1">
                    <a:lumMod val="75000"/>
                    <a:lumOff val="25000"/>
                  </a:schemeClr>
                </a:solidFill>
                <a:latin typeface="Source Han Sans CN Regular" panose="020B0500000000000000" pitchFamily="34" charset="-128"/>
                <a:ea typeface="Source Han Sans CN Regular" panose="020B0500000000000000" pitchFamily="34" charset="-128"/>
              </a:rPr>
              <a:t>your content is entered here, or by copying your text, select paste in this box and choose to retain only text. your content is typed here, or by copying your text, select paste in this box.</a:t>
            </a:r>
            <a:endParaRPr lang="en-GB" altLang="zh-CN" sz="1100">
              <a:solidFill>
                <a:schemeClr val="tx1">
                  <a:lumMod val="75000"/>
                  <a:lumOff val="25000"/>
                </a:schemeClr>
              </a:solidFill>
              <a:latin typeface="Source Han Sans CN Regular" panose="020B0500000000000000" pitchFamily="34" charset="-128"/>
              <a:ea typeface="Source Han Sans CN Regular" panose="020B0500000000000000" pitchFamily="34" charset="-128"/>
            </a:endParaRPr>
          </a:p>
        </p:txBody>
      </p:sp>
      <p:pic>
        <p:nvPicPr>
          <p:cNvPr id="10" name="图片 9"/>
          <p:cNvPicPr>
            <a:picLocks noChangeAspect="1"/>
          </p:cNvPicPr>
          <p:nvPr/>
        </p:nvPicPr>
        <p:blipFill>
          <a:blip r:embed="rId2" cstate="screen"/>
          <a:stretch>
            <a:fillRect/>
          </a:stretch>
        </p:blipFill>
        <p:spPr>
          <a:xfrm>
            <a:off x="908197" y="3437152"/>
            <a:ext cx="2777955" cy="29598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ïš1iḋé"/>
          <p:cNvSpPr/>
          <p:nvPr/>
        </p:nvSpPr>
        <p:spPr>
          <a:xfrm>
            <a:off x="1380591" y="1680676"/>
            <a:ext cx="1903256" cy="723342"/>
          </a:xfrm>
          <a:prstGeom prst="wedgeRoundRectCallout">
            <a:avLst>
              <a:gd name="adj1" fmla="val -38782"/>
              <a:gd name="adj2" fmla="val 63807"/>
              <a:gd name="adj3" fmla="val 16667"/>
            </a:avLst>
          </a:prstGeom>
          <a:solidFill>
            <a:srgbClr val="1371F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传统的模式</a:t>
            </a:r>
            <a:endParaRPr lang="zh-CN" altLang="en-US" sz="2400" dirty="0">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131" name="文本框 130"/>
          <p:cNvSpPr txBox="1"/>
          <p:nvPr/>
        </p:nvSpPr>
        <p:spPr>
          <a:xfrm>
            <a:off x="1380591" y="2404018"/>
            <a:ext cx="6032529" cy="707886"/>
          </a:xfrm>
          <a:prstGeom prst="rect">
            <a:avLst/>
          </a:prstGeom>
          <a:noFill/>
        </p:spPr>
        <p:txBody>
          <a:bodyPr wrap="square" rtlCol="0">
            <a:spAutoFit/>
          </a:bodyPr>
          <a:lstStyle/>
          <a:p>
            <a:r>
              <a:rPr lang="zh-CN" altLang="en-US" sz="2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健康</a:t>
            </a:r>
            <a:r>
              <a:rPr lang="en-US" altLang="zh-CN" sz="40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a:t>
            </a:r>
            <a:r>
              <a:rPr lang="zh-CN" altLang="en-US" sz="2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无身体疾病、身体强壮</a:t>
            </a:r>
            <a:endParaRPr lang="zh-CN" altLang="en-US" sz="2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132" name="ïš1iḋé"/>
          <p:cNvSpPr/>
          <p:nvPr/>
        </p:nvSpPr>
        <p:spPr>
          <a:xfrm>
            <a:off x="6096000" y="1680676"/>
            <a:ext cx="1903256" cy="723342"/>
          </a:xfrm>
          <a:prstGeom prst="wedgeRoundRectCallout">
            <a:avLst>
              <a:gd name="adj1" fmla="val -38782"/>
              <a:gd name="adj2" fmla="val 63807"/>
              <a:gd name="adj3" fmla="val 16667"/>
            </a:avLst>
          </a:prstGeom>
          <a:solidFill>
            <a:srgbClr val="1371F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现代的模式</a:t>
            </a:r>
            <a:endParaRPr lang="zh-CN" altLang="en-US" sz="2400" dirty="0">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133" name="文本框 132"/>
          <p:cNvSpPr txBox="1"/>
          <p:nvPr/>
        </p:nvSpPr>
        <p:spPr>
          <a:xfrm>
            <a:off x="6096000" y="2404018"/>
            <a:ext cx="5466355" cy="707886"/>
          </a:xfrm>
          <a:prstGeom prst="rect">
            <a:avLst/>
          </a:prstGeom>
          <a:noFill/>
        </p:spPr>
        <p:txBody>
          <a:bodyPr wrap="square" rtlCol="0">
            <a:spAutoFit/>
          </a:bodyPr>
          <a:lstStyle/>
          <a:p>
            <a:r>
              <a:rPr lang="zh-CN" altLang="en-US" sz="2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健康</a:t>
            </a:r>
            <a:r>
              <a:rPr lang="en-US" altLang="zh-CN" sz="40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a:t>
            </a:r>
            <a:r>
              <a:rPr lang="zh-CN" altLang="en-US" sz="2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身体健康</a:t>
            </a:r>
            <a:r>
              <a:rPr lang="en-US" altLang="zh-CN" sz="2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a:t>
            </a:r>
            <a:r>
              <a:rPr lang="zh-CN" altLang="en-US" sz="2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心理健康</a:t>
            </a:r>
            <a:r>
              <a:rPr lang="en-US" altLang="zh-CN" sz="2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a:t>
            </a:r>
            <a:r>
              <a:rPr lang="zh-CN" altLang="en-US" sz="2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社会适应</a:t>
            </a:r>
            <a:endParaRPr lang="zh-CN" altLang="en-US" sz="2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107" name="AutoShape 4"/>
          <p:cNvSpPr>
            <a:spLocks noChangeArrowheads="1"/>
          </p:cNvSpPr>
          <p:nvPr/>
        </p:nvSpPr>
        <p:spPr bwMode="auto">
          <a:xfrm>
            <a:off x="3549494" y="4347340"/>
            <a:ext cx="3657600" cy="457200"/>
          </a:xfrm>
          <a:prstGeom prst="leftArrow">
            <a:avLst>
              <a:gd name="adj1" fmla="val 63194"/>
              <a:gd name="adj2" fmla="val 222926"/>
            </a:avLst>
          </a:prstGeom>
          <a:solidFill>
            <a:srgbClr val="F8F8F8"/>
          </a:solidFill>
          <a:ln w="12700" cap="sq">
            <a:solidFill>
              <a:srgbClr val="1371F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00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108" name="AutoShape 5"/>
          <p:cNvSpPr>
            <a:spLocks noChangeArrowheads="1"/>
          </p:cNvSpPr>
          <p:nvPr/>
        </p:nvSpPr>
        <p:spPr bwMode="auto">
          <a:xfrm>
            <a:off x="5205256" y="4274315"/>
            <a:ext cx="3581400" cy="609600"/>
          </a:xfrm>
          <a:prstGeom prst="rightArrow">
            <a:avLst>
              <a:gd name="adj1" fmla="val 50000"/>
              <a:gd name="adj2" fmla="val 146875"/>
            </a:avLst>
          </a:prstGeom>
          <a:solidFill>
            <a:schemeClr val="bg1">
              <a:lumMod val="75000"/>
            </a:schemeClr>
          </a:solidFill>
          <a:ln w="12700" cap="sq">
            <a:solidFill>
              <a:srgbClr val="F8F8F8"/>
            </a:solidFill>
            <a:miter lim="800000"/>
            <a:headEnd type="none" w="sm" len="sm"/>
            <a:tailEnd type="none" w="sm" len="sm"/>
          </a:ln>
          <a:effectLst/>
        </p:spPr>
        <p:txBody>
          <a:bodyPr wrap="none" anchor="ctr"/>
          <a:lstStyle/>
          <a:p>
            <a:pPr algn="ctr"/>
            <a:endParaRPr lang="zh-CN" altLang="zh-CN"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109" name="Text Box 6"/>
          <p:cNvSpPr txBox="1">
            <a:spLocks noChangeArrowheads="1"/>
          </p:cNvSpPr>
          <p:nvPr/>
        </p:nvSpPr>
        <p:spPr bwMode="auto">
          <a:xfrm>
            <a:off x="2479519" y="5053777"/>
            <a:ext cx="1210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完全健康</a:t>
            </a:r>
            <a:endPar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110" name="Text Box 7"/>
          <p:cNvSpPr txBox="1">
            <a:spLocks noChangeArrowheads="1"/>
          </p:cNvSpPr>
          <p:nvPr/>
        </p:nvSpPr>
        <p:spPr bwMode="auto">
          <a:xfrm>
            <a:off x="8651719" y="5053777"/>
            <a:ext cx="1210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精神疾病</a:t>
            </a:r>
            <a:endParaRPr lang="zh-CN" altLang="en-US" sz="200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111" name="Text Box 8"/>
          <p:cNvSpPr txBox="1">
            <a:spLocks noChangeArrowheads="1"/>
          </p:cNvSpPr>
          <p:nvPr/>
        </p:nvSpPr>
        <p:spPr bwMode="auto">
          <a:xfrm>
            <a:off x="5527519" y="3834577"/>
            <a:ext cx="9541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灰色区</a:t>
            </a:r>
            <a:endParaRPr lang="zh-CN" altLang="en-US" sz="200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112" name="Text Box 9"/>
          <p:cNvSpPr txBox="1">
            <a:spLocks noChangeArrowheads="1"/>
          </p:cNvSpPr>
          <p:nvPr/>
        </p:nvSpPr>
        <p:spPr bwMode="auto">
          <a:xfrm>
            <a:off x="5527519" y="4825177"/>
            <a:ext cx="1210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心理障碍</a:t>
            </a:r>
            <a:endPar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113" name="Rectangle 11"/>
          <p:cNvSpPr>
            <a:spLocks noChangeArrowheads="1"/>
          </p:cNvSpPr>
          <p:nvPr/>
        </p:nvSpPr>
        <p:spPr bwMode="auto">
          <a:xfrm>
            <a:off x="3909856" y="3915540"/>
            <a:ext cx="39228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zh-CN" altLang="en-US" sz="20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白色                                               黑色</a:t>
            </a:r>
            <a:endParaRPr kumimoji="0" lang="zh-CN" altLang="en-US" sz="20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2" name="文本框 1"/>
          <p:cNvSpPr txBox="1"/>
          <p:nvPr/>
        </p:nvSpPr>
        <p:spPr>
          <a:xfrm>
            <a:off x="146814" y="295064"/>
            <a:ext cx="4031873" cy="400110"/>
          </a:xfrm>
          <a:prstGeom prst="rect">
            <a:avLst/>
          </a:prstGeom>
          <a:noFill/>
        </p:spPr>
        <p:txBody>
          <a:bodyPr wrap="none" rtlCol="0">
            <a:spAutoFit/>
          </a:bodyPr>
          <a:lstStyle/>
          <a:p>
            <a:r>
              <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rPr>
              <a:t>正视心理健康心理健康是一种状态</a:t>
            </a:r>
            <a:endPar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500"/>
                                        <p:tgtEl>
                                          <p:spTgt spid="130"/>
                                        </p:tgtEl>
                                        <p:attrNameLst>
                                          <p:attrName>ppt_y</p:attrName>
                                        </p:attrNameLst>
                                      </p:cBhvr>
                                      <p:tavLst>
                                        <p:tav tm="0">
                                          <p:val>
                                            <p:strVal val="#ppt_y+#ppt_h*1.125000"/>
                                          </p:val>
                                        </p:tav>
                                        <p:tav tm="100000">
                                          <p:val>
                                            <p:strVal val="#ppt_y"/>
                                          </p:val>
                                        </p:tav>
                                      </p:tavLst>
                                    </p:anim>
                                    <p:animEffect transition="in" filter="wipe(up)">
                                      <p:cBhvr>
                                        <p:cTn id="8" dur="500"/>
                                        <p:tgtEl>
                                          <p:spTgt spid="130"/>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31"/>
                                        </p:tgtEl>
                                        <p:attrNameLst>
                                          <p:attrName>style.visibility</p:attrName>
                                        </p:attrNameLst>
                                      </p:cBhvr>
                                      <p:to>
                                        <p:strVal val="visible"/>
                                      </p:to>
                                    </p:set>
                                    <p:animEffect transition="in" filter="randombar(horizontal)">
                                      <p:cBhvr>
                                        <p:cTn id="13" dur="500"/>
                                        <p:tgtEl>
                                          <p:spTgt spid="131"/>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32"/>
                                        </p:tgtEl>
                                        <p:attrNameLst>
                                          <p:attrName>style.visibility</p:attrName>
                                        </p:attrNameLst>
                                      </p:cBhvr>
                                      <p:to>
                                        <p:strVal val="visible"/>
                                      </p:to>
                                    </p:set>
                                    <p:anim calcmode="lin" valueType="num">
                                      <p:cBhvr additive="base">
                                        <p:cTn id="18" dur="500"/>
                                        <p:tgtEl>
                                          <p:spTgt spid="132"/>
                                        </p:tgtEl>
                                        <p:attrNameLst>
                                          <p:attrName>ppt_y</p:attrName>
                                        </p:attrNameLst>
                                      </p:cBhvr>
                                      <p:tavLst>
                                        <p:tav tm="0">
                                          <p:val>
                                            <p:strVal val="#ppt_y+#ppt_h*1.125000"/>
                                          </p:val>
                                        </p:tav>
                                        <p:tav tm="100000">
                                          <p:val>
                                            <p:strVal val="#ppt_y"/>
                                          </p:val>
                                        </p:tav>
                                      </p:tavLst>
                                    </p:anim>
                                    <p:animEffect transition="in" filter="wipe(up)">
                                      <p:cBhvr>
                                        <p:cTn id="19" dur="500"/>
                                        <p:tgtEl>
                                          <p:spTgt spid="13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3"/>
                                        </p:tgtEl>
                                        <p:attrNameLst>
                                          <p:attrName>style.visibility</p:attrName>
                                        </p:attrNameLst>
                                      </p:cBhvr>
                                      <p:to>
                                        <p:strVal val="visible"/>
                                      </p:to>
                                    </p:set>
                                    <p:animEffect transition="in" filter="randombar(horizontal)">
                                      <p:cBhvr>
                                        <p:cTn id="24" dur="500"/>
                                        <p:tgtEl>
                                          <p:spTgt spid="13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3"/>
                                        </p:tgtEl>
                                        <p:attrNameLst>
                                          <p:attrName>style.visibility</p:attrName>
                                        </p:attrNameLst>
                                      </p:cBhvr>
                                      <p:to>
                                        <p:strVal val="visible"/>
                                      </p:to>
                                    </p:set>
                                    <p:animEffect transition="in" filter="fade">
                                      <p:cBhvr>
                                        <p:cTn id="29" dur="500"/>
                                        <p:tgtEl>
                                          <p:spTgt spid="1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iterate type="lt">
                                    <p:tmPct val="100000"/>
                                  </p:iterate>
                                  <p:childTnLst>
                                    <p:set>
                                      <p:cBhvr>
                                        <p:cTn id="33" dur="1" fill="hold">
                                          <p:stCondLst>
                                            <p:cond delay="0"/>
                                          </p:stCondLst>
                                        </p:cTn>
                                        <p:tgtEl>
                                          <p:spTgt spid="109">
                                            <p:txEl>
                                              <p:pRg st="0" end="0"/>
                                            </p:txEl>
                                          </p:spTgt>
                                        </p:tgtEl>
                                        <p:attrNameLst>
                                          <p:attrName>style.visibility</p:attrName>
                                        </p:attrNameLst>
                                      </p:cBhvr>
                                      <p:to>
                                        <p:strVal val="visible"/>
                                      </p:to>
                                    </p:set>
                                    <p:animEffect transition="in" filter="wipe(up)">
                                      <p:cBhvr>
                                        <p:cTn id="34" dur="75"/>
                                        <p:tgtEl>
                                          <p:spTgt spid="109">
                                            <p:txEl>
                                              <p:pRg st="0" end="0"/>
                                            </p:txEl>
                                          </p:spTgt>
                                        </p:tgtEl>
                                      </p:cBhvr>
                                    </p:animEffect>
                                  </p:childTnLst>
                                  <p:subTnLst>
                                    <p:audio>
                                      <p:cMediaNode>
                                        <p:cTn display="0" masterRel="sameClick">
                                          <p:stCondLst>
                                            <p:cond evt="begin" delay="0">
                                              <p:tn val="32"/>
                                            </p:cond>
                                          </p:stCondLst>
                                          <p:endCondLst>
                                            <p:cond evt="onStopAudio" delay="0">
                                              <p:tgtEl>
                                                <p:sldTgt/>
                                              </p:tgtEl>
                                            </p:cond>
                                          </p:endCondLst>
                                        </p:cTn>
                                        <p:tgtEl>
                                          <p:sndTgt r:embed="rId1" name="type.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iterate type="lt">
                                    <p:tmPct val="100000"/>
                                  </p:iterate>
                                  <p:childTnLst>
                                    <p:set>
                                      <p:cBhvr>
                                        <p:cTn id="38" dur="1" fill="hold">
                                          <p:stCondLst>
                                            <p:cond delay="0"/>
                                          </p:stCondLst>
                                        </p:cTn>
                                        <p:tgtEl>
                                          <p:spTgt spid="110">
                                            <p:txEl>
                                              <p:pRg st="0" end="0"/>
                                            </p:txEl>
                                          </p:spTgt>
                                        </p:tgtEl>
                                        <p:attrNameLst>
                                          <p:attrName>style.visibility</p:attrName>
                                        </p:attrNameLst>
                                      </p:cBhvr>
                                      <p:to>
                                        <p:strVal val="visible"/>
                                      </p:to>
                                    </p:set>
                                    <p:animEffect transition="in" filter="wipe(up)">
                                      <p:cBhvr>
                                        <p:cTn id="39" dur="75"/>
                                        <p:tgtEl>
                                          <p:spTgt spid="110">
                                            <p:txEl>
                                              <p:pRg st="0" end="0"/>
                                            </p:txEl>
                                          </p:spTgt>
                                        </p:tgtEl>
                                      </p:cBhvr>
                                    </p:animEffect>
                                  </p:childTnLst>
                                  <p:subTnLst>
                                    <p:audio>
                                      <p:cMediaNode>
                                        <p:cTn display="0" masterRel="sameClick">
                                          <p:stCondLst>
                                            <p:cond evt="begin" delay="0">
                                              <p:tn val="37"/>
                                            </p:cond>
                                          </p:stCondLst>
                                          <p:endCondLst>
                                            <p:cond evt="onStopAudio" delay="0">
                                              <p:tgtEl>
                                                <p:sldTgt/>
                                              </p:tgtEl>
                                            </p:cond>
                                          </p:endCondLst>
                                        </p:cTn>
                                        <p:tgtEl>
                                          <p:sndTgt r:embed="rId1" name="type.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07"/>
                                        </p:tgtEl>
                                        <p:attrNameLst>
                                          <p:attrName>style.visibility</p:attrName>
                                        </p:attrNameLst>
                                      </p:cBhvr>
                                      <p:to>
                                        <p:strVal val="visible"/>
                                      </p:to>
                                    </p:set>
                                    <p:anim calcmode="lin" valueType="num">
                                      <p:cBhvr additive="base">
                                        <p:cTn id="44" dur="500" fill="hold"/>
                                        <p:tgtEl>
                                          <p:spTgt spid="107"/>
                                        </p:tgtEl>
                                        <p:attrNameLst>
                                          <p:attrName>ppt_x</p:attrName>
                                        </p:attrNameLst>
                                      </p:cBhvr>
                                      <p:tavLst>
                                        <p:tav tm="0">
                                          <p:val>
                                            <p:strVal val="0-#ppt_w/2"/>
                                          </p:val>
                                        </p:tav>
                                        <p:tav tm="100000">
                                          <p:val>
                                            <p:strVal val="#ppt_x"/>
                                          </p:val>
                                        </p:tav>
                                      </p:tavLst>
                                    </p:anim>
                                    <p:anim calcmode="lin" valueType="num">
                                      <p:cBhvr additive="base">
                                        <p:cTn id="45" dur="500" fill="hold"/>
                                        <p:tgtEl>
                                          <p:spTgt spid="10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2" name="whoosh.wav"/>
                                        </p:tgtEl>
                                      </p:cMediaNode>
                                    </p:audio>
                                  </p:subTnLst>
                                </p:cTn>
                              </p:par>
                            </p:childTnLst>
                          </p:cTn>
                        </p:par>
                      </p:childTnLst>
                    </p:cTn>
                  </p:par>
                  <p:par>
                    <p:cTn id="46" fill="hold">
                      <p:stCondLst>
                        <p:cond delay="indefinite"/>
                      </p:stCondLst>
                      <p:childTnLst>
                        <p:par>
                          <p:cTn id="47" fill="hold">
                            <p:stCondLst>
                              <p:cond delay="0"/>
                            </p:stCondLst>
                            <p:childTnLst>
                              <p:par>
                                <p:cTn id="48" presetID="7" presetClass="entr" presetSubtype="2" fill="hold" grpId="0" nodeType="clickEffect">
                                  <p:stCondLst>
                                    <p:cond delay="0"/>
                                  </p:stCondLst>
                                  <p:childTnLst>
                                    <p:set>
                                      <p:cBhvr>
                                        <p:cTn id="49" dur="1" fill="hold">
                                          <p:stCondLst>
                                            <p:cond delay="0"/>
                                          </p:stCondLst>
                                        </p:cTn>
                                        <p:tgtEl>
                                          <p:spTgt spid="108"/>
                                        </p:tgtEl>
                                        <p:attrNameLst>
                                          <p:attrName>style.visibility</p:attrName>
                                        </p:attrNameLst>
                                      </p:cBhvr>
                                      <p:to>
                                        <p:strVal val="visible"/>
                                      </p:to>
                                    </p:set>
                                    <p:anim calcmode="lin" valueType="num">
                                      <p:cBhvr additive="base">
                                        <p:cTn id="50" dur="500" fill="hold"/>
                                        <p:tgtEl>
                                          <p:spTgt spid="108"/>
                                        </p:tgtEl>
                                        <p:attrNameLst>
                                          <p:attrName>ppt_x</p:attrName>
                                        </p:attrNameLst>
                                      </p:cBhvr>
                                      <p:tavLst>
                                        <p:tav tm="0">
                                          <p:val>
                                            <p:strVal val="1+#ppt_w/2"/>
                                          </p:val>
                                        </p:tav>
                                        <p:tav tm="100000">
                                          <p:val>
                                            <p:strVal val="#ppt_x"/>
                                          </p:val>
                                        </p:tav>
                                      </p:tavLst>
                                    </p:anim>
                                    <p:anim calcmode="lin" valueType="num">
                                      <p:cBhvr additive="base">
                                        <p:cTn id="51" dur="500" fill="hold"/>
                                        <p:tgtEl>
                                          <p:spTgt spid="108"/>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7" presetClass="entr" presetSubtype="4" fill="hold" grpId="0" nodeType="click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500" fill="hold"/>
                                        <p:tgtEl>
                                          <p:spTgt spid="111"/>
                                        </p:tgtEl>
                                        <p:attrNameLst>
                                          <p:attrName>ppt_x</p:attrName>
                                        </p:attrNameLst>
                                      </p:cBhvr>
                                      <p:tavLst>
                                        <p:tav tm="0">
                                          <p:val>
                                            <p:strVal val="#ppt_x"/>
                                          </p:val>
                                        </p:tav>
                                        <p:tav tm="100000">
                                          <p:val>
                                            <p:strVal val="#ppt_x"/>
                                          </p:val>
                                        </p:tav>
                                      </p:tavLst>
                                    </p:anim>
                                    <p:anim calcmode="lin" valueType="num">
                                      <p:cBhvr additive="base">
                                        <p:cTn id="5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slide(fromBottom)">
                                      <p:cBhvr>
                                        <p:cTn id="62"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1" grpId="0"/>
      <p:bldP spid="132" grpId="0" animBg="1"/>
      <p:bldP spid="133" grpId="0"/>
      <p:bldP spid="107" grpId="0" animBg="1" autoUpdateAnimBg="0"/>
      <p:bldP spid="108" grpId="0" animBg="1" autoUpdateAnimBg="0"/>
      <p:bldP spid="109" grpId="0" autoUpdateAnimBg="0" build="p"/>
      <p:bldP spid="110" grpId="0" autoUpdateAnimBg="0" build="p"/>
      <p:bldP spid="111" grpId="0" autoUpdateAnimBg="0"/>
      <p:bldP spid="112" grpId="0" autoUpdateAnimBg="0"/>
      <p:bldP spid="1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08185" y="2397609"/>
            <a:ext cx="5087815" cy="2638799"/>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健康不是一种固定不变的状态：心理健康者不是不会生病，更不是一点心理问题都没有。 </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a:lnSpc>
                <a:spcPct val="150000"/>
              </a:lnSpc>
            </a:pPr>
            <a:r>
              <a:rPr lang="zh-CN" altLang="en-US" sz="20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心理不健康与有不健康的心理和行为表现不能等同起来。</a:t>
            </a:r>
            <a:endParaRPr lang="zh-CN" altLang="en-US" sz="2000" dirty="0">
              <a:solidFill>
                <a:srgbClr val="1371F6"/>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a:lnSpc>
                <a:spcPct val="150000"/>
              </a:lnSpc>
            </a:pPr>
            <a:r>
              <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心理健康、亚健康、心理障碍、心理疾病是一种连续的分布。</a:t>
            </a: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8" name="文本框 7"/>
          <p:cNvSpPr txBox="1"/>
          <p:nvPr/>
        </p:nvSpPr>
        <p:spPr>
          <a:xfrm>
            <a:off x="146814" y="295064"/>
            <a:ext cx="4031873" cy="400110"/>
          </a:xfrm>
          <a:prstGeom prst="rect">
            <a:avLst/>
          </a:prstGeom>
          <a:noFill/>
        </p:spPr>
        <p:txBody>
          <a:bodyPr wrap="none" rtlCol="0">
            <a:spAutoFit/>
          </a:bodyPr>
          <a:lstStyle/>
          <a:p>
            <a:r>
              <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rPr>
              <a:t>正视心理健康心理健康是一种状态</a:t>
            </a:r>
            <a:endPar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endParaRPr>
          </a:p>
        </p:txBody>
      </p:sp>
      <p:pic>
        <p:nvPicPr>
          <p:cNvPr id="6" name="图片 5"/>
          <p:cNvPicPr>
            <a:picLocks noChangeAspect="1"/>
          </p:cNvPicPr>
          <p:nvPr/>
        </p:nvPicPr>
        <p:blipFill>
          <a:blip r:embed="rId1" cstate="screen"/>
          <a:stretch>
            <a:fillRect/>
          </a:stretch>
        </p:blipFill>
        <p:spPr>
          <a:xfrm>
            <a:off x="6096000" y="1302004"/>
            <a:ext cx="4900522" cy="49005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ľiḍe"/>
          <p:cNvSpPr/>
          <p:nvPr/>
        </p:nvSpPr>
        <p:spPr>
          <a:xfrm>
            <a:off x="6096000" y="1997562"/>
            <a:ext cx="4866298" cy="647700"/>
          </a:xfrm>
          <a:prstGeom prst="rect">
            <a:avLst/>
          </a:prstGeom>
          <a:solidFill>
            <a:srgbClr val="1371F6"/>
          </a:solidFill>
          <a:ln w="28575">
            <a:no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a:bodyPr>
          <a:lstStyle/>
          <a:p>
            <a:pPr algn="ctr" defTabSz="913765"/>
            <a:r>
              <a:rPr lang="zh-CN" altLang="en-US" sz="2000" dirty="0">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没有健康的心理，就没有健康的生活</a:t>
            </a:r>
            <a:endParaRPr lang="zh-CN" altLang="en-US" sz="2000" dirty="0">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12" name="文本框 11"/>
          <p:cNvSpPr txBox="1"/>
          <p:nvPr/>
        </p:nvSpPr>
        <p:spPr>
          <a:xfrm>
            <a:off x="6096000" y="3752850"/>
            <a:ext cx="4902810" cy="1904432"/>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sz="16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教师心理健康是自我健康的需要</a:t>
            </a:r>
            <a:endParaRPr lang="zh-CN" altLang="en-US" sz="16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sz="16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教师心理健康是家庭和谐的需要</a:t>
            </a:r>
            <a:endParaRPr lang="zh-CN" altLang="en-US" sz="16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sz="16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教师心理健康对学生心理的影响是多维度的，包括对学生的人格、认知、情绪、意志、态度、兴趣、行为习惯等诸多方面</a:t>
            </a:r>
            <a:endParaRPr lang="zh-CN" altLang="en-US" sz="16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5" name="i$ľiḍe"/>
          <p:cNvSpPr/>
          <p:nvPr/>
        </p:nvSpPr>
        <p:spPr>
          <a:xfrm>
            <a:off x="6096000" y="2875206"/>
            <a:ext cx="4866298" cy="647700"/>
          </a:xfrm>
          <a:prstGeom prst="rect">
            <a:avLst/>
          </a:prstGeom>
          <a:solidFill>
            <a:srgbClr val="1371F6"/>
          </a:solidFill>
          <a:ln w="28575">
            <a:no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a:bodyPr>
          <a:lstStyle/>
          <a:p>
            <a:pPr algn="ctr" defTabSz="913765"/>
            <a:r>
              <a:rPr lang="zh-CN" altLang="en-US" sz="2000" dirty="0">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没有健康的心理，就没有健康的教学</a:t>
            </a:r>
            <a:endParaRPr lang="zh-CN" altLang="en-US" sz="2000" dirty="0">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9" name="文本框 8"/>
          <p:cNvSpPr txBox="1"/>
          <p:nvPr/>
        </p:nvSpPr>
        <p:spPr>
          <a:xfrm>
            <a:off x="146814" y="295064"/>
            <a:ext cx="4031873" cy="400110"/>
          </a:xfrm>
          <a:prstGeom prst="rect">
            <a:avLst/>
          </a:prstGeom>
          <a:noFill/>
        </p:spPr>
        <p:txBody>
          <a:bodyPr wrap="none" rtlCol="0">
            <a:spAutoFit/>
          </a:bodyPr>
          <a:lstStyle/>
          <a:p>
            <a:r>
              <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rPr>
              <a:t>正视心理健康心理健康是一种状态</a:t>
            </a:r>
            <a:endPar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endParaRPr>
          </a:p>
        </p:txBody>
      </p:sp>
      <p:pic>
        <p:nvPicPr>
          <p:cNvPr id="3" name="图片 2"/>
          <p:cNvPicPr>
            <a:picLocks noChangeAspect="1"/>
          </p:cNvPicPr>
          <p:nvPr/>
        </p:nvPicPr>
        <p:blipFill>
          <a:blip r:embed="rId1" cstate="screen"/>
          <a:stretch>
            <a:fillRect/>
          </a:stretch>
        </p:blipFill>
        <p:spPr>
          <a:xfrm>
            <a:off x="1078523" y="1566496"/>
            <a:ext cx="4372708" cy="43727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ľiḍe"/>
          <p:cNvSpPr/>
          <p:nvPr/>
        </p:nvSpPr>
        <p:spPr>
          <a:xfrm>
            <a:off x="982174" y="1684460"/>
            <a:ext cx="5113826" cy="647700"/>
          </a:xfrm>
          <a:prstGeom prst="rect">
            <a:avLst/>
          </a:prstGeom>
          <a:solidFill>
            <a:srgbClr val="1371F6"/>
          </a:solidFill>
          <a:ln w="28575">
            <a:no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a:bodyPr>
          <a:lstStyle/>
          <a:p>
            <a:pPr algn="ctr" defTabSz="913765"/>
            <a:r>
              <a:rPr lang="zh-CN" altLang="en-US" sz="2000" dirty="0">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心理健康的教师才能培养出身心健全的学生</a:t>
            </a:r>
            <a:endParaRPr lang="zh-CN" altLang="en-US" sz="2000" dirty="0">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12" name="文本框 11"/>
          <p:cNvSpPr txBox="1"/>
          <p:nvPr/>
        </p:nvSpPr>
        <p:spPr>
          <a:xfrm>
            <a:off x="1251804" y="2604069"/>
            <a:ext cx="4400061" cy="3280835"/>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批评中长大的孩子，学会了责难</a:t>
            </a:r>
            <a:endPar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敌意中长大的孩子，学会了争斗</a:t>
            </a:r>
            <a:endPar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虐待中长大的孩子，学会伤害别人</a:t>
            </a:r>
            <a:endPar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支配中长大的孩子，学会了依赖</a:t>
            </a:r>
            <a:endPar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娇宠中长大的孩子，学会了任性</a:t>
            </a:r>
            <a:endPar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否决中长大的孩子，他反对社会</a:t>
            </a:r>
            <a:endPar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a:p>
            <a:pPr marL="285750" indent="-285750">
              <a:lnSpc>
                <a:spcPct val="150000"/>
              </a:lnSpc>
              <a:buFont typeface="Wingdings" panose="05000000000000000000" pitchFamily="2" charset="2"/>
              <a:buChar char="p"/>
            </a:pPr>
            <a:r>
              <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专制中长大的孩子，他喜欢反抗</a:t>
            </a:r>
            <a:endPar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8" name="文本框 7"/>
          <p:cNvSpPr txBox="1"/>
          <p:nvPr/>
        </p:nvSpPr>
        <p:spPr>
          <a:xfrm>
            <a:off x="146814" y="295064"/>
            <a:ext cx="4031873" cy="400110"/>
          </a:xfrm>
          <a:prstGeom prst="rect">
            <a:avLst/>
          </a:prstGeom>
          <a:noFill/>
        </p:spPr>
        <p:txBody>
          <a:bodyPr wrap="none" rtlCol="0">
            <a:spAutoFit/>
          </a:bodyPr>
          <a:lstStyle/>
          <a:p>
            <a:r>
              <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rPr>
              <a:t>正视心理健康心理健康是一种状态</a:t>
            </a:r>
            <a:endPar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endParaRPr>
          </a:p>
        </p:txBody>
      </p:sp>
      <p:pic>
        <p:nvPicPr>
          <p:cNvPr id="4" name="图片 3"/>
          <p:cNvPicPr>
            <a:picLocks noChangeAspect="1"/>
          </p:cNvPicPr>
          <p:nvPr/>
        </p:nvPicPr>
        <p:blipFill>
          <a:blip r:embed="rId1" cstate="screen"/>
          <a:stretch>
            <a:fillRect/>
          </a:stretch>
        </p:blipFill>
        <p:spPr>
          <a:xfrm>
            <a:off x="6540137" y="1111128"/>
            <a:ext cx="5113826" cy="511382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îṡḻiḑé"/>
          <p:cNvSpPr/>
          <p:nvPr>
            <p:custDataLst>
              <p:tags r:id="rId1"/>
            </p:custDataLst>
          </p:nvPr>
        </p:nvSpPr>
        <p:spPr>
          <a:xfrm>
            <a:off x="676880" y="2428481"/>
            <a:ext cx="3030672" cy="756676"/>
          </a:xfrm>
          <a:prstGeom prst="roundRect">
            <a:avLst>
              <a:gd name="adj" fmla="val 50000"/>
            </a:avLst>
          </a:prstGeom>
          <a:solidFill>
            <a:srgbClr val="1371F6"/>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20" name="梯形 19"/>
          <p:cNvSpPr/>
          <p:nvPr/>
        </p:nvSpPr>
        <p:spPr>
          <a:xfrm>
            <a:off x="0" y="5660414"/>
            <a:ext cx="12192000" cy="1180501"/>
          </a:xfrm>
          <a:prstGeom prst="trapezoid">
            <a:avLst>
              <a:gd name="adj" fmla="val 6212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文本框 2"/>
          <p:cNvSpPr txBox="1"/>
          <p:nvPr/>
        </p:nvSpPr>
        <p:spPr>
          <a:xfrm>
            <a:off x="1445858" y="2552111"/>
            <a:ext cx="1492716" cy="461665"/>
          </a:xfrm>
          <a:prstGeom prst="rect">
            <a:avLst/>
          </a:prstGeom>
          <a:noFill/>
        </p:spPr>
        <p:txBody>
          <a:bodyPr wrap="none" rtlCol="0">
            <a:spAutoFit/>
          </a:bodyPr>
          <a:lstStyle/>
          <a:p>
            <a:r>
              <a:rPr kumimoji="1" lang="en-US" altLang="zh-CN" sz="2400" b="1">
                <a:solidFill>
                  <a:schemeClr val="bg1"/>
                </a:solidFill>
                <a:latin typeface="Source Han Sans CN Bold" panose="020B0500000000000000" pitchFamily="34" charset="-128"/>
                <a:ea typeface="Source Han Sans CN Bold" panose="020B0500000000000000" pitchFamily="34" charset="-128"/>
              </a:rPr>
              <a:t>PART  02</a:t>
            </a:r>
            <a:endParaRPr kumimoji="1" lang="zh-CN" altLang="en-US" sz="2400" b="1">
              <a:solidFill>
                <a:schemeClr val="bg1"/>
              </a:solidFill>
              <a:latin typeface="Source Han Sans CN Bold" panose="020B0500000000000000" pitchFamily="34" charset="-128"/>
              <a:ea typeface="Source Han Sans CN Bold" panose="020B0500000000000000" pitchFamily="34" charset="-128"/>
            </a:endParaRPr>
          </a:p>
        </p:txBody>
      </p:sp>
      <p:sp>
        <p:nvSpPr>
          <p:cNvPr id="4" name="文本框 3"/>
          <p:cNvSpPr txBox="1"/>
          <p:nvPr/>
        </p:nvSpPr>
        <p:spPr>
          <a:xfrm>
            <a:off x="4116306" y="2215661"/>
            <a:ext cx="6340197" cy="1938992"/>
          </a:xfrm>
          <a:prstGeom prst="rect">
            <a:avLst/>
          </a:prstGeom>
          <a:noFill/>
        </p:spPr>
        <p:txBody>
          <a:bodyPr wrap="none" rtlCol="0">
            <a:spAutoFit/>
          </a:bodyPr>
          <a:lstStyle/>
          <a:p>
            <a:r>
              <a:rPr lang="zh-CN" altLang="en-US" sz="6000" b="1" dirty="0">
                <a:solidFill>
                  <a:schemeClr val="tx1">
                    <a:lumMod val="75000"/>
                    <a:lumOff val="2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rPr>
              <a:t>教师心理健康问题</a:t>
            </a:r>
            <a:endParaRPr lang="en-US" altLang="zh-CN" sz="6000" b="1" dirty="0">
              <a:solidFill>
                <a:schemeClr val="tx1">
                  <a:lumMod val="75000"/>
                  <a:lumOff val="2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endParaRPr>
          </a:p>
          <a:p>
            <a:r>
              <a:rPr lang="zh-CN" altLang="en-US" sz="6000" b="1" dirty="0">
                <a:solidFill>
                  <a:schemeClr val="tx1">
                    <a:lumMod val="75000"/>
                    <a:lumOff val="2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rPr>
              <a:t>的现状及表现</a:t>
            </a:r>
            <a:endParaRPr lang="zh-CN" altLang="en-US" sz="6000" b="1" dirty="0">
              <a:solidFill>
                <a:schemeClr val="tx1">
                  <a:lumMod val="75000"/>
                  <a:lumOff val="2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endParaRPr>
          </a:p>
        </p:txBody>
      </p:sp>
      <p:sp>
        <p:nvSpPr>
          <p:cNvPr id="6" name="文本框 5"/>
          <p:cNvSpPr txBox="1"/>
          <p:nvPr/>
        </p:nvSpPr>
        <p:spPr>
          <a:xfrm>
            <a:off x="4174164" y="4154653"/>
            <a:ext cx="6868974" cy="557012"/>
          </a:xfrm>
          <a:prstGeom prst="rect">
            <a:avLst/>
          </a:prstGeom>
          <a:noFill/>
        </p:spPr>
        <p:txBody>
          <a:bodyPr wrap="square" rtlCol="0">
            <a:spAutoFit/>
          </a:bodyPr>
          <a:lstStyle/>
          <a:p>
            <a:pPr>
              <a:lnSpc>
                <a:spcPct val="150000"/>
              </a:lnSpc>
            </a:pPr>
            <a:r>
              <a:rPr lang="en-GB" altLang="zh-CN" sz="1100">
                <a:solidFill>
                  <a:schemeClr val="tx1">
                    <a:lumMod val="75000"/>
                    <a:lumOff val="25000"/>
                  </a:schemeClr>
                </a:solidFill>
                <a:latin typeface="Source Han Sans CN Regular" panose="020B0500000000000000" pitchFamily="34" charset="-128"/>
                <a:ea typeface="Source Han Sans CN Regular" panose="020B0500000000000000" pitchFamily="34" charset="-128"/>
              </a:rPr>
              <a:t>your content is entered here, or by copying your text, select paste in this box and choose to retain only text. your content is typed here, or by copying your text, select paste in this box.</a:t>
            </a:r>
            <a:endParaRPr lang="en-GB" altLang="zh-CN" sz="1100">
              <a:solidFill>
                <a:schemeClr val="tx1">
                  <a:lumMod val="75000"/>
                  <a:lumOff val="25000"/>
                </a:schemeClr>
              </a:solidFill>
              <a:latin typeface="Source Han Sans CN Regular" panose="020B0500000000000000" pitchFamily="34" charset="-128"/>
              <a:ea typeface="Source Han Sans CN Regular" panose="020B0500000000000000" pitchFamily="34" charset="-128"/>
            </a:endParaRPr>
          </a:p>
        </p:txBody>
      </p:sp>
      <p:pic>
        <p:nvPicPr>
          <p:cNvPr id="10" name="图片 9"/>
          <p:cNvPicPr>
            <a:picLocks noChangeAspect="1"/>
          </p:cNvPicPr>
          <p:nvPr/>
        </p:nvPicPr>
        <p:blipFill>
          <a:blip r:embed="rId2" cstate="screen"/>
          <a:stretch>
            <a:fillRect/>
          </a:stretch>
        </p:blipFill>
        <p:spPr>
          <a:xfrm>
            <a:off x="908197" y="3437152"/>
            <a:ext cx="2777955" cy="29598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9"/>
          <p:cNvGraphicFramePr>
            <a:graphicFrameLocks noChangeAspect="1"/>
          </p:cNvGraphicFramePr>
          <p:nvPr/>
        </p:nvGraphicFramePr>
        <p:xfrm>
          <a:off x="1012901" y="2024092"/>
          <a:ext cx="8170313" cy="4323567"/>
        </p:xfrm>
        <a:graphic>
          <a:graphicData uri="http://schemas.openxmlformats.org/drawingml/2006/chart">
            <c:chart xmlns:c="http://schemas.openxmlformats.org/drawingml/2006/chart" xmlns:r="http://schemas.openxmlformats.org/officeDocument/2006/relationships" r:id="rId1"/>
          </a:graphicData>
        </a:graphic>
      </p:graphicFrame>
      <p:sp>
        <p:nvSpPr>
          <p:cNvPr id="9" name="i$ľiḍe"/>
          <p:cNvSpPr/>
          <p:nvPr/>
        </p:nvSpPr>
        <p:spPr>
          <a:xfrm>
            <a:off x="7274029" y="2049396"/>
            <a:ext cx="2973084" cy="436612"/>
          </a:xfrm>
          <a:prstGeom prst="rect">
            <a:avLst/>
          </a:prstGeom>
          <a:solidFill>
            <a:srgbClr val="1371F6"/>
          </a:solidFill>
          <a:ln w="28575">
            <a:no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a:bodyPr>
          <a:lstStyle/>
          <a:p>
            <a:pPr algn="ctr" defTabSz="913765"/>
            <a:r>
              <a:rPr lang="zh-CN" altLang="en-US" sz="2000" dirty="0">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教师心理健康问题几多？</a:t>
            </a:r>
            <a:endParaRPr lang="zh-CN" altLang="en-US" sz="2000" dirty="0">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11" name="文本框 10"/>
          <p:cNvSpPr txBox="1"/>
          <p:nvPr/>
        </p:nvSpPr>
        <p:spPr>
          <a:xfrm>
            <a:off x="1815794" y="1257127"/>
            <a:ext cx="7399827" cy="475515"/>
          </a:xfrm>
          <a:prstGeom prst="rect">
            <a:avLst/>
          </a:prstGeom>
          <a:noFill/>
        </p:spPr>
        <p:txBody>
          <a:bodyPr wrap="square" rtlCol="0">
            <a:spAutoFit/>
          </a:bodyPr>
          <a:lstStyle/>
          <a:p>
            <a:pPr algn="ctr">
              <a:lnSpc>
                <a:spcPct val="150000"/>
              </a:lnSpc>
            </a:pPr>
            <a:r>
              <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rPr>
              <a:t>中小学教师心理疾病的检出率高于正常群体。</a:t>
            </a:r>
            <a:endParaRPr lang="zh-CN" altLang="en-US" sz="20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阿里巴巴普惠体 M" panose="00020600040101010101" pitchFamily="18" charset="-122"/>
            </a:endParaRPr>
          </a:p>
        </p:txBody>
      </p:sp>
      <p:sp>
        <p:nvSpPr>
          <p:cNvPr id="10" name="文本框 9"/>
          <p:cNvSpPr txBox="1"/>
          <p:nvPr/>
        </p:nvSpPr>
        <p:spPr>
          <a:xfrm>
            <a:off x="146814" y="295064"/>
            <a:ext cx="3775393" cy="400110"/>
          </a:xfrm>
          <a:prstGeom prst="rect">
            <a:avLst/>
          </a:prstGeom>
          <a:noFill/>
        </p:spPr>
        <p:txBody>
          <a:bodyPr wrap="none" rtlCol="0">
            <a:spAutoFit/>
          </a:bodyPr>
          <a:lstStyle/>
          <a:p>
            <a:r>
              <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rPr>
              <a:t>教师心理健康问题的现状及表现</a:t>
            </a:r>
            <a:endParaRPr lang="zh-CN" altLang="en-US" sz="2000" b="1" dirty="0">
              <a:solidFill>
                <a:schemeClr val="bg1">
                  <a:lumMod val="95000"/>
                </a:schemeClr>
              </a:solidFill>
              <a:latin typeface="Source Han Sans CN Bold" panose="020B0500000000000000" pitchFamily="34" charset="-128"/>
              <a:ea typeface="Source Han Sans CN Bold" panose="020B0500000000000000" pitchFamily="34" charset="-128"/>
              <a:cs typeface="阿里巴巴普惠体 M" panose="00020600040101010101" pitchFamily="18" charset="-122"/>
            </a:endParaRPr>
          </a:p>
        </p:txBody>
      </p:sp>
      <p:pic>
        <p:nvPicPr>
          <p:cNvPr id="5" name="图片 4"/>
          <p:cNvPicPr>
            <a:picLocks noChangeAspect="1"/>
          </p:cNvPicPr>
          <p:nvPr/>
        </p:nvPicPr>
        <p:blipFill>
          <a:blip r:embed="rId2" cstate="screen"/>
          <a:stretch>
            <a:fillRect/>
          </a:stretch>
        </p:blipFill>
        <p:spPr>
          <a:xfrm>
            <a:off x="7274029" y="2241324"/>
            <a:ext cx="4261338" cy="42613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9" grpId="0" animBg="1"/>
      <p:bldP spid="11" grpId="0"/>
    </p:bldLst>
  </p:timing>
</p:sld>
</file>

<file path=ppt/tags/tag1.xml><?xml version="1.0" encoding="utf-8"?>
<p:tagLst xmlns:p="http://schemas.openxmlformats.org/presentationml/2006/main">
  <p:tag name="PA" val="v5.2.9"/>
</p:tagLst>
</file>

<file path=ppt/tags/tag10.xml><?xml version="1.0" encoding="utf-8"?>
<p:tagLst xmlns:p="http://schemas.openxmlformats.org/presentationml/2006/main">
  <p:tag name="PA" val="v5.2.9"/>
</p:tagLst>
</file>

<file path=ppt/tags/tag11.xml><?xml version="1.0" encoding="utf-8"?>
<p:tagLst xmlns:p="http://schemas.openxmlformats.org/presentationml/2006/main">
  <p:tag name="PA" val="v5.2.9"/>
</p:tagLst>
</file>

<file path=ppt/tags/tag12.xml><?xml version="1.0" encoding="utf-8"?>
<p:tagLst xmlns:p="http://schemas.openxmlformats.org/presentationml/2006/main">
  <p:tag name="PA" val="v5.2.9"/>
</p:tagLst>
</file>

<file path=ppt/tags/tag13.xml><?xml version="1.0" encoding="utf-8"?>
<p:tagLst xmlns:p="http://schemas.openxmlformats.org/presentationml/2006/main">
  <p:tag name="PA" val="v5.2.9"/>
</p:tagLst>
</file>

<file path=ppt/tags/tag14.xml><?xml version="1.0" encoding="utf-8"?>
<p:tagLst xmlns:p="http://schemas.openxmlformats.org/presentationml/2006/main">
  <p:tag name="PA" val="v5.2.9"/>
</p:tagLst>
</file>

<file path=ppt/tags/tag15.xml><?xml version="1.0" encoding="utf-8"?>
<p:tagLst xmlns:p="http://schemas.openxmlformats.org/presentationml/2006/main">
  <p:tag name="PA" val="v5.2.9"/>
</p:tagLst>
</file>

<file path=ppt/tags/tag16.xml><?xml version="1.0" encoding="utf-8"?>
<p:tagLst xmlns:p="http://schemas.openxmlformats.org/presentationml/2006/main">
  <p:tag name="PA" val="v5.2.9"/>
</p:tagLst>
</file>

<file path=ppt/tags/tag17.xml><?xml version="1.0" encoding="utf-8"?>
<p:tagLst xmlns:p="http://schemas.openxmlformats.org/presentationml/2006/main">
  <p:tag name="PA" val="v5.2.9"/>
</p:tagLst>
</file>

<file path=ppt/tags/tag18.xml><?xml version="1.0" encoding="utf-8"?>
<p:tagLst xmlns:p="http://schemas.openxmlformats.org/presentationml/2006/main">
  <p:tag name="PA" val="v5.2.9"/>
</p:tagLst>
</file>

<file path=ppt/tags/tag19.xml><?xml version="1.0" encoding="utf-8"?>
<p:tagLst xmlns:p="http://schemas.openxmlformats.org/presentationml/2006/main">
  <p:tag name="PA" val="v5.2.9"/>
</p:tagLst>
</file>

<file path=ppt/tags/tag2.xml><?xml version="1.0" encoding="utf-8"?>
<p:tagLst xmlns:p="http://schemas.openxmlformats.org/presentationml/2006/main">
  <p:tag name="PA" val="v5.2.9"/>
</p:tagLst>
</file>

<file path=ppt/tags/tag20.xml><?xml version="1.0" encoding="utf-8"?>
<p:tagLst xmlns:p="http://schemas.openxmlformats.org/presentationml/2006/main">
  <p:tag name="PA" val="v5.2.9"/>
</p:tagLst>
</file>

<file path=ppt/tags/tag21.xml><?xml version="1.0" encoding="utf-8"?>
<p:tagLst xmlns:p="http://schemas.openxmlformats.org/presentationml/2006/main">
  <p:tag name="PA" val="v5.2.9"/>
</p:tagLst>
</file>

<file path=ppt/tags/tag22.xml><?xml version="1.0" encoding="utf-8"?>
<p:tagLst xmlns:p="http://schemas.openxmlformats.org/presentationml/2006/main">
  <p:tag name="PA" val="v5.2.9"/>
</p:tagLst>
</file>

<file path=ppt/tags/tag23.xml><?xml version="1.0" encoding="utf-8"?>
<p:tagLst xmlns:p="http://schemas.openxmlformats.org/presentationml/2006/main">
  <p:tag name="PA" val="v5.2.9"/>
</p:tagLst>
</file>

<file path=ppt/tags/tag24.xml><?xml version="1.0" encoding="utf-8"?>
<p:tagLst xmlns:p="http://schemas.openxmlformats.org/presentationml/2006/main">
  <p:tag name="PA" val="v5.2.9"/>
</p:tagLst>
</file>

<file path=ppt/tags/tag25.xml><?xml version="1.0" encoding="utf-8"?>
<p:tagLst xmlns:p="http://schemas.openxmlformats.org/presentationml/2006/main">
  <p:tag name="PA" val="v5.2.9"/>
</p:tagLst>
</file>

<file path=ppt/tags/tag26.xml><?xml version="1.0" encoding="utf-8"?>
<p:tagLst xmlns:p="http://schemas.openxmlformats.org/presentationml/2006/main">
  <p:tag name="PA" val="v5.2.9"/>
</p:tagLst>
</file>

<file path=ppt/tags/tag27.xml><?xml version="1.0" encoding="utf-8"?>
<p:tagLst xmlns:p="http://schemas.openxmlformats.org/presentationml/2006/main">
  <p:tag name="PA" val="v5.2.9"/>
</p:tagLst>
</file>

<file path=ppt/tags/tag28.xml><?xml version="1.0" encoding="utf-8"?>
<p:tagLst xmlns:p="http://schemas.openxmlformats.org/presentationml/2006/main">
  <p:tag name="PA" val="v5.2.9"/>
</p:tagLst>
</file>

<file path=ppt/tags/tag29.xml><?xml version="1.0" encoding="utf-8"?>
<p:tagLst xmlns:p="http://schemas.openxmlformats.org/presentationml/2006/main">
  <p:tag name="PA" val="v5.2.9"/>
</p:tagLst>
</file>

<file path=ppt/tags/tag3.xml><?xml version="1.0" encoding="utf-8"?>
<p:tagLst xmlns:p="http://schemas.openxmlformats.org/presentationml/2006/main">
  <p:tag name="PA" val="v5.2.9"/>
</p:tagLst>
</file>

<file path=ppt/tags/tag30.xml><?xml version="1.0" encoding="utf-8"?>
<p:tagLst xmlns:p="http://schemas.openxmlformats.org/presentationml/2006/main">
  <p:tag name="PA" val="v5.2.9"/>
</p:tagLst>
</file>

<file path=ppt/tags/tag31.xml><?xml version="1.0" encoding="utf-8"?>
<p:tagLst xmlns:p="http://schemas.openxmlformats.org/presentationml/2006/main">
  <p:tag name="PA" val="v5.2.9"/>
</p:tagLst>
</file>

<file path=ppt/tags/tag32.xml><?xml version="1.0" encoding="utf-8"?>
<p:tagLst xmlns:p="http://schemas.openxmlformats.org/presentationml/2006/main">
  <p:tag name="PA" val="v5.2.9"/>
</p:tagLst>
</file>

<file path=ppt/tags/tag33.xml><?xml version="1.0" encoding="utf-8"?>
<p:tagLst xmlns:p="http://schemas.openxmlformats.org/presentationml/2006/main">
  <p:tag name="PA" val="v5.2.9"/>
</p:tagLst>
</file>

<file path=ppt/tags/tag34.xml><?xml version="1.0" encoding="utf-8"?>
<p:tagLst xmlns:p="http://schemas.openxmlformats.org/presentationml/2006/main">
  <p:tag name="PA" val="v5.2.9"/>
</p:tagLst>
</file>

<file path=ppt/tags/tag35.xml><?xml version="1.0" encoding="utf-8"?>
<p:tagLst xmlns:p="http://schemas.openxmlformats.org/presentationml/2006/main">
  <p:tag name="PA" val="v5.2.9"/>
</p:tagLst>
</file>

<file path=ppt/tags/tag36.xml><?xml version="1.0" encoding="utf-8"?>
<p:tagLst xmlns:p="http://schemas.openxmlformats.org/presentationml/2006/main">
  <p:tag name="PA" val="v5.2.9"/>
</p:tagLst>
</file>

<file path=ppt/tags/tag37.xml><?xml version="1.0" encoding="utf-8"?>
<p:tagLst xmlns:p="http://schemas.openxmlformats.org/presentationml/2006/main">
  <p:tag name="PA" val="v5.2.9"/>
</p:tagLst>
</file>

<file path=ppt/tags/tag38.xml><?xml version="1.0" encoding="utf-8"?>
<p:tagLst xmlns:p="http://schemas.openxmlformats.org/presentationml/2006/main">
  <p:tag name="PA" val="v5.2.9"/>
</p:tagLst>
</file>

<file path=ppt/tags/tag39.xml><?xml version="1.0" encoding="utf-8"?>
<p:tagLst xmlns:p="http://schemas.openxmlformats.org/presentationml/2006/main">
  <p:tag name="PA" val="v5.2.9"/>
</p:tagLst>
</file>

<file path=ppt/tags/tag4.xml><?xml version="1.0" encoding="utf-8"?>
<p:tagLst xmlns:p="http://schemas.openxmlformats.org/presentationml/2006/main">
  <p:tag name="PA" val="v5.2.9"/>
</p:tagLst>
</file>

<file path=ppt/tags/tag40.xml><?xml version="1.0" encoding="utf-8"?>
<p:tagLst xmlns:p="http://schemas.openxmlformats.org/presentationml/2006/main">
  <p:tag name="PA" val="v5.2.9"/>
</p:tagLst>
</file>

<file path=ppt/tags/tag41.xml><?xml version="1.0" encoding="utf-8"?>
<p:tagLst xmlns:p="http://schemas.openxmlformats.org/presentationml/2006/main">
  <p:tag name="PA" val="v5.2.9"/>
</p:tagLst>
</file>

<file path=ppt/tags/tag42.xml><?xml version="1.0" encoding="utf-8"?>
<p:tagLst xmlns:p="http://schemas.openxmlformats.org/presentationml/2006/main">
  <p:tag name="PA" val="v5.2.9"/>
</p:tagLst>
</file>

<file path=ppt/tags/tag43.xml><?xml version="1.0" encoding="utf-8"?>
<p:tagLst xmlns:p="http://schemas.openxmlformats.org/presentationml/2006/main">
  <p:tag name="PA" val="v5.2.9"/>
</p:tagLst>
</file>

<file path=ppt/tags/tag5.xml><?xml version="1.0" encoding="utf-8"?>
<p:tagLst xmlns:p="http://schemas.openxmlformats.org/presentationml/2006/main">
  <p:tag name="PA" val="v5.2.9"/>
</p:tagLst>
</file>

<file path=ppt/tags/tag6.xml><?xml version="1.0" encoding="utf-8"?>
<p:tagLst xmlns:p="http://schemas.openxmlformats.org/presentationml/2006/main">
  <p:tag name="PA" val="v5.2.9"/>
</p:tagLst>
</file>

<file path=ppt/tags/tag7.xml><?xml version="1.0" encoding="utf-8"?>
<p:tagLst xmlns:p="http://schemas.openxmlformats.org/presentationml/2006/main">
  <p:tag name="PA" val="v5.2.9"/>
</p:tagLst>
</file>

<file path=ppt/tags/tag8.xml><?xml version="1.0" encoding="utf-8"?>
<p:tagLst xmlns:p="http://schemas.openxmlformats.org/presentationml/2006/main">
  <p:tag name="PA" val="v5.2.9"/>
</p:tagLst>
</file>

<file path=ppt/tags/tag9.xml><?xml version="1.0" encoding="utf-8"?>
<p:tagLst xmlns:p="http://schemas.openxmlformats.org/presentationml/2006/main">
  <p:tag name="PA" val="v5.2.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2828</Words>
  <Application>WPS 演示</Application>
  <PresentationFormat>宽屏</PresentationFormat>
  <Paragraphs>327</Paragraphs>
  <Slides>28</Slides>
  <Notes>6</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28</vt:i4>
      </vt:variant>
    </vt:vector>
  </HeadingPairs>
  <TitlesOfParts>
    <vt:vector size="45" baseType="lpstr">
      <vt:lpstr>Arial</vt:lpstr>
      <vt:lpstr>宋体</vt:lpstr>
      <vt:lpstr>Wingdings</vt:lpstr>
      <vt:lpstr>Source Han Sans CN Regular</vt:lpstr>
      <vt:lpstr>MS UI Gothic</vt:lpstr>
      <vt:lpstr>Source Han Sans CN Bold</vt:lpstr>
      <vt:lpstr>阿里巴巴普惠体 M</vt:lpstr>
      <vt:lpstr>等线</vt:lpstr>
      <vt:lpstr>微软雅黑</vt:lpstr>
      <vt:lpstr>Arial Unicode MS</vt:lpstr>
      <vt:lpstr>等线 Light</vt:lpstr>
      <vt:lpstr>Calibri</vt:lpstr>
      <vt:lpstr>Source Han Sans CN Bold</vt:lpstr>
      <vt:lpstr>Source Han Sans CN Regular</vt:lpstr>
      <vt:lpstr>阿里巴巴普惠体 M</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露洁</cp:lastModifiedBy>
  <cp:revision>262</cp:revision>
  <dcterms:created xsi:type="dcterms:W3CDTF">2020-03-07T05:16:00Z</dcterms:created>
  <dcterms:modified xsi:type="dcterms:W3CDTF">2022-03-05T01:15:28Z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ies>
</file>