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p>
            <a:r>
              <a:rPr lang="zh-CN" altLang="en-US" sz="4445">
                <a:solidFill>
                  <a:schemeClr val="bg1"/>
                </a:solidFill>
              </a:rPr>
              <a:t>基于学科综合性学习的劳动课程开发与研究</a:t>
            </a:r>
            <a:br>
              <a:rPr lang="zh-CN" altLang="en-US" sz="4445">
                <a:solidFill>
                  <a:schemeClr val="bg1"/>
                </a:solidFill>
              </a:rPr>
            </a:br>
            <a:r>
              <a:rPr lang="en-US" altLang="zh-CN" sz="4445">
                <a:solidFill>
                  <a:schemeClr val="bg1"/>
                </a:solidFill>
              </a:rPr>
              <a:t>——</a:t>
            </a:r>
            <a:r>
              <a:rPr lang="zh-CN" altLang="en-US" sz="4445">
                <a:solidFill>
                  <a:schemeClr val="bg1"/>
                </a:solidFill>
              </a:rPr>
              <a:t>以五年级花生课程为例</a:t>
            </a:r>
            <a:endParaRPr lang="zh-CN" altLang="en-US" sz="4445">
              <a:solidFill>
                <a:schemeClr val="bg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431348"/>
            <a:ext cx="9144000" cy="1655762"/>
          </a:xfrm>
        </p:spPr>
        <p:txBody>
          <a:bodyPr/>
          <a:p>
            <a:pPr algn="r"/>
            <a:r>
              <a:rPr lang="zh-CN" altLang="en-US" sz="3200"/>
              <a:t>常州市卜弋小学</a:t>
            </a:r>
            <a:endParaRPr lang="zh-CN" altLang="en-US" sz="3200"/>
          </a:p>
          <a:p>
            <a:pPr algn="r"/>
            <a:r>
              <a:rPr lang="zh-CN" altLang="en-US" sz="3200"/>
              <a:t>贺杰</a:t>
            </a:r>
            <a:endParaRPr lang="zh-CN" altLang="en-US" sz="3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551940" y="721360"/>
            <a:ext cx="869188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4000" b="1">
                <a:solidFill>
                  <a:srgbClr val="FF0000"/>
                </a:solidFill>
              </a:rPr>
              <a:t>一、研究背景</a:t>
            </a:r>
            <a:endParaRPr lang="zh-CN" altLang="en-US" sz="4000" b="1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4000"/>
              <a:t>1.</a:t>
            </a:r>
            <a:r>
              <a:rPr lang="zh-CN" altLang="en-US" sz="4000"/>
              <a:t>学生全面发展需要加强劳动教育。</a:t>
            </a:r>
            <a:endParaRPr lang="zh-CN" altLang="en-US" sz="4000"/>
          </a:p>
          <a:p>
            <a:pPr fontAlgn="auto">
              <a:lnSpc>
                <a:spcPct val="150000"/>
              </a:lnSpc>
            </a:pPr>
            <a:r>
              <a:rPr lang="en-US" altLang="zh-CN" sz="4000"/>
              <a:t>2.</a:t>
            </a:r>
            <a:r>
              <a:rPr lang="zh-CN" altLang="en-US" sz="4000"/>
              <a:t>学生发展现状呼唤加强劳动教育。</a:t>
            </a:r>
            <a:endParaRPr lang="zh-CN" altLang="en-US" sz="4000"/>
          </a:p>
          <a:p>
            <a:pPr fontAlgn="auto">
              <a:lnSpc>
                <a:spcPct val="150000"/>
              </a:lnSpc>
            </a:pPr>
            <a:r>
              <a:rPr lang="en-US" altLang="zh-CN" sz="4000"/>
              <a:t>3.</a:t>
            </a:r>
            <a:r>
              <a:rPr lang="zh-CN" altLang="en-US" sz="4000"/>
              <a:t>学科发展需要结合劳动教育。</a:t>
            </a:r>
            <a:endParaRPr lang="zh-CN" altLang="en-US" sz="4000"/>
          </a:p>
          <a:p>
            <a:endParaRPr lang="zh-CN" altLang="en-US" sz="4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532765" y="151765"/>
            <a:ext cx="11126470" cy="65544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zh-CN" sz="4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二、资源优势</a:t>
            </a:r>
            <a:endParaRPr lang="zh-CN" sz="4000" b="0">
              <a:latin typeface="Calibri" panose="020F0502020204030204" charset="0"/>
              <a:ea typeface="宋体" panose="02010600030101010101" pitchFamily="2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sz="4000" b="0">
                <a:latin typeface="Calibri" panose="020F0502020204030204" charset="0"/>
                <a:ea typeface="宋体" panose="02010600030101010101" pitchFamily="2" charset="-122"/>
              </a:rPr>
              <a:t>我校历史悠久，地处农业发达的农村地区，有着丰富的劳动教育资源。</a:t>
            </a:r>
            <a:r>
              <a:rPr lang="en-US" sz="4000" b="0">
                <a:latin typeface="Calibri" panose="020F0502020204030204" charset="0"/>
                <a:ea typeface="宋体" panose="02010600030101010101" pitchFamily="2" charset="-122"/>
              </a:rPr>
              <a:t>2020</a:t>
            </a:r>
            <a:r>
              <a:rPr lang="zh-CN" sz="4000" b="0">
                <a:latin typeface="Calibri" panose="020F0502020204030204" charset="0"/>
                <a:ea typeface="宋体" panose="02010600030101010101" pitchFamily="2" charset="-122"/>
              </a:rPr>
              <a:t>年，学校专门斥资开垦了一块闲置的空地，精心划分区域，作为各班的劳动教育基地，并且还邀请了学校周边的热心村民为我们提供技术指导。五年级花生课程的顺利开展得到了学校的大力支持。</a:t>
            </a:r>
            <a:endParaRPr lang="zh-CN" altLang="en-US" sz="4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97155" y="151765"/>
            <a:ext cx="11706860" cy="6000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4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三、</a:t>
            </a:r>
            <a:r>
              <a:rPr lang="en-US" sz="4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 sz="4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学生情况</a:t>
            </a:r>
            <a:endParaRPr lang="zh-CN" sz="4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pPr indent="457200" fontAlgn="auto">
              <a:lnSpc>
                <a:spcPct val="150000"/>
              </a:lnSpc>
            </a:pPr>
            <a:r>
              <a:rPr lang="zh-CN" sz="3600" b="0">
                <a:latin typeface="Calibri" panose="020F0502020204030204" charset="0"/>
                <a:ea typeface="宋体" panose="02010600030101010101" pitchFamily="2" charset="-122"/>
              </a:rPr>
              <a:t>随着年龄的增长，五年级学生开始进入青少年时期，这是一个幼稚与成熟交错的矛盾时期，一方面，外表越来越像个</a:t>
            </a:r>
            <a:r>
              <a:rPr lang="zh-CN" sz="360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“大人”，另一方面，内心却仍然是个“小朋友”，为了培养他们的责任意识和劳动能力，增强学科的综合性与联动性，结合五年级语文上册的《落花生》一课，我们开发了此项花生课程。</a:t>
            </a:r>
            <a:endParaRPr lang="zh-CN" altLang="en-US" sz="3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39115" y="556260"/>
            <a:ext cx="11351260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</a:rPr>
              <a:t>语文篇：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3" name="图片 -2147482544" descr="IMG_43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155" y="1821180"/>
            <a:ext cx="3317240" cy="3711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521" descr="3C2581399D8F1E53B88CFF9E33E50E8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395" y="1821180"/>
            <a:ext cx="3031490" cy="3710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-2147482509" descr="4"/>
          <p:cNvPicPr>
            <a:picLocks noChangeAspect="1"/>
          </p:cNvPicPr>
          <p:nvPr/>
        </p:nvPicPr>
        <p:blipFill>
          <a:blip r:embed="rId4"/>
          <a:srcRect t="4883"/>
          <a:stretch>
            <a:fillRect/>
          </a:stretch>
        </p:blipFill>
        <p:spPr>
          <a:xfrm rot="5400000">
            <a:off x="6713855" y="2061210"/>
            <a:ext cx="3711575" cy="32315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46430" y="523875"/>
            <a:ext cx="43662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</a:rPr>
              <a:t>劳动篇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pic>
        <p:nvPicPr>
          <p:cNvPr id="3" name="图片 -2147482568" descr="IMG_42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30" y="1823720"/>
            <a:ext cx="3041650" cy="3242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536" descr="微信图片_2021090910282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49955" y="2063115"/>
            <a:ext cx="3242310" cy="27647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-2147482499" descr="微信图片_20210909102825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140" y="1823085"/>
            <a:ext cx="2501900" cy="32423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27685" y="598805"/>
            <a:ext cx="40855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</a:rPr>
              <a:t>美术篇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pic>
        <p:nvPicPr>
          <p:cNvPr id="3" name="图片 -2147482549" descr="IMG_43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55" y="2022475"/>
            <a:ext cx="2664460" cy="36658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587" descr="IMG_37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115" y="2021840"/>
            <a:ext cx="4191635" cy="3667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-2147482507" descr="2164C2022B3B82117B903812DBC6ED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750" y="2022475"/>
            <a:ext cx="4184015" cy="36664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2915" y="436880"/>
            <a:ext cx="38696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</a:rPr>
              <a:t>数学篇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pic>
        <p:nvPicPr>
          <p:cNvPr id="3" name="图片 -2147482560" descr="IMG_42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40" y="1868170"/>
            <a:ext cx="3581400" cy="31222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0" descr="IMG_36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140" y="1868170"/>
            <a:ext cx="3750945" cy="31222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-2147482556" descr="IMG_42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085" y="1868805"/>
            <a:ext cx="3669665" cy="31216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84505" y="264795"/>
            <a:ext cx="3611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</a:rPr>
              <a:t>科学篇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pic>
        <p:nvPicPr>
          <p:cNvPr id="3" name="图片 -2147482610" descr="IMG_36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60" y="2172335"/>
            <a:ext cx="4057650" cy="3169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IMG_36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345" y="2171700"/>
            <a:ext cx="3987165" cy="3169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-2147482597" descr="IMG_36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145" y="2171065"/>
            <a:ext cx="2965450" cy="31711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</Words>
  <Application>WPS 演示</Application>
  <PresentationFormat>宽屏</PresentationFormat>
  <Paragraphs>28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Arial</vt:lpstr>
      <vt:lpstr>宋体</vt:lpstr>
      <vt:lpstr>Wingdings</vt:lpstr>
      <vt:lpstr>Calibri</vt:lpstr>
      <vt:lpstr>Times New Roman</vt:lpstr>
      <vt:lpstr>微软雅黑</vt:lpstr>
      <vt:lpstr>Arial Unicode MS</vt:lpstr>
      <vt:lpstr>Office 主题</vt:lpstr>
      <vt:lpstr>基于学科综合性学习的劳动课程开发与研究 ——以五年级花生课程为例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贺杰</dc:creator>
  <cp:lastModifiedBy>Maruko不在家</cp:lastModifiedBy>
  <cp:revision>3</cp:revision>
  <dcterms:created xsi:type="dcterms:W3CDTF">2021-10-19T05:42:00Z</dcterms:created>
  <dcterms:modified xsi:type="dcterms:W3CDTF">2022-02-08T08:26:59Z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CF35B50186E34498B90CD4A75E75F4A0</vt:lpwstr>
  </property>
  <property fmtid="{D5CDD505-2E9C-101B-9397-08002B2CF9AE}" pid="3" name="KSOProductBuildVer">
    <vt:lpwstr>2052-11.1.0.11294</vt:lpwstr>
  </property>
</Properties>
</file>