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handoutMasterIdLst>
    <p:handoutMasterId r:id="rId26"/>
  </p:handoutMasterIdLst>
  <p:sldIdLst>
    <p:sldId id="256" r:id="rId3"/>
    <p:sldId id="357" r:id="rId4"/>
    <p:sldId id="378" r:id="rId5"/>
    <p:sldId id="347" r:id="rId7"/>
    <p:sldId id="423" r:id="rId8"/>
    <p:sldId id="424" r:id="rId9"/>
    <p:sldId id="425" r:id="rId10"/>
    <p:sldId id="426" r:id="rId11"/>
    <p:sldId id="427" r:id="rId12"/>
    <p:sldId id="348" r:id="rId13"/>
    <p:sldId id="351" r:id="rId14"/>
    <p:sldId id="353" r:id="rId15"/>
    <p:sldId id="354" r:id="rId16"/>
    <p:sldId id="414" r:id="rId17"/>
    <p:sldId id="346" r:id="rId18"/>
    <p:sldId id="355" r:id="rId19"/>
    <p:sldId id="379" r:id="rId20"/>
    <p:sldId id="409" r:id="rId21"/>
    <p:sldId id="380" r:id="rId22"/>
    <p:sldId id="365" r:id="rId23"/>
    <p:sldId id="413" r:id="rId24"/>
    <p:sldId id="371" r:id="rId25"/>
  </p:sldIdLst>
  <p:sldSz cx="9144000" cy="5059045"/>
  <p:notesSz cx="6858000" cy="9144000"/>
  <p:embeddedFontLst>
    <p:embeddedFont>
      <p:font typeface="Verdana" panose="020B0604030504040204" pitchFamily="34" charset="0"/>
      <p:regular r:id="rId30"/>
      <p:bold r:id="rId31"/>
      <p:italic r:id="rId32"/>
      <p:boldItalic r:id="rId33"/>
    </p:embeddedFont>
    <p:embeddedFont>
      <p:font typeface="Tahoma" panose="020B0604030504040204" pitchFamily="34" charset="0"/>
      <p:regular r:id="rId34"/>
      <p:bold r:id="rId35"/>
    </p:embeddedFont>
    <p:embeddedFont>
      <p:font typeface="仿宋" panose="02010609060101010101" pitchFamily="49" charset="-122"/>
      <p:regular r:id="rId36"/>
    </p:embeddedFont>
    <p:embeddedFont>
      <p:font typeface="华文行楷" panose="02010800040101010101" pitchFamily="2" charset="-122"/>
      <p:regular r:id="rId37"/>
    </p:embeddedFont>
    <p:embeddedFont>
      <p:font typeface="华文楷体" panose="02010600040101010101" charset="-122"/>
      <p:regular r:id="rId38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CC3300"/>
    <a:srgbClr val="FF33CC"/>
    <a:srgbClr val="00FFCC"/>
    <a:srgbClr val="FF5050"/>
    <a:srgbClr val="FF9900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01" autoAdjust="0"/>
  </p:normalViewPr>
  <p:slideViewPr>
    <p:cSldViewPr showGuides="1">
      <p:cViewPr varScale="1">
        <p:scale>
          <a:sx n="146" d="100"/>
          <a:sy n="146" d="100"/>
        </p:scale>
        <p:origin x="-624" y="-90"/>
      </p:cViewPr>
      <p:guideLst>
        <p:guide orient="horz" pos="15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48" d="100"/>
          <a:sy n="48" d="100"/>
        </p:scale>
        <p:origin x="-2982" y="-108"/>
      </p:cViewPr>
      <p:guideLst>
        <p:guide orient="horz" pos="287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font" Target="fonts/font9.fntdata"/><Relationship Id="rId37" Type="http://schemas.openxmlformats.org/officeDocument/2006/relationships/font" Target="fonts/font8.fntdata"/><Relationship Id="rId36" Type="http://schemas.openxmlformats.org/officeDocument/2006/relationships/font" Target="fonts/font7.fntdata"/><Relationship Id="rId35" Type="http://schemas.openxmlformats.org/officeDocument/2006/relationships/font" Target="fonts/font6.fntdata"/><Relationship Id="rId34" Type="http://schemas.openxmlformats.org/officeDocument/2006/relationships/font" Target="fonts/font5.fntdata"/><Relationship Id="rId33" Type="http://schemas.openxmlformats.org/officeDocument/2006/relationships/font" Target="fonts/font4.fntdata"/><Relationship Id="rId32" Type="http://schemas.openxmlformats.org/officeDocument/2006/relationships/font" Target="fonts/font3.fntdata"/><Relationship Id="rId31" Type="http://schemas.openxmlformats.org/officeDocument/2006/relationships/font" Target="fonts/font2.fntdata"/><Relationship Id="rId30" Type="http://schemas.openxmlformats.org/officeDocument/2006/relationships/font" Target="fonts/font1.fntdata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E3A8E-44EE-45C0-8911-F3C916176D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BDE6B-1402-410A-AD1C-9CE93421D4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31788" y="685800"/>
            <a:ext cx="61944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  <a:endParaRPr lang="en-US" altLang="zh-CN" noProof="0" smtClean="0"/>
          </a:p>
          <a:p>
            <a:pPr lvl="1"/>
            <a:r>
              <a:rPr lang="en-US" altLang="zh-CN" noProof="0" smtClean="0"/>
              <a:t>Second level</a:t>
            </a:r>
            <a:endParaRPr lang="en-US" altLang="zh-CN" noProof="0" smtClean="0"/>
          </a:p>
          <a:p>
            <a:pPr lvl="2"/>
            <a:r>
              <a:rPr lang="en-US" altLang="zh-CN" noProof="0" smtClean="0"/>
              <a:t>Third level</a:t>
            </a:r>
            <a:endParaRPr lang="en-US" altLang="zh-CN" noProof="0" smtClean="0"/>
          </a:p>
          <a:p>
            <a:pPr lvl="3"/>
            <a:r>
              <a:rPr lang="en-US" altLang="zh-CN" noProof="0" smtClean="0"/>
              <a:t>Fourth level</a:t>
            </a:r>
            <a:endParaRPr lang="en-US" altLang="zh-CN" noProof="0" smtClean="0"/>
          </a:p>
          <a:p>
            <a:pPr lvl="4"/>
            <a:r>
              <a:rPr lang="en-US" altLang="zh-CN" noProof="0" smtClean="0"/>
              <a:t>Fifth level</a:t>
            </a:r>
            <a:endParaRPr lang="en-US" altLang="zh-CN" noProof="0" smtClean="0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705599-C0B4-4D77-8CFA-4FC72272A82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05599-C0B4-4D77-8CFA-4FC72272A8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31788" y="685800"/>
            <a:ext cx="6194425" cy="3429000"/>
          </a:xfrm>
        </p:spPr>
      </p:sp>
      <p:sp>
        <p:nvSpPr>
          <p:cNvPr id="25603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</a:t>
            </a:r>
            <a:r>
              <a:rPr lang="en-US" altLang="zh-CN" smtClean="0"/>
              <a:t>http://docer.wps.cn</a:t>
            </a:r>
            <a:endParaRPr lang="zh-CN" altLang="en-US" smtClean="0"/>
          </a:p>
        </p:txBody>
      </p:sp>
      <p:sp>
        <p:nvSpPr>
          <p:cNvPr id="25604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l" eaLnBrk="1" hangingPunct="1"/>
            <a:fld id="{538C7E67-553E-4FF6-A73C-F393ED8B4348}" type="slidenum">
              <a:rPr lang="zh-CN" altLang="en-US" sz="1800" smtClean="0"/>
            </a:fld>
            <a:endParaRPr lang="zh-CN" altLang="en-US" sz="1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05599-C0B4-4D77-8CFA-4FC72272A8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31788" y="685800"/>
            <a:ext cx="6194425" cy="3429000"/>
          </a:xfrm>
        </p:spPr>
      </p:sp>
      <p:sp>
        <p:nvSpPr>
          <p:cNvPr id="25603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</a:t>
            </a:r>
            <a:r>
              <a:rPr lang="en-US" altLang="zh-CN" smtClean="0"/>
              <a:t>http://docer.wps.cn</a:t>
            </a:r>
            <a:endParaRPr lang="zh-CN" altLang="en-US" smtClean="0"/>
          </a:p>
        </p:txBody>
      </p:sp>
      <p:sp>
        <p:nvSpPr>
          <p:cNvPr id="25604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l" eaLnBrk="1" hangingPunct="1"/>
            <a:fld id="{538C7E67-553E-4FF6-A73C-F393ED8B4348}" type="slidenum">
              <a:rPr lang="zh-CN" altLang="en-US" sz="1800" smtClean="0"/>
            </a:fld>
            <a:endParaRPr lang="zh-CN" altLang="en-US" sz="1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2057400" y="1571682"/>
            <a:ext cx="6934200" cy="552782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8602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19200" y="3204263"/>
            <a:ext cx="6934200" cy="337291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>
                <a:latin typeface="Arial" panose="020B0604020202020204" pitchFamily="34" charset="0"/>
              </a:defRPr>
            </a:lvl1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533400" y="4778288"/>
            <a:ext cx="2133600" cy="180357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l">
              <a:buFontTx/>
              <a:buNone/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4778288"/>
            <a:ext cx="2895600" cy="180357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78288"/>
            <a:ext cx="2133600" cy="180357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BDF4157-A44A-4C58-B187-A8F371BBA48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C1C1-C240-4D2D-B36E-75BAEB2AC58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341976"/>
            <a:ext cx="1809750" cy="417748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52600" y="341976"/>
            <a:ext cx="5276850" cy="417748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9592D-F3D8-4504-B412-B480FA95015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533BA-F135-40F2-B4AD-EE0458122EF4}" type="slidenum">
              <a:rPr lang="zh-CN" altLang="en-US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70" y="81409"/>
            <a:ext cx="871324" cy="729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251109"/>
            <a:ext cx="7772400" cy="10048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44374"/>
            <a:ext cx="7772400" cy="110673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BD2AE-85F0-439B-84FE-AB31CF3A9D3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752600" y="1180518"/>
            <a:ext cx="33909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95900" y="1180518"/>
            <a:ext cx="33909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816D-E1BA-46B2-AA70-F917F70E8EF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2609"/>
            <a:ext cx="8229600" cy="84322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32501"/>
            <a:ext cx="4040188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04474"/>
            <a:ext cx="4040188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32501"/>
            <a:ext cx="4041775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04474"/>
            <a:ext cx="4041775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D6E2-4FD8-42BB-A2C4-1A99D34A679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75E27-0BD2-4E85-81EF-207F5B7B0712}" type="slidenum">
              <a:rPr lang="zh-CN" altLang="en-US"/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70" y="81409"/>
            <a:ext cx="871324" cy="729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601C2-2E49-41E4-BB10-F8797C8DD9F4}" type="slidenum">
              <a:rPr lang="zh-CN" altLang="en-US"/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70" y="81409"/>
            <a:ext cx="871324" cy="729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1438"/>
            <a:ext cx="3008313" cy="8572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1438"/>
            <a:ext cx="5111750" cy="43180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58719"/>
            <a:ext cx="3008313" cy="34607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E6BFF-BC7E-4DB8-BF8F-B965EF54AE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41554"/>
            <a:ext cx="5486400" cy="4181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2063"/>
            <a:ext cx="5486400" cy="30356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3959655"/>
            <a:ext cx="5486400" cy="5937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7DFCD-7B47-4E8C-89CD-E2D50C8E005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905000" y="341976"/>
            <a:ext cx="7086600" cy="44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31" name="Rectangle 13"/>
          <p:cNvSpPr>
            <a:spLocks noGrp="1" noChangeArrowheads="1"/>
          </p:cNvSpPr>
          <p:nvPr>
            <p:ph type="body" idx="9"/>
          </p:nvPr>
        </p:nvSpPr>
        <p:spPr bwMode="auto">
          <a:xfrm>
            <a:off x="1752600" y="1180518"/>
            <a:ext cx="6934200" cy="333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8500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0" y="4778288"/>
            <a:ext cx="609600" cy="1803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BC672A6-E4C3-4DF6-B31A-D438EC1AB2F0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71406" y="2743995"/>
            <a:ext cx="9251950" cy="1519407"/>
          </a:xfrm>
        </p:spPr>
        <p:txBody>
          <a:bodyPr/>
          <a:lstStyle/>
          <a:p>
            <a:pPr algn="ctr" eaLnBrk="1" hangingPunct="1"/>
            <a:r>
              <a:rPr lang="zh-CN" altLang="en-US" b="0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随文练笔 提高学生写作能力</a:t>
            </a:r>
            <a:br>
              <a:rPr lang="en-US" altLang="zh-CN" b="0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</a:br>
            <a:r>
              <a:rPr lang="en-US" altLang="zh-CN" b="0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                  </a:t>
            </a:r>
            <a:r>
              <a:rPr lang="en-US" altLang="zh-CN" sz="2400" b="0" dirty="0" smtClean="0">
                <a:solidFill>
                  <a:srgbClr val="0070C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----</a:t>
            </a:r>
            <a:r>
              <a:rPr lang="zh-CN" altLang="en-US" sz="2400" b="0" dirty="0" smtClean="0">
                <a:solidFill>
                  <a:srgbClr val="0070C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焦溪小学 </a:t>
            </a:r>
            <a:r>
              <a:rPr lang="zh-CN" altLang="en-US" sz="2400" b="0" dirty="0" smtClean="0">
                <a:solidFill>
                  <a:srgbClr val="0070C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翟彩虹</a:t>
            </a:r>
            <a:endParaRPr lang="zh-CN" altLang="en-US" sz="2400" b="0" dirty="0" smtClean="0">
              <a:solidFill>
                <a:srgbClr val="0070C0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1056640" y="339725"/>
            <a:ext cx="81451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sz="2800" b="1" dirty="0" smtClean="0">
                <a:solidFill>
                  <a:srgbClr val="FF0000"/>
                </a:solidFill>
              </a:rPr>
              <a:t>四、随文练笔的训练策略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28662" y="1386673"/>
            <a:ext cx="71438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5750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一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照样仿写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-----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借他人之长，写自己的文章。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28728" y="2101053"/>
            <a:ext cx="52864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   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教育家克鲁普斯卡娅说：“模仿对于儿童，正如独立创造对于成人那样同等重要。” “模仿就是学习，模仿是儿童的天性，模仿是儿童发展的基本途径之一，模仿可以使儿童由不自觉到自觉，由无意识到有意识。”</a:t>
            </a:r>
            <a:endParaRPr lang="zh-CN" altLang="en-US" sz="20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998855" y="529417"/>
            <a:ext cx="81451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sz="2800" b="1" dirty="0" smtClean="0">
                <a:solidFill>
                  <a:srgbClr val="FF0000"/>
                </a:solidFill>
              </a:rPr>
              <a:t>四、随文练笔的训练策略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00166" y="2172491"/>
            <a:ext cx="385762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1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、仿经典句式 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28662" y="1315235"/>
            <a:ext cx="71438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5750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一）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照样仿写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-----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借他人之长，写自己的文章。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728" y="743731"/>
            <a:ext cx="5786478" cy="10772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kumimoji="0" lang="zh-CN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苏教版第九册练习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3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中的一篇散文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《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幸福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》,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用诗一般的语言、排比段的形式向我们描述了树的幸福、桥的幸福、蚕的幸福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告诉我们幸福不在于索取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而在于奉献。这首诗的结构和语言十分适合学生仿写。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428728" y="2029615"/>
            <a:ext cx="5786478" cy="2031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仿写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: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河流的幸福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在于用自己清澈的河水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浇灌两岸的田地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献给人们粮食和瓜果。所以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河流里的浪花在欢乐地唱歌。蜜蜂的幸福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在于辛勤地采集芬芳的花粉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为人类酿造出香甜的蜜。所以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蜜蜂整天欢乐地在花丛中舞蹈。小鸟的幸福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在于给树捉虫子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使树木茁壮成长。所以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鸟儿为人们奉献悦耳的歌曲。幸福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不在于索取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而在于奉献。奉献方使心灵快乐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! 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357290" y="2386805"/>
            <a:ext cx="6572296" cy="14773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     </a:t>
            </a: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学生就模仿这样的语言写了很多的动物、植物在园子里的状态。比如蝴蝶飞来了，就像蝴蝶在跳舞似的；小鸟叫着，就像是小鸟在唱歌似的，蚕儿愿意吃桑叶就吃桑叶，愿意吐丝就吐丝，竹子愿意破土就破土，愿意生长就生长，哪怕是顶住了月亮也没有人管。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285852" y="529417"/>
            <a:ext cx="6572296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萧红的</a:t>
            </a:r>
            <a:r>
              <a:rPr kumimoji="0" lang="zh-CN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我和祖父的园子</a:t>
            </a:r>
            <a:r>
              <a:rPr kumimoji="0" lang="zh-CN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中有一段文字描绘园子是一个自由的天地的句子：</a:t>
            </a: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花开了，就像花睡醒了似的。鸟飞了，就像鸟上天了似的。虫子叫了，就像虫子在说话似的。一切都活了。</a:t>
            </a:r>
            <a:endParaRPr kumimoji="0" lang="en-US" altLang="zh-CN" b="1" i="0" u="none" strike="noStrike" cap="none" normalizeH="0" baseline="0" dirty="0" smtClean="0">
              <a:ln>
                <a:noFill/>
              </a:ln>
              <a:solidFill>
                <a:srgbClr val="191919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b="1" dirty="0" smtClean="0">
                <a:solidFill>
                  <a:srgbClr val="191919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    ……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Administrator\Pictures\图片1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-327839"/>
            <a:ext cx="10001255" cy="5402156"/>
          </a:xfrm>
          <a:prstGeom prst="rect">
            <a:avLst/>
          </a:prstGeom>
          <a:noFill/>
        </p:spPr>
      </p:pic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998855" y="529417"/>
            <a:ext cx="81451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sz="2800" b="1" dirty="0" smtClean="0">
                <a:solidFill>
                  <a:srgbClr val="FF0000"/>
                </a:solidFill>
              </a:rPr>
              <a:t>四、随文练笔的训练策略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28662" y="1315235"/>
            <a:ext cx="71438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5750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（一）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照样仿写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-----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借他人之长，写自己的文章。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28728" y="1958177"/>
            <a:ext cx="592929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2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、仿谋篇布局 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14480" y="2458243"/>
            <a:ext cx="6000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     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正确的谋篇布局能防止作文时结构松散、条理混乱。教师要精心选择教材中具有明显结构特征的精彩片断或篇章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引导学生分析、理解其构思布局以及段与段之间起承转合的方法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找出规律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仿其形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写己心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进行形式多样的模仿训练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日积月累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自能“守得云开见日出”。</a:t>
            </a:r>
            <a:endParaRPr lang="zh-CN" altLang="en-US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998855" y="529417"/>
            <a:ext cx="81451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sz="2800" b="1" dirty="0" smtClean="0">
                <a:solidFill>
                  <a:srgbClr val="FF0000"/>
                </a:solidFill>
              </a:rPr>
              <a:t>四、随文练笔的训练策略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28662" y="1243797"/>
            <a:ext cx="71438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5750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（一）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照样仿写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-----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借他人之长，写自己的文章。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57356" y="1958177"/>
            <a:ext cx="1992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、仿新颖立意 </a:t>
            </a:r>
            <a:endParaRPr lang="zh-CN" altLang="en-US" sz="20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00232" y="2601119"/>
            <a:ext cx="5357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   庄子说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: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“语之所贵者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意也。”文贵立意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就是要从一滴水中见阳光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于一片叶中见精神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要见微知著。教师要用好立意高远的教材资源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使学生通过模仿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学会要从不同角度去思考主旨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不落俗套。</a:t>
            </a:r>
            <a:endParaRPr lang="zh-CN" altLang="en-US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785786" y="1386673"/>
            <a:ext cx="7429552" cy="214314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rgbClr val="80008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14348" y="1458111"/>
            <a:ext cx="7500990" cy="193899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   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一位学生在练笔中写道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:“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绿叶一生默默无闻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朴实无华。活着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为鲜花增添色彩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;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死了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为大树化作养料。它的一生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是无私奉献的一生。世间有千万片绿叶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也有千万似绿叶般的人。我也愿做一片绿叶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为他人、为祖国默默奉献自己的一切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!”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小作者由物及人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赞扬了无私奉献者的精神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更由此树立“愿做绿叶”的理想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中心明确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立意深远。 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42976" y="1386673"/>
            <a:ext cx="4961615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（二）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灵动补白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---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补出孩子灵动的火花。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998855" y="529417"/>
            <a:ext cx="81451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sz="2800" b="1" dirty="0" smtClean="0">
                <a:solidFill>
                  <a:srgbClr val="FF0000"/>
                </a:solidFill>
              </a:rPr>
              <a:t>四、随文练笔的训练策略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28728" y="2029615"/>
            <a:ext cx="56436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   爱因斯坦说：“想象力比知识更重要。因为知识是有限的，而想象力概括着世界的一切，并且是知识的源泉。” 很多作者常常运用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“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空白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”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的艺术，把一些内容留给读者自己</a:t>
            </a:r>
            <a:r>
              <a:rPr 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,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召唤读者想象的未定的意蕴空间。教学时，让学生填补出这些空白，对全面完整把握内容，披文入情，具有重要意义。</a:t>
            </a:r>
            <a:endParaRPr lang="zh-CN" altLang="en-US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998855" y="672293"/>
            <a:ext cx="81451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sz="2800" b="1" dirty="0" smtClean="0">
                <a:solidFill>
                  <a:srgbClr val="FF0000"/>
                </a:solidFill>
              </a:rPr>
              <a:t>四、随文练笔的训练策略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071538" y="1458111"/>
            <a:ext cx="5865708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（三）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真情表达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----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情到深处，写心动的一霎那。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714480" y="2029615"/>
            <a:ext cx="5786478" cy="23083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61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语文教材中的一篇篇课文都是因“情”而作，字字句句都浸透着作者的“情”，流动着作者的“情”。教师根据写作目的，为学生提供一个有益的启示、一个激发灵感唤起写作冲动的具体情境，使他们通过实际的体验，唤起兴趣，自然就有话可说。因此，教师要善于抓住这个情感交融的好时机进行练笔，找出能深化文本的“情感点”，精心设计写的话题，让学生有话可写，有情可抒。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998855" y="672293"/>
            <a:ext cx="81451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sz="2800" b="1" dirty="0" smtClean="0">
                <a:solidFill>
                  <a:srgbClr val="FF0000"/>
                </a:solidFill>
              </a:rPr>
              <a:t>四、随文练笔的训练策略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000100" y="1529549"/>
            <a:ext cx="4610878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9400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（四）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改写式练笔</a:t>
            </a: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习出无穷乐趣</a:t>
            </a:r>
            <a:endParaRPr kumimoji="0" 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85918" y="2101053"/>
            <a:ext cx="61436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 每一册语文教材中往往交叉着多种文体，相同的内容经过不同体裁的表述，所收到的阅读感悟是不同的。灵活地指导学生进行文体的转换和改写，不仅加深了学生对课文的理解和感悟，而且可以使学生掌握不同体裁的写作技巧，极大地提高学生的写作能力。</a:t>
            </a:r>
            <a:endParaRPr lang="zh-CN" altLang="en-US" sz="20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1472" y="1029483"/>
            <a:ext cx="7143800" cy="2357454"/>
          </a:xfrm>
        </p:spPr>
        <p:txBody>
          <a:bodyPr/>
          <a:lstStyle/>
          <a:p>
            <a:r>
              <a:rPr lang="zh-CN" altLang="en-US" sz="3200" dirty="0" smtClean="0">
                <a:solidFill>
                  <a:srgbClr val="0070C0"/>
                </a:solidFill>
              </a:rPr>
              <a:t>     </a:t>
            </a:r>
            <a:r>
              <a:rPr lang="zh-CN" altLang="en-US" sz="2800" dirty="0" smtClean="0">
                <a:solidFill>
                  <a:srgbClr val="0070C0"/>
                </a:solidFill>
              </a:rPr>
              <a:t>我国著名教育家叶圣陶说过：“语文教材无非是个例子，凭这个例子要使学生能够举一反三，练成阅读和作文的熟练技巧。”</a:t>
            </a:r>
            <a:endParaRPr lang="zh-CN" altLang="en-US" sz="2800" dirty="0" smtClean="0">
              <a:solidFill>
                <a:srgbClr val="0070C0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57224" y="958045"/>
            <a:ext cx="7358114" cy="1323439"/>
          </a:xfrm>
          <a:prstGeom prst="rect">
            <a:avLst/>
          </a:prstGeom>
          <a:solidFill>
            <a:srgbClr val="F3F8FB">
              <a:alpha val="0"/>
            </a:srgbClr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在训练的过程中遵循一定的原则：</a:t>
            </a:r>
            <a:endParaRPr lang="en-US" altLang="zh-CN" sz="2000" dirty="0" smtClean="0"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 一、坚持因材施教。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二、坚持以学生为本。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三、以激励为主。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42976" y="1100921"/>
            <a:ext cx="6858048" cy="25545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在阅读教学中，把小练笔的训练当作一个重要的教学目标去落实，因文而宜，找准课内小练笔的切入点，积极引导学生多角度，全方位的思考，阅读教学后进行仿写，续写，改写等，趁热打铁，进行读写的迁移，是练习写作的最好时机。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这不仅是卓有成效的吸收，内化，积累知识的过程，而且是由此及彼，举一反三的能力提高过程。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让学生在读写训练中，获得一种新认识，养成一种良好的习惯，为今后全面提高学生的语文素养奠定了基础。</a:t>
            </a:r>
            <a:r>
              <a:rPr kumimoji="0" lang="zh-CN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　　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03648" y="1312658"/>
            <a:ext cx="66247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7200" b="1" cap="none" spc="50" noProof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感谢</a:t>
            </a:r>
            <a:r>
              <a:rPr lang="zh-CN" alt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您的</a:t>
            </a:r>
            <a:r>
              <a:rPr lang="zh-CN" altLang="en-US" sz="7200" b="1" spc="50" noProof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聆听！</a:t>
            </a:r>
            <a:endParaRPr lang="zh-CN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743731"/>
            <a:ext cx="7215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一、核心概念：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altLang="zh-CN" sz="2400" b="1" dirty="0" smtClean="0">
                <a:solidFill>
                  <a:srgbClr val="0070C0"/>
                </a:solidFill>
              </a:rPr>
              <a:t>      </a:t>
            </a:r>
            <a:r>
              <a:rPr lang="zh-CN" altLang="en-US" sz="2400" dirty="0" smtClean="0">
                <a:solidFill>
                  <a:srgbClr val="0070C0"/>
                </a:solidFill>
              </a:rPr>
              <a:t>随文练笔，即课堂练笔、小练笔。它紧紧地跟随阅读教学，是以课文内容为素材，进行言语实践的迁移过程。</a:t>
            </a:r>
            <a:endParaRPr lang="zh-CN" altLang="en-US" sz="2400" dirty="0" smtClean="0">
              <a:solidFill>
                <a:srgbClr val="0070C0"/>
              </a:solidFill>
            </a:endParaRPr>
          </a:p>
          <a:p>
            <a:endParaRPr lang="en-US" altLang="zh-CN" sz="2400" dirty="0" smtClean="0">
              <a:solidFill>
                <a:srgbClr val="0070C0"/>
              </a:solidFill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14348" y="2458243"/>
            <a:ext cx="7358114" cy="193899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二、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意义：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 dirty="0" smtClean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ahoma" panose="020B0604030504040204" pitchFamily="34" charset="0"/>
              </a:rPr>
              <a:t>它不仅大大提高了阅读教学中写的密度，从而极大提高了语言文字训练的强度，而且学生在练笔过程中舒展心灵，彰显个性，习作兴趣大增，真可谓一箭双雕。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>
            <a:spLocks noChangeArrowheads="1"/>
          </p:cNvSpPr>
          <p:nvPr/>
        </p:nvSpPr>
        <p:spPr bwMode="auto">
          <a:xfrm>
            <a:off x="1056640" y="339725"/>
            <a:ext cx="814514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zh-CN" altLang="en-US" sz="2800" b="1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  <a:cs typeface="Arial" panose="020B0604020202020204" pitchFamily="34" charset="0"/>
              </a:rPr>
              <a:t>三、随文练笔的切入点</a:t>
            </a:r>
            <a:endParaRPr lang="zh-CN" altLang="en-US" sz="2800" b="1" dirty="0">
              <a:solidFill>
                <a:srgbClr val="FF9933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71523" y="1161456"/>
            <a:ext cx="7358114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304800"/>
            <a:r>
              <a:rPr lang="en-US" sz="2400" b="1" dirty="0" smtClean="0"/>
              <a:t>1</a:t>
            </a:r>
            <a:r>
              <a:rPr lang="zh-CN" altLang="en-US" sz="2400" b="1" dirty="0" smtClean="0"/>
              <a:t>、练在知能转换处</a:t>
            </a:r>
            <a:endParaRPr lang="zh-CN" altLang="en-US" sz="2400" dirty="0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55624" y="1809806"/>
            <a:ext cx="7358114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     </a:t>
            </a:r>
            <a:r>
              <a:rPr lang="en-US"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语文知识转换为学生的能力，是《课标》中提出的语文教学的重要目标之一。一堂成功的语文课，就是通过解读理解教材，了解作者的写作目的，掌握文章里包含的写作方法，获得写成文章的思路，取得能力上的提高。</a:t>
            </a:r>
            <a:endParaRPr sz="2400" b="1" dirty="0" smtClean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>
            <a:spLocks noChangeArrowheads="1"/>
          </p:cNvSpPr>
          <p:nvPr/>
        </p:nvSpPr>
        <p:spPr bwMode="auto">
          <a:xfrm>
            <a:off x="1056640" y="339725"/>
            <a:ext cx="814514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zh-CN" altLang="en-US" sz="2800" b="1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  <a:cs typeface="Arial" panose="020B0604020202020204" pitchFamily="34" charset="0"/>
              </a:rPr>
              <a:t>三、随文练笔的切入点</a:t>
            </a:r>
            <a:endParaRPr lang="zh-CN" altLang="en-US" sz="2800" b="1" dirty="0">
              <a:solidFill>
                <a:srgbClr val="FF9933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56615" y="1089496"/>
            <a:ext cx="735811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2</a:t>
            </a:r>
            <a:r>
              <a:rPr lang="zh-CN" altLang="en-US" sz="2400" b="1" dirty="0" smtClean="0"/>
              <a:t>、练在情感交融处</a:t>
            </a:r>
            <a:endParaRPr lang="zh-CN" altLang="en-US" sz="24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99769" y="1665661"/>
            <a:ext cx="7358114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     </a:t>
            </a:r>
            <a:r>
              <a:rPr lang="en-US"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在小学语文教材中，很多课文都有很强的情感性，语文教学不仅要体现工具性，也要体现人文性。这样，才能让学生在习得语言的同时进行人文元素的熏陶。我们要在阅读教学时抓住文本的“动情点”引导学生进行有效的随文练笔。</a:t>
            </a:r>
            <a:endParaRPr sz="2400" b="1" dirty="0" smtClean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>
            <a:spLocks noChangeArrowheads="1"/>
          </p:cNvSpPr>
          <p:nvPr/>
        </p:nvSpPr>
        <p:spPr bwMode="auto">
          <a:xfrm>
            <a:off x="1056640" y="339725"/>
            <a:ext cx="814514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zh-CN" altLang="en-US" sz="2800" b="1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  <a:cs typeface="Arial" panose="020B0604020202020204" pitchFamily="34" charset="0"/>
              </a:rPr>
              <a:t>三、随文练笔的切入点</a:t>
            </a:r>
            <a:endParaRPr lang="zh-CN" altLang="en-US" sz="2800" b="1" dirty="0">
              <a:solidFill>
                <a:srgbClr val="FF9933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99769" y="1881561"/>
            <a:ext cx="7358114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304800"/>
            <a:r>
              <a:rPr lang="en-US" altLang="zh-CN" sz="2400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r>
              <a:rPr lang="zh-CN" altLang="en-US" sz="2400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语文教材文质兼美，语感鲜明。对于文本中出现的经典、精彩的语段，教师除了引领学生反复诵读感悟，还要巧妙地抓住这一语言学习的“点”进行练笔。“他山之石，可以攻玉”，让学生在潜移默化中积累语言、积淀语感，掌握写作方法。</a:t>
            </a:r>
            <a:endParaRPr lang="zh-CN" altLang="en-US" sz="2400" dirty="0" smtClean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57542" y="1161572"/>
            <a:ext cx="735811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 3</a:t>
            </a:r>
            <a:r>
              <a:rPr lang="zh-CN" altLang="en-US" sz="2400" b="1" dirty="0" smtClean="0"/>
              <a:t>、练在文章精彩处</a:t>
            </a:r>
            <a:endParaRPr lang="zh-CN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>
            <a:spLocks noChangeArrowheads="1"/>
          </p:cNvSpPr>
          <p:nvPr/>
        </p:nvSpPr>
        <p:spPr bwMode="auto">
          <a:xfrm>
            <a:off x="1056640" y="339725"/>
            <a:ext cx="814514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zh-CN" altLang="en-US" sz="2800" b="1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  <a:cs typeface="Arial" panose="020B0604020202020204" pitchFamily="34" charset="0"/>
              </a:rPr>
              <a:t>三、随文练笔的切入点</a:t>
            </a:r>
            <a:endParaRPr lang="zh-CN" altLang="en-US" sz="2800" b="1" dirty="0">
              <a:solidFill>
                <a:srgbClr val="FF9933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71525" y="1161576"/>
            <a:ext cx="735811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4</a:t>
            </a:r>
            <a:r>
              <a:rPr lang="zh-CN" altLang="en-US" sz="2400" b="1" dirty="0" smtClean="0"/>
              <a:t>、练在情节空白处</a:t>
            </a:r>
            <a:endParaRPr lang="zh-CN" altLang="en-US" sz="24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92784" y="1745671"/>
            <a:ext cx="7358114" cy="15684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    </a:t>
            </a:r>
            <a:r>
              <a:rPr lang="en-US"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</a:t>
            </a:r>
            <a:r>
              <a:rPr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课文在描写和叙述中，常在某些地方留有许多空白，作者“言虽尽而意无穷”， 在阅读教学中，教师要巧妙地引导学生在这些空白处，对课文内容进行想象填补，使学生由感悟语言文字向情感流露转化。</a:t>
            </a:r>
            <a:endParaRPr sz="2400" b="1" dirty="0" smtClean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文本框 1"/>
          <p:cNvSpPr txBox="1">
            <a:spLocks noChangeArrowheads="1"/>
          </p:cNvSpPr>
          <p:nvPr/>
        </p:nvSpPr>
        <p:spPr bwMode="auto">
          <a:xfrm>
            <a:off x="1056640" y="339725"/>
            <a:ext cx="814514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zh-CN" altLang="en-US" sz="2800" b="1" dirty="0" smtClean="0">
                <a:solidFill>
                  <a:srgbClr val="FF0000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  <a:cs typeface="Arial" panose="020B0604020202020204" pitchFamily="34" charset="0"/>
              </a:rPr>
              <a:t>三、随文练笔的切入点</a:t>
            </a:r>
            <a:endParaRPr lang="zh-CN" altLang="en-US" sz="2800" b="1" dirty="0">
              <a:solidFill>
                <a:srgbClr val="FF9933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71525" y="1809603"/>
            <a:ext cx="7358114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    </a:t>
            </a:r>
            <a:r>
              <a:rPr lang="en-US"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sz="2400" b="1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好多文章往往是言已尽而意未尽，有一种余音绕梁之感，这种“余音”正是作者没有言尽的地方，这“余音”给学生留下了练笔的机会，此时此刻让学生延伸情节，补充结局，对深化理解原文，培养学生发散思维能力和创造思维能力颇有益处。</a:t>
            </a:r>
            <a:endParaRPr sz="2400" b="1" dirty="0" smtClean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27379" y="1089507"/>
            <a:ext cx="7358114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sz="2400" b="1" dirty="0" smtClean="0"/>
              <a:t> 5</a:t>
            </a:r>
            <a:r>
              <a:rPr lang="zh-CN" altLang="en-US" sz="2400" b="1" dirty="0" smtClean="0"/>
              <a:t>、练在文本拓展处</a:t>
            </a:r>
            <a:endParaRPr lang="zh-CN" altLang="en-US" sz="2400" dirty="0" smtClean="0"/>
          </a:p>
          <a:p>
            <a:pPr indent="304800"/>
            <a:endParaRPr lang="zh-CN" altLang="en-US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03648" y="1312658"/>
            <a:ext cx="66247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7200" b="1" cap="none" spc="50" noProof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感谢</a:t>
            </a:r>
            <a:r>
              <a:rPr lang="zh-CN" altLang="en-US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您的</a:t>
            </a:r>
            <a:r>
              <a:rPr lang="zh-CN" altLang="en-US" sz="7200" b="1" spc="50" noProof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聆听！</a:t>
            </a:r>
            <a:endParaRPr lang="zh-CN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_TYPE" val="#NeiR#"/>
  <p:tag name="MH_NUMBER" val="2"/>
  <p:tag name="MH_CATEGORY" val="#BingLLB#"/>
  <p:tag name="MH_LAYOUT" val="SubTitle"/>
  <p:tag name="MH" val="20161120155508"/>
  <p:tag name="MH_LIBRARY" val="GRAPHIC"/>
</p:tagLst>
</file>

<file path=ppt/tags/tag2.xml><?xml version="1.0" encoding="utf-8"?>
<p:tagLst xmlns:p="http://schemas.openxmlformats.org/presentationml/2006/main">
  <p:tag name="MH_TYPE" val="#NeiR#"/>
  <p:tag name="MH_NUMBER" val="2"/>
  <p:tag name="MH_CATEGORY" val="#BingLLB#"/>
  <p:tag name="MH_LAYOUT" val="SubTitle"/>
  <p:tag name="MH" val="20161120155508"/>
  <p:tag name="MH_LIBRARY" val="GRAPHIC"/>
</p:tagLst>
</file>

<file path=ppt/theme/theme1.xml><?xml version="1.0" encoding="utf-8"?>
<a:theme xmlns:a="http://schemas.openxmlformats.org/drawingml/2006/main" name="F006TGp">
  <a:themeElements>
    <a:clrScheme name="F006TGp 3">
      <a:dk1>
        <a:srgbClr val="000000"/>
      </a:dk1>
      <a:lt1>
        <a:srgbClr val="FFFFFF"/>
      </a:lt1>
      <a:dk2>
        <a:srgbClr val="000000"/>
      </a:dk2>
      <a:lt2>
        <a:srgbClr val="FCF1C8"/>
      </a:lt2>
      <a:accent1>
        <a:srgbClr val="FFC653"/>
      </a:accent1>
      <a:accent2>
        <a:srgbClr val="3366CC"/>
      </a:accent2>
      <a:accent3>
        <a:srgbClr val="FFFFFF"/>
      </a:accent3>
      <a:accent4>
        <a:srgbClr val="000000"/>
      </a:accent4>
      <a:accent5>
        <a:srgbClr val="FFDFB3"/>
      </a:accent5>
      <a:accent6>
        <a:srgbClr val="2D5CB9"/>
      </a:accent6>
      <a:hlink>
        <a:srgbClr val="FF6600"/>
      </a:hlink>
      <a:folHlink>
        <a:srgbClr val="969696"/>
      </a:folHlink>
    </a:clrScheme>
    <a:fontScheme name="F006TGp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44BD41">
                <a:gamma/>
                <a:shade val="46275"/>
                <a:invGamma/>
              </a:srgbClr>
            </a:gs>
            <a:gs pos="50000">
              <a:srgbClr val="44BD41"/>
            </a:gs>
            <a:gs pos="100000">
              <a:srgbClr val="44BD41">
                <a:gamma/>
                <a:shade val="46275"/>
                <a:invGamma/>
              </a:srgbClr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44BD41">
                <a:gamma/>
                <a:shade val="46275"/>
                <a:invGamma/>
              </a:srgbClr>
            </a:gs>
            <a:gs pos="50000">
              <a:srgbClr val="44BD41"/>
            </a:gs>
            <a:gs pos="100000">
              <a:srgbClr val="44BD41">
                <a:gamma/>
                <a:shade val="46275"/>
                <a:invGamma/>
              </a:srgbClr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F006TG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CCCC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2D2DB9"/>
        </a:accent6>
        <a:hlink>
          <a:srgbClr val="CC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06TGp 2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6DF77"/>
        </a:accent1>
        <a:accent2>
          <a:srgbClr val="6CA200"/>
        </a:accent2>
        <a:accent3>
          <a:srgbClr val="FFFFFF"/>
        </a:accent3>
        <a:accent4>
          <a:srgbClr val="000000"/>
        </a:accent4>
        <a:accent5>
          <a:srgbClr val="DFECBD"/>
        </a:accent5>
        <a:accent6>
          <a:srgbClr val="619200"/>
        </a:accent6>
        <a:hlink>
          <a:srgbClr val="15AB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06TGp 3">
        <a:dk1>
          <a:srgbClr val="000000"/>
        </a:dk1>
        <a:lt1>
          <a:srgbClr val="FFFFFF"/>
        </a:lt1>
        <a:dk2>
          <a:srgbClr val="000000"/>
        </a:dk2>
        <a:lt2>
          <a:srgbClr val="FCF1C8"/>
        </a:lt2>
        <a:accent1>
          <a:srgbClr val="FFC653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DFB3"/>
        </a:accent5>
        <a:accent6>
          <a:srgbClr val="2D5CB9"/>
        </a:accent6>
        <a:hlink>
          <a:srgbClr val="FF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F006TGp</Template>
  <TotalTime>0</TotalTime>
  <Words>2754</Words>
  <Application>WPS 演示</Application>
  <PresentationFormat>自定义</PresentationFormat>
  <Paragraphs>110</Paragraphs>
  <Slides>22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9" baseType="lpstr">
      <vt:lpstr>Arial</vt:lpstr>
      <vt:lpstr>宋体</vt:lpstr>
      <vt:lpstr>Wingdings</vt:lpstr>
      <vt:lpstr>Verdana</vt:lpstr>
      <vt:lpstr>方正大黑简体</vt:lpstr>
      <vt:lpstr>黑体</vt:lpstr>
      <vt:lpstr>Times New Roman</vt:lpstr>
      <vt:lpstr>Tahoma</vt:lpstr>
      <vt:lpstr>仿宋</vt:lpstr>
      <vt:lpstr>华文行楷</vt:lpstr>
      <vt:lpstr>微软雅黑</vt:lpstr>
      <vt:lpstr>Arial Unicode MS</vt:lpstr>
      <vt:lpstr>华文琥珀</vt:lpstr>
      <vt:lpstr>华文楷体</vt:lpstr>
      <vt:lpstr>等线</vt:lpstr>
      <vt:lpstr>方正舒体</vt:lpstr>
      <vt:lpstr>F006TGp</vt:lpstr>
      <vt:lpstr>随文练笔 提高学生写作能力                   ----焦溪小学 翟彩虹</vt:lpstr>
      <vt:lpstr>     我国著名教育家叶圣陶说过：“语文教材无非是个例子，凭这个例子要使学生能够举一反三，练成阅读和作文的熟练技巧。”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Family 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《UML面向对象分析设计》课程</dc:title>
  <dc:creator>llmlq</dc:creator>
  <cp:lastModifiedBy>雪中雨荷</cp:lastModifiedBy>
  <cp:revision>358</cp:revision>
  <dcterms:created xsi:type="dcterms:W3CDTF">2009-06-01T14:07:00Z</dcterms:created>
  <dcterms:modified xsi:type="dcterms:W3CDTF">2022-03-03T05:13:43Z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FEF9A128E46B45C4BED923CA452416A8</vt:lpwstr>
  </property>
</Properties>
</file>