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59" r:id="rId6"/>
    <p:sldId id="283" r:id="rId7"/>
    <p:sldId id="260" r:id="rId8"/>
    <p:sldId id="269" r:id="rId9"/>
    <p:sldId id="28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9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850E8-B05F-4191-B5B3-373C549CB727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DED7-6B39-4E4A-92CD-1A8AD6C08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更多模板请关注：https://</a:t>
            </a:r>
            <a:r>
              <a:rPr lang="en-US" altLang="zh-CN" dirty="0"/>
              <a:t>[-</a:t>
            </a:r>
            <a:r>
              <a:rPr lang="zh-CN" altLang="en-US" dirty="0"/>
              <a:t>婷婷</a:t>
            </a:r>
            <a:r>
              <a:rPr lang="en-US" altLang="zh-CN" dirty="0"/>
              <a:t>]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 </a:t>
            </a:r>
            <a:r>
              <a:rPr lang="en-US" altLang="zh-CN" dirty="0"/>
              <a:t>[-</a:t>
            </a:r>
            <a:r>
              <a:rPr lang="zh-CN" altLang="en-US" dirty="0"/>
              <a:t>婷婷</a:t>
            </a:r>
            <a:r>
              <a:rPr lang="en-US" altLang="zh-CN" dirty="0"/>
              <a:t>]</a:t>
            </a:r>
            <a:r>
              <a:rPr lang="zh-CN" altLang="en-US" dirty="0"/>
              <a:t>旗舰店</a:t>
            </a:r>
            <a:r>
              <a:rPr lang="en-US" altLang="zh-CN" dirty="0"/>
              <a:t>https://[-</a:t>
            </a:r>
            <a:r>
              <a:rPr lang="zh-CN" altLang="en-US" dirty="0"/>
              <a:t>婷婷</a:t>
            </a:r>
            <a:r>
              <a:rPr lang="en-US" altLang="zh-CN" dirty="0"/>
              <a:t>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CDED7-6B39-4E4A-92CD-1A8AD6C083C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3C1A-BE28-4BAB-91B0-69948BA84BEB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048D-9711-449F-A015-D8ED84CE8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"/>
            <a:ext cx="1489624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62"/>
          <a:stretch>
            <a:fillRect/>
          </a:stretch>
        </p:blipFill>
        <p:spPr>
          <a:xfrm>
            <a:off x="5036234" y="0"/>
            <a:ext cx="715576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273" y="4580793"/>
            <a:ext cx="1678598" cy="1140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937" y="4784407"/>
            <a:ext cx="699868" cy="114500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89624" y="2826467"/>
            <a:ext cx="7063533" cy="1173111"/>
            <a:chOff x="1489624" y="2688550"/>
            <a:chExt cx="6543028" cy="1173111"/>
          </a:xfrm>
        </p:grpSpPr>
        <p:sp>
          <p:nvSpPr>
            <p:cNvPr id="8" name="文本框 7"/>
            <p:cNvSpPr txBox="1"/>
            <p:nvPr/>
          </p:nvSpPr>
          <p:spPr>
            <a:xfrm>
              <a:off x="1489624" y="2688550"/>
              <a:ext cx="65430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探索整合教学新路径</a:t>
              </a:r>
              <a:endPara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09199" y="3461551"/>
              <a:ext cx="6106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 smtClean="0">
                  <a:latin typeface="Arial" panose="020B0604020202020204" pitchFamily="34" charset="0"/>
                  <a:ea typeface="华文行楷" panose="02010800040101010101" pitchFamily="2" charset="-122"/>
                  <a:cs typeface="Arial" panose="020B0604020202020204" pitchFamily="34" charset="0"/>
                </a:rPr>
                <a:t>                                       常州市邹区实验小学    缪丹峰</a:t>
              </a:r>
              <a:endParaRPr lang="zh-CN" altLang="en-US" sz="2000" dirty="0">
                <a:latin typeface="Arial" panose="020B0604020202020204" pitchFamily="34" charset="0"/>
                <a:ea typeface="华文行楷" panose="0201080004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12"/>
          <a:stretch>
            <a:fillRect/>
          </a:stretch>
        </p:blipFill>
        <p:spPr>
          <a:xfrm>
            <a:off x="6668086" y="0"/>
            <a:ext cx="5523914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0122" y="2659365"/>
            <a:ext cx="1758446" cy="588963"/>
          </a:xfrm>
          <a:prstGeom prst="rect">
            <a:avLst/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4667" y="2696634"/>
            <a:ext cx="5118100" cy="581327"/>
          </a:xfrm>
          <a:prstGeom prst="rect">
            <a:avLst/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5889" y="3510265"/>
            <a:ext cx="1771144" cy="590550"/>
          </a:xfrm>
          <a:prstGeom prst="rect">
            <a:avLst/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1289" y="4367514"/>
            <a:ext cx="1741512" cy="588963"/>
          </a:xfrm>
          <a:prstGeom prst="rect">
            <a:avLst/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33133" y="4379155"/>
            <a:ext cx="5033434" cy="590550"/>
          </a:xfrm>
          <a:prstGeom prst="rect">
            <a:avLst/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64367" y="4442656"/>
            <a:ext cx="4999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问题：文体整合教学的局限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7801" y="4404556"/>
            <a:ext cx="168383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3934" y="3530902"/>
            <a:ext cx="1666899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22033" y="2696936"/>
            <a:ext cx="4931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新教学：小学语文教学新气象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8167" y="2696935"/>
            <a:ext cx="1738866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grpSp>
        <p:nvGrpSpPr>
          <p:cNvPr id="22" name="组合 73"/>
          <p:cNvGrpSpPr/>
          <p:nvPr/>
        </p:nvGrpSpPr>
        <p:grpSpPr bwMode="auto">
          <a:xfrm>
            <a:off x="2268513" y="917404"/>
            <a:ext cx="2317750" cy="1241425"/>
            <a:chOff x="4946650" y="862704"/>
            <a:chExt cx="2317750" cy="1241786"/>
          </a:xfrm>
        </p:grpSpPr>
        <p:sp>
          <p:nvSpPr>
            <p:cNvPr id="23" name="文本框 74"/>
            <p:cNvSpPr txBox="1">
              <a:spLocks noChangeArrowheads="1"/>
            </p:cNvSpPr>
            <p:nvPr/>
          </p:nvSpPr>
          <p:spPr bwMode="auto">
            <a:xfrm>
              <a:off x="5213350" y="862704"/>
              <a:ext cx="17843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B5B5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24" name="文本框 75"/>
            <p:cNvSpPr txBox="1">
              <a:spLocks noChangeArrowheads="1"/>
            </p:cNvSpPr>
            <p:nvPr/>
          </p:nvSpPr>
          <p:spPr bwMode="auto">
            <a:xfrm>
              <a:off x="4946650" y="1642825"/>
              <a:ext cx="2317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5B5B5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5B5B5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607734" y="3572934"/>
            <a:ext cx="5405966" cy="581327"/>
          </a:xfrm>
          <a:prstGeom prst="rect">
            <a:avLst/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6" name="文本框 19"/>
          <p:cNvSpPr txBox="1"/>
          <p:nvPr/>
        </p:nvSpPr>
        <p:spPr>
          <a:xfrm>
            <a:off x="2730500" y="3594403"/>
            <a:ext cx="5291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新思路：文体视角下的整合教学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7"/>
          <p:cNvGrpSpPr/>
          <p:nvPr/>
        </p:nvGrpSpPr>
        <p:grpSpPr bwMode="auto">
          <a:xfrm>
            <a:off x="5732968" y="2469808"/>
            <a:ext cx="6233632" cy="1496388"/>
            <a:chOff x="271020" y="2420002"/>
            <a:chExt cx="6234569" cy="1495822"/>
          </a:xfrm>
        </p:grpSpPr>
        <p:sp>
          <p:nvSpPr>
            <p:cNvPr id="7" name="文本框 18"/>
            <p:cNvSpPr txBox="1">
              <a:spLocks noChangeArrowheads="1"/>
            </p:cNvSpPr>
            <p:nvPr/>
          </p:nvSpPr>
          <p:spPr bwMode="auto">
            <a:xfrm>
              <a:off x="297950" y="2420002"/>
              <a:ext cx="411595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5B5B5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 01</a:t>
              </a:r>
              <a:endPara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5B5B5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19"/>
            <p:cNvSpPr txBox="1">
              <a:spLocks noChangeArrowheads="1"/>
            </p:cNvSpPr>
            <p:nvPr/>
          </p:nvSpPr>
          <p:spPr bwMode="auto">
            <a:xfrm>
              <a:off x="271020" y="3269737"/>
              <a:ext cx="6234569" cy="64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3600" b="1" kern="0" dirty="0" smtClean="0">
                  <a:solidFill>
                    <a:srgbClr val="5B5B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新教学：小学语文教学</a:t>
              </a:r>
              <a:r>
                <a:rPr lang="zh-CN" altLang="en-US" sz="3200" b="1" kern="0" dirty="0" smtClean="0">
                  <a:solidFill>
                    <a:srgbClr val="5B5B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新气象</a:t>
              </a:r>
              <a:endParaRPr lang="zh-CN" altLang="en-US" sz="3200" b="1" kern="0" dirty="0">
                <a:solidFill>
                  <a:srgbClr val="5B5B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57303" y="2639862"/>
            <a:ext cx="2848125" cy="1893505"/>
            <a:chOff x="1782055" y="2791037"/>
            <a:chExt cx="2028532" cy="13486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2055" y="2791037"/>
              <a:ext cx="1678598" cy="11401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10719" y="2994651"/>
              <a:ext cx="699868" cy="114500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"/>
            <a:ext cx="14896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89432" y="198488"/>
            <a:ext cx="2076132" cy="476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B5B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项目背景研究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98488"/>
            <a:ext cx="1016520" cy="690467"/>
          </a:xfrm>
          <a:prstGeom prst="rect">
            <a:avLst/>
          </a:prstGeom>
        </p:spPr>
      </p:pic>
      <p:sp>
        <p:nvSpPr>
          <p:cNvPr id="4" name="Oval 6"/>
          <p:cNvSpPr/>
          <p:nvPr/>
        </p:nvSpPr>
        <p:spPr>
          <a:xfrm>
            <a:off x="1320800" y="2118386"/>
            <a:ext cx="2133600" cy="2133316"/>
          </a:xfrm>
          <a:prstGeom prst="ellipse">
            <a:avLst/>
          </a:prstGeom>
          <a:solidFill>
            <a:srgbClr val="5B5B5C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22"/>
          <p:cNvSpPr>
            <a:spLocks noEditPoints="1"/>
          </p:cNvSpPr>
          <p:nvPr/>
        </p:nvSpPr>
        <p:spPr bwMode="auto">
          <a:xfrm>
            <a:off x="1728153" y="2618240"/>
            <a:ext cx="1371296" cy="988278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608965"/>
            <a:endParaRPr lang="id-ID" sz="2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701190" y="4474557"/>
            <a:ext cx="1372819" cy="276999"/>
          </a:xfrm>
          <a:prstGeom prst="rect">
            <a:avLst/>
          </a:prstGeom>
          <a:noFill/>
          <a:ln>
            <a:solidFill>
              <a:srgbClr val="445469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新气象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470401" y="2150408"/>
            <a:ext cx="4842932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新理论：整合教学应运而生</a:t>
            </a:r>
            <a:endParaRPr lang="en-US" sz="28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470400" y="3705394"/>
            <a:ext cx="46608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新发现：课标渗透文体意识</a:t>
            </a:r>
            <a:endParaRPr lang="en-US" sz="28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7"/>
          <p:cNvGrpSpPr/>
          <p:nvPr/>
        </p:nvGrpSpPr>
        <p:grpSpPr bwMode="auto">
          <a:xfrm>
            <a:off x="5732968" y="2469808"/>
            <a:ext cx="6233632" cy="1434831"/>
            <a:chOff x="271020" y="2420002"/>
            <a:chExt cx="6234569" cy="1434288"/>
          </a:xfrm>
        </p:grpSpPr>
        <p:sp>
          <p:nvSpPr>
            <p:cNvPr id="7" name="文本框 18"/>
            <p:cNvSpPr txBox="1">
              <a:spLocks noChangeArrowheads="1"/>
            </p:cNvSpPr>
            <p:nvPr/>
          </p:nvSpPr>
          <p:spPr bwMode="auto">
            <a:xfrm>
              <a:off x="297950" y="2420002"/>
              <a:ext cx="411595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5B5B5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 02</a:t>
              </a:r>
              <a:endPara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5B5B5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19"/>
            <p:cNvSpPr txBox="1">
              <a:spLocks noChangeArrowheads="1"/>
            </p:cNvSpPr>
            <p:nvPr/>
          </p:nvSpPr>
          <p:spPr bwMode="auto">
            <a:xfrm>
              <a:off x="271020" y="3269736"/>
              <a:ext cx="6234569" cy="58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3200" b="1" kern="0" dirty="0" smtClean="0">
                  <a:solidFill>
                    <a:srgbClr val="5B5B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</a:t>
              </a:r>
              <a:r>
                <a:rPr lang="zh-CN" altLang="en-US" sz="3200" b="1" kern="0" dirty="0" smtClean="0">
                  <a:solidFill>
                    <a:srgbClr val="5B5B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思路：文体视角下的整合教学</a:t>
              </a:r>
              <a:endParaRPr lang="zh-CN" altLang="en-US" sz="3200" b="1" kern="0" dirty="0">
                <a:solidFill>
                  <a:srgbClr val="5B5B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57303" y="2639862"/>
            <a:ext cx="2848125" cy="1893505"/>
            <a:chOff x="1782055" y="2791037"/>
            <a:chExt cx="2028532" cy="13486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2055" y="2791037"/>
              <a:ext cx="1678598" cy="11401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10719" y="2994651"/>
              <a:ext cx="699868" cy="114500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"/>
            <a:ext cx="14896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89432" y="198488"/>
            <a:ext cx="2076132" cy="476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kern="0" dirty="0" smtClean="0">
                <a:solidFill>
                  <a:srgbClr val="5B5B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新思路</a:t>
            </a:r>
            <a:endParaRPr lang="zh-CN" altLang="en-US" sz="2400" b="1" kern="0" dirty="0">
              <a:solidFill>
                <a:srgbClr val="5B5B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98488"/>
            <a:ext cx="1016520" cy="690467"/>
          </a:xfrm>
          <a:prstGeom prst="rect">
            <a:avLst/>
          </a:prstGeom>
        </p:spPr>
      </p:pic>
      <p:sp>
        <p:nvSpPr>
          <p:cNvPr id="4" name="Block Arc 51"/>
          <p:cNvSpPr/>
          <p:nvPr/>
        </p:nvSpPr>
        <p:spPr>
          <a:xfrm>
            <a:off x="1284884" y="2874131"/>
            <a:ext cx="2157615" cy="215761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Block Arc 52"/>
          <p:cNvSpPr/>
          <p:nvPr/>
        </p:nvSpPr>
        <p:spPr>
          <a:xfrm rot="10800000">
            <a:off x="3109655" y="2871327"/>
            <a:ext cx="2157615" cy="215761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Block Arc 53"/>
          <p:cNvSpPr/>
          <p:nvPr/>
        </p:nvSpPr>
        <p:spPr>
          <a:xfrm>
            <a:off x="4936321" y="2874131"/>
            <a:ext cx="2157615" cy="215761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Block Arc 54"/>
          <p:cNvSpPr/>
          <p:nvPr/>
        </p:nvSpPr>
        <p:spPr>
          <a:xfrm rot="10800000">
            <a:off x="6761092" y="2871327"/>
            <a:ext cx="2157615" cy="215761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Block Arc 55"/>
          <p:cNvSpPr/>
          <p:nvPr/>
        </p:nvSpPr>
        <p:spPr>
          <a:xfrm>
            <a:off x="8587663" y="2874131"/>
            <a:ext cx="2157615" cy="215761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2"/>
          <p:cNvSpPr/>
          <p:nvPr/>
        </p:nvSpPr>
        <p:spPr>
          <a:xfrm>
            <a:off x="1741180" y="3347810"/>
            <a:ext cx="1253857" cy="1253857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5B5B5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" name="Freeform 63"/>
          <p:cNvSpPr/>
          <p:nvPr/>
        </p:nvSpPr>
        <p:spPr>
          <a:xfrm>
            <a:off x="3570364" y="3347810"/>
            <a:ext cx="1253857" cy="1253857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5B5B5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" name="Freeform 64"/>
          <p:cNvSpPr/>
          <p:nvPr/>
        </p:nvSpPr>
        <p:spPr>
          <a:xfrm>
            <a:off x="5399548" y="3347810"/>
            <a:ext cx="1253857" cy="1253857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5B5B5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" name="Freeform 65"/>
          <p:cNvSpPr/>
          <p:nvPr/>
        </p:nvSpPr>
        <p:spPr>
          <a:xfrm>
            <a:off x="7228732" y="3347810"/>
            <a:ext cx="1253857" cy="1253857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5B5B5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5" name="Freeform 66"/>
          <p:cNvSpPr/>
          <p:nvPr/>
        </p:nvSpPr>
        <p:spPr>
          <a:xfrm>
            <a:off x="9057918" y="3347810"/>
            <a:ext cx="1253857" cy="1253857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5B5B5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1358561" y="5409740"/>
            <a:ext cx="1952995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algn="ctr" fontAlgn="base"/>
            <a:r>
              <a:rPr lang="zh-CN" altLang="en-US" sz="1600" b="1" dirty="0" smtClean="0"/>
              <a:t>文体</a:t>
            </a:r>
            <a:r>
              <a:rPr lang="zh-CN" altLang="en-US" sz="1600" b="1" dirty="0" smtClean="0"/>
              <a:t>意识利于整合教学的整合</a:t>
            </a:r>
            <a:endParaRPr lang="zh-CN" altLang="en-US" sz="1600" dirty="0"/>
          </a:p>
        </p:txBody>
      </p:sp>
      <p:sp>
        <p:nvSpPr>
          <p:cNvPr id="23" name="TextBox 13"/>
          <p:cNvSpPr txBox="1"/>
          <p:nvPr/>
        </p:nvSpPr>
        <p:spPr>
          <a:xfrm>
            <a:off x="3109654" y="1767096"/>
            <a:ext cx="1952995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/>
              <a:t>文体意识利于整合教学确定重难点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86788" y="1767096"/>
            <a:ext cx="1952995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algn="ctr" fontAlgn="base"/>
            <a:r>
              <a:rPr lang="zh-CN" altLang="en-US" sz="1600" b="1" dirty="0" smtClean="0"/>
              <a:t>文体意识利于整合教学设置任务</a:t>
            </a:r>
            <a:endParaRPr lang="zh-CN" altLang="en-US" sz="1600" dirty="0"/>
          </a:p>
        </p:txBody>
      </p:sp>
      <p:sp>
        <p:nvSpPr>
          <p:cNvPr id="27" name="TextBox 13"/>
          <p:cNvSpPr txBox="1"/>
          <p:nvPr/>
        </p:nvSpPr>
        <p:spPr>
          <a:xfrm>
            <a:off x="5071661" y="5409740"/>
            <a:ext cx="1952995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/>
              <a:t>文体意识利于整合教学创设情境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738302" y="5409740"/>
            <a:ext cx="1952995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/>
              <a:t>文体意识利于整合教学实现回归生活的宗旨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7"/>
          <p:cNvGrpSpPr/>
          <p:nvPr/>
        </p:nvGrpSpPr>
        <p:grpSpPr bwMode="auto">
          <a:xfrm>
            <a:off x="5732968" y="2469809"/>
            <a:ext cx="6233632" cy="1434832"/>
            <a:chOff x="271020" y="2420002"/>
            <a:chExt cx="6234569" cy="1434289"/>
          </a:xfrm>
        </p:grpSpPr>
        <p:sp>
          <p:nvSpPr>
            <p:cNvPr id="7" name="文本框 18"/>
            <p:cNvSpPr txBox="1">
              <a:spLocks noChangeArrowheads="1"/>
            </p:cNvSpPr>
            <p:nvPr/>
          </p:nvSpPr>
          <p:spPr bwMode="auto">
            <a:xfrm>
              <a:off x="297950" y="2420002"/>
              <a:ext cx="411595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5B5B5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 03</a:t>
              </a:r>
              <a:endPara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5B5B5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19"/>
            <p:cNvSpPr txBox="1">
              <a:spLocks noChangeArrowheads="1"/>
            </p:cNvSpPr>
            <p:nvPr/>
          </p:nvSpPr>
          <p:spPr bwMode="auto">
            <a:xfrm>
              <a:off x="271020" y="3269737"/>
              <a:ext cx="6234569" cy="58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3200" b="1" kern="0" dirty="0" smtClean="0">
                  <a:solidFill>
                    <a:srgbClr val="5B5B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</a:t>
              </a:r>
              <a:r>
                <a:rPr lang="zh-CN" altLang="en-US" sz="3200" b="1" kern="0" dirty="0" smtClean="0">
                  <a:solidFill>
                    <a:srgbClr val="5B5B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问题：文体整合教学的局限</a:t>
              </a:r>
              <a:endParaRPr lang="zh-CN" altLang="en-US" sz="3200" b="1" kern="0" dirty="0">
                <a:solidFill>
                  <a:srgbClr val="5B5B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57303" y="2639862"/>
            <a:ext cx="2848125" cy="1893505"/>
            <a:chOff x="1782055" y="2791037"/>
            <a:chExt cx="2028532" cy="13486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2055" y="2791037"/>
              <a:ext cx="1678598" cy="11401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10719" y="2994651"/>
              <a:ext cx="699868" cy="114500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"/>
            <a:ext cx="14896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89432" y="198488"/>
            <a:ext cx="2076132" cy="476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kern="0" dirty="0" smtClean="0">
                <a:solidFill>
                  <a:srgbClr val="5B5B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新问题</a:t>
            </a:r>
            <a:endParaRPr lang="zh-CN" altLang="en-US" sz="2400" b="1" kern="0" dirty="0">
              <a:solidFill>
                <a:srgbClr val="5B5B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98488"/>
            <a:ext cx="1016520" cy="690467"/>
          </a:xfrm>
          <a:prstGeom prst="rect">
            <a:avLst/>
          </a:prstGeom>
        </p:spPr>
      </p:pic>
      <p:cxnSp>
        <p:nvCxnSpPr>
          <p:cNvPr id="7" name="Elbow Connector 15"/>
          <p:cNvCxnSpPr/>
          <p:nvPr/>
        </p:nvCxnSpPr>
        <p:spPr>
          <a:xfrm flipV="1">
            <a:off x="2885774" y="2348068"/>
            <a:ext cx="1396358" cy="1072880"/>
          </a:xfrm>
          <a:prstGeom prst="bentConnector3">
            <a:avLst>
              <a:gd name="adj1" fmla="val -930"/>
            </a:avLst>
          </a:prstGeom>
          <a:noFill/>
          <a:ln w="12700" cap="flat" cmpd="sng" algn="ctr">
            <a:solidFill>
              <a:srgbClr val="ADBACA"/>
            </a:solidFill>
            <a:prstDash val="solid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8" name="Elbow Connector 16"/>
          <p:cNvCxnSpPr/>
          <p:nvPr/>
        </p:nvCxnSpPr>
        <p:spPr>
          <a:xfrm>
            <a:off x="2885774" y="4013363"/>
            <a:ext cx="1396358" cy="1072880"/>
          </a:xfrm>
          <a:prstGeom prst="bentConnector3">
            <a:avLst>
              <a:gd name="adj1" fmla="val -930"/>
            </a:avLst>
          </a:prstGeom>
          <a:noFill/>
          <a:ln w="12700" cap="flat" cmpd="sng" algn="ctr">
            <a:solidFill>
              <a:srgbClr val="ADBACA"/>
            </a:solidFill>
            <a:prstDash val="solid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21" name="Shape 1033"/>
          <p:cNvSpPr/>
          <p:nvPr/>
        </p:nvSpPr>
        <p:spPr>
          <a:xfrm>
            <a:off x="1596473" y="2476970"/>
            <a:ext cx="737854" cy="2609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44546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Shape 1034"/>
          <p:cNvSpPr/>
          <p:nvPr/>
        </p:nvSpPr>
        <p:spPr>
          <a:xfrm>
            <a:off x="1794596" y="2811303"/>
            <a:ext cx="190234" cy="146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1035"/>
          <p:cNvSpPr/>
          <p:nvPr/>
        </p:nvSpPr>
        <p:spPr>
          <a:xfrm>
            <a:off x="1992719" y="3207550"/>
            <a:ext cx="79453" cy="110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Shape 1036"/>
          <p:cNvSpPr/>
          <p:nvPr/>
        </p:nvSpPr>
        <p:spPr>
          <a:xfrm>
            <a:off x="2042250" y="3467588"/>
            <a:ext cx="34852" cy="9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ounded Rectangle 5"/>
          <p:cNvSpPr/>
          <p:nvPr/>
        </p:nvSpPr>
        <p:spPr>
          <a:xfrm>
            <a:off x="4294831" y="1932828"/>
            <a:ext cx="4874569" cy="713005"/>
          </a:xfrm>
          <a:prstGeom prst="roundRect">
            <a:avLst>
              <a:gd name="adj" fmla="val 10132"/>
            </a:avLst>
          </a:prstGeom>
          <a:solidFill>
            <a:srgbClr val="5B5B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ounded Rectangle 11"/>
          <p:cNvSpPr/>
          <p:nvPr/>
        </p:nvSpPr>
        <p:spPr>
          <a:xfrm>
            <a:off x="4282131" y="4694766"/>
            <a:ext cx="5086236" cy="719667"/>
          </a:xfrm>
          <a:prstGeom prst="roundRect">
            <a:avLst>
              <a:gd name="adj" fmla="val 10132"/>
            </a:avLst>
          </a:prstGeom>
          <a:solidFill>
            <a:srgbClr val="5B5B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426869" y="2106428"/>
            <a:ext cx="391703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问题一：不具有普及性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4384536" y="4866477"/>
            <a:ext cx="519549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问题二：不符合学生的年段发展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"/>
            <a:ext cx="1489624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62"/>
          <a:stretch>
            <a:fillRect/>
          </a:stretch>
        </p:blipFill>
        <p:spPr>
          <a:xfrm>
            <a:off x="5036234" y="0"/>
            <a:ext cx="715576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273" y="4580793"/>
            <a:ext cx="1678598" cy="1140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937" y="4784407"/>
            <a:ext cx="699868" cy="114500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89625" y="2842445"/>
            <a:ext cx="6655570" cy="1173111"/>
            <a:chOff x="1489624" y="2688550"/>
            <a:chExt cx="6543028" cy="1173111"/>
          </a:xfrm>
        </p:grpSpPr>
        <p:sp>
          <p:nvSpPr>
            <p:cNvPr id="8" name="文本框 7"/>
            <p:cNvSpPr txBox="1"/>
            <p:nvPr/>
          </p:nvSpPr>
          <p:spPr>
            <a:xfrm>
              <a:off x="1489624" y="2688550"/>
              <a:ext cx="65430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感谢您的聆听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09199" y="3461551"/>
              <a:ext cx="6293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Arial" panose="020B0604020202020204" pitchFamily="34" charset="0"/>
                  <a:ea typeface="华文行楷" panose="02010800040101010101" pitchFamily="2" charset="-122"/>
                  <a:cs typeface="Arial" panose="020B0604020202020204" pitchFamily="34" charset="0"/>
                </a:rPr>
                <a:t>Thank you for your listening</a:t>
              </a:r>
              <a:endParaRPr lang="zh-CN" altLang="en-US" sz="2000" dirty="0">
                <a:latin typeface="Arial" panose="020B0604020202020204" pitchFamily="34" charset="0"/>
                <a:ea typeface="华文行楷" panose="0201080004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192</Words>
  <Application>Microsoft Office PowerPoint</Application>
  <PresentationFormat>自定义</PresentationFormat>
  <Paragraphs>39</Paragraphs>
  <Slides>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LYL</dc:creator>
  <cp:lastModifiedBy>asus</cp:lastModifiedBy>
  <cp:revision>11</cp:revision>
  <dcterms:created xsi:type="dcterms:W3CDTF">2017-03-09T12:25:00Z</dcterms:created>
  <dcterms:modified xsi:type="dcterms:W3CDTF">2022-02-09T05:59:42Z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