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69" r:id="rId5"/>
    <p:sldId id="270" r:id="rId6"/>
    <p:sldId id="280" r:id="rId7"/>
    <p:sldId id="281" r:id="rId8"/>
    <p:sldId id="282" r:id="rId9"/>
    <p:sldId id="283" r:id="rId10"/>
    <p:sldId id="261" r:id="rId11"/>
  </p:sldIdLst>
  <p:sldSz cx="12192000" cy="6858000"/>
  <p:notesSz cx="7103745" cy="10234295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5D3D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8" autoAdjust="0"/>
    <p:restoredTop sz="94660"/>
  </p:normalViewPr>
  <p:slideViewPr>
    <p:cSldViewPr snapToGrid="0">
      <p:cViewPr varScale="1">
        <p:scale>
          <a:sx n="58" d="100"/>
          <a:sy n="58" d="100"/>
        </p:scale>
        <p:origin x="-78" y="-1530"/>
      </p:cViewPr>
      <p:guideLst>
        <p:guide orient="horz" pos="215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2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9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9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FB475AF3-A322-416E-99D7-29F5A7799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10B49C96-558A-49EC-AD52-79C3D5970B3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9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4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69" y="1482091"/>
            <a:ext cx="5220971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4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8" y="1482091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8" y="2368554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472185" y="4439041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698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7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2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8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8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2.xml"/><Relationship Id="rId4" Type="http://schemas.openxmlformats.org/officeDocument/2006/relationships/themeOverride" Target="../theme/themeOverride1.xml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2.xml"/><Relationship Id="rId4" Type="http://schemas.openxmlformats.org/officeDocument/2006/relationships/themeOverride" Target="../theme/themeOverride2.xml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8.xml"/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6.png"/><Relationship Id="rId3" Type="http://schemas.openxmlformats.org/officeDocument/2006/relationships/image" Target="../media/image7.png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图片 9"/>
          <p:cNvPicPr>
            <a:picLocks noChangeAspect="1"/>
          </p:cNvPicPr>
          <p:nvPr/>
        </p:nvPicPr>
        <p:blipFill>
          <a:blip r:embed="rId1" cstate="screen"/>
          <a:srcRect l="11908" t="16713" b="14111"/>
          <a:stretch>
            <a:fillRect/>
          </a:stretch>
        </p:blipFill>
        <p:spPr>
          <a:xfrm>
            <a:off x="1777365" y="-201295"/>
            <a:ext cx="8130540" cy="61683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3253264" y="4101317"/>
            <a:ext cx="5002213" cy="15499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screen"/>
          <a:srcRect l="4193" t="2191" r="2694" b="6031"/>
          <a:stretch>
            <a:fillRect/>
          </a:stretch>
        </p:blipFill>
        <p:spPr>
          <a:xfrm>
            <a:off x="112395" y="3453134"/>
            <a:ext cx="3482340" cy="3165475"/>
          </a:xfrm>
          <a:prstGeom prst="rect">
            <a:avLst/>
          </a:prstGeom>
        </p:spPr>
      </p:pic>
      <p:pic>
        <p:nvPicPr>
          <p:cNvPr id="7173" name="图片 20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26137" y="142240"/>
            <a:ext cx="1630363" cy="1485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9" descr="7025f93bab81e29a45dfc8ebfbf481b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1657" y="955675"/>
            <a:ext cx="4785995" cy="676402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06327" y="95693"/>
            <a:ext cx="11972260" cy="6634716"/>
          </a:xfrm>
          <a:prstGeom prst="rect">
            <a:avLst/>
          </a:prstGeom>
          <a:noFill/>
          <a:ln w="28575">
            <a:solidFill>
              <a:srgbClr val="DC5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39745" y="2217420"/>
            <a:ext cx="542734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华文楷体" panose="02010600040101010101" charset="-122"/>
                <a:ea typeface="华文楷体" panose="02010600040101010101" charset="-122"/>
              </a:rPr>
              <a:t>          </a:t>
            </a:r>
            <a:r>
              <a:rPr lang="zh-CN" altLang="en-US" sz="4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华文楷体" panose="02010600040101010101" charset="-122"/>
                <a:ea typeface="华文楷体" panose="02010600040101010101" charset="-122"/>
              </a:rPr>
              <a:t>双减下</a:t>
            </a:r>
            <a:endParaRPr lang="zh-CN" altLang="en-US" sz="4400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华文楷体" panose="02010600040101010101" charset="-122"/>
                <a:ea typeface="华文楷体" panose="02010600040101010101" charset="-122"/>
              </a:rPr>
              <a:t>语文作业的设计策略</a:t>
            </a:r>
            <a:endParaRPr lang="zh-CN" altLang="en-US" sz="4400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6327" y="95693"/>
            <a:ext cx="11972260" cy="6634716"/>
          </a:xfrm>
          <a:prstGeom prst="rect">
            <a:avLst/>
          </a:prstGeom>
          <a:noFill/>
          <a:ln w="28575">
            <a:solidFill>
              <a:srgbClr val="DC5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3594895" y="56367"/>
            <a:ext cx="5002213" cy="154997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881" y="4085590"/>
            <a:ext cx="2421891" cy="2250440"/>
          </a:xfrm>
          <a:prstGeom prst="rect">
            <a:avLst/>
          </a:prstGeom>
        </p:spPr>
      </p:pic>
      <p:pic>
        <p:nvPicPr>
          <p:cNvPr id="7173" name="图片 20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48337" y="408940"/>
            <a:ext cx="1630363" cy="1485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1887220" y="2009775"/>
            <a:ext cx="729424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400"/>
              <a:t>     </a:t>
            </a:r>
            <a:r>
              <a:rPr lang="zh-CN" altLang="en-US" sz="2400" b="1"/>
              <a:t>一说起“作业”，学生揪心，教师操心，家长烦心，己成为当下学业生态中，心照不宣的窘境。“双减”背 景下，如何困境突围?如何减“量”增“质”?课堂教学是实践增值的起点，作业设计则是减量落地的关键点。优化作业设计，从“固化的题海战术”迈向“多元的高阶习用”是实现减轻学生不必要的作业负担的重要靶心，离“靶心”越近，效果就越佳。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6327" y="95693"/>
            <a:ext cx="11972260" cy="6634716"/>
          </a:xfrm>
          <a:prstGeom prst="rect">
            <a:avLst/>
          </a:prstGeom>
          <a:noFill/>
          <a:ln w="28575">
            <a:solidFill>
              <a:srgbClr val="DC5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3594895" y="56367"/>
            <a:ext cx="5002213" cy="154997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881" y="4085590"/>
            <a:ext cx="2421891" cy="2250440"/>
          </a:xfrm>
          <a:prstGeom prst="rect">
            <a:avLst/>
          </a:prstGeom>
        </p:spPr>
      </p:pic>
      <p:pic>
        <p:nvPicPr>
          <p:cNvPr id="7173" name="图片 20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42927" y="303530"/>
            <a:ext cx="1630363" cy="1485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193925" y="1501775"/>
            <a:ext cx="6738620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一、基础作业少而精</a:t>
            </a:r>
            <a:endParaRPr lang="zh-CN" altLang="en-US" sz="2800" b="1"/>
          </a:p>
          <a:p>
            <a:pPr algn="l">
              <a:buClrTx/>
              <a:buSzTx/>
              <a:buFontTx/>
            </a:pPr>
            <a:endParaRPr lang="zh-CN" altLang="en-US" sz="2400" b="1"/>
          </a:p>
          <a:p>
            <a:pPr algn="l">
              <a:buClrTx/>
              <a:buSzTx/>
              <a:buFontTx/>
            </a:pPr>
            <a:r>
              <a:rPr lang="zh-CN" altLang="en-US" sz="2400" b="1"/>
              <a:t>基础作业立足学业的基础，以巩固当天所学的基本知识，基本技能为主，“少” 是对作业量的把控，“精”是对作业设计思考。语文基础，从形式上来讲，离不开音、字、词、语、段、篇的内容的载体。</a:t>
            </a:r>
            <a:endParaRPr lang="zh-CN" altLang="en-US" sz="2400" b="1"/>
          </a:p>
          <a:p>
            <a:pPr algn="l">
              <a:buClrTx/>
              <a:buSzTx/>
              <a:buFontTx/>
            </a:pPr>
            <a:r>
              <a:rPr lang="zh-CN" altLang="en-US" sz="2400" b="1"/>
              <a:t>如何做到“少”，对于总量的把控: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6327" y="95693"/>
            <a:ext cx="11972260" cy="6634716"/>
          </a:xfrm>
          <a:prstGeom prst="rect">
            <a:avLst/>
          </a:prstGeom>
          <a:noFill/>
          <a:ln w="28575">
            <a:solidFill>
              <a:srgbClr val="DC5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3594895" y="56367"/>
            <a:ext cx="5002213" cy="154997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881" y="4085590"/>
            <a:ext cx="2421891" cy="2250440"/>
          </a:xfrm>
          <a:prstGeom prst="rect">
            <a:avLst/>
          </a:prstGeom>
        </p:spPr>
      </p:pic>
      <p:pic>
        <p:nvPicPr>
          <p:cNvPr id="7173" name="图片 20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42927" y="303530"/>
            <a:ext cx="1630363" cy="1485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193925" y="1501775"/>
            <a:ext cx="7524750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/>
              <a:t>①基于难点，设计链条式巩固性作业。</a:t>
            </a:r>
            <a:endParaRPr sz="2400" b="1"/>
          </a:p>
          <a:p>
            <a:pPr algn="l">
              <a:buClrTx/>
              <a:buSzTx/>
              <a:buNone/>
            </a:pPr>
            <a:endParaRPr lang="zh-CN" altLang="en-US" sz="2400" b="1"/>
          </a:p>
          <a:p>
            <a:pPr algn="l">
              <a:buClrTx/>
              <a:buSzTx/>
              <a:buNone/>
            </a:pPr>
            <a:r>
              <a:rPr lang="zh-CN" altLang="en-US" sz="2400" b="1"/>
              <a:t>如:以四上《一个豆荚里的五粒豆》中生字的巩固为例，可采用“三五成群”法，即:书后要写的生字，会写的，易写的可写两个，组一词，难写的，易错的，可写四个，组一词。在书写量上去优化，减少熟悉的，巩固陌生的。以“豌”字为例，基于“三五成群”书写后，结合“语文园地二”的“识字加油站”的思维方法，设计“一字多变”对比形近字，宛——豌</a:t>
            </a:r>
            <a:r>
              <a:rPr lang="zh-CN" altLang="en-US" sz="2400" b="1">
                <a:sym typeface="+mn-ea"/>
              </a:rPr>
              <a:t>——</a:t>
            </a:r>
            <a:r>
              <a:rPr lang="zh-CN" altLang="en-US" sz="2400" b="1"/>
              <a:t>婉</a:t>
            </a:r>
            <a:r>
              <a:rPr lang="zh-CN" altLang="en-US" sz="2400" b="1">
                <a:sym typeface="+mn-ea"/>
              </a:rPr>
              <a:t>——</a:t>
            </a:r>
            <a:r>
              <a:rPr lang="zh-CN" altLang="en-US" sz="2400" b="1"/>
              <a:t>碗</a:t>
            </a:r>
            <a:r>
              <a:rPr lang="zh-CN" altLang="en-US" sz="2400" b="1">
                <a:sym typeface="+mn-ea"/>
              </a:rPr>
              <a:t>——</a:t>
            </a:r>
            <a:r>
              <a:rPr lang="zh-CN" altLang="en-US" sz="2400" b="1"/>
              <a:t>惋，通过区分偏旁理解字义,强化字形。将基础难字，关联课堂教学“复现朗读”，课上朗读设计，分散难字，分解作业。</a:t>
            </a:r>
            <a:endParaRPr lang="zh-CN" altLang="en-US" sz="2400" b="1"/>
          </a:p>
          <a:p>
            <a:pPr algn="l">
              <a:buClrTx/>
              <a:buSzTx/>
              <a:buNone/>
            </a:pP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6327" y="95693"/>
            <a:ext cx="11972260" cy="6634716"/>
          </a:xfrm>
          <a:prstGeom prst="rect">
            <a:avLst/>
          </a:prstGeom>
          <a:noFill/>
          <a:ln w="28575">
            <a:solidFill>
              <a:srgbClr val="DC5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3594895" y="56367"/>
            <a:ext cx="5002213" cy="154997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881" y="4085590"/>
            <a:ext cx="2421891" cy="2250440"/>
          </a:xfrm>
          <a:prstGeom prst="rect">
            <a:avLst/>
          </a:prstGeom>
        </p:spPr>
      </p:pic>
      <p:pic>
        <p:nvPicPr>
          <p:cNvPr id="7173" name="图片 20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42927" y="303530"/>
            <a:ext cx="1630363" cy="1485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193925" y="1501775"/>
            <a:ext cx="6738620" cy="37230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②基于常规，作业走心更走“新”。</a:t>
            </a:r>
            <a:endParaRPr lang="zh-CN" altLang="en-US" sz="2800" b="1"/>
          </a:p>
          <a:p>
            <a:pPr>
              <a:lnSpc>
                <a:spcPct val="100000"/>
              </a:lnSpc>
            </a:pPr>
            <a:endParaRPr lang="zh-CN" altLang="en-US" sz="2000" b="1"/>
          </a:p>
          <a:p>
            <a:pPr>
              <a:lnSpc>
                <a:spcPct val="100000"/>
              </a:lnSpc>
            </a:pPr>
            <a:r>
              <a:rPr lang="zh-CN" altLang="en-US" sz="2000" b="1"/>
              <a:t>字、词、语、段的积累的运用，可围绕固定内容设计，设计新颖活动。</a:t>
            </a:r>
            <a:endParaRPr lang="zh-CN" altLang="en-US" sz="2000" b="1"/>
          </a:p>
          <a:p>
            <a:pPr>
              <a:lnSpc>
                <a:spcPct val="100000"/>
              </a:lnSpc>
            </a:pPr>
            <a:r>
              <a:rPr lang="zh-CN" altLang="en-US" sz="2000" b="1"/>
              <a:t>如:“字表吉尼斯”学生可根据实际情况，开展仿照古人“写大字”，创设自己的“大字集”，活动过程可以课，以周，以月，以学期为单位。书写形式，可一字正确美观的仅写一个，也可一格多能，既有字形，又有选择性的注音，也可组词。班级内可交换传阅，也可几人合作接龙书写。除此之外，“词卡储蓄罐” “好句盲盒”等活动，可将原本相对枯燥的基础知识，变得趣味化，进程化，系列化</a:t>
            </a:r>
            <a:r>
              <a:rPr lang="zh-CN" altLang="en-US" sz="2800" b="1"/>
              <a:t>。</a:t>
            </a:r>
            <a:endParaRPr lang="zh-CN" altLang="en-US" sz="2800" b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6327" y="95693"/>
            <a:ext cx="11972260" cy="6634716"/>
          </a:xfrm>
          <a:prstGeom prst="rect">
            <a:avLst/>
          </a:prstGeom>
          <a:noFill/>
          <a:ln w="28575">
            <a:solidFill>
              <a:srgbClr val="DC5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3594895" y="56367"/>
            <a:ext cx="5002213" cy="154997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881" y="4085590"/>
            <a:ext cx="2421891" cy="2250440"/>
          </a:xfrm>
          <a:prstGeom prst="rect">
            <a:avLst/>
          </a:prstGeom>
        </p:spPr>
      </p:pic>
      <p:pic>
        <p:nvPicPr>
          <p:cNvPr id="7173" name="图片 20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42927" y="303530"/>
            <a:ext cx="1630363" cy="1485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193925" y="1501775"/>
            <a:ext cx="6738620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二拓展作业精而活，命中“靶心”要依“情”</a:t>
            </a:r>
            <a:endParaRPr lang="zh-CN" altLang="en-US" sz="2800" b="1"/>
          </a:p>
          <a:p>
            <a:endParaRPr lang="zh-CN" altLang="en-US" sz="2400" b="1"/>
          </a:p>
          <a:p>
            <a:r>
              <a:rPr lang="zh-CN" altLang="en-US" sz="2400" b="1"/>
              <a:t>拓展作业为进阶作业，选做作业，可从作业的难度分层，空间弹性，时间过程等角度考虑。拓展作业要留得“精准”，要依据“学情”有针对性,有目的性的设计， 留得合“情”言“理”,合情，即依据学情，遵循个体差异，考虑心情，提供助学支架。合理，即基于学力,尊重阶段水平，长效帮扶， 分解学业系统。</a:t>
            </a:r>
            <a:endParaRPr lang="zh-CN" altLang="en-US" sz="2400" b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6327" y="95693"/>
            <a:ext cx="11972260" cy="6634716"/>
          </a:xfrm>
          <a:prstGeom prst="rect">
            <a:avLst/>
          </a:prstGeom>
          <a:noFill/>
          <a:ln w="28575">
            <a:solidFill>
              <a:srgbClr val="DC5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3594895" y="56367"/>
            <a:ext cx="5002213" cy="154997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881" y="4085590"/>
            <a:ext cx="2421891" cy="2250440"/>
          </a:xfrm>
          <a:prstGeom prst="rect">
            <a:avLst/>
          </a:prstGeom>
        </p:spPr>
      </p:pic>
      <p:pic>
        <p:nvPicPr>
          <p:cNvPr id="7173" name="图片 20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42927" y="303530"/>
            <a:ext cx="1630363" cy="1485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193925" y="1501775"/>
            <a:ext cx="6738620" cy="37230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三单元作业活而专，命中“靶心”要成“体”</a:t>
            </a:r>
            <a:endParaRPr lang="zh-CN" altLang="en-US" sz="2800" b="1"/>
          </a:p>
          <a:p>
            <a:endParaRPr lang="zh-CN" altLang="en-US" sz="2000" b="1"/>
          </a:p>
          <a:p>
            <a:r>
              <a:rPr lang="zh-CN" altLang="en-US" sz="2000" b="1"/>
              <a:t>统编语文教材“双线组元”的单元编写体例本身，就是一项“活而专”的最佳单元作业设计体系，无论是从基础到综合，从阅读到表达，从积累到语用都为我们从单元整体上设计</a:t>
            </a:r>
            <a:endParaRPr lang="zh-CN" altLang="en-US" sz="2000" b="1"/>
          </a:p>
          <a:p>
            <a:r>
              <a:rPr lang="zh-CN" altLang="en-US" sz="2000" b="1"/>
              <a:t>“单元作业”提供了培植的土壤。</a:t>
            </a:r>
            <a:endParaRPr lang="zh-CN" altLang="en-US" sz="2000" b="1"/>
          </a:p>
          <a:p>
            <a:r>
              <a:rPr lang="zh-CN" altLang="en-US" sz="2000" b="1"/>
              <a:t>如:以四下第三单元“现代诗”为例，从《短诗三首》到</a:t>
            </a:r>
            <a:r>
              <a:rPr lang="zh-CN" altLang="en-US" sz="2000" b="1">
                <a:sym typeface="+mn-ea"/>
              </a:rPr>
              <a:t>《</a:t>
            </a:r>
            <a:r>
              <a:rPr lang="zh-CN" altLang="en-US" sz="2000" b="1"/>
              <a:t>绿》，再到《白桦》和略读课文《在天晴了的时候》之后指向“综合性学习”合作编“小诗集”就是单元作业的例子。单元作业则需要教师从“双线组元”的角度出发，设计好“语文要素”间的活动进阶，进而达成能力的提升</a:t>
            </a:r>
            <a:r>
              <a:rPr lang="zh-CN" altLang="en-US" sz="2800" b="1"/>
              <a:t>。</a:t>
            </a:r>
            <a:endParaRPr lang="zh-CN" altLang="en-US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6327" y="95693"/>
            <a:ext cx="11972260" cy="6634716"/>
          </a:xfrm>
          <a:prstGeom prst="rect">
            <a:avLst/>
          </a:prstGeom>
          <a:noFill/>
          <a:ln w="28575">
            <a:solidFill>
              <a:srgbClr val="DC5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3594895" y="56367"/>
            <a:ext cx="5002213" cy="1549970"/>
          </a:xfrm>
          <a:prstGeom prst="rect">
            <a:avLst/>
          </a:prstGeom>
        </p:spPr>
      </p:pic>
      <p:pic>
        <p:nvPicPr>
          <p:cNvPr id="18" name="PA_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523176" y="1109345"/>
            <a:ext cx="7145337" cy="57483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9881" y="4085590"/>
            <a:ext cx="2421891" cy="2250440"/>
          </a:xfrm>
          <a:prstGeom prst="rect">
            <a:avLst/>
          </a:prstGeom>
        </p:spPr>
      </p:pic>
      <p:pic>
        <p:nvPicPr>
          <p:cNvPr id="7173" name="图片 20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48337" y="408940"/>
            <a:ext cx="1630363" cy="1485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3315970" y="2860040"/>
            <a:ext cx="519493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600"/>
              <a:t>谢谢</a:t>
            </a:r>
            <a:endParaRPr lang="zh-CN" altLang="en-US" sz="6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circle/>
      </p:transition>
    </mc:Choice>
    <mc:Fallback>
      <p:transition spd="slow" advClick="0" advTm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F5227563-2D2A-4A86-BDF5-6F7862AB6668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G:\第十四批\614121"/>
  <p:tag name="ISPRING_PRESENTATION_TITLE" val="5a962cc57b967"/>
  <p:tag name="ISPRING_FIRST_PUBLISH" val="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sljho3q">
      <a:majorFont>
        <a:latin typeface="Arial"/>
        <a:ea typeface="汉仪跳跳体简"/>
        <a:cs typeface=""/>
      </a:majorFont>
      <a:minorFont>
        <a:latin typeface="Arial"/>
        <a:ea typeface="汉仪跳跳体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1169</Words>
  <Application>WPS 演示</Application>
  <PresentationFormat>自定义</PresentationFormat>
  <Paragraphs>32</Paragraphs>
  <Slides>8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Calibri</vt:lpstr>
      <vt:lpstr>华文楷体</vt:lpstr>
      <vt:lpstr>Calibri</vt:lpstr>
      <vt:lpstr>Arial Unicode MS</vt:lpstr>
      <vt:lpstr>汉仪跳跳体简</vt:lpstr>
      <vt:lpstr>Segoe Print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可爱卡通</dc:title>
  <dc:creator>第一PPT</dc:creator>
  <cp:keywords>www.1ppt.com</cp:keywords>
  <dc:description>www.1ppt.com</dc:description>
  <cp:lastModifiedBy>WPS_1468984418</cp:lastModifiedBy>
  <cp:revision>142</cp:revision>
  <dcterms:created xsi:type="dcterms:W3CDTF">2017-08-03T09:01:00Z</dcterms:created>
  <dcterms:modified xsi:type="dcterms:W3CDTF">2022-02-09T12:49:13Z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2CE1C40B5508494698B5B08253AD7790</vt:lpwstr>
  </property>
</Properties>
</file>