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7" r:id="rId3"/>
    <p:sldId id="258" r:id="rId4"/>
    <p:sldId id="259" r:id="rId5"/>
    <p:sldId id="260" r:id="rId6"/>
    <p:sldId id="261" r:id="rId8"/>
    <p:sldId id="262" r:id="rId9"/>
    <p:sldId id="263" r:id="rId10"/>
    <p:sldId id="264" r:id="rId11"/>
  </p:sldIdLst>
  <p:sldSz cx="12192000" cy="6858000" type="screen16x9"/>
  <p:notesSz cx="6858000" cy="9144000"/>
  <p:embeddedFontLst>
    <p:embeddedFont>
      <p:font typeface="华文楷体" panose="02010600040101010101" charset="-122"/>
      <p:regular r:id="rId15"/>
    </p:embeddedFont>
    <p:embeddedFont>
      <p:font typeface="华文新魏" panose="02010800040101010101" charset="-122"/>
      <p:regular r:id="rId16"/>
    </p:embeddedFont>
    <p:embeddedFont>
      <p:font typeface="等线" panose="02010600030101010101" charset="-122"/>
      <p:regular r:id="rId17"/>
    </p:embeddedFont>
    <p:embeddedFont>
      <p:font typeface="等线 Light" panose="02010600030101010101" charset="-122"/>
      <p:regular r:id="rId18"/>
    </p:embeddedFont>
    <p:embeddedFont>
      <p:font typeface="Calibri" panose="020F0502020204030204" charset="0"/>
      <p:regular r:id="rId19"/>
      <p:bold r:id="rId20"/>
      <p:italic r:id="rId21"/>
      <p:boldItalic r:id="rId2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clrMru>
    <a:srgbClr val="E4E0DB"/>
    <a:srgbClr val="AF5558"/>
    <a:srgbClr val="EBA09E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1294" autoAdjust="0"/>
  </p:normalViewPr>
  <p:slideViewPr>
    <p:cSldViewPr snapToGrid="0" showGuides="1">
      <p:cViewPr varScale="1">
        <p:scale>
          <a:sx n="100" d="100"/>
          <a:sy n="100" d="100"/>
        </p:scale>
        <p:origin x="-876" y="-102"/>
      </p:cViewPr>
      <p:guideLst>
        <p:guide orient="horz" pos="2137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font" Target="fonts/font8.fntdata"/><Relationship Id="rId21" Type="http://schemas.openxmlformats.org/officeDocument/2006/relationships/font" Target="fonts/font7.fntdata"/><Relationship Id="rId20" Type="http://schemas.openxmlformats.org/officeDocument/2006/relationships/font" Target="fonts/font6.fntdata"/><Relationship Id="rId2" Type="http://schemas.openxmlformats.org/officeDocument/2006/relationships/theme" Target="theme/theme1.xml"/><Relationship Id="rId19" Type="http://schemas.openxmlformats.org/officeDocument/2006/relationships/font" Target="fonts/font5.fntdata"/><Relationship Id="rId18" Type="http://schemas.openxmlformats.org/officeDocument/2006/relationships/font" Target="fonts/font4.fntdata"/><Relationship Id="rId17" Type="http://schemas.openxmlformats.org/officeDocument/2006/relationships/font" Target="fonts/font3.fntdata"/><Relationship Id="rId16" Type="http://schemas.openxmlformats.org/officeDocument/2006/relationships/font" Target="fonts/font2.fntdata"/><Relationship Id="rId15" Type="http://schemas.openxmlformats.org/officeDocument/2006/relationships/font" Target="fonts/font1.fntdata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9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60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3E8B9-1790-4786-BC2C-CB33C16B65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61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p>
            <a:endParaRPr lang="zh-CN" altLang="en-US"/>
          </a:p>
        </p:txBody>
      </p:sp>
      <p:sp>
        <p:nvSpPr>
          <p:cNvPr id="1048762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63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64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D4673-0E35-421F-966C-2177ECD7E5F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/>
      <p:sp>
        <p:nvSpPr>
          <p:cNvPr id="1048630" name="幻灯片图像占位符 1"/>
          <p:cNvSpPr/>
          <p:nvPr>
            <p:ph type="sldImg" idx="2"/>
          </p:nvPr>
        </p:nvSpPr>
        <p:spPr/>
      </p:sp>
      <p:sp>
        <p:nvSpPr>
          <p:cNvPr id="1048631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2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43244F4-8239-4FBA-BAF8-1D7BA70E95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7303B9C-3929-4105-9A36-5366D33C2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27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2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43244F4-8239-4FBA-BAF8-1D7BA70E95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2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3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7303B9C-3929-4105-9A36-5366D33C2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16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43244F4-8239-4FBA-BAF8-1D7BA70E95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7303B9C-3929-4105-9A36-5366D33C2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12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1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43244F4-8239-4FBA-BAF8-1D7BA70E95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1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1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7303B9C-3929-4105-9A36-5366D33C2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32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873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43244F4-8239-4FBA-BAF8-1D7BA70E95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3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3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7303B9C-3929-4105-9A36-5366D33C2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6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37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38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3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43244F4-8239-4FBA-BAF8-1D7BA70E95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4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4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7303B9C-3929-4105-9A36-5366D33C2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4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874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4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874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4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43244F4-8239-4FBA-BAF8-1D7BA70E95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4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4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7303B9C-3929-4105-9A36-5366D33C2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1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43244F4-8239-4FBA-BAF8-1D7BA70E95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1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1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7303B9C-3929-4105-9A36-5366D33C2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0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43244F4-8239-4FBA-BAF8-1D7BA70E95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51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52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7303B9C-3929-4105-9A36-5366D33C2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3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54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55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875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43244F4-8239-4FBA-BAF8-1D7BA70E95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5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5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7303B9C-3929-4105-9A36-5366D33C2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0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21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722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872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43244F4-8239-4FBA-BAF8-1D7BA70E95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2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2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7303B9C-3929-4105-9A36-5366D33C2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244F4-8239-4FBA-BAF8-1D7BA70E95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03B9C-3929-4105-9A36-5366D33C22D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emf"/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8.emf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2.emf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emf"/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emf"/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15.png"/><Relationship Id="rId3" Type="http://schemas.openxmlformats.org/officeDocument/2006/relationships/image" Target="../media/image2.emf"/><Relationship Id="rId2" Type="http://schemas.openxmlformats.org/officeDocument/2006/relationships/image" Target="../media/image14.emf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emf"/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26000"/>
          </a:blip>
          <a:srcRect/>
          <a:tile tx="0" ty="0" sx="100000" sy="100000" flip="none" algn="tl"/>
        </a:blipFill>
        <a:effectLst/>
      </p:bgPr>
    </p:bg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54"/>
          <p:cNvPicPr>
            <a:picLocks noChangeAspect="1"/>
          </p:cNvPicPr>
          <p:nvPr/>
        </p:nvPicPr>
        <p:blipFill>
          <a:blip r:embed="rId2" cstate="print">
            <a:grayscl/>
          </a:blip>
          <a:srcRect l="10634" b="29966"/>
          <a:stretch>
            <a:fillRect/>
          </a:stretch>
        </p:blipFill>
        <p:spPr>
          <a:xfrm rot="9709526" flipH="1">
            <a:off x="-1065917" y="-450396"/>
            <a:ext cx="5820008" cy="5903817"/>
          </a:xfrm>
          <a:custGeom>
            <a:avLst/>
            <a:gdLst>
              <a:gd name="connsiteX0" fmla="*/ 1938173 w 5820008"/>
              <a:gd name="connsiteY0" fmla="*/ 5903817 h 5903817"/>
              <a:gd name="connsiteX1" fmla="*/ 5820008 w 5820008"/>
              <a:gd name="connsiteY1" fmla="*/ 4629444 h 5903817"/>
              <a:gd name="connsiteX2" fmla="*/ 5820008 w 5820008"/>
              <a:gd name="connsiteY2" fmla="*/ 0 h 5903817"/>
              <a:gd name="connsiteX3" fmla="*/ 0 w 5820008"/>
              <a:gd name="connsiteY3" fmla="*/ 0 h 5903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0008" h="5903817">
                <a:moveTo>
                  <a:pt x="1938173" y="5903817"/>
                </a:moveTo>
                <a:lnTo>
                  <a:pt x="5820008" y="4629444"/>
                </a:lnTo>
                <a:lnTo>
                  <a:pt x="5820008" y="0"/>
                </a:lnTo>
                <a:lnTo>
                  <a:pt x="0" y="0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2097153" name="图片 596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 flipV="1">
            <a:off x="10031223" y="11010"/>
            <a:ext cx="2160777" cy="2796943"/>
          </a:xfrm>
          <a:prstGeom prst="rect">
            <a:avLst/>
          </a:prstGeom>
        </p:spPr>
      </p:pic>
      <p:pic>
        <p:nvPicPr>
          <p:cNvPr id="2097154" name="图片 596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69923"/>
            <a:ext cx="208048" cy="869944"/>
          </a:xfrm>
          <a:prstGeom prst="rect">
            <a:avLst/>
          </a:prstGeom>
        </p:spPr>
      </p:pic>
      <p:pic>
        <p:nvPicPr>
          <p:cNvPr id="2097155" name="图片 596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0143" y="2272402"/>
            <a:ext cx="4494660" cy="4609263"/>
          </a:xfrm>
          <a:prstGeom prst="rect">
            <a:avLst/>
          </a:prstGeom>
        </p:spPr>
      </p:pic>
      <p:pic>
        <p:nvPicPr>
          <p:cNvPr id="2097156" name="图片 595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0758659" y="1031769"/>
            <a:ext cx="1063421" cy="683444"/>
          </a:xfrm>
          <a:prstGeom prst="rect">
            <a:avLst/>
          </a:prstGeom>
        </p:spPr>
      </p:pic>
      <p:pic>
        <p:nvPicPr>
          <p:cNvPr id="2097157" name="图片 596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5445" y="4406724"/>
            <a:ext cx="1189129" cy="1249872"/>
          </a:xfrm>
          <a:prstGeom prst="rect">
            <a:avLst/>
          </a:prstGeom>
        </p:spPr>
      </p:pic>
      <p:sp>
        <p:nvSpPr>
          <p:cNvPr id="1048586" name="椭圆 5967"/>
          <p:cNvSpPr/>
          <p:nvPr/>
        </p:nvSpPr>
        <p:spPr>
          <a:xfrm>
            <a:off x="7939144" y="2345167"/>
            <a:ext cx="311971" cy="2689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587" name="椭圆 5968"/>
          <p:cNvSpPr/>
          <p:nvPr/>
        </p:nvSpPr>
        <p:spPr>
          <a:xfrm>
            <a:off x="9348351" y="2360671"/>
            <a:ext cx="225374" cy="178133"/>
          </a:xfrm>
          <a:custGeom>
            <a:avLst/>
            <a:gdLst>
              <a:gd name="connsiteX0" fmla="*/ 0 w 225329"/>
              <a:gd name="connsiteY0" fmla="*/ 67551 h 135102"/>
              <a:gd name="connsiteX1" fmla="*/ 112665 w 225329"/>
              <a:gd name="connsiteY1" fmla="*/ 0 h 135102"/>
              <a:gd name="connsiteX2" fmla="*/ 225330 w 225329"/>
              <a:gd name="connsiteY2" fmla="*/ 67551 h 135102"/>
              <a:gd name="connsiteX3" fmla="*/ 112665 w 225329"/>
              <a:gd name="connsiteY3" fmla="*/ 135102 h 135102"/>
              <a:gd name="connsiteX4" fmla="*/ 0 w 225329"/>
              <a:gd name="connsiteY4" fmla="*/ 67551 h 135102"/>
              <a:gd name="connsiteX0-1" fmla="*/ 44 w 225374"/>
              <a:gd name="connsiteY0-2" fmla="*/ 110582 h 178133"/>
              <a:gd name="connsiteX1-3" fmla="*/ 123466 w 225374"/>
              <a:gd name="connsiteY1-4" fmla="*/ 0 h 178133"/>
              <a:gd name="connsiteX2-5" fmla="*/ 225374 w 225374"/>
              <a:gd name="connsiteY2-6" fmla="*/ 110582 h 178133"/>
              <a:gd name="connsiteX3-7" fmla="*/ 112709 w 225374"/>
              <a:gd name="connsiteY3-8" fmla="*/ 178133 h 178133"/>
              <a:gd name="connsiteX4-9" fmla="*/ 44 w 225374"/>
              <a:gd name="connsiteY4-10" fmla="*/ 110582 h 1781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5374" h="178133">
                <a:moveTo>
                  <a:pt x="44" y="110582"/>
                </a:moveTo>
                <a:cubicBezTo>
                  <a:pt x="1837" y="80893"/>
                  <a:pt x="61243" y="0"/>
                  <a:pt x="123466" y="0"/>
                </a:cubicBezTo>
                <a:cubicBezTo>
                  <a:pt x="185689" y="0"/>
                  <a:pt x="225374" y="73275"/>
                  <a:pt x="225374" y="110582"/>
                </a:cubicBezTo>
                <a:cubicBezTo>
                  <a:pt x="225374" y="147889"/>
                  <a:pt x="174932" y="178133"/>
                  <a:pt x="112709" y="178133"/>
                </a:cubicBezTo>
                <a:cubicBezTo>
                  <a:pt x="50486" y="178133"/>
                  <a:pt x="-1749" y="140271"/>
                  <a:pt x="44" y="1105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588" name="椭圆 5969"/>
          <p:cNvSpPr/>
          <p:nvPr/>
        </p:nvSpPr>
        <p:spPr>
          <a:xfrm>
            <a:off x="7551867" y="3318141"/>
            <a:ext cx="64547" cy="1591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589" name="椭圆 5970"/>
          <p:cNvSpPr/>
          <p:nvPr/>
        </p:nvSpPr>
        <p:spPr>
          <a:xfrm>
            <a:off x="9660367" y="4963030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590" name="椭圆 5971"/>
          <p:cNvSpPr/>
          <p:nvPr/>
        </p:nvSpPr>
        <p:spPr>
          <a:xfrm>
            <a:off x="5475642" y="4832781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591" name="椭圆 5972"/>
          <p:cNvSpPr/>
          <p:nvPr/>
        </p:nvSpPr>
        <p:spPr>
          <a:xfrm>
            <a:off x="5787614" y="228321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592" name="椭圆 5973"/>
          <p:cNvSpPr/>
          <p:nvPr/>
        </p:nvSpPr>
        <p:spPr>
          <a:xfrm>
            <a:off x="8498541" y="1521576"/>
            <a:ext cx="112269" cy="1936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593" name="椭圆 5974"/>
          <p:cNvSpPr/>
          <p:nvPr/>
        </p:nvSpPr>
        <p:spPr>
          <a:xfrm>
            <a:off x="8810513" y="374625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594" name="椭圆 5975"/>
          <p:cNvSpPr/>
          <p:nvPr/>
        </p:nvSpPr>
        <p:spPr>
          <a:xfrm>
            <a:off x="11360075" y="4843537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595" name="椭圆 5976"/>
          <p:cNvSpPr/>
          <p:nvPr/>
        </p:nvSpPr>
        <p:spPr>
          <a:xfrm>
            <a:off x="9821732" y="602687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596" name="椭圆 5977"/>
          <p:cNvSpPr/>
          <p:nvPr/>
        </p:nvSpPr>
        <p:spPr>
          <a:xfrm>
            <a:off x="10143465" y="3476354"/>
            <a:ext cx="151606" cy="144329"/>
          </a:xfrm>
          <a:custGeom>
            <a:avLst/>
            <a:gdLst>
              <a:gd name="connsiteX0" fmla="*/ 0 w 161365"/>
              <a:gd name="connsiteY0" fmla="*/ 60242 h 120484"/>
              <a:gd name="connsiteX1" fmla="*/ 80683 w 161365"/>
              <a:gd name="connsiteY1" fmla="*/ 0 h 120484"/>
              <a:gd name="connsiteX2" fmla="*/ 161366 w 161365"/>
              <a:gd name="connsiteY2" fmla="*/ 60242 h 120484"/>
              <a:gd name="connsiteX3" fmla="*/ 80683 w 161365"/>
              <a:gd name="connsiteY3" fmla="*/ 120484 h 120484"/>
              <a:gd name="connsiteX4" fmla="*/ 0 w 161365"/>
              <a:gd name="connsiteY4" fmla="*/ 60242 h 120484"/>
              <a:gd name="connsiteX0-1" fmla="*/ 1148 w 165968"/>
              <a:gd name="connsiteY0-2" fmla="*/ 60242 h 141999"/>
              <a:gd name="connsiteX1-3" fmla="*/ 81831 w 165968"/>
              <a:gd name="connsiteY1-4" fmla="*/ 0 h 141999"/>
              <a:gd name="connsiteX2-5" fmla="*/ 162514 w 165968"/>
              <a:gd name="connsiteY2-6" fmla="*/ 60242 h 141999"/>
              <a:gd name="connsiteX3-7" fmla="*/ 135619 w 165968"/>
              <a:gd name="connsiteY3-8" fmla="*/ 141999 h 141999"/>
              <a:gd name="connsiteX4-9" fmla="*/ 1148 w 165968"/>
              <a:gd name="connsiteY4-10" fmla="*/ 60242 h 141999"/>
              <a:gd name="connsiteX0-11" fmla="*/ 997 w 151606"/>
              <a:gd name="connsiteY0-12" fmla="*/ 104235 h 144329"/>
              <a:gd name="connsiteX1-13" fmla="*/ 70923 w 151606"/>
              <a:gd name="connsiteY1-14" fmla="*/ 963 h 144329"/>
              <a:gd name="connsiteX2-15" fmla="*/ 151606 w 151606"/>
              <a:gd name="connsiteY2-16" fmla="*/ 61205 h 144329"/>
              <a:gd name="connsiteX3-17" fmla="*/ 124711 w 151606"/>
              <a:gd name="connsiteY3-18" fmla="*/ 142962 h 144329"/>
              <a:gd name="connsiteX4-19" fmla="*/ 997 w 151606"/>
              <a:gd name="connsiteY4-20" fmla="*/ 104235 h 14432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51606" h="144329">
                <a:moveTo>
                  <a:pt x="997" y="104235"/>
                </a:moveTo>
                <a:cubicBezTo>
                  <a:pt x="-7968" y="80569"/>
                  <a:pt x="45822" y="8135"/>
                  <a:pt x="70923" y="963"/>
                </a:cubicBezTo>
                <a:cubicBezTo>
                  <a:pt x="96024" y="-6209"/>
                  <a:pt x="151606" y="27934"/>
                  <a:pt x="151606" y="61205"/>
                </a:cubicBezTo>
                <a:cubicBezTo>
                  <a:pt x="151606" y="94476"/>
                  <a:pt x="149812" y="135790"/>
                  <a:pt x="124711" y="142962"/>
                </a:cubicBezTo>
                <a:cubicBezTo>
                  <a:pt x="99610" y="150134"/>
                  <a:pt x="9962" y="127901"/>
                  <a:pt x="997" y="1042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597" name="椭圆 5978"/>
          <p:cNvSpPr/>
          <p:nvPr/>
        </p:nvSpPr>
        <p:spPr>
          <a:xfrm>
            <a:off x="5066852" y="192821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598" name="椭圆 5979"/>
          <p:cNvSpPr/>
          <p:nvPr/>
        </p:nvSpPr>
        <p:spPr>
          <a:xfrm>
            <a:off x="3528509" y="3111557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599" name="椭圆 5980"/>
          <p:cNvSpPr/>
          <p:nvPr/>
        </p:nvSpPr>
        <p:spPr>
          <a:xfrm>
            <a:off x="3840481" y="56199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00" name="椭圆 5981"/>
          <p:cNvSpPr/>
          <p:nvPr/>
        </p:nvSpPr>
        <p:spPr>
          <a:xfrm>
            <a:off x="2646381" y="2767312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01" name="椭圆 5982"/>
          <p:cNvSpPr/>
          <p:nvPr/>
        </p:nvSpPr>
        <p:spPr>
          <a:xfrm>
            <a:off x="1108038" y="3950654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02" name="椭圆 5983"/>
          <p:cNvSpPr/>
          <p:nvPr/>
        </p:nvSpPr>
        <p:spPr>
          <a:xfrm>
            <a:off x="1420010" y="1401092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03" name="椭圆 5984"/>
          <p:cNvSpPr/>
          <p:nvPr/>
        </p:nvSpPr>
        <p:spPr>
          <a:xfrm>
            <a:off x="7863840" y="5413693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04" name="椭圆 5985"/>
          <p:cNvSpPr/>
          <p:nvPr/>
        </p:nvSpPr>
        <p:spPr>
          <a:xfrm>
            <a:off x="6325497" y="659703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05" name="椭圆 5986"/>
          <p:cNvSpPr/>
          <p:nvPr/>
        </p:nvSpPr>
        <p:spPr>
          <a:xfrm>
            <a:off x="6637469" y="4047473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06" name="椭圆 5987"/>
          <p:cNvSpPr/>
          <p:nvPr/>
        </p:nvSpPr>
        <p:spPr>
          <a:xfrm>
            <a:off x="6992470" y="1971246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07" name="椭圆 5988"/>
          <p:cNvSpPr/>
          <p:nvPr/>
        </p:nvSpPr>
        <p:spPr>
          <a:xfrm>
            <a:off x="5454082" y="3154521"/>
            <a:ext cx="182926" cy="163620"/>
          </a:xfrm>
          <a:custGeom>
            <a:avLst/>
            <a:gdLst>
              <a:gd name="connsiteX0" fmla="*/ 0 w 161365"/>
              <a:gd name="connsiteY0" fmla="*/ 60242 h 120484"/>
              <a:gd name="connsiteX1" fmla="*/ 80683 w 161365"/>
              <a:gd name="connsiteY1" fmla="*/ 0 h 120484"/>
              <a:gd name="connsiteX2" fmla="*/ 161366 w 161365"/>
              <a:gd name="connsiteY2" fmla="*/ 60242 h 120484"/>
              <a:gd name="connsiteX3" fmla="*/ 80683 w 161365"/>
              <a:gd name="connsiteY3" fmla="*/ 120484 h 120484"/>
              <a:gd name="connsiteX4" fmla="*/ 0 w 161365"/>
              <a:gd name="connsiteY4" fmla="*/ 60242 h 120484"/>
              <a:gd name="connsiteX0-1" fmla="*/ 0 w 182881"/>
              <a:gd name="connsiteY0-2" fmla="*/ 60321 h 120685"/>
              <a:gd name="connsiteX1-3" fmla="*/ 80683 w 182881"/>
              <a:gd name="connsiteY1-4" fmla="*/ 79 h 120685"/>
              <a:gd name="connsiteX2-5" fmla="*/ 182881 w 182881"/>
              <a:gd name="connsiteY2-6" fmla="*/ 71079 h 120685"/>
              <a:gd name="connsiteX3-7" fmla="*/ 80683 w 182881"/>
              <a:gd name="connsiteY3-8" fmla="*/ 120563 h 120685"/>
              <a:gd name="connsiteX4-9" fmla="*/ 0 w 182881"/>
              <a:gd name="connsiteY4-10" fmla="*/ 60321 h 120685"/>
              <a:gd name="connsiteX0-11" fmla="*/ 45 w 182926"/>
              <a:gd name="connsiteY0-12" fmla="*/ 60309 h 163620"/>
              <a:gd name="connsiteX1-13" fmla="*/ 80728 w 182926"/>
              <a:gd name="connsiteY1-14" fmla="*/ 67 h 163620"/>
              <a:gd name="connsiteX2-15" fmla="*/ 182926 w 182926"/>
              <a:gd name="connsiteY2-16" fmla="*/ 71067 h 163620"/>
              <a:gd name="connsiteX3-17" fmla="*/ 91485 w 182926"/>
              <a:gd name="connsiteY3-18" fmla="*/ 163582 h 163620"/>
              <a:gd name="connsiteX4-19" fmla="*/ 45 w 182926"/>
              <a:gd name="connsiteY4-20" fmla="*/ 60309 h 1636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2926" h="163620">
                <a:moveTo>
                  <a:pt x="45" y="60309"/>
                </a:moveTo>
                <a:cubicBezTo>
                  <a:pt x="-1748" y="33057"/>
                  <a:pt x="50248" y="-1726"/>
                  <a:pt x="80728" y="67"/>
                </a:cubicBezTo>
                <a:cubicBezTo>
                  <a:pt x="111208" y="1860"/>
                  <a:pt x="182926" y="37796"/>
                  <a:pt x="182926" y="71067"/>
                </a:cubicBezTo>
                <a:cubicBezTo>
                  <a:pt x="182926" y="104338"/>
                  <a:pt x="121965" y="165375"/>
                  <a:pt x="91485" y="163582"/>
                </a:cubicBezTo>
                <a:cubicBezTo>
                  <a:pt x="61005" y="161789"/>
                  <a:pt x="1838" y="87562"/>
                  <a:pt x="45" y="603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08" name="椭圆 5989"/>
          <p:cNvSpPr/>
          <p:nvPr/>
        </p:nvSpPr>
        <p:spPr>
          <a:xfrm>
            <a:off x="5766099" y="605026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09" name="椭圆 6005"/>
          <p:cNvSpPr/>
          <p:nvPr/>
        </p:nvSpPr>
        <p:spPr>
          <a:xfrm>
            <a:off x="6992470" y="4081400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097158" name="图片 602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1449014" flipH="1" flipV="1">
            <a:off x="3824513" y="1049701"/>
            <a:ext cx="2170413" cy="2809416"/>
          </a:xfrm>
          <a:prstGeom prst="rect">
            <a:avLst/>
          </a:prstGeom>
        </p:spPr>
      </p:pic>
      <p:sp>
        <p:nvSpPr>
          <p:cNvPr id="1048610" name="文本框 3"/>
          <p:cNvSpPr txBox="1"/>
          <p:nvPr/>
        </p:nvSpPr>
        <p:spPr>
          <a:xfrm>
            <a:off x="4883785" y="2302510"/>
            <a:ext cx="64223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华文楷体" panose="02010600040101010101" charset="-122"/>
                <a:ea typeface="华文楷体" panose="02010600040101010101" charset="-122"/>
              </a:rPr>
              <a:t>《一年级语文朗读教学策略</a:t>
            </a:r>
            <a:endParaRPr lang="zh-CN" altLang="en-US" sz="2800"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 </a:t>
            </a:r>
            <a:r>
              <a:rPr lang="en-US" altLang="zh-CN"/>
              <a:t>                         </a:t>
            </a:r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三河口小学</a:t>
            </a:r>
            <a:r>
              <a:rPr lang="en-US" altLang="zh-CN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</a:t>
            </a:r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刘艺文</a:t>
            </a:r>
            <a:endParaRPr lang="zh-CN" altLang="en-US" sz="24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</p:cSld>
  <p:clrMapOvr>
    <a:masterClrMapping/>
  </p:clrMapOvr>
  <p:transition spd="slow" advClick="0" advTm="1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 cstate="print">
            <a:alphaModFix amt="26000"/>
          </a:blip>
          <a:tile tx="0" ty="0" sx="100000" sy="100000" flip="none" algn="tl"/>
        </a:blipFill>
        <a:effectLst/>
      </p:bgPr>
    </p:bg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图片 4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 rot="5810512">
            <a:off x="371182" y="-722953"/>
            <a:ext cx="4415390" cy="6051910"/>
          </a:xfrm>
          <a:prstGeom prst="rect">
            <a:avLst/>
          </a:prstGeom>
        </p:spPr>
      </p:pic>
      <p:grpSp>
        <p:nvGrpSpPr>
          <p:cNvPr id="31" name="组合 5"/>
          <p:cNvGrpSpPr/>
          <p:nvPr/>
        </p:nvGrpSpPr>
        <p:grpSpPr>
          <a:xfrm>
            <a:off x="2086777" y="881984"/>
            <a:ext cx="8393653" cy="4158939"/>
            <a:chOff x="7210222" y="3140035"/>
            <a:chExt cx="1770664" cy="3272488"/>
          </a:xfrm>
        </p:grpSpPr>
        <p:sp>
          <p:nvSpPr>
            <p:cNvPr id="1048616" name="矩形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48617" name="矩形 7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3" cstate="print">
                <a:alphaModFix amt="26000"/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2097160" name="图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 flipV="1">
            <a:off x="6585261" y="3643737"/>
            <a:ext cx="2801815" cy="3626711"/>
          </a:xfrm>
          <a:prstGeom prst="rect">
            <a:avLst/>
          </a:prstGeom>
        </p:spPr>
      </p:pic>
      <p:sp>
        <p:nvSpPr>
          <p:cNvPr id="1048618" name="文本框 2"/>
          <p:cNvSpPr txBox="1"/>
          <p:nvPr/>
        </p:nvSpPr>
        <p:spPr>
          <a:xfrm>
            <a:off x="2646045" y="1406525"/>
            <a:ext cx="5405120" cy="2453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一、课题研究目的</a:t>
            </a:r>
            <a:r>
              <a:rPr lang="zh-CN" altLang="en-US" sz="24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：</a:t>
            </a:r>
            <a:endParaRPr lang="zh-CN" altLang="en-US" sz="240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r>
              <a:rPr lang="zh-CN" altLang="en-US" sz="2400">
                <a:latin typeface="华文新魏" panose="02010800040101010101" charset="-122"/>
                <a:ea typeface="华文新魏" panose="02010800040101010101" charset="-122"/>
              </a:rPr>
              <a:t>探询低年级学生朗读习惯培养、朗读能力提高的策略与方法。对学生进行有效的朗读训练，让学生从小就热爱语文，热爱朗读。引导他们最终踏上成功的阅读之路、学习之路。</a:t>
            </a:r>
            <a:endParaRPr lang="zh-CN" altLang="en-US" sz="2400"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ransition spd="slow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 cstate="print">
            <a:alphaModFix amt="26000"/>
          </a:blip>
          <a:tile tx="0" ty="0" sx="100000" sy="100000" flip="none" algn="tl"/>
        </a:blipFill>
        <a:effectLst/>
      </p:bgPr>
    </p:bg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图片 948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 rot="5400000">
            <a:off x="818260" y="-818260"/>
            <a:ext cx="4415390" cy="6051910"/>
          </a:xfrm>
          <a:prstGeom prst="rect">
            <a:avLst/>
          </a:prstGeom>
        </p:spPr>
      </p:pic>
      <p:pic>
        <p:nvPicPr>
          <p:cNvPr id="2097162" name="图片 949"/>
          <p:cNvPicPr>
            <a:picLocks noChangeAspect="1"/>
          </p:cNvPicPr>
          <p:nvPr/>
        </p:nvPicPr>
        <p:blipFill rotWithShape="1">
          <a:blip r:embed="rId3" cstate="print"/>
          <a:srcRect l="11473" t="9439" r="57200" b="61367"/>
          <a:stretch>
            <a:fillRect/>
          </a:stretch>
        </p:blipFill>
        <p:spPr>
          <a:xfrm>
            <a:off x="949570" y="1531513"/>
            <a:ext cx="2782888" cy="2731477"/>
          </a:xfrm>
          <a:prstGeom prst="ellipse">
            <a:avLst/>
          </a:prstGeom>
        </p:spPr>
      </p:pic>
      <p:pic>
        <p:nvPicPr>
          <p:cNvPr id="2097163" name="图片 950"/>
          <p:cNvPicPr>
            <a:picLocks noChangeAspect="1"/>
          </p:cNvPicPr>
          <p:nvPr/>
        </p:nvPicPr>
        <p:blipFill rotWithShape="1">
          <a:blip r:embed="rId3" cstate="print"/>
          <a:srcRect l="59369" t="9679" r="9750" b="61368"/>
          <a:stretch>
            <a:fillRect/>
          </a:stretch>
        </p:blipFill>
        <p:spPr>
          <a:xfrm>
            <a:off x="7458612" y="1469119"/>
            <a:ext cx="2743200" cy="2708946"/>
          </a:xfrm>
          <a:prstGeom prst="ellipse">
            <a:avLst/>
          </a:prstGeom>
        </p:spPr>
      </p:pic>
      <p:sp>
        <p:nvSpPr>
          <p:cNvPr id="1048619" name="文本框 952"/>
          <p:cNvSpPr txBox="1"/>
          <p:nvPr/>
        </p:nvSpPr>
        <p:spPr>
          <a:xfrm>
            <a:off x="4384288" y="780875"/>
            <a:ext cx="3423909" cy="4603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二、研究背景与价值</a:t>
            </a:r>
            <a:endParaRPr lang="zh-CN" altLang="en-US" sz="2400" b="1" dirty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cxnSp>
        <p:nvCxnSpPr>
          <p:cNvPr id="3145728" name="直接连接符 954"/>
          <p:cNvCxnSpPr/>
          <p:nvPr/>
        </p:nvCxnSpPr>
        <p:spPr>
          <a:xfrm flipH="1">
            <a:off x="4099071" y="1241279"/>
            <a:ext cx="43668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8620" name="文本框 1"/>
          <p:cNvSpPr txBox="1"/>
          <p:nvPr/>
        </p:nvSpPr>
        <p:spPr>
          <a:xfrm>
            <a:off x="567690" y="3422650"/>
            <a:ext cx="4067810" cy="2225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朗读是语文教学中一项重要的基本功，有感情地朗读课文有助于加深学生对课文的理解，使其受到情感的熏陶，从而达到阅读教学美感,乐感，语感，情感的和谐统一。朱自清先生在《论朗读》</a:t>
            </a:r>
            <a:r>
              <a:rPr lang="zh-CN" altLang="en-US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一</a:t>
            </a:r>
            <a:r>
              <a:rPr lang="en-US" altLang="zh-CN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文中指出“读的用处最大，语文教学上应特别重视它。”</a:t>
            </a:r>
            <a:endParaRPr lang="en-US" altLang="zh-CN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1048621" name="文本框 2"/>
          <p:cNvSpPr txBox="1"/>
          <p:nvPr/>
        </p:nvSpPr>
        <p:spPr>
          <a:xfrm>
            <a:off x="1936115" y="2962275"/>
            <a:ext cx="6496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1.</a:t>
            </a:r>
            <a:endParaRPr lang="en-US" altLang="zh-CN" sz="2400" b="1"/>
          </a:p>
        </p:txBody>
      </p:sp>
      <p:sp>
        <p:nvSpPr>
          <p:cNvPr id="1048622" name="文本框 3"/>
          <p:cNvSpPr txBox="1"/>
          <p:nvPr/>
        </p:nvSpPr>
        <p:spPr>
          <a:xfrm>
            <a:off x="8455025" y="2962275"/>
            <a:ext cx="7505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2.</a:t>
            </a:r>
            <a:endParaRPr lang="en-US" altLang="zh-CN" sz="2400" b="1"/>
          </a:p>
        </p:txBody>
      </p:sp>
      <p:sp>
        <p:nvSpPr>
          <p:cNvPr id="1048623" name="文本框 6"/>
          <p:cNvSpPr txBox="1"/>
          <p:nvPr/>
        </p:nvSpPr>
        <p:spPr>
          <a:xfrm>
            <a:off x="6457315" y="3422650"/>
            <a:ext cx="4460875" cy="2402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《语文课程标准》在教学建议中也指出：“各个学段的阅读教学都要重视朗读和默读。”在阅读教学中加强朗读训练已成为当前语文教改中众人注目的焦点，但在教学实践中，我们却发现这些现象：语文教学中，朗读没有得到应有的重视</a:t>
            </a:r>
            <a:r>
              <a:rPr lang="zh-CN" altLang="en-US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。</a:t>
            </a:r>
            <a:endParaRPr lang="zh-CN" altLang="en-US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</p:cSld>
  <p:clrMapOvr>
    <a:masterClrMapping/>
  </p:clrMapOvr>
  <p:transition spd="slow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9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04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14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 cstate="print">
            <a:alphaModFix amt="26000"/>
          </a:blip>
          <a:tile tx="0" ty="0" sx="100000" sy="100000" flip="none" algn="tl"/>
        </a:blipFill>
        <a:effectLst/>
      </p:bgPr>
    </p:bg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图片 74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 flipV="1">
            <a:off x="442625" y="3408562"/>
            <a:ext cx="3006812" cy="3892062"/>
          </a:xfrm>
          <a:prstGeom prst="rect">
            <a:avLst/>
          </a:prstGeom>
        </p:spPr>
      </p:pic>
      <p:sp>
        <p:nvSpPr>
          <p:cNvPr id="1048624" name="自由: 形状 17"/>
          <p:cNvSpPr/>
          <p:nvPr/>
        </p:nvSpPr>
        <p:spPr>
          <a:xfrm>
            <a:off x="4383253" y="0"/>
            <a:ext cx="7808747" cy="6858000"/>
          </a:xfrm>
          <a:custGeom>
            <a:avLst/>
            <a:gdLst>
              <a:gd name="connsiteX0" fmla="*/ 1358039 w 7808747"/>
              <a:gd name="connsiteY0" fmla="*/ 0 h 6858000"/>
              <a:gd name="connsiteX1" fmla="*/ 7808747 w 7808747"/>
              <a:gd name="connsiteY1" fmla="*/ 0 h 6858000"/>
              <a:gd name="connsiteX2" fmla="*/ 7808747 w 7808747"/>
              <a:gd name="connsiteY2" fmla="*/ 6858000 h 6858000"/>
              <a:gd name="connsiteX3" fmla="*/ 1427661 w 7808747"/>
              <a:gd name="connsiteY3" fmla="*/ 6858000 h 6858000"/>
              <a:gd name="connsiteX4" fmla="*/ 1278500 w 7808747"/>
              <a:gd name="connsiteY4" fmla="*/ 6701551 h 6858000"/>
              <a:gd name="connsiteX5" fmla="*/ 0 w 7808747"/>
              <a:gd name="connsiteY5" fmla="*/ 3392488 h 6858000"/>
              <a:gd name="connsiteX6" fmla="*/ 1278500 w 7808747"/>
              <a:gd name="connsiteY6" fmla="*/ 834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08747" h="6858000">
                <a:moveTo>
                  <a:pt x="1358039" y="0"/>
                </a:moveTo>
                <a:lnTo>
                  <a:pt x="7808747" y="0"/>
                </a:lnTo>
                <a:lnTo>
                  <a:pt x="7808747" y="6858000"/>
                </a:lnTo>
                <a:lnTo>
                  <a:pt x="1427661" y="6858000"/>
                </a:lnTo>
                <a:lnTo>
                  <a:pt x="1278500" y="6701551"/>
                </a:lnTo>
                <a:cubicBezTo>
                  <a:pt x="484146" y="5827567"/>
                  <a:pt x="0" y="4666567"/>
                  <a:pt x="0" y="3392488"/>
                </a:cubicBezTo>
                <a:cubicBezTo>
                  <a:pt x="0" y="2118410"/>
                  <a:pt x="484146" y="957410"/>
                  <a:pt x="1278500" y="83426"/>
                </a:cubicBez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ffectLst>
            <a:outerShdw blurRad="3683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grpSp>
        <p:nvGrpSpPr>
          <p:cNvPr id="34" name="组合 2"/>
          <p:cNvGrpSpPr/>
          <p:nvPr/>
        </p:nvGrpSpPr>
        <p:grpSpPr>
          <a:xfrm>
            <a:off x="5829300" y="869950"/>
            <a:ext cx="4547235" cy="1621211"/>
            <a:chOff x="6508000" y="870243"/>
            <a:chExt cx="3868208" cy="1621264"/>
          </a:xfrm>
        </p:grpSpPr>
        <p:sp>
          <p:nvSpPr>
            <p:cNvPr id="1048625" name="文本框 8"/>
            <p:cNvSpPr txBox="1"/>
            <p:nvPr/>
          </p:nvSpPr>
          <p:spPr>
            <a:xfrm>
              <a:off x="6508540" y="870243"/>
              <a:ext cx="2934088" cy="4603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p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endParaRPr>
            </a:p>
          </p:txBody>
        </p:sp>
        <p:sp>
          <p:nvSpPr>
            <p:cNvPr id="1048626" name="矩形 10"/>
            <p:cNvSpPr/>
            <p:nvPr/>
          </p:nvSpPr>
          <p:spPr>
            <a:xfrm>
              <a:off x="6508000" y="876015"/>
              <a:ext cx="3868208" cy="1615492"/>
            </a:xfrm>
            <a:prstGeom prst="rect">
              <a:avLst/>
            </a:prstGeom>
          </p:spPr>
          <p:txBody>
            <a:bodyPr vert="horz" wrap="square">
              <a:spAutoFit/>
            </a:bodyPr>
            <a:p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华文新魏" panose="02010800040101010101" charset="-122"/>
                </a:rPr>
                <a:t>1.</a:t>
              </a:r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华文新魏" panose="02010800040101010101" charset="-122"/>
                </a:rPr>
                <a:t>《语文课程标准》指出：“语文课程有丰富的人文内涵，语文课要充分重视学生的朗读，让学生在反复的朗读中体会语言所蕴含的丰富的情感，并与自己的情感相通，加深理解与体验。”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endParaRPr>
            </a:p>
          </p:txBody>
        </p:sp>
      </p:grpSp>
      <p:sp>
        <p:nvSpPr>
          <p:cNvPr id="1048627" name="矩形 13"/>
          <p:cNvSpPr/>
          <p:nvPr/>
        </p:nvSpPr>
        <p:spPr>
          <a:xfrm>
            <a:off x="5106035" y="2929255"/>
            <a:ext cx="6362065" cy="1005839"/>
          </a:xfrm>
          <a:prstGeom prst="rect">
            <a:avLst/>
          </a:prstGeom>
        </p:spPr>
        <p:txBody>
          <a:bodyPr vert="horz" wrap="square">
            <a:spAutoFit/>
          </a:bodyPr>
          <a:p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2.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朗读对于锻炼学生口才，促进学生记忆，丰富和提高语言表达能力，培养形象思维和灵感思维，增强对语言艺术的欣赏能力等方面具有重要意义。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048628" name="矩形 16"/>
          <p:cNvSpPr/>
          <p:nvPr/>
        </p:nvSpPr>
        <p:spPr>
          <a:xfrm>
            <a:off x="5829935" y="4521835"/>
            <a:ext cx="4942840" cy="1310639"/>
          </a:xfrm>
          <a:prstGeom prst="rect">
            <a:avLst/>
          </a:prstGeom>
        </p:spPr>
        <p:txBody>
          <a:bodyPr vert="horz" wrap="square">
            <a:spAutoFit/>
          </a:bodyPr>
          <a:p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3.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朱自清先生在《朗诵与诗》一文中指出：“语言不能离开声调，诗文是为了读而存在的”，“有朗读才能体会出每一词、每一语、每一句的义蕴，同时吟味它们的节奏。”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1048629" name="文本框 1"/>
          <p:cNvSpPr txBox="1"/>
          <p:nvPr/>
        </p:nvSpPr>
        <p:spPr>
          <a:xfrm>
            <a:off x="1875790" y="2973070"/>
            <a:ext cx="3732530" cy="548639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主要理论依据：</a:t>
            </a:r>
            <a:endParaRPr lang="zh-CN" altLang="en-US" sz="2800" b="1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ransition spd="slow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 cstate="print">
            <a:alphaModFix amt="26000"/>
          </a:blip>
          <a:tile tx="0" ty="0" sx="100000" sy="100000" flip="none" algn="tl"/>
        </a:blipFill>
        <a:effectLst/>
      </p:bgPr>
    </p:bg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图片 13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 rot="11852788" flipH="1" flipV="1">
            <a:off x="3899268" y="-821296"/>
            <a:ext cx="6217748" cy="8048346"/>
          </a:xfrm>
          <a:prstGeom prst="rect">
            <a:avLst/>
          </a:prstGeom>
          <a:effectLst>
            <a:softEdge rad="0"/>
          </a:effectLst>
        </p:spPr>
      </p:pic>
      <p:grpSp>
        <p:nvGrpSpPr>
          <p:cNvPr id="38" name="组合 4"/>
          <p:cNvGrpSpPr/>
          <p:nvPr/>
        </p:nvGrpSpPr>
        <p:grpSpPr>
          <a:xfrm>
            <a:off x="574499" y="879230"/>
            <a:ext cx="3249895" cy="5357447"/>
            <a:chOff x="7210222" y="3140035"/>
            <a:chExt cx="1770664" cy="3272488"/>
          </a:xfrm>
        </p:grpSpPr>
        <p:sp>
          <p:nvSpPr>
            <p:cNvPr id="1048632" name="矩形 5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48633" name="矩形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3" cstate="print">
                <a:alphaModFix amt="26000"/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39" name="组合 7"/>
          <p:cNvGrpSpPr/>
          <p:nvPr/>
        </p:nvGrpSpPr>
        <p:grpSpPr>
          <a:xfrm>
            <a:off x="4484780" y="879230"/>
            <a:ext cx="3249895" cy="5357447"/>
            <a:chOff x="7210222" y="3140035"/>
            <a:chExt cx="1770664" cy="3272488"/>
          </a:xfrm>
        </p:grpSpPr>
        <p:sp>
          <p:nvSpPr>
            <p:cNvPr id="1048634" name="矩形 8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48635" name="矩形 9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3" cstate="print">
                <a:alphaModFix amt="26000"/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40" name="组合 10"/>
          <p:cNvGrpSpPr/>
          <p:nvPr/>
        </p:nvGrpSpPr>
        <p:grpSpPr>
          <a:xfrm>
            <a:off x="8241392" y="879230"/>
            <a:ext cx="3249895" cy="5357447"/>
            <a:chOff x="7210222" y="3140035"/>
            <a:chExt cx="1770664" cy="3272488"/>
          </a:xfrm>
        </p:grpSpPr>
        <p:sp>
          <p:nvSpPr>
            <p:cNvPr id="1048636" name="矩形 11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48637" name="矩形 12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3" cstate="print">
                <a:alphaModFix amt="26000"/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2097166" name="图片 15"/>
          <p:cNvPicPr>
            <a:picLocks noChangeAspect="1"/>
          </p:cNvPicPr>
          <p:nvPr/>
        </p:nvPicPr>
        <p:blipFill rotWithShape="1">
          <a:blip r:embed="rId4" cstate="print"/>
          <a:srcRect l="-856" t="45442" r="73283" b="11830"/>
          <a:stretch>
            <a:fillRect/>
          </a:stretch>
        </p:blipFill>
        <p:spPr>
          <a:xfrm>
            <a:off x="1628589" y="879705"/>
            <a:ext cx="1239315" cy="1969477"/>
          </a:xfrm>
          <a:prstGeom prst="rect">
            <a:avLst/>
          </a:prstGeom>
        </p:spPr>
      </p:pic>
      <p:pic>
        <p:nvPicPr>
          <p:cNvPr id="2097167" name="图片 16"/>
          <p:cNvPicPr>
            <a:picLocks noChangeAspect="1"/>
          </p:cNvPicPr>
          <p:nvPr/>
        </p:nvPicPr>
        <p:blipFill rotWithShape="1">
          <a:blip r:embed="rId4" cstate="print"/>
          <a:srcRect l="43742" t="13987" r="32523" b="39979"/>
          <a:stretch>
            <a:fillRect/>
          </a:stretch>
        </p:blipFill>
        <p:spPr>
          <a:xfrm>
            <a:off x="5547206" y="955269"/>
            <a:ext cx="1066800" cy="2121877"/>
          </a:xfrm>
          <a:prstGeom prst="rect">
            <a:avLst/>
          </a:prstGeom>
        </p:spPr>
      </p:pic>
      <p:pic>
        <p:nvPicPr>
          <p:cNvPr id="2097168" name="图片 17"/>
          <p:cNvPicPr>
            <a:picLocks noChangeAspect="1"/>
          </p:cNvPicPr>
          <p:nvPr/>
        </p:nvPicPr>
        <p:blipFill rotWithShape="1">
          <a:blip r:embed="rId4" cstate="print"/>
          <a:srcRect l="43742" t="43053" r="-2121" b="32531"/>
          <a:stretch>
            <a:fillRect/>
          </a:stretch>
        </p:blipFill>
        <p:spPr>
          <a:xfrm rot="16200000">
            <a:off x="8602128" y="1906415"/>
            <a:ext cx="2623849" cy="1125416"/>
          </a:xfrm>
          <a:prstGeom prst="rect">
            <a:avLst/>
          </a:prstGeom>
        </p:spPr>
      </p:pic>
      <p:sp>
        <p:nvSpPr>
          <p:cNvPr id="1048638" name="文本框 1"/>
          <p:cNvSpPr txBox="1"/>
          <p:nvPr/>
        </p:nvSpPr>
        <p:spPr>
          <a:xfrm>
            <a:off x="4485005" y="274955"/>
            <a:ext cx="3347085" cy="548639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研究目标</a:t>
            </a:r>
            <a:r>
              <a:rPr lang="zh-CN" altLang="en-US" sz="2800">
                <a:solidFill>
                  <a:srgbClr val="FF0000"/>
                </a:solidFill>
              </a:rPr>
              <a:t>：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1048639" name="文本框 99"/>
          <p:cNvSpPr txBox="1"/>
          <p:nvPr/>
        </p:nvSpPr>
        <p:spPr>
          <a:xfrm>
            <a:off x="605155" y="3780790"/>
            <a:ext cx="3169285" cy="10820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0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1、激发学生的朗读兴趣，培养学生乐于朗读并自觉地进行训练的习惯。</a:t>
            </a:r>
            <a:endParaRPr lang="zh-CN" altLang="en-US" sz="20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1048640" name="文本框 2"/>
          <p:cNvSpPr txBox="1"/>
          <p:nvPr/>
        </p:nvSpPr>
        <p:spPr>
          <a:xfrm>
            <a:off x="4806950" y="3855085"/>
            <a:ext cx="2779395" cy="1082039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2、使学生掌握正确的朗读方法，朗读技巧，提高朗读能力。</a:t>
            </a:r>
            <a:endParaRPr lang="zh-CN" altLang="en-US" sz="20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1048641" name="文本框 14"/>
          <p:cNvSpPr txBox="1"/>
          <p:nvPr/>
        </p:nvSpPr>
        <p:spPr>
          <a:xfrm>
            <a:off x="8416290" y="3804285"/>
            <a:ext cx="2971800" cy="1082039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/>
            <a:r>
              <a:rPr lang="en-US" altLang="zh-CN" sz="2000">
                <a:latin typeface="华文新魏" panose="02010800040101010101" charset="-122"/>
                <a:ea typeface="华文新魏" panose="02010800040101010101" charset="-122"/>
                <a:sym typeface="+mn-ea"/>
              </a:rPr>
              <a:t>3</a:t>
            </a:r>
            <a:r>
              <a:rPr lang="zh-CN" altLang="en-US" sz="2000">
                <a:latin typeface="华文新魏" panose="02010800040101010101" charset="-122"/>
                <a:ea typeface="华文新魏" panose="02010800040101010101" charset="-122"/>
                <a:sym typeface="+mn-ea"/>
              </a:rPr>
              <a:t>、</a:t>
            </a:r>
            <a:r>
              <a:rPr lang="zh-CN" sz="2000">
                <a:latin typeface="华文新魏" panose="02010800040101010101" charset="-122"/>
                <a:ea typeface="华文新魏" panose="02010800040101010101" charset="-122"/>
                <a:sym typeface="+mn-ea"/>
              </a:rPr>
              <a:t>扩大知识面，乐于将自己积累的优美语段通过朗读与别人交流共享。</a:t>
            </a:r>
            <a:endParaRPr lang="en-US" altLang="zh-CN" sz="2000"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</p:spTree>
  </p:cSld>
  <p:clrMapOvr>
    <a:masterClrMapping/>
  </p:clrMapOvr>
  <p:transition spd="slow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 cstate="print">
            <a:alphaModFix amt="26000"/>
          </a:blip>
          <a:tile tx="0" ty="0" sx="100000" sy="100000" flip="none" algn="tl"/>
        </a:blipFill>
        <a:effectLst/>
      </p:bgPr>
    </p:bg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图片 4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 rot="5810512">
            <a:off x="371182" y="-722953"/>
            <a:ext cx="4415390" cy="6051910"/>
          </a:xfrm>
          <a:prstGeom prst="rect">
            <a:avLst/>
          </a:prstGeom>
        </p:spPr>
      </p:pic>
      <p:grpSp>
        <p:nvGrpSpPr>
          <p:cNvPr id="42" name="组合 5"/>
          <p:cNvGrpSpPr/>
          <p:nvPr/>
        </p:nvGrpSpPr>
        <p:grpSpPr>
          <a:xfrm>
            <a:off x="996531" y="1298153"/>
            <a:ext cx="8393653" cy="4158939"/>
            <a:chOff x="7210222" y="3140035"/>
            <a:chExt cx="1770664" cy="3272488"/>
          </a:xfrm>
        </p:grpSpPr>
        <p:sp>
          <p:nvSpPr>
            <p:cNvPr id="1048642" name="矩形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48643" name="矩形 7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3" cstate="print">
                <a:alphaModFix amt="26000"/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2097170" name="图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 flipH="1" flipV="1">
            <a:off x="8203046" y="3643737"/>
            <a:ext cx="2801815" cy="3626711"/>
          </a:xfrm>
          <a:prstGeom prst="rect">
            <a:avLst/>
          </a:prstGeom>
        </p:spPr>
      </p:pic>
      <p:sp>
        <p:nvSpPr>
          <p:cNvPr id="1048644" name="文本框 2"/>
          <p:cNvSpPr txBox="1"/>
          <p:nvPr/>
        </p:nvSpPr>
        <p:spPr>
          <a:xfrm>
            <a:off x="1216025" y="564515"/>
            <a:ext cx="3002280" cy="548639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研究内容：</a:t>
            </a:r>
            <a:endParaRPr lang="zh-CN" altLang="en-US" sz="280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048645" name="文本框 3"/>
          <p:cNvSpPr txBox="1"/>
          <p:nvPr/>
        </p:nvSpPr>
        <p:spPr>
          <a:xfrm>
            <a:off x="1418590" y="1659890"/>
            <a:ext cx="7110730" cy="28473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1、保证学生读书时间，注重调动学生朗读兴趣的研究。</a:t>
            </a:r>
            <a:endParaRPr lang="zh-CN" altLang="en-US" sz="24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en-US" sz="2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2、提高教师指导学生朗读方法、朗读技巧的策略研究。</a:t>
            </a:r>
            <a:endParaRPr lang="zh-CN" altLang="en-US" sz="24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en-US" sz="2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3、课内外相结合，开展丰富多彩的朗读活动的研究。</a:t>
            </a:r>
            <a:endParaRPr lang="zh-CN" altLang="en-US" sz="24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 sz="24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en-US" sz="2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4、对学生朗读能力的评价策略研究。</a:t>
            </a:r>
            <a:endParaRPr lang="zh-CN" altLang="en-US" sz="24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</p:cSld>
  <p:clrMapOvr>
    <a:masterClrMapping/>
  </p:clrMapOvr>
  <p:transition spd="slow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 cstate="print">
            <a:alphaModFix amt="26000"/>
          </a:blip>
          <a:tile tx="0" ty="0" sx="100000" sy="100000" flip="none" algn="tl"/>
        </a:blipFill>
        <a:effectLst/>
      </p:bgPr>
    </p:bg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图片 946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0" y="4782658"/>
            <a:ext cx="550127" cy="1368496"/>
          </a:xfrm>
          <a:prstGeom prst="rect">
            <a:avLst/>
          </a:prstGeom>
        </p:spPr>
      </p:pic>
      <p:pic>
        <p:nvPicPr>
          <p:cNvPr id="2097172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 flipV="1">
            <a:off x="9684782" y="3392488"/>
            <a:ext cx="2801815" cy="3626711"/>
          </a:xfrm>
          <a:prstGeom prst="rect">
            <a:avLst/>
          </a:prstGeom>
        </p:spPr>
      </p:pic>
      <p:sp>
        <p:nvSpPr>
          <p:cNvPr id="1048646" name="自由: 形状 16"/>
          <p:cNvSpPr/>
          <p:nvPr/>
        </p:nvSpPr>
        <p:spPr>
          <a:xfrm>
            <a:off x="1242818" y="0"/>
            <a:ext cx="9842872" cy="6858000"/>
          </a:xfrm>
          <a:custGeom>
            <a:avLst/>
            <a:gdLst>
              <a:gd name="connsiteX0" fmla="*/ 1358039 w 9842872"/>
              <a:gd name="connsiteY0" fmla="*/ 0 h 6858000"/>
              <a:gd name="connsiteX1" fmla="*/ 8484833 w 9842872"/>
              <a:gd name="connsiteY1" fmla="*/ 0 h 6858000"/>
              <a:gd name="connsiteX2" fmla="*/ 8564372 w 9842872"/>
              <a:gd name="connsiteY2" fmla="*/ 83426 h 6858000"/>
              <a:gd name="connsiteX3" fmla="*/ 9842872 w 9842872"/>
              <a:gd name="connsiteY3" fmla="*/ 3392488 h 6858000"/>
              <a:gd name="connsiteX4" fmla="*/ 8564372 w 9842872"/>
              <a:gd name="connsiteY4" fmla="*/ 6701551 h 6858000"/>
              <a:gd name="connsiteX5" fmla="*/ 8415211 w 9842872"/>
              <a:gd name="connsiteY5" fmla="*/ 6858000 h 6858000"/>
              <a:gd name="connsiteX6" fmla="*/ 1427661 w 9842872"/>
              <a:gd name="connsiteY6" fmla="*/ 6858000 h 6858000"/>
              <a:gd name="connsiteX7" fmla="*/ 1278500 w 9842872"/>
              <a:gd name="connsiteY7" fmla="*/ 6701551 h 6858000"/>
              <a:gd name="connsiteX8" fmla="*/ 0 w 9842872"/>
              <a:gd name="connsiteY8" fmla="*/ 3392488 h 6858000"/>
              <a:gd name="connsiteX9" fmla="*/ 1278500 w 9842872"/>
              <a:gd name="connsiteY9" fmla="*/ 834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42872" h="6858000">
                <a:moveTo>
                  <a:pt x="1358039" y="0"/>
                </a:moveTo>
                <a:lnTo>
                  <a:pt x="8484833" y="0"/>
                </a:lnTo>
                <a:lnTo>
                  <a:pt x="8564372" y="83426"/>
                </a:lnTo>
                <a:cubicBezTo>
                  <a:pt x="9358726" y="957410"/>
                  <a:pt x="9842872" y="2118410"/>
                  <a:pt x="9842872" y="3392488"/>
                </a:cubicBezTo>
                <a:cubicBezTo>
                  <a:pt x="9842872" y="4666567"/>
                  <a:pt x="9358726" y="5827567"/>
                  <a:pt x="8564372" y="6701551"/>
                </a:cubicBezTo>
                <a:lnTo>
                  <a:pt x="8415211" y="6858000"/>
                </a:lnTo>
                <a:lnTo>
                  <a:pt x="1427661" y="6858000"/>
                </a:lnTo>
                <a:lnTo>
                  <a:pt x="1278500" y="6701551"/>
                </a:lnTo>
                <a:cubicBezTo>
                  <a:pt x="484146" y="5827567"/>
                  <a:pt x="0" y="4666567"/>
                  <a:pt x="0" y="3392488"/>
                </a:cubicBezTo>
                <a:cubicBezTo>
                  <a:pt x="0" y="2118410"/>
                  <a:pt x="484146" y="957410"/>
                  <a:pt x="1278500" y="83426"/>
                </a:cubicBezTo>
                <a:close/>
              </a:path>
            </a:pathLst>
          </a:custGeom>
          <a:blipFill dpi="0" rotWithShape="1">
            <a:blip r:embed="rId4" cstate="print">
              <a:alphaModFix amt="87000"/>
            </a:blip>
            <a:srcRect/>
            <a:tile tx="0" ty="0" sx="100000" sy="100000" flip="none" algn="tl"/>
          </a:blipFill>
          <a:ln>
            <a:noFill/>
          </a:ln>
          <a:effectLst>
            <a:outerShdw blurRad="3683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pic>
        <p:nvPicPr>
          <p:cNvPr id="2097173" name="图片 6"/>
          <p:cNvPicPr>
            <a:picLocks noChangeAspect="1"/>
          </p:cNvPicPr>
          <p:nvPr/>
        </p:nvPicPr>
        <p:blipFill>
          <a:blip r:embed="rId5" cstate="print">
            <a:grayscl/>
          </a:blip>
          <a:stretch>
            <a:fillRect/>
          </a:stretch>
        </p:blipFill>
        <p:spPr>
          <a:xfrm rot="1619601" flipH="1">
            <a:off x="1394065" y="-319301"/>
            <a:ext cx="6277368" cy="6437425"/>
          </a:xfrm>
          <a:prstGeom prst="rect">
            <a:avLst/>
          </a:prstGeom>
        </p:spPr>
      </p:pic>
      <p:sp>
        <p:nvSpPr>
          <p:cNvPr id="1048647" name="文本框 1"/>
          <p:cNvSpPr txBox="1"/>
          <p:nvPr/>
        </p:nvSpPr>
        <p:spPr>
          <a:xfrm>
            <a:off x="6232525" y="172720"/>
            <a:ext cx="2931160" cy="548639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预期成果：</a:t>
            </a:r>
            <a:endParaRPr lang="zh-CN" altLang="en-US" sz="280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048648" name="文本框 2"/>
          <p:cNvSpPr txBox="1"/>
          <p:nvPr/>
        </p:nvSpPr>
        <p:spPr>
          <a:xfrm>
            <a:off x="5953125" y="923290"/>
            <a:ext cx="3209925" cy="3444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1.促进教师教学观念的转变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2.促进学生学习方式的转变</a:t>
            </a:r>
            <a:endParaRPr lang="zh-CN" altLang="en-US"/>
          </a:p>
          <a:p>
            <a:r>
              <a:rPr lang="zh-CN" altLang="en-US"/>
              <a:t> </a:t>
            </a:r>
            <a:r>
              <a:rPr lang="en-US" altLang="zh-CN"/>
              <a:t>  </a:t>
            </a:r>
            <a:r>
              <a:rPr lang="zh-CN" altLang="en-US"/>
              <a:t>学生学习方式的改变，使学</a:t>
            </a:r>
            <a:r>
              <a:rPr lang="en-US" altLang="zh-CN"/>
              <a:t>       </a:t>
            </a:r>
            <a:r>
              <a:rPr lang="zh-CN" altLang="en-US"/>
              <a:t>生掌握了良好的学习方法，激</a:t>
            </a:r>
            <a:r>
              <a:rPr lang="en-US" altLang="zh-CN"/>
              <a:t> </a:t>
            </a:r>
            <a:r>
              <a:rPr lang="zh-CN" altLang="en-US"/>
              <a:t>发学生在阅读中善学、乐学，从而达到了最佳的阅读效果。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3、促进课堂教学格局的转变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p:transition spd="slow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 cstate="print">
            <a:alphaModFix amt="26000"/>
          </a:blip>
          <a:tile tx="0" ty="0" sx="100000" sy="100000" flip="none" algn="tl"/>
        </a:blipFill>
        <a:effectLst/>
      </p:bgPr>
    </p:bg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4" name="图片 4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 rot="10800000">
            <a:off x="7776610" y="0"/>
            <a:ext cx="4415390" cy="6051910"/>
          </a:xfrm>
          <a:prstGeom prst="rect">
            <a:avLst/>
          </a:prstGeom>
        </p:spPr>
      </p:pic>
      <p:grpSp>
        <p:nvGrpSpPr>
          <p:cNvPr id="45" name="组合 5"/>
          <p:cNvGrpSpPr/>
          <p:nvPr/>
        </p:nvGrpSpPr>
        <p:grpSpPr>
          <a:xfrm>
            <a:off x="2294753" y="1298153"/>
            <a:ext cx="8393653" cy="4158939"/>
            <a:chOff x="7210222" y="3140035"/>
            <a:chExt cx="1770664" cy="3272488"/>
          </a:xfrm>
        </p:grpSpPr>
        <p:sp>
          <p:nvSpPr>
            <p:cNvPr id="1048649" name="矩形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48650" name="矩形 7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3" cstate="print">
                <a:alphaModFix amt="26000"/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2097175" name="图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H="1" flipV="1">
            <a:off x="0" y="3231289"/>
            <a:ext cx="2801815" cy="3626711"/>
          </a:xfrm>
          <a:prstGeom prst="rect">
            <a:avLst/>
          </a:prstGeom>
        </p:spPr>
      </p:pic>
      <p:sp>
        <p:nvSpPr>
          <p:cNvPr id="1048651" name="文本框 2"/>
          <p:cNvSpPr txBox="1"/>
          <p:nvPr/>
        </p:nvSpPr>
        <p:spPr>
          <a:xfrm>
            <a:off x="3559810" y="2463165"/>
            <a:ext cx="5436870" cy="980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5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文新魏" panose="02010800040101010101" charset="-122"/>
                <a:ea typeface="华文新魏" panose="02010800040101010101" charset="-122"/>
              </a:rPr>
              <a:t>感谢倾听！</a:t>
            </a:r>
            <a:endParaRPr lang="zh-CN" altLang="en-US" sz="5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ransition spd="slow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903</Words>
  <Application>WPS 演示</Application>
  <PresentationFormat/>
  <Paragraphs>57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Arial</vt:lpstr>
      <vt:lpstr>宋体</vt:lpstr>
      <vt:lpstr>Wingdings</vt:lpstr>
      <vt:lpstr>华文楷体</vt:lpstr>
      <vt:lpstr>华文新魏</vt:lpstr>
      <vt:lpstr>方正行楷繁体</vt:lpstr>
      <vt:lpstr>等线</vt:lpstr>
      <vt:lpstr>微软雅黑</vt:lpstr>
      <vt:lpstr>Arial Unicode MS</vt:lpstr>
      <vt:lpstr>等线 Light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大侠素材铺</dc:title>
  <dc:creator>大侠素材铺</dc:creator>
  <cp:lastModifiedBy>如水月光</cp:lastModifiedBy>
  <cp:revision>1</cp:revision>
  <dcterms:created xsi:type="dcterms:W3CDTF">2022-01-21T01:13:55Z</dcterms:created>
  <dcterms:modified xsi:type="dcterms:W3CDTF">2022-01-21T01:13:59Z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1DDE76B5C57C4F8F9EBCFD98883018A6</vt:lpwstr>
  </property>
</Properties>
</file>