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4" r:id="rId7"/>
    <p:sldId id="265" r:id="rId8"/>
    <p:sldId id="259" r:id="rId9"/>
    <p:sldId id="266" r:id="rId10"/>
    <p:sldId id="267" r:id="rId11"/>
    <p:sldId id="268" r:id="rId12"/>
    <p:sldId id="276" r:id="rId13"/>
    <p:sldId id="263" r:id="rId14"/>
    <p:sldId id="269" r:id="rId15"/>
    <p:sldId id="270" r:id="rId16"/>
    <p:sldId id="271" r:id="rId17"/>
    <p:sldId id="262" r:id="rId18"/>
    <p:sldId id="272" r:id="rId19"/>
    <p:sldId id="273" r:id="rId20"/>
    <p:sldId id="277" r:id="rId21"/>
    <p:sldId id="278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杜B格小生" initials="杜B格小生" lastIdx="1" clrIdx="0"/>
  <p:cmAuthor id="1" name="Tao Tao" initials="TT" lastIdx="14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5D0"/>
    <a:srgbClr val="F8E01C"/>
    <a:srgbClr val="9F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270" y="-32385"/>
            <a:ext cx="12219305" cy="4342130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E:\张颖颖PPT工作成果\张颖2019PPT\43-习惯养成\太阳.png太阳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56845" y="-238125"/>
            <a:ext cx="2275205" cy="22250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9596120" y="-52070"/>
            <a:ext cx="2621280" cy="2132330"/>
            <a:chOff x="15076" y="-51"/>
            <a:chExt cx="4128" cy="3358"/>
          </a:xfrm>
        </p:grpSpPr>
        <p:pic>
          <p:nvPicPr>
            <p:cNvPr id="4" name="图片 3" descr="C:\Users\Administrator\Desktop\1.png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flipH="1">
              <a:off x="15076" y="-51"/>
              <a:ext cx="4129" cy="3358"/>
            </a:xfrm>
            <a:prstGeom prst="rect">
              <a:avLst/>
            </a:prstGeom>
          </p:spPr>
        </p:pic>
        <p:pic>
          <p:nvPicPr>
            <p:cNvPr id="12" name="图片 11" descr="云朵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57" y="845"/>
              <a:ext cx="1425" cy="850"/>
            </a:xfrm>
            <a:prstGeom prst="rect">
              <a:avLst/>
            </a:prstGeom>
          </p:spPr>
        </p:pic>
      </p:grpSp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980" y="160655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35" y="335915"/>
            <a:ext cx="1176020" cy="7016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57287" y="3437146"/>
            <a:ext cx="3669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n w="31750" cap="rnd">
                  <a:noFill/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防止溺水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3752" y="1493310"/>
            <a:ext cx="10138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31750" cap="rnd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薛家实验小学</a:t>
            </a:r>
            <a:endParaRPr lang="en-US" altLang="zh-CN" sz="6600" b="1" dirty="0">
              <a:ln w="31750" cap="rnd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6600" b="1" dirty="0">
                <a:ln w="31750" cap="rnd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学生安全教育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026920" y="819786"/>
            <a:ext cx="8471535" cy="676000"/>
            <a:chOff x="1278" y="893"/>
            <a:chExt cx="13341" cy="9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" y="900"/>
              <a:ext cx="6261" cy="984"/>
              <a:chOff x="1278" y="883"/>
              <a:chExt cx="6261" cy="98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917" y="883"/>
                <a:ext cx="3622" cy="984"/>
                <a:chOff x="3917" y="883"/>
                <a:chExt cx="3622" cy="98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4" name="椭圆 23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 dirty="0">
                        <a:solidFill>
                          <a:schemeClr val="bg1"/>
                        </a:solidFill>
                      </a:rPr>
                      <a:t>生</a:t>
                    </a:r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4772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爱</a:t>
                    </a: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命</a:t>
                    </a: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珍</a:t>
                    </a:r>
                  </a:p>
                </p:txBody>
              </p:sp>
            </p:grp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127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8303" y="893"/>
              <a:ext cx="6316" cy="992"/>
              <a:chOff x="3917" y="876"/>
              <a:chExt cx="6316" cy="99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917" y="876"/>
                <a:ext cx="3623" cy="992"/>
                <a:chOff x="3917" y="876"/>
                <a:chExt cx="3623" cy="992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溺</a:t>
                    </a: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4772" y="876"/>
                  <a:ext cx="1007" cy="992"/>
                  <a:chOff x="5223" y="1627"/>
                  <a:chExt cx="1007" cy="992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文本框 50"/>
                  <p:cNvSpPr txBox="1"/>
                  <p:nvPr/>
                </p:nvSpPr>
                <p:spPr>
                  <a:xfrm>
                    <a:off x="5245" y="1627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止</a:t>
                    </a: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文本框 53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水</a:t>
                    </a: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防</a:t>
                    </a:r>
                  </a:p>
                </p:txBody>
              </p:sp>
            </p:grpSp>
          </p:grpSp>
          <p:cxnSp>
            <p:nvCxnSpPr>
              <p:cNvPr id="58" name="直接连接符 57"/>
              <p:cNvCxnSpPr/>
              <p:nvPr/>
            </p:nvCxnSpPr>
            <p:spPr>
              <a:xfrm>
                <a:off x="754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60655"/>
            <a:ext cx="760095" cy="45339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-1270" y="2971257"/>
            <a:ext cx="12645684" cy="4735830"/>
            <a:chOff x="-2" y="4285"/>
            <a:chExt cx="19863" cy="7458"/>
          </a:xfrm>
        </p:grpSpPr>
        <p:pic>
          <p:nvPicPr>
            <p:cNvPr id="8" name="图片 7" descr="E:\张颖颖PPT工作成果\张颖2019PPT\43-习惯养成\海水.png海水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2" y="5839"/>
              <a:ext cx="19208" cy="590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234" y="4285"/>
              <a:ext cx="19627" cy="6292"/>
              <a:chOff x="198" y="3264"/>
              <a:chExt cx="19627" cy="6292"/>
            </a:xfrm>
          </p:grpSpPr>
          <p:pic>
            <p:nvPicPr>
              <p:cNvPr id="64" name="图片 63" descr="C:\Users\Administrator\Desktop\timg副本.pngtimg副本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2132" y="3264"/>
                <a:ext cx="7693" cy="5621"/>
              </a:xfrm>
              <a:prstGeom prst="rect">
                <a:avLst/>
              </a:prstGeom>
            </p:spPr>
          </p:pic>
          <p:pic>
            <p:nvPicPr>
              <p:cNvPr id="2" name="图片 1" descr="E:\张颖颖PPT工作成果\张颖2019PPT\43-习惯养成\2.png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98" y="3929"/>
                <a:ext cx="19210" cy="4547"/>
              </a:xfrm>
              <a:prstGeom prst="rect">
                <a:avLst/>
              </a:prstGeom>
            </p:spPr>
          </p:pic>
          <p:pic>
            <p:nvPicPr>
              <p:cNvPr id="15" name="图片 14" descr="螃蟹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5" y="7650"/>
                <a:ext cx="1953" cy="1413"/>
              </a:xfrm>
              <a:prstGeom prst="rect">
                <a:avLst/>
              </a:prstGeom>
            </p:spPr>
          </p:pic>
          <p:pic>
            <p:nvPicPr>
              <p:cNvPr id="16" name="图片 15" descr="海草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12" y="8863"/>
                <a:ext cx="977" cy="693"/>
              </a:xfrm>
              <a:prstGeom prst="rect">
                <a:avLst/>
              </a:prstGeom>
            </p:spPr>
          </p:pic>
          <p:pic>
            <p:nvPicPr>
              <p:cNvPr id="17" name="图片 16" descr="海草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" y="8611"/>
                <a:ext cx="1332" cy="945"/>
              </a:xfrm>
              <a:prstGeom prst="rect">
                <a:avLst/>
              </a:prstGeom>
            </p:spPr>
          </p:pic>
          <p:pic>
            <p:nvPicPr>
              <p:cNvPr id="18" name="图片 17" descr="螃蟹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1" y="8611"/>
                <a:ext cx="1093" cy="791"/>
              </a:xfrm>
              <a:prstGeom prst="rect">
                <a:avLst/>
              </a:prstGeom>
            </p:spPr>
          </p:pic>
        </p:grpSp>
      </p:grpSp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" y="1405255"/>
            <a:ext cx="760095" cy="453390"/>
          </a:xfrm>
          <a:prstGeom prst="rect">
            <a:avLst/>
          </a:prstGeom>
        </p:spPr>
      </p:pic>
      <p:pic>
        <p:nvPicPr>
          <p:cNvPr id="11" name="图片 10" descr="海鸥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31" name="图片 30" descr="海鸥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0000">
            <a:off x="4188460" y="78740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" y="503936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" y="404749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37465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535" y="3037205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464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4、生 病 的 时 候 不 要 游 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有些患病的人不适合游泳。比如说高血压，皮肤病，心脏病之类的，一定不能游泳，严重的话会有生命危险。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39230" y="1054735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3、忌 太 饱 或 太 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49900" y="1870710"/>
            <a:ext cx="5569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游泳也是一种需要消耗能量的运动，在是空腹没有进食的情况下不要立即游泳，否则会感到体力不支，甚至是虚脱。同时，游泳前一定不要吃得太饱。饱腹之后去游泳，容易对肠胃造成负担，会有恶心呕吐的感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877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5、游 泳 要 去 正 规 游 泳 池 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千万不要去池塘或者是河里游，那种地方有水草，容易被水草缠足导致溺水，而且水质得不到保证。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316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、游 泳 用 具 不 可 混 用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4025" y="1870710"/>
            <a:ext cx="4950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游泳的用具，如游泳衣裤、水镜等需经常清洗消毒。每次游泳后宜用清水洗眼，再滴几滴眼药水。对于耳中积水，可将头侧偏用单腿原地跳动让水流出。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877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、不 可 剧 烈 运 动 后 游 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2825" y="2332355"/>
            <a:ext cx="3513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参加强体力劳动或剧烈运动后，不能立即跳进水中游泳，尤其是在满身大汗，浑身发热的情况下，不可以立即下水，否则易引起抽筋、感冒等。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316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、不 可 长 时 间 暴 晒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7720" y="1775460"/>
            <a:ext cx="5097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长时间曝晒会产生晒斑，或引起急性皮炎，亦称日光灼伤。为防止晒斑的发生，上岸后最好用伞遮阳，或到有树荫的地方休息，或用浴巾在身上保护皮肤，或在身体裸露处涂防晒霜。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490" y="913130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70" y="-9525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1282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同伴落水，怎么办？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" y="4899660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369050" cy="1612900"/>
            <a:chOff x="3151" y="3222"/>
            <a:chExt cx="1003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5"/>
              <a:ext cx="8162" cy="5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012680" y="-254635"/>
            <a:ext cx="2311400" cy="2260600"/>
            <a:chOff x="15768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768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4095" y="655955"/>
            <a:ext cx="3699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同伴溺水后的正确施救方法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032500" y="1431925"/>
            <a:ext cx="3641090" cy="3242945"/>
          </a:xfrm>
          <a:prstGeom prst="roundRect">
            <a:avLst/>
          </a:prstGeom>
          <a:solidFill>
            <a:srgbClr val="56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63030" y="2040890"/>
            <a:ext cx="27152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在水中时，不要让被救者正面将你抱住或抓住，应从后边托起头部，让面部朝上，进行救援。</a:t>
            </a:r>
          </a:p>
          <a:p>
            <a:pPr fontAlgn="auto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446145"/>
            <a:ext cx="4079875" cy="3387725"/>
          </a:xfrm>
          <a:prstGeom prst="rect">
            <a:avLst/>
          </a:prstGeom>
        </p:spPr>
      </p:pic>
      <p:pic>
        <p:nvPicPr>
          <p:cNvPr id="15" name="图片 14" descr="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355" y="949960"/>
            <a:ext cx="3191510" cy="3114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13280" y="1790065"/>
            <a:ext cx="1834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利用岸边救生物品，第一时间抛给被救者。</a:t>
            </a:r>
          </a:p>
        </p:txBody>
      </p:sp>
      <p:pic>
        <p:nvPicPr>
          <p:cNvPr id="18" name="图片 17" descr="螃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8165" y="3446145"/>
            <a:ext cx="2984500" cy="215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4095" y="655955"/>
            <a:ext cx="3699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同伴溺水后的正确施救方法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398270" y="2493010"/>
            <a:ext cx="4024630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21080" y="2056765"/>
            <a:ext cx="4351020" cy="1029970"/>
            <a:chOff x="1492" y="2871"/>
            <a:chExt cx="6852" cy="1622"/>
          </a:xfrm>
        </p:grpSpPr>
        <p:sp>
          <p:nvSpPr>
            <p:cNvPr id="9" name="文本框 8"/>
            <p:cNvSpPr txBox="1"/>
            <p:nvPr/>
          </p:nvSpPr>
          <p:spPr>
            <a:xfrm>
              <a:off x="2167" y="3574"/>
              <a:ext cx="617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④ 离溺水者2-3米处时，潜入水中将他转至背向自己,然后进行拖带。</a:t>
              </a:r>
            </a:p>
          </p:txBody>
        </p:sp>
        <p:pic>
          <p:nvPicPr>
            <p:cNvPr id="15" name="图片 14" descr="螃蟹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2" y="2871"/>
              <a:ext cx="1293" cy="935"/>
            </a:xfrm>
            <a:prstGeom prst="rect">
              <a:avLst/>
            </a:prstGeom>
          </p:spPr>
        </p:pic>
      </p:grpSp>
      <p:sp>
        <p:nvSpPr>
          <p:cNvPr id="23" name="圆角矩形 22"/>
          <p:cNvSpPr/>
          <p:nvPr/>
        </p:nvSpPr>
        <p:spPr>
          <a:xfrm>
            <a:off x="6223000" y="2167255"/>
            <a:ext cx="4314825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84215" y="1783080"/>
            <a:ext cx="6375400" cy="852170"/>
            <a:chOff x="8604" y="2229"/>
            <a:chExt cx="10040" cy="1342"/>
          </a:xfrm>
        </p:grpSpPr>
        <p:sp>
          <p:nvSpPr>
            <p:cNvPr id="8" name="文本框 7"/>
            <p:cNvSpPr txBox="1"/>
            <p:nvPr/>
          </p:nvSpPr>
          <p:spPr>
            <a:xfrm>
              <a:off x="9357" y="2846"/>
              <a:ext cx="92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③ 在水中救援时，时刻保持被救者脸部朝上。</a:t>
              </a:r>
            </a:p>
          </p:txBody>
        </p:sp>
        <p:pic>
          <p:nvPicPr>
            <p:cNvPr id="16" name="图片 15" descr="螃蟹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04" y="2229"/>
              <a:ext cx="1293" cy="935"/>
            </a:xfrm>
            <a:prstGeom prst="rect">
              <a:avLst/>
            </a:prstGeom>
          </p:spPr>
        </p:pic>
      </p:grpSp>
      <p:sp>
        <p:nvSpPr>
          <p:cNvPr id="24" name="圆角矩形 23"/>
          <p:cNvSpPr/>
          <p:nvPr/>
        </p:nvSpPr>
        <p:spPr>
          <a:xfrm>
            <a:off x="6792595" y="3727450"/>
            <a:ext cx="4024630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379845" y="3264535"/>
            <a:ext cx="4986655" cy="942975"/>
            <a:chOff x="9340" y="4151"/>
            <a:chExt cx="7853" cy="1485"/>
          </a:xfrm>
        </p:grpSpPr>
        <p:sp>
          <p:nvSpPr>
            <p:cNvPr id="14" name="文本框 13"/>
            <p:cNvSpPr txBox="1"/>
            <p:nvPr/>
          </p:nvSpPr>
          <p:spPr>
            <a:xfrm>
              <a:off x="10065" y="5105"/>
              <a:ext cx="712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⑤ 溺水者得到救生圈后，将他拖至岸边</a:t>
              </a:r>
            </a:p>
          </p:txBody>
        </p:sp>
        <p:pic>
          <p:nvPicPr>
            <p:cNvPr id="17" name="图片 16" descr="螃蟹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0" y="4151"/>
              <a:ext cx="1293" cy="935"/>
            </a:xfrm>
            <a:prstGeom prst="rect">
              <a:avLst/>
            </a:prstGeom>
          </p:spPr>
        </p:pic>
      </p:grpSp>
      <p:pic>
        <p:nvPicPr>
          <p:cNvPr id="21" name="图片 20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" y="3446145"/>
            <a:ext cx="4079875" cy="338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00850" y="799465"/>
            <a:ext cx="1730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心 肺 复 苏</a:t>
            </a:r>
          </a:p>
        </p:txBody>
      </p:sp>
      <p:pic>
        <p:nvPicPr>
          <p:cNvPr id="8" name="图片 7" descr="timg (5)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" y="2667635"/>
            <a:ext cx="7493000" cy="29394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52055" y="2419350"/>
            <a:ext cx="3890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2、迅速倒出呼吸道及胃内积水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（1）将患者俯卧，腰部垫高，头部下垂，施术者以手压其背部。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（2）抱住溺水者的两腿，腹部放在急救者的肩部快步走动，使积水倒出。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42390" y="1589405"/>
            <a:ext cx="457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1、迅速清除患者口咽部、鼻腔内的污物，保持呼吸道的通畅。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2973705" y="5482590"/>
            <a:ext cx="6715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3、如果患者呼吸或心搏已停止，应紧急现场进行心肺复苏术（有急救技能者在救护车到来之前可以现场进行心肺复苏操作）。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8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70" y="-25400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5035" y="2358390"/>
            <a:ext cx="4862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不慎落水，如何自救！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892290" cy="1612900"/>
            <a:chOff x="3151" y="3222"/>
            <a:chExt cx="10854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63"/>
              <a:ext cx="8986" cy="73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81235" y="-254635"/>
            <a:ext cx="2311400" cy="2260600"/>
            <a:chOff x="15561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561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79875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27340" y="3463290"/>
            <a:ext cx="4143375" cy="3028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59175" y="1565910"/>
            <a:ext cx="6299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、溺水时，一定要保持冷静，不要在水中挣扎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2100" y="2433955"/>
            <a:ext cx="8836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发生溺水时，不要因为在水中的环境就不知所措，不要用鼻子或嘴巴呼吸，避免在水中呛水，争取把头部露出水面嘴巴在水面时向周围求救，如何头部没有露出水面，手臂争取漏在水面上，引起别人注意，可以让周围的人看到过来营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79875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502910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14883" y="3147378"/>
            <a:ext cx="4884420" cy="3569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195" y="1933575"/>
            <a:ext cx="6299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sz="2000" b="1">
                <a:solidFill>
                  <a:schemeClr val="accent1">
                    <a:lumMod val="50000"/>
                  </a:schemeClr>
                </a:solidFill>
              </a:rPr>
              <a:t>溺水时，全身放松，卸下身上的重物。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" y="2829560"/>
            <a:ext cx="4799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一旦溺水时，往往自己会惊慌不知所措，一定要让自己全身放松，人体的密度与水的密度差不多，再卸下身上重物，可以让自己在水中上浮至水面。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20460" y="1287780"/>
            <a:ext cx="529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sz="2000" b="1">
                <a:solidFill>
                  <a:schemeClr val="accent1">
                    <a:lumMod val="50000"/>
                  </a:schemeClr>
                </a:solidFill>
              </a:rPr>
              <a:t>不要因为由于水草而手脚忙乱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86830" y="2332355"/>
            <a:ext cx="4683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如果在水中被水草困住，这时候要冷静脱离水草，不要因为由于水草而手脚忙乱，冷静地拨开水草，使自己不会因为被水草困住而溺水。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656590"/>
            <a:ext cx="3987800" cy="2019300"/>
          </a:xfrm>
          <a:prstGeom prst="rect">
            <a:avLst/>
          </a:prstGeom>
        </p:spPr>
      </p:pic>
      <p:pic>
        <p:nvPicPr>
          <p:cNvPr id="6" name="图片 5" descr="海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C:\Users\Administrator\Desktop\timg (5)副本.pngtimg (5)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7400" y="-149860"/>
            <a:ext cx="6325870" cy="682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9320" y="327660"/>
            <a:ext cx="1770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1">
                    <a:lumMod val="50000"/>
                  </a:schemeClr>
                </a:solidFill>
              </a:rPr>
              <a:t>前 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0210" y="1517650"/>
            <a:ext cx="347916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400">
                <a:solidFill>
                  <a:schemeClr val="tx2">
                    <a:lumMod val="50000"/>
                  </a:schemeClr>
                </a:solidFill>
              </a:rPr>
              <a:t>溺水是造成中小学生意外死亡的第一杀手。春末夏初，天气逐渐变热，溺水又将进入高发季。在此，我们希望广大家长务必增强安全意识和监护意识，切实承担起监护责任，加强对孩子的教育和管理。那么，如何避免悲剧发生？遇到儿童溺水怎么办？这里，提供一些“防溺水”知识，希望大家永远用不到，但这节必修课每个人都应该补上！</a:t>
            </a:r>
          </a:p>
        </p:txBody>
      </p:sp>
      <p:pic>
        <p:nvPicPr>
          <p:cNvPr id="7" name="图片 6" descr="C:\Users\Administrator\Desktop\timg (61)副本.pngtimg (61)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255" y="2960370"/>
            <a:ext cx="4674870" cy="4674870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4777105" y="176212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5577205" y="1569085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05993" y="3164523"/>
            <a:ext cx="4884420" cy="3569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6970" y="1933575"/>
            <a:ext cx="3490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、尽量让身体浮起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" y="2829560"/>
            <a:ext cx="4799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在水中可以寻求浮力较大的树木，空汽水瓶，游泳圈等物体，借助其他物体使自己向上漂浮。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9100" y="1534795"/>
            <a:ext cx="529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、自救姿势</a:t>
            </a:r>
            <a:endParaRPr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0460" y="2364105"/>
            <a:ext cx="4683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发生溺水时，可以将自己的身体团成一团，膝盖弯曲，大腿贴近胸部，手臂抱住腿成一团，屏住呼吸，全身放松，片刻之后也会向上浮出水面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656590"/>
            <a:ext cx="3987800" cy="2019300"/>
          </a:xfrm>
          <a:prstGeom prst="rect">
            <a:avLst/>
          </a:prstGeom>
        </p:spPr>
      </p:pic>
      <p:pic>
        <p:nvPicPr>
          <p:cNvPr id="6" name="图片 5" descr="海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3302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C:\Users\Administrator\Desktop\timg (5)副本.pngtimg (5)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7400" y="-149860"/>
            <a:ext cx="6325870" cy="682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7395" y="656590"/>
            <a:ext cx="4726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accent1">
                    <a:lumMod val="50000"/>
                  </a:schemeClr>
                </a:solidFill>
              </a:rPr>
              <a:t>溺 水 自 救 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89750" y="1517650"/>
            <a:ext cx="338137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溺水勿自慌，迅速离现场。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清除口鼻保畅通，拍打后背让肺畅，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若无呼吸人工上，若无心跳挤心脏，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赶紧换上干衣裳，尽快送到病床上。</a:t>
            </a:r>
          </a:p>
        </p:txBody>
      </p:sp>
      <p:pic>
        <p:nvPicPr>
          <p:cNvPr id="7" name="图片 6" descr="C:\Users\Administrator\Desktop\timg (61)副本.pngtimg (61)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745" y="2960370"/>
            <a:ext cx="4674870" cy="4674870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4777105" y="176212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5577205" y="1569085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张颖颖PPT工作成果\张颖2019PPT\43-习惯养成\海水.png海水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7" y="3707765"/>
            <a:ext cx="12197080" cy="37490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7780" y="-32385"/>
            <a:ext cx="12219305" cy="4342130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C:\Users\Administrator\Desktop\1.pn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588500" y="-80010"/>
            <a:ext cx="2621915" cy="2132330"/>
          </a:xfrm>
          <a:prstGeom prst="rect">
            <a:avLst/>
          </a:prstGeom>
        </p:spPr>
      </p:pic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55" y="128270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710" y="303530"/>
            <a:ext cx="1176020" cy="701675"/>
          </a:xfrm>
          <a:prstGeom prst="rect">
            <a:avLst/>
          </a:prstGeom>
        </p:spPr>
      </p:pic>
      <p:pic>
        <p:nvPicPr>
          <p:cNvPr id="15" name="图片 14" descr="螃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50" y="5662295"/>
            <a:ext cx="1106805" cy="800735"/>
          </a:xfrm>
          <a:prstGeom prst="rect">
            <a:avLst/>
          </a:prstGeom>
        </p:spPr>
      </p:pic>
      <p:pic>
        <p:nvPicPr>
          <p:cNvPr id="16" name="图片 15" descr="海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1565" y="6240145"/>
            <a:ext cx="620395" cy="440055"/>
          </a:xfrm>
          <a:prstGeom prst="rect">
            <a:avLst/>
          </a:prstGeom>
        </p:spPr>
      </p:pic>
      <p:pic>
        <p:nvPicPr>
          <p:cNvPr id="17" name="图片 16" descr="海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60" y="6119495"/>
            <a:ext cx="845820" cy="600075"/>
          </a:xfrm>
          <a:prstGeom prst="rect">
            <a:avLst/>
          </a:prstGeom>
        </p:spPr>
      </p:pic>
      <p:pic>
        <p:nvPicPr>
          <p:cNvPr id="18" name="图片 17" descr="螃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010" y="6217285"/>
            <a:ext cx="694055" cy="5022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904490" y="2418715"/>
            <a:ext cx="6557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n w="31750" cap="rnd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感谢观看，欢迎指导！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026920" y="1314450"/>
            <a:ext cx="8471535" cy="629920"/>
            <a:chOff x="1278" y="893"/>
            <a:chExt cx="13341" cy="9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" y="900"/>
              <a:ext cx="6261" cy="984"/>
              <a:chOff x="1278" y="883"/>
              <a:chExt cx="6261" cy="98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917" y="883"/>
                <a:ext cx="3622" cy="984"/>
                <a:chOff x="3917" y="883"/>
                <a:chExt cx="3622" cy="98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4" name="椭圆 23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生</a:t>
                    </a:r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4772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爱</a:t>
                    </a: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命</a:t>
                    </a: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珍</a:t>
                    </a:r>
                  </a:p>
                </p:txBody>
              </p:sp>
            </p:grp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127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8303" y="893"/>
              <a:ext cx="6316" cy="992"/>
              <a:chOff x="3917" y="876"/>
              <a:chExt cx="6316" cy="99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917" y="876"/>
                <a:ext cx="3623" cy="992"/>
                <a:chOff x="3917" y="876"/>
                <a:chExt cx="3623" cy="992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溺</a:t>
                    </a: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4772" y="876"/>
                  <a:ext cx="1007" cy="992"/>
                  <a:chOff x="5223" y="1627"/>
                  <a:chExt cx="1007" cy="992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文本框 50"/>
                  <p:cNvSpPr txBox="1"/>
                  <p:nvPr/>
                </p:nvSpPr>
                <p:spPr>
                  <a:xfrm>
                    <a:off x="5245" y="1627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止</a:t>
                    </a: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文本框 53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水</a:t>
                    </a: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防</a:t>
                    </a:r>
                  </a:p>
                </p:txBody>
              </p:sp>
            </p:grpSp>
          </p:grpSp>
          <p:cxnSp>
            <p:nvCxnSpPr>
              <p:cNvPr id="58" name="直接连接符 57"/>
              <p:cNvCxnSpPr/>
              <p:nvPr/>
            </p:nvCxnSpPr>
            <p:spPr>
              <a:xfrm>
                <a:off x="754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图片 59" descr="E:\张颖颖PPT工作成果\张颖2019PPT\43-习惯养成\太阳.png太阳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56845" y="-270510"/>
            <a:ext cx="2275205" cy="2225040"/>
          </a:xfrm>
          <a:prstGeom prst="rect">
            <a:avLst/>
          </a:prstGeom>
        </p:spPr>
      </p:pic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95" y="158115"/>
            <a:ext cx="760095" cy="453390"/>
          </a:xfrm>
          <a:prstGeom prst="rect">
            <a:avLst/>
          </a:prstGeom>
        </p:spPr>
      </p:pic>
      <p:pic>
        <p:nvPicPr>
          <p:cNvPr id="64" name="图片 63" descr="C:\Users\Administrator\Desktop\timg副本.pngtimg副本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19365" y="2893378"/>
            <a:ext cx="4885055" cy="3569335"/>
          </a:xfrm>
          <a:prstGeom prst="rect">
            <a:avLst/>
          </a:prstGeom>
        </p:spPr>
      </p:pic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" y="1372870"/>
            <a:ext cx="760095" cy="453390"/>
          </a:xfrm>
          <a:prstGeom prst="rect">
            <a:avLst/>
          </a:prstGeom>
        </p:spPr>
      </p:pic>
      <p:pic>
        <p:nvPicPr>
          <p:cNvPr id="11" name="图片 10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640" y="509270"/>
            <a:ext cx="741045" cy="451485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4448175" y="690880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5248275" y="497840"/>
            <a:ext cx="494030" cy="300990"/>
          </a:xfrm>
          <a:prstGeom prst="rect">
            <a:avLst/>
          </a:prstGeom>
        </p:spPr>
      </p:pic>
      <p:pic>
        <p:nvPicPr>
          <p:cNvPr id="31" name="图片 30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4204335" y="46355"/>
            <a:ext cx="494030" cy="300990"/>
          </a:xfrm>
          <a:prstGeom prst="rect">
            <a:avLst/>
          </a:prstGeom>
        </p:spPr>
      </p:pic>
      <p:pic>
        <p:nvPicPr>
          <p:cNvPr id="12" name="图片 11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5" y="465455"/>
            <a:ext cx="904875" cy="539750"/>
          </a:xfrm>
          <a:prstGeom prst="rect">
            <a:avLst/>
          </a:prstGeom>
        </p:spPr>
      </p:pic>
      <p:pic>
        <p:nvPicPr>
          <p:cNvPr id="2" name="图片 1" descr="E:\张颖颖PPT工作成果\张颖2019PPT\43-习惯养成\2.png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065" y="3707765"/>
            <a:ext cx="12198350" cy="31959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31820" y="3573145"/>
            <a:ext cx="6151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Thanks for watching！Welcome to correct！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0" y="-65405"/>
            <a:ext cx="12206605" cy="5126355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3765550"/>
            <a:ext cx="12224385" cy="3757295"/>
          </a:xfrm>
          <a:prstGeom prst="rect">
            <a:avLst/>
          </a:prstGeom>
        </p:spPr>
      </p:pic>
      <p:pic>
        <p:nvPicPr>
          <p:cNvPr id="4" name="图片 3" descr="E:\张颖颖PPT工作成果\张颖2019PPT\43-习惯养成\2 (2).png2 (2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95205" y="-65405"/>
            <a:ext cx="2313940" cy="2354580"/>
          </a:xfrm>
          <a:prstGeom prst="rect">
            <a:avLst/>
          </a:prstGeom>
        </p:spPr>
      </p:pic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980" y="160655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35" y="-65405"/>
            <a:ext cx="639445" cy="381635"/>
          </a:xfrm>
          <a:prstGeom prst="rect">
            <a:avLst/>
          </a:prstGeom>
        </p:spPr>
      </p:pic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60655"/>
            <a:ext cx="575945" cy="343535"/>
          </a:xfrm>
          <a:prstGeom prst="rect">
            <a:avLst/>
          </a:prstGeom>
        </p:spPr>
      </p:pic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459740"/>
            <a:ext cx="1242695" cy="742315"/>
          </a:xfrm>
          <a:prstGeom prst="rect">
            <a:avLst/>
          </a:prstGeom>
        </p:spPr>
      </p:pic>
      <p:pic>
        <p:nvPicPr>
          <p:cNvPr id="5" name="图片 4" descr="云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920" y="459740"/>
            <a:ext cx="760095" cy="453390"/>
          </a:xfrm>
          <a:prstGeom prst="rect">
            <a:avLst/>
          </a:prstGeom>
        </p:spPr>
      </p:pic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985" y="5060950"/>
            <a:ext cx="12216130" cy="1778000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" y="1740535"/>
            <a:ext cx="2997835" cy="4073525"/>
          </a:xfrm>
          <a:prstGeom prst="rect">
            <a:avLst/>
          </a:prstGeom>
        </p:spPr>
      </p:pic>
      <p:pic>
        <p:nvPicPr>
          <p:cNvPr id="17" name="图片 16" descr="海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0" y="6119495"/>
            <a:ext cx="845820" cy="600075"/>
          </a:xfrm>
          <a:prstGeom prst="rect">
            <a:avLst/>
          </a:prstGeom>
        </p:spPr>
      </p:pic>
      <p:pic>
        <p:nvPicPr>
          <p:cNvPr id="8" name="图片 7" descr="小岛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770" y="3424555"/>
            <a:ext cx="1167130" cy="12388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27070" y="1524000"/>
            <a:ext cx="9918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1">
                    <a:lumMod val="50000"/>
                  </a:schemeClr>
                </a:solidFill>
              </a:rPr>
              <a:t>目 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25620" y="1049655"/>
            <a:ext cx="53467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CONTENTS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6205" y="795655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66205" y="1661160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游泳注意事项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66205" y="2527300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同伴落水，怎么办？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66205" y="3442335"/>
            <a:ext cx="3766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不慎落水，如何自救！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27040" y="3403600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四、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27040" y="2555875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三、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27040" y="1661160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二、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27040" y="795655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一、</a:t>
            </a:r>
          </a:p>
        </p:txBody>
      </p:sp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0000">
            <a:off x="3124835" y="473710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6692265" y="106680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6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1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6040" y="-9525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9283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131695" y="2110105"/>
            <a:ext cx="6267450" cy="1612900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06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36753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516763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394525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947910" y="-254635"/>
            <a:ext cx="2311400" cy="2260600"/>
            <a:chOff x="15666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666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00050" y="323850"/>
            <a:ext cx="5055870" cy="1300480"/>
            <a:chOff x="344" y="484"/>
            <a:chExt cx="7962" cy="2048"/>
          </a:xfrm>
        </p:grpSpPr>
        <p:sp>
          <p:nvSpPr>
            <p:cNvPr id="12" name="文本框 11"/>
            <p:cNvSpPr txBox="1"/>
            <p:nvPr/>
          </p:nvSpPr>
          <p:spPr>
            <a:xfrm>
              <a:off x="2362" y="762"/>
              <a:ext cx="575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</a:rPr>
                <a:t>远离野外危险水域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44" y="484"/>
              <a:ext cx="7962" cy="2049"/>
              <a:chOff x="3151" y="3222"/>
              <a:chExt cx="9870" cy="2540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88"/>
                <a:ext cx="8002" cy="48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700000">
                <a:off x="3151" y="3222"/>
                <a:ext cx="2680" cy="2540"/>
              </a:xfrm>
              <a:prstGeom prst="rect">
                <a:avLst/>
              </a:prstGeom>
            </p:spPr>
          </p:pic>
        </p:grpSp>
      </p:grpSp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52805" y="3164205"/>
            <a:ext cx="3558540" cy="2753360"/>
            <a:chOff x="1343" y="4983"/>
            <a:chExt cx="5604" cy="4336"/>
          </a:xfrm>
        </p:grpSpPr>
        <p:pic>
          <p:nvPicPr>
            <p:cNvPr id="5" name="图片 4" descr="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3" y="5202"/>
              <a:ext cx="5605" cy="3439"/>
            </a:xfrm>
            <a:prstGeom prst="rect">
              <a:avLst/>
            </a:prstGeom>
          </p:spPr>
        </p:pic>
        <p:pic>
          <p:nvPicPr>
            <p:cNvPr id="6" name="图片 5" descr="禁止符号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1" y="4983"/>
              <a:ext cx="4809" cy="433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624955" y="276225"/>
            <a:ext cx="4196715" cy="3165475"/>
            <a:chOff x="12298" y="87"/>
            <a:chExt cx="6609" cy="4985"/>
          </a:xfrm>
        </p:grpSpPr>
        <p:pic>
          <p:nvPicPr>
            <p:cNvPr id="9" name="图片 8" descr="框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 flipV="1">
              <a:off x="13110" y="-725"/>
              <a:ext cx="4985" cy="660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574" y="3063"/>
              <a:ext cx="26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1">
                      <a:lumMod val="50000"/>
                    </a:schemeClr>
                  </a:solidFill>
                </a:rPr>
                <a:t>危险水域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03780" y="1780540"/>
            <a:ext cx="39662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水库、水坑、池塘、河流、溪边、海边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38620" y="3164205"/>
            <a:ext cx="43446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深水潭、工地上的积水池、废弃的古井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99870" y="483870"/>
            <a:ext cx="3656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8440" y="307340"/>
            <a:ext cx="5055870" cy="1301115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10" y="4064000"/>
            <a:ext cx="12225655" cy="24276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95110" y="668655"/>
            <a:ext cx="319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野 外 水 域 为 什 么 危 险？</a:t>
            </a:r>
          </a:p>
        </p:txBody>
      </p:sp>
      <p:pic>
        <p:nvPicPr>
          <p:cNvPr id="4" name="图片 3" descr="太阳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300" y="-247015"/>
            <a:ext cx="1894840" cy="1852295"/>
          </a:xfrm>
          <a:prstGeom prst="rect">
            <a:avLst/>
          </a:prstGeom>
        </p:spPr>
      </p:pic>
      <p:pic>
        <p:nvPicPr>
          <p:cNvPr id="5" name="图片 4" descr="海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" y="5487035"/>
            <a:ext cx="1292860" cy="916305"/>
          </a:xfrm>
          <a:prstGeom prst="rect">
            <a:avLst/>
          </a:prstGeom>
        </p:spPr>
      </p:pic>
      <p:pic>
        <p:nvPicPr>
          <p:cNvPr id="8" name="图片 7" descr="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95" y="2466340"/>
            <a:ext cx="4094480" cy="4367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53715" y="1436370"/>
            <a:ext cx="6736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1、野外水域的未知因素多，游泳者往往对所在水域情况并不了解，有些水域看似平静，但水下经常会有漩涡、暗流，容易发生意外。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87875" y="2437130"/>
            <a:ext cx="6889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2、野外人员稀少，一旦出现体力不支等意外情况，很难在第一时间被施救。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67100" y="3013710"/>
            <a:ext cx="6530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、野外水质污染也比较多，游泳难免会喝水，对身体难免害处，有过敏体质的人也不适宜到这样的水域游泳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07915" y="406400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、大部分人对危险处理毫无经验，一旦遇险手忙脚乱，无法自救。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99870" y="483870"/>
            <a:ext cx="3656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8440" y="307340"/>
            <a:ext cx="5055870" cy="1301115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3" name="图片 2" descr="2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5" y="5575300"/>
            <a:ext cx="1292860" cy="916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0745" y="1067435"/>
            <a:ext cx="319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防 溺 水 安 全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六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 不 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16270" y="1937385"/>
            <a:ext cx="5263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、不准私自下水游泳；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、不准擅自与他人结伴游泳；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、不准在无家长或老师带队的情况下游泳；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、不准到不熟悉的水域游泳；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、不准到无安全设施、无救护人员的水域游泳；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、不准不会水性的学生擅自下水施救</a:t>
            </a:r>
          </a:p>
        </p:txBody>
      </p:sp>
      <p:pic>
        <p:nvPicPr>
          <p:cNvPr id="8" name="图片 7" descr="太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300" y="-247015"/>
            <a:ext cx="1894840" cy="1852295"/>
          </a:xfrm>
          <a:prstGeom prst="rect">
            <a:avLst/>
          </a:prstGeom>
        </p:spPr>
      </p:pic>
      <p:pic>
        <p:nvPicPr>
          <p:cNvPr id="9" name="图片 8" descr="E:\张颖颖PPT工作成果\张颖2019PPT\35-开学第一课PPT\76.png7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3865" y="1604963"/>
            <a:ext cx="4094480" cy="4209415"/>
          </a:xfrm>
          <a:prstGeom prst="rect">
            <a:avLst/>
          </a:prstGeom>
        </p:spPr>
      </p:pic>
      <p:pic>
        <p:nvPicPr>
          <p:cNvPr id="14" name="图片 13" descr="禁止符号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830" y="2052320"/>
            <a:ext cx="3053715" cy="275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8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510" y="-45720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8272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游泳注意事项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267450" cy="1612900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012680" y="-219710"/>
            <a:ext cx="2311400" cy="2260600"/>
            <a:chOff x="15768" y="-346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768" y="-346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5741035"/>
            <a:ext cx="129159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1、不 要 单 独 游 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就算是在安全性较高的游泳馆内游泳，也要注意不能一个人孤身去游泳，还有小孩子要在大人的照看下下水。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2、游 泳 前 要 热 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34025" y="1870710"/>
            <a:ext cx="4950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由于游泳池内的水温比人体体温要低，在游泳之前最好是进行适当的热身运动，没有热身就下水，容易抽筋，严重的话因为抽筋导致溺水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1357</Words>
  <Application>Microsoft Office PowerPoint</Application>
  <PresentationFormat>宽屏</PresentationFormat>
  <Paragraphs>109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吴春明课件PPT</Manager>
  <Company>吴春明课件PPT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吴春明课件PPT</dc:title>
  <dc:subject>吴春明课件PPT</dc:subject>
  <dc:creator>吴春明课件PPT</dc:creator>
  <cp:keywords>吴春明课件PPT</cp:keywords>
  <dc:description>吴春明课件PPT</dc:description>
  <cp:lastModifiedBy>谢 丰</cp:lastModifiedBy>
  <cp:revision>75</cp:revision>
  <dcterms:created xsi:type="dcterms:W3CDTF">2019-10-18T08:08:00Z</dcterms:created>
  <dcterms:modified xsi:type="dcterms:W3CDTF">2022-04-01T10:56:00Z</dcterms:modified>
  <cp:category>吴春明课件PPT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