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86" r:id="rId5"/>
    <p:sldId id="258" r:id="rId6"/>
    <p:sldId id="282" r:id="rId7"/>
    <p:sldId id="260" r:id="rId8"/>
    <p:sldId id="284" r:id="rId9"/>
    <p:sldId id="281" r:id="rId10"/>
    <p:sldId id="275" r:id="rId11"/>
    <p:sldId id="283" r:id="rId12"/>
    <p:sldId id="263" r:id="rId13"/>
    <p:sldId id="276" r:id="rId14"/>
    <p:sldId id="265" r:id="rId15"/>
    <p:sldId id="277" r:id="rId16"/>
    <p:sldId id="285" r:id="rId17"/>
    <p:sldId id="271" r:id="rId18"/>
    <p:sldId id="269" r:id="rId19"/>
    <p:sldId id="268" r:id="rId20"/>
    <p:sldId id="259" r:id="rId21"/>
    <p:sldId id="272" r:id="rId22"/>
    <p:sldId id="278" r:id="rId23"/>
  </p:sldIdLst>
  <p:sldSz cx="12192000" cy="6858000"/>
  <p:notesSz cx="6858000" cy="9144000"/>
  <p:custDataLst>
    <p:tags r:id="rId2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38789D"/>
    <a:srgbClr val="577993"/>
    <a:srgbClr val="57AFD7"/>
    <a:srgbClr val="EB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16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7" Type="http://schemas.openxmlformats.org/officeDocument/2006/relationships/tags" Target="tags/tag6.xml"/><Relationship Id="rId26" Type="http://schemas.openxmlformats.org/officeDocument/2006/relationships/tableStyles" Target="tableStyles.xml"/><Relationship Id="rId25" Type="http://schemas.openxmlformats.org/officeDocument/2006/relationships/viewProps" Target="viewProps.xml"/><Relationship Id="rId24" Type="http://schemas.openxmlformats.org/officeDocument/2006/relationships/presProps" Target="presProps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247C0C-E8C5-4273-97DD-6A85FA63D652}" type="doc">
      <dgm:prSet loTypeId="urn:microsoft.com/office/officeart/2005/8/layout/radial1#1" loCatId="cycle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zh-CN" altLang="en-US"/>
        </a:p>
      </dgm:t>
    </dgm:pt>
    <dgm:pt modelId="{C31533D3-4F91-4F78-A804-43DB67624403}">
      <dgm:prSet phldrT="[文本]"/>
      <dgm:spPr/>
      <dgm:t>
        <a:bodyPr/>
        <a:lstStyle/>
        <a:p>
          <a:r>
            <a:rPr lang="zh-CN" altLang="en-US" dirty="0">
              <a:solidFill>
                <a:schemeClr val="tx1"/>
              </a:solidFill>
            </a:rPr>
            <a:t>反转课堂</a:t>
          </a:r>
        </a:p>
      </dgm:t>
    </dgm:pt>
    <dgm:pt modelId="{FD55301E-A0FF-4643-85C5-DFE877751E19}" cxnId="{BB812DA7-F1FC-42D0-8EC0-9BD4E28B91A7}" type="parTrans">
      <dgm:prSet/>
      <dgm:spPr/>
      <dgm:t>
        <a:bodyPr/>
        <a:lstStyle/>
        <a:p>
          <a:endParaRPr lang="zh-CN" altLang="en-US"/>
        </a:p>
      </dgm:t>
    </dgm:pt>
    <dgm:pt modelId="{0DF11A6E-34EA-4C90-B2DB-349714E455BA}" cxnId="{BB812DA7-F1FC-42D0-8EC0-9BD4E28B91A7}" type="sibTrans">
      <dgm:prSet/>
      <dgm:spPr/>
      <dgm:t>
        <a:bodyPr/>
        <a:lstStyle/>
        <a:p>
          <a:endParaRPr lang="zh-CN" altLang="en-US"/>
        </a:p>
      </dgm:t>
    </dgm:pt>
    <dgm:pt modelId="{F5D527B5-FD07-41AD-89C4-DAE50C46E559}">
      <dgm:prSet phldrT="[文本]"/>
      <dgm:spPr/>
      <dgm:t>
        <a:bodyPr/>
        <a:lstStyle/>
        <a:p>
          <a:r>
            <a:rPr lang="zh-CN" altLang="en-US" dirty="0"/>
            <a:t>器材</a:t>
          </a:r>
        </a:p>
      </dgm:t>
    </dgm:pt>
    <dgm:pt modelId="{16ED5E27-5148-4A50-95AD-CB9A01CEE600}" cxnId="{DDC7487E-45C5-4647-8C17-32E490625BD3}" type="parTrans">
      <dgm:prSet/>
      <dgm:spPr/>
      <dgm:t>
        <a:bodyPr/>
        <a:lstStyle/>
        <a:p>
          <a:endParaRPr lang="zh-CN" altLang="en-US"/>
        </a:p>
      </dgm:t>
    </dgm:pt>
    <dgm:pt modelId="{AFF8440A-C2C7-4BE5-A9FF-FE01714C7736}" cxnId="{DDC7487E-45C5-4647-8C17-32E490625BD3}" type="sibTrans">
      <dgm:prSet/>
      <dgm:spPr/>
      <dgm:t>
        <a:bodyPr/>
        <a:lstStyle/>
        <a:p>
          <a:endParaRPr lang="zh-CN" altLang="en-US"/>
        </a:p>
      </dgm:t>
    </dgm:pt>
    <dgm:pt modelId="{47E85FD5-9D96-423F-BD38-3934C391C49F}">
      <dgm:prSet phldrT="[文本]"/>
      <dgm:spPr/>
      <dgm:t>
        <a:bodyPr/>
        <a:lstStyle/>
        <a:p>
          <a:r>
            <a:rPr lang="zh-CN" altLang="en-US" dirty="0"/>
            <a:t>规则</a:t>
          </a:r>
        </a:p>
      </dgm:t>
    </dgm:pt>
    <dgm:pt modelId="{3FC46784-6445-49A3-8951-E4B414DB2310}" cxnId="{A5D69361-29B1-4BE4-A5FB-A97888AF7E30}" type="parTrans">
      <dgm:prSet/>
      <dgm:spPr/>
      <dgm:t>
        <a:bodyPr/>
        <a:lstStyle/>
        <a:p>
          <a:endParaRPr lang="zh-CN" altLang="en-US"/>
        </a:p>
      </dgm:t>
    </dgm:pt>
    <dgm:pt modelId="{D64E3F03-4F2E-4577-9CE9-F37B33A38986}" cxnId="{A5D69361-29B1-4BE4-A5FB-A97888AF7E30}" type="sibTrans">
      <dgm:prSet/>
      <dgm:spPr/>
      <dgm:t>
        <a:bodyPr/>
        <a:lstStyle/>
        <a:p>
          <a:endParaRPr lang="zh-CN" altLang="en-US"/>
        </a:p>
      </dgm:t>
    </dgm:pt>
    <dgm:pt modelId="{2EE7F97D-2EB9-4144-A32C-335EC67C3935}">
      <dgm:prSet phldrT="[文本]"/>
      <dgm:spPr/>
      <dgm:t>
        <a:bodyPr/>
        <a:lstStyle/>
        <a:p>
          <a:r>
            <a:rPr lang="zh-CN" altLang="en-US" dirty="0"/>
            <a:t>技能</a:t>
          </a:r>
        </a:p>
      </dgm:t>
    </dgm:pt>
    <dgm:pt modelId="{87E7B172-A8D4-48BB-8AC6-29B735A05069}" cxnId="{CA986EF1-35CB-46B7-B2C8-DB899934F6DF}" type="parTrans">
      <dgm:prSet/>
      <dgm:spPr/>
      <dgm:t>
        <a:bodyPr/>
        <a:lstStyle/>
        <a:p>
          <a:endParaRPr lang="zh-CN" altLang="en-US"/>
        </a:p>
      </dgm:t>
    </dgm:pt>
    <dgm:pt modelId="{9A752A8E-4B32-4B5D-9C8C-3F3E626EB4C4}" cxnId="{CA986EF1-35CB-46B7-B2C8-DB899934F6DF}" type="sibTrans">
      <dgm:prSet/>
      <dgm:spPr/>
      <dgm:t>
        <a:bodyPr/>
        <a:lstStyle/>
        <a:p>
          <a:endParaRPr lang="zh-CN" altLang="en-US"/>
        </a:p>
      </dgm:t>
    </dgm:pt>
    <dgm:pt modelId="{E28B1012-640D-4EA3-8AB7-5D77FD439D69}">
      <dgm:prSet phldrT="[文本]"/>
      <dgm:spPr/>
      <dgm:t>
        <a:bodyPr/>
        <a:lstStyle/>
        <a:p>
          <a:r>
            <a:rPr lang="zh-CN" altLang="en-US" dirty="0"/>
            <a:t>通道</a:t>
          </a:r>
        </a:p>
      </dgm:t>
    </dgm:pt>
    <dgm:pt modelId="{7249FD6C-94C2-4870-AD7F-2FEB8C9AB1FF}" cxnId="{C367DB57-FAEE-49ED-B4E2-3C55A43F4D6A}" type="parTrans">
      <dgm:prSet/>
      <dgm:spPr/>
      <dgm:t>
        <a:bodyPr/>
        <a:lstStyle/>
        <a:p>
          <a:endParaRPr lang="zh-CN" altLang="en-US"/>
        </a:p>
      </dgm:t>
    </dgm:pt>
    <dgm:pt modelId="{A5E24EAC-91F0-40E7-A302-9ECEA536C985}" cxnId="{C367DB57-FAEE-49ED-B4E2-3C55A43F4D6A}" type="sibTrans">
      <dgm:prSet/>
      <dgm:spPr/>
      <dgm:t>
        <a:bodyPr/>
        <a:lstStyle/>
        <a:p>
          <a:endParaRPr lang="zh-CN" altLang="en-US"/>
        </a:p>
      </dgm:t>
    </dgm:pt>
    <dgm:pt modelId="{5CDC01B1-DEDB-4224-A121-F0681ECAC606}" type="pres">
      <dgm:prSet presAssocID="{91247C0C-E8C5-4273-97DD-6A85FA63D652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70F99EB-E93C-4431-AB7A-BFEF1183B587}" type="pres">
      <dgm:prSet presAssocID="{C31533D3-4F91-4F78-A804-43DB67624403}" presName="centerShape" presStyleLbl="node0" presStyleIdx="0" presStyleCnt="1"/>
      <dgm:spPr/>
    </dgm:pt>
    <dgm:pt modelId="{6320C225-0C5D-488D-B759-B01A18F7AF18}" type="pres">
      <dgm:prSet presAssocID="{16ED5E27-5148-4A50-95AD-CB9A01CEE600}" presName="Name9" presStyleLbl="parChTrans1D2" presStyleIdx="0" presStyleCnt="4"/>
      <dgm:spPr/>
    </dgm:pt>
    <dgm:pt modelId="{FB82FA53-D326-4D86-A354-C349103608D5}" type="pres">
      <dgm:prSet presAssocID="{16ED5E27-5148-4A50-95AD-CB9A01CEE600}" presName="connTx" presStyleLbl="parChTrans1D2" presStyleIdx="0" presStyleCnt="4"/>
      <dgm:spPr/>
    </dgm:pt>
    <dgm:pt modelId="{C52A56B6-F482-4C90-99EA-99C1E3F0FB5A}" type="pres">
      <dgm:prSet presAssocID="{F5D527B5-FD07-41AD-89C4-DAE50C46E559}" presName="node" presStyleLbl="node1" presStyleIdx="0" presStyleCnt="4" custRadScaleRad="99899">
        <dgm:presLayoutVars>
          <dgm:bulletEnabled val="1"/>
        </dgm:presLayoutVars>
      </dgm:prSet>
      <dgm:spPr/>
    </dgm:pt>
    <dgm:pt modelId="{9BA879C4-AA28-4EAA-93C9-CBAA1DA919AE}" type="pres">
      <dgm:prSet presAssocID="{3FC46784-6445-49A3-8951-E4B414DB2310}" presName="Name9" presStyleLbl="parChTrans1D2" presStyleIdx="1" presStyleCnt="4"/>
      <dgm:spPr/>
    </dgm:pt>
    <dgm:pt modelId="{DE665186-4936-4217-B095-25121E81B64A}" type="pres">
      <dgm:prSet presAssocID="{3FC46784-6445-49A3-8951-E4B414DB2310}" presName="connTx" presStyleLbl="parChTrans1D2" presStyleIdx="1" presStyleCnt="4"/>
      <dgm:spPr/>
    </dgm:pt>
    <dgm:pt modelId="{F3CED114-2068-4418-A779-FD46BC0EC238}" type="pres">
      <dgm:prSet presAssocID="{47E85FD5-9D96-423F-BD38-3934C391C49F}" presName="node" presStyleLbl="node1" presStyleIdx="1" presStyleCnt="4">
        <dgm:presLayoutVars>
          <dgm:bulletEnabled val="1"/>
        </dgm:presLayoutVars>
      </dgm:prSet>
      <dgm:spPr/>
    </dgm:pt>
    <dgm:pt modelId="{C36C3928-8B45-4D92-A708-7743F7DF8AC5}" type="pres">
      <dgm:prSet presAssocID="{87E7B172-A8D4-48BB-8AC6-29B735A05069}" presName="Name9" presStyleLbl="parChTrans1D2" presStyleIdx="2" presStyleCnt="4"/>
      <dgm:spPr/>
    </dgm:pt>
    <dgm:pt modelId="{0ED55FC3-B379-4839-8074-7E5A585DE357}" type="pres">
      <dgm:prSet presAssocID="{87E7B172-A8D4-48BB-8AC6-29B735A05069}" presName="connTx" presStyleLbl="parChTrans1D2" presStyleIdx="2" presStyleCnt="4"/>
      <dgm:spPr/>
    </dgm:pt>
    <dgm:pt modelId="{A0E822E9-5351-48D8-BA43-5A0B9C99FB8A}" type="pres">
      <dgm:prSet presAssocID="{2EE7F97D-2EB9-4144-A32C-335EC67C3935}" presName="node" presStyleLbl="node1" presStyleIdx="2" presStyleCnt="4">
        <dgm:presLayoutVars>
          <dgm:bulletEnabled val="1"/>
        </dgm:presLayoutVars>
      </dgm:prSet>
      <dgm:spPr/>
    </dgm:pt>
    <dgm:pt modelId="{AF04F033-7CD5-42BD-AB27-602706DF0AE2}" type="pres">
      <dgm:prSet presAssocID="{7249FD6C-94C2-4870-AD7F-2FEB8C9AB1FF}" presName="Name9" presStyleLbl="parChTrans1D2" presStyleIdx="3" presStyleCnt="4"/>
      <dgm:spPr/>
    </dgm:pt>
    <dgm:pt modelId="{ED540D73-85EE-45BB-902E-D2E136E37F1D}" type="pres">
      <dgm:prSet presAssocID="{7249FD6C-94C2-4870-AD7F-2FEB8C9AB1FF}" presName="connTx" presStyleLbl="parChTrans1D2" presStyleIdx="3" presStyleCnt="4"/>
      <dgm:spPr/>
    </dgm:pt>
    <dgm:pt modelId="{70502B34-0A0F-49F4-99A1-5C2145554093}" type="pres">
      <dgm:prSet presAssocID="{E28B1012-640D-4EA3-8AB7-5D77FD439D69}" presName="node" presStyleLbl="node1" presStyleIdx="3" presStyleCnt="4">
        <dgm:presLayoutVars>
          <dgm:bulletEnabled val="1"/>
        </dgm:presLayoutVars>
      </dgm:prSet>
      <dgm:spPr/>
    </dgm:pt>
  </dgm:ptLst>
  <dgm:cxnLst>
    <dgm:cxn modelId="{AF805209-4F6E-4209-8F4A-CBDF766BD050}" type="presOf" srcId="{C31533D3-4F91-4F78-A804-43DB67624403}" destId="{170F99EB-E93C-4431-AB7A-BFEF1183B587}" srcOrd="0" destOrd="0" presId="urn:microsoft.com/office/officeart/2005/8/layout/radial1#1"/>
    <dgm:cxn modelId="{37C79316-B9B6-4E27-AD8C-98587C9AB091}" type="presOf" srcId="{2EE7F97D-2EB9-4144-A32C-335EC67C3935}" destId="{A0E822E9-5351-48D8-BA43-5A0B9C99FB8A}" srcOrd="0" destOrd="0" presId="urn:microsoft.com/office/officeart/2005/8/layout/radial1#1"/>
    <dgm:cxn modelId="{8E11DF18-E6E3-49C7-AC8E-37FF8B2BFE2A}" type="presOf" srcId="{F5D527B5-FD07-41AD-89C4-DAE50C46E559}" destId="{C52A56B6-F482-4C90-99EA-99C1E3F0FB5A}" srcOrd="0" destOrd="0" presId="urn:microsoft.com/office/officeart/2005/8/layout/radial1#1"/>
    <dgm:cxn modelId="{DFEF2428-79BB-4720-987B-E1F35D916E46}" type="presOf" srcId="{3FC46784-6445-49A3-8951-E4B414DB2310}" destId="{9BA879C4-AA28-4EAA-93C9-CBAA1DA919AE}" srcOrd="0" destOrd="0" presId="urn:microsoft.com/office/officeart/2005/8/layout/radial1#1"/>
    <dgm:cxn modelId="{12295B33-20F5-4F8C-8D05-DC12BA7E1D47}" type="presOf" srcId="{87E7B172-A8D4-48BB-8AC6-29B735A05069}" destId="{0ED55FC3-B379-4839-8074-7E5A585DE357}" srcOrd="1" destOrd="0" presId="urn:microsoft.com/office/officeart/2005/8/layout/radial1#1"/>
    <dgm:cxn modelId="{3F797C5E-3A11-4B7D-864C-2B8354BD4DBA}" type="presOf" srcId="{87E7B172-A8D4-48BB-8AC6-29B735A05069}" destId="{C36C3928-8B45-4D92-A708-7743F7DF8AC5}" srcOrd="0" destOrd="0" presId="urn:microsoft.com/office/officeart/2005/8/layout/radial1#1"/>
    <dgm:cxn modelId="{A5D69361-29B1-4BE4-A5FB-A97888AF7E30}" srcId="{C31533D3-4F91-4F78-A804-43DB67624403}" destId="{47E85FD5-9D96-423F-BD38-3934C391C49F}" srcOrd="1" destOrd="0" parTransId="{3FC46784-6445-49A3-8951-E4B414DB2310}" sibTransId="{D64E3F03-4F2E-4577-9CE9-F37B33A38986}"/>
    <dgm:cxn modelId="{C484E46C-980E-430B-8A98-413DBED0B643}" type="presOf" srcId="{3FC46784-6445-49A3-8951-E4B414DB2310}" destId="{DE665186-4936-4217-B095-25121E81B64A}" srcOrd="1" destOrd="0" presId="urn:microsoft.com/office/officeart/2005/8/layout/radial1#1"/>
    <dgm:cxn modelId="{C367DB57-FAEE-49ED-B4E2-3C55A43F4D6A}" srcId="{C31533D3-4F91-4F78-A804-43DB67624403}" destId="{E28B1012-640D-4EA3-8AB7-5D77FD439D69}" srcOrd="3" destOrd="0" parTransId="{7249FD6C-94C2-4870-AD7F-2FEB8C9AB1FF}" sibTransId="{A5E24EAC-91F0-40E7-A302-9ECEA536C985}"/>
    <dgm:cxn modelId="{6AC1C07A-ECEA-4E72-A955-C37D2439FD8F}" type="presOf" srcId="{7249FD6C-94C2-4870-AD7F-2FEB8C9AB1FF}" destId="{AF04F033-7CD5-42BD-AB27-602706DF0AE2}" srcOrd="0" destOrd="0" presId="urn:microsoft.com/office/officeart/2005/8/layout/radial1#1"/>
    <dgm:cxn modelId="{DDC7487E-45C5-4647-8C17-32E490625BD3}" srcId="{C31533D3-4F91-4F78-A804-43DB67624403}" destId="{F5D527B5-FD07-41AD-89C4-DAE50C46E559}" srcOrd="0" destOrd="0" parTransId="{16ED5E27-5148-4A50-95AD-CB9A01CEE600}" sibTransId="{AFF8440A-C2C7-4BE5-A9FF-FE01714C7736}"/>
    <dgm:cxn modelId="{2827D197-4B62-403F-AA6D-764B3C91A773}" type="presOf" srcId="{7249FD6C-94C2-4870-AD7F-2FEB8C9AB1FF}" destId="{ED540D73-85EE-45BB-902E-D2E136E37F1D}" srcOrd="1" destOrd="0" presId="urn:microsoft.com/office/officeart/2005/8/layout/radial1#1"/>
    <dgm:cxn modelId="{0F092FA0-6883-4759-8281-569A7135F38D}" type="presOf" srcId="{E28B1012-640D-4EA3-8AB7-5D77FD439D69}" destId="{70502B34-0A0F-49F4-99A1-5C2145554093}" srcOrd="0" destOrd="0" presId="urn:microsoft.com/office/officeart/2005/8/layout/radial1#1"/>
    <dgm:cxn modelId="{BB812DA7-F1FC-42D0-8EC0-9BD4E28B91A7}" srcId="{91247C0C-E8C5-4273-97DD-6A85FA63D652}" destId="{C31533D3-4F91-4F78-A804-43DB67624403}" srcOrd="0" destOrd="0" parTransId="{FD55301E-A0FF-4643-85C5-DFE877751E19}" sibTransId="{0DF11A6E-34EA-4C90-B2DB-349714E455BA}"/>
    <dgm:cxn modelId="{124996B0-09E8-427E-91F9-E38BC23853F8}" type="presOf" srcId="{91247C0C-E8C5-4273-97DD-6A85FA63D652}" destId="{5CDC01B1-DEDB-4224-A121-F0681ECAC606}" srcOrd="0" destOrd="0" presId="urn:microsoft.com/office/officeart/2005/8/layout/radial1#1"/>
    <dgm:cxn modelId="{4DD760C9-E74D-42C6-8B22-4AEB34469EEB}" type="presOf" srcId="{16ED5E27-5148-4A50-95AD-CB9A01CEE600}" destId="{6320C225-0C5D-488D-B759-B01A18F7AF18}" srcOrd="0" destOrd="0" presId="urn:microsoft.com/office/officeart/2005/8/layout/radial1#1"/>
    <dgm:cxn modelId="{1589D2E7-E76D-4B77-B13D-A995A1F50DF1}" type="presOf" srcId="{16ED5E27-5148-4A50-95AD-CB9A01CEE600}" destId="{FB82FA53-D326-4D86-A354-C349103608D5}" srcOrd="1" destOrd="0" presId="urn:microsoft.com/office/officeart/2005/8/layout/radial1#1"/>
    <dgm:cxn modelId="{CA986EF1-35CB-46B7-B2C8-DB899934F6DF}" srcId="{C31533D3-4F91-4F78-A804-43DB67624403}" destId="{2EE7F97D-2EB9-4144-A32C-335EC67C3935}" srcOrd="2" destOrd="0" parTransId="{87E7B172-A8D4-48BB-8AC6-29B735A05069}" sibTransId="{9A752A8E-4B32-4B5D-9C8C-3F3E626EB4C4}"/>
    <dgm:cxn modelId="{EB838EF3-7721-49CE-BC6D-1BBD105F97EB}" type="presOf" srcId="{47E85FD5-9D96-423F-BD38-3934C391C49F}" destId="{F3CED114-2068-4418-A779-FD46BC0EC238}" srcOrd="0" destOrd="0" presId="urn:microsoft.com/office/officeart/2005/8/layout/radial1#1"/>
    <dgm:cxn modelId="{400210BF-BDB1-4592-9F1F-753A20E989F6}" type="presParOf" srcId="{5CDC01B1-DEDB-4224-A121-F0681ECAC606}" destId="{170F99EB-E93C-4431-AB7A-BFEF1183B587}" srcOrd="0" destOrd="0" presId="urn:microsoft.com/office/officeart/2005/8/layout/radial1#1"/>
    <dgm:cxn modelId="{4AA04D92-A07F-438A-A13B-0D612B4A82E9}" type="presParOf" srcId="{5CDC01B1-DEDB-4224-A121-F0681ECAC606}" destId="{6320C225-0C5D-488D-B759-B01A18F7AF18}" srcOrd="1" destOrd="0" presId="urn:microsoft.com/office/officeart/2005/8/layout/radial1#1"/>
    <dgm:cxn modelId="{C7D37EB1-9F19-44BD-9C50-2EF354ED93B6}" type="presParOf" srcId="{6320C225-0C5D-488D-B759-B01A18F7AF18}" destId="{FB82FA53-D326-4D86-A354-C349103608D5}" srcOrd="0" destOrd="0" presId="urn:microsoft.com/office/officeart/2005/8/layout/radial1#1"/>
    <dgm:cxn modelId="{8697E36F-B5B2-4668-9051-25A2D53DCB05}" type="presParOf" srcId="{5CDC01B1-DEDB-4224-A121-F0681ECAC606}" destId="{C52A56B6-F482-4C90-99EA-99C1E3F0FB5A}" srcOrd="2" destOrd="0" presId="urn:microsoft.com/office/officeart/2005/8/layout/radial1#1"/>
    <dgm:cxn modelId="{B460CB7D-CD74-4787-BDE2-B0E74F300BB7}" type="presParOf" srcId="{5CDC01B1-DEDB-4224-A121-F0681ECAC606}" destId="{9BA879C4-AA28-4EAA-93C9-CBAA1DA919AE}" srcOrd="3" destOrd="0" presId="urn:microsoft.com/office/officeart/2005/8/layout/radial1#1"/>
    <dgm:cxn modelId="{924B9DA1-AC14-4E8E-BA2E-2DB58DE70352}" type="presParOf" srcId="{9BA879C4-AA28-4EAA-93C9-CBAA1DA919AE}" destId="{DE665186-4936-4217-B095-25121E81B64A}" srcOrd="0" destOrd="0" presId="urn:microsoft.com/office/officeart/2005/8/layout/radial1#1"/>
    <dgm:cxn modelId="{44F98977-A898-46C3-8CC6-C21E89F9067F}" type="presParOf" srcId="{5CDC01B1-DEDB-4224-A121-F0681ECAC606}" destId="{F3CED114-2068-4418-A779-FD46BC0EC238}" srcOrd="4" destOrd="0" presId="urn:microsoft.com/office/officeart/2005/8/layout/radial1#1"/>
    <dgm:cxn modelId="{6E2C8853-E96C-4A03-A32B-8137D0401025}" type="presParOf" srcId="{5CDC01B1-DEDB-4224-A121-F0681ECAC606}" destId="{C36C3928-8B45-4D92-A708-7743F7DF8AC5}" srcOrd="5" destOrd="0" presId="urn:microsoft.com/office/officeart/2005/8/layout/radial1#1"/>
    <dgm:cxn modelId="{1C49957D-204B-4838-A6CD-050EF9F2E31A}" type="presParOf" srcId="{C36C3928-8B45-4D92-A708-7743F7DF8AC5}" destId="{0ED55FC3-B379-4839-8074-7E5A585DE357}" srcOrd="0" destOrd="0" presId="urn:microsoft.com/office/officeart/2005/8/layout/radial1#1"/>
    <dgm:cxn modelId="{A7B5EFC1-DE4A-4CAF-9CE6-88C21B3203CB}" type="presParOf" srcId="{5CDC01B1-DEDB-4224-A121-F0681ECAC606}" destId="{A0E822E9-5351-48D8-BA43-5A0B9C99FB8A}" srcOrd="6" destOrd="0" presId="urn:microsoft.com/office/officeart/2005/8/layout/radial1#1"/>
    <dgm:cxn modelId="{79ADB670-0AC3-4127-8A58-4C34E64E0F6C}" type="presParOf" srcId="{5CDC01B1-DEDB-4224-A121-F0681ECAC606}" destId="{AF04F033-7CD5-42BD-AB27-602706DF0AE2}" srcOrd="7" destOrd="0" presId="urn:microsoft.com/office/officeart/2005/8/layout/radial1#1"/>
    <dgm:cxn modelId="{ACE9426E-1F88-4503-9449-09FE04C21B8E}" type="presParOf" srcId="{AF04F033-7CD5-42BD-AB27-602706DF0AE2}" destId="{ED540D73-85EE-45BB-902E-D2E136E37F1D}" srcOrd="0" destOrd="0" presId="urn:microsoft.com/office/officeart/2005/8/layout/radial1#1"/>
    <dgm:cxn modelId="{A6BBD81B-1DD9-48BD-A5D9-C8791F0250E3}" type="presParOf" srcId="{5CDC01B1-DEDB-4224-A121-F0681ECAC606}" destId="{70502B34-0A0F-49F4-99A1-5C2145554093}" srcOrd="8" destOrd="0" presId="urn:microsoft.com/office/officeart/2005/8/layout/radial1#1"/>
  </dgm:cxnLst>
  <dgm:bg>
    <a:noFill/>
  </dgm:bg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0F99EB-E93C-4431-AB7A-BFEF1183B587}">
      <dsp:nvSpPr>
        <dsp:cNvPr id="0" name=""/>
        <dsp:cNvSpPr/>
      </dsp:nvSpPr>
      <dsp:spPr>
        <a:xfrm>
          <a:off x="3635374" y="1549939"/>
          <a:ext cx="1189759" cy="118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>
              <a:solidFill>
                <a:schemeClr val="tx1"/>
              </a:solidFill>
            </a:rPr>
            <a:t>反转课堂</a:t>
          </a:r>
        </a:p>
      </dsp:txBody>
      <dsp:txXfrm>
        <a:off x="3809610" y="1724175"/>
        <a:ext cx="841287" cy="841287"/>
      </dsp:txXfrm>
    </dsp:sp>
    <dsp:sp modelId="{6320C225-0C5D-488D-B759-B01A18F7AF18}">
      <dsp:nvSpPr>
        <dsp:cNvPr id="0" name=""/>
        <dsp:cNvSpPr/>
      </dsp:nvSpPr>
      <dsp:spPr>
        <a:xfrm rot="16200000">
          <a:off x="4052340" y="1359369"/>
          <a:ext cx="355827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355827" y="12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221358" y="1363129"/>
        <a:ext cx="17791" cy="17791"/>
      </dsp:txXfrm>
    </dsp:sp>
    <dsp:sp modelId="{C52A56B6-F482-4C90-99EA-99C1E3F0FB5A}">
      <dsp:nvSpPr>
        <dsp:cNvPr id="0" name=""/>
        <dsp:cNvSpPr/>
      </dsp:nvSpPr>
      <dsp:spPr>
        <a:xfrm>
          <a:off x="3635374" y="4352"/>
          <a:ext cx="1189759" cy="118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器材</a:t>
          </a:r>
        </a:p>
      </dsp:txBody>
      <dsp:txXfrm>
        <a:off x="3809610" y="178588"/>
        <a:ext cx="841287" cy="841287"/>
      </dsp:txXfrm>
    </dsp:sp>
    <dsp:sp modelId="{9BA879C4-AA28-4EAA-93C9-CBAA1DA919AE}">
      <dsp:nvSpPr>
        <dsp:cNvPr id="0" name=""/>
        <dsp:cNvSpPr/>
      </dsp:nvSpPr>
      <dsp:spPr>
        <a:xfrm>
          <a:off x="4825134" y="2132162"/>
          <a:ext cx="357390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357390" y="12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994894" y="2135884"/>
        <a:ext cx="17869" cy="17869"/>
      </dsp:txXfrm>
    </dsp:sp>
    <dsp:sp modelId="{F3CED114-2068-4418-A779-FD46BC0EC238}">
      <dsp:nvSpPr>
        <dsp:cNvPr id="0" name=""/>
        <dsp:cNvSpPr/>
      </dsp:nvSpPr>
      <dsp:spPr>
        <a:xfrm>
          <a:off x="5182524" y="1549939"/>
          <a:ext cx="1189759" cy="118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规则</a:t>
          </a:r>
        </a:p>
      </dsp:txBody>
      <dsp:txXfrm>
        <a:off x="5356760" y="1724175"/>
        <a:ext cx="841287" cy="841287"/>
      </dsp:txXfrm>
    </dsp:sp>
    <dsp:sp modelId="{C36C3928-8B45-4D92-A708-7743F7DF8AC5}">
      <dsp:nvSpPr>
        <dsp:cNvPr id="0" name=""/>
        <dsp:cNvSpPr/>
      </dsp:nvSpPr>
      <dsp:spPr>
        <a:xfrm rot="5400000">
          <a:off x="4051559" y="2905737"/>
          <a:ext cx="357390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357390" y="12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>
        <a:off x="4221319" y="2909458"/>
        <a:ext cx="17869" cy="17869"/>
      </dsp:txXfrm>
    </dsp:sp>
    <dsp:sp modelId="{A0E822E9-5351-48D8-BA43-5A0B9C99FB8A}">
      <dsp:nvSpPr>
        <dsp:cNvPr id="0" name=""/>
        <dsp:cNvSpPr/>
      </dsp:nvSpPr>
      <dsp:spPr>
        <a:xfrm>
          <a:off x="3635374" y="3097088"/>
          <a:ext cx="1189759" cy="118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技能</a:t>
          </a:r>
        </a:p>
      </dsp:txBody>
      <dsp:txXfrm>
        <a:off x="3809610" y="3271324"/>
        <a:ext cx="841287" cy="841287"/>
      </dsp:txXfrm>
    </dsp:sp>
    <dsp:sp modelId="{AF04F033-7CD5-42BD-AB27-602706DF0AE2}">
      <dsp:nvSpPr>
        <dsp:cNvPr id="0" name=""/>
        <dsp:cNvSpPr/>
      </dsp:nvSpPr>
      <dsp:spPr>
        <a:xfrm rot="10800000">
          <a:off x="3277984" y="2132162"/>
          <a:ext cx="357390" cy="25312"/>
        </a:xfrm>
        <a:custGeom>
          <a:avLst/>
          <a:gdLst/>
          <a:ahLst/>
          <a:cxnLst/>
          <a:rect l="0" t="0" r="0" b="0"/>
          <a:pathLst>
            <a:path>
              <a:moveTo>
                <a:pt x="0" y="12656"/>
              </a:moveTo>
              <a:lnTo>
                <a:pt x="357390" y="1265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500" kern="1200"/>
        </a:p>
      </dsp:txBody>
      <dsp:txXfrm rot="10800000">
        <a:off x="3447744" y="2135884"/>
        <a:ext cx="17869" cy="17869"/>
      </dsp:txXfrm>
    </dsp:sp>
    <dsp:sp modelId="{70502B34-0A0F-49F4-99A1-5C2145554093}">
      <dsp:nvSpPr>
        <dsp:cNvPr id="0" name=""/>
        <dsp:cNvSpPr/>
      </dsp:nvSpPr>
      <dsp:spPr>
        <a:xfrm>
          <a:off x="2088225" y="1549939"/>
          <a:ext cx="1189759" cy="11897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100" kern="1200" dirty="0"/>
            <a:t>通道</a:t>
          </a:r>
        </a:p>
      </dsp:txBody>
      <dsp:txXfrm>
        <a:off x="2262461" y="1724175"/>
        <a:ext cx="841287" cy="8412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#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Sty" val="noArr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2662C9C1-E162-4669-95B7-8805B14115B2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51C9EE5-FB9D-411D-8C5F-26FF6DBB1B2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536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536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A6A85B3-03C8-44EC-8E13-A7DC4F71919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215307-4EF1-4E96-8945-BC34F278C7B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584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584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BD3349-A013-4530-80A7-DC4C77017DD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789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900BA50-F3E0-4548-8AB0-51EED0B26CE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FA5D21-68CB-4CD6-A2ED-2FC40A3F2B1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017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017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EE72170-622C-4167-BF69-8C8D243D855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3A5DEF-BCC7-45D5-B010-8ECBDDEBBFF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7730BD-3A8B-4D62-90EC-046ECD9B2C7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608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608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930889-C320-4D8B-9F67-587ED42A84C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813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813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5FE45B-9313-4255-9E0A-0FB0C5DFFA5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222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222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DE37A-ADC8-4027-8C95-F14F74592B76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8EFCE0-A90C-4332-A1ED-66409A109B7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5427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5427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8F18A0-C198-4270-A638-E64CE5103884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94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78E0B22-6C5B-4531-BD2D-C278D3A6B42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150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150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91887C-0D80-41F8-8C4D-118644BC27A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EAA04A-E5B6-4F6D-AB53-3A690398DC8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2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5603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DBE73DA-AE7C-4455-B481-068EAC4AC75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B5AAC8C-BE94-480E-A170-4769B95CF15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969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D1ACBA4-4F90-4840-A197-1C81129532A7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372B7E-C0A7-4D3E-ABA4-BD17B9FB4628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alphaModFix amt="65000"/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6"/>
          <p:cNvSpPr/>
          <p:nvPr userDrawn="1"/>
        </p:nvSpPr>
        <p:spPr>
          <a:xfrm>
            <a:off x="358775" y="347663"/>
            <a:ext cx="11504613" cy="6238875"/>
          </a:xfrm>
          <a:prstGeom prst="rect">
            <a:avLst/>
          </a:prstGeom>
          <a:noFill/>
          <a:ln w="38100">
            <a:solidFill>
              <a:srgbClr val="387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79FA6-3AAF-4014-8447-830434798AE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3C104-C9BB-499A-A154-BFBDF49219D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6EB66-2F11-4594-ACCC-0991DDF4E06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5F655-8A4A-4C29-9EC4-E6051D75401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F02C07-0DBC-479E-BBC0-6A3EE962F0A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BD1B0-A2F5-49A1-9EA7-041E8F27B53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5F51C-A7EE-442D-AB73-4DE79EFDBD8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9AE38-20F7-4C2B-860A-8E9DD3123F4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61E9-7CBE-4431-929A-74A24EF8B5C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088E5-C322-43AC-B9BC-D4B28BF4702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D236F-25D3-4084-91B0-B3BF1260CF4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AF1E8D-C83F-4206-8DDF-4FCA8B872C6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0C34F-C242-449E-BDB9-5CE2D166B5CE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6B95D-F55E-417B-AFFD-F97D1F0FCB0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5C7CF-09BD-48AE-90CC-7BF5F2DB51B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7A661B-4790-4B8D-842D-50AB71B5BA8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ADADCA-D593-4733-93F0-40DF09B26F2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A1D3B-45B0-47A9-86F5-C6398791462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07AEA-6726-4BB0-BCBF-73ADB30638F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E8637-06E4-47E8-B885-54618FFB82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85B5C-1427-4FDD-931D-5C17C721DF85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B3EBF-5BB5-4D9B-8DC8-2610143CC7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Click="0" advTm="5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2FFE1BEF-A40A-4CC5-A202-9E0DFDC049C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8E423F5-08EF-4035-A48C-20BE1AC1727D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5000">
    <p:random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panose="02010600030101010101" pitchFamily="2" charset="-122"/>
          <a:ea typeface="等线 Light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24.png"/><Relationship Id="rId8" Type="http://schemas.openxmlformats.org/officeDocument/2006/relationships/image" Target="../media/image23.png"/><Relationship Id="rId7" Type="http://schemas.openxmlformats.org/officeDocument/2006/relationships/hyperlink" Target="2.mp4" TargetMode="External"/><Relationship Id="rId6" Type="http://schemas.openxmlformats.org/officeDocument/2006/relationships/image" Target="../media/image22.png"/><Relationship Id="rId5" Type="http://schemas.openxmlformats.org/officeDocument/2006/relationships/hyperlink" Target="3.mp4" TargetMode="External"/><Relationship Id="rId4" Type="http://schemas.openxmlformats.org/officeDocument/2006/relationships/hyperlink" Target="&#35270;&#39057;3.mp4" TargetMode="External"/><Relationship Id="rId3" Type="http://schemas.openxmlformats.org/officeDocument/2006/relationships/image" Target="../media/image21.png"/><Relationship Id="rId2" Type="http://schemas.openxmlformats.org/officeDocument/2006/relationships/hyperlink" Target="1.mp4" TargetMode="External"/><Relationship Id="rId13" Type="http://schemas.openxmlformats.org/officeDocument/2006/relationships/notesSlide" Target="../notesSlides/notesSlide16.xml"/><Relationship Id="rId12" Type="http://schemas.openxmlformats.org/officeDocument/2006/relationships/slideLayout" Target="../slideLayouts/slideLayout1.xml"/><Relationship Id="rId11" Type="http://schemas.openxmlformats.org/officeDocument/2006/relationships/image" Target="../media/image26.png"/><Relationship Id="rId10" Type="http://schemas.openxmlformats.org/officeDocument/2006/relationships/image" Target="../media/image25.png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7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0.pn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jpeg"/><Relationship Id="rId8" Type="http://schemas.openxmlformats.org/officeDocument/2006/relationships/image" Target="../media/image33.jpeg"/><Relationship Id="rId7" Type="http://schemas.openxmlformats.org/officeDocument/2006/relationships/image" Target="../media/image32.jpeg"/><Relationship Id="rId6" Type="http://schemas.openxmlformats.org/officeDocument/2006/relationships/image" Target="../media/image31.jpe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1" Type="http://schemas.openxmlformats.org/officeDocument/2006/relationships/notesSlide" Target="../notesSlides/notesSlide18.xml"/><Relationship Id="rId10" Type="http://schemas.openxmlformats.org/officeDocument/2006/relationships/slideLayout" Target="../slideLayouts/slideLayout1.xml"/><Relationship Id="rId1" Type="http://schemas.openxmlformats.org/officeDocument/2006/relationships/diagramData" Target="../diagrams/data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9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8.png"/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0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0.png"/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矩形 28"/>
          <p:cNvSpPr>
            <a:spLocks noChangeArrowheads="1"/>
          </p:cNvSpPr>
          <p:nvPr/>
        </p:nvSpPr>
        <p:spPr bwMode="auto">
          <a:xfrm flipV="1">
            <a:off x="8459788" y="5267325"/>
            <a:ext cx="3387725" cy="1246188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algn="ctr">
            <a:noFill/>
            <a:miter lim="800000"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V="1">
            <a:off x="8831765" y="3369350"/>
            <a:ext cx="5416043" cy="194535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334963" y="4983163"/>
            <a:ext cx="4081462" cy="1579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358775" y="347663"/>
            <a:ext cx="11504613" cy="6238875"/>
          </a:xfrm>
          <a:prstGeom prst="rect">
            <a:avLst/>
          </a:prstGeom>
          <a:noFill/>
          <a:ln w="38100">
            <a:solidFill>
              <a:srgbClr val="387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14340" name="图片 2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84163"/>
            <a:ext cx="3600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091" t="-28283" b="-2"/>
          <a:stretch>
            <a:fillRect/>
          </a:stretch>
        </p:blipFill>
        <p:spPr>
          <a:xfrm rot="10800000" flipV="1">
            <a:off x="2568616" y="451414"/>
            <a:ext cx="3623839" cy="2495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311400" y="1433513"/>
            <a:ext cx="9058275" cy="2117725"/>
          </a:xfrm>
        </p:spPr>
        <p:txBody>
          <a:bodyPr>
            <a:normAutofit/>
          </a:bodyPr>
          <a:lstStyle/>
          <a:p>
            <a:r>
              <a:rPr lang="zh-CN" altLang="en-US" sz="4300" b="1" dirty="0"/>
              <a:t>  老课“新”授，聚焦育人课堂</a:t>
            </a:r>
            <a:br>
              <a:rPr lang="en-US" altLang="zh-CN" sz="4300" b="1" dirty="0"/>
            </a:br>
            <a:br>
              <a:rPr lang="en-US" altLang="zh-CN" sz="2900" dirty="0"/>
            </a:br>
            <a:br>
              <a:rPr lang="en-US" altLang="zh-CN" sz="2900" dirty="0"/>
            </a:br>
            <a:r>
              <a:rPr lang="en-US" altLang="zh-CN" sz="2500" dirty="0"/>
              <a:t>                     </a:t>
            </a:r>
            <a:r>
              <a:rPr lang="en-US" altLang="zh-CN" sz="2800" dirty="0"/>
              <a:t>——</a:t>
            </a:r>
            <a:r>
              <a:rPr lang="zh-CN" altLang="en-US" sz="2800" dirty="0"/>
              <a:t>水平二 四年级</a:t>
            </a:r>
            <a:r>
              <a:rPr lang="en-US" altLang="zh-CN" sz="2800" dirty="0"/>
              <a:t>《</a:t>
            </a:r>
            <a:r>
              <a:rPr lang="zh-CN" altLang="en-US" sz="2800" dirty="0"/>
              <a:t>障碍跑与游戏</a:t>
            </a:r>
            <a:r>
              <a:rPr lang="en-US" altLang="zh-CN" sz="2800" dirty="0"/>
              <a:t>》</a:t>
            </a:r>
            <a:r>
              <a:rPr lang="zh-CN" altLang="en-US" sz="2800" dirty="0"/>
              <a:t>课例</a:t>
            </a:r>
            <a:r>
              <a:rPr lang="en-US" altLang="zh-CN" sz="2800" dirty="0"/>
              <a:t> </a:t>
            </a:r>
            <a:endParaRPr lang="zh-CN" altLang="en-US" sz="2800" dirty="0"/>
          </a:p>
        </p:txBody>
      </p:sp>
      <p:sp>
        <p:nvSpPr>
          <p:cNvPr id="14344" name="副标题 2"/>
          <p:cNvSpPr>
            <a:spLocks noGrp="1"/>
          </p:cNvSpPr>
          <p:nvPr>
            <p:ph type="subTitle" idx="1"/>
          </p:nvPr>
        </p:nvSpPr>
        <p:spPr>
          <a:xfrm>
            <a:off x="4648200" y="4154488"/>
            <a:ext cx="6415088" cy="2430462"/>
          </a:xfrm>
        </p:spPr>
        <p:txBody>
          <a:bodyPr/>
          <a:lstStyle/>
          <a:p>
            <a:endParaRPr lang="en-US" altLang="zh-CN"/>
          </a:p>
          <a:p>
            <a:r>
              <a:rPr lang="zh-CN" altLang="en-US" sz="2800"/>
              <a:t>                金坛区指前实验学校     丁静                                                            </a:t>
            </a:r>
            <a:endParaRPr lang="zh-CN" altLang="en-US" sz="2800"/>
          </a:p>
        </p:txBody>
      </p:sp>
    </p:spTree>
  </p:cSld>
  <p:clrMapOvr>
    <a:masterClrMapping/>
  </p:clrMapOvr>
  <p:transition spd="slow"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47330" y="1420218"/>
            <a:ext cx="3751263" cy="564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/>
          <p:nvPr/>
        </p:nvSpPr>
        <p:spPr>
          <a:xfrm>
            <a:off x="8029575" y="1770063"/>
            <a:ext cx="2781300" cy="688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029575" y="2776538"/>
            <a:ext cx="2781300" cy="688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2780" name="文本框 1"/>
          <p:cNvSpPr txBox="1">
            <a:spLocks noChangeArrowheads="1"/>
          </p:cNvSpPr>
          <p:nvPr/>
        </p:nvSpPr>
        <p:spPr bwMode="auto">
          <a:xfrm>
            <a:off x="1675181" y="4652963"/>
            <a:ext cx="10219957" cy="16980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zh-CN" sz="2400" dirty="0">
                <a:solidFill>
                  <a:schemeClr val="dk1"/>
                </a:solidFill>
                <a:latin typeface="+mn-lt"/>
                <a:ea typeface="+mn-ea"/>
              </a:rPr>
              <a:t>器材的新用不仅在器材的选择上，还有在器材的使用中让孩子们自主进行器材的摆放和调整，并创造性的进行设计和改造，提高学生的团结协作意识，培养学生分析问题、解决问题的能力，形成智慧共赢的身心发展。</a:t>
            </a:r>
            <a:endParaRPr lang="zh-CN" altLang="zh-CN" sz="2400" dirty="0">
              <a:solidFill>
                <a:schemeClr val="dk1"/>
              </a:solidFill>
              <a:latin typeface="+mn-lt"/>
              <a:ea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841" y="2263234"/>
            <a:ext cx="3108710" cy="23315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808" y="967672"/>
            <a:ext cx="3002605" cy="2461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28" y="867580"/>
            <a:ext cx="2955103" cy="23315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图片 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486400" y="1487488"/>
            <a:ext cx="5845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8"/>
          <p:cNvSpPr txBox="1"/>
          <p:nvPr/>
        </p:nvSpPr>
        <p:spPr>
          <a:xfrm>
            <a:off x="7459663" y="1657350"/>
            <a:ext cx="3235325" cy="24384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    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    </a:t>
            </a: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任务新设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    三维并驱</a:t>
            </a:r>
            <a:endParaRPr lang="en-GB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34819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23733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49288" y="5278438"/>
            <a:ext cx="4081462" cy="1579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58288" y="5611813"/>
            <a:ext cx="3387725" cy="12461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48"/>
          <p:cNvSpPr txBox="1"/>
          <p:nvPr/>
        </p:nvSpPr>
        <p:spPr>
          <a:xfrm>
            <a:off x="6200775" y="2192338"/>
            <a:ext cx="1663700" cy="1752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03</a:t>
            </a:r>
            <a:endParaRPr lang="en-GB" altLang="zh-CN" sz="115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6250610" y="477842"/>
            <a:ext cx="5416043" cy="1945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0"/>
          <p:cNvSpPr>
            <a:spLocks noChangeAspect="1"/>
          </p:cNvSpPr>
          <p:nvPr/>
        </p:nvSpPr>
        <p:spPr>
          <a:xfrm>
            <a:off x="1949450" y="2439988"/>
            <a:ext cx="1252538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val 22"/>
          <p:cNvSpPr>
            <a:spLocks noChangeAspect="1"/>
          </p:cNvSpPr>
          <p:nvPr/>
        </p:nvSpPr>
        <p:spPr>
          <a:xfrm>
            <a:off x="6740525" y="2439988"/>
            <a:ext cx="1254125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Oval 23"/>
          <p:cNvSpPr>
            <a:spLocks noChangeAspect="1"/>
          </p:cNvSpPr>
          <p:nvPr/>
        </p:nvSpPr>
        <p:spPr>
          <a:xfrm>
            <a:off x="4344988" y="2439988"/>
            <a:ext cx="1254125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514475" y="2439988"/>
          <a:ext cx="9378085" cy="257771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75617"/>
                <a:gridCol w="1875617"/>
                <a:gridCol w="1875617"/>
                <a:gridCol w="1875617"/>
                <a:gridCol w="1875617"/>
              </a:tblGrid>
              <a:tr h="748917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课例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我看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en-US" sz="1600" dirty="0"/>
                        <a:t>（火眼晶晶）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我练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en-US" sz="1600" dirty="0"/>
                        <a:t>（三十六变）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我思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en-US" sz="1600" dirty="0"/>
                        <a:t>（灵机一动）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再练</a:t>
                      </a:r>
                      <a:endParaRPr lang="zh-CN" altLang="en-US" sz="2400" dirty="0"/>
                    </a:p>
                    <a:p>
                      <a:pPr algn="ctr"/>
                      <a:r>
                        <a:rPr lang="zh-CN" altLang="en-US" sz="1600" dirty="0"/>
                        <a:t>（七十二变）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教师示范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单个技能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如何更快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速度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同伴展示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组合技能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如何更好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时机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小组观摩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如何更有效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节奏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集体演练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拓展技能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如何更安全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合作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6906" name="文本框 2"/>
          <p:cNvSpPr txBox="1">
            <a:spLocks noChangeArrowheads="1"/>
          </p:cNvSpPr>
          <p:nvPr/>
        </p:nvSpPr>
        <p:spPr bwMode="auto">
          <a:xfrm>
            <a:off x="1038225" y="1365250"/>
            <a:ext cx="105124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表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3《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障碍跑与游戏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课例“应急逃生”任务驱动体系设置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sp>
        <p:nvSpPr>
          <p:cNvPr id="36907" name="文本框 3"/>
          <p:cNvSpPr txBox="1">
            <a:spLocks noChangeArrowheads="1"/>
          </p:cNvSpPr>
          <p:nvPr/>
        </p:nvSpPr>
        <p:spPr bwMode="auto">
          <a:xfrm>
            <a:off x="774700" y="5340350"/>
            <a:ext cx="10856913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通过任务新设，构建“我看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我练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我思</a:t>
            </a:r>
            <a:r>
              <a:rPr lang="en-US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再练”任务驱动体系，聚焦三维教学目标的并驱，将知识与技能、过程与方法、情感与价值观融合在课堂中。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205413" y="1535113"/>
            <a:ext cx="58451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8"/>
          <p:cNvSpPr txBox="1"/>
          <p:nvPr/>
        </p:nvSpPr>
        <p:spPr>
          <a:xfrm>
            <a:off x="8054975" y="2239963"/>
            <a:ext cx="2354263" cy="1828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反馈新评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教学相长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38915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23733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49288" y="5278438"/>
            <a:ext cx="4081462" cy="1579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58288" y="5611813"/>
            <a:ext cx="3387725" cy="12461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48"/>
          <p:cNvSpPr txBox="1"/>
          <p:nvPr/>
        </p:nvSpPr>
        <p:spPr>
          <a:xfrm>
            <a:off x="5832475" y="2201863"/>
            <a:ext cx="1663700" cy="1752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04</a:t>
            </a:r>
            <a:endParaRPr lang="en-GB" altLang="zh-CN" sz="115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4"/>
          <p:cNvSpPr txBox="1">
            <a:spLocks noChangeArrowheads="1"/>
          </p:cNvSpPr>
          <p:nvPr/>
        </p:nvSpPr>
        <p:spPr bwMode="auto">
          <a:xfrm>
            <a:off x="1455013" y="486594"/>
            <a:ext cx="9802813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表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4《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障碍跑与游戏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课例反馈新评样式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2" name="表格 3"/>
          <p:cNvGraphicFramePr>
            <a:graphicFrameLocks noGrp="1"/>
          </p:cNvGraphicFramePr>
          <p:nvPr/>
        </p:nvGraphicFramePr>
        <p:xfrm>
          <a:off x="664667" y="1304697"/>
          <a:ext cx="11024007" cy="28041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81380"/>
                <a:gridCol w="2560320"/>
                <a:gridCol w="2179930"/>
                <a:gridCol w="1410613"/>
                <a:gridCol w="3591764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课例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反馈形式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反馈内容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反馈时间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教学相长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课前准备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询问、沟通、集思广益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器材的选择、规格的制定等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及时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能够确定合理的器材标准等（不高于</a:t>
                      </a:r>
                      <a:r>
                        <a:rPr lang="en-US" altLang="zh-CN" sz="2000" dirty="0"/>
                        <a:t>80cm)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课中实践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展示、发言、讨论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练习时间、密度、组织、方法等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及时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能够及时发现更有效的练习方法（如在演练时）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课后反思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观看视频、分享课堂体验、反转课堂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课的优缺点、课的优化，孩子们的收获等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及时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zh-CN" altLang="en-US" sz="2000" dirty="0"/>
                        <a:t>能够在反思中发现课的不足和改进的地方（如器材的选择、通道的设置，任务的设定等）</a:t>
                      </a:r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9186" name="文本框 3"/>
          <p:cNvSpPr txBox="1">
            <a:spLocks noChangeArrowheads="1"/>
          </p:cNvSpPr>
          <p:nvPr/>
        </p:nvSpPr>
        <p:spPr bwMode="auto">
          <a:xfrm>
            <a:off x="774700" y="4729163"/>
            <a:ext cx="11039475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  “反馈”是课堂生成的灵魂，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评价是教师智慧的体现，正如苏霍姆林斯基曾说：有经验的教师往往只是“微微”打开一扇窗子，所以在进行有效反馈时教师要注意评价的艺术和方法，因境制宜，随机应变，犹如春雨润物般无声有力。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0"/>
          <p:cNvSpPr/>
          <p:nvPr/>
        </p:nvSpPr>
        <p:spPr bwMode="auto">
          <a:xfrm>
            <a:off x="5648325" y="3019425"/>
            <a:ext cx="2654300" cy="46038"/>
          </a:xfrm>
          <a:custGeom>
            <a:avLst/>
            <a:gdLst>
              <a:gd name="T0" fmla="*/ 172082 w 910"/>
              <a:gd name="T1" fmla="*/ 0 h 13"/>
              <a:gd name="T2" fmla="*/ 787493 w 910"/>
              <a:gd name="T3" fmla="*/ 35168 h 13"/>
              <a:gd name="T4" fmla="*/ 1014990 w 910"/>
              <a:gd name="T5" fmla="*/ 42202 h 13"/>
              <a:gd name="T6" fmla="*/ 5139117 w 910"/>
              <a:gd name="T7" fmla="*/ 42202 h 13"/>
              <a:gd name="T8" fmla="*/ 5952859 w 910"/>
              <a:gd name="T9" fmla="*/ 7034 h 13"/>
              <a:gd name="T10" fmla="*/ 6229941 w 910"/>
              <a:gd name="T11" fmla="*/ 0 h 13"/>
              <a:gd name="T12" fmla="*/ 6285357 w 910"/>
              <a:gd name="T13" fmla="*/ 59786 h 13"/>
              <a:gd name="T14" fmla="*/ 6229941 w 910"/>
              <a:gd name="T15" fmla="*/ 112539 h 13"/>
              <a:gd name="T16" fmla="*/ 5608696 w 910"/>
              <a:gd name="T17" fmla="*/ 87921 h 13"/>
              <a:gd name="T18" fmla="*/ 4827037 w 910"/>
              <a:gd name="T19" fmla="*/ 70337 h 13"/>
              <a:gd name="T20" fmla="*/ 2307061 w 910"/>
              <a:gd name="T21" fmla="*/ 70337 h 13"/>
              <a:gd name="T22" fmla="*/ 344163 w 910"/>
              <a:gd name="T23" fmla="*/ 105505 h 13"/>
              <a:gd name="T24" fmla="*/ 61249 w 910"/>
              <a:gd name="T25" fmla="*/ 112539 h 13"/>
              <a:gd name="T26" fmla="*/ 5833 w 910"/>
              <a:gd name="T27" fmla="*/ 52753 h 13"/>
              <a:gd name="T28" fmla="*/ 55416 w 910"/>
              <a:gd name="T29" fmla="*/ 0 h 13"/>
              <a:gd name="T30" fmla="*/ 172082 w 910"/>
              <a:gd name="T31" fmla="*/ 0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10"/>
              <a:gd name="T49" fmla="*/ 0 h 13"/>
              <a:gd name="T50" fmla="*/ 910 w 910"/>
              <a:gd name="T51" fmla="*/ 13 h 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10" h="13">
                <a:moveTo>
                  <a:pt x="25" y="0"/>
                </a:moveTo>
                <a:cubicBezTo>
                  <a:pt x="55" y="1"/>
                  <a:pt x="84" y="3"/>
                  <a:pt x="114" y="4"/>
                </a:cubicBezTo>
                <a:cubicBezTo>
                  <a:pt x="125" y="4"/>
                  <a:pt x="136" y="5"/>
                  <a:pt x="147" y="5"/>
                </a:cubicBezTo>
                <a:cubicBezTo>
                  <a:pt x="346" y="5"/>
                  <a:pt x="545" y="5"/>
                  <a:pt x="744" y="5"/>
                </a:cubicBezTo>
                <a:cubicBezTo>
                  <a:pt x="783" y="5"/>
                  <a:pt x="822" y="2"/>
                  <a:pt x="862" y="1"/>
                </a:cubicBezTo>
                <a:cubicBezTo>
                  <a:pt x="875" y="0"/>
                  <a:pt x="889" y="0"/>
                  <a:pt x="902" y="0"/>
                </a:cubicBezTo>
                <a:cubicBezTo>
                  <a:pt x="907" y="0"/>
                  <a:pt x="910" y="2"/>
                  <a:pt x="910" y="7"/>
                </a:cubicBezTo>
                <a:cubicBezTo>
                  <a:pt x="910" y="11"/>
                  <a:pt x="907" y="13"/>
                  <a:pt x="902" y="13"/>
                </a:cubicBezTo>
                <a:cubicBezTo>
                  <a:pt x="872" y="12"/>
                  <a:pt x="842" y="11"/>
                  <a:pt x="812" y="10"/>
                </a:cubicBezTo>
                <a:cubicBezTo>
                  <a:pt x="775" y="9"/>
                  <a:pt x="737" y="8"/>
                  <a:pt x="699" y="8"/>
                </a:cubicBezTo>
                <a:cubicBezTo>
                  <a:pt x="578" y="8"/>
                  <a:pt x="456" y="8"/>
                  <a:pt x="334" y="8"/>
                </a:cubicBezTo>
                <a:cubicBezTo>
                  <a:pt x="240" y="9"/>
                  <a:pt x="145" y="6"/>
                  <a:pt x="50" y="12"/>
                </a:cubicBezTo>
                <a:cubicBezTo>
                  <a:pt x="36" y="13"/>
                  <a:pt x="23" y="13"/>
                  <a:pt x="9" y="13"/>
                </a:cubicBezTo>
                <a:cubicBezTo>
                  <a:pt x="4" y="13"/>
                  <a:pt x="0" y="10"/>
                  <a:pt x="1" y="6"/>
                </a:cubicBezTo>
                <a:cubicBezTo>
                  <a:pt x="1" y="2"/>
                  <a:pt x="3" y="0"/>
                  <a:pt x="8" y="0"/>
                </a:cubicBezTo>
                <a:cubicBezTo>
                  <a:pt x="14" y="0"/>
                  <a:pt x="20" y="0"/>
                  <a:pt x="25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0962" name="10"/>
          <p:cNvSpPr/>
          <p:nvPr/>
        </p:nvSpPr>
        <p:spPr bwMode="auto">
          <a:xfrm>
            <a:off x="2730500" y="3019425"/>
            <a:ext cx="2495550" cy="46038"/>
          </a:xfrm>
          <a:custGeom>
            <a:avLst/>
            <a:gdLst>
              <a:gd name="T0" fmla="*/ 161784 w 910"/>
              <a:gd name="T1" fmla="*/ 0 h 13"/>
              <a:gd name="T2" fmla="*/ 740366 w 910"/>
              <a:gd name="T3" fmla="*/ 35168 h 13"/>
              <a:gd name="T4" fmla="*/ 954249 w 910"/>
              <a:gd name="T5" fmla="*/ 42202 h 13"/>
              <a:gd name="T6" fmla="*/ 4831571 w 910"/>
              <a:gd name="T7" fmla="*/ 42202 h 13"/>
              <a:gd name="T8" fmla="*/ 5596615 w 910"/>
              <a:gd name="T9" fmla="*/ 7034 h 13"/>
              <a:gd name="T10" fmla="*/ 5857115 w 910"/>
              <a:gd name="T11" fmla="*/ 0 h 13"/>
              <a:gd name="T12" fmla="*/ 5909215 w 910"/>
              <a:gd name="T13" fmla="*/ 59786 h 13"/>
              <a:gd name="T14" fmla="*/ 5857115 w 910"/>
              <a:gd name="T15" fmla="*/ 112539 h 13"/>
              <a:gd name="T16" fmla="*/ 5273048 w 910"/>
              <a:gd name="T17" fmla="*/ 87921 h 13"/>
              <a:gd name="T18" fmla="*/ 4538167 w 910"/>
              <a:gd name="T19" fmla="*/ 70337 h 13"/>
              <a:gd name="T20" fmla="*/ 2168997 w 910"/>
              <a:gd name="T21" fmla="*/ 70337 h 13"/>
              <a:gd name="T22" fmla="*/ 323567 w 910"/>
              <a:gd name="T23" fmla="*/ 105505 h 13"/>
              <a:gd name="T24" fmla="*/ 57584 w 910"/>
              <a:gd name="T25" fmla="*/ 112539 h 13"/>
              <a:gd name="T26" fmla="*/ 5484 w 910"/>
              <a:gd name="T27" fmla="*/ 52753 h 13"/>
              <a:gd name="T28" fmla="*/ 52100 w 910"/>
              <a:gd name="T29" fmla="*/ 0 h 13"/>
              <a:gd name="T30" fmla="*/ 161784 w 910"/>
              <a:gd name="T31" fmla="*/ 0 h 1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10"/>
              <a:gd name="T49" fmla="*/ 0 h 13"/>
              <a:gd name="T50" fmla="*/ 910 w 910"/>
              <a:gd name="T51" fmla="*/ 13 h 13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10" h="13">
                <a:moveTo>
                  <a:pt x="25" y="0"/>
                </a:moveTo>
                <a:cubicBezTo>
                  <a:pt x="55" y="1"/>
                  <a:pt x="84" y="3"/>
                  <a:pt x="114" y="4"/>
                </a:cubicBezTo>
                <a:cubicBezTo>
                  <a:pt x="125" y="4"/>
                  <a:pt x="136" y="5"/>
                  <a:pt x="147" y="5"/>
                </a:cubicBezTo>
                <a:cubicBezTo>
                  <a:pt x="346" y="5"/>
                  <a:pt x="545" y="5"/>
                  <a:pt x="744" y="5"/>
                </a:cubicBezTo>
                <a:cubicBezTo>
                  <a:pt x="783" y="5"/>
                  <a:pt x="822" y="2"/>
                  <a:pt x="862" y="1"/>
                </a:cubicBezTo>
                <a:cubicBezTo>
                  <a:pt x="875" y="0"/>
                  <a:pt x="889" y="0"/>
                  <a:pt x="902" y="0"/>
                </a:cubicBezTo>
                <a:cubicBezTo>
                  <a:pt x="907" y="0"/>
                  <a:pt x="910" y="2"/>
                  <a:pt x="910" y="7"/>
                </a:cubicBezTo>
                <a:cubicBezTo>
                  <a:pt x="910" y="11"/>
                  <a:pt x="907" y="13"/>
                  <a:pt x="902" y="13"/>
                </a:cubicBezTo>
                <a:cubicBezTo>
                  <a:pt x="872" y="12"/>
                  <a:pt x="842" y="11"/>
                  <a:pt x="812" y="10"/>
                </a:cubicBezTo>
                <a:cubicBezTo>
                  <a:pt x="775" y="9"/>
                  <a:pt x="737" y="8"/>
                  <a:pt x="699" y="8"/>
                </a:cubicBezTo>
                <a:cubicBezTo>
                  <a:pt x="578" y="8"/>
                  <a:pt x="456" y="8"/>
                  <a:pt x="334" y="8"/>
                </a:cubicBezTo>
                <a:cubicBezTo>
                  <a:pt x="240" y="9"/>
                  <a:pt x="145" y="6"/>
                  <a:pt x="50" y="12"/>
                </a:cubicBezTo>
                <a:cubicBezTo>
                  <a:pt x="36" y="13"/>
                  <a:pt x="23" y="13"/>
                  <a:pt x="9" y="13"/>
                </a:cubicBezTo>
                <a:cubicBezTo>
                  <a:pt x="4" y="13"/>
                  <a:pt x="0" y="10"/>
                  <a:pt x="1" y="6"/>
                </a:cubicBezTo>
                <a:cubicBezTo>
                  <a:pt x="1" y="2"/>
                  <a:pt x="3" y="0"/>
                  <a:pt x="8" y="0"/>
                </a:cubicBezTo>
                <a:cubicBezTo>
                  <a:pt x="14" y="0"/>
                  <a:pt x="20" y="0"/>
                  <a:pt x="25" y="0"/>
                </a:cubicBezTo>
                <a:close/>
              </a:path>
            </a:pathLst>
          </a:custGeom>
          <a:solidFill>
            <a:srgbClr val="000000"/>
          </a:soli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29" name="组合 28"/>
          <p:cNvGrpSpPr/>
          <p:nvPr/>
        </p:nvGrpSpPr>
        <p:grpSpPr bwMode="auto">
          <a:xfrm>
            <a:off x="765175" y="4057649"/>
            <a:ext cx="3213100" cy="1440462"/>
            <a:chOff x="-905842" y="3509272"/>
            <a:chExt cx="3214118" cy="1439623"/>
          </a:xfrm>
        </p:grpSpPr>
        <p:cxnSp>
          <p:nvCxnSpPr>
            <p:cNvPr id="40979" name="15"/>
            <p:cNvCxnSpPr>
              <a:cxnSpLocks noChangeShapeType="1"/>
            </p:cNvCxnSpPr>
            <p:nvPr/>
          </p:nvCxnSpPr>
          <p:spPr bwMode="auto">
            <a:xfrm>
              <a:off x="-163122" y="4119559"/>
              <a:ext cx="1879600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grpSp>
          <p:nvGrpSpPr>
            <p:cNvPr id="40980" name="组合 31"/>
            <p:cNvGrpSpPr/>
            <p:nvPr/>
          </p:nvGrpSpPr>
          <p:grpSpPr bwMode="auto">
            <a:xfrm>
              <a:off x="-905842" y="3509272"/>
              <a:ext cx="3214118" cy="1439623"/>
              <a:chOff x="-905842" y="3509272"/>
              <a:chExt cx="3214118" cy="1439623"/>
            </a:xfrm>
          </p:grpSpPr>
          <p:sp>
            <p:nvSpPr>
              <p:cNvPr id="40981" name="19"/>
              <p:cNvSpPr txBox="1">
                <a:spLocks noChangeArrowheads="1"/>
              </p:cNvSpPr>
              <p:nvPr/>
            </p:nvSpPr>
            <p:spPr bwMode="auto">
              <a:xfrm>
                <a:off x="-421179" y="3509272"/>
                <a:ext cx="2646879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>
                    <a:solidFill>
                      <a:srgbClr val="2C2710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观看课堂实录</a:t>
                </a:r>
                <a:endParaRPr lang="zh-CN" altLang="en-US" sz="3200">
                  <a:solidFill>
                    <a:srgbClr val="2C271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0982" name="50"/>
              <p:cNvSpPr txBox="1">
                <a:spLocks noChangeArrowheads="1"/>
              </p:cNvSpPr>
              <p:nvPr/>
            </p:nvSpPr>
            <p:spPr bwMode="auto">
              <a:xfrm>
                <a:off x="-905842" y="3521046"/>
                <a:ext cx="595035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latin typeface="幼圆" panose="02010509060101010101" pitchFamily="49" charset="-122"/>
                    <a:ea typeface="幼圆" panose="02010509060101010101" pitchFamily="49" charset="-122"/>
                  </a:rPr>
                  <a:t>01</a:t>
                </a:r>
                <a:endParaRPr lang="zh-CN" altLang="en-US" sz="320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35" name="87"/>
              <p:cNvSpPr>
                <a:spLocks noChangeArrowheads="1"/>
              </p:cNvSpPr>
              <p:nvPr/>
            </p:nvSpPr>
            <p:spPr bwMode="auto">
              <a:xfrm>
                <a:off x="-788686" y="4467313"/>
                <a:ext cx="3096962" cy="48158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了解自己上课的真实表现</a:t>
                </a:r>
                <a:endPara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grpSp>
        <p:nvGrpSpPr>
          <p:cNvPr id="40964" name="组合 43"/>
          <p:cNvGrpSpPr/>
          <p:nvPr/>
        </p:nvGrpSpPr>
        <p:grpSpPr bwMode="auto">
          <a:xfrm>
            <a:off x="4381500" y="4084639"/>
            <a:ext cx="3284830" cy="1391500"/>
            <a:chOff x="2946806" y="3535825"/>
            <a:chExt cx="3285374" cy="1390977"/>
          </a:xfrm>
        </p:grpSpPr>
        <p:sp>
          <p:nvSpPr>
            <p:cNvPr id="40976" name="51"/>
            <p:cNvSpPr txBox="1">
              <a:spLocks noChangeArrowheads="1"/>
            </p:cNvSpPr>
            <p:nvPr/>
          </p:nvSpPr>
          <p:spPr bwMode="auto">
            <a:xfrm>
              <a:off x="3480217" y="3535825"/>
              <a:ext cx="2646879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sz="3200">
                  <a:solidFill>
                    <a:srgbClr val="2C271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分享课堂体验</a:t>
              </a:r>
              <a:endParaRPr lang="zh-CN" altLang="en-US" sz="3200">
                <a:solidFill>
                  <a:srgbClr val="2C2710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0977" name="60"/>
            <p:cNvSpPr txBox="1">
              <a:spLocks noChangeArrowheads="1"/>
            </p:cNvSpPr>
            <p:nvPr/>
          </p:nvSpPr>
          <p:spPr bwMode="auto">
            <a:xfrm>
              <a:off x="2946806" y="3583601"/>
              <a:ext cx="59503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en-US" altLang="zh-CN" sz="3200">
                  <a:latin typeface="幼圆" panose="02010509060101010101" pitchFamily="49" charset="-122"/>
                  <a:ea typeface="幼圆" panose="02010509060101010101" pitchFamily="49" charset="-122"/>
                </a:rPr>
                <a:t>02</a:t>
              </a:r>
              <a:endParaRPr lang="zh-CN" altLang="en-US" sz="320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47" name="88"/>
            <p:cNvSpPr>
              <a:spLocks noChangeArrowheads="1"/>
            </p:cNvSpPr>
            <p:nvPr/>
          </p:nvSpPr>
          <p:spPr bwMode="auto">
            <a:xfrm>
              <a:off x="3196085" y="4445120"/>
              <a:ext cx="3036095" cy="48168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记录自己课上的真实感受</a:t>
              </a:r>
              <a:endParaRPr lang="zh-CN" altLang="en-US" sz="2000" dirty="0">
                <a:solidFill>
                  <a:schemeClr val="bg1">
                    <a:lumMod val="5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grpSp>
        <p:nvGrpSpPr>
          <p:cNvPr id="53" name="组合 52"/>
          <p:cNvGrpSpPr/>
          <p:nvPr/>
        </p:nvGrpSpPr>
        <p:grpSpPr bwMode="auto">
          <a:xfrm>
            <a:off x="8714688" y="4195762"/>
            <a:ext cx="3210609" cy="1280375"/>
            <a:chOff x="7218312" y="3647151"/>
            <a:chExt cx="3210642" cy="1280348"/>
          </a:xfrm>
        </p:grpSpPr>
        <p:cxnSp>
          <p:nvCxnSpPr>
            <p:cNvPr id="40971" name="64"/>
            <p:cNvCxnSpPr>
              <a:cxnSpLocks noChangeShapeType="1"/>
            </p:cNvCxnSpPr>
            <p:nvPr/>
          </p:nvCxnSpPr>
          <p:spPr bwMode="auto">
            <a:xfrm>
              <a:off x="7967854" y="4267280"/>
              <a:ext cx="1881188" cy="0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</a:ln>
          </p:spPr>
        </p:cxnSp>
        <p:grpSp>
          <p:nvGrpSpPr>
            <p:cNvPr id="40972" name="组合 55"/>
            <p:cNvGrpSpPr/>
            <p:nvPr/>
          </p:nvGrpSpPr>
          <p:grpSpPr bwMode="auto">
            <a:xfrm>
              <a:off x="7218312" y="3647151"/>
              <a:ext cx="3210642" cy="1280348"/>
              <a:chOff x="7218312" y="3647151"/>
              <a:chExt cx="3210642" cy="1280348"/>
            </a:xfrm>
          </p:grpSpPr>
          <p:sp>
            <p:nvSpPr>
              <p:cNvPr id="40973" name="61"/>
              <p:cNvSpPr txBox="1">
                <a:spLocks noChangeArrowheads="1"/>
              </p:cNvSpPr>
              <p:nvPr/>
            </p:nvSpPr>
            <p:spPr bwMode="auto">
              <a:xfrm>
                <a:off x="7967854" y="3647151"/>
                <a:ext cx="1826141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zh-CN" altLang="en-US" sz="3200">
                    <a:solidFill>
                      <a:srgbClr val="2C2710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反转课堂</a:t>
                </a:r>
                <a:endParaRPr lang="zh-CN" altLang="en-US" sz="3200">
                  <a:solidFill>
                    <a:srgbClr val="2C2710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40974" name="70"/>
              <p:cNvSpPr txBox="1">
                <a:spLocks noChangeArrowheads="1"/>
              </p:cNvSpPr>
              <p:nvPr/>
            </p:nvSpPr>
            <p:spPr bwMode="auto">
              <a:xfrm>
                <a:off x="7218314" y="3661106"/>
                <a:ext cx="595035" cy="584775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zh-CN" sz="3200">
                    <a:latin typeface="幼圆" panose="02010509060101010101" pitchFamily="49" charset="-122"/>
                    <a:ea typeface="幼圆" panose="02010509060101010101" pitchFamily="49" charset="-122"/>
                  </a:rPr>
                  <a:t>03</a:t>
                </a:r>
                <a:endParaRPr lang="zh-CN" altLang="en-US" sz="320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9" name="89"/>
              <p:cNvSpPr>
                <a:spLocks noChangeArrowheads="1"/>
              </p:cNvSpPr>
              <p:nvPr/>
            </p:nvSpPr>
            <p:spPr bwMode="auto">
              <a:xfrm>
                <a:off x="7218312" y="4445646"/>
                <a:ext cx="3210642" cy="48185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auto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CN" altLang="en-US" sz="2000" dirty="0">
                    <a:solidFill>
                      <a:schemeClr val="bg1">
                        <a:lumMod val="50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实践自己课后的真实想法</a:t>
                </a:r>
                <a:endParaRPr lang="zh-CN" altLang="en-US" sz="2000" dirty="0">
                  <a:solidFill>
                    <a:schemeClr val="bg1">
                      <a:lumMod val="50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cxnSp>
        <p:nvCxnSpPr>
          <p:cNvPr id="40966" name="15"/>
          <p:cNvCxnSpPr>
            <a:cxnSpLocks noChangeShapeType="1"/>
          </p:cNvCxnSpPr>
          <p:nvPr/>
        </p:nvCxnSpPr>
        <p:spPr bwMode="auto">
          <a:xfrm>
            <a:off x="5187950" y="4708525"/>
            <a:ext cx="187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</a:ln>
        </p:spPr>
      </p:cxnSp>
      <p:pic>
        <p:nvPicPr>
          <p:cNvPr id="40967" name="图片 1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95275" y="325438"/>
            <a:ext cx="4735513" cy="91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 cstate="print"/>
          <a:srcRect b="10080"/>
          <a:stretch>
            <a:fillRect/>
          </a:stretch>
        </p:blipFill>
        <p:spPr>
          <a:xfrm>
            <a:off x="4141049" y="1060937"/>
            <a:ext cx="4317151" cy="2480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99377" y="2015621"/>
            <a:ext cx="3425699" cy="192695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95"/>
          <a:stretch>
            <a:fillRect/>
          </a:stretch>
        </p:blipFill>
        <p:spPr>
          <a:xfrm>
            <a:off x="338845" y="1496291"/>
            <a:ext cx="3556880" cy="25495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13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616575" y="1108075"/>
            <a:ext cx="2355850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文本框 3"/>
          <p:cNvSpPr txBox="1">
            <a:spLocks noChangeArrowheads="1"/>
          </p:cNvSpPr>
          <p:nvPr/>
        </p:nvSpPr>
        <p:spPr bwMode="auto">
          <a:xfrm>
            <a:off x="6246813" y="2025650"/>
            <a:ext cx="1987550" cy="636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  <a:hlinkClick r:id="rId2" action="ppaction://hlinkfile"/>
              </a:rPr>
              <a:t>情境新创</a:t>
            </a:r>
            <a:endParaRPr lang="zh-CN" altLang="en-US" sz="2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3011" name="图片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05875" y="1735138"/>
            <a:ext cx="2355850" cy="240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文本框 5">
            <a:hlinkClick r:id="rId4" action="ppaction://hlinkfile"/>
          </p:cNvPr>
          <p:cNvSpPr txBox="1">
            <a:spLocks noChangeArrowheads="1"/>
          </p:cNvSpPr>
          <p:nvPr/>
        </p:nvSpPr>
        <p:spPr bwMode="auto">
          <a:xfrm>
            <a:off x="8786813" y="2517775"/>
            <a:ext cx="1987550" cy="6365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  <a:hlinkClick r:id="rId5" action="ppaction://hlinkfile"/>
              </a:rPr>
              <a:t>器材新用</a:t>
            </a:r>
            <a:endParaRPr lang="zh-CN" altLang="en-US" sz="2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3013" name="图片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554288">
            <a:off x="5748338" y="3746500"/>
            <a:ext cx="2401887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文本框 7"/>
          <p:cNvSpPr txBox="1">
            <a:spLocks noChangeArrowheads="1"/>
          </p:cNvSpPr>
          <p:nvPr/>
        </p:nvSpPr>
        <p:spPr bwMode="auto">
          <a:xfrm>
            <a:off x="6096000" y="4405313"/>
            <a:ext cx="1987550" cy="6365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幼圆" panose="02010509060101010101" pitchFamily="49" charset="-122"/>
                <a:ea typeface="幼圆" panose="02010509060101010101" pitchFamily="49" charset="-122"/>
                <a:hlinkClick r:id="rId7" action="ppaction://hlinkfile"/>
              </a:rPr>
              <a:t>任务驱动</a:t>
            </a:r>
            <a:endParaRPr lang="zh-CN" altLang="en-US" sz="2800" dirty="0"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43015" name="图片 8"/>
          <p:cNvPicPr>
            <a:picLocks noChangeAspect="1"/>
          </p:cNvPicPr>
          <p:nvPr/>
        </p:nvPicPr>
        <p:blipFill>
          <a:blip r:embed="rId8"/>
          <a:srcRect l="37218" b="47762"/>
          <a:stretch>
            <a:fillRect/>
          </a:stretch>
        </p:blipFill>
        <p:spPr bwMode="auto">
          <a:xfrm rot="9745381">
            <a:off x="7934325" y="4865688"/>
            <a:ext cx="1827213" cy="72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图片 10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980488" y="-130175"/>
            <a:ext cx="3211512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图片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9652187">
            <a:off x="962025" y="908050"/>
            <a:ext cx="23336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8" name="图片 12"/>
          <p:cNvPicPr>
            <a:picLocks noChangeAspect="1"/>
          </p:cNvPicPr>
          <p:nvPr/>
        </p:nvPicPr>
        <p:blipFill>
          <a:blip r:embed="rId10"/>
          <a:srcRect l="22868" r="35255" b="45853"/>
          <a:stretch>
            <a:fillRect/>
          </a:stretch>
        </p:blipFill>
        <p:spPr bwMode="auto">
          <a:xfrm>
            <a:off x="10083800" y="5143500"/>
            <a:ext cx="14351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9" name="文本框 2"/>
          <p:cNvSpPr txBox="1">
            <a:spLocks noChangeArrowheads="1"/>
          </p:cNvSpPr>
          <p:nvPr/>
        </p:nvSpPr>
        <p:spPr bwMode="auto">
          <a:xfrm>
            <a:off x="1279525" y="2919413"/>
            <a:ext cx="2868613" cy="768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等线" panose="02010600030101010101" pitchFamily="2" charset="-122"/>
                <a:ea typeface="等线" panose="02010600030101010101" pitchFamily="2" charset="-122"/>
              </a:rPr>
              <a:t>课堂实录</a:t>
            </a:r>
            <a:endParaRPr lang="zh-CN" altLang="en-US" sz="4400" b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3020" name="图片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57238" y="3924300"/>
            <a:ext cx="39941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681257" y="902318"/>
            <a:ext cx="4343524" cy="5269568"/>
            <a:chOff x="2868939" y="803187"/>
            <a:chExt cx="3257643" cy="3952176"/>
          </a:xfrm>
          <a:solidFill>
            <a:srgbClr val="9FD4D9"/>
          </a:solidFill>
        </p:grpSpPr>
        <p:sp>
          <p:nvSpPr>
            <p:cNvPr id="5" name="Freeform 138"/>
            <p:cNvSpPr/>
            <p:nvPr/>
          </p:nvSpPr>
          <p:spPr bwMode="auto">
            <a:xfrm>
              <a:off x="4419041" y="803187"/>
              <a:ext cx="229490" cy="883605"/>
            </a:xfrm>
            <a:custGeom>
              <a:avLst/>
              <a:gdLst>
                <a:gd name="T0" fmla="*/ 161 w 161"/>
                <a:gd name="T1" fmla="*/ 438 h 619"/>
                <a:gd name="T2" fmla="*/ 161 w 161"/>
                <a:gd name="T3" fmla="*/ 51 h 619"/>
                <a:gd name="T4" fmla="*/ 110 w 161"/>
                <a:gd name="T5" fmla="*/ 0 h 619"/>
                <a:gd name="T6" fmla="*/ 51 w 161"/>
                <a:gd name="T7" fmla="*/ 0 h 619"/>
                <a:gd name="T8" fmla="*/ 0 w 161"/>
                <a:gd name="T9" fmla="*/ 51 h 619"/>
                <a:gd name="T10" fmla="*/ 0 w 161"/>
                <a:gd name="T11" fmla="*/ 619 h 619"/>
                <a:gd name="T12" fmla="*/ 161 w 161"/>
                <a:gd name="T13" fmla="*/ 438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619">
                  <a:moveTo>
                    <a:pt x="161" y="438"/>
                  </a:moveTo>
                  <a:cubicBezTo>
                    <a:pt x="161" y="51"/>
                    <a:pt x="161" y="51"/>
                    <a:pt x="161" y="51"/>
                  </a:cubicBezTo>
                  <a:cubicBezTo>
                    <a:pt x="161" y="23"/>
                    <a:pt x="138" y="0"/>
                    <a:pt x="110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3"/>
                    <a:pt x="0" y="51"/>
                  </a:cubicBezTo>
                  <a:cubicBezTo>
                    <a:pt x="0" y="619"/>
                    <a:pt x="0" y="619"/>
                    <a:pt x="0" y="619"/>
                  </a:cubicBezTo>
                  <a:cubicBezTo>
                    <a:pt x="9" y="561"/>
                    <a:pt x="53" y="461"/>
                    <a:pt x="161" y="438"/>
                  </a:cubicBezTo>
                  <a:close/>
                </a:path>
              </a:pathLst>
            </a:custGeom>
            <a:solidFill>
              <a:srgbClr val="57AFD7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6" name="Freeform 140"/>
            <p:cNvSpPr/>
            <p:nvPr/>
          </p:nvSpPr>
          <p:spPr bwMode="auto">
            <a:xfrm>
              <a:off x="4419041" y="3514468"/>
              <a:ext cx="1500618" cy="1240895"/>
            </a:xfrm>
            <a:custGeom>
              <a:avLst/>
              <a:gdLst>
                <a:gd name="T0" fmla="*/ 1004 w 1051"/>
                <a:gd name="T1" fmla="*/ 0 h 869"/>
                <a:gd name="T2" fmla="*/ 218 w 1051"/>
                <a:gd name="T3" fmla="*/ 0 h 869"/>
                <a:gd name="T4" fmla="*/ 161 w 1051"/>
                <a:gd name="T5" fmla="*/ 5 h 869"/>
                <a:gd name="T6" fmla="*/ 0 w 1051"/>
                <a:gd name="T7" fmla="*/ 186 h 869"/>
                <a:gd name="T8" fmla="*/ 0 w 1051"/>
                <a:gd name="T9" fmla="*/ 201 h 869"/>
                <a:gd name="T10" fmla="*/ 0 w 1051"/>
                <a:gd name="T11" fmla="*/ 818 h 869"/>
                <a:gd name="T12" fmla="*/ 51 w 1051"/>
                <a:gd name="T13" fmla="*/ 869 h 869"/>
                <a:gd name="T14" fmla="*/ 110 w 1051"/>
                <a:gd name="T15" fmla="*/ 869 h 869"/>
                <a:gd name="T16" fmla="*/ 161 w 1051"/>
                <a:gd name="T17" fmla="*/ 818 h 869"/>
                <a:gd name="T18" fmla="*/ 161 w 1051"/>
                <a:gd name="T19" fmla="*/ 101 h 869"/>
                <a:gd name="T20" fmla="*/ 214 w 1051"/>
                <a:gd name="T21" fmla="*/ 92 h 869"/>
                <a:gd name="T22" fmla="*/ 1005 w 1051"/>
                <a:gd name="T23" fmla="*/ 92 h 869"/>
                <a:gd name="T24" fmla="*/ 1051 w 1051"/>
                <a:gd name="T25" fmla="*/ 46 h 869"/>
                <a:gd name="T26" fmla="*/ 1004 w 1051"/>
                <a:gd name="T27" fmla="*/ 0 h 8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51" h="869">
                  <a:moveTo>
                    <a:pt x="1004" y="0"/>
                  </a:moveTo>
                  <a:cubicBezTo>
                    <a:pt x="998" y="1"/>
                    <a:pt x="364" y="6"/>
                    <a:pt x="218" y="0"/>
                  </a:cubicBezTo>
                  <a:cubicBezTo>
                    <a:pt x="197" y="0"/>
                    <a:pt x="178" y="2"/>
                    <a:pt x="161" y="5"/>
                  </a:cubicBezTo>
                  <a:cubicBezTo>
                    <a:pt x="53" y="28"/>
                    <a:pt x="9" y="127"/>
                    <a:pt x="0" y="186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818"/>
                    <a:pt x="0" y="818"/>
                    <a:pt x="0" y="818"/>
                  </a:cubicBezTo>
                  <a:cubicBezTo>
                    <a:pt x="0" y="846"/>
                    <a:pt x="23" y="869"/>
                    <a:pt x="51" y="869"/>
                  </a:cubicBezTo>
                  <a:cubicBezTo>
                    <a:pt x="110" y="869"/>
                    <a:pt x="110" y="869"/>
                    <a:pt x="110" y="869"/>
                  </a:cubicBezTo>
                  <a:cubicBezTo>
                    <a:pt x="138" y="869"/>
                    <a:pt x="161" y="846"/>
                    <a:pt x="161" y="818"/>
                  </a:cubicBezTo>
                  <a:cubicBezTo>
                    <a:pt x="161" y="101"/>
                    <a:pt x="161" y="101"/>
                    <a:pt x="161" y="101"/>
                  </a:cubicBezTo>
                  <a:cubicBezTo>
                    <a:pt x="176" y="95"/>
                    <a:pt x="193" y="92"/>
                    <a:pt x="214" y="92"/>
                  </a:cubicBezTo>
                  <a:cubicBezTo>
                    <a:pt x="363" y="98"/>
                    <a:pt x="979" y="93"/>
                    <a:pt x="1005" y="92"/>
                  </a:cubicBezTo>
                  <a:cubicBezTo>
                    <a:pt x="1030" y="92"/>
                    <a:pt x="1051" y="71"/>
                    <a:pt x="1051" y="46"/>
                  </a:cubicBezTo>
                  <a:cubicBezTo>
                    <a:pt x="1050" y="21"/>
                    <a:pt x="1030" y="1"/>
                    <a:pt x="1004" y="0"/>
                  </a:cubicBezTo>
                  <a:close/>
                </a:path>
              </a:pathLst>
            </a:custGeom>
            <a:solidFill>
              <a:srgbClr val="57AFD7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7" name="Freeform 141"/>
            <p:cNvSpPr/>
            <p:nvPr/>
          </p:nvSpPr>
          <p:spPr bwMode="auto">
            <a:xfrm>
              <a:off x="4502867" y="2839739"/>
              <a:ext cx="1374" cy="20613"/>
            </a:xfrm>
            <a:custGeom>
              <a:avLst/>
              <a:gdLst>
                <a:gd name="T0" fmla="*/ 1 w 1"/>
                <a:gd name="T1" fmla="*/ 2 h 15"/>
                <a:gd name="T2" fmla="*/ 0 w 1"/>
                <a:gd name="T3" fmla="*/ 0 h 15"/>
                <a:gd name="T4" fmla="*/ 0 w 1"/>
                <a:gd name="T5" fmla="*/ 15 h 15"/>
                <a:gd name="T6" fmla="*/ 1 w 1"/>
                <a:gd name="T7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5">
                  <a:moveTo>
                    <a:pt x="1" y="2"/>
                  </a:moveTo>
                  <a:cubicBezTo>
                    <a:pt x="0" y="1"/>
                    <a:pt x="0" y="0"/>
                    <a:pt x="0" y="0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" y="11"/>
                    <a:pt x="1" y="6"/>
                    <a:pt x="1" y="2"/>
                  </a:cubicBezTo>
                  <a:close/>
                </a:path>
              </a:pathLst>
            </a:custGeom>
            <a:grpFill/>
            <a:ln w="38100">
              <a:solidFill>
                <a:srgbClr val="000000"/>
              </a:solidFill>
              <a:round/>
            </a:ln>
          </p:spPr>
          <p:txBody>
            <a:bodyPr lIns="121920" tIns="60960" rIns="121920" bIns="60960"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400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8" name="Freeform 142"/>
            <p:cNvSpPr/>
            <p:nvPr/>
          </p:nvSpPr>
          <p:spPr bwMode="auto">
            <a:xfrm>
              <a:off x="3149288" y="2529172"/>
              <a:ext cx="1499243" cy="1250515"/>
            </a:xfrm>
            <a:custGeom>
              <a:avLst/>
              <a:gdLst>
                <a:gd name="T0" fmla="*/ 889 w 1050"/>
                <a:gd name="T1" fmla="*/ 6 h 876"/>
                <a:gd name="T2" fmla="*/ 833 w 1050"/>
                <a:gd name="T3" fmla="*/ 1 h 876"/>
                <a:gd name="T4" fmla="*/ 46 w 1050"/>
                <a:gd name="T5" fmla="*/ 1 h 876"/>
                <a:gd name="T6" fmla="*/ 0 w 1050"/>
                <a:gd name="T7" fmla="*/ 47 h 876"/>
                <a:gd name="T8" fmla="*/ 46 w 1050"/>
                <a:gd name="T9" fmla="*/ 93 h 876"/>
                <a:gd name="T10" fmla="*/ 836 w 1050"/>
                <a:gd name="T11" fmla="*/ 93 h 876"/>
                <a:gd name="T12" fmla="*/ 889 w 1050"/>
                <a:gd name="T13" fmla="*/ 102 h 876"/>
                <a:gd name="T14" fmla="*/ 889 w 1050"/>
                <a:gd name="T15" fmla="*/ 876 h 876"/>
                <a:gd name="T16" fmla="*/ 1050 w 1050"/>
                <a:gd name="T17" fmla="*/ 695 h 876"/>
                <a:gd name="T18" fmla="*/ 1050 w 1050"/>
                <a:gd name="T19" fmla="*/ 202 h 876"/>
                <a:gd name="T20" fmla="*/ 1050 w 1050"/>
                <a:gd name="T21" fmla="*/ 186 h 876"/>
                <a:gd name="T22" fmla="*/ 889 w 1050"/>
                <a:gd name="T23" fmla="*/ 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0" h="876">
                  <a:moveTo>
                    <a:pt x="889" y="6"/>
                  </a:moveTo>
                  <a:cubicBezTo>
                    <a:pt x="872" y="2"/>
                    <a:pt x="853" y="0"/>
                    <a:pt x="833" y="1"/>
                  </a:cubicBezTo>
                  <a:cubicBezTo>
                    <a:pt x="687" y="6"/>
                    <a:pt x="53" y="1"/>
                    <a:pt x="46" y="1"/>
                  </a:cubicBezTo>
                  <a:cubicBezTo>
                    <a:pt x="21" y="1"/>
                    <a:pt x="0" y="21"/>
                    <a:pt x="0" y="47"/>
                  </a:cubicBezTo>
                  <a:cubicBezTo>
                    <a:pt x="0" y="72"/>
                    <a:pt x="20" y="93"/>
                    <a:pt x="46" y="93"/>
                  </a:cubicBezTo>
                  <a:cubicBezTo>
                    <a:pt x="72" y="93"/>
                    <a:pt x="688" y="98"/>
                    <a:pt x="836" y="93"/>
                  </a:cubicBezTo>
                  <a:cubicBezTo>
                    <a:pt x="857" y="92"/>
                    <a:pt x="875" y="96"/>
                    <a:pt x="889" y="102"/>
                  </a:cubicBezTo>
                  <a:cubicBezTo>
                    <a:pt x="889" y="876"/>
                    <a:pt x="889" y="876"/>
                    <a:pt x="889" y="876"/>
                  </a:cubicBezTo>
                  <a:cubicBezTo>
                    <a:pt x="898" y="817"/>
                    <a:pt x="942" y="718"/>
                    <a:pt x="1050" y="695"/>
                  </a:cubicBezTo>
                  <a:cubicBezTo>
                    <a:pt x="1050" y="202"/>
                    <a:pt x="1050" y="202"/>
                    <a:pt x="1050" y="202"/>
                  </a:cubicBezTo>
                  <a:cubicBezTo>
                    <a:pt x="1050" y="186"/>
                    <a:pt x="1050" y="186"/>
                    <a:pt x="1050" y="186"/>
                  </a:cubicBezTo>
                  <a:cubicBezTo>
                    <a:pt x="1041" y="128"/>
                    <a:pt x="997" y="29"/>
                    <a:pt x="889" y="6"/>
                  </a:cubicBezTo>
                  <a:close/>
                </a:path>
              </a:pathLst>
            </a:custGeom>
            <a:solidFill>
              <a:srgbClr val="57AFD7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9" name="Freeform 143"/>
            <p:cNvSpPr/>
            <p:nvPr/>
          </p:nvSpPr>
          <p:spPr bwMode="auto">
            <a:xfrm>
              <a:off x="4419041" y="1420199"/>
              <a:ext cx="1500618" cy="1374192"/>
            </a:xfrm>
            <a:custGeom>
              <a:avLst/>
              <a:gdLst>
                <a:gd name="T0" fmla="*/ 1004 w 1051"/>
                <a:gd name="T1" fmla="*/ 1 h 963"/>
                <a:gd name="T2" fmla="*/ 218 w 1051"/>
                <a:gd name="T3" fmla="*/ 1 h 963"/>
                <a:gd name="T4" fmla="*/ 161 w 1051"/>
                <a:gd name="T5" fmla="*/ 6 h 963"/>
                <a:gd name="T6" fmla="*/ 0 w 1051"/>
                <a:gd name="T7" fmla="*/ 187 h 963"/>
                <a:gd name="T8" fmla="*/ 0 w 1051"/>
                <a:gd name="T9" fmla="*/ 201 h 963"/>
                <a:gd name="T10" fmla="*/ 0 w 1051"/>
                <a:gd name="T11" fmla="*/ 783 h 963"/>
                <a:gd name="T12" fmla="*/ 161 w 1051"/>
                <a:gd name="T13" fmla="*/ 963 h 963"/>
                <a:gd name="T14" fmla="*/ 161 w 1051"/>
                <a:gd name="T15" fmla="*/ 102 h 963"/>
                <a:gd name="T16" fmla="*/ 214 w 1051"/>
                <a:gd name="T17" fmla="*/ 93 h 963"/>
                <a:gd name="T18" fmla="*/ 1005 w 1051"/>
                <a:gd name="T19" fmla="*/ 93 h 963"/>
                <a:gd name="T20" fmla="*/ 1051 w 1051"/>
                <a:gd name="T21" fmla="*/ 46 h 963"/>
                <a:gd name="T22" fmla="*/ 1004 w 1051"/>
                <a:gd name="T23" fmla="*/ 1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51" h="963">
                  <a:moveTo>
                    <a:pt x="1004" y="1"/>
                  </a:moveTo>
                  <a:cubicBezTo>
                    <a:pt x="998" y="1"/>
                    <a:pt x="364" y="6"/>
                    <a:pt x="218" y="1"/>
                  </a:cubicBezTo>
                  <a:cubicBezTo>
                    <a:pt x="197" y="0"/>
                    <a:pt x="178" y="2"/>
                    <a:pt x="161" y="6"/>
                  </a:cubicBezTo>
                  <a:cubicBezTo>
                    <a:pt x="53" y="29"/>
                    <a:pt x="9" y="129"/>
                    <a:pt x="0" y="187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783"/>
                    <a:pt x="0" y="783"/>
                    <a:pt x="0" y="783"/>
                  </a:cubicBezTo>
                  <a:cubicBezTo>
                    <a:pt x="108" y="806"/>
                    <a:pt x="152" y="905"/>
                    <a:pt x="161" y="963"/>
                  </a:cubicBezTo>
                  <a:cubicBezTo>
                    <a:pt x="161" y="102"/>
                    <a:pt x="161" y="102"/>
                    <a:pt x="161" y="102"/>
                  </a:cubicBezTo>
                  <a:cubicBezTo>
                    <a:pt x="176" y="96"/>
                    <a:pt x="193" y="92"/>
                    <a:pt x="214" y="93"/>
                  </a:cubicBezTo>
                  <a:cubicBezTo>
                    <a:pt x="363" y="98"/>
                    <a:pt x="979" y="93"/>
                    <a:pt x="1005" y="93"/>
                  </a:cubicBezTo>
                  <a:cubicBezTo>
                    <a:pt x="1031" y="93"/>
                    <a:pt x="1051" y="72"/>
                    <a:pt x="1051" y="46"/>
                  </a:cubicBezTo>
                  <a:cubicBezTo>
                    <a:pt x="1051" y="21"/>
                    <a:pt x="1030" y="1"/>
                    <a:pt x="1004" y="1"/>
                  </a:cubicBezTo>
                  <a:close/>
                </a:path>
              </a:pathLst>
            </a:custGeom>
            <a:solidFill>
              <a:srgbClr val="57AFD7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 dirty="0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5590452" y="3300820"/>
              <a:ext cx="536130" cy="536130"/>
            </a:xfrm>
            <a:prstGeom prst="ellipse">
              <a:avLst/>
            </a:prstGeom>
            <a:solidFill>
              <a:srgbClr val="EBE8E5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5590452" y="1230720"/>
              <a:ext cx="536130" cy="536130"/>
            </a:xfrm>
            <a:prstGeom prst="ellipse">
              <a:avLst/>
            </a:prstGeom>
            <a:solidFill>
              <a:srgbClr val="EBE8E5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2868939" y="2313916"/>
              <a:ext cx="536130" cy="536130"/>
            </a:xfrm>
            <a:prstGeom prst="ellipse">
              <a:avLst/>
            </a:prstGeom>
            <a:solidFill>
              <a:srgbClr val="EBE8E5"/>
            </a:solidFill>
            <a:ln w="38100">
              <a:noFill/>
            </a:ln>
          </p:spPr>
          <p:txBody>
            <a:bodyPr/>
            <a:lstStyle/>
            <a:p>
              <a:pPr defTabSz="121920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35" dirty="0">
                <a:solidFill>
                  <a:srgbClr val="080808"/>
                </a:solidFill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95347" y="1189471"/>
            <a:ext cx="3966455" cy="31486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print"/>
          <a:srcRect b="11525"/>
          <a:stretch>
            <a:fillRect/>
          </a:stretch>
        </p:blipFill>
        <p:spPr>
          <a:xfrm>
            <a:off x="6938676" y="557240"/>
            <a:ext cx="4352636" cy="28717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 cstate="print"/>
          <a:srcRect b="24725"/>
          <a:stretch>
            <a:fillRect/>
          </a:stretch>
        </p:blipFill>
        <p:spPr>
          <a:xfrm>
            <a:off x="7121574" y="3809896"/>
            <a:ext cx="4276242" cy="237789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5061" name="文本框 2"/>
          <p:cNvSpPr txBox="1">
            <a:spLocks noChangeArrowheads="1"/>
          </p:cNvSpPr>
          <p:nvPr/>
        </p:nvSpPr>
        <p:spPr bwMode="auto">
          <a:xfrm>
            <a:off x="3144838" y="5580063"/>
            <a:ext cx="3205162" cy="769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4400" b="1">
                <a:latin typeface="等线" panose="02010600030101010101" pitchFamily="2" charset="-122"/>
                <a:ea typeface="等线" panose="02010600030101010101" pitchFamily="2" charset="-122"/>
              </a:rPr>
              <a:t>课堂体验</a:t>
            </a:r>
            <a:endParaRPr lang="zh-CN" altLang="en-US" sz="4400" b="1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45062" name="图片 1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7338" y="4691063"/>
            <a:ext cx="2763837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/>
        </p:nvGraphicFramePr>
        <p:xfrm>
          <a:off x="1902691" y="1080655"/>
          <a:ext cx="8460509" cy="4289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471016" y="5404333"/>
            <a:ext cx="113309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zh-CN" altLang="en-US" sz="2400" b="1" dirty="0"/>
              <a:t>学生们通过分组任务的研究和实践，自己设计赛道并将通道延申从教室开始、器材选择了学习用品（书包、书本</a:t>
            </a:r>
            <a:r>
              <a:rPr lang="en-US" altLang="zh-CN" sz="2400" b="1" dirty="0"/>
              <a:t>)</a:t>
            </a:r>
            <a:r>
              <a:rPr lang="zh-CN" altLang="en-US" sz="2400" b="1" dirty="0"/>
              <a:t>和“人”做器材、技能上更接近生活实际需要等，进行了课堂的反转、再上、升华，在这个过程中体会到了教学相长的乐趣和意义。</a:t>
            </a:r>
            <a:endParaRPr lang="zh-CN" altLang="en-US" sz="24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3" y="446450"/>
            <a:ext cx="3193120" cy="218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93" y="3173116"/>
            <a:ext cx="3195781" cy="2098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918" y="446450"/>
            <a:ext cx="3278909" cy="21890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260" y="3024435"/>
            <a:ext cx="3173547" cy="2247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03929" y="962086"/>
            <a:ext cx="549772" cy="697603"/>
          </a:xfrm>
          <a:prstGeom prst="rect">
            <a:avLst/>
          </a:prstGeom>
          <a:noFill/>
        </p:spPr>
      </p:pic>
      <p:sp>
        <p:nvSpPr>
          <p:cNvPr id="49" name="不会申请花鸟1"/>
          <p:cNvSpPr/>
          <p:nvPr/>
        </p:nvSpPr>
        <p:spPr>
          <a:xfrm>
            <a:off x="4968875" y="1006475"/>
            <a:ext cx="6727825" cy="674688"/>
          </a:xfrm>
          <a:prstGeom prst="roundRect">
            <a:avLst>
              <a:gd name="adj" fmla="val 26435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5015078" y="1135063"/>
            <a:ext cx="6323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情境新创：聚焦学科与生活的融合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0" name="PA_文本框 1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287838" y="885825"/>
            <a:ext cx="533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38789D"/>
                </a:solidFill>
                <a:latin typeface="禹卫书法行书简体"/>
                <a:ea typeface="禹卫书法行书简体"/>
                <a:cs typeface="HAKUYOGuiFanZi3500"/>
              </a:rPr>
              <a:t>1</a:t>
            </a:r>
            <a:endParaRPr lang="zh-CN" altLang="en-US" sz="5400">
              <a:solidFill>
                <a:srgbClr val="38789D"/>
              </a:solidFill>
              <a:latin typeface="禹卫书法行书简体"/>
              <a:ea typeface="禹卫书法行书简体"/>
              <a:cs typeface="HAKUYOGuiFanZi3500"/>
            </a:endParaRPr>
          </a:p>
        </p:txBody>
      </p: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04985" y="2279617"/>
            <a:ext cx="549771" cy="697603"/>
          </a:xfrm>
          <a:prstGeom prst="rect">
            <a:avLst/>
          </a:prstGeom>
          <a:noFill/>
        </p:spPr>
      </p:pic>
      <p:sp>
        <p:nvSpPr>
          <p:cNvPr id="65" name="不会申请花鸟1"/>
          <p:cNvSpPr/>
          <p:nvPr/>
        </p:nvSpPr>
        <p:spPr>
          <a:xfrm>
            <a:off x="4994275" y="2203450"/>
            <a:ext cx="6702425" cy="822325"/>
          </a:xfrm>
          <a:prstGeom prst="roundRect">
            <a:avLst>
              <a:gd name="adj" fmla="val 26435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66" name="TextBox 4"/>
          <p:cNvSpPr txBox="1">
            <a:spLocks noChangeArrowheads="1"/>
          </p:cNvSpPr>
          <p:nvPr/>
        </p:nvSpPr>
        <p:spPr bwMode="auto">
          <a:xfrm>
            <a:off x="5045075" y="2376488"/>
            <a:ext cx="54911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器材新用：聚焦身心同修、共同发展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7" name="PA_文本框 1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314825" y="2154238"/>
            <a:ext cx="533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38789D"/>
                </a:solidFill>
                <a:latin typeface="禹卫书法行书简体"/>
                <a:ea typeface="禹卫书法行书简体"/>
                <a:cs typeface="HAKUYOGuiFanZi3500"/>
              </a:rPr>
              <a:t>2</a:t>
            </a:r>
            <a:endParaRPr lang="zh-CN" altLang="en-US" sz="5400">
              <a:solidFill>
                <a:srgbClr val="38789D"/>
              </a:solidFill>
              <a:latin typeface="禹卫书法行书简体"/>
              <a:ea typeface="禹卫书法行书简体"/>
              <a:cs typeface="HAKUYOGuiFanZi3500"/>
            </a:endParaRPr>
          </a:p>
        </p:txBody>
      </p:sp>
      <p:pic>
        <p:nvPicPr>
          <p:cNvPr id="72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30917" y="3632819"/>
            <a:ext cx="549771" cy="697603"/>
          </a:xfrm>
          <a:prstGeom prst="rect">
            <a:avLst/>
          </a:prstGeom>
          <a:noFill/>
        </p:spPr>
      </p:pic>
      <p:sp>
        <p:nvSpPr>
          <p:cNvPr id="73" name="不会申请花鸟1"/>
          <p:cNvSpPr/>
          <p:nvPr/>
        </p:nvSpPr>
        <p:spPr>
          <a:xfrm>
            <a:off x="5015230" y="3572193"/>
            <a:ext cx="6550025" cy="1019175"/>
          </a:xfrm>
          <a:prstGeom prst="roundRect">
            <a:avLst>
              <a:gd name="adj" fmla="val 26435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4" name="TextBox 4"/>
          <p:cNvSpPr txBox="1">
            <a:spLocks noChangeArrowheads="1"/>
          </p:cNvSpPr>
          <p:nvPr/>
        </p:nvSpPr>
        <p:spPr bwMode="auto">
          <a:xfrm>
            <a:off x="4963655" y="3632835"/>
            <a:ext cx="63738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任务新设：聚焦知识技能、过程方法、情感价值观三维并驱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5" name="PA_文本框 1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348163" y="3506788"/>
            <a:ext cx="533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38789D"/>
                </a:solidFill>
                <a:latin typeface="禹卫书法行书简体"/>
                <a:ea typeface="禹卫书法行书简体"/>
                <a:cs typeface="HAKUYOGuiFanZi3500"/>
              </a:rPr>
              <a:t>3</a:t>
            </a:r>
            <a:endParaRPr lang="zh-CN" altLang="en-US" sz="5400">
              <a:solidFill>
                <a:srgbClr val="38789D"/>
              </a:solidFill>
              <a:latin typeface="禹卫书法行书简体"/>
              <a:ea typeface="禹卫书法行书简体"/>
              <a:cs typeface="HAKUYOGuiFanZi3500"/>
            </a:endParaRPr>
          </a:p>
        </p:txBody>
      </p:sp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1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 bwMode="auto">
          <a:xfrm>
            <a:off x="3544672" y="5034950"/>
            <a:ext cx="549771" cy="697603"/>
          </a:xfrm>
          <a:prstGeom prst="rect">
            <a:avLst/>
          </a:prstGeom>
          <a:noFill/>
        </p:spPr>
      </p:pic>
      <p:sp>
        <p:nvSpPr>
          <p:cNvPr id="77" name="不会申请花鸟1"/>
          <p:cNvSpPr/>
          <p:nvPr/>
        </p:nvSpPr>
        <p:spPr>
          <a:xfrm>
            <a:off x="5019675" y="5223510"/>
            <a:ext cx="6677025" cy="673100"/>
          </a:xfrm>
          <a:prstGeom prst="roundRect">
            <a:avLst>
              <a:gd name="adj" fmla="val 26435"/>
            </a:avLst>
          </a:prstGeom>
          <a:solidFill>
            <a:schemeClr val="accent1">
              <a:lumMod val="20000"/>
              <a:lumOff val="80000"/>
              <a:alpha val="70000"/>
            </a:schemeClr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8" name="TextBox 4"/>
          <p:cNvSpPr txBox="1">
            <a:spLocks noChangeArrowheads="1"/>
          </p:cNvSpPr>
          <p:nvPr/>
        </p:nvSpPr>
        <p:spPr bwMode="auto">
          <a:xfrm>
            <a:off x="5022850" y="5329238"/>
            <a:ext cx="6830716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latin typeface="微软雅黑" panose="020B0503020204020204" charset="-122"/>
                <a:ea typeface="微软雅黑" panose="020B0503020204020204" charset="-122"/>
              </a:rPr>
              <a:t>反馈新评：聚焦教学相长，师生共思，课堂再现</a:t>
            </a:r>
            <a:endParaRPr lang="zh-CN" altLang="en-US" sz="2400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9" name="PA_文本框 1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335463" y="4878388"/>
            <a:ext cx="533400" cy="9144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5400">
                <a:solidFill>
                  <a:srgbClr val="38789D"/>
                </a:solidFill>
                <a:latin typeface="禹卫书法行书简体"/>
                <a:ea typeface="禹卫书法行书简体"/>
                <a:cs typeface="HAKUYOGuiFanZi3500"/>
              </a:rPr>
              <a:t>4</a:t>
            </a:r>
            <a:endParaRPr lang="zh-CN" altLang="en-US" sz="5400">
              <a:solidFill>
                <a:srgbClr val="38789D"/>
              </a:solidFill>
              <a:latin typeface="禹卫书法行书简体"/>
              <a:ea typeface="禹卫书法行书简体"/>
              <a:cs typeface="HAKUYOGuiFanZi3500"/>
            </a:endParaRPr>
          </a:p>
        </p:txBody>
      </p:sp>
      <p:pic>
        <p:nvPicPr>
          <p:cNvPr id="51217" name="图片 1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830263" y="4040188"/>
            <a:ext cx="4911726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8" name="文本框 4"/>
          <p:cNvSpPr txBox="1">
            <a:spLocks noChangeArrowheads="1"/>
          </p:cNvSpPr>
          <p:nvPr/>
        </p:nvSpPr>
        <p:spPr bwMode="auto">
          <a:xfrm>
            <a:off x="1023938" y="2368550"/>
            <a:ext cx="2463800" cy="17367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5400" b="1">
                <a:solidFill>
                  <a:srgbClr val="38789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“新”径</a:t>
            </a:r>
            <a:endParaRPr lang="zh-CN" altLang="en-US" sz="5400" b="1">
              <a:solidFill>
                <a:srgbClr val="38789D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5400" b="1">
                <a:solidFill>
                  <a:srgbClr val="38789D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“育”人</a:t>
            </a:r>
            <a:endParaRPr lang="zh-CN" altLang="en-US" sz="5400">
              <a:solidFill>
                <a:srgbClr val="38789D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430100" y="1989058"/>
            <a:ext cx="3480785" cy="1391803"/>
            <a:chOff x="7306194" y="1868592"/>
            <a:chExt cx="3163722" cy="139180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194" y="1868592"/>
              <a:ext cx="2327072" cy="1391803"/>
            </a:xfrm>
            <a:prstGeom prst="rect">
              <a:avLst/>
            </a:prstGeom>
          </p:spPr>
        </p:pic>
        <p:grpSp>
          <p:nvGrpSpPr>
            <p:cNvPr id="16" name="Group 5"/>
            <p:cNvGrpSpPr/>
            <p:nvPr/>
          </p:nvGrpSpPr>
          <p:grpSpPr>
            <a:xfrm>
              <a:off x="7378607" y="2207594"/>
              <a:ext cx="3091309" cy="716269"/>
              <a:chOff x="3709971" y="1407832"/>
              <a:chExt cx="4121746" cy="955022"/>
            </a:xfrm>
          </p:grpSpPr>
          <p:sp>
            <p:nvSpPr>
              <p:cNvPr id="17" name="TextBox 6"/>
              <p:cNvSpPr txBox="1"/>
              <p:nvPr/>
            </p:nvSpPr>
            <p:spPr>
              <a:xfrm>
                <a:off x="3709971" y="1407832"/>
                <a:ext cx="655949" cy="707887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r>
                  <a:rPr lang="en-US" altLang="zh-CN" sz="4000" dirty="0">
                    <a:solidFill>
                      <a:srgbClr val="38789D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01</a:t>
                </a:r>
                <a:endParaRPr lang="en-US" altLang="zh-CN" sz="4000" dirty="0">
                  <a:solidFill>
                    <a:srgbClr val="38789D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19" name="TextBox 8"/>
              <p:cNvSpPr txBox="1"/>
              <p:nvPr/>
            </p:nvSpPr>
            <p:spPr>
              <a:xfrm>
                <a:off x="3869144" y="2119991"/>
                <a:ext cx="3962573" cy="24286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情境设置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45" name="矩形 44"/>
          <p:cNvSpPr/>
          <p:nvPr/>
        </p:nvSpPr>
        <p:spPr>
          <a:xfrm>
            <a:off x="649722" y="5278337"/>
            <a:ext cx="4080795" cy="157966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spcCol="0"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3593334" y="3667249"/>
            <a:ext cx="3449725" cy="1391803"/>
            <a:chOff x="5775267" y="1823447"/>
            <a:chExt cx="3194963" cy="1391803"/>
          </a:xfrm>
        </p:grpSpPr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7" y="1823447"/>
              <a:ext cx="2327072" cy="1391803"/>
            </a:xfrm>
            <a:prstGeom prst="rect">
              <a:avLst/>
            </a:prstGeom>
          </p:spPr>
        </p:pic>
        <p:grpSp>
          <p:nvGrpSpPr>
            <p:cNvPr id="48" name="Group 5"/>
            <p:cNvGrpSpPr/>
            <p:nvPr/>
          </p:nvGrpSpPr>
          <p:grpSpPr>
            <a:xfrm>
              <a:off x="5889243" y="2149267"/>
              <a:ext cx="3080987" cy="749215"/>
              <a:chOff x="1724152" y="1330063"/>
              <a:chExt cx="4107983" cy="998950"/>
            </a:xfrm>
          </p:grpSpPr>
          <p:sp>
            <p:nvSpPr>
              <p:cNvPr id="49" name="TextBox 6"/>
              <p:cNvSpPr txBox="1"/>
              <p:nvPr/>
            </p:nvSpPr>
            <p:spPr>
              <a:xfrm>
                <a:off x="1724152" y="1330063"/>
                <a:ext cx="655949" cy="707887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r>
                  <a:rPr lang="en-US" altLang="zh-CN" sz="4000" dirty="0">
                    <a:solidFill>
                      <a:srgbClr val="38789D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02</a:t>
                </a:r>
                <a:endParaRPr lang="en-US" altLang="zh-CN" sz="4000" dirty="0">
                  <a:solidFill>
                    <a:srgbClr val="38789D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1" name="TextBox 8"/>
              <p:cNvSpPr txBox="1"/>
              <p:nvPr/>
            </p:nvSpPr>
            <p:spPr>
              <a:xfrm>
                <a:off x="1869561" y="2086150"/>
                <a:ext cx="3962574" cy="24286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800" b="1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器材选择</a:t>
                </a:r>
                <a:endParaRPr lang="zh-CN" altLang="en-US" sz="2800" b="1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8732814" y="3601821"/>
            <a:ext cx="3188840" cy="1391803"/>
            <a:chOff x="5287138" y="1823447"/>
            <a:chExt cx="2971930" cy="1391803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7" y="1823447"/>
              <a:ext cx="2327072" cy="1391803"/>
            </a:xfrm>
            <a:prstGeom prst="rect">
              <a:avLst/>
            </a:prstGeom>
          </p:spPr>
        </p:pic>
        <p:grpSp>
          <p:nvGrpSpPr>
            <p:cNvPr id="55" name="Group 5"/>
            <p:cNvGrpSpPr/>
            <p:nvPr/>
          </p:nvGrpSpPr>
          <p:grpSpPr>
            <a:xfrm>
              <a:off x="5287138" y="2149267"/>
              <a:ext cx="2971930" cy="784156"/>
              <a:chOff x="921345" y="1330063"/>
              <a:chExt cx="3962574" cy="1045538"/>
            </a:xfrm>
          </p:grpSpPr>
          <p:sp>
            <p:nvSpPr>
              <p:cNvPr id="56" name="TextBox 6"/>
              <p:cNvSpPr txBox="1"/>
              <p:nvPr/>
            </p:nvSpPr>
            <p:spPr>
              <a:xfrm>
                <a:off x="1724152" y="1330063"/>
                <a:ext cx="655949" cy="707887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r>
                  <a:rPr lang="en-US" altLang="zh-CN" sz="4000" dirty="0">
                    <a:solidFill>
                      <a:srgbClr val="38789D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03</a:t>
                </a:r>
                <a:endParaRPr lang="en-US" altLang="zh-CN" sz="4000" dirty="0">
                  <a:solidFill>
                    <a:srgbClr val="38789D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58" name="TextBox 8"/>
              <p:cNvSpPr txBox="1"/>
              <p:nvPr/>
            </p:nvSpPr>
            <p:spPr>
              <a:xfrm>
                <a:off x="921345" y="2142822"/>
                <a:ext cx="3962574" cy="232779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pPr algn="ctr"/>
                <a:r>
                  <a:rPr lang="zh-CN" altLang="en-US" sz="28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任务驱动</a:t>
                </a:r>
                <a:endParaRPr lang="zh-CN" altLang="en-US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  <p:sp>
        <p:nvSpPr>
          <p:cNvPr id="4" name="矩形 3"/>
          <p:cNvSpPr/>
          <p:nvPr/>
        </p:nvSpPr>
        <p:spPr>
          <a:xfrm>
            <a:off x="1998922" y="922948"/>
            <a:ext cx="3276621" cy="1112904"/>
          </a:xfrm>
          <a:prstGeom prst="rect">
            <a:avLst/>
          </a:prstGeom>
          <a:noFill/>
          <a:ln w="19050">
            <a:solidFill>
              <a:srgbClr val="387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2106778" y="929829"/>
            <a:ext cx="3157050" cy="1106023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</a:rPr>
              <a:t>《</a:t>
            </a:r>
            <a:r>
              <a:rPr lang="zh-CN" altLang="en-US" sz="3200" b="1" dirty="0">
                <a:solidFill>
                  <a:schemeClr val="tx1"/>
                </a:solidFill>
              </a:rPr>
              <a:t>障碍跑与游戏</a:t>
            </a:r>
            <a:r>
              <a:rPr lang="en-US" altLang="zh-CN" sz="3200" b="1" dirty="0">
                <a:solidFill>
                  <a:schemeClr val="tx1"/>
                </a:solidFill>
              </a:rPr>
              <a:t>》</a:t>
            </a:r>
            <a:endParaRPr lang="zh-CN" altLang="en-US" sz="3200" b="1" dirty="0">
              <a:solidFill>
                <a:schemeClr val="tx1"/>
              </a:solidFill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" y="-6732"/>
            <a:ext cx="2372811" cy="3796500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 flipV="1">
            <a:off x="9158129" y="5611906"/>
            <a:ext cx="3388659" cy="1246094"/>
          </a:xfrm>
          <a:prstGeom prst="rect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730517" y="535960"/>
            <a:ext cx="6879952" cy="174583"/>
          </a:xfrm>
          <a:prstGeom prst="rect">
            <a:avLst/>
          </a:prstGeom>
        </p:spPr>
      </p:pic>
      <p:grpSp>
        <p:nvGrpSpPr>
          <p:cNvPr id="23" name="组合 22"/>
          <p:cNvGrpSpPr/>
          <p:nvPr/>
        </p:nvGrpSpPr>
        <p:grpSpPr>
          <a:xfrm>
            <a:off x="6457008" y="4939269"/>
            <a:ext cx="3449725" cy="1391803"/>
            <a:chOff x="5775267" y="1823447"/>
            <a:chExt cx="3194963" cy="1391803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5267" y="1823447"/>
              <a:ext cx="2327072" cy="1391803"/>
            </a:xfrm>
            <a:prstGeom prst="rect">
              <a:avLst/>
            </a:prstGeom>
          </p:spPr>
        </p:pic>
        <p:grpSp>
          <p:nvGrpSpPr>
            <p:cNvPr id="25" name="Group 5"/>
            <p:cNvGrpSpPr/>
            <p:nvPr/>
          </p:nvGrpSpPr>
          <p:grpSpPr>
            <a:xfrm>
              <a:off x="5889243" y="2149267"/>
              <a:ext cx="3080987" cy="749215"/>
              <a:chOff x="1724152" y="1330063"/>
              <a:chExt cx="4107983" cy="998950"/>
            </a:xfrm>
          </p:grpSpPr>
          <p:sp>
            <p:nvSpPr>
              <p:cNvPr id="26" name="TextBox 6"/>
              <p:cNvSpPr txBox="1"/>
              <p:nvPr/>
            </p:nvSpPr>
            <p:spPr>
              <a:xfrm>
                <a:off x="1724152" y="1330063"/>
                <a:ext cx="655949" cy="707887"/>
              </a:xfrm>
              <a:prstGeom prst="rect">
                <a:avLst/>
              </a:prstGeom>
              <a:noFill/>
            </p:spPr>
            <p:txBody>
              <a:bodyPr wrap="none" anchor="ctr">
                <a:normAutofit fontScale="85000" lnSpcReduction="20000"/>
              </a:bodyPr>
              <a:lstStyle/>
              <a:p>
                <a:r>
                  <a:rPr lang="en-US" altLang="zh-CN" sz="4000" dirty="0">
                    <a:solidFill>
                      <a:srgbClr val="38789D"/>
                    </a:solidFill>
                    <a:latin typeface="幼圆" panose="02010509060101010101" pitchFamily="49" charset="-122"/>
                    <a:ea typeface="幼圆" panose="02010509060101010101" pitchFamily="49" charset="-122"/>
                  </a:rPr>
                  <a:t>04</a:t>
                </a:r>
                <a:endParaRPr lang="en-US" altLang="zh-CN" sz="4000" dirty="0">
                  <a:solidFill>
                    <a:srgbClr val="38789D"/>
                  </a:solidFill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  <p:sp>
            <p:nvSpPr>
              <p:cNvPr id="27" name="TextBox 8"/>
              <p:cNvSpPr txBox="1"/>
              <p:nvPr/>
            </p:nvSpPr>
            <p:spPr>
              <a:xfrm>
                <a:off x="1869561" y="2086150"/>
                <a:ext cx="3962574" cy="242863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Autofit/>
              </a:bodyPr>
              <a:lstStyle/>
              <a:p>
                <a:r>
                  <a:rPr lang="zh-CN" altLang="en-US" sz="2800" b="1" dirty="0">
                    <a:latin typeface="幼圆" panose="02010509060101010101" pitchFamily="49" charset="-122"/>
                    <a:ea typeface="幼圆" panose="02010509060101010101" pitchFamily="49" charset="-122"/>
                  </a:rPr>
                  <a:t>反馈评价</a:t>
                </a:r>
                <a:endParaRPr lang="zh-CN" altLang="en-US" sz="2800" b="1" dirty="0">
                  <a:latin typeface="幼圆" panose="02010509060101010101" pitchFamily="49" charset="-122"/>
                  <a:ea typeface="幼圆" panose="02010509060101010101" pitchFamily="49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2" name="图片 27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600450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矩形 28"/>
          <p:cNvSpPr>
            <a:spLocks noChangeArrowheads="1"/>
          </p:cNvSpPr>
          <p:nvPr/>
        </p:nvSpPr>
        <p:spPr bwMode="auto">
          <a:xfrm flipV="1">
            <a:off x="8440738" y="5265738"/>
            <a:ext cx="3387725" cy="12461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 algn="ctr">
            <a:noFill/>
            <a:miter lim="800000"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 flipV="1">
            <a:off x="8831765" y="3369350"/>
            <a:ext cx="5416043" cy="194535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358775" y="347663"/>
            <a:ext cx="11504613" cy="6238875"/>
          </a:xfrm>
          <a:prstGeom prst="rect">
            <a:avLst/>
          </a:prstGeom>
          <a:noFill/>
          <a:ln w="38100">
            <a:solidFill>
              <a:srgbClr val="3878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401638" y="4968875"/>
            <a:ext cx="4081462" cy="1579563"/>
          </a:xfrm>
          <a:prstGeom prst="rect">
            <a:avLst/>
          </a:prstGeom>
          <a:blipFill dpi="0" rotWithShape="1">
            <a:blip r:embed="rId4">
              <a:alphaModFix amt="95000"/>
            </a:blip>
            <a:srcRect/>
            <a:stretch>
              <a:fillRect/>
            </a:stretch>
          </a:blipFill>
          <a:ln w="12700" algn="ctr">
            <a:noFill/>
            <a:miter lim="800000"/>
          </a:ln>
        </p:spPr>
        <p:txBody>
          <a:bodyPr lIns="91423" tIns="45711" rIns="91423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33091" t="-28283" b="-2"/>
          <a:stretch>
            <a:fillRect/>
          </a:stretch>
        </p:blipFill>
        <p:spPr>
          <a:xfrm rot="10800000" flipV="1">
            <a:off x="2568616" y="451414"/>
            <a:ext cx="3623839" cy="249554"/>
          </a:xfrm>
          <a:prstGeom prst="rect">
            <a:avLst/>
          </a:prstGeom>
        </p:spPr>
      </p:pic>
      <p:sp>
        <p:nvSpPr>
          <p:cNvPr id="53255" name="文本框 1"/>
          <p:cNvSpPr txBox="1">
            <a:spLocks noChangeArrowheads="1"/>
          </p:cNvSpPr>
          <p:nvPr/>
        </p:nvSpPr>
        <p:spPr bwMode="auto">
          <a:xfrm>
            <a:off x="3413125" y="1555750"/>
            <a:ext cx="7945438" cy="4238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/>
            <a:endParaRPr lang="en-US" altLang="zh-CN" sz="4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dist"/>
            <a:r>
              <a:rPr lang="zh-CN" altLang="en-US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半亩方塘一鉴开，天光云影共徘徊</a:t>
            </a:r>
            <a:endParaRPr lang="en-US" altLang="zh-CN" sz="4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dist"/>
            <a:b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sz="4000" b="1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r>
              <a:rPr lang="zh-CN" altLang="en-US" sz="4000" b="1" dirty="0">
                <a:latin typeface="等线" panose="02010600030101010101" pitchFamily="2" charset="-122"/>
                <a:ea typeface="等线" panose="02010600030101010101" pitchFamily="2" charset="-122"/>
              </a:rPr>
              <a:t>问渠那得清如许？为有源头活水来</a:t>
            </a:r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br>
              <a:rPr lang="en-US" altLang="zh-CN" dirty="0">
                <a:latin typeface="等线" panose="02010600030101010101" pitchFamily="2" charset="-122"/>
                <a:ea typeface="等线" panose="02010600030101010101" pitchFamily="2" charset="-122"/>
              </a:rPr>
            </a:br>
            <a:endParaRPr lang="zh-CN" altLang="en-US" b="1" dirty="0">
              <a:solidFill>
                <a:srgbClr val="577993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/>
        </p:nvSpPr>
        <p:spPr bwMode="auto">
          <a:xfrm flipV="1">
            <a:off x="8420100" y="5303838"/>
            <a:ext cx="3387725" cy="1246187"/>
          </a:xfrm>
          <a:prstGeom prst="rect">
            <a:avLst/>
          </a:prstGeom>
          <a:blipFill dpi="0" rotWithShape="1">
            <a:blip r:embed="rId1"/>
            <a:srcRect/>
            <a:stretch>
              <a:fillRect/>
            </a:stretch>
          </a:blipFill>
          <a:ln w="12700" algn="ctr">
            <a:noFill/>
            <a:miter lim="800000"/>
          </a:ln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6988" y="1535113"/>
            <a:ext cx="58451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8"/>
          <p:cNvSpPr txBox="1"/>
          <p:nvPr/>
        </p:nvSpPr>
        <p:spPr>
          <a:xfrm>
            <a:off x="8054975" y="2289175"/>
            <a:ext cx="2354263" cy="1828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情境新创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智趣横生</a:t>
            </a:r>
            <a:endParaRPr lang="en-GB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5735638" y="2263775"/>
            <a:ext cx="1663700" cy="1752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01</a:t>
            </a:r>
            <a:endParaRPr lang="en-GB" altLang="zh-CN" sz="115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6250610" y="477842"/>
            <a:ext cx="5416043" cy="194535"/>
          </a:xfrm>
          <a:prstGeom prst="rect">
            <a:avLst/>
          </a:prstGeom>
        </p:spPr>
      </p:pic>
      <p:pic>
        <p:nvPicPr>
          <p:cNvPr id="18438" name="图片 9"/>
          <p:cNvPicPr>
            <a:picLocks noChangeAspect="1"/>
          </p:cNvPicPr>
          <p:nvPr/>
        </p:nvPicPr>
        <p:blipFill>
          <a:blip r:embed="rId4"/>
          <a:srcRect l="787"/>
          <a:stretch>
            <a:fillRect/>
          </a:stretch>
        </p:blipFill>
        <p:spPr bwMode="auto">
          <a:xfrm>
            <a:off x="393700" y="673100"/>
            <a:ext cx="4376738" cy="581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0"/>
          <p:cNvSpPr>
            <a:spLocks noChangeAspect="1"/>
          </p:cNvSpPr>
          <p:nvPr/>
        </p:nvSpPr>
        <p:spPr>
          <a:xfrm>
            <a:off x="1949450" y="2439988"/>
            <a:ext cx="1252538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val 22"/>
          <p:cNvSpPr>
            <a:spLocks noChangeAspect="1"/>
          </p:cNvSpPr>
          <p:nvPr/>
        </p:nvSpPr>
        <p:spPr>
          <a:xfrm>
            <a:off x="6740525" y="2439988"/>
            <a:ext cx="1254125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Oval 23"/>
          <p:cNvSpPr>
            <a:spLocks noChangeAspect="1"/>
          </p:cNvSpPr>
          <p:nvPr/>
        </p:nvSpPr>
        <p:spPr>
          <a:xfrm>
            <a:off x="4344988" y="2439988"/>
            <a:ext cx="1254125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681038" y="1455738"/>
          <a:ext cx="10921593" cy="34662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11987"/>
                <a:gridCol w="1887321"/>
                <a:gridCol w="4535424"/>
                <a:gridCol w="2231136"/>
                <a:gridCol w="1455725"/>
              </a:tblGrid>
              <a:tr h="723053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课例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情境元素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情境支撑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情境来源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情境价值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警笛声、烟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逃生基本动作：低姿、捂鼻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生活实践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真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逃生通道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障碍的设置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生活实践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趣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钻、跳、跨、绕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体育基本技能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用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4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逃生演练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慢走到快走、一个到一个接一个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生活实践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实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逃生挑战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通道重组、小组轮换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体育基本技能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智</a:t>
                      </a:r>
                      <a:endParaRPr lang="zh-CN" alt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6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逃生拓展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救护、转移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生活实践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能</a:t>
                      </a:r>
                      <a:endParaRPr lang="zh-CN" alt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34" name="文本框 2"/>
          <p:cNvSpPr txBox="1">
            <a:spLocks noChangeArrowheads="1"/>
          </p:cNvSpPr>
          <p:nvPr/>
        </p:nvSpPr>
        <p:spPr bwMode="auto">
          <a:xfrm>
            <a:off x="1949450" y="669925"/>
            <a:ext cx="8894763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表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1《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障碍跑与游戏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课例“应急逃生”情境新创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椭圆 32"/>
          <p:cNvSpPr/>
          <p:nvPr/>
        </p:nvSpPr>
        <p:spPr>
          <a:xfrm>
            <a:off x="908050" y="822325"/>
            <a:ext cx="903288" cy="903288"/>
          </a:xfrm>
          <a:prstGeom prst="ellipse">
            <a:avLst/>
          </a:prstGeom>
          <a:solidFill>
            <a:srgbClr val="57799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895350" y="3954463"/>
            <a:ext cx="903288" cy="904875"/>
          </a:xfrm>
          <a:prstGeom prst="ellipse">
            <a:avLst/>
          </a:prstGeom>
          <a:solidFill>
            <a:srgbClr val="577993"/>
          </a:solidFill>
          <a:ln w="19050" cap="flat" cmpd="sng" algn="ctr">
            <a:noFill/>
            <a:prstDash val="solid"/>
            <a:miter lim="800000"/>
          </a:ln>
          <a:effectLst>
            <a:outerShdw blurRad="419100" dist="406400" dir="2700000" sx="90000" sy="90000" algn="tl" rotWithShape="0">
              <a:sysClr val="windowText" lastClr="000000">
                <a:alpha val="20000"/>
              </a:sys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22531" name="文本框 8"/>
          <p:cNvSpPr txBox="1">
            <a:spLocks noChangeArrowheads="1"/>
          </p:cNvSpPr>
          <p:nvPr/>
        </p:nvSpPr>
        <p:spPr bwMode="auto">
          <a:xfrm>
            <a:off x="1811338" y="698500"/>
            <a:ext cx="71056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8789D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“警笛声”、“烟”情境元素的使用</a:t>
            </a:r>
            <a:endParaRPr lang="zh-CN" altLang="en-US" sz="3200" b="1">
              <a:solidFill>
                <a:srgbClr val="38789D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33575" y="1379538"/>
            <a:ext cx="9175750" cy="22828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    通过播放警笛声，将孩子们迅速代入到逃生情境中，孩子们通过自己的经验分享，知道火灾逃生的基本技巧：报警、使用灭火器、逃生自救等，再通过描述现场“浓烟滚滚”的真实场景，突出逃生自救环节的基本姿态：低姿、捂鼻，然后将这两个基本动作融入到热身中，在不断的体验和练习中，提高动作的习惯性。</a:t>
            </a:r>
            <a:endParaRPr lang="zh-CN" altLang="en-US" sz="2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533" name="文本框 10"/>
          <p:cNvSpPr txBox="1">
            <a:spLocks noChangeArrowheads="1"/>
          </p:cNvSpPr>
          <p:nvPr/>
        </p:nvSpPr>
        <p:spPr bwMode="auto">
          <a:xfrm>
            <a:off x="2020888" y="4052888"/>
            <a:ext cx="6242050" cy="5794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8789D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“逃生通道”情境元素的设置</a:t>
            </a:r>
            <a:endParaRPr lang="zh-CN" altLang="en-US" sz="3200" b="1">
              <a:solidFill>
                <a:srgbClr val="38789D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57375" y="4637088"/>
            <a:ext cx="9251950" cy="1844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    逃生通道的设置主要采用自主设置的形式，四个小组集思广益，根据生活经验独立合作完成器材的摆放和调整，为了保证课的时效，在课前体育小能手已经将基本通道的范围和器材的主体搭建完成。</a:t>
            </a:r>
            <a:endParaRPr lang="zh-CN" altLang="en-US" sz="2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2" name="TextBox 39"/>
          <p:cNvSpPr txBox="1"/>
          <p:nvPr/>
        </p:nvSpPr>
        <p:spPr>
          <a:xfrm>
            <a:off x="1071563" y="911225"/>
            <a:ext cx="5111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</a:rPr>
              <a:t>01</a:t>
            </a:r>
            <a:endParaRPr lang="zh-CN" altLang="en-US" sz="4000" kern="0" dirty="0">
              <a:solidFill>
                <a:srgbClr val="FFFFFF"/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1023938" y="4052888"/>
            <a:ext cx="6064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</a:rPr>
              <a:t>02</a:t>
            </a:r>
            <a:endParaRPr lang="zh-CN" altLang="en-US" sz="4000" kern="0" dirty="0">
              <a:solidFill>
                <a:srgbClr val="FFFFFF"/>
              </a:solidFill>
              <a:latin typeface="Agency FB" panose="020B0503020202020204" pitchFamily="34" charset="0"/>
              <a:ea typeface="+mj-ea"/>
            </a:endParaRP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椭圆 34"/>
          <p:cNvSpPr/>
          <p:nvPr/>
        </p:nvSpPr>
        <p:spPr>
          <a:xfrm>
            <a:off x="735013" y="1141413"/>
            <a:ext cx="904875" cy="903287"/>
          </a:xfrm>
          <a:prstGeom prst="ellipse">
            <a:avLst/>
          </a:prstGeom>
          <a:solidFill>
            <a:srgbClr val="57799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24578" name="文本框 12"/>
          <p:cNvSpPr txBox="1">
            <a:spLocks noChangeArrowheads="1"/>
          </p:cNvSpPr>
          <p:nvPr/>
        </p:nvSpPr>
        <p:spPr bwMode="auto">
          <a:xfrm>
            <a:off x="1931988" y="850900"/>
            <a:ext cx="4760912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8789D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逃生技能情境元素的练习</a:t>
            </a:r>
            <a:endParaRPr lang="zh-CN" altLang="en-US" sz="3200" b="1">
              <a:solidFill>
                <a:srgbClr val="38789D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852613" y="1592263"/>
            <a:ext cx="9251950" cy="1844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     本节课的重点内容是在遇到自然灾害时，能够快速有效的进行逃生，所以本节课根据逃生过程中将会用得到的基本技能（钻、跳、跨、绕）进行训练和提升，先单个技能</a:t>
            </a:r>
            <a:r>
              <a:rPr lang="en-US" altLang="zh-CN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组合技能</a:t>
            </a:r>
            <a:r>
              <a:rPr lang="en-US" altLang="zh-CN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——</a:t>
            </a: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完成通道的逃生，循序渐进，智与趣相结合。</a:t>
            </a:r>
            <a:endParaRPr lang="zh-CN" altLang="en-US" sz="2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4" name="TextBox 39"/>
          <p:cNvSpPr txBox="1"/>
          <p:nvPr/>
        </p:nvSpPr>
        <p:spPr>
          <a:xfrm>
            <a:off x="874713" y="1330325"/>
            <a:ext cx="623887" cy="7064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</a:rPr>
              <a:t>03</a:t>
            </a:r>
            <a:endParaRPr lang="zh-CN" altLang="en-US" sz="4000" kern="0" dirty="0">
              <a:solidFill>
                <a:srgbClr val="FFFFFF"/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735013" y="3910013"/>
            <a:ext cx="904875" cy="903287"/>
          </a:xfrm>
          <a:prstGeom prst="ellipse">
            <a:avLst/>
          </a:prstGeom>
          <a:solidFill>
            <a:srgbClr val="57799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15" name="TextBox 39"/>
          <p:cNvSpPr txBox="1"/>
          <p:nvPr/>
        </p:nvSpPr>
        <p:spPr>
          <a:xfrm>
            <a:off x="895350" y="4006850"/>
            <a:ext cx="603250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</a:rPr>
              <a:t>04</a:t>
            </a:r>
            <a:endParaRPr lang="zh-CN" altLang="en-US" sz="4000" kern="0" dirty="0">
              <a:solidFill>
                <a:srgbClr val="FFFFFF"/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24583" name="文本框 8"/>
          <p:cNvSpPr txBox="1">
            <a:spLocks noChangeArrowheads="1"/>
          </p:cNvSpPr>
          <p:nvPr/>
        </p:nvSpPr>
        <p:spPr bwMode="auto">
          <a:xfrm>
            <a:off x="1906588" y="3910013"/>
            <a:ext cx="4786312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8789D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逃生演练情境元素的体验</a:t>
            </a:r>
            <a:endParaRPr lang="zh-CN" altLang="en-US" sz="3200" b="1">
              <a:solidFill>
                <a:srgbClr val="38789D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906588" y="4522788"/>
            <a:ext cx="9369425" cy="18446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    通过警笛声的播放、浓烟的描述、器材被大火烧的滚烫的渲染下，开始了逃生演练，先由一个一个慢走到快走，再由一个接一个的慢走到快走，让孩子们在练习中体验演练的真实性，在情境的影响下孩子在练习时特别的谨慎，对器材的触碰和碰倒几乎是没有的。        </a:t>
            </a:r>
            <a:endParaRPr lang="zh-CN" altLang="en-US" sz="2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椭圆 33"/>
          <p:cNvSpPr/>
          <p:nvPr/>
        </p:nvSpPr>
        <p:spPr>
          <a:xfrm>
            <a:off x="792163" y="768350"/>
            <a:ext cx="903287" cy="903288"/>
          </a:xfrm>
          <a:prstGeom prst="ellipse">
            <a:avLst/>
          </a:prstGeom>
          <a:solidFill>
            <a:srgbClr val="577993"/>
          </a:solidFill>
          <a:ln w="19050" cap="flat" cmpd="sng" algn="ctr">
            <a:noFill/>
            <a:prstDash val="solid"/>
            <a:miter lim="800000"/>
          </a:ln>
          <a:effectLst>
            <a:outerShdw blurRad="419100" dist="406400" dir="2700000" sx="90000" sy="90000" algn="tl" rotWithShape="0">
              <a:sysClr val="windowText" lastClr="000000">
                <a:alpha val="20000"/>
              </a:sysClr>
            </a:outerShdw>
          </a:effectLst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792163" y="3257550"/>
            <a:ext cx="903287" cy="903288"/>
          </a:xfrm>
          <a:prstGeom prst="ellipse">
            <a:avLst/>
          </a:prstGeom>
          <a:solidFill>
            <a:srgbClr val="577993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lIns="0" tIns="0" rIns="0" bIns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600" kern="0">
              <a:solidFill>
                <a:prstClr val="white"/>
              </a:solidFill>
              <a:latin typeface="微软雅黑" panose="020B0503020204020204" charset="-122"/>
              <a:ea typeface="+mn-ea"/>
            </a:endParaRPr>
          </a:p>
        </p:txBody>
      </p:sp>
      <p:sp>
        <p:nvSpPr>
          <p:cNvPr id="26627" name="文本框 10"/>
          <p:cNvSpPr txBox="1">
            <a:spLocks noChangeArrowheads="1"/>
          </p:cNvSpPr>
          <p:nvPr/>
        </p:nvSpPr>
        <p:spPr bwMode="auto">
          <a:xfrm>
            <a:off x="1873250" y="768350"/>
            <a:ext cx="471805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8789D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逃生挑战情境元素的再创</a:t>
            </a:r>
            <a:endParaRPr lang="zh-CN" altLang="en-US" sz="3200" b="1">
              <a:solidFill>
                <a:srgbClr val="38789D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1873250" y="1574800"/>
            <a:ext cx="9307513" cy="140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    环境的适应是当代学生核心素养之一，所以通过器材的重组、再创、再循环，来提高孩子们的适应性，再不断地练习和锻炼中提高适应能力和自我保护能力。</a:t>
            </a:r>
            <a:endParaRPr lang="zh-CN" altLang="en-US" sz="2400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6629" name="文本框 12"/>
          <p:cNvSpPr txBox="1">
            <a:spLocks noChangeArrowheads="1"/>
          </p:cNvSpPr>
          <p:nvPr/>
        </p:nvSpPr>
        <p:spPr bwMode="auto">
          <a:xfrm>
            <a:off x="1831975" y="3248025"/>
            <a:ext cx="48006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>
                <a:solidFill>
                  <a:srgbClr val="38789D"/>
                </a:solidFill>
                <a:latin typeface="微软雅黑" panose="020B0503020204020204" charset="-122"/>
                <a:ea typeface="微软雅黑" panose="020B0503020204020204" charset="-122"/>
                <a:cs typeface="Lato Regular"/>
              </a:rPr>
              <a:t>逃生拓展情境元素的补充</a:t>
            </a:r>
            <a:endParaRPr lang="zh-CN" altLang="en-US" sz="3200" b="1">
              <a:solidFill>
                <a:srgbClr val="38789D"/>
              </a:solidFill>
              <a:latin typeface="微软雅黑" panose="020B0503020204020204" charset="-122"/>
              <a:ea typeface="微软雅黑" panose="020B0503020204020204" charset="-122"/>
              <a:cs typeface="Lato Regular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1781175" y="3971925"/>
            <a:ext cx="9182100" cy="14065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2400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     在逃生的过程中难免会被烫伤或受伤，所以进行自我的保护和他人的救护，是逃生自救的必备能力，在课的结束部分进行这一知识的拓展是一件非常有意义的事情</a:t>
            </a:r>
            <a:r>
              <a:rPr lang="zh-CN" altLang="en-US" dirty="0">
                <a:solidFill>
                  <a:srgbClr val="7F7F7F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dirty="0">
              <a:solidFill>
                <a:srgbClr val="7F7F7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TextBox 39"/>
          <p:cNvSpPr txBox="1"/>
          <p:nvPr/>
        </p:nvSpPr>
        <p:spPr>
          <a:xfrm>
            <a:off x="933450" y="865188"/>
            <a:ext cx="61912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</a:rPr>
              <a:t>05</a:t>
            </a:r>
            <a:endParaRPr lang="zh-CN" altLang="en-US" sz="4000" kern="0" dirty="0">
              <a:solidFill>
                <a:srgbClr val="FFFFFF"/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44" name="TextBox 39"/>
          <p:cNvSpPr txBox="1"/>
          <p:nvPr/>
        </p:nvSpPr>
        <p:spPr>
          <a:xfrm>
            <a:off x="933450" y="3355975"/>
            <a:ext cx="625475" cy="7080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4000" kern="0" dirty="0">
                <a:solidFill>
                  <a:srgbClr val="FFFFFF"/>
                </a:solidFill>
                <a:latin typeface="Agency FB" panose="020B0503020202020204" pitchFamily="34" charset="0"/>
                <a:ea typeface="+mj-ea"/>
              </a:rPr>
              <a:t>06</a:t>
            </a:r>
            <a:endParaRPr lang="zh-CN" altLang="en-US" sz="4000" kern="0" dirty="0">
              <a:solidFill>
                <a:srgbClr val="FFFFFF"/>
              </a:solidFill>
              <a:latin typeface="Agency FB" panose="020B0503020202020204" pitchFamily="34" charset="0"/>
              <a:ea typeface="+mj-ea"/>
            </a:endParaRPr>
          </a:p>
        </p:txBody>
      </p:sp>
      <p:sp>
        <p:nvSpPr>
          <p:cNvPr id="26633" name="文本框 2"/>
          <p:cNvSpPr txBox="1">
            <a:spLocks noChangeArrowheads="1"/>
          </p:cNvSpPr>
          <p:nvPr/>
        </p:nvSpPr>
        <p:spPr bwMode="auto">
          <a:xfrm>
            <a:off x="644525" y="5499100"/>
            <a:ext cx="11287125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en-US" sz="2400" dirty="0">
                <a:latin typeface="等线" panose="02010600030101010101" pitchFamily="2" charset="-122"/>
                <a:ea typeface="等线" panose="02010600030101010101" pitchFamily="2" charset="-122"/>
              </a:rPr>
              <a:t>  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情境的新创，让课堂智趣横生，学生通过多种情境元素的渲染，体验逃生过程的真实性，</a:t>
            </a:r>
            <a:r>
              <a:rPr lang="zh-CN" altLang="zh-CN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丰富了学生兴趣的层次性，同时也赋予了障碍跑这个主教材新的智能</a:t>
            </a:r>
            <a:r>
              <a:rPr lang="zh-CN" altLang="en-US" sz="2400" b="1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zh-CN" altLang="en-US" sz="24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图片 44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106988" y="1535113"/>
            <a:ext cx="5845175" cy="349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8"/>
          <p:cNvSpPr txBox="1"/>
          <p:nvPr/>
        </p:nvSpPr>
        <p:spPr>
          <a:xfrm>
            <a:off x="8042275" y="2289175"/>
            <a:ext cx="2354263" cy="18288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器材新用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身心同修</a:t>
            </a:r>
            <a:endParaRPr lang="en-US" altLang="zh-CN" sz="40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28675" name="图片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350"/>
            <a:ext cx="2373313" cy="379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649288" y="5278438"/>
            <a:ext cx="4081462" cy="1579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3" tIns="45711" rIns="91423" bIns="4571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 flipV="1">
            <a:off x="9158288" y="5611813"/>
            <a:ext cx="3387725" cy="1246187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" name="TextBox 48"/>
          <p:cNvSpPr txBox="1"/>
          <p:nvPr/>
        </p:nvSpPr>
        <p:spPr>
          <a:xfrm>
            <a:off x="5746750" y="2238375"/>
            <a:ext cx="1663700" cy="175260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1500" b="1" dirty="0">
                <a:solidFill>
                  <a:srgbClr val="38789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ea"/>
                <a:sym typeface="+mn-lt"/>
              </a:rPr>
              <a:t>02</a:t>
            </a:r>
            <a:endParaRPr lang="en-GB" altLang="zh-CN" sz="11500" b="1" dirty="0">
              <a:solidFill>
                <a:srgbClr val="38789D"/>
              </a:solidFill>
              <a:latin typeface="幼圆" panose="02010509060101010101" pitchFamily="49" charset="-122"/>
              <a:ea typeface="幼圆" panose="02010509060101010101" pitchFamily="49" charset="-122"/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flipV="1">
            <a:off x="6250610" y="477842"/>
            <a:ext cx="5416043" cy="194535"/>
          </a:xfrm>
          <a:prstGeom prst="rect">
            <a:avLst/>
          </a:prstGeom>
        </p:spPr>
      </p:pic>
    </p:spTree>
  </p:cSld>
  <p:clrMapOvr>
    <a:masterClrMapping/>
  </p:clrMapOvr>
  <p:transition spd="slow">
    <p:rand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val 20"/>
          <p:cNvSpPr>
            <a:spLocks noChangeAspect="1"/>
          </p:cNvSpPr>
          <p:nvPr/>
        </p:nvSpPr>
        <p:spPr>
          <a:xfrm>
            <a:off x="1949450" y="2439988"/>
            <a:ext cx="1252538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Oval 22"/>
          <p:cNvSpPr>
            <a:spLocks noChangeAspect="1"/>
          </p:cNvSpPr>
          <p:nvPr/>
        </p:nvSpPr>
        <p:spPr>
          <a:xfrm>
            <a:off x="6740525" y="2439988"/>
            <a:ext cx="1254125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Oval 23"/>
          <p:cNvSpPr>
            <a:spLocks noChangeAspect="1"/>
          </p:cNvSpPr>
          <p:nvPr/>
        </p:nvSpPr>
        <p:spPr>
          <a:xfrm>
            <a:off x="4344988" y="2439988"/>
            <a:ext cx="1254125" cy="922337"/>
          </a:xfrm>
          <a:prstGeom prst="ellipse">
            <a:avLst/>
          </a:prstGeom>
          <a:noFill/>
          <a:ln w="19050" cap="flat" cmpd="sng" algn="ctr">
            <a:noFill/>
            <a:prstDash val="solid"/>
            <a:miter lim="800000"/>
          </a:ln>
          <a:effectLst/>
        </p:spPr>
        <p:txBody>
          <a:bodyPr lIns="86709" tIns="43355" rIns="86709" bIns="43355" anchor="ctr"/>
          <a:lstStyle/>
          <a:p>
            <a:pPr algn="ctr" defTabSz="1219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335" kern="0" dirty="0">
              <a:solidFill>
                <a:sysClr val="window" lastClr="FFFFFF"/>
              </a:solidFill>
              <a:effectLst>
                <a:glow rad="63500">
                  <a:srgbClr val="18665F">
                    <a:alpha val="40000"/>
                  </a:srgbClr>
                </a:glow>
              </a:effectLst>
              <a:latin typeface="Agency FB" panose="020B0503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表格 2"/>
          <p:cNvGraphicFramePr>
            <a:graphicFrameLocks noGrp="1"/>
          </p:cNvGraphicFramePr>
          <p:nvPr/>
        </p:nvGraphicFramePr>
        <p:xfrm>
          <a:off x="958940" y="2016062"/>
          <a:ext cx="10533240" cy="3366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9026"/>
                <a:gridCol w="1515276"/>
                <a:gridCol w="1719072"/>
                <a:gridCol w="2240004"/>
                <a:gridCol w="2199517"/>
                <a:gridCol w="1800345"/>
              </a:tblGrid>
              <a:tr h="73429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课例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器材元素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器材支撑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器材使用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器材健体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器材育心</a:t>
                      </a:r>
                      <a:endParaRPr lang="zh-CN" altLang="en-US" sz="2400" dirty="0"/>
                    </a:p>
                  </a:txBody>
                  <a:tcPr/>
                </a:tc>
              </a:tr>
              <a:tr h="52895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门框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跳高架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横绳低于</a:t>
                      </a:r>
                      <a:r>
                        <a:rPr lang="en-US" altLang="zh-CN" sz="2400" dirty="0"/>
                        <a:t>80CM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钻的能力</a:t>
                      </a:r>
                      <a:endParaRPr lang="zh-CN" altLang="en-US" sz="2400" dirty="0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   通过器材的新用，创造新的体验感受，产生健康的心理品质</a:t>
                      </a:r>
                      <a:endParaRPr lang="zh-CN" altLang="en-US" sz="2400" dirty="0"/>
                    </a:p>
                  </a:txBody>
                  <a:tcPr/>
                </a:tc>
              </a:tr>
              <a:tr h="57058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2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台阶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垫子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一张折叠横放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跳的能力</a:t>
                      </a:r>
                      <a:endParaRPr lang="zh-CN" altLang="en-US" sz="2400" dirty="0"/>
                    </a:p>
                  </a:txBody>
                  <a:tcPr/>
                </a:tc>
                <a:tc vMerge="1">
                  <a:tcPr/>
                </a:tc>
              </a:tr>
              <a:tr h="52669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3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栅栏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sz="2400"/>
                        <a:t>跨栏架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30CM</a:t>
                      </a:r>
                      <a:r>
                        <a:rPr lang="zh-CN" altLang="en-US" sz="2400" dirty="0"/>
                        <a:t>的横放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跨的能力</a:t>
                      </a:r>
                      <a:endParaRPr lang="zh-CN" altLang="en-US" sz="2400" dirty="0"/>
                    </a:p>
                  </a:txBody>
                  <a:tcPr/>
                </a:tc>
                <a:tc vMerge="1">
                  <a:tcPr/>
                </a:tc>
              </a:tr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4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柱子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标志杆</a:t>
                      </a:r>
                      <a:endParaRPr lang="zh-CN" alt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/>
                        <a:t>1m</a:t>
                      </a:r>
                      <a:r>
                        <a:rPr lang="zh-CN" altLang="en-US" sz="2400" dirty="0"/>
                        <a:t>的标志杆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绕的能力</a:t>
                      </a:r>
                      <a:endParaRPr lang="zh-CN" altLang="en-US" sz="2400" dirty="0"/>
                    </a:p>
                  </a:txBody>
                  <a:tcPr/>
                </a:tc>
                <a:tc vMerge="1">
                  <a:tcPr/>
                </a:tc>
              </a:tr>
              <a:tr h="38179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/>
                        <a:t>5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楼梯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/>
                        <a:t>通道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安全</a:t>
                      </a:r>
                      <a:endParaRPr lang="zh-CN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dirty="0"/>
                        <a:t>奔跑的能力</a:t>
                      </a:r>
                      <a:endParaRPr lang="zh-CN" altLang="en-US" sz="2400" dirty="0"/>
                    </a:p>
                  </a:txBody>
                  <a:tcPr/>
                </a:tc>
                <a:tc vMerge="1">
                  <a:tcPr/>
                </a:tc>
              </a:tr>
            </a:tbl>
          </a:graphicData>
        </a:graphic>
      </p:graphicFrame>
      <p:sp>
        <p:nvSpPr>
          <p:cNvPr id="30775" name="文本框 2"/>
          <p:cNvSpPr txBox="1">
            <a:spLocks noChangeArrowheads="1"/>
          </p:cNvSpPr>
          <p:nvPr/>
        </p:nvSpPr>
        <p:spPr bwMode="auto">
          <a:xfrm>
            <a:off x="2019300" y="1073150"/>
            <a:ext cx="8777288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表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2《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障碍跑与游戏</a:t>
            </a:r>
            <a:r>
              <a:rPr lang="en-US" altLang="zh-CN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》</a:t>
            </a:r>
            <a:r>
              <a:rPr lang="zh-CN" altLang="en-US" sz="3200" b="1" dirty="0">
                <a:latin typeface="等线" panose="02010600030101010101" pitchFamily="2" charset="-122"/>
                <a:ea typeface="等线" panose="02010600030101010101" pitchFamily="2" charset="-122"/>
              </a:rPr>
              <a:t>课例“应急逃生”器材新用</a:t>
            </a:r>
            <a:endParaRPr lang="zh-CN" altLang="en-US" sz="32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  <p:transition spd="slow">
    <p:random/>
  </p:transition>
</p:sld>
</file>

<file path=ppt/tags/tag1.xml><?xml version="1.0" encoding="utf-8"?>
<p:tagLst xmlns:p="http://schemas.openxmlformats.org/presentationml/2006/main">
  <p:tag name="KSO_WM_UNIT_TABLE_BEAUTIFY" val="smartTable{739a276b-effc-438c-a72a-ccacaebaa907}"/>
</p:tagLst>
</file>

<file path=ppt/tags/tag2.xml><?xml version="1.0" encoding="utf-8"?>
<p:tagLst xmlns:p="http://schemas.openxmlformats.org/presentationml/2006/main">
  <p:tag name="PA" val="v3.0.1"/>
</p:tagLst>
</file>

<file path=ppt/tags/tag3.xml><?xml version="1.0" encoding="utf-8"?>
<p:tagLst xmlns:p="http://schemas.openxmlformats.org/presentationml/2006/main">
  <p:tag name="PA" val="v3.0.1"/>
</p:tagLst>
</file>

<file path=ppt/tags/tag4.xml><?xml version="1.0" encoding="utf-8"?>
<p:tagLst xmlns:p="http://schemas.openxmlformats.org/presentationml/2006/main">
  <p:tag name="PA" val="v3.0.1"/>
</p:tagLst>
</file>

<file path=ppt/tags/tag5.xml><?xml version="1.0" encoding="utf-8"?>
<p:tagLst xmlns:p="http://schemas.openxmlformats.org/presentationml/2006/main">
  <p:tag name="PA" val="v3.0.1"/>
</p:tagLst>
</file>

<file path=ppt/tags/tag6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当图网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www.33ppt.com</Template>
  <TotalTime>0</TotalTime>
  <Words>2353</Words>
  <Application>WPS 演示</Application>
  <PresentationFormat>宽屏</PresentationFormat>
  <Paragraphs>391</Paragraphs>
  <Slides>20</Slides>
  <Notes>20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等线 Light</vt:lpstr>
      <vt:lpstr>幼圆</vt:lpstr>
      <vt:lpstr>Agency FB</vt:lpstr>
      <vt:lpstr>等线</vt:lpstr>
      <vt:lpstr>微软雅黑</vt:lpstr>
      <vt:lpstr>Lato Regular</vt:lpstr>
      <vt:lpstr>Segoe Print</vt:lpstr>
      <vt:lpstr>Arial Unicode MS</vt:lpstr>
      <vt:lpstr>Calibri</vt:lpstr>
      <vt:lpstr>禹卫书法行书简体</vt:lpstr>
      <vt:lpstr>HAKUYOGuiFanZi3500</vt:lpstr>
      <vt:lpstr>隶书</vt:lpstr>
      <vt:lpstr>Trebuchet MS</vt:lpstr>
      <vt:lpstr>当图网​​</vt:lpstr>
      <vt:lpstr>  老课“新”授，聚焦育人课堂                        ——水平二 四年级《障碍跑与游戏》课例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当图网</dc:title>
  <dc:creator>丁静</dc:creator>
  <cp:lastModifiedBy>小螃蟹</cp:lastModifiedBy>
  <cp:revision>225</cp:revision>
  <dcterms:created xsi:type="dcterms:W3CDTF">2019-02-12T09:22:00Z</dcterms:created>
  <dcterms:modified xsi:type="dcterms:W3CDTF">2022-03-25T07:00:53Z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2A84D9F276EF4220AFDEA201D1A371F4</vt:lpwstr>
  </property>
  <property fmtid="{D5CDD505-2E9C-101B-9397-08002B2CF9AE}" pid="3" name="KSOProductBuildVer">
    <vt:lpwstr>2052-11.1.0.10356</vt:lpwstr>
  </property>
</Properties>
</file>