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27"/>
  </p:handoutMasterIdLst>
  <p:sldIdLst>
    <p:sldId id="256" r:id="rId4"/>
    <p:sldId id="477" r:id="rId6"/>
    <p:sldId id="350" r:id="rId7"/>
    <p:sldId id="511" r:id="rId8"/>
    <p:sldId id="510" r:id="rId9"/>
    <p:sldId id="512" r:id="rId10"/>
    <p:sldId id="542" r:id="rId11"/>
    <p:sldId id="545" r:id="rId12"/>
    <p:sldId id="543" r:id="rId13"/>
    <p:sldId id="549" r:id="rId14"/>
    <p:sldId id="544" r:id="rId15"/>
    <p:sldId id="546" r:id="rId16"/>
    <p:sldId id="547" r:id="rId17"/>
    <p:sldId id="476" r:id="rId18"/>
    <p:sldId id="548" r:id="rId19"/>
    <p:sldId id="550" r:id="rId20"/>
    <p:sldId id="552" r:id="rId21"/>
    <p:sldId id="551" r:id="rId22"/>
    <p:sldId id="465" r:id="rId23"/>
    <p:sldId id="463" r:id="rId24"/>
    <p:sldId id="407" r:id="rId25"/>
    <p:sldId id="479" r:id="rId26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2B0"/>
    <a:srgbClr val="990000"/>
    <a:srgbClr val="CC0000"/>
    <a:srgbClr val="FAF3E9"/>
    <a:srgbClr val="890003"/>
    <a:srgbClr val="FDFAF3"/>
    <a:srgbClr val="FFFFFF"/>
    <a:srgbClr val="FEF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778"/>
    <p:restoredTop sz="94660"/>
  </p:normalViewPr>
  <p:slideViewPr>
    <p:cSldViewPr snapToGrid="0" showGuides="1">
      <p:cViewPr varScale="1">
        <p:scale>
          <a:sx n="70" d="100"/>
          <a:sy n="70" d="100"/>
        </p:scale>
        <p:origin x="-792" y="-108"/>
      </p:cViewPr>
      <p:guideLst>
        <p:guide orient="horz" pos="2130"/>
        <p:guide pos="376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white"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F1B36E-47E8-49FB-9B96-07C9E0F08C4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z="1200" strike="noStrike" noProof="1" dirty="0">
              <a:latin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white"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42C5CC3-628C-4B03-9F90-BCC1C7A3A2A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7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单击此处编辑母版文本样式</a:t>
            </a:r>
            <a:endParaRPr kumimoji="0" lang="zh-CN" altLang="en-US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z="1200" strike="noStrike" noProof="1" dirty="0">
              <a:latin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5122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512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zh-CN" altLang="en-US" sz="1200" dirty="0">
                <a:latin typeface="微软雅黑" panose="020B0503020204020204" pitchFamily="34" charset="-122"/>
              </a:rPr>
            </a:fld>
            <a:endParaRPr lang="zh-CN" altLang="en-US" sz="1200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1433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zh-CN" altLang="en-US" sz="1200" dirty="0">
                <a:latin typeface="微软雅黑" panose="020B0503020204020204" pitchFamily="34" charset="-122"/>
              </a:rPr>
            </a:fld>
            <a:endParaRPr lang="zh-CN" altLang="en-US" sz="1200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12290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1229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zh-CN" altLang="en-US" sz="1200" dirty="0">
                <a:latin typeface="微软雅黑" panose="020B0503020204020204" pitchFamily="34" charset="-122"/>
              </a:rPr>
            </a:fld>
            <a:endParaRPr lang="zh-CN" altLang="en-US" sz="1200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69882" y="2588281"/>
            <a:ext cx="10852237" cy="899167"/>
          </a:xfrm>
        </p:spPr>
        <p:txBody>
          <a:bodyPr rIns="25400" anchor="t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69882" y="3566160"/>
            <a:ext cx="10852237" cy="950984"/>
          </a:xfrm>
        </p:spPr>
        <p:txBody>
          <a:bodyPr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2588281"/>
            <a:ext cx="10852237" cy="899167"/>
          </a:xfrm>
        </p:spPr>
        <p:txBody>
          <a:bodyPr rIns="25400" rtlCol="0" anchor="t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lang="zh-CN" altLang="en-US" strike="noStrike" noProof="1" smtClean="0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69882" y="2588281"/>
            <a:ext cx="10852237" cy="899167"/>
          </a:xfrm>
        </p:spPr>
        <p:txBody>
          <a:bodyPr rIns="25400" anchor="t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69882" y="3566160"/>
            <a:ext cx="10852237" cy="950984"/>
          </a:xfrm>
        </p:spPr>
        <p:txBody>
          <a:bodyPr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1296000"/>
            <a:ext cx="10852237" cy="5041355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3808730"/>
            <a:ext cx="10852237" cy="624845"/>
          </a:xfrm>
        </p:spPr>
        <p:txBody>
          <a:bodyPr rIns="63500" anchor="t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5" y="4511675"/>
            <a:ext cx="10852237" cy="1077985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1296000"/>
            <a:ext cx="5283242" cy="5040000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30" y="1296000"/>
            <a:ext cx="5283242" cy="381003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789043"/>
            <a:ext cx="5283200" cy="4552234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35750" y="1296000"/>
            <a:ext cx="5283242" cy="381003"/>
          </a:xfrm>
        </p:spPr>
        <p:txBody>
          <a:bodyPr tIns="38100" rIns="76200" bIns="3810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>
                <a:sym typeface="+mn-ea"/>
              </a:rPr>
              <a:t>单击此处编辑母版文本样式</a:t>
            </a:r>
            <a:endParaRPr lang="zh-CN" altLang="en-US" strike="noStrike" noProof="1" smtClean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789043"/>
            <a:ext cx="5283242" cy="4552234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1296000"/>
            <a:ext cx="5283242" cy="5040000"/>
          </a:xfrm>
        </p:spPr>
        <p:txBody>
          <a:bodyPr vert="horz" wrap="square" lIns="101600" tIns="0" rIns="82550" bIns="0" numCol="1" rtlCol="0" anchor="t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150" normalizeH="0" baseline="0" noProof="1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1296000"/>
            <a:ext cx="5283242" cy="5040000"/>
          </a:xfrm>
        </p:spPr>
        <p:txBody>
          <a:bodyPr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1296000"/>
            <a:ext cx="10852237" cy="5041355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2588281"/>
            <a:ext cx="10852237" cy="899167"/>
          </a:xfrm>
        </p:spPr>
        <p:txBody>
          <a:bodyPr rIns="25400" rtlCol="0" anchor="t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lang="zh-CN" altLang="en-US" strike="noStrike" noProof="1" smtClean="0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3808730"/>
            <a:ext cx="10852237" cy="624845"/>
          </a:xfrm>
        </p:spPr>
        <p:txBody>
          <a:bodyPr rIns="63500" anchor="t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5" y="4511675"/>
            <a:ext cx="10852237" cy="1077985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1296000"/>
            <a:ext cx="5283242" cy="5040000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30" y="1296000"/>
            <a:ext cx="5283242" cy="381003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789043"/>
            <a:ext cx="5283200" cy="4552234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35750" y="1296000"/>
            <a:ext cx="5283242" cy="381003"/>
          </a:xfrm>
        </p:spPr>
        <p:txBody>
          <a:bodyPr tIns="38100" rIns="76200" bIns="3810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>
                <a:sym typeface="+mn-ea"/>
              </a:rPr>
              <a:t>单击此处编辑母版文本样式</a:t>
            </a:r>
            <a:endParaRPr lang="zh-CN" altLang="en-US" strike="noStrike" noProof="1" smtClean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789043"/>
            <a:ext cx="5283242" cy="4552234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1296000"/>
            <a:ext cx="5283242" cy="5040000"/>
          </a:xfrm>
        </p:spPr>
        <p:txBody>
          <a:bodyPr vert="horz" wrap="square" lIns="101600" tIns="0" rIns="82550" bIns="0" numCol="1" rtlCol="0" anchor="t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150" normalizeH="0" baseline="0" noProof="1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1296000"/>
            <a:ext cx="5283242" cy="5040000"/>
          </a:xfrm>
        </p:spPr>
        <p:txBody>
          <a:bodyPr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.xml"/><Relationship Id="rId16" Type="http://schemas.openxmlformats.org/officeDocument/2006/relationships/tags" Target="../tags/tag5.xml"/><Relationship Id="rId15" Type="http://schemas.openxmlformats.org/officeDocument/2006/relationships/tags" Target="../tags/tag4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925" y="431800"/>
            <a:ext cx="10852150" cy="6477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01600" tIns="38100" rIns="76200" bIns="38100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669925" y="1295400"/>
            <a:ext cx="10852150" cy="504031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01600" tIns="0" rIns="82550" bIns="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 spc="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925" y="431800"/>
            <a:ext cx="10852150" cy="6477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01600" tIns="38100" rIns="76200" bIns="38100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669925" y="1295400"/>
            <a:ext cx="10852150" cy="504031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01600" tIns="0" rIns="82550" bIns="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2BFC5A-3685-4F22-B7E7-E7E620AA9AB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 spc="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.xml"/><Relationship Id="rId2" Type="http://schemas.openxmlformats.org/officeDocument/2006/relationships/image" Target="../media/image13.jpe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6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7.xml"/><Relationship Id="rId2" Type="http://schemas.openxmlformats.org/officeDocument/2006/relationships/image" Target="../media/image13.jpe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1.xml"/><Relationship Id="rId2" Type="http://schemas.openxmlformats.org/officeDocument/2006/relationships/image" Target="../media/image14.jpe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2.xml"/><Relationship Id="rId2" Type="http://schemas.openxmlformats.org/officeDocument/2006/relationships/image" Target="../media/image15.jpeg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6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11.png"/><Relationship Id="rId5" Type="http://schemas.microsoft.com/office/2007/relationships/media" Target="file:///D:\&#23398;&#24328;&#35768;&#24314;&#20113;\&#20110;&#31179;&#26059;%20-%20&#28180;&#33311;&#21809;&#26202;.mp3" TargetMode="External"/><Relationship Id="rId4" Type="http://schemas.openxmlformats.org/officeDocument/2006/relationships/audio" Target="file:///D:\&#23398;&#24328;&#35768;&#24314;&#20113;\&#20110;&#31179;&#26059;%20-%20&#28180;&#33311;&#21809;&#26202;.mp3" TargetMode="External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1" Type="http://schemas.openxmlformats.org/officeDocument/2006/relationships/slideLayout" Target="../slideLayouts/slideLayout13.xml"/><Relationship Id="rId10" Type="http://schemas.openxmlformats.org/officeDocument/2006/relationships/tags" Target="../tags/tag17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1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098" name="图片 7" descr="图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83113" y="2720975"/>
            <a:ext cx="7392987" cy="4137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文本框 6"/>
          <p:cNvSpPr txBox="1"/>
          <p:nvPr/>
        </p:nvSpPr>
        <p:spPr>
          <a:xfrm>
            <a:off x="2294255" y="1618298"/>
            <a:ext cx="600710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14 </a:t>
            </a:r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文言文二则</a:t>
            </a:r>
            <a:endParaRPr lang="zh-CN" altLang="en-US" sz="8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00" name="副标题 8"/>
          <p:cNvSpPr>
            <a:spLocks noGrp="1" noChangeArrowheads="1"/>
          </p:cNvSpPr>
          <p:nvPr>
            <p:ph type="subTitle" idx="1"/>
          </p:nvPr>
        </p:nvSpPr>
        <p:spPr>
          <a:xfrm>
            <a:off x="1277938" y="6945313"/>
            <a:ext cx="10852150" cy="950913"/>
          </a:xfrm>
        </p:spPr>
        <p:txBody>
          <a:bodyPr vert="horz" wrap="square" lIns="101600" tIns="38100" rIns="76200" bIns="38100" numCol="1" anchor="t" anchorCtr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20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01" name="文本框 1"/>
          <p:cNvSpPr txBox="1"/>
          <p:nvPr/>
        </p:nvSpPr>
        <p:spPr>
          <a:xfrm>
            <a:off x="1600200" y="4497070"/>
            <a:ext cx="695007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3200" b="1" dirty="0">
                <a:solidFill>
                  <a:srgbClr val="0202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共和县城北九年一贯制学校  秦旭峰</a:t>
            </a:r>
            <a:endParaRPr lang="zh-CN" altLang="en-US" sz="3200" b="1" dirty="0">
              <a:solidFill>
                <a:srgbClr val="0202B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3200" b="1" dirty="0">
                <a:solidFill>
                  <a:srgbClr val="0202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2022</a:t>
            </a:r>
            <a:r>
              <a:rPr lang="zh-CN" altLang="en-US" sz="3200" b="1" dirty="0">
                <a:solidFill>
                  <a:srgbClr val="0202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3200" b="1" dirty="0">
                <a:solidFill>
                  <a:srgbClr val="0202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200" b="1" dirty="0">
                <a:solidFill>
                  <a:srgbClr val="0202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3200" b="1" dirty="0">
                <a:solidFill>
                  <a:srgbClr val="0202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22</a:t>
            </a:r>
            <a:r>
              <a:rPr lang="zh-CN" altLang="en-US" sz="3200" b="1" dirty="0">
                <a:solidFill>
                  <a:srgbClr val="0202B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  <a:endParaRPr lang="zh-CN" altLang="en-US" sz="3200" b="1" dirty="0">
              <a:solidFill>
                <a:srgbClr val="0202B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12291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9850" y="0"/>
            <a:ext cx="12261850" cy="6840538"/>
          </a:xfrm>
        </p:spPr>
      </p:pic>
      <p:sp>
        <p:nvSpPr>
          <p:cNvPr id="17411" name="文本框 8"/>
          <p:cNvSpPr txBox="1"/>
          <p:nvPr/>
        </p:nvSpPr>
        <p:spPr>
          <a:xfrm>
            <a:off x="6276975" y="4300538"/>
            <a:ext cx="677863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05563" y="2817813"/>
            <a:ext cx="695325" cy="969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413" name="文本框 7"/>
          <p:cNvSpPr txBox="1"/>
          <p:nvPr/>
        </p:nvSpPr>
        <p:spPr>
          <a:xfrm>
            <a:off x="1651000" y="0"/>
            <a:ext cx="8626475" cy="60944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学    弈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AFABAB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   弈秋，通国之善弈者也。使弈秋诲二人弈，其一人专心致志，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惟弈秋之</a:t>
            </a:r>
            <a: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为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听；</a:t>
            </a:r>
            <a:r>
              <a:rPr lang="zh-CN" altLang="en-US" sz="3600" b="1" dirty="0">
                <a:solidFill>
                  <a:srgbClr val="AFABAB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一人虽听之，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一心以</a:t>
            </a:r>
            <a: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为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有鸿鹄将至，</a:t>
            </a:r>
            <a:r>
              <a:rPr lang="zh-CN" altLang="en-US" sz="3600" b="1" dirty="0">
                <a:solidFill>
                  <a:srgbClr val="AFABAB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思援弓缴而射之。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虽</a:t>
            </a:r>
            <a: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与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之俱学，</a:t>
            </a:r>
            <a:r>
              <a:rPr lang="zh-CN" altLang="en-US" sz="3600" b="1" dirty="0">
                <a:solidFill>
                  <a:srgbClr val="AFABAB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弗若之矣。</a:t>
            </a:r>
            <a: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为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是其智弗若</a:t>
            </a:r>
            <a: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与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？</a:t>
            </a:r>
            <a:r>
              <a:rPr lang="zh-CN" altLang="en-US" sz="3600" b="1" dirty="0">
                <a:solidFill>
                  <a:srgbClr val="AFABAB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曰：非然也。</a:t>
            </a:r>
            <a:endParaRPr lang="zh-CN" altLang="en-US" sz="3600" b="1" dirty="0">
              <a:solidFill>
                <a:srgbClr val="AFABAB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16387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 r="11501"/>
          <a:stretch>
            <a:fillRect/>
          </a:stretch>
        </p:blipFill>
        <p:spPr>
          <a:xfrm>
            <a:off x="-69850" y="0"/>
            <a:ext cx="12261850" cy="6840538"/>
          </a:xfrm>
        </p:spPr>
      </p:pic>
      <p:sp>
        <p:nvSpPr>
          <p:cNvPr id="21507" name="文本框 8"/>
          <p:cNvSpPr txBox="1"/>
          <p:nvPr/>
        </p:nvSpPr>
        <p:spPr>
          <a:xfrm>
            <a:off x="6276975" y="4300538"/>
            <a:ext cx="677863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05563" y="2817813"/>
            <a:ext cx="695325" cy="969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509" name="图片 7" descr="图4"/>
          <p:cNvPicPr>
            <a:picLocks noChangeAspect="1"/>
          </p:cNvPicPr>
          <p:nvPr/>
        </p:nvPicPr>
        <p:blipFill>
          <a:blip r:embed="rId2"/>
          <a:srcRect l="49603" t="20079" r="229"/>
          <a:stretch>
            <a:fillRect/>
          </a:stretch>
        </p:blipFill>
        <p:spPr>
          <a:xfrm>
            <a:off x="2325688" y="2028825"/>
            <a:ext cx="7542212" cy="4829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0" name="文本框 7"/>
          <p:cNvSpPr txBox="1"/>
          <p:nvPr/>
        </p:nvSpPr>
        <p:spPr>
          <a:xfrm>
            <a:off x="1692275" y="698500"/>
            <a:ext cx="9636125" cy="1568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用不同的成语描述两个人上课的状态。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其一人</a:t>
            </a:r>
            <a:r>
              <a:rPr lang="zh-CN" altLang="en-US" sz="3200" b="1" u="sng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3200" b="1" u="sng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       </a:t>
            </a:r>
            <a:r>
              <a:rPr lang="zh-CN" altLang="en-US" sz="3200" b="1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，一人</a:t>
            </a:r>
            <a:r>
              <a:rPr lang="zh-CN" altLang="en-US" sz="3200" b="1" u="sng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3200" b="1" u="sng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        </a:t>
            </a:r>
            <a:r>
              <a:rPr lang="zh-CN" altLang="en-US" sz="3200" b="1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。</a:t>
            </a:r>
            <a:endParaRPr lang="zh-CN" altLang="en-US" sz="3200" b="1" dirty="0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24579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9850" y="0"/>
            <a:ext cx="12261850" cy="6840538"/>
          </a:xfrm>
        </p:spPr>
      </p:pic>
      <p:sp>
        <p:nvSpPr>
          <p:cNvPr id="29699" name="文本框 8"/>
          <p:cNvSpPr txBox="1"/>
          <p:nvPr/>
        </p:nvSpPr>
        <p:spPr>
          <a:xfrm>
            <a:off x="6276975" y="4300538"/>
            <a:ext cx="677863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05563" y="2817813"/>
            <a:ext cx="695325" cy="969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701" name="文本框 7"/>
          <p:cNvSpPr txBox="1"/>
          <p:nvPr/>
        </p:nvSpPr>
        <p:spPr>
          <a:xfrm>
            <a:off x="1797050" y="357188"/>
            <a:ext cx="8602663" cy="53546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学    弈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AFABAB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   弈秋，通国之善弈者也。使弈秋诲二人弈，其一人专心致志，惟弈秋之为听；一人虽听之，一心以为有鸿鹄将至，思援弓缴而射之。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虽与之俱学，弗若之矣。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AFABAB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为是其智弗若与？曰：非然也。</a:t>
            </a:r>
            <a:endParaRPr lang="zh-CN" altLang="en-US" sz="3600" b="1" dirty="0">
              <a:solidFill>
                <a:srgbClr val="AFABAB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26627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9850" y="0"/>
            <a:ext cx="12261850" cy="6840538"/>
          </a:xfrm>
        </p:spPr>
      </p:pic>
      <p:sp>
        <p:nvSpPr>
          <p:cNvPr id="31747" name="文本框 8"/>
          <p:cNvSpPr txBox="1"/>
          <p:nvPr/>
        </p:nvSpPr>
        <p:spPr>
          <a:xfrm>
            <a:off x="6276975" y="4300538"/>
            <a:ext cx="677863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05563" y="2817813"/>
            <a:ext cx="695325" cy="969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749" name="文本框 7"/>
          <p:cNvSpPr txBox="1"/>
          <p:nvPr/>
        </p:nvSpPr>
        <p:spPr>
          <a:xfrm>
            <a:off x="1797050" y="357188"/>
            <a:ext cx="8602663" cy="53546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学    弈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AFABAB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   弈秋，通国之善弈者也。使弈秋诲二人弈，其一人专心致志，惟弈秋之为听；一人虽听之，一心以为有鸿鹄将至，思援弓缴而射之。虽与之俱学，弗若之矣。</a:t>
            </a:r>
            <a:endParaRPr lang="en-US" altLang="zh-CN" sz="3600" b="1" dirty="0">
              <a:solidFill>
                <a:srgbClr val="AFABAB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为是其智弗若与？曰：非然也。</a:t>
            </a:r>
            <a:endParaRPr lang="zh-CN" altLang="en-US" sz="3600" b="1" dirty="0"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4099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71437" y="-368300"/>
            <a:ext cx="12263438" cy="6840538"/>
          </a:xfrm>
        </p:spPr>
      </p:pic>
      <p:pic>
        <p:nvPicPr>
          <p:cNvPr id="7171" name="图片 18" descr="IMG_2298(20211218-15515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75" y="1165225"/>
            <a:ext cx="6078538" cy="437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TextBox 5"/>
          <p:cNvSpPr txBox="1"/>
          <p:nvPr/>
        </p:nvSpPr>
        <p:spPr>
          <a:xfrm>
            <a:off x="7627938" y="1652588"/>
            <a:ext cx="1228725" cy="11988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rPr>
              <a:t>曰</a:t>
            </a:r>
            <a:endParaRPr lang="zh-CN" altLang="en-US" sz="7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65615" y="1652905"/>
            <a:ext cx="1336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 b="1"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  <a:endParaRPr lang="zh-CN" altLang="en-US" sz="7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16387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 r="11501"/>
          <a:stretch>
            <a:fillRect/>
          </a:stretch>
        </p:blipFill>
        <p:spPr>
          <a:xfrm>
            <a:off x="-69850" y="0"/>
            <a:ext cx="12261850" cy="6840538"/>
          </a:xfrm>
        </p:spPr>
      </p:pic>
      <p:sp>
        <p:nvSpPr>
          <p:cNvPr id="21507" name="文本框 8"/>
          <p:cNvSpPr txBox="1"/>
          <p:nvPr/>
        </p:nvSpPr>
        <p:spPr>
          <a:xfrm>
            <a:off x="6276975" y="4300538"/>
            <a:ext cx="677863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05563" y="2817813"/>
            <a:ext cx="695325" cy="969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509" name="图片 7" descr="图4"/>
          <p:cNvPicPr>
            <a:picLocks noChangeAspect="1"/>
          </p:cNvPicPr>
          <p:nvPr/>
        </p:nvPicPr>
        <p:blipFill>
          <a:blip r:embed="rId2"/>
          <a:srcRect l="49603" t="20079" r="229"/>
          <a:stretch>
            <a:fillRect/>
          </a:stretch>
        </p:blipFill>
        <p:spPr>
          <a:xfrm>
            <a:off x="2325688" y="2028825"/>
            <a:ext cx="7542212" cy="4829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0" name="文本框 7"/>
          <p:cNvSpPr txBox="1"/>
          <p:nvPr/>
        </p:nvSpPr>
        <p:spPr>
          <a:xfrm>
            <a:off x="1692275" y="698500"/>
            <a:ext cx="96361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看图背原文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27651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9850" y="0"/>
            <a:ext cx="12261850" cy="6840538"/>
          </a:xfrm>
        </p:spPr>
      </p:pic>
      <p:sp>
        <p:nvSpPr>
          <p:cNvPr id="32771" name="文本框 8"/>
          <p:cNvSpPr txBox="1"/>
          <p:nvPr/>
        </p:nvSpPr>
        <p:spPr>
          <a:xfrm>
            <a:off x="6276975" y="4300538"/>
            <a:ext cx="677863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05563" y="2817813"/>
            <a:ext cx="695325" cy="969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773" name="文本框 7"/>
          <p:cNvSpPr txBox="1"/>
          <p:nvPr/>
        </p:nvSpPr>
        <p:spPr>
          <a:xfrm>
            <a:off x="1797050" y="357188"/>
            <a:ext cx="8602663" cy="61855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学    弈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AFABAB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   弈秋，通国之善弈者也。使弈秋诲二人弈，其一人专心致志，惟弈秋之为听；一人虽听之，一心以为有鸿鹄将至，思援弓缴而射之。虽与之俱学，弗若之矣。</a:t>
            </a:r>
            <a:endParaRPr lang="en-US" altLang="zh-CN" sz="3600" b="1" dirty="0">
              <a:solidFill>
                <a:srgbClr val="AFABAB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为是其智弗若与？曰：非然也。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为何？为是其</a:t>
            </a:r>
            <a:r>
              <a:rPr lang="zh-CN" altLang="en-US" sz="36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：</a:t>
            </a:r>
            <a:r>
              <a:rPr lang="en-US" altLang="zh-CN" sz="36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                  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。</a:t>
            </a:r>
            <a:r>
              <a:rPr lang="en-US" altLang="zh-CN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36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 </a:t>
            </a:r>
            <a:r>
              <a:rPr lang="zh-CN" altLang="en-US" sz="36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36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 </a:t>
            </a:r>
            <a:r>
              <a:rPr lang="zh-CN" altLang="en-US" sz="36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36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       </a:t>
            </a:r>
            <a:r>
              <a:rPr lang="zh-CN" altLang="en-US" sz="36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</a:t>
            </a:r>
            <a:endParaRPr lang="zh-CN" altLang="en-US" sz="3600" b="1" u="sng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89830" y="5904230"/>
            <a:ext cx="4386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不专心致志，则不得也！（孟子）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35843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2388" y="6350"/>
            <a:ext cx="12263438" cy="6840538"/>
          </a:xfrm>
        </p:spPr>
      </p:pic>
      <p:sp>
        <p:nvSpPr>
          <p:cNvPr id="3" name="文本框 2"/>
          <p:cNvSpPr txBox="1"/>
          <p:nvPr/>
        </p:nvSpPr>
        <p:spPr>
          <a:xfrm>
            <a:off x="968375" y="847725"/>
            <a:ext cx="10113963" cy="3694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50000"/>
              </a:lnSpc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作业：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把这则文言文背给家人听，并给他们讲讲文意和道理。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推荐阅读一则文言文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列子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说符篇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22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33795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2388" y="6350"/>
            <a:ext cx="12263438" cy="6840538"/>
          </a:xfrm>
        </p:spPr>
      </p:pic>
      <p:sp>
        <p:nvSpPr>
          <p:cNvPr id="3" name="文本框 2"/>
          <p:cNvSpPr txBox="1"/>
          <p:nvPr/>
        </p:nvSpPr>
        <p:spPr>
          <a:xfrm>
            <a:off x="1247775" y="847725"/>
            <a:ext cx="9826625" cy="53546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</a:t>
            </a:r>
            <a:r>
              <a:rPr lang="zh-CN" altLang="en-US" sz="4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学    弈</a:t>
            </a:r>
            <a:endParaRPr lang="zh-CN" altLang="en-US" sz="48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弈秋，通国之</a:t>
            </a:r>
            <a:r>
              <a:rPr lang="zh-CN" altLang="en-US" sz="36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。使弈秋</a:t>
            </a:r>
            <a:r>
              <a:rPr lang="zh-CN" altLang="en-US" sz="36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，其一人</a:t>
            </a:r>
            <a:r>
              <a:rPr lang="zh-CN" altLang="en-US" sz="36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，惟</a:t>
            </a:r>
            <a:r>
              <a:rPr lang="zh-CN" altLang="en-US" sz="36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；一人</a:t>
            </a:r>
            <a:r>
              <a:rPr lang="zh-CN" altLang="en-US" sz="36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，一心以为</a:t>
            </a:r>
            <a:r>
              <a:rPr lang="zh-CN" altLang="en-US" sz="36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，思</a:t>
            </a:r>
            <a:r>
              <a:rPr lang="zh-CN" altLang="en-US" sz="36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。虽</a:t>
            </a:r>
            <a:r>
              <a:rPr lang="zh-CN" altLang="en-US" sz="36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，弗若之矣。为</a:t>
            </a:r>
            <a:r>
              <a:rPr lang="zh-CN" altLang="en-US" sz="36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？曰：</a:t>
            </a:r>
            <a:r>
              <a:rPr lang="zh-CN" altLang="en-US" sz="36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19459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17463"/>
            <a:ext cx="12261850" cy="6840538"/>
          </a:xfrm>
        </p:spPr>
      </p:pic>
      <p:sp>
        <p:nvSpPr>
          <p:cNvPr id="24579" name="文本框 8"/>
          <p:cNvSpPr txBox="1"/>
          <p:nvPr/>
        </p:nvSpPr>
        <p:spPr>
          <a:xfrm>
            <a:off x="6276975" y="4300538"/>
            <a:ext cx="677863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05563" y="2817813"/>
            <a:ext cx="695325" cy="969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4581" name="图片 7" descr="IMG_22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534988"/>
            <a:ext cx="7113588" cy="5691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2" name="文本框 7"/>
          <p:cNvSpPr txBox="1"/>
          <p:nvPr/>
        </p:nvSpPr>
        <p:spPr>
          <a:xfrm>
            <a:off x="4425950" y="649288"/>
            <a:ext cx="3490913" cy="1260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鸿鹄之志</a:t>
            </a:r>
            <a:endParaRPr lang="en-US" altLang="zh-CN" sz="6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3075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71437" y="-368300"/>
            <a:ext cx="12263438" cy="6840538"/>
          </a:xfrm>
        </p:spPr>
      </p:pic>
      <p:pic>
        <p:nvPicPr>
          <p:cNvPr id="6147" name="图片 18" descr="IMG_2298(20211218-15515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75" y="1165225"/>
            <a:ext cx="6078538" cy="437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555865" y="1368425"/>
            <a:ext cx="33959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天时不如地利</a:t>
            </a:r>
            <a:endParaRPr lang="zh-CN" altLang="en-US" sz="40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55865" y="2910205"/>
            <a:ext cx="3589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地利不如人和</a:t>
            </a:r>
            <a:endParaRPr lang="zh-CN" altLang="en-US" sz="40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22531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9850" y="17463"/>
            <a:ext cx="12261850" cy="6840538"/>
          </a:xfrm>
        </p:spPr>
      </p:pic>
      <p:sp>
        <p:nvSpPr>
          <p:cNvPr id="27651" name="文本框 8"/>
          <p:cNvSpPr txBox="1"/>
          <p:nvPr/>
        </p:nvSpPr>
        <p:spPr>
          <a:xfrm>
            <a:off x="6276975" y="4300538"/>
            <a:ext cx="677863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05563" y="2817813"/>
            <a:ext cx="695325" cy="969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653" name="图片 10" descr="弓箭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22238"/>
            <a:ext cx="7315200" cy="6735762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4" name="任意多边形 13"/>
          <p:cNvSpPr/>
          <p:nvPr/>
        </p:nvSpPr>
        <p:spPr>
          <a:xfrm>
            <a:off x="5895975" y="2497138"/>
            <a:ext cx="3111500" cy="1009650"/>
          </a:xfrm>
          <a:custGeom>
            <a:avLst/>
            <a:gdLst>
              <a:gd name="connsiteX0" fmla="*/ 0 w 6903493"/>
              <a:gd name="connsiteY0" fmla="*/ 2420202 h 2420202"/>
              <a:gd name="connsiteX1" fmla="*/ 1419368 w 6903493"/>
              <a:gd name="connsiteY1" fmla="*/ 1123665 h 2420202"/>
              <a:gd name="connsiteX2" fmla="*/ 2320120 w 6903493"/>
              <a:gd name="connsiteY2" fmla="*/ 1928883 h 2420202"/>
              <a:gd name="connsiteX3" fmla="*/ 2333768 w 6903493"/>
              <a:gd name="connsiteY3" fmla="*/ 1915235 h 2420202"/>
              <a:gd name="connsiteX4" fmla="*/ 2647666 w 6903493"/>
              <a:gd name="connsiteY4" fmla="*/ 850710 h 2420202"/>
              <a:gd name="connsiteX5" fmla="*/ 3507475 w 6903493"/>
              <a:gd name="connsiteY5" fmla="*/ 1751462 h 2420202"/>
              <a:gd name="connsiteX6" fmla="*/ 4094329 w 6903493"/>
              <a:gd name="connsiteY6" fmla="*/ 809767 h 2420202"/>
              <a:gd name="connsiteX7" fmla="*/ 5322627 w 6903493"/>
              <a:gd name="connsiteY7" fmla="*/ 796119 h 2420202"/>
              <a:gd name="connsiteX8" fmla="*/ 6687403 w 6903493"/>
              <a:gd name="connsiteY8" fmla="*/ 59140 h 2420202"/>
              <a:gd name="connsiteX9" fmla="*/ 6619165 w 6903493"/>
              <a:gd name="connsiteY9" fmla="*/ 441277 h 242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03493" h="2420202">
                <a:moveTo>
                  <a:pt x="0" y="2420202"/>
                </a:moveTo>
                <a:cubicBezTo>
                  <a:pt x="516340" y="1812876"/>
                  <a:pt x="1032681" y="1205551"/>
                  <a:pt x="1419368" y="1123665"/>
                </a:cubicBezTo>
                <a:cubicBezTo>
                  <a:pt x="1806055" y="1041779"/>
                  <a:pt x="2167720" y="1796955"/>
                  <a:pt x="2320120" y="1928883"/>
                </a:cubicBezTo>
                <a:cubicBezTo>
                  <a:pt x="2472520" y="2060811"/>
                  <a:pt x="2279177" y="2094931"/>
                  <a:pt x="2333768" y="1915235"/>
                </a:cubicBezTo>
                <a:cubicBezTo>
                  <a:pt x="2388359" y="1735540"/>
                  <a:pt x="2452048" y="878006"/>
                  <a:pt x="2647666" y="850710"/>
                </a:cubicBezTo>
                <a:cubicBezTo>
                  <a:pt x="2843284" y="823414"/>
                  <a:pt x="3266365" y="1758286"/>
                  <a:pt x="3507475" y="1751462"/>
                </a:cubicBezTo>
                <a:cubicBezTo>
                  <a:pt x="3748585" y="1744638"/>
                  <a:pt x="3791804" y="968991"/>
                  <a:pt x="4094329" y="809767"/>
                </a:cubicBezTo>
                <a:cubicBezTo>
                  <a:pt x="4396854" y="650543"/>
                  <a:pt x="4890448" y="921223"/>
                  <a:pt x="5322627" y="796119"/>
                </a:cubicBezTo>
                <a:cubicBezTo>
                  <a:pt x="5754806" y="671015"/>
                  <a:pt x="6471313" y="118280"/>
                  <a:pt x="6687403" y="59140"/>
                </a:cubicBezTo>
                <a:cubicBezTo>
                  <a:pt x="6903493" y="0"/>
                  <a:pt x="6761329" y="220638"/>
                  <a:pt x="6619165" y="441277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655" name="TextBox 14"/>
          <p:cNvSpPr txBox="1"/>
          <p:nvPr/>
        </p:nvSpPr>
        <p:spPr>
          <a:xfrm>
            <a:off x="9280525" y="3057525"/>
            <a:ext cx="2074863" cy="1568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</a:rPr>
              <a:t>    zhuó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3200" dirty="0">
                <a:latin typeface="Arial" panose="020B0604020202020204" pitchFamily="34" charset="0"/>
                <a:ea typeface="微软雅黑" panose="020B0503020204020204" pitchFamily="34" charset="-122"/>
              </a:rPr>
              <a:t>缴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</a:rPr>
              <a:t>     ji</a:t>
            </a:r>
            <a:r>
              <a:rPr lang="vi-VN" altLang="zh-CN" sz="3200" dirty="0">
                <a:latin typeface="Arial" panose="020B0604020202020204" pitchFamily="34" charset="0"/>
                <a:ea typeface="微软雅黑" panose="020B0503020204020204" pitchFamily="34" charset="-122"/>
              </a:rPr>
              <a:t>ă</a:t>
            </a: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</a:rPr>
              <a:t>o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8674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31747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34925" y="17463"/>
            <a:ext cx="12261850" cy="6840538"/>
          </a:xfrm>
        </p:spPr>
      </p:pic>
      <p:sp>
        <p:nvSpPr>
          <p:cNvPr id="36868" name="文本框 8"/>
          <p:cNvSpPr txBox="1"/>
          <p:nvPr/>
        </p:nvSpPr>
        <p:spPr>
          <a:xfrm>
            <a:off x="6276975" y="4300538"/>
            <a:ext cx="677863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05563" y="2817813"/>
            <a:ext cx="695325" cy="969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870" name="文本框 7"/>
          <p:cNvSpPr txBox="1"/>
          <p:nvPr/>
        </p:nvSpPr>
        <p:spPr>
          <a:xfrm>
            <a:off x="1203325" y="1030288"/>
            <a:ext cx="9729788" cy="45974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b="1" dirty="0">
                <a:latin typeface="华文新魏" panose="02010800040101010101" pitchFamily="2" charset="-122"/>
                <a:ea typeface="华文新魏" panose="02010800040101010101" pitchFamily="2" charset="-122"/>
                <a:sym typeface="微软雅黑" panose="020B0503020204020204" pitchFamily="34" charset="-122"/>
              </a:rPr>
              <a:t>学    弈 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  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    弈秋，通国之善弈者也。使弈秋诲二人弈，其一人专心致志，惟弈秋之为听；一人虽听之，一心以为有鸿鹄将至，思援弓缴而射之。虽与之俱学，弗若之矣。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为是其智弗若与？曰：非然也。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90250" y="3717925"/>
            <a:ext cx="774700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4000" b="1" dirty="0">
                <a:solidFill>
                  <a:srgbClr val="1333A8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微软雅黑" panose="020B0503020204020204" pitchFamily="34" charset="-122"/>
              </a:rPr>
              <a:t>观点</a:t>
            </a:r>
            <a:endParaRPr lang="zh-CN" altLang="en-US" sz="3200" dirty="0">
              <a:solidFill>
                <a:srgbClr val="0202B0"/>
              </a:solidFill>
              <a:latin typeface="Arial" panose="020B0604020202020204" pitchFamily="3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6872" name="文本框 16"/>
          <p:cNvSpPr txBox="1"/>
          <p:nvPr/>
        </p:nvSpPr>
        <p:spPr>
          <a:xfrm>
            <a:off x="1682750" y="465138"/>
            <a:ext cx="9471025" cy="7064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4000" b="1" dirty="0">
                <a:solidFill>
                  <a:srgbClr val="1333A8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体会文章是怎样用具体事例说明观点的。</a:t>
            </a:r>
            <a:endParaRPr lang="zh-CN" altLang="en-US" sz="4000" b="1" dirty="0">
              <a:solidFill>
                <a:srgbClr val="1333A8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90250" y="2312988"/>
            <a:ext cx="774700" cy="11985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4000" b="1" dirty="0">
                <a:solidFill>
                  <a:srgbClr val="1333A8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微软雅黑" panose="020B0503020204020204" pitchFamily="34" charset="-122"/>
              </a:rPr>
              <a:t>事例</a:t>
            </a:r>
            <a:endParaRPr lang="zh-CN" altLang="en-US" sz="3600" dirty="0">
              <a:solidFill>
                <a:srgbClr val="0202B0"/>
              </a:solidFill>
              <a:latin typeface="Arial" panose="020B0604020202020204" pitchFamily="3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32771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34925" y="17463"/>
            <a:ext cx="12261850" cy="6840538"/>
          </a:xfrm>
        </p:spPr>
      </p:pic>
      <p:sp>
        <p:nvSpPr>
          <p:cNvPr id="37891" name="文本框 8"/>
          <p:cNvSpPr txBox="1"/>
          <p:nvPr/>
        </p:nvSpPr>
        <p:spPr>
          <a:xfrm>
            <a:off x="6276975" y="4300538"/>
            <a:ext cx="677863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05563" y="2817813"/>
            <a:ext cx="695325" cy="969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893" name="文本框 7"/>
          <p:cNvSpPr txBox="1"/>
          <p:nvPr/>
        </p:nvSpPr>
        <p:spPr>
          <a:xfrm>
            <a:off x="1203325" y="1030288"/>
            <a:ext cx="9729788" cy="45974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b="1" dirty="0">
                <a:latin typeface="华文新魏" panose="02010800040101010101" pitchFamily="2" charset="-122"/>
                <a:ea typeface="华文新魏" panose="02010800040101010101" pitchFamily="2" charset="-122"/>
                <a:sym typeface="微软雅黑" panose="020B0503020204020204" pitchFamily="34" charset="-122"/>
              </a:rPr>
              <a:t>学    弈 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  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    弈秋，通国之善弈者也。使弈秋诲二人弈，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其一人专心致志，惟弈秋之为听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；一人虽听之，一心以为有鸿鹄将至，思援弓缴而射之。虽与之俱学，弗若之矣。为是其智弗若与？曰：非然也。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746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34819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17463"/>
            <a:ext cx="12263438" cy="6840538"/>
          </a:xfrm>
        </p:spPr>
      </p:pic>
      <p:pic>
        <p:nvPicPr>
          <p:cNvPr id="39940" name="图片 8" descr="孟子像.JPG"/>
          <p:cNvPicPr>
            <a:picLocks noChangeAspect="1"/>
          </p:cNvPicPr>
          <p:nvPr/>
        </p:nvPicPr>
        <p:blipFill>
          <a:blip r:embed="rId2"/>
          <a:srcRect r="-1172" b="531"/>
          <a:stretch>
            <a:fillRect/>
          </a:stretch>
        </p:blipFill>
        <p:spPr>
          <a:xfrm>
            <a:off x="4681538" y="258763"/>
            <a:ext cx="3748087" cy="4435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9" descr="孟子书籍.JPG"/>
          <p:cNvPicPr>
            <a:picLocks noChangeAspect="1"/>
          </p:cNvPicPr>
          <p:nvPr/>
        </p:nvPicPr>
        <p:blipFill>
          <a:blip r:embed="rId3"/>
          <a:srcRect l="13963" r="13606"/>
          <a:stretch>
            <a:fillRect/>
          </a:stretch>
        </p:blipFill>
        <p:spPr>
          <a:xfrm>
            <a:off x="8239125" y="1720850"/>
            <a:ext cx="3721100" cy="513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2" name="TextBox 10"/>
          <p:cNvSpPr txBox="1"/>
          <p:nvPr/>
        </p:nvSpPr>
        <p:spPr>
          <a:xfrm>
            <a:off x="423863" y="450850"/>
            <a:ext cx="4230687" cy="60007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孟子：战国时期著名的思想家、政治家、教育家。他是孔子的孙子子思的再传弟子，是儒家思想的代表人物，地位仅次于孔子，被世称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亚圣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，后世以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孔孟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并称。对整个中国社会的发展和中华民族精神的塑造影响深远。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孟子的言论著作收录于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孟子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一书，是留给后世一份宝贵的精神遗产。其中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鱼我所欲也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得道多助，失道寡助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寡人之于国也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生于忧患，死于安乐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等名篇编入中学语文教科书中。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4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图片 7" descr="图4"/>
          <p:cNvPicPr>
            <a:picLocks noChangeAspect="1"/>
          </p:cNvPicPr>
          <p:nvPr/>
        </p:nvPicPr>
        <p:blipFill>
          <a:blip r:embed="rId1"/>
          <a:srcRect l="1488" r="229"/>
          <a:stretch>
            <a:fillRect/>
          </a:stretch>
        </p:blipFill>
        <p:spPr>
          <a:xfrm>
            <a:off x="-168275" y="1814513"/>
            <a:ext cx="11560175" cy="523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文本框 6"/>
          <p:cNvSpPr txBox="1"/>
          <p:nvPr/>
        </p:nvSpPr>
        <p:spPr>
          <a:xfrm>
            <a:off x="5018088" y="273050"/>
            <a:ext cx="5100637" cy="23701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endParaRPr lang="zh-CN" altLang="en-US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88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8000" b="1" dirty="0">
                <a:solidFill>
                  <a:srgbClr val="99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 弈</a:t>
            </a:r>
            <a:endParaRPr lang="zh-CN" altLang="en-US" sz="8800" b="1" dirty="0">
              <a:solidFill>
                <a:srgbClr val="99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172" name="副标题 8"/>
          <p:cNvSpPr>
            <a:spLocks noGrp="1" noChangeArrowheads="1"/>
          </p:cNvSpPr>
          <p:nvPr>
            <p:ph type="subTitle" idx="1"/>
          </p:nvPr>
        </p:nvSpPr>
        <p:spPr>
          <a:xfrm>
            <a:off x="1277938" y="6945313"/>
            <a:ext cx="10852150" cy="950913"/>
          </a:xfrm>
        </p:spPr>
        <p:txBody>
          <a:bodyPr vert="horz" wrap="square" lIns="101600" tIns="38100" rIns="76200" bIns="38100" numCol="1" anchor="t" anchorCtr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20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6" name="图片 4" descr="IMG_2362(20211220-14313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13" y="0"/>
            <a:ext cx="49403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745345" y="1325880"/>
            <a:ext cx="9696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奕</a:t>
            </a:r>
            <a:endParaRPr lang="zh-CN" altLang="en-US" sz="6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5362" name="文本框 8"/>
          <p:cNvSpPr txBox="1"/>
          <p:nvPr/>
        </p:nvSpPr>
        <p:spPr>
          <a:xfrm>
            <a:off x="6276975" y="4300538"/>
            <a:ext cx="677863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05563" y="2817813"/>
            <a:ext cx="695325" cy="969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4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315" y="0"/>
            <a:ext cx="10756900" cy="6919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463" y="815975"/>
            <a:ext cx="7243762" cy="4208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6" name="图片 7" descr="图4"/>
          <p:cNvPicPr>
            <a:picLocks noChangeAspect="1"/>
          </p:cNvPicPr>
          <p:nvPr/>
        </p:nvPicPr>
        <p:blipFill>
          <a:blip r:embed="rId3"/>
          <a:srcRect l="57040" t="22641" r="229"/>
          <a:stretch>
            <a:fillRect/>
          </a:stretch>
        </p:blipFill>
        <p:spPr>
          <a:xfrm>
            <a:off x="8932863" y="4546600"/>
            <a:ext cx="2870200" cy="231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于秋旋 - 渔舟唱晚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4400" y="382588"/>
            <a:ext cx="744538" cy="744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于秋旋 - 渔舟唱晚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7465" y="5495925"/>
            <a:ext cx="412750" cy="41275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2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248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14339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9850" y="0"/>
            <a:ext cx="12261850" cy="6840538"/>
          </a:xfrm>
        </p:spPr>
      </p:pic>
      <p:sp>
        <p:nvSpPr>
          <p:cNvPr id="19459" name="文本框 8"/>
          <p:cNvSpPr txBox="1"/>
          <p:nvPr/>
        </p:nvSpPr>
        <p:spPr>
          <a:xfrm>
            <a:off x="6276975" y="4300538"/>
            <a:ext cx="677863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05563" y="2817813"/>
            <a:ext cx="695325" cy="969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61" name="文本框 7"/>
          <p:cNvSpPr txBox="1"/>
          <p:nvPr/>
        </p:nvSpPr>
        <p:spPr>
          <a:xfrm>
            <a:off x="1797050" y="357188"/>
            <a:ext cx="8602663" cy="53546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学    弈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   弈秋，通国之善弈者也。</a:t>
            </a:r>
            <a:r>
              <a:rPr lang="zh-CN" altLang="en-US" sz="3600" b="1" dirty="0">
                <a:solidFill>
                  <a:srgbClr val="AFABAB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使弈秋诲二人弈，其一人专心致志，惟弈秋之为听；一人虽听之，一心以为有鸿鹄将至，思援弓缴而射之。虽与之俱学，弗若之矣。</a:t>
            </a:r>
            <a:endParaRPr lang="en-US" altLang="zh-CN" sz="3600" b="1" dirty="0">
              <a:solidFill>
                <a:srgbClr val="AFABAB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AFABAB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为是其智弗若与？曰：非然也。</a:t>
            </a:r>
            <a:endParaRPr lang="zh-CN" altLang="en-US" sz="3600" b="1" dirty="0">
              <a:solidFill>
                <a:srgbClr val="AFABAB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15363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9850" y="0"/>
            <a:ext cx="12261850" cy="6840538"/>
          </a:xfrm>
        </p:spPr>
      </p:pic>
      <p:sp>
        <p:nvSpPr>
          <p:cNvPr id="20483" name="文本框 8"/>
          <p:cNvSpPr txBox="1"/>
          <p:nvPr/>
        </p:nvSpPr>
        <p:spPr>
          <a:xfrm>
            <a:off x="6276975" y="4300538"/>
            <a:ext cx="677863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05563" y="2817813"/>
            <a:ext cx="695325" cy="969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485" name="文本框 7"/>
          <p:cNvSpPr txBox="1"/>
          <p:nvPr/>
        </p:nvSpPr>
        <p:spPr>
          <a:xfrm>
            <a:off x="1797050" y="357188"/>
            <a:ext cx="8602663" cy="53546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学    弈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AFABAB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   弈秋，通国之善弈者也。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使弈秋诲二人弈，其一人专心致志，惟弈秋之为听；一人虽听之，一心以为有鸿鹄将至，思援弓缴而射之。</a:t>
            </a:r>
            <a:r>
              <a:rPr lang="zh-CN" altLang="en-US" sz="3600" b="1" dirty="0">
                <a:solidFill>
                  <a:srgbClr val="AFABAB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虽与之俱学，弗若之矣。</a:t>
            </a:r>
            <a:endParaRPr lang="en-US" altLang="zh-CN" sz="3600" b="1" dirty="0">
              <a:solidFill>
                <a:srgbClr val="AFABAB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AFABAB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为是其智弗若与？曰：非然也。</a:t>
            </a:r>
            <a:endParaRPr lang="zh-CN" altLang="en-US" sz="3600" b="1" dirty="0">
              <a:solidFill>
                <a:srgbClr val="AFABAB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01600" tIns="38100" rIns="76200" bIns="38100" numCol="1" rtlCol="0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20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微软雅黑" panose="020B0503020204020204" pitchFamily="34" charset="-122"/>
            </a:endParaRPr>
          </a:p>
        </p:txBody>
      </p:sp>
      <p:pic>
        <p:nvPicPr>
          <p:cNvPr id="25603" name="内容占位符 3" descr="空白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9850" y="0"/>
            <a:ext cx="12261850" cy="6840538"/>
          </a:xfrm>
        </p:spPr>
      </p:pic>
      <p:sp>
        <p:nvSpPr>
          <p:cNvPr id="30723" name="文本框 8"/>
          <p:cNvSpPr txBox="1"/>
          <p:nvPr/>
        </p:nvSpPr>
        <p:spPr>
          <a:xfrm>
            <a:off x="6276975" y="4300538"/>
            <a:ext cx="677863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05563" y="2817813"/>
            <a:ext cx="695325" cy="969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25" name="文本框 7"/>
          <p:cNvSpPr txBox="1"/>
          <p:nvPr/>
        </p:nvSpPr>
        <p:spPr>
          <a:xfrm>
            <a:off x="1797050" y="357188"/>
            <a:ext cx="8602663" cy="53546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lnSpc>
                <a:spcPct val="150000"/>
              </a:lnSpc>
              <a:buClrTx/>
              <a:buFontTx/>
            </a:pPr>
            <a:r>
              <a:rPr lang="zh-CN" altLang="en-US" sz="48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学    弈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Tx/>
              <a:buFontTx/>
            </a:pP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    </a:t>
            </a:r>
            <a:r>
              <a:rPr lang="zh-CN" altLang="en-US" sz="3600" b="1" dirty="0">
                <a:solidFill>
                  <a:srgbClr val="AFABAB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弈秋，通国之善弈者也。使弈秋诲二人弈，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其一人专心致志，惟弈秋之为听；</a:t>
            </a:r>
            <a:r>
              <a:rPr lang="zh-CN" altLang="en-US" sz="36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一人虽听之，一心以为有鸿鹄将至，思援弓缴而射之。</a:t>
            </a:r>
            <a:r>
              <a:rPr lang="zh-CN" altLang="en-US" sz="3600" b="1" dirty="0">
                <a:solidFill>
                  <a:srgbClr val="AFABAB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虽与之俱学，弗若之矣。</a:t>
            </a:r>
            <a:endParaRPr lang="en-US" altLang="zh-CN" sz="3600" b="1" dirty="0">
              <a:solidFill>
                <a:srgbClr val="AFABAB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Tx/>
              <a:buFontTx/>
            </a:pPr>
            <a:r>
              <a:rPr lang="zh-CN" altLang="en-US" sz="3600" b="1" dirty="0">
                <a:solidFill>
                  <a:srgbClr val="AFABAB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为是其智弗若与？曰：非然也。</a:t>
            </a:r>
            <a:endParaRPr lang="zh-CN" altLang="en-US" sz="3600" b="1" dirty="0">
              <a:solidFill>
                <a:srgbClr val="AFABAB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5" name="图片 7" descr="图4"/>
          <p:cNvPicPr>
            <a:picLocks noChangeAspect="1"/>
          </p:cNvPicPr>
          <p:nvPr/>
        </p:nvPicPr>
        <p:blipFill>
          <a:blip r:embed="rId1"/>
          <a:srcRect l="1488" r="229"/>
          <a:stretch>
            <a:fillRect/>
          </a:stretch>
        </p:blipFill>
        <p:spPr>
          <a:xfrm>
            <a:off x="-168275" y="1814513"/>
            <a:ext cx="11560175" cy="523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副标题 8"/>
          <p:cNvSpPr>
            <a:spLocks noGrp="1" noChangeArrowheads="1"/>
          </p:cNvSpPr>
          <p:nvPr>
            <p:ph type="subTitle" idx="1"/>
          </p:nvPr>
        </p:nvSpPr>
        <p:spPr>
          <a:xfrm>
            <a:off x="1277938" y="6945313"/>
            <a:ext cx="10852150" cy="950913"/>
          </a:xfrm>
        </p:spPr>
        <p:txBody>
          <a:bodyPr vert="horz" wrap="square" lIns="101600" tIns="38100" rIns="76200" bIns="38100" numCol="1" anchor="t" anchorCtr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20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7" name="图片 4" descr="IMG_2362(20211220-14313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13" y="0"/>
            <a:ext cx="49403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537710" y="1077595"/>
            <a:ext cx="481838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一人虽听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之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，一心以为有鸿鹄将至，思援弓缴而射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之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15740" y="419735"/>
            <a:ext cx="5431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弈秋，通国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之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善弈者也。（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60925" y="2683510"/>
            <a:ext cx="273812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虽与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之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俱学（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），弗若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之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矣。（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15170" y="721360"/>
            <a:ext cx="177673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rgbClr val="00B050"/>
                </a:solidFill>
              </a:rPr>
              <a:t>“</a:t>
            </a:r>
            <a:r>
              <a:rPr lang="zh-CN" altLang="en-US" sz="2000">
                <a:solidFill>
                  <a:srgbClr val="00B050"/>
                </a:solidFill>
              </a:rPr>
              <a:t>之</a:t>
            </a:r>
            <a:r>
              <a:rPr lang="en-US" altLang="zh-CN" sz="2000">
                <a:solidFill>
                  <a:srgbClr val="00B050"/>
                </a:solidFill>
              </a:rPr>
              <a:t>”</a:t>
            </a:r>
            <a:r>
              <a:rPr lang="zh-CN" altLang="en-US" sz="2000">
                <a:solidFill>
                  <a:srgbClr val="00B050"/>
                </a:solidFill>
              </a:rPr>
              <a:t>的用法</a:t>
            </a:r>
            <a:endParaRPr lang="zh-CN" altLang="en-US" sz="2000">
              <a:solidFill>
                <a:srgbClr val="00B050"/>
              </a:solidFill>
            </a:endParaRPr>
          </a:p>
          <a:p>
            <a:r>
              <a:rPr lang="en-US" altLang="zh-CN" sz="2000">
                <a:solidFill>
                  <a:srgbClr val="00B050"/>
                </a:solidFill>
              </a:rPr>
              <a:t>A.</a:t>
            </a:r>
            <a:r>
              <a:rPr lang="zh-CN" altLang="en-US" sz="2000">
                <a:solidFill>
                  <a:srgbClr val="00B050"/>
                </a:solidFill>
              </a:rPr>
              <a:t>代词</a:t>
            </a:r>
            <a:endParaRPr lang="zh-CN" altLang="en-US" sz="2000">
              <a:solidFill>
                <a:srgbClr val="00B050"/>
              </a:solidFill>
            </a:endParaRPr>
          </a:p>
          <a:p>
            <a:r>
              <a:rPr lang="en-US" altLang="zh-CN" sz="2000">
                <a:solidFill>
                  <a:srgbClr val="00B050"/>
                </a:solidFill>
              </a:rPr>
              <a:t>1.</a:t>
            </a:r>
            <a:r>
              <a:rPr lang="zh-CN" altLang="en-US" sz="2000">
                <a:solidFill>
                  <a:srgbClr val="00B050"/>
                </a:solidFill>
              </a:rPr>
              <a:t>代指某人</a:t>
            </a:r>
            <a:endParaRPr lang="zh-CN" altLang="en-US" sz="2000">
              <a:solidFill>
                <a:srgbClr val="00B050"/>
              </a:solidFill>
            </a:endParaRPr>
          </a:p>
          <a:p>
            <a:r>
              <a:rPr lang="en-US" altLang="zh-CN" sz="2000">
                <a:solidFill>
                  <a:srgbClr val="00B050"/>
                </a:solidFill>
              </a:rPr>
              <a:t>2.</a:t>
            </a:r>
            <a:r>
              <a:rPr lang="zh-CN" altLang="en-US" sz="2000">
                <a:solidFill>
                  <a:srgbClr val="00B050"/>
                </a:solidFill>
              </a:rPr>
              <a:t>代指某事</a:t>
            </a:r>
            <a:endParaRPr lang="zh-CN" altLang="en-US" sz="2000">
              <a:solidFill>
                <a:srgbClr val="00B050"/>
              </a:solidFill>
            </a:endParaRPr>
          </a:p>
          <a:p>
            <a:r>
              <a:rPr lang="en-US" altLang="zh-CN" sz="2000">
                <a:solidFill>
                  <a:srgbClr val="00B050"/>
                </a:solidFill>
              </a:rPr>
              <a:t>3.</a:t>
            </a:r>
            <a:r>
              <a:rPr lang="zh-CN" altLang="en-US" sz="2000">
                <a:solidFill>
                  <a:srgbClr val="00B050"/>
                </a:solidFill>
              </a:rPr>
              <a:t>代指某物</a:t>
            </a:r>
            <a:endParaRPr lang="zh-CN" altLang="en-US" sz="2000">
              <a:solidFill>
                <a:srgbClr val="00B050"/>
              </a:solidFill>
            </a:endParaRPr>
          </a:p>
          <a:p>
            <a:r>
              <a:rPr lang="en-US" altLang="zh-CN" sz="2000">
                <a:solidFill>
                  <a:srgbClr val="00B050"/>
                </a:solidFill>
              </a:rPr>
              <a:t>B.</a:t>
            </a:r>
            <a:r>
              <a:rPr lang="zh-CN" altLang="en-US" sz="2000">
                <a:solidFill>
                  <a:srgbClr val="00B050"/>
                </a:solidFill>
              </a:rPr>
              <a:t>助词</a:t>
            </a:r>
            <a:endParaRPr lang="zh-CN" altLang="en-US" sz="2000">
              <a:solidFill>
                <a:srgbClr val="00B050"/>
              </a:solidFill>
            </a:endParaRPr>
          </a:p>
          <a:p>
            <a:r>
              <a:rPr lang="en-US" altLang="zh-CN" sz="2000">
                <a:solidFill>
                  <a:srgbClr val="00B050"/>
                </a:solidFill>
              </a:rPr>
              <a:t>4.</a:t>
            </a:r>
            <a:r>
              <a:rPr lang="zh-CN" altLang="en-US" sz="2000">
                <a:solidFill>
                  <a:srgbClr val="00B050"/>
                </a:solidFill>
              </a:rPr>
              <a:t>用作</a:t>
            </a:r>
            <a:r>
              <a:rPr lang="en-US" altLang="zh-CN" sz="2000">
                <a:solidFill>
                  <a:srgbClr val="00B050"/>
                </a:solidFill>
              </a:rPr>
              <a:t>“</a:t>
            </a:r>
            <a:r>
              <a:rPr lang="zh-CN" altLang="en-US" sz="2000">
                <a:solidFill>
                  <a:srgbClr val="00B050"/>
                </a:solidFill>
              </a:rPr>
              <a:t>的</a:t>
            </a:r>
            <a:r>
              <a:rPr lang="en-US" altLang="zh-CN" sz="2000">
                <a:solidFill>
                  <a:srgbClr val="00B050"/>
                </a:solidFill>
              </a:rPr>
              <a:t>”</a:t>
            </a:r>
            <a:r>
              <a:rPr lang="zh-CN" altLang="en-US" sz="2000">
                <a:solidFill>
                  <a:srgbClr val="00B050"/>
                </a:solidFill>
              </a:rPr>
              <a:t>。</a:t>
            </a:r>
            <a:endParaRPr lang="zh-CN" altLang="en-US" sz="2000">
              <a:solidFill>
                <a:srgbClr val="00B05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6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1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1585</Words>
  <Application>WPS 演示</Application>
  <PresentationFormat/>
  <Paragraphs>96</Paragraphs>
  <Slides>22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楷体</vt:lpstr>
      <vt:lpstr>Arial Unicode MS</vt:lpstr>
      <vt:lpstr>华文新魏</vt:lpstr>
      <vt:lpstr>方正粗黑宋简体</vt:lpstr>
      <vt:lpstr>仿宋</vt:lpstr>
      <vt:lpstr>华文楷体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22953</dc:creator>
  <cp:lastModifiedBy>风印</cp:lastModifiedBy>
  <cp:revision>181</cp:revision>
  <dcterms:created xsi:type="dcterms:W3CDTF">2019-06-19T02:08:00Z</dcterms:created>
  <dcterms:modified xsi:type="dcterms:W3CDTF">2022-03-21T07:50:19Z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F616AFFDD2C24627A8AB162F7D33ED23</vt:lpwstr>
  </property>
</Properties>
</file>