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3"/>
    <p:sldMasterId id="2147483654" r:id="rId4"/>
    <p:sldMasterId id="2147483657" r:id="rId5"/>
    <p:sldMasterId id="2147483660" r:id="rId6"/>
    <p:sldMasterId id="2147483663" r:id="rId7"/>
    <p:sldMasterId id="2147483666" r:id="rId8"/>
    <p:sldMasterId id="2147483669" r:id="rId9"/>
    <p:sldMasterId id="2147483672" r:id="rId10"/>
    <p:sldMasterId id="2147483675" r:id="rId11"/>
    <p:sldMasterId id="2147483678" r:id="rId12"/>
    <p:sldMasterId id="2147483681" r:id="rId13"/>
  </p:sldMasterIdLst>
  <p:notesMasterIdLst>
    <p:notesMasterId r:id="rId15"/>
  </p:notesMasterIdLst>
  <p:sldIdLst>
    <p:sldId id="257" r:id="rId14"/>
    <p:sldId id="260" r:id="rId16"/>
    <p:sldId id="915" r:id="rId17"/>
    <p:sldId id="941" r:id="rId18"/>
    <p:sldId id="920" r:id="rId19"/>
    <p:sldId id="925" r:id="rId20"/>
    <p:sldId id="921" r:id="rId21"/>
    <p:sldId id="932" r:id="rId22"/>
    <p:sldId id="922" r:id="rId23"/>
    <p:sldId id="927" r:id="rId24"/>
    <p:sldId id="923" r:id="rId25"/>
    <p:sldId id="928" r:id="rId26"/>
    <p:sldId id="924" r:id="rId27"/>
    <p:sldId id="930" r:id="rId28"/>
    <p:sldId id="258" r:id="rId29"/>
  </p:sldIdLst>
  <p:sldSz cx="12192000" cy="6858000"/>
  <p:notesSz cx="6858000" cy="9144000"/>
  <p:embeddedFontLst>
    <p:embeddedFont>
      <p:font typeface="方正苏新诗柳楷简体" panose="02000000000000000000" charset="-122"/>
      <p:regular r:id="rId33"/>
    </p:embeddedFont>
    <p:embeddedFont>
      <p:font typeface="汉仪小麦体简" panose="00020600040101010101" charset="-122"/>
      <p:regular r:id="rId34"/>
    </p:embeddedFont>
    <p:embeddedFont>
      <p:font typeface="楷体" panose="02010609060101010101" charset="-122"/>
      <p:regular r:id="rId35"/>
    </p:embeddedFont>
    <p:embeddedFont>
      <p:font typeface="SentyZHAO 新蒂赵孟頫" panose="03000600000000000000" charset="-122"/>
      <p:regular r:id="rId36"/>
    </p:embeddedFont>
    <p:embeddedFont>
      <p:font typeface="等线" panose="02010600030101010101" charset="-122"/>
      <p:regular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A0B9"/>
    <a:srgbClr val="E5CBB4"/>
    <a:srgbClr val="907C6A"/>
    <a:srgbClr val="D4B8AD"/>
    <a:srgbClr val="F3EFED"/>
    <a:srgbClr val="B1B2B7"/>
    <a:srgbClr val="F2F3F0"/>
    <a:srgbClr val="C3CFDF"/>
    <a:srgbClr val="C3CEE0"/>
    <a:srgbClr val="F3F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29" autoAdjust="0"/>
    <p:restoredTop sz="94660"/>
  </p:normalViewPr>
  <p:slideViewPr>
    <p:cSldViewPr snapToGrid="0">
      <p:cViewPr>
        <p:scale>
          <a:sx n="66" d="100"/>
          <a:sy n="66" d="100"/>
        </p:scale>
        <p:origin x="1836" y="9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0" Type="http://schemas.openxmlformats.org/officeDocument/2006/relationships/slide" Target="slides/slide6.xml"/><Relationship Id="rId2" Type="http://schemas.openxmlformats.org/officeDocument/2006/relationships/theme" Target="theme/theme1.xml"/><Relationship Id="rId19" Type="http://schemas.openxmlformats.org/officeDocument/2006/relationships/slide" Target="slides/slide5.xml"/><Relationship Id="rId18" Type="http://schemas.openxmlformats.org/officeDocument/2006/relationships/slide" Target="slides/slide4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106BE-4B34-4C89-9AB0-6006D6B5BF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27DF7-A18B-4C68-966A-579A67220A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1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1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1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1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1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1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1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1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1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1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1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1.png"/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5" Type="http://schemas.openxmlformats.org/officeDocument/2006/relationships/theme" Target="../theme/theme10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1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5" Type="http://schemas.openxmlformats.org/officeDocument/2006/relationships/theme" Target="../theme/theme1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5" Type="http://schemas.openxmlformats.org/officeDocument/2006/relationships/theme" Target="../theme/theme6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5" Type="http://schemas.openxmlformats.org/officeDocument/2006/relationships/theme" Target="../theme/theme7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5" Type="http://schemas.openxmlformats.org/officeDocument/2006/relationships/theme" Target="../theme/theme8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9.xml.rels><?xml version="1.0" encoding="UTF-8" standalone="yes"?>
<Relationships xmlns="http://schemas.openxmlformats.org/package/2006/relationships"><Relationship Id="rId5" Type="http://schemas.openxmlformats.org/officeDocument/2006/relationships/theme" Target="../theme/theme9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组合 115"/>
          <p:cNvGrpSpPr/>
          <p:nvPr/>
        </p:nvGrpSpPr>
        <p:grpSpPr>
          <a:xfrm>
            <a:off x="292098" y="1868722"/>
            <a:ext cx="11409045" cy="3358842"/>
            <a:chOff x="201293" y="1698567"/>
            <a:chExt cx="11409045" cy="3358842"/>
          </a:xfrm>
          <a:effectLst>
            <a:outerShdw dist="38100" dir="2700000" algn="tl" rotWithShape="0">
              <a:srgbClr val="FFF0E7"/>
            </a:outerShdw>
          </a:effectLst>
        </p:grpSpPr>
        <p:sp>
          <p:nvSpPr>
            <p:cNvPr id="126" name="椭圆 125"/>
            <p:cNvSpPr/>
            <p:nvPr/>
          </p:nvSpPr>
          <p:spPr>
            <a:xfrm rot="2138162">
              <a:off x="7580943" y="1698567"/>
              <a:ext cx="450091" cy="170545"/>
            </a:xfrm>
            <a:prstGeom prst="ellipse">
              <a:avLst/>
            </a:prstGeom>
            <a:solidFill>
              <a:srgbClr val="FFD0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201293" y="2150687"/>
              <a:ext cx="11409045" cy="199961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dirty="0">
                  <a:solidFill>
                    <a:srgbClr val="90A4BD"/>
                  </a:solidFill>
                  <a:effectLst>
                    <a:innerShdw blurRad="63500" dist="50800" dir="13500000">
                      <a:prstClr val="black">
                        <a:alpha val="12000"/>
                      </a:prstClr>
                    </a:innerShdw>
                  </a:effectLst>
                  <a:latin typeface="方正苏新诗柳楷简体" panose="02000000000000000000" charset="-122"/>
                  <a:ea typeface="方正苏新诗柳楷简体" panose="02000000000000000000" charset="-122"/>
                  <a:cs typeface="方正苏新诗柳楷简体" panose="02000000000000000000" charset="-122"/>
                </a:rPr>
                <a:t>深度学习视域下，</a:t>
              </a:r>
              <a:endParaRPr lang="zh-CN" altLang="en-US" sz="4400" dirty="0">
                <a:solidFill>
                  <a:srgbClr val="90A4BD"/>
                </a:solidFill>
                <a:effectLst>
                  <a:innerShdw blurRad="63500" dist="50800" dir="13500000">
                    <a:prstClr val="black">
                      <a:alpha val="12000"/>
                    </a:prstClr>
                  </a:inn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endParaRPr>
            </a:p>
            <a:p>
              <a:pPr algn="r"/>
              <a:r>
                <a:rPr lang="zh-CN" altLang="en-US" sz="4400" dirty="0">
                  <a:solidFill>
                    <a:srgbClr val="90A4BD"/>
                  </a:solidFill>
                  <a:effectLst>
                    <a:innerShdw blurRad="63500" dist="50800" dir="13500000">
                      <a:prstClr val="black">
                        <a:alpha val="12000"/>
                      </a:prstClr>
                    </a:innerShdw>
                  </a:effectLst>
                  <a:latin typeface="方正苏新诗柳楷简体" panose="02000000000000000000" charset="-122"/>
                  <a:ea typeface="方正苏新诗柳楷简体" panose="02000000000000000000" charset="-122"/>
                  <a:cs typeface="方正苏新诗柳楷简体" panose="02000000000000000000" charset="-122"/>
                </a:rPr>
                <a:t>小学语文课堂中提升学生言说能力的实践研究</a:t>
              </a:r>
              <a:r>
                <a:rPr lang="en-US" altLang="zh-CN" sz="4400" dirty="0">
                  <a:solidFill>
                    <a:srgbClr val="90A4BD"/>
                  </a:solidFill>
                  <a:effectLst>
                    <a:innerShdw blurRad="63500" dist="50800" dir="13500000">
                      <a:prstClr val="black">
                        <a:alpha val="12000"/>
                      </a:prstClr>
                    </a:innerShdw>
                  </a:effectLst>
                  <a:latin typeface="方正苏新诗柳楷简体" panose="02000000000000000000" charset="-122"/>
                  <a:ea typeface="方正苏新诗柳楷简体" panose="02000000000000000000" charset="-122"/>
                  <a:cs typeface="方正苏新诗柳楷简体" panose="02000000000000000000" charset="-122"/>
                </a:rPr>
                <a:t>               </a:t>
              </a:r>
              <a:r>
                <a:rPr lang="zh-CN" altLang="en-US" sz="3600" dirty="0">
                  <a:solidFill>
                    <a:srgbClr val="90A4BD"/>
                  </a:solidFill>
                  <a:effectLst>
                    <a:innerShdw blurRad="63500" dist="50800" dir="13500000">
                      <a:prstClr val="black">
                        <a:alpha val="12000"/>
                      </a:prstClr>
                    </a:innerShdw>
                  </a:effectLst>
                  <a:latin typeface="方正苏新诗柳楷简体" panose="02000000000000000000" charset="-122"/>
                  <a:ea typeface="方正苏新诗柳楷简体" panose="02000000000000000000" charset="-122"/>
                  <a:cs typeface="方正苏新诗柳楷简体" panose="02000000000000000000" charset="-122"/>
                </a:rPr>
                <a:t>课题学期计划</a:t>
              </a:r>
              <a:endParaRPr lang="zh-CN" altLang="en-US" sz="3600" dirty="0">
                <a:solidFill>
                  <a:srgbClr val="90A4BD"/>
                </a:solidFill>
                <a:effectLst>
                  <a:innerShdw blurRad="63500" dist="50800" dir="13500000">
                    <a:prstClr val="black">
                      <a:alpha val="12000"/>
                    </a:prstClr>
                  </a:inn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endParaRPr>
            </a:p>
          </p:txBody>
        </p:sp>
        <p:grpSp>
          <p:nvGrpSpPr>
            <p:cNvPr id="120" name="组合 119"/>
            <p:cNvGrpSpPr/>
            <p:nvPr/>
          </p:nvGrpSpPr>
          <p:grpSpPr>
            <a:xfrm>
              <a:off x="3467737" y="4550679"/>
              <a:ext cx="4570730" cy="506730"/>
              <a:chOff x="3413957" y="4664979"/>
              <a:chExt cx="4570730" cy="506730"/>
            </a:xfrm>
          </p:grpSpPr>
          <p:sp>
            <p:nvSpPr>
              <p:cNvPr id="121" name="矩形: 圆角 120"/>
              <p:cNvSpPr/>
              <p:nvPr/>
            </p:nvSpPr>
            <p:spPr>
              <a:xfrm>
                <a:off x="3413957" y="4664979"/>
                <a:ext cx="4570730" cy="506730"/>
              </a:xfrm>
              <a:prstGeom prst="roundRect">
                <a:avLst>
                  <a:gd name="adj" fmla="val 50000"/>
                </a:avLst>
              </a:prstGeom>
              <a:solidFill>
                <a:srgbClr val="D4B8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文本框 121"/>
              <p:cNvSpPr txBox="1"/>
              <p:nvPr/>
            </p:nvSpPr>
            <p:spPr>
              <a:xfrm>
                <a:off x="4210878" y="4711334"/>
                <a:ext cx="2815590" cy="460375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latin typeface="方正苏新诗柳楷简体" panose="02000000000000000000" charset="-122"/>
                    <a:ea typeface="方正苏新诗柳楷简体" panose="02000000000000000000" charset="-122"/>
                    <a:cs typeface="方正苏新诗柳楷简体" panose="02000000000000000000" charset="-122"/>
                  </a:rPr>
                  <a:t>薛家实验小学</a:t>
                </a:r>
                <a:r>
                  <a:rPr lang="en-US" altLang="zh-CN" sz="2400" b="1" dirty="0">
                    <a:solidFill>
                      <a:schemeClr val="bg1"/>
                    </a:solidFill>
                    <a:latin typeface="方正苏新诗柳楷简体" panose="02000000000000000000" charset="-122"/>
                    <a:ea typeface="方正苏新诗柳楷简体" panose="02000000000000000000" charset="-122"/>
                    <a:cs typeface="方正苏新诗柳楷简体" panose="02000000000000000000" charset="-122"/>
                  </a:rPr>
                  <a:t>  </a:t>
                </a:r>
                <a:r>
                  <a:rPr lang="zh-CN" altLang="en-US" sz="2400" b="1" dirty="0">
                    <a:solidFill>
                      <a:schemeClr val="bg1"/>
                    </a:solidFill>
                    <a:latin typeface="方正苏新诗柳楷简体" panose="02000000000000000000" charset="-122"/>
                    <a:ea typeface="方正苏新诗柳楷简体" panose="02000000000000000000" charset="-122"/>
                    <a:cs typeface="方正苏新诗柳楷简体" panose="02000000000000000000" charset="-122"/>
                  </a:rPr>
                  <a:t>潘虹</a:t>
                </a:r>
                <a:endParaRPr lang="zh-CN" altLang="en-US" sz="2400" b="1" dirty="0">
                  <a:solidFill>
                    <a:schemeClr val="bg1"/>
                  </a:solidFill>
                  <a:latin typeface="方正苏新诗柳楷简体" panose="02000000000000000000" charset="-122"/>
                  <a:ea typeface="方正苏新诗柳楷简体" panose="02000000000000000000" charset="-122"/>
                  <a:cs typeface="方正苏新诗柳楷简体" panose="02000000000000000000" charset="-122"/>
                </a:endParaRPr>
              </a:p>
            </p:txBody>
          </p:sp>
        </p:grpSp>
      </p:grpSp>
      <p:sp>
        <p:nvSpPr>
          <p:cNvPr id="3" name="圆角矩形 2"/>
          <p:cNvSpPr/>
          <p:nvPr/>
        </p:nvSpPr>
        <p:spPr>
          <a:xfrm>
            <a:off x="382270" y="1868805"/>
            <a:ext cx="11228070" cy="2349500"/>
          </a:xfrm>
          <a:prstGeom prst="roundRect">
            <a:avLst/>
          </a:prstGeom>
          <a:noFill/>
          <a:ln>
            <a:solidFill>
              <a:srgbClr val="B4BAAA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3">
                        <a:satMod val="103000"/>
                        <a:lumMod val="102000"/>
                        <a:tint val="94000"/>
                      </a:schemeClr>
                    </a:gs>
                    <a:gs pos="50000">
                      <a:schemeClr val="accent3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3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rgbClr val="B4BAAA"/>
                </a:solidFill>
              </a:ln>
              <a:noFill/>
            </a:endParaRPr>
          </a:p>
        </p:txBody>
      </p:sp>
      <p:pic>
        <p:nvPicPr>
          <p:cNvPr id="6" name="Picture1" descr="Picture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 flipV="1">
            <a:off x="9881870" y="476250"/>
            <a:ext cx="3567430" cy="1930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35025" y="650240"/>
            <a:ext cx="9812020" cy="5474335"/>
          </a:xfrm>
          <a:prstGeom prst="rect">
            <a:avLst/>
          </a:prstGeom>
          <a:solidFill>
            <a:schemeClr val="bg1">
              <a:alpha val="70000"/>
            </a:schemeClr>
          </a:solidFill>
          <a:ln w="38100">
            <a:gradFill>
              <a:gsLst>
                <a:gs pos="0">
                  <a:srgbClr val="999ACF"/>
                </a:gs>
                <a:gs pos="53000">
                  <a:srgbClr val="CA96B5"/>
                </a:gs>
                <a:gs pos="100000">
                  <a:srgbClr val="8B95B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5" t="60047" r="46427" b="7731"/>
          <a:stretch>
            <a:fillRect/>
          </a:stretch>
        </p:blipFill>
        <p:spPr>
          <a:xfrm>
            <a:off x="9533123" y="4792745"/>
            <a:ext cx="2686330" cy="2113907"/>
          </a:xfrm>
          <a:custGeom>
            <a:avLst/>
            <a:gdLst>
              <a:gd name="connsiteX0" fmla="*/ 0 w 2064328"/>
              <a:gd name="connsiteY0" fmla="*/ 0 h 1624446"/>
              <a:gd name="connsiteX1" fmla="*/ 2064328 w 2064328"/>
              <a:gd name="connsiteY1" fmla="*/ 0 h 1624446"/>
              <a:gd name="connsiteX2" fmla="*/ 2064328 w 2064328"/>
              <a:gd name="connsiteY2" fmla="*/ 812223 h 1624446"/>
              <a:gd name="connsiteX3" fmla="*/ 1750662 w 2064328"/>
              <a:gd name="connsiteY3" fmla="*/ 812223 h 1624446"/>
              <a:gd name="connsiteX4" fmla="*/ 1750662 w 2064328"/>
              <a:gd name="connsiteY4" fmla="*/ 1624446 h 1624446"/>
              <a:gd name="connsiteX5" fmla="*/ 0 w 2064328"/>
              <a:gd name="connsiteY5" fmla="*/ 1624446 h 162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4328" h="1624446">
                <a:moveTo>
                  <a:pt x="0" y="0"/>
                </a:moveTo>
                <a:lnTo>
                  <a:pt x="2064328" y="0"/>
                </a:lnTo>
                <a:lnTo>
                  <a:pt x="2064328" y="812223"/>
                </a:lnTo>
                <a:lnTo>
                  <a:pt x="1750662" y="812223"/>
                </a:lnTo>
                <a:lnTo>
                  <a:pt x="1750662" y="1624446"/>
                </a:lnTo>
                <a:lnTo>
                  <a:pt x="0" y="1624446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1359535" y="1252220"/>
            <a:ext cx="876300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/>
            <a:r>
              <a:rPr 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1.综合学校语文学科老师在职称评定、五级梯队发展方面的需求，吸纳有发展意愿的老师参与课题研究，组建一支相对稳定的队伍。</a:t>
            </a:r>
            <a:endParaRPr 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/>
            <a:r>
              <a:rPr 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2.制定课题组成员的发展规划，成员进行组内的交流。</a:t>
            </a:r>
            <a:endParaRPr 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/>
            <a:r>
              <a:rPr 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3.对课题组成员再次进行研究任务的分工，细化要求，组建理论学习、课堂实践、成果收集等小组。</a:t>
            </a:r>
            <a:endParaRPr 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 flipH="1">
            <a:off x="5381653" y="2917897"/>
            <a:ext cx="806392" cy="305551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形 13"/>
          <p:cNvSpPr/>
          <p:nvPr/>
        </p:nvSpPr>
        <p:spPr>
          <a:xfrm>
            <a:off x="5165711" y="1879909"/>
            <a:ext cx="1238276" cy="1216164"/>
          </a:xfrm>
          <a:custGeom>
            <a:avLst/>
            <a:gdLst>
              <a:gd name="connsiteX0" fmla="*/ 1032140 w 1066800"/>
              <a:gd name="connsiteY0" fmla="*/ 349169 h 1047750"/>
              <a:gd name="connsiteX1" fmla="*/ 852118 w 1066800"/>
              <a:gd name="connsiteY1" fmla="*/ 964484 h 1047750"/>
              <a:gd name="connsiteX2" fmla="*/ 217753 w 1066800"/>
              <a:gd name="connsiteY2" fmla="*/ 923526 h 1047750"/>
              <a:gd name="connsiteX3" fmla="*/ 30110 w 1066800"/>
              <a:gd name="connsiteY3" fmla="*/ 350121 h 1047750"/>
              <a:gd name="connsiteX4" fmla="*/ 513980 w 1066800"/>
              <a:gd name="connsiteY4" fmla="*/ 7221 h 1047750"/>
              <a:gd name="connsiteX5" fmla="*/ 1032140 w 1066800"/>
              <a:gd name="connsiteY5" fmla="*/ 349169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800" h="1047750">
                <a:moveTo>
                  <a:pt x="1032140" y="349169"/>
                </a:moveTo>
                <a:cubicBezTo>
                  <a:pt x="1107388" y="558719"/>
                  <a:pt x="1030235" y="839706"/>
                  <a:pt x="852118" y="964484"/>
                </a:cubicBezTo>
                <a:cubicBezTo>
                  <a:pt x="674000" y="1090214"/>
                  <a:pt x="394918" y="1059734"/>
                  <a:pt x="217753" y="923526"/>
                </a:cubicBezTo>
                <a:cubicBezTo>
                  <a:pt x="40588" y="787319"/>
                  <a:pt x="-34660" y="544431"/>
                  <a:pt x="30110" y="350121"/>
                </a:cubicBezTo>
                <a:cubicBezTo>
                  <a:pt x="93928" y="155811"/>
                  <a:pt x="297763" y="11031"/>
                  <a:pt x="513980" y="7221"/>
                </a:cubicBezTo>
                <a:cubicBezTo>
                  <a:pt x="729245" y="3411"/>
                  <a:pt x="956893" y="140571"/>
                  <a:pt x="1032140" y="349169"/>
                </a:cubicBezTo>
                <a:close/>
              </a:path>
            </a:pathLst>
          </a:custGeom>
          <a:solidFill>
            <a:srgbClr val="8DA0B9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鸿雷板书简体-正式版" panose="00000505000000000000" pitchFamily="2" charset="-122"/>
              <a:ea typeface="鸿雷板书简体-正式版" panose="00000505000000000000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35139" y="3443419"/>
            <a:ext cx="40944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dirty="0">
                <a:solidFill>
                  <a:srgbClr val="8FA3BC"/>
                </a:solidFill>
                <a:effectLst>
                  <a:innerShdw blurRad="63500" dist="50800" dir="13500000">
                    <a:prstClr val="black">
                      <a:alpha val="12000"/>
                    </a:prstClr>
                  </a:inn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本学期研究内容</a:t>
            </a:r>
            <a:endParaRPr lang="zh-CN" altLang="en-US" sz="4400" dirty="0">
              <a:solidFill>
                <a:srgbClr val="8FA3BC"/>
              </a:solidFill>
              <a:effectLst>
                <a:innerShdw blurRad="63500" dist="50800" dir="13500000">
                  <a:prstClr val="black">
                    <a:alpha val="12000"/>
                  </a:prstClr>
                </a:innerShdw>
              </a:effectLst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31410" y="2134465"/>
            <a:ext cx="1706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汉仪小麦体简" panose="00020600040101010101" charset="-122"/>
                <a:ea typeface="汉仪小麦体简" panose="00020600040101010101" charset="-122"/>
                <a:cs typeface="+mn-ea"/>
                <a:sym typeface="+mn-lt"/>
              </a:rPr>
              <a:t>（二）</a:t>
            </a:r>
            <a:endParaRPr lang="zh-CN" altLang="en-US" sz="4000" dirty="0">
              <a:solidFill>
                <a:schemeClr val="bg1"/>
              </a:solidFill>
              <a:latin typeface="汉仪小麦体简" panose="00020600040101010101" charset="-122"/>
              <a:ea typeface="汉仪小麦体简" panose="00020600040101010101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 rot="13630133" flipH="1" flipV="1">
            <a:off x="2276729" y="3625184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4" name="任意多边形: 形状 13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7969867" flipV="1">
            <a:off x="8901386" y="3625518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9" name="任意多边形: 形状 18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97865" y="579755"/>
            <a:ext cx="10796270" cy="5568950"/>
          </a:xfrm>
          <a:prstGeom prst="rect">
            <a:avLst/>
          </a:prstGeom>
          <a:solidFill>
            <a:schemeClr val="bg1">
              <a:alpha val="70000"/>
            </a:schemeClr>
          </a:solidFill>
          <a:ln w="38100">
            <a:gradFill>
              <a:gsLst>
                <a:gs pos="0">
                  <a:srgbClr val="999ACF"/>
                </a:gs>
                <a:gs pos="53000">
                  <a:srgbClr val="CA96B5"/>
                </a:gs>
                <a:gs pos="100000">
                  <a:srgbClr val="8B95B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58215" y="1595120"/>
            <a:ext cx="1027620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1.本学期围绕课题主题，集中研究口语交际课型。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2.完善观察量表，使教师、学生的转变可视化，捕捉课堂深度时刻生成，供推敲研究。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3.探索课堂学习深度时刻生成及提升学生言说能力的路径，初步形成口语交际课型研究模式。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 flipH="1">
            <a:off x="5381653" y="2917897"/>
            <a:ext cx="806392" cy="305551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形 13"/>
          <p:cNvSpPr/>
          <p:nvPr/>
        </p:nvSpPr>
        <p:spPr>
          <a:xfrm>
            <a:off x="5165711" y="1879909"/>
            <a:ext cx="1238276" cy="1216164"/>
          </a:xfrm>
          <a:custGeom>
            <a:avLst/>
            <a:gdLst>
              <a:gd name="connsiteX0" fmla="*/ 1032140 w 1066800"/>
              <a:gd name="connsiteY0" fmla="*/ 349169 h 1047750"/>
              <a:gd name="connsiteX1" fmla="*/ 852118 w 1066800"/>
              <a:gd name="connsiteY1" fmla="*/ 964484 h 1047750"/>
              <a:gd name="connsiteX2" fmla="*/ 217753 w 1066800"/>
              <a:gd name="connsiteY2" fmla="*/ 923526 h 1047750"/>
              <a:gd name="connsiteX3" fmla="*/ 30110 w 1066800"/>
              <a:gd name="connsiteY3" fmla="*/ 350121 h 1047750"/>
              <a:gd name="connsiteX4" fmla="*/ 513980 w 1066800"/>
              <a:gd name="connsiteY4" fmla="*/ 7221 h 1047750"/>
              <a:gd name="connsiteX5" fmla="*/ 1032140 w 1066800"/>
              <a:gd name="connsiteY5" fmla="*/ 349169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800" h="1047750">
                <a:moveTo>
                  <a:pt x="1032140" y="349169"/>
                </a:moveTo>
                <a:cubicBezTo>
                  <a:pt x="1107388" y="558719"/>
                  <a:pt x="1030235" y="839706"/>
                  <a:pt x="852118" y="964484"/>
                </a:cubicBezTo>
                <a:cubicBezTo>
                  <a:pt x="674000" y="1090214"/>
                  <a:pt x="394918" y="1059734"/>
                  <a:pt x="217753" y="923526"/>
                </a:cubicBezTo>
                <a:cubicBezTo>
                  <a:pt x="40588" y="787319"/>
                  <a:pt x="-34660" y="544431"/>
                  <a:pt x="30110" y="350121"/>
                </a:cubicBezTo>
                <a:cubicBezTo>
                  <a:pt x="93928" y="155811"/>
                  <a:pt x="297763" y="11031"/>
                  <a:pt x="513980" y="7221"/>
                </a:cubicBezTo>
                <a:cubicBezTo>
                  <a:pt x="729245" y="3411"/>
                  <a:pt x="956893" y="140571"/>
                  <a:pt x="1032140" y="349169"/>
                </a:cubicBezTo>
                <a:close/>
              </a:path>
            </a:pathLst>
          </a:custGeom>
          <a:solidFill>
            <a:srgbClr val="8DA0B9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鸿雷板书简体-正式版" panose="00000505000000000000" pitchFamily="2" charset="-122"/>
              <a:ea typeface="鸿雷板书简体-正式版" panose="00000505000000000000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80324" y="3428179"/>
            <a:ext cx="24180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dirty="0">
                <a:solidFill>
                  <a:srgbClr val="8FA3BC"/>
                </a:solidFill>
                <a:effectLst>
                  <a:innerShdw blurRad="63500" dist="50800" dir="13500000">
                    <a:prstClr val="black">
                      <a:alpha val="12000"/>
                    </a:prstClr>
                  </a:inn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预期成果</a:t>
            </a:r>
            <a:endParaRPr lang="zh-CN" altLang="en-US" sz="4400" dirty="0">
              <a:solidFill>
                <a:srgbClr val="8FA3BC"/>
              </a:solidFill>
              <a:effectLst>
                <a:innerShdw blurRad="63500" dist="50800" dir="13500000">
                  <a:prstClr val="black">
                    <a:alpha val="12000"/>
                  </a:prstClr>
                </a:innerShdw>
              </a:effectLst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65725" y="1980795"/>
            <a:ext cx="10972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汉仪小麦体简" panose="00020600040101010101" charset="-122"/>
                <a:ea typeface="汉仪小麦体简" panose="00020600040101010101" charset="-122"/>
                <a:cs typeface="+mn-ea"/>
                <a:sym typeface="+mn-lt"/>
              </a:rPr>
              <a:t>04</a:t>
            </a:r>
            <a:endParaRPr lang="zh-CN" altLang="en-US" sz="6000" dirty="0">
              <a:solidFill>
                <a:schemeClr val="bg1"/>
              </a:solidFill>
              <a:latin typeface="汉仪小麦体简" panose="00020600040101010101" charset="-122"/>
              <a:ea typeface="汉仪小麦体简" panose="00020600040101010101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 rot="13630133" flipH="1" flipV="1">
            <a:off x="3378454" y="3618199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4" name="任意多边形: 形状 13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7969867" flipV="1">
            <a:off x="7645991" y="355122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9" name="任意多边形: 形状 18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34390" y="944880"/>
            <a:ext cx="10743565" cy="5454015"/>
          </a:xfrm>
          <a:prstGeom prst="rect">
            <a:avLst/>
          </a:prstGeom>
          <a:solidFill>
            <a:schemeClr val="bg1">
              <a:alpha val="70000"/>
            </a:schemeClr>
          </a:solidFill>
          <a:ln w="38100">
            <a:gradFill>
              <a:gsLst>
                <a:gs pos="0">
                  <a:srgbClr val="999ACF"/>
                </a:gs>
                <a:gs pos="53000">
                  <a:srgbClr val="CA96B5"/>
                </a:gs>
                <a:gs pos="100000">
                  <a:srgbClr val="8B95B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8456930" y="2301875"/>
            <a:ext cx="2905125" cy="2905125"/>
          </a:xfrm>
          <a:prstGeom prst="ellipse">
            <a:avLst/>
          </a:prstGeom>
          <a:blipFill dpi="0" rotWithShape="1">
            <a:blip r:embed="rId1"/>
            <a:srcRect/>
            <a:stretch>
              <a:fillRect t="15000" b="10000"/>
            </a:stretch>
          </a:blipFill>
          <a:ln>
            <a:gradFill>
              <a:gsLst>
                <a:gs pos="0">
                  <a:srgbClr val="CA96B5"/>
                </a:gs>
                <a:gs pos="51000">
                  <a:srgbClr val="8B95BF"/>
                </a:gs>
                <a:gs pos="100000">
                  <a:srgbClr val="999AC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75970" y="1656715"/>
            <a:ext cx="768096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812800" fontAlgn="auto"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1.课题组成员撰写理论学习心得体会，上传校园网博客区。</a:t>
            </a:r>
            <a:endParaRPr sz="3200" b="1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812800" fontAlgn="auto"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2.课题组成员积极撰写教学课例、案例，撰写论文，争取发表或获奖。</a:t>
            </a:r>
            <a:endParaRPr sz="3200" b="1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812800" fontAlgn="auto"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3.课题组成员积极申报组内研讨课、大组研讨课、区市级公开课。</a:t>
            </a:r>
            <a:endParaRPr sz="3200" b="1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812800" fontAlgn="auto"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sz="32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4.记录教育教学故事，留存教师、学生的点滴成长</a:t>
            </a:r>
            <a:r>
              <a:rPr sz="24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sz="2400" b="1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0"/>
          <p:cNvSpPr/>
          <p:nvPr/>
        </p:nvSpPr>
        <p:spPr>
          <a:xfrm>
            <a:off x="0" y="1686591"/>
            <a:ext cx="12192000" cy="3790950"/>
          </a:xfrm>
          <a:prstGeom prst="rect">
            <a:avLst/>
          </a:prstGeom>
          <a:solidFill>
            <a:srgbClr val="F2F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金陵刻经-阿里智能版" panose="00020600040101010101" pitchFamily="18" charset="-122"/>
              <a:ea typeface="汉仪井柏然体简" panose="02010509060101010101" pitchFamily="49" charset="-122"/>
              <a:sym typeface="汉仪金陵刻经-阿里智能版" panose="00020600040101010101" pitchFamily="18" charset="-122"/>
            </a:endParaRPr>
          </a:p>
        </p:txBody>
      </p:sp>
      <p:sp>
        <p:nvSpPr>
          <p:cNvPr id="25" name="Text box0"/>
          <p:cNvSpPr txBox="1"/>
          <p:nvPr/>
        </p:nvSpPr>
        <p:spPr>
          <a:xfrm>
            <a:off x="3393073" y="2175097"/>
            <a:ext cx="2348849" cy="13220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algn="dist"/>
            <a:r>
              <a:rPr kumimoji="1" lang="zh-CN" altLang="en-US" sz="8000" dirty="0">
                <a:solidFill>
                  <a:srgbClr val="8DA0B9"/>
                </a:solidFill>
                <a:latin typeface="SentyZHAO 新蒂赵孟頫" panose="03000600000000000000" charset="-122"/>
                <a:ea typeface="SentyZHAO 新蒂赵孟頫" panose="03000600000000000000" charset="-122"/>
                <a:sym typeface="汉仪金陵刻经-阿里智能版" panose="00020600040101010101" pitchFamily="18" charset="-122"/>
              </a:rPr>
              <a:t>感谢</a:t>
            </a:r>
            <a:endParaRPr kumimoji="1" lang="zh-CN" altLang="en-US" sz="8000" dirty="0">
              <a:solidFill>
                <a:srgbClr val="8DA0B9"/>
              </a:solidFill>
              <a:latin typeface="SentyZHAO 新蒂赵孟頫" panose="03000600000000000000" charset="-122"/>
              <a:ea typeface="SentyZHAO 新蒂赵孟頫" panose="03000600000000000000" charset="-122"/>
              <a:sym typeface="汉仪金陵刻经-阿里智能版" panose="00020600040101010101" pitchFamily="18" charset="-122"/>
            </a:endParaRPr>
          </a:p>
        </p:txBody>
      </p:sp>
      <p:sp>
        <p:nvSpPr>
          <p:cNvPr id="28" name="Text box2"/>
          <p:cNvSpPr txBox="1"/>
          <p:nvPr/>
        </p:nvSpPr>
        <p:spPr>
          <a:xfrm>
            <a:off x="5748655" y="2903220"/>
            <a:ext cx="3168015" cy="13220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algn="dist"/>
            <a:r>
              <a:rPr kumimoji="1" lang="zh-CN" altLang="en-US" sz="8000" dirty="0">
                <a:solidFill>
                  <a:srgbClr val="8DA0B9"/>
                </a:solidFill>
                <a:latin typeface="SentyZHAO 新蒂赵孟頫" panose="03000600000000000000" charset="-122"/>
                <a:ea typeface="SentyZHAO 新蒂赵孟頫" panose="03000600000000000000" charset="-122"/>
                <a:sym typeface="汉仪金陵刻经-阿里智能版" panose="00020600040101010101" pitchFamily="18" charset="-122"/>
              </a:rPr>
              <a:t>指导！</a:t>
            </a:r>
            <a:endParaRPr kumimoji="1" lang="zh-CN" altLang="en-US" sz="8000" dirty="0">
              <a:solidFill>
                <a:srgbClr val="8DA0B9"/>
              </a:solidFill>
              <a:latin typeface="SentyZHAO 新蒂赵孟頫" panose="03000600000000000000" charset="-122"/>
              <a:ea typeface="SentyZHAO 新蒂赵孟頫" panose="03000600000000000000" charset="-122"/>
              <a:sym typeface="汉仪金陵刻经-阿里智能版" panose="00020600040101010101" pitchFamily="18" charset="-122"/>
            </a:endParaRPr>
          </a:p>
        </p:txBody>
      </p:sp>
      <p:pic>
        <p:nvPicPr>
          <p:cNvPr id="32" name="Picture0" descr="Picture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>
            <a:off x="9589770" y="3708400"/>
            <a:ext cx="2814320" cy="2136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 flipH="1">
            <a:off x="5692803" y="2917897"/>
            <a:ext cx="806392" cy="305551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形 13"/>
          <p:cNvSpPr/>
          <p:nvPr/>
        </p:nvSpPr>
        <p:spPr>
          <a:xfrm>
            <a:off x="5476861" y="1903404"/>
            <a:ext cx="1238276" cy="1216164"/>
          </a:xfrm>
          <a:custGeom>
            <a:avLst/>
            <a:gdLst>
              <a:gd name="connsiteX0" fmla="*/ 1032140 w 1066800"/>
              <a:gd name="connsiteY0" fmla="*/ 349169 h 1047750"/>
              <a:gd name="connsiteX1" fmla="*/ 852118 w 1066800"/>
              <a:gd name="connsiteY1" fmla="*/ 964484 h 1047750"/>
              <a:gd name="connsiteX2" fmla="*/ 217753 w 1066800"/>
              <a:gd name="connsiteY2" fmla="*/ 923526 h 1047750"/>
              <a:gd name="connsiteX3" fmla="*/ 30110 w 1066800"/>
              <a:gd name="connsiteY3" fmla="*/ 350121 h 1047750"/>
              <a:gd name="connsiteX4" fmla="*/ 513980 w 1066800"/>
              <a:gd name="connsiteY4" fmla="*/ 7221 h 1047750"/>
              <a:gd name="connsiteX5" fmla="*/ 1032140 w 1066800"/>
              <a:gd name="connsiteY5" fmla="*/ 349169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800" h="1047750">
                <a:moveTo>
                  <a:pt x="1032140" y="349169"/>
                </a:moveTo>
                <a:cubicBezTo>
                  <a:pt x="1107388" y="558719"/>
                  <a:pt x="1030235" y="839706"/>
                  <a:pt x="852118" y="964484"/>
                </a:cubicBezTo>
                <a:cubicBezTo>
                  <a:pt x="674000" y="1090214"/>
                  <a:pt x="394918" y="1059734"/>
                  <a:pt x="217753" y="923526"/>
                </a:cubicBezTo>
                <a:cubicBezTo>
                  <a:pt x="40588" y="787319"/>
                  <a:pt x="-34660" y="544431"/>
                  <a:pt x="30110" y="350121"/>
                </a:cubicBezTo>
                <a:cubicBezTo>
                  <a:pt x="93928" y="155811"/>
                  <a:pt x="297763" y="11031"/>
                  <a:pt x="513980" y="7221"/>
                </a:cubicBezTo>
                <a:cubicBezTo>
                  <a:pt x="729245" y="3411"/>
                  <a:pt x="956893" y="140571"/>
                  <a:pt x="1032140" y="349169"/>
                </a:cubicBezTo>
                <a:close/>
              </a:path>
            </a:pathLst>
          </a:custGeom>
          <a:solidFill>
            <a:srgbClr val="8DA0B9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鸿雷板书简体-正式版" panose="00000505000000000000" pitchFamily="2" charset="-122"/>
              <a:ea typeface="鸿雷板书简体-正式版" panose="00000505000000000000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87029" y="3476439"/>
            <a:ext cx="24180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dirty="0">
                <a:solidFill>
                  <a:srgbClr val="8FA3BC"/>
                </a:solidFill>
                <a:effectLst>
                  <a:innerShdw blurRad="63500" dist="50800" dir="13500000">
                    <a:prstClr val="black">
                      <a:alpha val="12000"/>
                    </a:prstClr>
                  </a:inn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现状分析</a:t>
            </a:r>
            <a:endParaRPr lang="zh-CN" altLang="en-US" sz="4400" dirty="0">
              <a:solidFill>
                <a:srgbClr val="8FA3BC"/>
              </a:solidFill>
              <a:effectLst>
                <a:innerShdw blurRad="63500" dist="50800" dir="13500000">
                  <a:prstClr val="black">
                    <a:alpha val="12000"/>
                  </a:prstClr>
                </a:innerShdw>
              </a:effectLst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47360" y="1903325"/>
            <a:ext cx="10972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汉仪小麦体简" panose="00020600040101010101" charset="-122"/>
                <a:ea typeface="汉仪小麦体简" panose="00020600040101010101" charset="-122"/>
                <a:cs typeface="+mn-ea"/>
                <a:sym typeface="+mn-lt"/>
              </a:rPr>
              <a:t>01</a:t>
            </a:r>
            <a:endParaRPr lang="zh-CN" altLang="en-US" sz="6000" dirty="0">
              <a:solidFill>
                <a:schemeClr val="bg1"/>
              </a:solidFill>
              <a:latin typeface="汉仪小麦体简" panose="00020600040101010101" charset="-122"/>
              <a:ea typeface="汉仪小麦体简" panose="00020600040101010101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 rot="13630133" flipH="1" flipV="1">
            <a:off x="2625344" y="3666459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4" name="任意多边形: 形状 13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7969867" flipV="1">
            <a:off x="9475426" y="3666158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9" name="任意多边形: 形状 18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518070" y="3341961"/>
            <a:ext cx="231648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  <a:hlinkClick r:id="rId1" action="ppaction://hlinksldjump"/>
              </a:rPr>
              <a:t>课题小组成员</a:t>
            </a:r>
            <a:endParaRPr lang="zh-CN" altLang="en-US" sz="2800" dirty="0">
              <a:solidFill>
                <a:srgbClr val="907C6A"/>
              </a:solidFill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  <a:hlinkClick r:id="rId1" action="ppaction://hlinksldjump"/>
            </a:endParaRPr>
          </a:p>
          <a:p>
            <a:pPr algn="l"/>
            <a:r>
              <a:rPr lang="zh-CN" altLang="en-US" sz="2800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  <a:hlinkClick r:id="rId1" action="ppaction://hlinksldjump"/>
              </a:rPr>
              <a:t>呈现层级分布</a:t>
            </a:r>
            <a:endParaRPr lang="zh-CN" altLang="en-US" sz="2800" dirty="0">
              <a:solidFill>
                <a:srgbClr val="907C6A"/>
              </a:solidFill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4139737" y="1882416"/>
            <a:ext cx="714694" cy="714694"/>
          </a:xfrm>
          <a:prstGeom prst="ellipse">
            <a:avLst/>
          </a:prstGeom>
          <a:solidFill>
            <a:srgbClr val="D4B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dirty="0">
              <a:cs typeface="+mn-ea"/>
              <a:sym typeface="+mn-lt"/>
            </a:endParaRPr>
          </a:p>
        </p:txBody>
      </p:sp>
      <p:sp>
        <p:nvSpPr>
          <p:cNvPr id="38" name="arrow-pointing-left-circular-button_20407"/>
          <p:cNvSpPr>
            <a:spLocks noChangeAspect="1"/>
          </p:cNvSpPr>
          <p:nvPr/>
        </p:nvSpPr>
        <p:spPr bwMode="auto">
          <a:xfrm>
            <a:off x="4310398" y="2038094"/>
            <a:ext cx="405123" cy="404607"/>
          </a:xfrm>
          <a:custGeom>
            <a:avLst/>
            <a:gdLst>
              <a:gd name="T0" fmla="*/ 2307 w 4612"/>
              <a:gd name="T1" fmla="*/ 4614 h 4614"/>
              <a:gd name="T2" fmla="*/ 0 w 4612"/>
              <a:gd name="T3" fmla="*/ 2307 h 4614"/>
              <a:gd name="T4" fmla="*/ 2307 w 4612"/>
              <a:gd name="T5" fmla="*/ 0 h 4614"/>
              <a:gd name="T6" fmla="*/ 4612 w 4612"/>
              <a:gd name="T7" fmla="*/ 2227 h 4614"/>
              <a:gd name="T8" fmla="*/ 2031 w 4612"/>
              <a:gd name="T9" fmla="*/ 2222 h 4614"/>
              <a:gd name="T10" fmla="*/ 2479 w 4612"/>
              <a:gd name="T11" fmla="*/ 1775 h 4614"/>
              <a:gd name="T12" fmla="*/ 2367 w 4612"/>
              <a:gd name="T13" fmla="*/ 1662 h 4614"/>
              <a:gd name="T14" fmla="*/ 1727 w 4612"/>
              <a:gd name="T15" fmla="*/ 2302 h 4614"/>
              <a:gd name="T16" fmla="*/ 2378 w 4612"/>
              <a:gd name="T17" fmla="*/ 2952 h 4614"/>
              <a:gd name="T18" fmla="*/ 2490 w 4612"/>
              <a:gd name="T19" fmla="*/ 2840 h 4614"/>
              <a:gd name="T20" fmla="*/ 2032 w 4612"/>
              <a:gd name="T21" fmla="*/ 2381 h 4614"/>
              <a:gd name="T22" fmla="*/ 4612 w 4612"/>
              <a:gd name="T23" fmla="*/ 2387 h 4614"/>
              <a:gd name="T24" fmla="*/ 2307 w 4612"/>
              <a:gd name="T25" fmla="*/ 4614 h 4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12" h="4614">
                <a:moveTo>
                  <a:pt x="2307" y="4614"/>
                </a:moveTo>
                <a:cubicBezTo>
                  <a:pt x="1035" y="4614"/>
                  <a:pt x="0" y="3579"/>
                  <a:pt x="0" y="2307"/>
                </a:cubicBezTo>
                <a:cubicBezTo>
                  <a:pt x="0" y="1035"/>
                  <a:pt x="1035" y="0"/>
                  <a:pt x="2307" y="0"/>
                </a:cubicBezTo>
                <a:cubicBezTo>
                  <a:pt x="3553" y="0"/>
                  <a:pt x="4570" y="992"/>
                  <a:pt x="4612" y="2227"/>
                </a:cubicBezTo>
                <a:lnTo>
                  <a:pt x="2031" y="2222"/>
                </a:lnTo>
                <a:lnTo>
                  <a:pt x="2479" y="1775"/>
                </a:lnTo>
                <a:lnTo>
                  <a:pt x="2367" y="1662"/>
                </a:lnTo>
                <a:lnTo>
                  <a:pt x="1727" y="2302"/>
                </a:lnTo>
                <a:lnTo>
                  <a:pt x="2378" y="2952"/>
                </a:lnTo>
                <a:lnTo>
                  <a:pt x="2490" y="2840"/>
                </a:lnTo>
                <a:lnTo>
                  <a:pt x="2032" y="2381"/>
                </a:lnTo>
                <a:lnTo>
                  <a:pt x="4612" y="2387"/>
                </a:lnTo>
                <a:cubicBezTo>
                  <a:pt x="4570" y="3622"/>
                  <a:pt x="3553" y="4614"/>
                  <a:pt x="2307" y="46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849496" y="3341961"/>
            <a:ext cx="160528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  <a:hlinkClick r:id="rId1" action="ppaction://hlinksldjump"/>
              </a:rPr>
              <a:t>已经完成</a:t>
            </a:r>
            <a:endParaRPr lang="zh-CN" altLang="en-US" sz="2800" dirty="0">
              <a:solidFill>
                <a:srgbClr val="907C6A"/>
              </a:solidFill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  <a:hlinkClick r:id="rId1" action="ppaction://hlinksldjump"/>
            </a:endParaRPr>
          </a:p>
          <a:p>
            <a:pPr algn="l"/>
            <a:r>
              <a:rPr lang="zh-CN" altLang="en-US" sz="2800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  <a:hlinkClick r:id="rId1" action="ppaction://hlinksldjump"/>
              </a:rPr>
              <a:t>开题论证</a:t>
            </a:r>
            <a:endParaRPr lang="zh-CN" altLang="en-US" sz="2800" dirty="0">
              <a:solidFill>
                <a:srgbClr val="907C6A"/>
              </a:solidFill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10266433" y="1882416"/>
            <a:ext cx="714694" cy="714694"/>
          </a:xfrm>
          <a:prstGeom prst="ellipse">
            <a:avLst/>
          </a:prstGeom>
          <a:solidFill>
            <a:srgbClr val="E5C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dirty="0">
              <a:cs typeface="+mn-ea"/>
              <a:sym typeface="+mn-lt"/>
            </a:endParaRPr>
          </a:p>
        </p:txBody>
      </p:sp>
      <p:sp>
        <p:nvSpPr>
          <p:cNvPr id="44" name="arrow-pointing-left-circular-button_20407"/>
          <p:cNvSpPr>
            <a:spLocks noChangeAspect="1"/>
          </p:cNvSpPr>
          <p:nvPr/>
        </p:nvSpPr>
        <p:spPr bwMode="auto">
          <a:xfrm>
            <a:off x="10449794" y="2038094"/>
            <a:ext cx="405123" cy="404607"/>
          </a:xfrm>
          <a:custGeom>
            <a:avLst/>
            <a:gdLst>
              <a:gd name="T0" fmla="*/ 2307 w 4612"/>
              <a:gd name="T1" fmla="*/ 4614 h 4614"/>
              <a:gd name="T2" fmla="*/ 0 w 4612"/>
              <a:gd name="T3" fmla="*/ 2307 h 4614"/>
              <a:gd name="T4" fmla="*/ 2307 w 4612"/>
              <a:gd name="T5" fmla="*/ 0 h 4614"/>
              <a:gd name="T6" fmla="*/ 4612 w 4612"/>
              <a:gd name="T7" fmla="*/ 2227 h 4614"/>
              <a:gd name="T8" fmla="*/ 2031 w 4612"/>
              <a:gd name="T9" fmla="*/ 2222 h 4614"/>
              <a:gd name="T10" fmla="*/ 2479 w 4612"/>
              <a:gd name="T11" fmla="*/ 1775 h 4614"/>
              <a:gd name="T12" fmla="*/ 2367 w 4612"/>
              <a:gd name="T13" fmla="*/ 1662 h 4614"/>
              <a:gd name="T14" fmla="*/ 1727 w 4612"/>
              <a:gd name="T15" fmla="*/ 2302 h 4614"/>
              <a:gd name="T16" fmla="*/ 2378 w 4612"/>
              <a:gd name="T17" fmla="*/ 2952 h 4614"/>
              <a:gd name="T18" fmla="*/ 2490 w 4612"/>
              <a:gd name="T19" fmla="*/ 2840 h 4614"/>
              <a:gd name="T20" fmla="*/ 2032 w 4612"/>
              <a:gd name="T21" fmla="*/ 2381 h 4614"/>
              <a:gd name="T22" fmla="*/ 4612 w 4612"/>
              <a:gd name="T23" fmla="*/ 2387 h 4614"/>
              <a:gd name="T24" fmla="*/ 2307 w 4612"/>
              <a:gd name="T25" fmla="*/ 4614 h 4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12" h="4614">
                <a:moveTo>
                  <a:pt x="2307" y="4614"/>
                </a:moveTo>
                <a:cubicBezTo>
                  <a:pt x="1035" y="4614"/>
                  <a:pt x="0" y="3579"/>
                  <a:pt x="0" y="2307"/>
                </a:cubicBezTo>
                <a:cubicBezTo>
                  <a:pt x="0" y="1035"/>
                  <a:pt x="1035" y="0"/>
                  <a:pt x="2307" y="0"/>
                </a:cubicBezTo>
                <a:cubicBezTo>
                  <a:pt x="3553" y="0"/>
                  <a:pt x="4570" y="992"/>
                  <a:pt x="4612" y="2227"/>
                </a:cubicBezTo>
                <a:lnTo>
                  <a:pt x="2031" y="2222"/>
                </a:lnTo>
                <a:lnTo>
                  <a:pt x="2479" y="1775"/>
                </a:lnTo>
                <a:lnTo>
                  <a:pt x="2367" y="1662"/>
                </a:lnTo>
                <a:lnTo>
                  <a:pt x="1727" y="2302"/>
                </a:lnTo>
                <a:lnTo>
                  <a:pt x="2378" y="2952"/>
                </a:lnTo>
                <a:lnTo>
                  <a:pt x="2490" y="2840"/>
                </a:lnTo>
                <a:lnTo>
                  <a:pt x="2032" y="2381"/>
                </a:lnTo>
                <a:lnTo>
                  <a:pt x="4612" y="2387"/>
                </a:lnTo>
                <a:cubicBezTo>
                  <a:pt x="4570" y="3622"/>
                  <a:pt x="3553" y="4614"/>
                  <a:pt x="2307" y="46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83691" y="3208611"/>
            <a:ext cx="2421890" cy="1383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   </a:t>
            </a:r>
            <a:r>
              <a:rPr lang="zh-CN" altLang="en-US" sz="2800" u="sng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依托学校</a:t>
            </a:r>
            <a:endParaRPr lang="zh-CN" altLang="en-US" sz="2800" u="sng" dirty="0">
              <a:solidFill>
                <a:srgbClr val="907C6A"/>
              </a:solidFill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</a:endParaRPr>
          </a:p>
          <a:p>
            <a:r>
              <a:rPr lang="en-US" altLang="zh-CN" sz="2800" u="sng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“</a:t>
            </a:r>
            <a:r>
              <a:rPr lang="zh-CN" altLang="en-US" sz="2800" u="sng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深度学</a:t>
            </a:r>
            <a:r>
              <a:rPr lang="en-US" altLang="zh-CN" sz="2800" u="sng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 </a:t>
            </a:r>
            <a:r>
              <a:rPr lang="zh-CN" altLang="en-US" sz="2800" u="sng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习</a:t>
            </a:r>
            <a:r>
              <a:rPr lang="en-US" altLang="zh-CN" sz="2800" u="sng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”</a:t>
            </a:r>
            <a:endParaRPr lang="en-US" altLang="zh-CN" sz="2800" u="sng" dirty="0">
              <a:solidFill>
                <a:srgbClr val="907C6A"/>
              </a:solidFill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</a:endParaRPr>
          </a:p>
          <a:p>
            <a:r>
              <a:rPr lang="en-US" altLang="zh-CN" sz="2800" u="sng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  </a:t>
            </a:r>
            <a:r>
              <a:rPr lang="zh-CN" altLang="en-US" sz="2800" u="sng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前瞻性项目</a:t>
            </a:r>
            <a:endParaRPr lang="zh-CN" altLang="en-US" sz="2800" u="sng" dirty="0">
              <a:solidFill>
                <a:srgbClr val="907C6A"/>
              </a:solidFill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1363213" y="1882416"/>
            <a:ext cx="714694" cy="714694"/>
          </a:xfrm>
          <a:prstGeom prst="ellipse">
            <a:avLst/>
          </a:prstGeom>
          <a:solidFill>
            <a:srgbClr val="8DA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dirty="0">
              <a:cs typeface="+mn-ea"/>
              <a:sym typeface="+mn-lt"/>
            </a:endParaRPr>
          </a:p>
        </p:txBody>
      </p:sp>
      <p:sp>
        <p:nvSpPr>
          <p:cNvPr id="50" name="arrow-pointing-left-circular-button_20407"/>
          <p:cNvSpPr>
            <a:spLocks noChangeAspect="1"/>
          </p:cNvSpPr>
          <p:nvPr/>
        </p:nvSpPr>
        <p:spPr bwMode="auto">
          <a:xfrm>
            <a:off x="1517364" y="2036824"/>
            <a:ext cx="405123" cy="404607"/>
          </a:xfrm>
          <a:custGeom>
            <a:avLst/>
            <a:gdLst>
              <a:gd name="T0" fmla="*/ 2307 w 4612"/>
              <a:gd name="T1" fmla="*/ 4614 h 4614"/>
              <a:gd name="T2" fmla="*/ 0 w 4612"/>
              <a:gd name="T3" fmla="*/ 2307 h 4614"/>
              <a:gd name="T4" fmla="*/ 2307 w 4612"/>
              <a:gd name="T5" fmla="*/ 0 h 4614"/>
              <a:gd name="T6" fmla="*/ 4612 w 4612"/>
              <a:gd name="T7" fmla="*/ 2227 h 4614"/>
              <a:gd name="T8" fmla="*/ 2031 w 4612"/>
              <a:gd name="T9" fmla="*/ 2222 h 4614"/>
              <a:gd name="T10" fmla="*/ 2479 w 4612"/>
              <a:gd name="T11" fmla="*/ 1775 h 4614"/>
              <a:gd name="T12" fmla="*/ 2367 w 4612"/>
              <a:gd name="T13" fmla="*/ 1662 h 4614"/>
              <a:gd name="T14" fmla="*/ 1727 w 4612"/>
              <a:gd name="T15" fmla="*/ 2302 h 4614"/>
              <a:gd name="T16" fmla="*/ 2378 w 4612"/>
              <a:gd name="T17" fmla="*/ 2952 h 4614"/>
              <a:gd name="T18" fmla="*/ 2490 w 4612"/>
              <a:gd name="T19" fmla="*/ 2840 h 4614"/>
              <a:gd name="T20" fmla="*/ 2032 w 4612"/>
              <a:gd name="T21" fmla="*/ 2381 h 4614"/>
              <a:gd name="T22" fmla="*/ 4612 w 4612"/>
              <a:gd name="T23" fmla="*/ 2387 h 4614"/>
              <a:gd name="T24" fmla="*/ 2307 w 4612"/>
              <a:gd name="T25" fmla="*/ 4614 h 4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12" h="4614">
                <a:moveTo>
                  <a:pt x="2307" y="4614"/>
                </a:moveTo>
                <a:cubicBezTo>
                  <a:pt x="1035" y="4614"/>
                  <a:pt x="0" y="3579"/>
                  <a:pt x="0" y="2307"/>
                </a:cubicBezTo>
                <a:cubicBezTo>
                  <a:pt x="0" y="1035"/>
                  <a:pt x="1035" y="0"/>
                  <a:pt x="2307" y="0"/>
                </a:cubicBezTo>
                <a:cubicBezTo>
                  <a:pt x="3553" y="0"/>
                  <a:pt x="4570" y="992"/>
                  <a:pt x="4612" y="2227"/>
                </a:cubicBezTo>
                <a:lnTo>
                  <a:pt x="2031" y="2222"/>
                </a:lnTo>
                <a:lnTo>
                  <a:pt x="2479" y="1775"/>
                </a:lnTo>
                <a:lnTo>
                  <a:pt x="2367" y="1662"/>
                </a:lnTo>
                <a:lnTo>
                  <a:pt x="1727" y="2302"/>
                </a:lnTo>
                <a:lnTo>
                  <a:pt x="2378" y="2952"/>
                </a:lnTo>
                <a:lnTo>
                  <a:pt x="2490" y="2840"/>
                </a:lnTo>
                <a:lnTo>
                  <a:pt x="2032" y="2381"/>
                </a:lnTo>
                <a:lnTo>
                  <a:pt x="4612" y="2387"/>
                </a:lnTo>
                <a:cubicBezTo>
                  <a:pt x="4570" y="3622"/>
                  <a:pt x="3553" y="4614"/>
                  <a:pt x="2307" y="46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33" name="组合 32"/>
          <p:cNvGrpSpPr/>
          <p:nvPr/>
        </p:nvGrpSpPr>
        <p:grpSpPr>
          <a:xfrm rot="13630133" flipH="1" flipV="1">
            <a:off x="187035" y="3600205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34" name="任意多边形: 形状 33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 rot="7969867" flipV="1">
            <a:off x="11558352" y="3608794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52" name="任意多边形: 形状 5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65445" y="812165"/>
            <a:ext cx="2106295" cy="782912"/>
            <a:chOff x="4741477" y="713335"/>
            <a:chExt cx="1928388" cy="782823"/>
          </a:xfrm>
        </p:grpSpPr>
        <p:sp>
          <p:nvSpPr>
            <p:cNvPr id="3" name="文本框 2"/>
            <p:cNvSpPr txBox="1"/>
            <p:nvPr/>
          </p:nvSpPr>
          <p:spPr>
            <a:xfrm>
              <a:off x="4741477" y="727895"/>
              <a:ext cx="1300480" cy="768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4400" dirty="0">
                  <a:solidFill>
                    <a:srgbClr val="8FA3BC"/>
                  </a:solidFill>
                  <a:effectLst>
                    <a:innerShdw blurRad="63500" dist="50800" dir="13500000">
                      <a:prstClr val="black">
                        <a:alpha val="12000"/>
                      </a:prstClr>
                    </a:innerShdw>
                  </a:effectLst>
                  <a:latin typeface="方正苏新诗柳楷简体" panose="02000000000000000000" charset="-122"/>
                  <a:ea typeface="方正苏新诗柳楷简体" panose="02000000000000000000" charset="-122"/>
                  <a:cs typeface="+mn-ea"/>
                  <a:sym typeface="+mn-lt"/>
                </a:rPr>
                <a:t>优势</a:t>
              </a:r>
              <a:endParaRPr lang="zh-CN" altLang="en-US" sz="4400" dirty="0">
                <a:solidFill>
                  <a:srgbClr val="8FA3BC"/>
                </a:solidFill>
                <a:effectLst>
                  <a:innerShdw blurRad="63500" dist="50800" dir="13500000">
                    <a:prstClr val="black">
                      <a:alpha val="12000"/>
                    </a:prstClr>
                  </a:inn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 rot="2138162">
              <a:off x="6452466" y="713335"/>
              <a:ext cx="217399" cy="82375"/>
            </a:xfrm>
            <a:prstGeom prst="ellipse">
              <a:avLst/>
            </a:prstGeom>
            <a:solidFill>
              <a:srgbClr val="FFD0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" name="椭圆 5"/>
          <p:cNvSpPr/>
          <p:nvPr/>
        </p:nvSpPr>
        <p:spPr>
          <a:xfrm>
            <a:off x="7312528" y="1894481"/>
            <a:ext cx="714694" cy="714694"/>
          </a:xfrm>
          <a:prstGeom prst="ellipse">
            <a:avLst/>
          </a:prstGeom>
          <a:solidFill>
            <a:srgbClr val="8DA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400" dirty="0">
              <a:cs typeface="+mn-ea"/>
              <a:sym typeface="+mn-lt"/>
            </a:endParaRPr>
          </a:p>
        </p:txBody>
      </p:sp>
      <p:sp>
        <p:nvSpPr>
          <p:cNvPr id="7" name="arrow-pointing-left-circular-button_20407"/>
          <p:cNvSpPr>
            <a:spLocks noChangeAspect="1"/>
          </p:cNvSpPr>
          <p:nvPr/>
        </p:nvSpPr>
        <p:spPr bwMode="auto">
          <a:xfrm>
            <a:off x="7467600" y="2045970"/>
            <a:ext cx="405130" cy="440690"/>
          </a:xfrm>
          <a:custGeom>
            <a:avLst/>
            <a:gdLst>
              <a:gd name="T0" fmla="*/ 2307 w 4612"/>
              <a:gd name="T1" fmla="*/ 4614 h 4614"/>
              <a:gd name="T2" fmla="*/ 0 w 4612"/>
              <a:gd name="T3" fmla="*/ 2307 h 4614"/>
              <a:gd name="T4" fmla="*/ 2307 w 4612"/>
              <a:gd name="T5" fmla="*/ 0 h 4614"/>
              <a:gd name="T6" fmla="*/ 4612 w 4612"/>
              <a:gd name="T7" fmla="*/ 2227 h 4614"/>
              <a:gd name="T8" fmla="*/ 2031 w 4612"/>
              <a:gd name="T9" fmla="*/ 2222 h 4614"/>
              <a:gd name="T10" fmla="*/ 2479 w 4612"/>
              <a:gd name="T11" fmla="*/ 1775 h 4614"/>
              <a:gd name="T12" fmla="*/ 2367 w 4612"/>
              <a:gd name="T13" fmla="*/ 1662 h 4614"/>
              <a:gd name="T14" fmla="*/ 1727 w 4612"/>
              <a:gd name="T15" fmla="*/ 2302 h 4614"/>
              <a:gd name="T16" fmla="*/ 2378 w 4612"/>
              <a:gd name="T17" fmla="*/ 2952 h 4614"/>
              <a:gd name="T18" fmla="*/ 2490 w 4612"/>
              <a:gd name="T19" fmla="*/ 2840 h 4614"/>
              <a:gd name="T20" fmla="*/ 2032 w 4612"/>
              <a:gd name="T21" fmla="*/ 2381 h 4614"/>
              <a:gd name="T22" fmla="*/ 4612 w 4612"/>
              <a:gd name="T23" fmla="*/ 2387 h 4614"/>
              <a:gd name="T24" fmla="*/ 2307 w 4612"/>
              <a:gd name="T25" fmla="*/ 4614 h 4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12" h="4614">
                <a:moveTo>
                  <a:pt x="2307" y="4614"/>
                </a:moveTo>
                <a:cubicBezTo>
                  <a:pt x="1035" y="4614"/>
                  <a:pt x="0" y="3579"/>
                  <a:pt x="0" y="2307"/>
                </a:cubicBezTo>
                <a:cubicBezTo>
                  <a:pt x="0" y="1035"/>
                  <a:pt x="1035" y="0"/>
                  <a:pt x="2307" y="0"/>
                </a:cubicBezTo>
                <a:cubicBezTo>
                  <a:pt x="3553" y="0"/>
                  <a:pt x="4570" y="992"/>
                  <a:pt x="4612" y="2227"/>
                </a:cubicBezTo>
                <a:lnTo>
                  <a:pt x="2031" y="2222"/>
                </a:lnTo>
                <a:lnTo>
                  <a:pt x="2479" y="1775"/>
                </a:lnTo>
                <a:lnTo>
                  <a:pt x="2367" y="1662"/>
                </a:lnTo>
                <a:lnTo>
                  <a:pt x="1727" y="2302"/>
                </a:lnTo>
                <a:lnTo>
                  <a:pt x="2378" y="2952"/>
                </a:lnTo>
                <a:lnTo>
                  <a:pt x="2490" y="2840"/>
                </a:lnTo>
                <a:lnTo>
                  <a:pt x="2032" y="2381"/>
                </a:lnTo>
                <a:lnTo>
                  <a:pt x="4612" y="2387"/>
                </a:lnTo>
                <a:cubicBezTo>
                  <a:pt x="4570" y="3622"/>
                  <a:pt x="3553" y="4614"/>
                  <a:pt x="2307" y="46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95826" y="3208611"/>
            <a:ext cx="1605280" cy="1383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  <a:hlinkClick r:id="rId1" action="ppaction://hlinksldjump">
                  <a:extLst>
                    <a:ext uri="{DAF060AB-1E55-43B9-8AAB-6FB025537F2F}">
                      <wpsdc:hlinkClr xmlns:wpsdc="http://www.wps.cn/officeDocument/2017/drawingmlCustomData" val="907C6A"/>
                      <wpsdc:folHlinkClr xmlns:wpsdc="http://www.wps.cn/officeDocument/2017/drawingmlCustomData" val="954F72"/>
                      <wpsdc:hlinkUnderline xmlns:wpsdc="http://www.wps.cn/officeDocument/2017/drawingmlCustomData" val="1"/>
                    </a:ext>
                  </a:extLst>
                </a:hlinkClick>
              </a:rPr>
              <a:t>依托学校</a:t>
            </a:r>
            <a:endParaRPr lang="zh-CN" altLang="en-US" sz="2800" dirty="0">
              <a:solidFill>
                <a:srgbClr val="907C6A"/>
              </a:solidFill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  <a:hlinkClick r:id="rId1" action="ppaction://hlinksldjump">
                <a:extLst>
                  <a:ext uri="{DAF060AB-1E55-43B9-8AAB-6FB025537F2F}">
                    <wpsdc:hlinkClr xmlns:wpsdc="http://www.wps.cn/officeDocument/2017/drawingmlCustomData" val="907C6A"/>
                    <wpsdc:folHlinkClr xmlns:wpsdc="http://www.wps.cn/officeDocument/2017/drawingmlCustomData" val="954F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l"/>
            <a:r>
              <a:rPr lang="zh-CN" altLang="en-US" sz="2800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  <a:hlinkClick r:id="rId1" action="ppaction://hlinksldjump">
                  <a:extLst>
                    <a:ext uri="{DAF060AB-1E55-43B9-8AAB-6FB025537F2F}">
                      <wpsdc:hlinkClr xmlns:wpsdc="http://www.wps.cn/officeDocument/2017/drawingmlCustomData" val="907C6A"/>
                      <wpsdc:folHlinkClr xmlns:wpsdc="http://www.wps.cn/officeDocument/2017/drawingmlCustomData" val="954F72"/>
                      <wpsdc:hlinkUnderline xmlns:wpsdc="http://www.wps.cn/officeDocument/2017/drawingmlCustomData" val="1"/>
                    </a:ext>
                  </a:extLst>
                </a:hlinkClick>
              </a:rPr>
              <a:t>专家团队</a:t>
            </a:r>
            <a:endParaRPr lang="zh-CN" altLang="en-US" sz="2800" dirty="0">
              <a:solidFill>
                <a:srgbClr val="907C6A"/>
              </a:solidFill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  <a:hlinkClick r:id="rId1" action="ppaction://hlinksldjump">
                <a:extLst>
                  <a:ext uri="{DAF060AB-1E55-43B9-8AAB-6FB025537F2F}">
                    <wpsdc:hlinkClr xmlns:wpsdc="http://www.wps.cn/officeDocument/2017/drawingmlCustomData" val="907C6A"/>
                    <wpsdc:folHlinkClr xmlns:wpsdc="http://www.wps.cn/officeDocument/2017/drawingmlCustomData" val="954F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l"/>
            <a:r>
              <a:rPr lang="zh-CN" altLang="en-US" sz="2800" dirty="0">
                <a:solidFill>
                  <a:srgbClr val="907C6A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  <a:hlinkClick r:id="rId1" action="ppaction://hlinksldjump">
                  <a:extLst>
                    <a:ext uri="{DAF060AB-1E55-43B9-8AAB-6FB025537F2F}">
                      <wpsdc:hlinkClr xmlns:wpsdc="http://www.wps.cn/officeDocument/2017/drawingmlCustomData" val="907C6A"/>
                      <wpsdc:folHlinkClr xmlns:wpsdc="http://www.wps.cn/officeDocument/2017/drawingmlCustomData" val="954F72"/>
                      <wpsdc:hlinkUnderline xmlns:wpsdc="http://www.wps.cn/officeDocument/2017/drawingmlCustomData" val="1"/>
                    </a:ext>
                  </a:extLst>
                </a:hlinkClick>
              </a:rPr>
              <a:t>高位引领</a:t>
            </a:r>
            <a:endParaRPr lang="zh-CN" altLang="en-US" sz="2800" dirty="0">
              <a:solidFill>
                <a:srgbClr val="907C6A"/>
              </a:solidFill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10684" y="2817744"/>
            <a:ext cx="2430984" cy="2373430"/>
          </a:xfrm>
          <a:prstGeom prst="rect">
            <a:avLst/>
          </a:prstGeom>
          <a:noFill/>
          <a:ln>
            <a:solidFill>
              <a:srgbClr val="8DA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95976" y="2501192"/>
            <a:ext cx="660400" cy="660400"/>
          </a:xfrm>
          <a:prstGeom prst="ellipse">
            <a:avLst/>
          </a:prstGeom>
          <a:solidFill>
            <a:srgbClr val="8DA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arrow-pointing-left-circular-button_20407"/>
          <p:cNvSpPr>
            <a:spLocks noChangeAspect="1"/>
          </p:cNvSpPr>
          <p:nvPr/>
        </p:nvSpPr>
        <p:spPr bwMode="auto">
          <a:xfrm>
            <a:off x="3127071" y="2632540"/>
            <a:ext cx="398210" cy="397703"/>
          </a:xfrm>
          <a:custGeom>
            <a:avLst/>
            <a:gdLst>
              <a:gd name="T0" fmla="*/ 2307 w 4612"/>
              <a:gd name="T1" fmla="*/ 4614 h 4614"/>
              <a:gd name="T2" fmla="*/ 0 w 4612"/>
              <a:gd name="T3" fmla="*/ 2307 h 4614"/>
              <a:gd name="T4" fmla="*/ 2307 w 4612"/>
              <a:gd name="T5" fmla="*/ 0 h 4614"/>
              <a:gd name="T6" fmla="*/ 4612 w 4612"/>
              <a:gd name="T7" fmla="*/ 2227 h 4614"/>
              <a:gd name="T8" fmla="*/ 2031 w 4612"/>
              <a:gd name="T9" fmla="*/ 2222 h 4614"/>
              <a:gd name="T10" fmla="*/ 2479 w 4612"/>
              <a:gd name="T11" fmla="*/ 1775 h 4614"/>
              <a:gd name="T12" fmla="*/ 2367 w 4612"/>
              <a:gd name="T13" fmla="*/ 1662 h 4614"/>
              <a:gd name="T14" fmla="*/ 1727 w 4612"/>
              <a:gd name="T15" fmla="*/ 2302 h 4614"/>
              <a:gd name="T16" fmla="*/ 2378 w 4612"/>
              <a:gd name="T17" fmla="*/ 2952 h 4614"/>
              <a:gd name="T18" fmla="*/ 2490 w 4612"/>
              <a:gd name="T19" fmla="*/ 2840 h 4614"/>
              <a:gd name="T20" fmla="*/ 2032 w 4612"/>
              <a:gd name="T21" fmla="*/ 2381 h 4614"/>
              <a:gd name="T22" fmla="*/ 4612 w 4612"/>
              <a:gd name="T23" fmla="*/ 2387 h 4614"/>
              <a:gd name="T24" fmla="*/ 2307 w 4612"/>
              <a:gd name="T25" fmla="*/ 4614 h 4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12" h="4614">
                <a:moveTo>
                  <a:pt x="2307" y="4614"/>
                </a:moveTo>
                <a:cubicBezTo>
                  <a:pt x="1035" y="4614"/>
                  <a:pt x="0" y="3579"/>
                  <a:pt x="0" y="2307"/>
                </a:cubicBezTo>
                <a:cubicBezTo>
                  <a:pt x="0" y="1035"/>
                  <a:pt x="1035" y="0"/>
                  <a:pt x="2307" y="0"/>
                </a:cubicBezTo>
                <a:cubicBezTo>
                  <a:pt x="3553" y="0"/>
                  <a:pt x="4570" y="992"/>
                  <a:pt x="4612" y="2227"/>
                </a:cubicBezTo>
                <a:lnTo>
                  <a:pt x="2031" y="2222"/>
                </a:lnTo>
                <a:lnTo>
                  <a:pt x="2479" y="1775"/>
                </a:lnTo>
                <a:lnTo>
                  <a:pt x="2367" y="1662"/>
                </a:lnTo>
                <a:lnTo>
                  <a:pt x="1727" y="2302"/>
                </a:lnTo>
                <a:lnTo>
                  <a:pt x="2378" y="2952"/>
                </a:lnTo>
                <a:lnTo>
                  <a:pt x="2490" y="2840"/>
                </a:lnTo>
                <a:lnTo>
                  <a:pt x="2032" y="2381"/>
                </a:lnTo>
                <a:lnTo>
                  <a:pt x="4612" y="2387"/>
                </a:lnTo>
                <a:cubicBezTo>
                  <a:pt x="4570" y="3622"/>
                  <a:pt x="3553" y="4614"/>
                  <a:pt x="2307" y="46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56158" y="2836477"/>
            <a:ext cx="2430984" cy="2373430"/>
          </a:xfrm>
          <a:prstGeom prst="rect">
            <a:avLst/>
          </a:prstGeom>
          <a:noFill/>
          <a:ln>
            <a:solidFill>
              <a:srgbClr val="E5C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741450" y="2506277"/>
            <a:ext cx="660400" cy="660400"/>
          </a:xfrm>
          <a:prstGeom prst="ellipse">
            <a:avLst/>
          </a:prstGeom>
          <a:solidFill>
            <a:srgbClr val="E5C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arrow-pointing-left-circular-button_20407"/>
          <p:cNvSpPr>
            <a:spLocks noChangeAspect="1"/>
          </p:cNvSpPr>
          <p:nvPr/>
        </p:nvSpPr>
        <p:spPr bwMode="auto">
          <a:xfrm>
            <a:off x="5872545" y="2637625"/>
            <a:ext cx="398210" cy="397703"/>
          </a:xfrm>
          <a:custGeom>
            <a:avLst/>
            <a:gdLst>
              <a:gd name="T0" fmla="*/ 2307 w 4612"/>
              <a:gd name="T1" fmla="*/ 4614 h 4614"/>
              <a:gd name="T2" fmla="*/ 0 w 4612"/>
              <a:gd name="T3" fmla="*/ 2307 h 4614"/>
              <a:gd name="T4" fmla="*/ 2307 w 4612"/>
              <a:gd name="T5" fmla="*/ 0 h 4614"/>
              <a:gd name="T6" fmla="*/ 4612 w 4612"/>
              <a:gd name="T7" fmla="*/ 2227 h 4614"/>
              <a:gd name="T8" fmla="*/ 2031 w 4612"/>
              <a:gd name="T9" fmla="*/ 2222 h 4614"/>
              <a:gd name="T10" fmla="*/ 2479 w 4612"/>
              <a:gd name="T11" fmla="*/ 1775 h 4614"/>
              <a:gd name="T12" fmla="*/ 2367 w 4612"/>
              <a:gd name="T13" fmla="*/ 1662 h 4614"/>
              <a:gd name="T14" fmla="*/ 1727 w 4612"/>
              <a:gd name="T15" fmla="*/ 2302 h 4614"/>
              <a:gd name="T16" fmla="*/ 2378 w 4612"/>
              <a:gd name="T17" fmla="*/ 2952 h 4614"/>
              <a:gd name="T18" fmla="*/ 2490 w 4612"/>
              <a:gd name="T19" fmla="*/ 2840 h 4614"/>
              <a:gd name="T20" fmla="*/ 2032 w 4612"/>
              <a:gd name="T21" fmla="*/ 2381 h 4614"/>
              <a:gd name="T22" fmla="*/ 4612 w 4612"/>
              <a:gd name="T23" fmla="*/ 2387 h 4614"/>
              <a:gd name="T24" fmla="*/ 2307 w 4612"/>
              <a:gd name="T25" fmla="*/ 4614 h 4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12" h="4614">
                <a:moveTo>
                  <a:pt x="2307" y="4614"/>
                </a:moveTo>
                <a:cubicBezTo>
                  <a:pt x="1035" y="4614"/>
                  <a:pt x="0" y="3579"/>
                  <a:pt x="0" y="2307"/>
                </a:cubicBezTo>
                <a:cubicBezTo>
                  <a:pt x="0" y="1035"/>
                  <a:pt x="1035" y="0"/>
                  <a:pt x="2307" y="0"/>
                </a:cubicBezTo>
                <a:cubicBezTo>
                  <a:pt x="3553" y="0"/>
                  <a:pt x="4570" y="992"/>
                  <a:pt x="4612" y="2227"/>
                </a:cubicBezTo>
                <a:lnTo>
                  <a:pt x="2031" y="2222"/>
                </a:lnTo>
                <a:lnTo>
                  <a:pt x="2479" y="1775"/>
                </a:lnTo>
                <a:lnTo>
                  <a:pt x="2367" y="1662"/>
                </a:lnTo>
                <a:lnTo>
                  <a:pt x="1727" y="2302"/>
                </a:lnTo>
                <a:lnTo>
                  <a:pt x="2378" y="2952"/>
                </a:lnTo>
                <a:lnTo>
                  <a:pt x="2490" y="2840"/>
                </a:lnTo>
                <a:lnTo>
                  <a:pt x="2032" y="2381"/>
                </a:lnTo>
                <a:lnTo>
                  <a:pt x="4612" y="2387"/>
                </a:lnTo>
                <a:cubicBezTo>
                  <a:pt x="4570" y="3622"/>
                  <a:pt x="3553" y="4614"/>
                  <a:pt x="2307" y="46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01632" y="2826307"/>
            <a:ext cx="2430984" cy="2373430"/>
          </a:xfrm>
          <a:prstGeom prst="rect">
            <a:avLst/>
          </a:prstGeom>
          <a:noFill/>
          <a:ln>
            <a:solidFill>
              <a:srgbClr val="8DA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486924" y="2496107"/>
            <a:ext cx="660400" cy="660400"/>
          </a:xfrm>
          <a:prstGeom prst="ellipse">
            <a:avLst/>
          </a:prstGeom>
          <a:solidFill>
            <a:srgbClr val="8DA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arrow-pointing-left-circular-button_20407"/>
          <p:cNvSpPr>
            <a:spLocks noChangeAspect="1"/>
          </p:cNvSpPr>
          <p:nvPr/>
        </p:nvSpPr>
        <p:spPr bwMode="auto">
          <a:xfrm>
            <a:off x="8618019" y="2627455"/>
            <a:ext cx="398210" cy="397703"/>
          </a:xfrm>
          <a:custGeom>
            <a:avLst/>
            <a:gdLst>
              <a:gd name="T0" fmla="*/ 2307 w 4612"/>
              <a:gd name="T1" fmla="*/ 4614 h 4614"/>
              <a:gd name="T2" fmla="*/ 0 w 4612"/>
              <a:gd name="T3" fmla="*/ 2307 h 4614"/>
              <a:gd name="T4" fmla="*/ 2307 w 4612"/>
              <a:gd name="T5" fmla="*/ 0 h 4614"/>
              <a:gd name="T6" fmla="*/ 4612 w 4612"/>
              <a:gd name="T7" fmla="*/ 2227 h 4614"/>
              <a:gd name="T8" fmla="*/ 2031 w 4612"/>
              <a:gd name="T9" fmla="*/ 2222 h 4614"/>
              <a:gd name="T10" fmla="*/ 2479 w 4612"/>
              <a:gd name="T11" fmla="*/ 1775 h 4614"/>
              <a:gd name="T12" fmla="*/ 2367 w 4612"/>
              <a:gd name="T13" fmla="*/ 1662 h 4614"/>
              <a:gd name="T14" fmla="*/ 1727 w 4612"/>
              <a:gd name="T15" fmla="*/ 2302 h 4614"/>
              <a:gd name="T16" fmla="*/ 2378 w 4612"/>
              <a:gd name="T17" fmla="*/ 2952 h 4614"/>
              <a:gd name="T18" fmla="*/ 2490 w 4612"/>
              <a:gd name="T19" fmla="*/ 2840 h 4614"/>
              <a:gd name="T20" fmla="*/ 2032 w 4612"/>
              <a:gd name="T21" fmla="*/ 2381 h 4614"/>
              <a:gd name="T22" fmla="*/ 4612 w 4612"/>
              <a:gd name="T23" fmla="*/ 2387 h 4614"/>
              <a:gd name="T24" fmla="*/ 2307 w 4612"/>
              <a:gd name="T25" fmla="*/ 4614 h 4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12" h="4614">
                <a:moveTo>
                  <a:pt x="2307" y="4614"/>
                </a:moveTo>
                <a:cubicBezTo>
                  <a:pt x="1035" y="4614"/>
                  <a:pt x="0" y="3579"/>
                  <a:pt x="0" y="2307"/>
                </a:cubicBezTo>
                <a:cubicBezTo>
                  <a:pt x="0" y="1035"/>
                  <a:pt x="1035" y="0"/>
                  <a:pt x="2307" y="0"/>
                </a:cubicBezTo>
                <a:cubicBezTo>
                  <a:pt x="3553" y="0"/>
                  <a:pt x="4570" y="992"/>
                  <a:pt x="4612" y="2227"/>
                </a:cubicBezTo>
                <a:lnTo>
                  <a:pt x="2031" y="2222"/>
                </a:lnTo>
                <a:lnTo>
                  <a:pt x="2479" y="1775"/>
                </a:lnTo>
                <a:lnTo>
                  <a:pt x="2367" y="1662"/>
                </a:lnTo>
                <a:lnTo>
                  <a:pt x="1727" y="2302"/>
                </a:lnTo>
                <a:lnTo>
                  <a:pt x="2378" y="2952"/>
                </a:lnTo>
                <a:lnTo>
                  <a:pt x="2490" y="2840"/>
                </a:lnTo>
                <a:lnTo>
                  <a:pt x="2032" y="2381"/>
                </a:lnTo>
                <a:lnTo>
                  <a:pt x="4612" y="2387"/>
                </a:lnTo>
                <a:cubicBezTo>
                  <a:pt x="4570" y="3622"/>
                  <a:pt x="3553" y="4614"/>
                  <a:pt x="2307" y="46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arrow-pointing-left-circular-button_20407"/>
          <p:cNvSpPr>
            <a:spLocks noChangeAspect="1"/>
          </p:cNvSpPr>
          <p:nvPr/>
        </p:nvSpPr>
        <p:spPr bwMode="auto">
          <a:xfrm>
            <a:off x="11363493" y="2632540"/>
            <a:ext cx="398210" cy="397703"/>
          </a:xfrm>
          <a:custGeom>
            <a:avLst/>
            <a:gdLst>
              <a:gd name="T0" fmla="*/ 2307 w 4612"/>
              <a:gd name="T1" fmla="*/ 4614 h 4614"/>
              <a:gd name="T2" fmla="*/ 0 w 4612"/>
              <a:gd name="T3" fmla="*/ 2307 h 4614"/>
              <a:gd name="T4" fmla="*/ 2307 w 4612"/>
              <a:gd name="T5" fmla="*/ 0 h 4614"/>
              <a:gd name="T6" fmla="*/ 4612 w 4612"/>
              <a:gd name="T7" fmla="*/ 2227 h 4614"/>
              <a:gd name="T8" fmla="*/ 2031 w 4612"/>
              <a:gd name="T9" fmla="*/ 2222 h 4614"/>
              <a:gd name="T10" fmla="*/ 2479 w 4612"/>
              <a:gd name="T11" fmla="*/ 1775 h 4614"/>
              <a:gd name="T12" fmla="*/ 2367 w 4612"/>
              <a:gd name="T13" fmla="*/ 1662 h 4614"/>
              <a:gd name="T14" fmla="*/ 1727 w 4612"/>
              <a:gd name="T15" fmla="*/ 2302 h 4614"/>
              <a:gd name="T16" fmla="*/ 2378 w 4612"/>
              <a:gd name="T17" fmla="*/ 2952 h 4614"/>
              <a:gd name="T18" fmla="*/ 2490 w 4612"/>
              <a:gd name="T19" fmla="*/ 2840 h 4614"/>
              <a:gd name="T20" fmla="*/ 2032 w 4612"/>
              <a:gd name="T21" fmla="*/ 2381 h 4614"/>
              <a:gd name="T22" fmla="*/ 4612 w 4612"/>
              <a:gd name="T23" fmla="*/ 2387 h 4614"/>
              <a:gd name="T24" fmla="*/ 2307 w 4612"/>
              <a:gd name="T25" fmla="*/ 4614 h 4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12" h="4614">
                <a:moveTo>
                  <a:pt x="2307" y="4614"/>
                </a:moveTo>
                <a:cubicBezTo>
                  <a:pt x="1035" y="4614"/>
                  <a:pt x="0" y="3579"/>
                  <a:pt x="0" y="2307"/>
                </a:cubicBezTo>
                <a:cubicBezTo>
                  <a:pt x="0" y="1035"/>
                  <a:pt x="1035" y="0"/>
                  <a:pt x="2307" y="0"/>
                </a:cubicBezTo>
                <a:cubicBezTo>
                  <a:pt x="3553" y="0"/>
                  <a:pt x="4570" y="992"/>
                  <a:pt x="4612" y="2227"/>
                </a:cubicBezTo>
                <a:lnTo>
                  <a:pt x="2031" y="2222"/>
                </a:lnTo>
                <a:lnTo>
                  <a:pt x="2479" y="1775"/>
                </a:lnTo>
                <a:lnTo>
                  <a:pt x="2367" y="1662"/>
                </a:lnTo>
                <a:lnTo>
                  <a:pt x="1727" y="2302"/>
                </a:lnTo>
                <a:lnTo>
                  <a:pt x="2378" y="2952"/>
                </a:lnTo>
                <a:lnTo>
                  <a:pt x="2490" y="2840"/>
                </a:lnTo>
                <a:lnTo>
                  <a:pt x="2032" y="2381"/>
                </a:lnTo>
                <a:lnTo>
                  <a:pt x="4612" y="2387"/>
                </a:lnTo>
                <a:cubicBezTo>
                  <a:pt x="4570" y="3622"/>
                  <a:pt x="3553" y="4614"/>
                  <a:pt x="2307" y="46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37435" y="3297555"/>
            <a:ext cx="20256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907C6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1.课题组成员中，年轻教师居多，主持人是第一次主持课题，大多数成员没有课题研究的经验。</a:t>
            </a:r>
            <a:endParaRPr lang="zh-CN" altLang="en-US" sz="2000" b="1" dirty="0">
              <a:solidFill>
                <a:srgbClr val="907C6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  <p:sp>
        <p:nvSpPr>
          <p:cNvPr id="42" name="椭圆 41"/>
          <p:cNvSpPr/>
          <p:nvPr/>
        </p:nvSpPr>
        <p:spPr>
          <a:xfrm rot="2138162">
            <a:off x="8824033" y="373270"/>
            <a:ext cx="217399" cy="82375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420995" y="963295"/>
            <a:ext cx="13004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400" dirty="0">
                <a:solidFill>
                  <a:srgbClr val="8FA3BC"/>
                </a:solidFill>
                <a:effectLst>
                  <a:innerShdw blurRad="63500" dist="50800" dir="13500000">
                    <a:prstClr val="black">
                      <a:alpha val="12000"/>
                    </a:prstClr>
                  </a:inn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问题</a:t>
            </a:r>
            <a:endParaRPr lang="zh-CN" altLang="en-US" sz="4400" dirty="0">
              <a:solidFill>
                <a:srgbClr val="8FA3BC"/>
              </a:solidFill>
              <a:effectLst>
                <a:innerShdw blurRad="63500" dist="50800" dir="13500000">
                  <a:prstClr val="black">
                    <a:alpha val="12000"/>
                  </a:prstClr>
                </a:innerShdw>
              </a:effectLst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059045" y="3239135"/>
            <a:ext cx="20256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b="1" dirty="0">
                <a:solidFill>
                  <a:srgbClr val="907C6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2.课题组成员还不固定，一直存在变动。</a:t>
            </a:r>
            <a:endParaRPr lang="zh-CN" altLang="en-US" sz="2000" b="1" dirty="0">
              <a:solidFill>
                <a:srgbClr val="907C6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780020" y="3259455"/>
            <a:ext cx="20256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907C6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3.对后期研究的目标和内容还是基于总目标，对阶段性的研究缺乏系统规划和思考。</a:t>
            </a:r>
            <a:endParaRPr lang="zh-CN" altLang="en-US" sz="2000" b="1" dirty="0">
              <a:solidFill>
                <a:srgbClr val="907C6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 flipH="1">
            <a:off x="5381653" y="2917897"/>
            <a:ext cx="806392" cy="305551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形 13"/>
          <p:cNvSpPr/>
          <p:nvPr/>
        </p:nvSpPr>
        <p:spPr>
          <a:xfrm>
            <a:off x="5165711" y="1879909"/>
            <a:ext cx="1238276" cy="1216164"/>
          </a:xfrm>
          <a:custGeom>
            <a:avLst/>
            <a:gdLst>
              <a:gd name="connsiteX0" fmla="*/ 1032140 w 1066800"/>
              <a:gd name="connsiteY0" fmla="*/ 349169 h 1047750"/>
              <a:gd name="connsiteX1" fmla="*/ 852118 w 1066800"/>
              <a:gd name="connsiteY1" fmla="*/ 964484 h 1047750"/>
              <a:gd name="connsiteX2" fmla="*/ 217753 w 1066800"/>
              <a:gd name="connsiteY2" fmla="*/ 923526 h 1047750"/>
              <a:gd name="connsiteX3" fmla="*/ 30110 w 1066800"/>
              <a:gd name="connsiteY3" fmla="*/ 350121 h 1047750"/>
              <a:gd name="connsiteX4" fmla="*/ 513980 w 1066800"/>
              <a:gd name="connsiteY4" fmla="*/ 7221 h 1047750"/>
              <a:gd name="connsiteX5" fmla="*/ 1032140 w 1066800"/>
              <a:gd name="connsiteY5" fmla="*/ 349169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800" h="1047750">
                <a:moveTo>
                  <a:pt x="1032140" y="349169"/>
                </a:moveTo>
                <a:cubicBezTo>
                  <a:pt x="1107388" y="558719"/>
                  <a:pt x="1030235" y="839706"/>
                  <a:pt x="852118" y="964484"/>
                </a:cubicBezTo>
                <a:cubicBezTo>
                  <a:pt x="674000" y="1090214"/>
                  <a:pt x="394918" y="1059734"/>
                  <a:pt x="217753" y="923526"/>
                </a:cubicBezTo>
                <a:cubicBezTo>
                  <a:pt x="40588" y="787319"/>
                  <a:pt x="-34660" y="544431"/>
                  <a:pt x="30110" y="350121"/>
                </a:cubicBezTo>
                <a:cubicBezTo>
                  <a:pt x="93928" y="155811"/>
                  <a:pt x="297763" y="11031"/>
                  <a:pt x="513980" y="7221"/>
                </a:cubicBezTo>
                <a:cubicBezTo>
                  <a:pt x="729245" y="3411"/>
                  <a:pt x="956893" y="140571"/>
                  <a:pt x="1032140" y="349169"/>
                </a:cubicBezTo>
                <a:close/>
              </a:path>
            </a:pathLst>
          </a:custGeom>
          <a:solidFill>
            <a:srgbClr val="8DA0B9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鸿雷板书简体-正式版" panose="00000505000000000000" pitchFamily="2" charset="-122"/>
              <a:ea typeface="鸿雷板书简体-正式版" panose="00000505000000000000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80324" y="3428179"/>
            <a:ext cx="24180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dirty="0">
                <a:solidFill>
                  <a:srgbClr val="8FA3BC"/>
                </a:solidFill>
                <a:effectLst>
                  <a:innerShdw blurRad="63500" dist="50800" dir="13500000">
                    <a:prstClr val="black">
                      <a:alpha val="12000"/>
                    </a:prstClr>
                  </a:inn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阶段目标</a:t>
            </a:r>
            <a:endParaRPr lang="zh-CN" altLang="en-US" sz="4400" dirty="0">
              <a:solidFill>
                <a:srgbClr val="8FA3BC"/>
              </a:solidFill>
              <a:effectLst>
                <a:innerShdw blurRad="63500" dist="50800" dir="13500000">
                  <a:prstClr val="black">
                    <a:alpha val="12000"/>
                  </a:prstClr>
                </a:innerShdw>
              </a:effectLst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36210" y="1980795"/>
            <a:ext cx="10972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汉仪小麦体简" panose="00020600040101010101" charset="-122"/>
                <a:ea typeface="汉仪小麦体简" panose="00020600040101010101" charset="-122"/>
                <a:cs typeface="+mn-ea"/>
                <a:sym typeface="+mn-lt"/>
              </a:rPr>
              <a:t>02</a:t>
            </a:r>
            <a:endParaRPr lang="zh-CN" altLang="en-US" sz="6000" dirty="0">
              <a:solidFill>
                <a:schemeClr val="bg1"/>
              </a:solidFill>
              <a:latin typeface="汉仪小麦体简" panose="00020600040101010101" charset="-122"/>
              <a:ea typeface="汉仪小麦体简" panose="00020600040101010101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 rot="13630133" flipH="1" flipV="1">
            <a:off x="3378454" y="3618199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4" name="任意多边形: 形状 13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7969867" flipV="1">
            <a:off x="7645991" y="355122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9" name="任意多边形: 形状 18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3" t="47677" r="24810" b="38384"/>
          <a:stretch>
            <a:fillRect/>
          </a:stretch>
        </p:blipFill>
        <p:spPr>
          <a:xfrm>
            <a:off x="9617075" y="147955"/>
            <a:ext cx="2303145" cy="1891030"/>
          </a:xfrm>
          <a:prstGeom prst="rect">
            <a:avLst/>
          </a:prstGeom>
        </p:spPr>
      </p:pic>
      <p:sp>
        <p:nvSpPr>
          <p:cNvPr id="31" name="矩形: 圆角 28"/>
          <p:cNvSpPr/>
          <p:nvPr/>
        </p:nvSpPr>
        <p:spPr>
          <a:xfrm>
            <a:off x="1028065" y="1176655"/>
            <a:ext cx="9496425" cy="5076825"/>
          </a:xfrm>
          <a:prstGeom prst="roundRect">
            <a:avLst/>
          </a:prstGeom>
          <a:noFill/>
          <a:ln w="38100">
            <a:solidFill>
              <a:srgbClr val="CA96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750695" y="1453515"/>
            <a:ext cx="841375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1.组建一支相对稳定的研究队伍。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2.通过理论学习、聆听专家讲座、课堂实践等途径，研究特定课型教学中提升学生言说能力的路径。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3.形成阶段的研究成果。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1" grpId="1" animBg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 flipH="1">
            <a:off x="5381653" y="2917897"/>
            <a:ext cx="806392" cy="305551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形 13"/>
          <p:cNvSpPr/>
          <p:nvPr/>
        </p:nvSpPr>
        <p:spPr>
          <a:xfrm>
            <a:off x="5165711" y="1879909"/>
            <a:ext cx="1238276" cy="1216164"/>
          </a:xfrm>
          <a:custGeom>
            <a:avLst/>
            <a:gdLst>
              <a:gd name="connsiteX0" fmla="*/ 1032140 w 1066800"/>
              <a:gd name="connsiteY0" fmla="*/ 349169 h 1047750"/>
              <a:gd name="connsiteX1" fmla="*/ 852118 w 1066800"/>
              <a:gd name="connsiteY1" fmla="*/ 964484 h 1047750"/>
              <a:gd name="connsiteX2" fmla="*/ 217753 w 1066800"/>
              <a:gd name="connsiteY2" fmla="*/ 923526 h 1047750"/>
              <a:gd name="connsiteX3" fmla="*/ 30110 w 1066800"/>
              <a:gd name="connsiteY3" fmla="*/ 350121 h 1047750"/>
              <a:gd name="connsiteX4" fmla="*/ 513980 w 1066800"/>
              <a:gd name="connsiteY4" fmla="*/ 7221 h 1047750"/>
              <a:gd name="connsiteX5" fmla="*/ 1032140 w 1066800"/>
              <a:gd name="connsiteY5" fmla="*/ 349169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800" h="1047750">
                <a:moveTo>
                  <a:pt x="1032140" y="349169"/>
                </a:moveTo>
                <a:cubicBezTo>
                  <a:pt x="1107388" y="558719"/>
                  <a:pt x="1030235" y="839706"/>
                  <a:pt x="852118" y="964484"/>
                </a:cubicBezTo>
                <a:cubicBezTo>
                  <a:pt x="674000" y="1090214"/>
                  <a:pt x="394918" y="1059734"/>
                  <a:pt x="217753" y="923526"/>
                </a:cubicBezTo>
                <a:cubicBezTo>
                  <a:pt x="40588" y="787319"/>
                  <a:pt x="-34660" y="544431"/>
                  <a:pt x="30110" y="350121"/>
                </a:cubicBezTo>
                <a:cubicBezTo>
                  <a:pt x="93928" y="155811"/>
                  <a:pt x="297763" y="11031"/>
                  <a:pt x="513980" y="7221"/>
                </a:cubicBezTo>
                <a:cubicBezTo>
                  <a:pt x="729245" y="3411"/>
                  <a:pt x="956893" y="140571"/>
                  <a:pt x="1032140" y="349169"/>
                </a:cubicBezTo>
                <a:close/>
              </a:path>
            </a:pathLst>
          </a:custGeom>
          <a:solidFill>
            <a:srgbClr val="8DA0B9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鸿雷板书简体-正式版" panose="00000505000000000000" pitchFamily="2" charset="-122"/>
              <a:ea typeface="鸿雷板书简体-正式版" panose="00000505000000000000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80324" y="3428179"/>
            <a:ext cx="24180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dirty="0">
                <a:solidFill>
                  <a:srgbClr val="8FA3BC"/>
                </a:solidFill>
                <a:effectLst>
                  <a:innerShdw blurRad="63500" dist="50800" dir="13500000">
                    <a:prstClr val="black">
                      <a:alpha val="12000"/>
                    </a:prstClr>
                  </a:inn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具体措施</a:t>
            </a:r>
            <a:endParaRPr lang="zh-CN" altLang="en-US" sz="4400" dirty="0">
              <a:solidFill>
                <a:srgbClr val="8FA3BC"/>
              </a:solidFill>
              <a:effectLst>
                <a:innerShdw blurRad="63500" dist="50800" dir="13500000">
                  <a:prstClr val="black">
                    <a:alpha val="12000"/>
                  </a:prstClr>
                </a:innerShdw>
              </a:effectLst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36210" y="1980795"/>
            <a:ext cx="10972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汉仪小麦体简" panose="00020600040101010101" charset="-122"/>
                <a:ea typeface="汉仪小麦体简" panose="00020600040101010101" charset="-122"/>
                <a:cs typeface="+mn-ea"/>
                <a:sym typeface="+mn-lt"/>
              </a:rPr>
              <a:t>03</a:t>
            </a:r>
            <a:endParaRPr lang="zh-CN" altLang="en-US" sz="6000" dirty="0">
              <a:solidFill>
                <a:schemeClr val="bg1"/>
              </a:solidFill>
              <a:latin typeface="汉仪小麦体简" panose="00020600040101010101" charset="-122"/>
              <a:ea typeface="汉仪小麦体简" panose="00020600040101010101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 rot="13630133" flipH="1" flipV="1">
            <a:off x="3378454" y="3618199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4" name="任意多边形: 形状 13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7969867" flipV="1">
            <a:off x="7645991" y="355122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9" name="任意多边形: 形状 18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1585" y="2817495"/>
            <a:ext cx="4195445" cy="2373630"/>
          </a:xfrm>
          <a:prstGeom prst="rect">
            <a:avLst/>
          </a:prstGeom>
          <a:noFill/>
          <a:ln>
            <a:solidFill>
              <a:srgbClr val="8DA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95976" y="2501192"/>
            <a:ext cx="660400" cy="660400"/>
          </a:xfrm>
          <a:prstGeom prst="ellipse">
            <a:avLst/>
          </a:prstGeom>
          <a:solidFill>
            <a:srgbClr val="8DA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arrow-pointing-left-circular-button_20407"/>
          <p:cNvSpPr>
            <a:spLocks noChangeAspect="1"/>
          </p:cNvSpPr>
          <p:nvPr/>
        </p:nvSpPr>
        <p:spPr bwMode="auto">
          <a:xfrm>
            <a:off x="3127071" y="2632540"/>
            <a:ext cx="398210" cy="397703"/>
          </a:xfrm>
          <a:custGeom>
            <a:avLst/>
            <a:gdLst>
              <a:gd name="T0" fmla="*/ 2307 w 4612"/>
              <a:gd name="T1" fmla="*/ 4614 h 4614"/>
              <a:gd name="T2" fmla="*/ 0 w 4612"/>
              <a:gd name="T3" fmla="*/ 2307 h 4614"/>
              <a:gd name="T4" fmla="*/ 2307 w 4612"/>
              <a:gd name="T5" fmla="*/ 0 h 4614"/>
              <a:gd name="T6" fmla="*/ 4612 w 4612"/>
              <a:gd name="T7" fmla="*/ 2227 h 4614"/>
              <a:gd name="T8" fmla="*/ 2031 w 4612"/>
              <a:gd name="T9" fmla="*/ 2222 h 4614"/>
              <a:gd name="T10" fmla="*/ 2479 w 4612"/>
              <a:gd name="T11" fmla="*/ 1775 h 4614"/>
              <a:gd name="T12" fmla="*/ 2367 w 4612"/>
              <a:gd name="T13" fmla="*/ 1662 h 4614"/>
              <a:gd name="T14" fmla="*/ 1727 w 4612"/>
              <a:gd name="T15" fmla="*/ 2302 h 4614"/>
              <a:gd name="T16" fmla="*/ 2378 w 4612"/>
              <a:gd name="T17" fmla="*/ 2952 h 4614"/>
              <a:gd name="T18" fmla="*/ 2490 w 4612"/>
              <a:gd name="T19" fmla="*/ 2840 h 4614"/>
              <a:gd name="T20" fmla="*/ 2032 w 4612"/>
              <a:gd name="T21" fmla="*/ 2381 h 4614"/>
              <a:gd name="T22" fmla="*/ 4612 w 4612"/>
              <a:gd name="T23" fmla="*/ 2387 h 4614"/>
              <a:gd name="T24" fmla="*/ 2307 w 4612"/>
              <a:gd name="T25" fmla="*/ 4614 h 4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12" h="4614">
                <a:moveTo>
                  <a:pt x="2307" y="4614"/>
                </a:moveTo>
                <a:cubicBezTo>
                  <a:pt x="1035" y="4614"/>
                  <a:pt x="0" y="3579"/>
                  <a:pt x="0" y="2307"/>
                </a:cubicBezTo>
                <a:cubicBezTo>
                  <a:pt x="0" y="1035"/>
                  <a:pt x="1035" y="0"/>
                  <a:pt x="2307" y="0"/>
                </a:cubicBezTo>
                <a:cubicBezTo>
                  <a:pt x="3553" y="0"/>
                  <a:pt x="4570" y="992"/>
                  <a:pt x="4612" y="2227"/>
                </a:cubicBezTo>
                <a:lnTo>
                  <a:pt x="2031" y="2222"/>
                </a:lnTo>
                <a:lnTo>
                  <a:pt x="2479" y="1775"/>
                </a:lnTo>
                <a:lnTo>
                  <a:pt x="2367" y="1662"/>
                </a:lnTo>
                <a:lnTo>
                  <a:pt x="1727" y="2302"/>
                </a:lnTo>
                <a:lnTo>
                  <a:pt x="2378" y="2952"/>
                </a:lnTo>
                <a:lnTo>
                  <a:pt x="2490" y="2840"/>
                </a:lnTo>
                <a:lnTo>
                  <a:pt x="2032" y="2381"/>
                </a:lnTo>
                <a:lnTo>
                  <a:pt x="4612" y="2387"/>
                </a:lnTo>
                <a:cubicBezTo>
                  <a:pt x="4570" y="3622"/>
                  <a:pt x="3553" y="4614"/>
                  <a:pt x="2307" y="46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54520" y="2817495"/>
            <a:ext cx="4183380" cy="2373630"/>
          </a:xfrm>
          <a:prstGeom prst="rect">
            <a:avLst/>
          </a:prstGeom>
          <a:noFill/>
          <a:ln>
            <a:solidFill>
              <a:srgbClr val="E5C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602345" y="2501265"/>
            <a:ext cx="660400" cy="594360"/>
          </a:xfrm>
          <a:prstGeom prst="ellipse">
            <a:avLst/>
          </a:prstGeom>
          <a:solidFill>
            <a:srgbClr val="E5C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arrow-pointing-left-circular-button_20407"/>
          <p:cNvSpPr>
            <a:spLocks noChangeAspect="1"/>
          </p:cNvSpPr>
          <p:nvPr/>
        </p:nvSpPr>
        <p:spPr bwMode="auto">
          <a:xfrm>
            <a:off x="8733855" y="2588730"/>
            <a:ext cx="398210" cy="397703"/>
          </a:xfrm>
          <a:custGeom>
            <a:avLst/>
            <a:gdLst>
              <a:gd name="T0" fmla="*/ 2307 w 4612"/>
              <a:gd name="T1" fmla="*/ 4614 h 4614"/>
              <a:gd name="T2" fmla="*/ 0 w 4612"/>
              <a:gd name="T3" fmla="*/ 2307 h 4614"/>
              <a:gd name="T4" fmla="*/ 2307 w 4612"/>
              <a:gd name="T5" fmla="*/ 0 h 4614"/>
              <a:gd name="T6" fmla="*/ 4612 w 4612"/>
              <a:gd name="T7" fmla="*/ 2227 h 4614"/>
              <a:gd name="T8" fmla="*/ 2031 w 4612"/>
              <a:gd name="T9" fmla="*/ 2222 h 4614"/>
              <a:gd name="T10" fmla="*/ 2479 w 4612"/>
              <a:gd name="T11" fmla="*/ 1775 h 4614"/>
              <a:gd name="T12" fmla="*/ 2367 w 4612"/>
              <a:gd name="T13" fmla="*/ 1662 h 4614"/>
              <a:gd name="T14" fmla="*/ 1727 w 4612"/>
              <a:gd name="T15" fmla="*/ 2302 h 4614"/>
              <a:gd name="T16" fmla="*/ 2378 w 4612"/>
              <a:gd name="T17" fmla="*/ 2952 h 4614"/>
              <a:gd name="T18" fmla="*/ 2490 w 4612"/>
              <a:gd name="T19" fmla="*/ 2840 h 4614"/>
              <a:gd name="T20" fmla="*/ 2032 w 4612"/>
              <a:gd name="T21" fmla="*/ 2381 h 4614"/>
              <a:gd name="T22" fmla="*/ 4612 w 4612"/>
              <a:gd name="T23" fmla="*/ 2387 h 4614"/>
              <a:gd name="T24" fmla="*/ 2307 w 4612"/>
              <a:gd name="T25" fmla="*/ 4614 h 4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12" h="4614">
                <a:moveTo>
                  <a:pt x="2307" y="4614"/>
                </a:moveTo>
                <a:cubicBezTo>
                  <a:pt x="1035" y="4614"/>
                  <a:pt x="0" y="3579"/>
                  <a:pt x="0" y="2307"/>
                </a:cubicBezTo>
                <a:cubicBezTo>
                  <a:pt x="0" y="1035"/>
                  <a:pt x="1035" y="0"/>
                  <a:pt x="2307" y="0"/>
                </a:cubicBezTo>
                <a:cubicBezTo>
                  <a:pt x="3553" y="0"/>
                  <a:pt x="4570" y="992"/>
                  <a:pt x="4612" y="2227"/>
                </a:cubicBezTo>
                <a:lnTo>
                  <a:pt x="2031" y="2222"/>
                </a:lnTo>
                <a:lnTo>
                  <a:pt x="2479" y="1775"/>
                </a:lnTo>
                <a:lnTo>
                  <a:pt x="2367" y="1662"/>
                </a:lnTo>
                <a:lnTo>
                  <a:pt x="1727" y="2302"/>
                </a:lnTo>
                <a:lnTo>
                  <a:pt x="2378" y="2952"/>
                </a:lnTo>
                <a:lnTo>
                  <a:pt x="2490" y="2840"/>
                </a:lnTo>
                <a:lnTo>
                  <a:pt x="2032" y="2381"/>
                </a:lnTo>
                <a:lnTo>
                  <a:pt x="4612" y="2387"/>
                </a:lnTo>
                <a:cubicBezTo>
                  <a:pt x="4570" y="3622"/>
                  <a:pt x="3553" y="4614"/>
                  <a:pt x="2307" y="46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arrow-pointing-left-circular-button_20407"/>
          <p:cNvSpPr>
            <a:spLocks noChangeAspect="1"/>
          </p:cNvSpPr>
          <p:nvPr/>
        </p:nvSpPr>
        <p:spPr bwMode="auto">
          <a:xfrm>
            <a:off x="11363493" y="2632540"/>
            <a:ext cx="398210" cy="397703"/>
          </a:xfrm>
          <a:custGeom>
            <a:avLst/>
            <a:gdLst>
              <a:gd name="T0" fmla="*/ 2307 w 4612"/>
              <a:gd name="T1" fmla="*/ 4614 h 4614"/>
              <a:gd name="T2" fmla="*/ 0 w 4612"/>
              <a:gd name="T3" fmla="*/ 2307 h 4614"/>
              <a:gd name="T4" fmla="*/ 2307 w 4612"/>
              <a:gd name="T5" fmla="*/ 0 h 4614"/>
              <a:gd name="T6" fmla="*/ 4612 w 4612"/>
              <a:gd name="T7" fmla="*/ 2227 h 4614"/>
              <a:gd name="T8" fmla="*/ 2031 w 4612"/>
              <a:gd name="T9" fmla="*/ 2222 h 4614"/>
              <a:gd name="T10" fmla="*/ 2479 w 4612"/>
              <a:gd name="T11" fmla="*/ 1775 h 4614"/>
              <a:gd name="T12" fmla="*/ 2367 w 4612"/>
              <a:gd name="T13" fmla="*/ 1662 h 4614"/>
              <a:gd name="T14" fmla="*/ 1727 w 4612"/>
              <a:gd name="T15" fmla="*/ 2302 h 4614"/>
              <a:gd name="T16" fmla="*/ 2378 w 4612"/>
              <a:gd name="T17" fmla="*/ 2952 h 4614"/>
              <a:gd name="T18" fmla="*/ 2490 w 4612"/>
              <a:gd name="T19" fmla="*/ 2840 h 4614"/>
              <a:gd name="T20" fmla="*/ 2032 w 4612"/>
              <a:gd name="T21" fmla="*/ 2381 h 4614"/>
              <a:gd name="T22" fmla="*/ 4612 w 4612"/>
              <a:gd name="T23" fmla="*/ 2387 h 4614"/>
              <a:gd name="T24" fmla="*/ 2307 w 4612"/>
              <a:gd name="T25" fmla="*/ 4614 h 4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12" h="4614">
                <a:moveTo>
                  <a:pt x="2307" y="4614"/>
                </a:moveTo>
                <a:cubicBezTo>
                  <a:pt x="1035" y="4614"/>
                  <a:pt x="0" y="3579"/>
                  <a:pt x="0" y="2307"/>
                </a:cubicBezTo>
                <a:cubicBezTo>
                  <a:pt x="0" y="1035"/>
                  <a:pt x="1035" y="0"/>
                  <a:pt x="2307" y="0"/>
                </a:cubicBezTo>
                <a:cubicBezTo>
                  <a:pt x="3553" y="0"/>
                  <a:pt x="4570" y="992"/>
                  <a:pt x="4612" y="2227"/>
                </a:cubicBezTo>
                <a:lnTo>
                  <a:pt x="2031" y="2222"/>
                </a:lnTo>
                <a:lnTo>
                  <a:pt x="2479" y="1775"/>
                </a:lnTo>
                <a:lnTo>
                  <a:pt x="2367" y="1662"/>
                </a:lnTo>
                <a:lnTo>
                  <a:pt x="1727" y="2302"/>
                </a:lnTo>
                <a:lnTo>
                  <a:pt x="2378" y="2952"/>
                </a:lnTo>
                <a:lnTo>
                  <a:pt x="2490" y="2840"/>
                </a:lnTo>
                <a:lnTo>
                  <a:pt x="2032" y="2381"/>
                </a:lnTo>
                <a:lnTo>
                  <a:pt x="4612" y="2387"/>
                </a:lnTo>
                <a:cubicBezTo>
                  <a:pt x="4570" y="3622"/>
                  <a:pt x="3553" y="4614"/>
                  <a:pt x="2307" y="46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70025" y="3404235"/>
            <a:ext cx="3758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907C6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（一）</a:t>
            </a:r>
            <a:endParaRPr lang="zh-CN" altLang="en-US" sz="3600" b="1" dirty="0">
              <a:solidFill>
                <a:srgbClr val="907C6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 algn="l"/>
            <a:r>
              <a:rPr lang="zh-CN" altLang="en-US" sz="3600" b="1" dirty="0">
                <a:solidFill>
                  <a:srgbClr val="907C6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课题组队伍建设</a:t>
            </a:r>
            <a:endParaRPr lang="zh-CN" altLang="en-US" sz="3600" b="1" dirty="0">
              <a:solidFill>
                <a:srgbClr val="907C6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  <p:sp>
        <p:nvSpPr>
          <p:cNvPr id="42" name="椭圆 41"/>
          <p:cNvSpPr/>
          <p:nvPr/>
        </p:nvSpPr>
        <p:spPr>
          <a:xfrm rot="2138162">
            <a:off x="8824033" y="373270"/>
            <a:ext cx="217399" cy="82375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035550" y="963295"/>
            <a:ext cx="24180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400" dirty="0">
                <a:solidFill>
                  <a:srgbClr val="8FA3BC"/>
                </a:solidFill>
                <a:effectLst>
                  <a:innerShdw blurRad="63500" dist="50800" dir="13500000">
                    <a:prstClr val="black">
                      <a:alpha val="12000"/>
                    </a:prstClr>
                  </a:inn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具体措施</a:t>
            </a:r>
            <a:endParaRPr lang="zh-CN" altLang="en-US" sz="4400" dirty="0">
              <a:solidFill>
                <a:srgbClr val="8FA3BC"/>
              </a:solidFill>
              <a:effectLst>
                <a:innerShdw blurRad="63500" dist="50800" dir="13500000">
                  <a:prstClr val="black">
                    <a:alpha val="12000"/>
                  </a:prstClr>
                </a:innerShdw>
              </a:effectLst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954520" y="3404870"/>
            <a:ext cx="41827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 dirty="0">
                <a:solidFill>
                  <a:srgbClr val="907C6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（二）</a:t>
            </a:r>
            <a:endParaRPr lang="zh-CN" altLang="en-US" sz="3600" b="1" dirty="0">
              <a:solidFill>
                <a:srgbClr val="907C6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 algn="ctr"/>
            <a:r>
              <a:rPr lang="zh-CN" altLang="en-US" sz="3600" b="1" dirty="0">
                <a:solidFill>
                  <a:srgbClr val="907C6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明确学期研究内容</a:t>
            </a:r>
            <a:endParaRPr lang="zh-CN" altLang="en-US" sz="3600" b="1" dirty="0">
              <a:solidFill>
                <a:srgbClr val="907C6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 flipH="1">
            <a:off x="5381653" y="2917897"/>
            <a:ext cx="806392" cy="305551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形 13"/>
          <p:cNvSpPr/>
          <p:nvPr/>
        </p:nvSpPr>
        <p:spPr>
          <a:xfrm>
            <a:off x="5165711" y="1879909"/>
            <a:ext cx="1238276" cy="1216164"/>
          </a:xfrm>
          <a:custGeom>
            <a:avLst/>
            <a:gdLst>
              <a:gd name="connsiteX0" fmla="*/ 1032140 w 1066800"/>
              <a:gd name="connsiteY0" fmla="*/ 349169 h 1047750"/>
              <a:gd name="connsiteX1" fmla="*/ 852118 w 1066800"/>
              <a:gd name="connsiteY1" fmla="*/ 964484 h 1047750"/>
              <a:gd name="connsiteX2" fmla="*/ 217753 w 1066800"/>
              <a:gd name="connsiteY2" fmla="*/ 923526 h 1047750"/>
              <a:gd name="connsiteX3" fmla="*/ 30110 w 1066800"/>
              <a:gd name="connsiteY3" fmla="*/ 350121 h 1047750"/>
              <a:gd name="connsiteX4" fmla="*/ 513980 w 1066800"/>
              <a:gd name="connsiteY4" fmla="*/ 7221 h 1047750"/>
              <a:gd name="connsiteX5" fmla="*/ 1032140 w 1066800"/>
              <a:gd name="connsiteY5" fmla="*/ 349169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800" h="1047750">
                <a:moveTo>
                  <a:pt x="1032140" y="349169"/>
                </a:moveTo>
                <a:cubicBezTo>
                  <a:pt x="1107388" y="558719"/>
                  <a:pt x="1030235" y="839706"/>
                  <a:pt x="852118" y="964484"/>
                </a:cubicBezTo>
                <a:cubicBezTo>
                  <a:pt x="674000" y="1090214"/>
                  <a:pt x="394918" y="1059734"/>
                  <a:pt x="217753" y="923526"/>
                </a:cubicBezTo>
                <a:cubicBezTo>
                  <a:pt x="40588" y="787319"/>
                  <a:pt x="-34660" y="544431"/>
                  <a:pt x="30110" y="350121"/>
                </a:cubicBezTo>
                <a:cubicBezTo>
                  <a:pt x="93928" y="155811"/>
                  <a:pt x="297763" y="11031"/>
                  <a:pt x="513980" y="7221"/>
                </a:cubicBezTo>
                <a:cubicBezTo>
                  <a:pt x="729245" y="3411"/>
                  <a:pt x="956893" y="140571"/>
                  <a:pt x="1032140" y="349169"/>
                </a:cubicBezTo>
                <a:close/>
              </a:path>
            </a:pathLst>
          </a:custGeom>
          <a:solidFill>
            <a:srgbClr val="8DA0B9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  <a:latin typeface="鸿雷板书简体-正式版" panose="00000505000000000000" pitchFamily="2" charset="-122"/>
              <a:ea typeface="鸿雷板书简体-正式版" panose="00000505000000000000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50379" y="3445959"/>
            <a:ext cx="40944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dirty="0">
                <a:solidFill>
                  <a:srgbClr val="8FA3BC"/>
                </a:solidFill>
                <a:effectLst>
                  <a:innerShdw blurRad="63500" dist="50800" dir="13500000">
                    <a:prstClr val="black">
                      <a:alpha val="12000"/>
                    </a:prstClr>
                  </a:innerShdw>
                </a:effectLst>
                <a:latin typeface="方正苏新诗柳楷简体" panose="02000000000000000000" charset="-122"/>
                <a:ea typeface="方正苏新诗柳楷简体" panose="02000000000000000000" charset="-122"/>
                <a:cs typeface="+mn-ea"/>
                <a:sym typeface="+mn-lt"/>
              </a:rPr>
              <a:t>课题组队伍建设</a:t>
            </a:r>
            <a:endParaRPr lang="zh-CN" altLang="en-US" sz="4400" dirty="0">
              <a:solidFill>
                <a:srgbClr val="8FA3BC"/>
              </a:solidFill>
              <a:effectLst>
                <a:innerShdw blurRad="63500" dist="50800" dir="13500000">
                  <a:prstClr val="black">
                    <a:alpha val="12000"/>
                  </a:prstClr>
                </a:innerShdw>
              </a:effectLst>
              <a:latin typeface="方正苏新诗柳楷简体" panose="02000000000000000000" charset="-122"/>
              <a:ea typeface="方正苏新诗柳楷简体" panose="02000000000000000000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31410" y="2128115"/>
            <a:ext cx="1706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汉仪小麦体简" panose="00020600040101010101" charset="-122"/>
                <a:ea typeface="汉仪小麦体简" panose="00020600040101010101" charset="-122"/>
                <a:cs typeface="+mn-ea"/>
                <a:sym typeface="+mn-lt"/>
              </a:rPr>
              <a:t>（一）</a:t>
            </a:r>
            <a:endParaRPr lang="zh-CN" altLang="en-US" sz="4000" dirty="0">
              <a:solidFill>
                <a:schemeClr val="bg1"/>
              </a:solidFill>
              <a:latin typeface="汉仪小麦体简" panose="00020600040101010101" charset="-122"/>
              <a:ea typeface="汉仪小麦体简" panose="00020600040101010101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 rot="13630133" flipH="1" flipV="1">
            <a:off x="2412619" y="3627724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4" name="任意多边形: 形状 13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7969867" flipV="1">
            <a:off x="8895036" y="36350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9" name="任意多边形: 形状 18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2978,&quot;width&quot;:3627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907C6A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709</Words>
  <Application>WPS 演示</Application>
  <PresentationFormat>宽屏</PresentationFormat>
  <Paragraphs>84</Paragraphs>
  <Slides>15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12</vt:i4>
      </vt:variant>
      <vt:variant>
        <vt:lpstr>幻灯片标题</vt:lpstr>
      </vt:variant>
      <vt:variant>
        <vt:i4>15</vt:i4>
      </vt:variant>
    </vt:vector>
  </HeadingPairs>
  <TitlesOfParts>
    <vt:vector size="41" baseType="lpstr">
      <vt:lpstr>Arial</vt:lpstr>
      <vt:lpstr>宋体</vt:lpstr>
      <vt:lpstr>Wingdings</vt:lpstr>
      <vt:lpstr>方正苏新诗柳楷简体</vt:lpstr>
      <vt:lpstr>鸿雷板书简体-正式版</vt:lpstr>
      <vt:lpstr>汉仪小麦体简</vt:lpstr>
      <vt:lpstr>楷体</vt:lpstr>
      <vt:lpstr>汉仪金陵刻经-阿里智能版</vt:lpstr>
      <vt:lpstr>汉仪井柏然体简</vt:lpstr>
      <vt:lpstr>SentyZHAO 新蒂赵孟頫</vt:lpstr>
      <vt:lpstr>等线</vt:lpstr>
      <vt:lpstr>微软雅黑</vt:lpstr>
      <vt:lpstr>Arial Unicode MS</vt:lpstr>
      <vt:lpstr>Calibri</vt:lpstr>
      <vt:lpstr>Office 主题​​</vt:lpstr>
      <vt:lpstr>1_Office 主题​​</vt:lpstr>
      <vt:lpstr>5_Office 主题​​</vt:lpstr>
      <vt:lpstr>2_Office 主题​​</vt:lpstr>
      <vt:lpstr>3_Office 主题​​</vt:lpstr>
      <vt:lpstr>6_Office 主题​​</vt:lpstr>
      <vt:lpstr>7_Office 主题​​</vt:lpstr>
      <vt:lpstr>8_Office 主题​​</vt:lpstr>
      <vt:lpstr>10_Office 主题​​</vt:lpstr>
      <vt:lpstr>11_Office 主题​​</vt:lpstr>
      <vt:lpstr>13_Office 主题​​</vt:lpstr>
      <vt:lpstr>9_Office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58263148@qq.com</dc:creator>
  <cp:lastModifiedBy>筱苓风</cp:lastModifiedBy>
  <cp:revision>236</cp:revision>
  <dcterms:created xsi:type="dcterms:W3CDTF">2020-12-30T02:10:00Z</dcterms:created>
  <dcterms:modified xsi:type="dcterms:W3CDTF">2022-03-01T07:02:11Z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D0CF0BDBB2E14910A1D305BFD5262EBF</vt:lpwstr>
  </property>
  <property fmtid="{D5CDD505-2E9C-101B-9397-08002B2CF9AE}" pid="3" name="KSOProductBuildVer">
    <vt:lpwstr>2052-11.1.0.11365</vt:lpwstr>
  </property>
</Properties>
</file>