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226" r:id="rId1"/>
  </p:sldMasterIdLst>
  <p:notesMasterIdLst>
    <p:notesMasterId r:id="rId32"/>
  </p:notesMasterIdLst>
  <p:sldIdLst>
    <p:sldId id="344" r:id="rId2"/>
    <p:sldId id="1354" r:id="rId3"/>
    <p:sldId id="1355" r:id="rId4"/>
    <p:sldId id="1356" r:id="rId5"/>
    <p:sldId id="1357" r:id="rId6"/>
    <p:sldId id="1359" r:id="rId7"/>
    <p:sldId id="1361" r:id="rId8"/>
    <p:sldId id="1383" r:id="rId9"/>
    <p:sldId id="1384" r:id="rId10"/>
    <p:sldId id="1362" r:id="rId11"/>
    <p:sldId id="1363" r:id="rId12"/>
    <p:sldId id="1364" r:id="rId13"/>
    <p:sldId id="1365" r:id="rId14"/>
    <p:sldId id="1366" r:id="rId15"/>
    <p:sldId id="1367" r:id="rId16"/>
    <p:sldId id="1372" r:id="rId17"/>
    <p:sldId id="1370" r:id="rId18"/>
    <p:sldId id="1371" r:id="rId19"/>
    <p:sldId id="1373" r:id="rId20"/>
    <p:sldId id="1374" r:id="rId21"/>
    <p:sldId id="1375" r:id="rId22"/>
    <p:sldId id="1376" r:id="rId23"/>
    <p:sldId id="1377" r:id="rId24"/>
    <p:sldId id="1378" r:id="rId25"/>
    <p:sldId id="1379" r:id="rId26"/>
    <p:sldId id="1380" r:id="rId27"/>
    <p:sldId id="1381" r:id="rId28"/>
    <p:sldId id="1382" r:id="rId29"/>
    <p:sldId id="1385" r:id="rId30"/>
    <p:sldId id="1331" r:id="rId31"/>
  </p:sldIdLst>
  <p:sldSz cx="12192000" cy="6858000"/>
  <p:notesSz cx="6858000" cy="9144000"/>
  <p:custDataLst>
    <p:tags r:id="rId33"/>
  </p:custDataLst>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04FC"/>
    <a:srgbClr val="3333FF"/>
    <a:srgbClr val="000099"/>
    <a:srgbClr val="13DF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23" autoAdjust="0"/>
    <p:restoredTop sz="86016" autoAdjust="0"/>
  </p:normalViewPr>
  <p:slideViewPr>
    <p:cSldViewPr snapToGrid="0">
      <p:cViewPr varScale="1">
        <p:scale>
          <a:sx n="94" d="100"/>
          <a:sy n="94" d="100"/>
        </p:scale>
        <p:origin x="1248" y="90"/>
      </p:cViewPr>
      <p:guideLst/>
    </p:cSldViewPr>
  </p:slideViewPr>
  <p:notesTextViewPr>
    <p:cViewPr>
      <p:scale>
        <a:sx n="1" d="1"/>
        <a:sy n="1" d="1"/>
      </p:scale>
      <p:origin x="0" y="0"/>
    </p:cViewPr>
  </p:notesTextViewPr>
  <p:notesViewPr>
    <p:cSldViewPr snapToGrid="0">
      <p:cViewPr varScale="1">
        <p:scale>
          <a:sx n="86" d="100"/>
          <a:sy n="86" d="100"/>
        </p:scale>
        <p:origin x="3792" y="6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ACBB03-278A-4A39-8BC2-C75869824FC6}" type="doc">
      <dgm:prSet loTypeId="urn:microsoft.com/office/officeart/2005/8/layout/hList6" loCatId="list" qsTypeId="urn:microsoft.com/office/officeart/2005/8/quickstyle/simple1" qsCatId="simple" csTypeId="urn:microsoft.com/office/officeart/2005/8/colors/colorful4" csCatId="colorful" phldr="1"/>
      <dgm:spPr/>
      <dgm:t>
        <a:bodyPr/>
        <a:lstStyle/>
        <a:p>
          <a:endParaRPr lang="zh-CN" altLang="en-US"/>
        </a:p>
      </dgm:t>
    </dgm:pt>
    <dgm:pt modelId="{2D7DDE58-4522-478C-B710-BE0722A9A59D}">
      <dgm:prSet phldrT="[文本]"/>
      <dgm:spPr/>
      <dgm:t>
        <a:bodyPr/>
        <a:lstStyle/>
        <a:p>
          <a:r>
            <a:rPr lang="zh-CN" altLang="zh-CN" b="1" dirty="0">
              <a:effectLst/>
              <a:latin typeface="微软雅黑" panose="020B0503020204020204" pitchFamily="34" charset="-122"/>
              <a:ea typeface="微软雅黑" panose="020B0503020204020204" pitchFamily="34" charset="-122"/>
              <a:cs typeface="+mn-cs"/>
            </a:rPr>
            <a:t>住院</a:t>
          </a:r>
          <a:endParaRPr lang="en-US" altLang="zh-CN" b="1" dirty="0">
            <a:effectLst/>
            <a:latin typeface="微软雅黑" panose="020B0503020204020204" pitchFamily="34" charset="-122"/>
            <a:ea typeface="微软雅黑" panose="020B0503020204020204" pitchFamily="34" charset="-122"/>
            <a:cs typeface="+mn-cs"/>
          </a:endParaRPr>
        </a:p>
        <a:p>
          <a:r>
            <a:rPr lang="zh-CN" altLang="zh-CN" b="1" dirty="0">
              <a:effectLst/>
              <a:latin typeface="微软雅黑" panose="020B0503020204020204" pitchFamily="34" charset="-122"/>
              <a:ea typeface="微软雅黑" panose="020B0503020204020204" pitchFamily="34" charset="-122"/>
              <a:cs typeface="+mn-cs"/>
            </a:rPr>
            <a:t>患者</a:t>
          </a:r>
          <a:endParaRPr lang="zh-CN" altLang="en-US" b="1" dirty="0">
            <a:latin typeface="微软雅黑" panose="020B0503020204020204" pitchFamily="34" charset="-122"/>
            <a:ea typeface="微软雅黑" panose="020B0503020204020204" pitchFamily="34" charset="-122"/>
          </a:endParaRPr>
        </a:p>
      </dgm:t>
    </dgm:pt>
    <dgm:pt modelId="{C6548B2C-E189-4810-B118-7F24B9137632}" type="parTrans" cxnId="{74780160-6D41-4025-83F7-1DF4B0213495}">
      <dgm:prSet/>
      <dgm:spPr/>
      <dgm:t>
        <a:bodyPr/>
        <a:lstStyle/>
        <a:p>
          <a:endParaRPr lang="zh-CN" altLang="en-US" b="1">
            <a:latin typeface="微软雅黑" panose="020B0503020204020204" pitchFamily="34" charset="-122"/>
            <a:ea typeface="微软雅黑" panose="020B0503020204020204" pitchFamily="34" charset="-122"/>
          </a:endParaRPr>
        </a:p>
      </dgm:t>
    </dgm:pt>
    <dgm:pt modelId="{2AA91858-7D10-487B-A56A-FC1031F8B2C9}" type="sibTrans" cxnId="{74780160-6D41-4025-83F7-1DF4B0213495}">
      <dgm:prSet/>
      <dgm:spPr/>
      <dgm:t>
        <a:bodyPr/>
        <a:lstStyle/>
        <a:p>
          <a:endParaRPr lang="zh-CN" altLang="en-US" b="1">
            <a:latin typeface="微软雅黑" panose="020B0503020204020204" pitchFamily="34" charset="-122"/>
            <a:ea typeface="微软雅黑" panose="020B0503020204020204" pitchFamily="34" charset="-122"/>
          </a:endParaRPr>
        </a:p>
      </dgm:t>
    </dgm:pt>
    <dgm:pt modelId="{C07F5E3E-885F-48B1-8A19-1B309677B031}">
      <dgm:prSet phldrT="[文本]"/>
      <dgm:spPr/>
      <dgm:t>
        <a:bodyPr/>
        <a:lstStyle/>
        <a:p>
          <a:r>
            <a:rPr lang="zh-CN" altLang="zh-CN" b="1">
              <a:effectLst/>
              <a:latin typeface="微软雅黑" panose="020B0503020204020204" pitchFamily="34" charset="-122"/>
              <a:ea typeface="微软雅黑" panose="020B0503020204020204" pitchFamily="34" charset="-122"/>
              <a:cs typeface="+mn-cs"/>
            </a:rPr>
            <a:t>集中隔离人员</a:t>
          </a:r>
          <a:endParaRPr lang="zh-CN" altLang="en-US" b="1" dirty="0">
            <a:latin typeface="微软雅黑" panose="020B0503020204020204" pitchFamily="34" charset="-122"/>
            <a:ea typeface="微软雅黑" panose="020B0503020204020204" pitchFamily="34" charset="-122"/>
          </a:endParaRPr>
        </a:p>
      </dgm:t>
    </dgm:pt>
    <dgm:pt modelId="{14D76C3D-C5BB-4A13-9858-F4B45AE097F4}" type="parTrans" cxnId="{D1E5BA5B-AAFD-4348-853F-0AF42248B48D}">
      <dgm:prSet/>
      <dgm:spPr/>
      <dgm:t>
        <a:bodyPr/>
        <a:lstStyle/>
        <a:p>
          <a:endParaRPr lang="zh-CN" altLang="en-US" b="1">
            <a:latin typeface="微软雅黑" panose="020B0503020204020204" pitchFamily="34" charset="-122"/>
            <a:ea typeface="微软雅黑" panose="020B0503020204020204" pitchFamily="34" charset="-122"/>
          </a:endParaRPr>
        </a:p>
      </dgm:t>
    </dgm:pt>
    <dgm:pt modelId="{61308737-19CB-4B3D-B025-532E91194A5B}" type="sibTrans" cxnId="{D1E5BA5B-AAFD-4348-853F-0AF42248B48D}">
      <dgm:prSet/>
      <dgm:spPr/>
      <dgm:t>
        <a:bodyPr/>
        <a:lstStyle/>
        <a:p>
          <a:endParaRPr lang="zh-CN" altLang="en-US" b="1">
            <a:latin typeface="微软雅黑" panose="020B0503020204020204" pitchFamily="34" charset="-122"/>
            <a:ea typeface="微软雅黑" panose="020B0503020204020204" pitchFamily="34" charset="-122"/>
          </a:endParaRPr>
        </a:p>
      </dgm:t>
    </dgm:pt>
    <dgm:pt modelId="{CC2CFDF1-5527-49F7-9E1F-AED116A69808}">
      <dgm:prSet phldrT="[文本]"/>
      <dgm:spPr/>
      <dgm:t>
        <a:bodyPr/>
        <a:lstStyle/>
        <a:p>
          <a:r>
            <a:rPr lang="zh-CN" altLang="zh-CN" b="1">
              <a:effectLst/>
              <a:latin typeface="微软雅黑" panose="020B0503020204020204" pitchFamily="34" charset="-122"/>
              <a:ea typeface="微软雅黑" panose="020B0503020204020204" pitchFamily="34" charset="-122"/>
              <a:cs typeface="+mn-cs"/>
            </a:rPr>
            <a:t>居家健康监测人员</a:t>
          </a:r>
          <a:endParaRPr lang="zh-CN" altLang="en-US" b="1" dirty="0">
            <a:latin typeface="微软雅黑" panose="020B0503020204020204" pitchFamily="34" charset="-122"/>
            <a:ea typeface="微软雅黑" panose="020B0503020204020204" pitchFamily="34" charset="-122"/>
          </a:endParaRPr>
        </a:p>
      </dgm:t>
    </dgm:pt>
    <dgm:pt modelId="{6EBE6FF0-6FB6-4A21-A375-331A414B257D}" type="parTrans" cxnId="{4BBB8677-9AEC-4F01-B351-D1456C0FB2B5}">
      <dgm:prSet/>
      <dgm:spPr/>
      <dgm:t>
        <a:bodyPr/>
        <a:lstStyle/>
        <a:p>
          <a:endParaRPr lang="zh-CN" altLang="en-US" b="1">
            <a:latin typeface="微软雅黑" panose="020B0503020204020204" pitchFamily="34" charset="-122"/>
            <a:ea typeface="微软雅黑" panose="020B0503020204020204" pitchFamily="34" charset="-122"/>
          </a:endParaRPr>
        </a:p>
      </dgm:t>
    </dgm:pt>
    <dgm:pt modelId="{04FFF970-E199-48C1-A36F-EB1F705B0A0C}" type="sibTrans" cxnId="{4BBB8677-9AEC-4F01-B351-D1456C0FB2B5}">
      <dgm:prSet/>
      <dgm:spPr/>
      <dgm:t>
        <a:bodyPr/>
        <a:lstStyle/>
        <a:p>
          <a:endParaRPr lang="zh-CN" altLang="en-US" b="1">
            <a:latin typeface="微软雅黑" panose="020B0503020204020204" pitchFamily="34" charset="-122"/>
            <a:ea typeface="微软雅黑" panose="020B0503020204020204" pitchFamily="34" charset="-122"/>
          </a:endParaRPr>
        </a:p>
      </dgm:t>
    </dgm:pt>
    <dgm:pt modelId="{4CF04E79-33A8-4CDC-83D1-67D7F5807CEC}">
      <dgm:prSet phldrT="[文本]"/>
      <dgm:spPr/>
      <dgm:t>
        <a:bodyPr/>
        <a:lstStyle/>
        <a:p>
          <a:r>
            <a:rPr lang="zh-CN" altLang="zh-CN" b="1">
              <a:effectLst/>
              <a:latin typeface="微软雅黑" panose="020B0503020204020204" pitchFamily="34" charset="-122"/>
              <a:ea typeface="微软雅黑" panose="020B0503020204020204" pitchFamily="34" charset="-122"/>
              <a:cs typeface="+mn-cs"/>
            </a:rPr>
            <a:t>防疫一线人员</a:t>
          </a:r>
          <a:endParaRPr lang="zh-CN" altLang="en-US" b="1" dirty="0">
            <a:latin typeface="微软雅黑" panose="020B0503020204020204" pitchFamily="34" charset="-122"/>
            <a:ea typeface="微软雅黑" panose="020B0503020204020204" pitchFamily="34" charset="-122"/>
          </a:endParaRPr>
        </a:p>
      </dgm:t>
    </dgm:pt>
    <dgm:pt modelId="{3929A04C-BD9B-4FF1-BEB7-0B463D93341D}" type="parTrans" cxnId="{3BDF02B6-4CAD-4CD9-904C-8DA2583C3B10}">
      <dgm:prSet/>
      <dgm:spPr/>
      <dgm:t>
        <a:bodyPr/>
        <a:lstStyle/>
        <a:p>
          <a:endParaRPr lang="zh-CN" altLang="en-US" b="1">
            <a:latin typeface="微软雅黑" panose="020B0503020204020204" pitchFamily="34" charset="-122"/>
            <a:ea typeface="微软雅黑" panose="020B0503020204020204" pitchFamily="34" charset="-122"/>
          </a:endParaRPr>
        </a:p>
      </dgm:t>
    </dgm:pt>
    <dgm:pt modelId="{9FF3BCE3-F267-4346-8C78-C0020115B8BC}" type="sibTrans" cxnId="{3BDF02B6-4CAD-4CD9-904C-8DA2583C3B10}">
      <dgm:prSet/>
      <dgm:spPr/>
      <dgm:t>
        <a:bodyPr/>
        <a:lstStyle/>
        <a:p>
          <a:endParaRPr lang="zh-CN" altLang="en-US" b="1">
            <a:latin typeface="微软雅黑" panose="020B0503020204020204" pitchFamily="34" charset="-122"/>
            <a:ea typeface="微软雅黑" panose="020B0503020204020204" pitchFamily="34" charset="-122"/>
          </a:endParaRPr>
        </a:p>
      </dgm:t>
    </dgm:pt>
    <dgm:pt modelId="{E6A22B2F-FCDD-46DE-AD83-2FF037CE13C9}">
      <dgm:prSet phldrT="[文本]"/>
      <dgm:spPr/>
      <dgm:t>
        <a:bodyPr/>
        <a:lstStyle/>
        <a:p>
          <a:r>
            <a:rPr lang="zh-CN" altLang="zh-CN" b="1" dirty="0">
              <a:effectLst/>
              <a:latin typeface="微软雅黑" panose="020B0503020204020204" pitchFamily="34" charset="-122"/>
              <a:ea typeface="微软雅黑" panose="020B0503020204020204" pitchFamily="34" charset="-122"/>
              <a:cs typeface="+mn-cs"/>
            </a:rPr>
            <a:t>志愿者</a:t>
          </a:r>
          <a:endParaRPr lang="zh-CN" altLang="en-US" b="1" dirty="0">
            <a:latin typeface="微软雅黑" panose="020B0503020204020204" pitchFamily="34" charset="-122"/>
            <a:ea typeface="微软雅黑" panose="020B0503020204020204" pitchFamily="34" charset="-122"/>
          </a:endParaRPr>
        </a:p>
      </dgm:t>
    </dgm:pt>
    <dgm:pt modelId="{AAD3BCB9-A84E-44B1-B01B-B3AC02D4B971}" type="parTrans" cxnId="{A2B8F67C-3E6A-4573-AB55-46CF0EB29575}">
      <dgm:prSet/>
      <dgm:spPr/>
      <dgm:t>
        <a:bodyPr/>
        <a:lstStyle/>
        <a:p>
          <a:endParaRPr lang="zh-CN" altLang="en-US" b="1">
            <a:latin typeface="微软雅黑" panose="020B0503020204020204" pitchFamily="34" charset="-122"/>
            <a:ea typeface="微软雅黑" panose="020B0503020204020204" pitchFamily="34" charset="-122"/>
          </a:endParaRPr>
        </a:p>
      </dgm:t>
    </dgm:pt>
    <dgm:pt modelId="{75A40365-AAB0-4AA1-A652-6009C5E0514A}" type="sibTrans" cxnId="{A2B8F67C-3E6A-4573-AB55-46CF0EB29575}">
      <dgm:prSet/>
      <dgm:spPr/>
      <dgm:t>
        <a:bodyPr/>
        <a:lstStyle/>
        <a:p>
          <a:endParaRPr lang="zh-CN" altLang="en-US" b="1">
            <a:latin typeface="微软雅黑" panose="020B0503020204020204" pitchFamily="34" charset="-122"/>
            <a:ea typeface="微软雅黑" panose="020B0503020204020204" pitchFamily="34" charset="-122"/>
          </a:endParaRPr>
        </a:p>
      </dgm:t>
    </dgm:pt>
    <dgm:pt modelId="{DC1F8E12-E51D-4421-ACA3-22EC32F09E3B}" type="pres">
      <dgm:prSet presAssocID="{CFACBB03-278A-4A39-8BC2-C75869824FC6}" presName="Name0" presStyleCnt="0">
        <dgm:presLayoutVars>
          <dgm:dir/>
          <dgm:resizeHandles val="exact"/>
        </dgm:presLayoutVars>
      </dgm:prSet>
      <dgm:spPr/>
    </dgm:pt>
    <dgm:pt modelId="{721E1C19-25E8-4A83-91E1-019513BEA568}" type="pres">
      <dgm:prSet presAssocID="{2D7DDE58-4522-478C-B710-BE0722A9A59D}" presName="node" presStyleLbl="node1" presStyleIdx="0" presStyleCnt="5">
        <dgm:presLayoutVars>
          <dgm:bulletEnabled val="1"/>
        </dgm:presLayoutVars>
      </dgm:prSet>
      <dgm:spPr/>
    </dgm:pt>
    <dgm:pt modelId="{1E8A7579-D967-4642-BEE6-1F46C191C6BC}" type="pres">
      <dgm:prSet presAssocID="{2AA91858-7D10-487B-A56A-FC1031F8B2C9}" presName="sibTrans" presStyleCnt="0"/>
      <dgm:spPr/>
    </dgm:pt>
    <dgm:pt modelId="{68A6C21E-37F1-45E2-986F-D1415F0C6B1B}" type="pres">
      <dgm:prSet presAssocID="{C07F5E3E-885F-48B1-8A19-1B309677B031}" presName="node" presStyleLbl="node1" presStyleIdx="1" presStyleCnt="5">
        <dgm:presLayoutVars>
          <dgm:bulletEnabled val="1"/>
        </dgm:presLayoutVars>
      </dgm:prSet>
      <dgm:spPr/>
    </dgm:pt>
    <dgm:pt modelId="{7B06FB23-DCDF-41FA-A16F-BB45CE27E044}" type="pres">
      <dgm:prSet presAssocID="{61308737-19CB-4B3D-B025-532E91194A5B}" presName="sibTrans" presStyleCnt="0"/>
      <dgm:spPr/>
    </dgm:pt>
    <dgm:pt modelId="{A12096BB-8649-4406-9C94-8743BAE6BC90}" type="pres">
      <dgm:prSet presAssocID="{CC2CFDF1-5527-49F7-9E1F-AED116A69808}" presName="node" presStyleLbl="node1" presStyleIdx="2" presStyleCnt="5">
        <dgm:presLayoutVars>
          <dgm:bulletEnabled val="1"/>
        </dgm:presLayoutVars>
      </dgm:prSet>
      <dgm:spPr/>
    </dgm:pt>
    <dgm:pt modelId="{7392121B-FDCD-40D3-8651-1E8CE31EE584}" type="pres">
      <dgm:prSet presAssocID="{04FFF970-E199-48C1-A36F-EB1F705B0A0C}" presName="sibTrans" presStyleCnt="0"/>
      <dgm:spPr/>
    </dgm:pt>
    <dgm:pt modelId="{28CEDB27-4CAE-4D60-81D3-971AD142516E}" type="pres">
      <dgm:prSet presAssocID="{4CF04E79-33A8-4CDC-83D1-67D7F5807CEC}" presName="node" presStyleLbl="node1" presStyleIdx="3" presStyleCnt="5">
        <dgm:presLayoutVars>
          <dgm:bulletEnabled val="1"/>
        </dgm:presLayoutVars>
      </dgm:prSet>
      <dgm:spPr/>
    </dgm:pt>
    <dgm:pt modelId="{515EDA29-C46A-4B7E-AC08-36B915182F39}" type="pres">
      <dgm:prSet presAssocID="{9FF3BCE3-F267-4346-8C78-C0020115B8BC}" presName="sibTrans" presStyleCnt="0"/>
      <dgm:spPr/>
    </dgm:pt>
    <dgm:pt modelId="{AE51042B-193C-4184-9D77-736E8BC686F7}" type="pres">
      <dgm:prSet presAssocID="{E6A22B2F-FCDD-46DE-AD83-2FF037CE13C9}" presName="node" presStyleLbl="node1" presStyleIdx="4" presStyleCnt="5">
        <dgm:presLayoutVars>
          <dgm:bulletEnabled val="1"/>
        </dgm:presLayoutVars>
      </dgm:prSet>
      <dgm:spPr/>
    </dgm:pt>
  </dgm:ptLst>
  <dgm:cxnLst>
    <dgm:cxn modelId="{2EC5B10B-E707-4974-95BA-55A25A0E2296}" type="presOf" srcId="{CC2CFDF1-5527-49F7-9E1F-AED116A69808}" destId="{A12096BB-8649-4406-9C94-8743BAE6BC90}" srcOrd="0" destOrd="0" presId="urn:microsoft.com/office/officeart/2005/8/layout/hList6"/>
    <dgm:cxn modelId="{8CADB436-0251-4954-B487-4C7FDC7A4896}" type="presOf" srcId="{C07F5E3E-885F-48B1-8A19-1B309677B031}" destId="{68A6C21E-37F1-45E2-986F-D1415F0C6B1B}" srcOrd="0" destOrd="0" presId="urn:microsoft.com/office/officeart/2005/8/layout/hList6"/>
    <dgm:cxn modelId="{D1E5BA5B-AAFD-4348-853F-0AF42248B48D}" srcId="{CFACBB03-278A-4A39-8BC2-C75869824FC6}" destId="{C07F5E3E-885F-48B1-8A19-1B309677B031}" srcOrd="1" destOrd="0" parTransId="{14D76C3D-C5BB-4A13-9858-F4B45AE097F4}" sibTransId="{61308737-19CB-4B3D-B025-532E91194A5B}"/>
    <dgm:cxn modelId="{74780160-6D41-4025-83F7-1DF4B0213495}" srcId="{CFACBB03-278A-4A39-8BC2-C75869824FC6}" destId="{2D7DDE58-4522-478C-B710-BE0722A9A59D}" srcOrd="0" destOrd="0" parTransId="{C6548B2C-E189-4810-B118-7F24B9137632}" sibTransId="{2AA91858-7D10-487B-A56A-FC1031F8B2C9}"/>
    <dgm:cxn modelId="{4BBB8677-9AEC-4F01-B351-D1456C0FB2B5}" srcId="{CFACBB03-278A-4A39-8BC2-C75869824FC6}" destId="{CC2CFDF1-5527-49F7-9E1F-AED116A69808}" srcOrd="2" destOrd="0" parTransId="{6EBE6FF0-6FB6-4A21-A375-331A414B257D}" sibTransId="{04FFF970-E199-48C1-A36F-EB1F705B0A0C}"/>
    <dgm:cxn modelId="{A2B8F67C-3E6A-4573-AB55-46CF0EB29575}" srcId="{CFACBB03-278A-4A39-8BC2-C75869824FC6}" destId="{E6A22B2F-FCDD-46DE-AD83-2FF037CE13C9}" srcOrd="4" destOrd="0" parTransId="{AAD3BCB9-A84E-44B1-B01B-B3AC02D4B971}" sibTransId="{75A40365-AAB0-4AA1-A652-6009C5E0514A}"/>
    <dgm:cxn modelId="{BB69E690-CC92-4B3D-BC9F-B65E98F1C446}" type="presOf" srcId="{2D7DDE58-4522-478C-B710-BE0722A9A59D}" destId="{721E1C19-25E8-4A83-91E1-019513BEA568}" srcOrd="0" destOrd="0" presId="urn:microsoft.com/office/officeart/2005/8/layout/hList6"/>
    <dgm:cxn modelId="{7062239C-CEEE-4899-B4BE-A7E1CDEBB03E}" type="presOf" srcId="{E6A22B2F-FCDD-46DE-AD83-2FF037CE13C9}" destId="{AE51042B-193C-4184-9D77-736E8BC686F7}" srcOrd="0" destOrd="0" presId="urn:microsoft.com/office/officeart/2005/8/layout/hList6"/>
    <dgm:cxn modelId="{3BDF02B6-4CAD-4CD9-904C-8DA2583C3B10}" srcId="{CFACBB03-278A-4A39-8BC2-C75869824FC6}" destId="{4CF04E79-33A8-4CDC-83D1-67D7F5807CEC}" srcOrd="3" destOrd="0" parTransId="{3929A04C-BD9B-4FF1-BEB7-0B463D93341D}" sibTransId="{9FF3BCE3-F267-4346-8C78-C0020115B8BC}"/>
    <dgm:cxn modelId="{9F6DC4C4-DCE8-47DB-984F-DD9D633DFE2A}" type="presOf" srcId="{CFACBB03-278A-4A39-8BC2-C75869824FC6}" destId="{DC1F8E12-E51D-4421-ACA3-22EC32F09E3B}" srcOrd="0" destOrd="0" presId="urn:microsoft.com/office/officeart/2005/8/layout/hList6"/>
    <dgm:cxn modelId="{56201CDD-C2A4-4D53-843A-EA7161D711DA}" type="presOf" srcId="{4CF04E79-33A8-4CDC-83D1-67D7F5807CEC}" destId="{28CEDB27-4CAE-4D60-81D3-971AD142516E}" srcOrd="0" destOrd="0" presId="urn:microsoft.com/office/officeart/2005/8/layout/hList6"/>
    <dgm:cxn modelId="{E6A54D91-E751-49A5-9DA6-5C0B00A2191E}" type="presParOf" srcId="{DC1F8E12-E51D-4421-ACA3-22EC32F09E3B}" destId="{721E1C19-25E8-4A83-91E1-019513BEA568}" srcOrd="0" destOrd="0" presId="urn:microsoft.com/office/officeart/2005/8/layout/hList6"/>
    <dgm:cxn modelId="{0E7FE7F6-4B7B-4A70-B0BD-9B505AFFD93D}" type="presParOf" srcId="{DC1F8E12-E51D-4421-ACA3-22EC32F09E3B}" destId="{1E8A7579-D967-4642-BEE6-1F46C191C6BC}" srcOrd="1" destOrd="0" presId="urn:microsoft.com/office/officeart/2005/8/layout/hList6"/>
    <dgm:cxn modelId="{BD55881A-2F4D-444A-BDF0-7B02FFC91270}" type="presParOf" srcId="{DC1F8E12-E51D-4421-ACA3-22EC32F09E3B}" destId="{68A6C21E-37F1-45E2-986F-D1415F0C6B1B}" srcOrd="2" destOrd="0" presId="urn:microsoft.com/office/officeart/2005/8/layout/hList6"/>
    <dgm:cxn modelId="{9ECA147D-5020-4ADD-8C08-B102E3C948DB}" type="presParOf" srcId="{DC1F8E12-E51D-4421-ACA3-22EC32F09E3B}" destId="{7B06FB23-DCDF-41FA-A16F-BB45CE27E044}" srcOrd="3" destOrd="0" presId="urn:microsoft.com/office/officeart/2005/8/layout/hList6"/>
    <dgm:cxn modelId="{184E1D25-4477-4FBD-AB4A-484EC0EFF441}" type="presParOf" srcId="{DC1F8E12-E51D-4421-ACA3-22EC32F09E3B}" destId="{A12096BB-8649-4406-9C94-8743BAE6BC90}" srcOrd="4" destOrd="0" presId="urn:microsoft.com/office/officeart/2005/8/layout/hList6"/>
    <dgm:cxn modelId="{A24E489A-A9DC-43D1-A91D-979000DF4157}" type="presParOf" srcId="{DC1F8E12-E51D-4421-ACA3-22EC32F09E3B}" destId="{7392121B-FDCD-40D3-8651-1E8CE31EE584}" srcOrd="5" destOrd="0" presId="urn:microsoft.com/office/officeart/2005/8/layout/hList6"/>
    <dgm:cxn modelId="{4D89736B-669C-4651-807C-8223F583C167}" type="presParOf" srcId="{DC1F8E12-E51D-4421-ACA3-22EC32F09E3B}" destId="{28CEDB27-4CAE-4D60-81D3-971AD142516E}" srcOrd="6" destOrd="0" presId="urn:microsoft.com/office/officeart/2005/8/layout/hList6"/>
    <dgm:cxn modelId="{D3404319-52E4-4326-BDA7-093D718C5586}" type="presParOf" srcId="{DC1F8E12-E51D-4421-ACA3-22EC32F09E3B}" destId="{515EDA29-C46A-4B7E-AC08-36B915182F39}" srcOrd="7" destOrd="0" presId="urn:microsoft.com/office/officeart/2005/8/layout/hList6"/>
    <dgm:cxn modelId="{540EFBA5-4936-455A-B7F4-0D41F96C8B5B}" type="presParOf" srcId="{DC1F8E12-E51D-4421-ACA3-22EC32F09E3B}" destId="{AE51042B-193C-4184-9D77-736E8BC686F7}" srcOrd="8"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1E1C19-25E8-4A83-91E1-019513BEA568}">
      <dsp:nvSpPr>
        <dsp:cNvPr id="0" name=""/>
        <dsp:cNvSpPr/>
      </dsp:nvSpPr>
      <dsp:spPr>
        <a:xfrm rot="16200000">
          <a:off x="-492884" y="496598"/>
          <a:ext cx="2296656" cy="1303458"/>
        </a:xfrm>
        <a:prstGeom prst="flowChartManualOperati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5720" bIns="0" numCol="1" spcCol="1270" anchor="ctr" anchorCtr="0">
          <a:noAutofit/>
        </a:bodyPr>
        <a:lstStyle/>
        <a:p>
          <a:pPr marL="0" lvl="0" indent="0" algn="ctr" defTabSz="1022350">
            <a:lnSpc>
              <a:spcPct val="90000"/>
            </a:lnSpc>
            <a:spcBef>
              <a:spcPct val="0"/>
            </a:spcBef>
            <a:spcAft>
              <a:spcPct val="35000"/>
            </a:spcAft>
            <a:buNone/>
          </a:pPr>
          <a:r>
            <a:rPr lang="zh-CN" altLang="zh-CN" sz="2300" b="1" kern="1200" dirty="0">
              <a:effectLst/>
              <a:latin typeface="微软雅黑" panose="020B0503020204020204" pitchFamily="34" charset="-122"/>
              <a:ea typeface="微软雅黑" panose="020B0503020204020204" pitchFamily="34" charset="-122"/>
              <a:cs typeface="+mn-cs"/>
            </a:rPr>
            <a:t>住院</a:t>
          </a:r>
          <a:endParaRPr lang="en-US" altLang="zh-CN" sz="2300" b="1" kern="1200" dirty="0">
            <a:effectLst/>
            <a:latin typeface="微软雅黑" panose="020B0503020204020204" pitchFamily="34" charset="-122"/>
            <a:ea typeface="微软雅黑" panose="020B0503020204020204" pitchFamily="34" charset="-122"/>
            <a:cs typeface="+mn-cs"/>
          </a:endParaRPr>
        </a:p>
        <a:p>
          <a:pPr marL="0" lvl="0" indent="0" algn="ctr" defTabSz="1022350">
            <a:lnSpc>
              <a:spcPct val="90000"/>
            </a:lnSpc>
            <a:spcBef>
              <a:spcPct val="0"/>
            </a:spcBef>
            <a:spcAft>
              <a:spcPct val="35000"/>
            </a:spcAft>
            <a:buNone/>
          </a:pPr>
          <a:r>
            <a:rPr lang="zh-CN" altLang="zh-CN" sz="2300" b="1" kern="1200" dirty="0">
              <a:effectLst/>
              <a:latin typeface="微软雅黑" panose="020B0503020204020204" pitchFamily="34" charset="-122"/>
              <a:ea typeface="微软雅黑" panose="020B0503020204020204" pitchFamily="34" charset="-122"/>
              <a:cs typeface="+mn-cs"/>
            </a:rPr>
            <a:t>患者</a:t>
          </a:r>
          <a:endParaRPr lang="zh-CN" altLang="en-US" sz="2300" b="1" kern="1200" dirty="0">
            <a:latin typeface="微软雅黑" panose="020B0503020204020204" pitchFamily="34" charset="-122"/>
            <a:ea typeface="微软雅黑" panose="020B0503020204020204" pitchFamily="34" charset="-122"/>
          </a:endParaRPr>
        </a:p>
      </dsp:txBody>
      <dsp:txXfrm rot="5400000">
        <a:off x="3715" y="459330"/>
        <a:ext cx="1303458" cy="1377994"/>
      </dsp:txXfrm>
    </dsp:sp>
    <dsp:sp modelId="{68A6C21E-37F1-45E2-986F-D1415F0C6B1B}">
      <dsp:nvSpPr>
        <dsp:cNvPr id="0" name=""/>
        <dsp:cNvSpPr/>
      </dsp:nvSpPr>
      <dsp:spPr>
        <a:xfrm rot="16200000">
          <a:off x="908333" y="496598"/>
          <a:ext cx="2296656" cy="1303458"/>
        </a:xfrm>
        <a:prstGeom prst="flowChartManualOperation">
          <a:avLst/>
        </a:prstGeom>
        <a:solidFill>
          <a:schemeClr val="accent4">
            <a:hueOff val="2598923"/>
            <a:satOff val="-11992"/>
            <a:lumOff val="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5720" bIns="0" numCol="1" spcCol="1270" anchor="ctr" anchorCtr="0">
          <a:noAutofit/>
        </a:bodyPr>
        <a:lstStyle/>
        <a:p>
          <a:pPr marL="0" lvl="0" indent="0" algn="ctr" defTabSz="1022350">
            <a:lnSpc>
              <a:spcPct val="90000"/>
            </a:lnSpc>
            <a:spcBef>
              <a:spcPct val="0"/>
            </a:spcBef>
            <a:spcAft>
              <a:spcPct val="35000"/>
            </a:spcAft>
            <a:buNone/>
          </a:pPr>
          <a:r>
            <a:rPr lang="zh-CN" altLang="zh-CN" sz="2300" b="1" kern="1200">
              <a:effectLst/>
              <a:latin typeface="微软雅黑" panose="020B0503020204020204" pitchFamily="34" charset="-122"/>
              <a:ea typeface="微软雅黑" panose="020B0503020204020204" pitchFamily="34" charset="-122"/>
              <a:cs typeface="+mn-cs"/>
            </a:rPr>
            <a:t>集中隔离人员</a:t>
          </a:r>
          <a:endParaRPr lang="zh-CN" altLang="en-US" sz="2300" b="1" kern="1200" dirty="0">
            <a:latin typeface="微软雅黑" panose="020B0503020204020204" pitchFamily="34" charset="-122"/>
            <a:ea typeface="微软雅黑" panose="020B0503020204020204" pitchFamily="34" charset="-122"/>
          </a:endParaRPr>
        </a:p>
      </dsp:txBody>
      <dsp:txXfrm rot="5400000">
        <a:off x="1404932" y="459330"/>
        <a:ext cx="1303458" cy="1377994"/>
      </dsp:txXfrm>
    </dsp:sp>
    <dsp:sp modelId="{A12096BB-8649-4406-9C94-8743BAE6BC90}">
      <dsp:nvSpPr>
        <dsp:cNvPr id="0" name=""/>
        <dsp:cNvSpPr/>
      </dsp:nvSpPr>
      <dsp:spPr>
        <a:xfrm rot="16200000">
          <a:off x="2309551" y="496598"/>
          <a:ext cx="2296656" cy="1303458"/>
        </a:xfrm>
        <a:prstGeom prst="flowChartManualOperation">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5720" bIns="0" numCol="1" spcCol="1270" anchor="ctr" anchorCtr="0">
          <a:noAutofit/>
        </a:bodyPr>
        <a:lstStyle/>
        <a:p>
          <a:pPr marL="0" lvl="0" indent="0" algn="ctr" defTabSz="1022350">
            <a:lnSpc>
              <a:spcPct val="90000"/>
            </a:lnSpc>
            <a:spcBef>
              <a:spcPct val="0"/>
            </a:spcBef>
            <a:spcAft>
              <a:spcPct val="35000"/>
            </a:spcAft>
            <a:buNone/>
          </a:pPr>
          <a:r>
            <a:rPr lang="zh-CN" altLang="zh-CN" sz="2300" b="1" kern="1200">
              <a:effectLst/>
              <a:latin typeface="微软雅黑" panose="020B0503020204020204" pitchFamily="34" charset="-122"/>
              <a:ea typeface="微软雅黑" panose="020B0503020204020204" pitchFamily="34" charset="-122"/>
              <a:cs typeface="+mn-cs"/>
            </a:rPr>
            <a:t>居家健康监测人员</a:t>
          </a:r>
          <a:endParaRPr lang="zh-CN" altLang="en-US" sz="2300" b="1" kern="1200" dirty="0">
            <a:latin typeface="微软雅黑" panose="020B0503020204020204" pitchFamily="34" charset="-122"/>
            <a:ea typeface="微软雅黑" panose="020B0503020204020204" pitchFamily="34" charset="-122"/>
          </a:endParaRPr>
        </a:p>
      </dsp:txBody>
      <dsp:txXfrm rot="5400000">
        <a:off x="2806150" y="459330"/>
        <a:ext cx="1303458" cy="1377994"/>
      </dsp:txXfrm>
    </dsp:sp>
    <dsp:sp modelId="{28CEDB27-4CAE-4D60-81D3-971AD142516E}">
      <dsp:nvSpPr>
        <dsp:cNvPr id="0" name=""/>
        <dsp:cNvSpPr/>
      </dsp:nvSpPr>
      <dsp:spPr>
        <a:xfrm rot="16200000">
          <a:off x="3710769" y="496598"/>
          <a:ext cx="2296656" cy="1303458"/>
        </a:xfrm>
        <a:prstGeom prst="flowChartManualOperation">
          <a:avLst/>
        </a:prstGeom>
        <a:solidFill>
          <a:schemeClr val="accent4">
            <a:hueOff val="7796769"/>
            <a:satOff val="-35976"/>
            <a:lumOff val="13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5720" bIns="0" numCol="1" spcCol="1270" anchor="ctr" anchorCtr="0">
          <a:noAutofit/>
        </a:bodyPr>
        <a:lstStyle/>
        <a:p>
          <a:pPr marL="0" lvl="0" indent="0" algn="ctr" defTabSz="1022350">
            <a:lnSpc>
              <a:spcPct val="90000"/>
            </a:lnSpc>
            <a:spcBef>
              <a:spcPct val="0"/>
            </a:spcBef>
            <a:spcAft>
              <a:spcPct val="35000"/>
            </a:spcAft>
            <a:buNone/>
          </a:pPr>
          <a:r>
            <a:rPr lang="zh-CN" altLang="zh-CN" sz="2300" b="1" kern="1200">
              <a:effectLst/>
              <a:latin typeface="微软雅黑" panose="020B0503020204020204" pitchFamily="34" charset="-122"/>
              <a:ea typeface="微软雅黑" panose="020B0503020204020204" pitchFamily="34" charset="-122"/>
              <a:cs typeface="+mn-cs"/>
            </a:rPr>
            <a:t>防疫一线人员</a:t>
          </a:r>
          <a:endParaRPr lang="zh-CN" altLang="en-US" sz="2300" b="1" kern="1200" dirty="0">
            <a:latin typeface="微软雅黑" panose="020B0503020204020204" pitchFamily="34" charset="-122"/>
            <a:ea typeface="微软雅黑" panose="020B0503020204020204" pitchFamily="34" charset="-122"/>
          </a:endParaRPr>
        </a:p>
      </dsp:txBody>
      <dsp:txXfrm rot="5400000">
        <a:off x="4207368" y="459330"/>
        <a:ext cx="1303458" cy="1377994"/>
      </dsp:txXfrm>
    </dsp:sp>
    <dsp:sp modelId="{AE51042B-193C-4184-9D77-736E8BC686F7}">
      <dsp:nvSpPr>
        <dsp:cNvPr id="0" name=""/>
        <dsp:cNvSpPr/>
      </dsp:nvSpPr>
      <dsp:spPr>
        <a:xfrm rot="16200000">
          <a:off x="5111987" y="496598"/>
          <a:ext cx="2296656" cy="1303458"/>
        </a:xfrm>
        <a:prstGeom prst="flowChartManualOperation">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5720" bIns="0" numCol="1" spcCol="1270" anchor="ctr" anchorCtr="0">
          <a:noAutofit/>
        </a:bodyPr>
        <a:lstStyle/>
        <a:p>
          <a:pPr marL="0" lvl="0" indent="0" algn="ctr" defTabSz="1022350">
            <a:lnSpc>
              <a:spcPct val="90000"/>
            </a:lnSpc>
            <a:spcBef>
              <a:spcPct val="0"/>
            </a:spcBef>
            <a:spcAft>
              <a:spcPct val="35000"/>
            </a:spcAft>
            <a:buNone/>
          </a:pPr>
          <a:r>
            <a:rPr lang="zh-CN" altLang="zh-CN" sz="2300" b="1" kern="1200" dirty="0">
              <a:effectLst/>
              <a:latin typeface="微软雅黑" panose="020B0503020204020204" pitchFamily="34" charset="-122"/>
              <a:ea typeface="微软雅黑" panose="020B0503020204020204" pitchFamily="34" charset="-122"/>
              <a:cs typeface="+mn-cs"/>
            </a:rPr>
            <a:t>志愿者</a:t>
          </a:r>
          <a:endParaRPr lang="zh-CN" altLang="en-US" sz="2300" b="1" kern="1200" dirty="0">
            <a:latin typeface="微软雅黑" panose="020B0503020204020204" pitchFamily="34" charset="-122"/>
            <a:ea typeface="微软雅黑" panose="020B0503020204020204" pitchFamily="34" charset="-122"/>
          </a:endParaRPr>
        </a:p>
      </dsp:txBody>
      <dsp:txXfrm rot="5400000">
        <a:off x="5608586" y="459330"/>
        <a:ext cx="1303458" cy="1377994"/>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AF55F50-1962-4DD5-8390-058DC74AD85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a:extLst>
              <a:ext uri="{FF2B5EF4-FFF2-40B4-BE49-F238E27FC236}">
                <a16:creationId xmlns:a16="http://schemas.microsoft.com/office/drawing/2014/main" id="{6056D466-29A6-4803-8915-E3D1D974372C}"/>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5C41B282-10AF-4569-97D8-E5E3051FF8CF}" type="datetimeFigureOut">
              <a:rPr lang="zh-CN" altLang="en-US"/>
              <a:pPr>
                <a:defRPr/>
              </a:pPr>
              <a:t>2022/3/22</a:t>
            </a:fld>
            <a:endParaRPr lang="zh-CN" altLang="en-US"/>
          </a:p>
        </p:txBody>
      </p:sp>
      <p:sp>
        <p:nvSpPr>
          <p:cNvPr id="4" name="幻灯片图像占位符 3">
            <a:extLst>
              <a:ext uri="{FF2B5EF4-FFF2-40B4-BE49-F238E27FC236}">
                <a16:creationId xmlns:a16="http://schemas.microsoft.com/office/drawing/2014/main" id="{B7CDDAB8-14C2-4BFD-81E8-107D75806B95}"/>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a:extLst>
              <a:ext uri="{FF2B5EF4-FFF2-40B4-BE49-F238E27FC236}">
                <a16:creationId xmlns:a16="http://schemas.microsoft.com/office/drawing/2014/main" id="{D43761EB-C5D9-450C-AB0F-1022CFF3492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a:extLst>
              <a:ext uri="{FF2B5EF4-FFF2-40B4-BE49-F238E27FC236}">
                <a16:creationId xmlns:a16="http://schemas.microsoft.com/office/drawing/2014/main" id="{5F2087D0-923C-42C9-86CD-1AF297A59F6C}"/>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a:extLst>
              <a:ext uri="{FF2B5EF4-FFF2-40B4-BE49-F238E27FC236}">
                <a16:creationId xmlns:a16="http://schemas.microsoft.com/office/drawing/2014/main" id="{AFDF59F3-394A-4009-B32D-D6EAA9892808}"/>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B0E2EEAF-1F83-4E3A-ABE7-B86364E76521}"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a:solidFill>
                  <a:schemeClr val="tx1"/>
                </a:solidFill>
                <a:effectLst/>
                <a:latin typeface="+mn-lt"/>
                <a:ea typeface="+mn-ea"/>
                <a:cs typeface="+mn-cs"/>
              </a:rPr>
              <a:t>各位领导，下午好。我是南京医科大学公共卫生学院王建明，今天我向大家汇报《</a:t>
            </a:r>
            <a:r>
              <a:rPr lang="zh-CN" altLang="zh-CN" sz="1200" b="1" kern="1200" dirty="0">
                <a:solidFill>
                  <a:schemeClr val="tx1"/>
                </a:solidFill>
                <a:effectLst/>
                <a:latin typeface="+mn-lt"/>
                <a:ea typeface="+mn-ea"/>
                <a:cs typeface="+mn-cs"/>
              </a:rPr>
              <a:t>江苏省校园突发新冠疫情应急处置预案</a:t>
            </a:r>
            <a:r>
              <a:rPr lang="zh-CN" altLang="zh-CN" sz="1200" kern="1200" dirty="0">
                <a:solidFill>
                  <a:schemeClr val="tx1"/>
                </a:solidFill>
                <a:effectLst/>
                <a:latin typeface="+mn-lt"/>
                <a:ea typeface="+mn-ea"/>
                <a:cs typeface="+mn-cs"/>
              </a:rPr>
              <a:t>》的编制背景、实施流程和注意事项。</a:t>
            </a:r>
            <a:endParaRPr lang="zh-CN" altLang="en-US" dirty="0"/>
          </a:p>
        </p:txBody>
      </p:sp>
      <p:sp>
        <p:nvSpPr>
          <p:cNvPr id="4" name="灯片编号占位符 3"/>
          <p:cNvSpPr>
            <a:spLocks noGrp="1"/>
          </p:cNvSpPr>
          <p:nvPr>
            <p:ph type="sldNum" sz="quarter" idx="5"/>
          </p:nvPr>
        </p:nvSpPr>
        <p:spPr/>
        <p:txBody>
          <a:bodyPr/>
          <a:lstStyle/>
          <a:p>
            <a:pPr>
              <a:defRPr/>
            </a:pPr>
            <a:fld id="{B0E2EEAF-1F83-4E3A-ABE7-B86364E76521}" type="slidenum">
              <a:rPr lang="zh-CN" altLang="en-US" smtClean="0"/>
              <a:pPr>
                <a:defRPr/>
              </a:pPr>
              <a:t>1</a:t>
            </a:fld>
            <a:endParaRPr lang="zh-CN" altLang="en-US"/>
          </a:p>
        </p:txBody>
      </p:sp>
    </p:spTree>
    <p:extLst>
      <p:ext uri="{BB962C8B-B14F-4D97-AF65-F5344CB8AC3E}">
        <p14:creationId xmlns:p14="http://schemas.microsoft.com/office/powerpoint/2010/main" val="1060540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dirty="0"/>
              <a:t>二</a:t>
            </a:r>
            <a:r>
              <a:rPr lang="zh-CN" altLang="en-US" dirty="0"/>
              <a:t>、</a:t>
            </a:r>
            <a:r>
              <a:rPr lang="zh-CN" altLang="zh-CN" dirty="0"/>
              <a:t>启动联防联控机制</a:t>
            </a:r>
            <a:endParaRPr lang="en-US"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在属地县级疫情防控指挥机构统一领导下，成立学校疫情处置专班，各有关部门共同配合，科学、精准、专业、高效做好校园突发疫情处置工作。</a:t>
            </a:r>
            <a:endParaRPr lang="en-US" altLang="zh-CN"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zh-CN" sz="1200" kern="1200" dirty="0">
                <a:solidFill>
                  <a:schemeClr val="tx1"/>
                </a:solidFill>
                <a:effectLst/>
                <a:latin typeface="+mn-lt"/>
                <a:ea typeface="+mn-ea"/>
                <a:cs typeface="+mn-cs"/>
              </a:rPr>
              <a:t>属地政府和相关部门第一时间介入，靠前指挥，配备工作专班，建立</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一对一</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专项协作防控机制，立即派驻固定对接的</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五大员</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 </a:t>
            </a:r>
            <a:r>
              <a:rPr lang="zh-CN" altLang="zh-CN" sz="1200" kern="1200" dirty="0">
                <a:solidFill>
                  <a:schemeClr val="tx1"/>
                </a:solidFill>
                <a:effectLst/>
                <a:latin typeface="+mn-lt"/>
                <a:ea typeface="+mn-ea"/>
                <a:cs typeface="+mn-cs"/>
              </a:rPr>
              <a:t>进驻学校，做到校地一盘棋，责任一条线，力量一股绳。</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zh-CN" sz="1200" kern="1200" dirty="0">
                <a:solidFill>
                  <a:schemeClr val="tx1"/>
                </a:solidFill>
                <a:effectLst/>
                <a:latin typeface="+mn-lt"/>
                <a:ea typeface="+mn-ea"/>
                <a:cs typeface="+mn-cs"/>
              </a:rPr>
              <a:t>特别是要依靠政府部门力量紧急征用一批宾馆、交通工具，第一时间将排查出的密接、密接的密接协助转运至校外集中隔离点；全力做好抗疫物资、生活用品、食品供应保障，维护校园及周边稳定；配合医护人员进校开展多轮师生核酸检测，指导抗原试剂盒自测，及时排查疫情风险点，阻断传播链；明确疫情相关信息由属地相关部门扎口，及时向社会发布事件信息或公告，并向各有关部门通报。</a:t>
            </a:r>
          </a:p>
          <a:p>
            <a:endParaRPr lang="zh-CN" altLang="en-US" dirty="0"/>
          </a:p>
        </p:txBody>
      </p:sp>
      <p:sp>
        <p:nvSpPr>
          <p:cNvPr id="4" name="灯片编号占位符 3"/>
          <p:cNvSpPr>
            <a:spLocks noGrp="1"/>
          </p:cNvSpPr>
          <p:nvPr>
            <p:ph type="sldNum" sz="quarter" idx="5"/>
          </p:nvPr>
        </p:nvSpPr>
        <p:spPr/>
        <p:txBody>
          <a:bodyPr/>
          <a:lstStyle/>
          <a:p>
            <a:pPr>
              <a:defRPr/>
            </a:pPr>
            <a:fld id="{B0E2EEAF-1F83-4E3A-ABE7-B86364E76521}" type="slidenum">
              <a:rPr lang="zh-CN" altLang="en-US" smtClean="0"/>
              <a:pPr>
                <a:defRPr/>
              </a:pPr>
              <a:t>10</a:t>
            </a:fld>
            <a:endParaRPr lang="zh-CN" altLang="en-US"/>
          </a:p>
        </p:txBody>
      </p:sp>
    </p:spTree>
    <p:extLst>
      <p:ext uri="{BB962C8B-B14F-4D97-AF65-F5344CB8AC3E}">
        <p14:creationId xmlns:p14="http://schemas.microsoft.com/office/powerpoint/2010/main" val="235109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dirty="0"/>
              <a:t>三、启动校园应急响应</a:t>
            </a:r>
            <a:endParaRPr lang="en-US" altLang="zh-CN"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zh-CN" sz="1200" kern="1200" dirty="0">
                <a:solidFill>
                  <a:schemeClr val="tx1"/>
                </a:solidFill>
                <a:effectLst/>
                <a:latin typeface="+mn-lt"/>
                <a:ea typeface="+mn-ea"/>
                <a:cs typeface="+mn-cs"/>
              </a:rPr>
              <a:t>发现核酸检测阳性病例和密切接触者后，学校新冠肺炎校园突发疫情应急处置工作领导小组、工作组立即进入应急状态，应急体系立即启动、应急人员立即到岗、应急处置立即展开。</a:t>
            </a:r>
            <a:endParaRPr lang="en-US" altLang="zh-CN" sz="1200" kern="1200" dirty="0">
              <a:solidFill>
                <a:schemeClr val="tx1"/>
              </a:solidFill>
              <a:effectLst/>
              <a:latin typeface="+mn-lt"/>
              <a:ea typeface="+mn-ea"/>
              <a:cs typeface="+mn-cs"/>
            </a:endParaRPr>
          </a:p>
          <a:p>
            <a:pPr marL="0" lvl="0" indent="0" defTabSz="914400" eaLnBrk="1" fontAlgn="auto" hangingPunct="1">
              <a:spcBef>
                <a:spcPts val="600"/>
              </a:spcBef>
              <a:spcAft>
                <a:spcPts val="600"/>
              </a:spcAft>
              <a:buFont typeface="Wingdings" panose="05000000000000000000" pitchFamily="2" charset="2"/>
              <a:buNone/>
              <a:defRPr/>
            </a:pPr>
            <a:r>
              <a:rPr lang="zh-CN" altLang="en-US" sz="1200" kern="1200" dirty="0">
                <a:solidFill>
                  <a:schemeClr val="tx1"/>
                </a:solidFill>
                <a:effectLst/>
                <a:latin typeface="+mn-lt"/>
                <a:ea typeface="+mn-ea"/>
                <a:cs typeface="+mn-cs"/>
              </a:rPr>
              <a:t>需要注意的是：</a:t>
            </a:r>
            <a:r>
              <a:rPr lang="zh-CN" altLang="en-US" sz="1200" dirty="0">
                <a:latin typeface="微软雅黑" panose="020B0503020204020204" pitchFamily="34" charset="-122"/>
                <a:ea typeface="微软雅黑" panose="020B0503020204020204" pitchFamily="34" charset="-122"/>
              </a:rPr>
              <a:t>谁负责通知各工作组？何时召开第一次会议？这些是需要提前规划的。</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pPr>
              <a:defRPr/>
            </a:pPr>
            <a:fld id="{B0E2EEAF-1F83-4E3A-ABE7-B86364E76521}" type="slidenum">
              <a:rPr lang="zh-CN" altLang="en-US" smtClean="0"/>
              <a:pPr>
                <a:defRPr/>
              </a:pPr>
              <a:t>11</a:t>
            </a:fld>
            <a:endParaRPr lang="zh-CN" altLang="en-US"/>
          </a:p>
        </p:txBody>
      </p:sp>
    </p:spTree>
    <p:extLst>
      <p:ext uri="{BB962C8B-B14F-4D97-AF65-F5344CB8AC3E}">
        <p14:creationId xmlns:p14="http://schemas.microsoft.com/office/powerpoint/2010/main" val="2068197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dirty="0"/>
              <a:t>四、</a:t>
            </a:r>
            <a:r>
              <a:rPr lang="zh-CN" altLang="zh-CN" dirty="0"/>
              <a:t>校园封闭与管控</a:t>
            </a:r>
            <a:endParaRPr lang="en-US" altLang="zh-CN"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zh-CN" sz="1200" kern="1200" dirty="0">
                <a:solidFill>
                  <a:schemeClr val="tx1"/>
                </a:solidFill>
                <a:effectLst/>
                <a:latin typeface="+mn-lt"/>
                <a:ea typeface="+mn-ea"/>
                <a:cs typeface="+mn-cs"/>
              </a:rPr>
              <a:t>发现核酸检测阳性病例，经应急处置工作领导小组确认后实施校园封闭管理，学校大门道闸全部关闭，所有人员只进不出，该病例轨迹涉及场所按要求实施封闭管理。立即停止校园内一切教学、科研活动、行政办公会议、文娱体育活动等，半小时内确保通知到每一位师生员工，要求教职员工全部在办公室待命，学生在党委学工部、学院、辅导员组织下有序回到宿舍待命。一小时内，以应急处置工作领导小组名义向师生员工发送《校园突发疫情情况告知书》。加强校门口安保和校内安全巡查，严禁师生在校园内道路及公共场所逗留，加强校内楼栋的物业门卫值守工作，严禁无关人员进出，确保全体师生进入相应房屋单元。校外师生员工做好个人防护，减少外出，主动向所在社区报备。</a:t>
            </a:r>
            <a:endParaRPr lang="en-US" altLang="zh-CN"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sz="1200" kern="1200" dirty="0">
                <a:solidFill>
                  <a:schemeClr val="tx1"/>
                </a:solidFill>
                <a:effectLst/>
                <a:latin typeface="+mn-lt"/>
                <a:ea typeface="+mn-ea"/>
                <a:cs typeface="+mn-cs"/>
              </a:rPr>
              <a:t>这里需要注意的是：</a:t>
            </a:r>
            <a:r>
              <a:rPr lang="zh-CN" altLang="en-US" sz="1200" dirty="0">
                <a:latin typeface="微软雅黑" panose="020B0503020204020204" pitchFamily="34" charset="-122"/>
                <a:ea typeface="微软雅黑" panose="020B0503020204020204" pitchFamily="34" charset="-122"/>
              </a:rPr>
              <a:t>谁发通知？如何通知？如何确保每位师生收到通知？</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pPr>
              <a:defRPr/>
            </a:pPr>
            <a:fld id="{B0E2EEAF-1F83-4E3A-ABE7-B86364E76521}" type="slidenum">
              <a:rPr lang="zh-CN" altLang="en-US" smtClean="0"/>
              <a:pPr>
                <a:defRPr/>
              </a:pPr>
              <a:t>12</a:t>
            </a:fld>
            <a:endParaRPr lang="zh-CN" altLang="en-US"/>
          </a:p>
        </p:txBody>
      </p:sp>
    </p:spTree>
    <p:extLst>
      <p:ext uri="{BB962C8B-B14F-4D97-AF65-F5344CB8AC3E}">
        <p14:creationId xmlns:p14="http://schemas.microsoft.com/office/powerpoint/2010/main" val="4119917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dirty="0"/>
              <a:t>五</a:t>
            </a:r>
            <a:r>
              <a:rPr lang="zh-CN" altLang="en-US" dirty="0"/>
              <a:t>、协助流调与风险人群排查</a:t>
            </a:r>
            <a:endParaRPr lang="en-US" altLang="zh-CN" dirty="0"/>
          </a:p>
          <a:p>
            <a:pPr marL="0" lvl="0" indent="0" defTabSz="914400" eaLnBrk="1" fontAlgn="auto" hangingPunct="1">
              <a:lnSpc>
                <a:spcPct val="125000"/>
              </a:lnSpc>
              <a:spcBef>
                <a:spcPts val="600"/>
              </a:spcBef>
              <a:spcAft>
                <a:spcPts val="600"/>
              </a:spcAft>
              <a:buFont typeface="Wingdings" panose="05000000000000000000" pitchFamily="2" charset="2"/>
              <a:buNone/>
              <a:defRPr/>
            </a:pPr>
            <a:r>
              <a:rPr lang="zh-CN" altLang="en-US" sz="1200" kern="1200" dirty="0">
                <a:solidFill>
                  <a:schemeClr val="tx1"/>
                </a:solidFill>
                <a:effectLst/>
                <a:latin typeface="+mn-lt"/>
                <a:ea typeface="+mn-ea"/>
                <a:cs typeface="+mn-cs"/>
              </a:rPr>
              <a:t>请注意，</a:t>
            </a:r>
            <a:r>
              <a:rPr lang="zh-CN" altLang="en-US" sz="1200" dirty="0">
                <a:latin typeface="微软雅黑" panose="020B0503020204020204" pitchFamily="34" charset="-122"/>
                <a:ea typeface="微软雅黑" panose="020B0503020204020204" pitchFamily="34" charset="-122"/>
              </a:rPr>
              <a:t>专业的流调溯源工作由疾控等专业机构完成，学校开展流调便于快速排查病例行动轨迹，开展传播风险评估</a:t>
            </a:r>
            <a:r>
              <a:rPr lang="zh-CN" altLang="zh-CN" sz="1200" kern="1200" dirty="0">
                <a:solidFill>
                  <a:schemeClr val="tx1"/>
                </a:solidFill>
                <a:effectLst/>
                <a:latin typeface="+mn-lt"/>
                <a:ea typeface="+mn-ea"/>
                <a:cs typeface="+mn-cs"/>
              </a:rPr>
              <a:t>，精准划定风险区域。</a:t>
            </a:r>
            <a:r>
              <a:rPr lang="zh-CN" altLang="en-US" sz="1200" kern="1200" dirty="0">
                <a:solidFill>
                  <a:schemeClr val="tx1"/>
                </a:solidFill>
                <a:effectLst/>
                <a:latin typeface="+mn-lt"/>
                <a:ea typeface="+mn-ea"/>
                <a:cs typeface="+mn-cs"/>
              </a:rPr>
              <a:t>还要</a:t>
            </a:r>
            <a:r>
              <a:rPr lang="zh-CN" altLang="zh-CN" sz="1200" kern="1200" dirty="0">
                <a:solidFill>
                  <a:schemeClr val="tx1"/>
                </a:solidFill>
                <a:effectLst/>
                <a:latin typeface="+mn-lt"/>
                <a:ea typeface="+mn-ea"/>
                <a:cs typeface="+mn-cs"/>
              </a:rPr>
              <a:t>按要求调查收集师生员工相关信息，协助开展风险人群排查。</a:t>
            </a:r>
          </a:p>
          <a:p>
            <a:r>
              <a:rPr lang="zh-CN" altLang="zh-CN" sz="1200" kern="1200" dirty="0">
                <a:solidFill>
                  <a:schemeClr val="tx1"/>
                </a:solidFill>
                <a:effectLst/>
                <a:latin typeface="+mn-lt"/>
                <a:ea typeface="+mn-ea"/>
                <a:cs typeface="+mn-cs"/>
              </a:rPr>
              <a:t>每日统计汇总各类人员的健康信息、核酸检测结果，分析流行态势，评估防控效果，制作简报报送防控领导小组。综合现场流调、风险排查等多源信息，开展校园疫情形势分析和研判，提出防控建议。</a:t>
            </a:r>
          </a:p>
          <a:p>
            <a:endParaRPr lang="zh-CN" altLang="en-US" dirty="0"/>
          </a:p>
        </p:txBody>
      </p:sp>
      <p:sp>
        <p:nvSpPr>
          <p:cNvPr id="4" name="灯片编号占位符 3"/>
          <p:cNvSpPr>
            <a:spLocks noGrp="1"/>
          </p:cNvSpPr>
          <p:nvPr>
            <p:ph type="sldNum" sz="quarter" idx="5"/>
          </p:nvPr>
        </p:nvSpPr>
        <p:spPr/>
        <p:txBody>
          <a:bodyPr/>
          <a:lstStyle/>
          <a:p>
            <a:pPr>
              <a:defRPr/>
            </a:pPr>
            <a:fld id="{B0E2EEAF-1F83-4E3A-ABE7-B86364E76521}" type="slidenum">
              <a:rPr lang="zh-CN" altLang="en-US" smtClean="0"/>
              <a:pPr>
                <a:defRPr/>
              </a:pPr>
              <a:t>13</a:t>
            </a:fld>
            <a:endParaRPr lang="zh-CN" altLang="en-US"/>
          </a:p>
        </p:txBody>
      </p:sp>
    </p:spTree>
    <p:extLst>
      <p:ext uri="{BB962C8B-B14F-4D97-AF65-F5344CB8AC3E}">
        <p14:creationId xmlns:p14="http://schemas.microsoft.com/office/powerpoint/2010/main" val="899641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00000"/>
              </a:lnSpc>
              <a:spcBef>
                <a:spcPts val="600"/>
              </a:spcBef>
              <a:spcAft>
                <a:spcPts val="600"/>
              </a:spcAft>
            </a:pPr>
            <a:r>
              <a:rPr lang="zh-CN" altLang="en-US" sz="1600" b="1" dirty="0">
                <a:solidFill>
                  <a:srgbClr val="3333FF"/>
                </a:solidFill>
              </a:rPr>
              <a:t>借此机会简单介绍一下接触者的分类</a:t>
            </a:r>
            <a:endParaRPr lang="en-US" altLang="zh-CN" sz="1600" b="1" dirty="0">
              <a:solidFill>
                <a:srgbClr val="3333FF"/>
              </a:solidFill>
            </a:endParaRPr>
          </a:p>
          <a:p>
            <a:pPr>
              <a:lnSpc>
                <a:spcPct val="100000"/>
              </a:lnSpc>
              <a:spcBef>
                <a:spcPts val="600"/>
              </a:spcBef>
              <a:spcAft>
                <a:spcPts val="600"/>
              </a:spcAft>
            </a:pPr>
            <a:r>
              <a:rPr lang="zh-CN" altLang="zh-CN" sz="1600" b="1" dirty="0">
                <a:solidFill>
                  <a:srgbClr val="3333FF"/>
                </a:solidFill>
              </a:rPr>
              <a:t>密切接触者</a:t>
            </a:r>
            <a:r>
              <a:rPr lang="zh-CN" altLang="zh-CN" dirty="0"/>
              <a:t>指疑似病例和确诊病例症状出现前</a:t>
            </a:r>
            <a:r>
              <a:rPr lang="en-US" altLang="zh-CN" dirty="0"/>
              <a:t>2</a:t>
            </a:r>
            <a:r>
              <a:rPr lang="zh-CN" altLang="zh-CN" dirty="0"/>
              <a:t>天开始，或无症状感染者标本采样前</a:t>
            </a:r>
            <a:r>
              <a:rPr lang="en-US" altLang="zh-CN" dirty="0"/>
              <a:t>2</a:t>
            </a:r>
            <a:r>
              <a:rPr lang="zh-CN" altLang="zh-CN" dirty="0"/>
              <a:t>天开始，与其有近距离接触但未采取有效防护的人员。</a:t>
            </a:r>
          </a:p>
          <a:p>
            <a:pPr>
              <a:lnSpc>
                <a:spcPct val="100000"/>
              </a:lnSpc>
              <a:spcBef>
                <a:spcPts val="600"/>
              </a:spcBef>
              <a:spcAft>
                <a:spcPts val="600"/>
              </a:spcAft>
            </a:pPr>
            <a:r>
              <a:rPr lang="zh-CN" altLang="zh-CN" dirty="0"/>
              <a:t>对与感染风险较高的密切接触者共同居住和工作等接触频繁的人员可判定为密接的密接。</a:t>
            </a:r>
            <a:r>
              <a:rPr lang="zh-CN" altLang="zh-CN" dirty="0">
                <a:solidFill>
                  <a:srgbClr val="FF0000"/>
                </a:solidFill>
              </a:rPr>
              <a:t>出现校园聚集性疫情、传播链不易明确时，应迅速进行封控管理，优先做好密切接触者的追踪，不再强调判定该范围内密接的密接。</a:t>
            </a:r>
          </a:p>
          <a:p>
            <a:endParaRPr lang="zh-CN" altLang="en-US" dirty="0"/>
          </a:p>
        </p:txBody>
      </p:sp>
      <p:sp>
        <p:nvSpPr>
          <p:cNvPr id="4" name="灯片编号占位符 3"/>
          <p:cNvSpPr>
            <a:spLocks noGrp="1"/>
          </p:cNvSpPr>
          <p:nvPr>
            <p:ph type="sldNum" sz="quarter" idx="5"/>
          </p:nvPr>
        </p:nvSpPr>
        <p:spPr/>
        <p:txBody>
          <a:bodyPr/>
          <a:lstStyle/>
          <a:p>
            <a:pPr>
              <a:defRPr/>
            </a:pPr>
            <a:fld id="{B0E2EEAF-1F83-4E3A-ABE7-B86364E76521}" type="slidenum">
              <a:rPr lang="zh-CN" altLang="en-US" smtClean="0"/>
              <a:pPr>
                <a:defRPr/>
              </a:pPr>
              <a:t>14</a:t>
            </a:fld>
            <a:endParaRPr lang="zh-CN" altLang="en-US"/>
          </a:p>
        </p:txBody>
      </p:sp>
    </p:spTree>
    <p:extLst>
      <p:ext uri="{BB962C8B-B14F-4D97-AF65-F5344CB8AC3E}">
        <p14:creationId xmlns:p14="http://schemas.microsoft.com/office/powerpoint/2010/main" val="1538897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dirty="0"/>
              <a:t>六</a:t>
            </a:r>
            <a:r>
              <a:rPr lang="zh-CN" altLang="en-US" dirty="0"/>
              <a:t>、</a:t>
            </a:r>
            <a:r>
              <a:rPr lang="zh-CN" altLang="zh-CN" dirty="0"/>
              <a:t>健康管理与监测</a:t>
            </a:r>
            <a:endParaRPr lang="en-US"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基于流调和风险排查结果，按要求对师生分类进行健康管理和感染者筛查。感染者筛查以核酸检测为主，根据疫情防控需要学校可结合使用新冠抗原检测。密切接触者、密接的密接在学校疫情处置专班要求时限内由学校协助社区防控组转运至当地政府安排的集中隔离场所，接受集中隔离医学观察和定期核酸检测。一般接触者应做好登记，进行健康风险告知和个人健康监测，健康监测期间原则上不外出。核酸检测频次按学校疫情处置专班要求执行。</a:t>
            </a:r>
          </a:p>
          <a:p>
            <a:endParaRPr lang="zh-CN" altLang="en-US" dirty="0"/>
          </a:p>
        </p:txBody>
      </p:sp>
      <p:sp>
        <p:nvSpPr>
          <p:cNvPr id="4" name="灯片编号占位符 3"/>
          <p:cNvSpPr>
            <a:spLocks noGrp="1"/>
          </p:cNvSpPr>
          <p:nvPr>
            <p:ph type="sldNum" sz="quarter" idx="5"/>
          </p:nvPr>
        </p:nvSpPr>
        <p:spPr/>
        <p:txBody>
          <a:bodyPr/>
          <a:lstStyle/>
          <a:p>
            <a:pPr>
              <a:defRPr/>
            </a:pPr>
            <a:fld id="{B0E2EEAF-1F83-4E3A-ABE7-B86364E76521}" type="slidenum">
              <a:rPr lang="zh-CN" altLang="en-US" smtClean="0"/>
              <a:pPr>
                <a:defRPr/>
              </a:pPr>
              <a:t>15</a:t>
            </a:fld>
            <a:endParaRPr lang="zh-CN" altLang="en-US"/>
          </a:p>
        </p:txBody>
      </p:sp>
    </p:spTree>
    <p:extLst>
      <p:ext uri="{BB962C8B-B14F-4D97-AF65-F5344CB8AC3E}">
        <p14:creationId xmlns:p14="http://schemas.microsoft.com/office/powerpoint/2010/main" val="3098566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zh-CN" sz="1200" kern="1200" dirty="0">
                <a:solidFill>
                  <a:schemeClr val="tx1"/>
                </a:solidFill>
                <a:effectLst/>
                <a:latin typeface="+mn-lt"/>
                <a:ea typeface="+mn-ea"/>
                <a:cs typeface="+mn-cs"/>
              </a:rPr>
              <a:t>密切接触者、密接的密接核酸检测在集中隔离场所进行；一般接触者的核酸采样由学校统一组织师生至采样点集中进行</a:t>
            </a:r>
            <a:r>
              <a:rPr lang="zh-CN" altLang="en-US" sz="1200" kern="1200" dirty="0">
                <a:solidFill>
                  <a:schemeClr val="tx1"/>
                </a:solidFill>
                <a:effectLst/>
                <a:latin typeface="+mn-lt"/>
                <a:ea typeface="+mn-ea"/>
                <a:cs typeface="+mn-cs"/>
              </a:rPr>
              <a:t>；</a:t>
            </a:r>
            <a:r>
              <a:rPr lang="zh-CN" altLang="zh-CN" sz="1200" dirty="0"/>
              <a:t>有发热、咳嗽等症状的人员应该分开采样或者上门采样，避免交叉感染。</a:t>
            </a:r>
            <a:r>
              <a:rPr lang="zh-CN" altLang="zh-CN" sz="1200" kern="1200" dirty="0">
                <a:solidFill>
                  <a:schemeClr val="tx1"/>
                </a:solidFill>
                <a:effectLst/>
                <a:latin typeface="+mn-lt"/>
                <a:ea typeface="+mn-ea"/>
                <a:cs typeface="+mn-cs"/>
              </a:rPr>
              <a:t>集中采样点的设置应合理，由专业人员评估后启用。加强采样现场组织管理，确保有序开展，避免人员聚集，并督促做好个人防护。对病例生活、学习、工作的场所进行环境、物品核酸检测，评估风险区域，指导开展消杀工作。</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sz="1200" kern="1200" dirty="0">
                <a:solidFill>
                  <a:schemeClr val="tx1"/>
                </a:solidFill>
                <a:effectLst/>
                <a:latin typeface="+mn-lt"/>
                <a:ea typeface="+mn-ea"/>
                <a:cs typeface="+mn-cs"/>
              </a:rPr>
              <a:t>需要考虑的是：一旦发生校园聚集性疫情，</a:t>
            </a:r>
            <a:r>
              <a:rPr lang="zh-CN" altLang="en-US" dirty="0"/>
              <a:t>大规模核酸采集现场通常安排在室外，这时如何保障供电？雨雪天气怎么办？使用有线网络还是无线？网速是否足够？手机信号是否正常？断网后有无备用方案？</a:t>
            </a:r>
          </a:p>
        </p:txBody>
      </p:sp>
      <p:sp>
        <p:nvSpPr>
          <p:cNvPr id="4" name="灯片编号占位符 3"/>
          <p:cNvSpPr>
            <a:spLocks noGrp="1"/>
          </p:cNvSpPr>
          <p:nvPr>
            <p:ph type="sldNum" sz="quarter" idx="5"/>
          </p:nvPr>
        </p:nvSpPr>
        <p:spPr/>
        <p:txBody>
          <a:bodyPr/>
          <a:lstStyle/>
          <a:p>
            <a:pPr>
              <a:defRPr/>
            </a:pPr>
            <a:fld id="{B0E2EEAF-1F83-4E3A-ABE7-B86364E76521}" type="slidenum">
              <a:rPr lang="zh-CN" altLang="en-US" smtClean="0"/>
              <a:pPr>
                <a:defRPr/>
              </a:pPr>
              <a:t>16</a:t>
            </a:fld>
            <a:endParaRPr lang="zh-CN" altLang="en-US"/>
          </a:p>
        </p:txBody>
      </p:sp>
    </p:spTree>
    <p:extLst>
      <p:ext uri="{BB962C8B-B14F-4D97-AF65-F5344CB8AC3E}">
        <p14:creationId xmlns:p14="http://schemas.microsoft.com/office/powerpoint/2010/main" val="1087963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a:solidFill>
                  <a:schemeClr val="tx1"/>
                </a:solidFill>
                <a:effectLst/>
                <a:latin typeface="+mn-lt"/>
                <a:ea typeface="+mn-ea"/>
                <a:cs typeface="+mn-cs"/>
              </a:rPr>
              <a:t>根据流行病学调查结果，结合阳性病例活动范围与频次，配合属地疫情防控领导指挥机构精准划分校内封控区和管控区。一般将病例和无症状者的居住楼栋或活动频繁的实验室、教室、办公室及其周边区域划为封控区。可精准划分至楼栋或单元。封控区实行</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区域封闭、足不出门、服务上门</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。病例发病前</a:t>
            </a:r>
            <a:r>
              <a:rPr lang="en-US" altLang="zh-CN" sz="1200" kern="1200" dirty="0">
                <a:solidFill>
                  <a:schemeClr val="tx1"/>
                </a:solidFill>
                <a:effectLst/>
                <a:latin typeface="+mn-lt"/>
                <a:ea typeface="+mn-ea"/>
                <a:cs typeface="+mn-cs"/>
              </a:rPr>
              <a:t>2</a:t>
            </a:r>
            <a:r>
              <a:rPr lang="zh-CN" altLang="zh-CN" sz="1200" kern="1200" dirty="0">
                <a:solidFill>
                  <a:schemeClr val="tx1"/>
                </a:solidFill>
                <a:effectLst/>
                <a:latin typeface="+mn-lt"/>
                <a:ea typeface="+mn-ea"/>
                <a:cs typeface="+mn-cs"/>
              </a:rPr>
              <a:t>天或无症状感染者检测阳性前</a:t>
            </a:r>
            <a:r>
              <a:rPr lang="en-US" altLang="zh-CN" sz="1200" kern="1200" dirty="0">
                <a:solidFill>
                  <a:schemeClr val="tx1"/>
                </a:solidFill>
                <a:effectLst/>
                <a:latin typeface="+mn-lt"/>
                <a:ea typeface="+mn-ea"/>
                <a:cs typeface="+mn-cs"/>
              </a:rPr>
              <a:t>2</a:t>
            </a:r>
            <a:r>
              <a:rPr lang="zh-CN" altLang="zh-CN" sz="1200" kern="1200" dirty="0">
                <a:solidFill>
                  <a:schemeClr val="tx1"/>
                </a:solidFill>
                <a:effectLst/>
                <a:latin typeface="+mn-lt"/>
                <a:ea typeface="+mn-ea"/>
                <a:cs typeface="+mn-cs"/>
              </a:rPr>
              <a:t>天起至隔离管理前，如其工作地、活动地等区域人员具有一定的传播 风险，且其密切接触者、密接的密接追踪判定难度较大，可将相关区域划为管控区。可精准划分至楼栋或单元。管控区实行“人不出区、严禁聚集”。管控区内出现核酸检测阳性者，立即转为封控区。</a:t>
            </a:r>
          </a:p>
          <a:p>
            <a:r>
              <a:rPr lang="zh-CN" altLang="zh-CN" sz="1200" kern="1200" dirty="0">
                <a:solidFill>
                  <a:schemeClr val="tx1"/>
                </a:solidFill>
                <a:effectLst/>
                <a:latin typeface="+mn-lt"/>
                <a:ea typeface="+mn-ea"/>
                <a:cs typeface="+mn-cs"/>
              </a:rPr>
              <a:t>请注意：千万不能一封了之，应考虑封控区的生活设施是否满足师生需求？例如，某高校发生新冠疫情后，在宿舍门贴上封条，达到“区域封闭、足不出门”的效果，但没考虑学生如何上厕所，如何喝水等问题，引起较大的舆情。此外，还要考虑到师生诉求如何提交，如何反馈，流程是否畅通？</a:t>
            </a:r>
            <a:endParaRPr lang="zh-CN" altLang="en-US" dirty="0"/>
          </a:p>
        </p:txBody>
      </p:sp>
      <p:sp>
        <p:nvSpPr>
          <p:cNvPr id="4" name="灯片编号占位符 3"/>
          <p:cNvSpPr>
            <a:spLocks noGrp="1"/>
          </p:cNvSpPr>
          <p:nvPr>
            <p:ph type="sldNum" sz="quarter" idx="5"/>
          </p:nvPr>
        </p:nvSpPr>
        <p:spPr/>
        <p:txBody>
          <a:bodyPr/>
          <a:lstStyle/>
          <a:p>
            <a:pPr>
              <a:defRPr/>
            </a:pPr>
            <a:fld id="{B0E2EEAF-1F83-4E3A-ABE7-B86364E76521}" type="slidenum">
              <a:rPr lang="zh-CN" altLang="en-US" smtClean="0"/>
              <a:pPr>
                <a:defRPr/>
              </a:pPr>
              <a:t>17</a:t>
            </a:fld>
            <a:endParaRPr lang="zh-CN" altLang="en-US"/>
          </a:p>
        </p:txBody>
      </p:sp>
    </p:spTree>
    <p:extLst>
      <p:ext uri="{BB962C8B-B14F-4D97-AF65-F5344CB8AC3E}">
        <p14:creationId xmlns:p14="http://schemas.microsoft.com/office/powerpoint/2010/main" val="2075985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八、</a:t>
            </a:r>
            <a:r>
              <a:rPr lang="zh-CN" altLang="zh-CN" dirty="0"/>
              <a:t>校园消杀与环境管理</a:t>
            </a:r>
            <a:endParaRPr lang="en-US"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学校在</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五大员</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专班和属地疾控部门的指导下开展消毒工作</a:t>
            </a:r>
            <a:r>
              <a:rPr lang="zh-CN" altLang="en-US"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严格做好垃圾与废弃口罩处理。</a:t>
            </a:r>
            <a:endParaRPr lang="en-US" altLang="zh-CN"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sz="1200" kern="1200" dirty="0">
                <a:solidFill>
                  <a:schemeClr val="tx1"/>
                </a:solidFill>
                <a:effectLst/>
                <a:latin typeface="+mn-lt"/>
                <a:ea typeface="+mn-ea"/>
                <a:cs typeface="+mn-cs"/>
              </a:rPr>
              <a:t>需要注意的是：</a:t>
            </a:r>
            <a:r>
              <a:rPr lang="zh-CN" altLang="zh-CN" sz="1200" kern="1200" dirty="0">
                <a:solidFill>
                  <a:schemeClr val="tx1"/>
                </a:solidFill>
                <a:effectLst/>
                <a:latin typeface="+mn-lt"/>
                <a:ea typeface="+mn-ea"/>
                <a:cs typeface="+mn-cs"/>
              </a:rPr>
              <a:t>学校消毒人员或物资缺乏的，应联系有资质的社会专业力量入校协助</a:t>
            </a:r>
            <a:r>
              <a:rPr lang="zh-CN" altLang="en-US" sz="1200" kern="1200" dirty="0">
                <a:solidFill>
                  <a:schemeClr val="tx1"/>
                </a:solidFill>
                <a:effectLst/>
                <a:latin typeface="+mn-lt"/>
                <a:ea typeface="+mn-ea"/>
                <a:cs typeface="+mn-cs"/>
              </a:rPr>
              <a:t>，因此提前应联系专业消杀公司，签署相关协议；</a:t>
            </a:r>
            <a:r>
              <a:rPr lang="zh-CN" altLang="zh-CN" sz="1200" dirty="0">
                <a:latin typeface="微软雅黑" panose="020B0503020204020204" pitchFamily="34" charset="-122"/>
                <a:ea typeface="微软雅黑" panose="020B0503020204020204" pitchFamily="34" charset="-122"/>
              </a:rPr>
              <a:t>病例宿舍产生的垃圾和工作人员使用过的防护用品等</a:t>
            </a:r>
            <a:r>
              <a:rPr lang="zh-CN" altLang="en-US" sz="1200" dirty="0">
                <a:latin typeface="微软雅黑" panose="020B0503020204020204" pitchFamily="34" charset="-122"/>
                <a:ea typeface="微软雅黑" panose="020B0503020204020204" pitchFamily="34" charset="-122"/>
              </a:rPr>
              <a:t>应</a:t>
            </a:r>
            <a:r>
              <a:rPr lang="zh-CN" altLang="zh-CN" sz="1200" dirty="0">
                <a:latin typeface="微软雅黑" panose="020B0503020204020204" pitchFamily="34" charset="-122"/>
                <a:ea typeface="微软雅黑" panose="020B0503020204020204" pitchFamily="34" charset="-122"/>
              </a:rPr>
              <a:t>作为医疗废物处理。</a:t>
            </a:r>
            <a:endParaRPr lang="zh-CN" altLang="en-US" sz="1200" dirty="0">
              <a:latin typeface="微软雅黑" panose="020B0503020204020204" pitchFamily="34" charset="-122"/>
              <a:ea typeface="微软雅黑" panose="020B0503020204020204" pitchFamily="34" charset="-122"/>
            </a:endParaRPr>
          </a:p>
          <a:p>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pPr>
              <a:defRPr/>
            </a:pPr>
            <a:fld id="{B0E2EEAF-1F83-4E3A-ABE7-B86364E76521}" type="slidenum">
              <a:rPr lang="zh-CN" altLang="en-US" smtClean="0"/>
              <a:pPr>
                <a:defRPr/>
              </a:pPr>
              <a:t>18</a:t>
            </a:fld>
            <a:endParaRPr lang="zh-CN" altLang="en-US"/>
          </a:p>
        </p:txBody>
      </p:sp>
    </p:spTree>
    <p:extLst>
      <p:ext uri="{BB962C8B-B14F-4D97-AF65-F5344CB8AC3E}">
        <p14:creationId xmlns:p14="http://schemas.microsoft.com/office/powerpoint/2010/main" val="12895487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九、后勤保障与服务</a:t>
            </a:r>
            <a:endParaRPr lang="en-US" altLang="zh-CN" dirty="0"/>
          </a:p>
          <a:p>
            <a:r>
              <a:rPr lang="zh-CN" altLang="en-US" sz="1200" b="1" kern="1200" dirty="0">
                <a:solidFill>
                  <a:schemeClr val="tx1"/>
                </a:solidFill>
                <a:effectLst/>
                <a:latin typeface="+mn-lt"/>
                <a:ea typeface="+mn-ea"/>
                <a:cs typeface="+mn-cs"/>
              </a:rPr>
              <a:t>发生校园疫情，数千甚至数万人员封闭在校园中，吃喝住用是一个极其重要的问题，也是极易引发舆情的问题。</a:t>
            </a:r>
            <a:endParaRPr lang="en-US" altLang="zh-CN" sz="1200" b="1" kern="1200" dirty="0">
              <a:solidFill>
                <a:schemeClr val="tx1"/>
              </a:solidFill>
              <a:effectLst/>
              <a:latin typeface="+mn-lt"/>
              <a:ea typeface="+mn-ea"/>
              <a:cs typeface="+mn-cs"/>
            </a:endParaRPr>
          </a:p>
          <a:p>
            <a:r>
              <a:rPr lang="en-US" altLang="zh-CN" sz="1200" b="1" kern="1200" dirty="0">
                <a:solidFill>
                  <a:schemeClr val="tx1"/>
                </a:solidFill>
                <a:effectLst/>
                <a:latin typeface="+mn-lt"/>
                <a:ea typeface="+mn-ea"/>
                <a:cs typeface="+mn-cs"/>
              </a:rPr>
              <a:t>1</a:t>
            </a:r>
            <a:r>
              <a:rPr lang="zh-CN" altLang="en-US" sz="1200" b="1" kern="1200" dirty="0">
                <a:solidFill>
                  <a:schemeClr val="tx1"/>
                </a:solidFill>
                <a:effectLst/>
                <a:latin typeface="+mn-lt"/>
                <a:ea typeface="+mn-ea"/>
                <a:cs typeface="+mn-cs"/>
              </a:rPr>
              <a:t>是</a:t>
            </a:r>
            <a:r>
              <a:rPr lang="zh-CN" altLang="zh-CN" sz="1200" b="1" kern="1200" dirty="0">
                <a:solidFill>
                  <a:schemeClr val="tx1"/>
                </a:solidFill>
                <a:effectLst/>
                <a:latin typeface="+mn-lt"/>
                <a:ea typeface="+mn-ea"/>
                <a:cs typeface="+mn-cs"/>
              </a:rPr>
              <a:t>做好餐饮保障</a:t>
            </a:r>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为师生提供安全、卫生的饮用水。及时采购、储备基本生活物资，严格监管采购渠道。采用线上订餐、食堂无接触式配送方式供餐，使用一次性打包盒配送至指定地点。应考虑餐饮种类多样化，以满足不同群体的需求。如果食堂供应能力不足，可寻求第三方餐饮公司的供餐服务。</a:t>
            </a:r>
            <a:endParaRPr lang="en-US" altLang="zh-CN"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需要</a:t>
            </a:r>
            <a:r>
              <a:rPr lang="zh-CN" altLang="en-US" sz="1200" dirty="0">
                <a:solidFill>
                  <a:srgbClr val="FF0000"/>
                </a:solidFill>
                <a:latin typeface="微软雅黑" panose="020B0503020204020204" pitchFamily="34" charset="-122"/>
                <a:ea typeface="微软雅黑" panose="020B0503020204020204" pitchFamily="34" charset="-122"/>
              </a:rPr>
              <a:t>注意的是：</a:t>
            </a:r>
            <a:r>
              <a:rPr lang="zh-CN" altLang="en-US" sz="1200" dirty="0">
                <a:latin typeface="微软雅黑" panose="020B0503020204020204" pitchFamily="34" charset="-122"/>
                <a:ea typeface="微软雅黑" panose="020B0503020204020204" pitchFamily="34" charset="-122"/>
              </a:rPr>
              <a:t>食堂工作人员被隔离时怎么办？认负责配送？餐盒如何交接？是否有第三方餐饮公司的清单与协议？如何保证其食</a:t>
            </a:r>
            <a:r>
              <a:rPr lang="zh-CN" altLang="zh-CN" sz="1200" kern="1200" dirty="0">
                <a:solidFill>
                  <a:schemeClr val="tx1"/>
                </a:solidFill>
                <a:effectLst/>
                <a:latin typeface="+mn-lt"/>
                <a:ea typeface="+mn-ea"/>
                <a:cs typeface="+mn-cs"/>
              </a:rPr>
              <a:t>品安全、营养和质量</a:t>
            </a:r>
            <a:r>
              <a:rPr lang="zh-CN" altLang="en-US" sz="1200" kern="1200" dirty="0">
                <a:solidFill>
                  <a:schemeClr val="tx1"/>
                </a:solidFill>
                <a:effectLst/>
                <a:latin typeface="+mn-lt"/>
                <a:ea typeface="+mn-ea"/>
                <a:cs typeface="+mn-cs"/>
              </a:rPr>
              <a:t>？</a:t>
            </a:r>
            <a:endParaRPr lang="zh-CN" altLang="en-US" sz="1200" dirty="0"/>
          </a:p>
          <a:p>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pPr>
              <a:defRPr/>
            </a:pPr>
            <a:fld id="{B0E2EEAF-1F83-4E3A-ABE7-B86364E76521}" type="slidenum">
              <a:rPr lang="zh-CN" altLang="en-US" smtClean="0"/>
              <a:pPr>
                <a:defRPr/>
              </a:pPr>
              <a:t>19</a:t>
            </a:fld>
            <a:endParaRPr lang="zh-CN" altLang="en-US"/>
          </a:p>
        </p:txBody>
      </p:sp>
    </p:spTree>
    <p:extLst>
      <p:ext uri="{BB962C8B-B14F-4D97-AF65-F5344CB8AC3E}">
        <p14:creationId xmlns:p14="http://schemas.microsoft.com/office/powerpoint/2010/main" val="1052749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sz="1200" b="0" i="0" kern="1200" dirty="0">
                <a:solidFill>
                  <a:schemeClr val="tx1"/>
                </a:solidFill>
                <a:effectLst/>
                <a:latin typeface="+mn-lt"/>
                <a:ea typeface="+mn-ea"/>
                <a:cs typeface="+mn-cs"/>
              </a:rPr>
              <a:t>近期，我国多地多点发生本土聚集性疫情，主要为奥密克戎变异株，传播快、隐匿性强。</a:t>
            </a:r>
            <a:r>
              <a:rPr lang="en-US" altLang="zh-CN" sz="1200" b="0" i="0" kern="1200" dirty="0">
                <a:solidFill>
                  <a:schemeClr val="tx1"/>
                </a:solidFill>
                <a:effectLst/>
                <a:latin typeface="+mn-lt"/>
                <a:ea typeface="+mn-ea"/>
                <a:cs typeface="+mn-cs"/>
              </a:rPr>
              <a:t>3</a:t>
            </a:r>
            <a:r>
              <a:rPr lang="zh-CN" altLang="en-US" sz="1200" b="0" i="0" kern="1200" dirty="0">
                <a:solidFill>
                  <a:schemeClr val="tx1"/>
                </a:solidFill>
                <a:effectLst/>
                <a:latin typeface="+mn-lt"/>
                <a:ea typeface="+mn-ea"/>
                <a:cs typeface="+mn-cs"/>
              </a:rPr>
              <a:t>月以来，疫情发生频次明显增加，感染人数快速增长，波及范围不断扩大。疫情防控难度加大，防控形势严峻复杂。</a:t>
            </a:r>
            <a:endParaRPr lang="en-US" altLang="zh-CN" sz="12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zh-CN" sz="1200" kern="1200" dirty="0">
                <a:solidFill>
                  <a:schemeClr val="tx1"/>
                </a:solidFill>
                <a:effectLst/>
                <a:latin typeface="+mn-lt"/>
                <a:ea typeface="+mn-ea"/>
                <a:cs typeface="+mn-cs"/>
              </a:rPr>
              <a:t>为提高高校疫情防控突发事件处置能力，及时控制、减轻和消除校园新冠疫情及其可能造成的危害，保障师生员工身心健康和生命安全，维护正常的教学秩序和校园稳定，最大程度地减少损失和影响，特编制本</a:t>
            </a:r>
            <a:r>
              <a:rPr lang="zh-CN" altLang="en-US" sz="1200" kern="1200" dirty="0">
                <a:solidFill>
                  <a:schemeClr val="tx1"/>
                </a:solidFill>
                <a:effectLst/>
                <a:latin typeface="+mn-lt"/>
                <a:ea typeface="+mn-ea"/>
                <a:cs typeface="+mn-cs"/>
              </a:rPr>
              <a:t>应急处置预</a:t>
            </a:r>
            <a:r>
              <a:rPr lang="zh-CN" altLang="zh-CN" sz="1200" kern="1200" dirty="0">
                <a:solidFill>
                  <a:schemeClr val="tx1"/>
                </a:solidFill>
                <a:effectLst/>
                <a:latin typeface="+mn-lt"/>
                <a:ea typeface="+mn-ea"/>
                <a:cs typeface="+mn-cs"/>
              </a:rPr>
              <a:t>案。</a:t>
            </a:r>
          </a:p>
          <a:p>
            <a:endParaRPr lang="zh-CN" altLang="en-US" dirty="0"/>
          </a:p>
        </p:txBody>
      </p:sp>
      <p:sp>
        <p:nvSpPr>
          <p:cNvPr id="4" name="灯片编号占位符 3"/>
          <p:cNvSpPr>
            <a:spLocks noGrp="1"/>
          </p:cNvSpPr>
          <p:nvPr>
            <p:ph type="sldNum" sz="quarter" idx="5"/>
          </p:nvPr>
        </p:nvSpPr>
        <p:spPr/>
        <p:txBody>
          <a:bodyPr/>
          <a:lstStyle/>
          <a:p>
            <a:pPr>
              <a:defRPr/>
            </a:pPr>
            <a:fld id="{B0E2EEAF-1F83-4E3A-ABE7-B86364E76521}" type="slidenum">
              <a:rPr lang="zh-CN" altLang="en-US" smtClean="0"/>
              <a:pPr>
                <a:defRPr/>
              </a:pPr>
              <a:t>2</a:t>
            </a:fld>
            <a:endParaRPr lang="zh-CN" altLang="en-US"/>
          </a:p>
        </p:txBody>
      </p:sp>
    </p:spTree>
    <p:extLst>
      <p:ext uri="{BB962C8B-B14F-4D97-AF65-F5344CB8AC3E}">
        <p14:creationId xmlns:p14="http://schemas.microsoft.com/office/powerpoint/2010/main" val="34571967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lnSpc>
                <a:spcPct val="100000"/>
              </a:lnSpc>
              <a:spcBef>
                <a:spcPts val="600"/>
              </a:spcBef>
              <a:spcAft>
                <a:spcPts val="600"/>
              </a:spcAft>
              <a:buNone/>
            </a:pPr>
            <a:r>
              <a:rPr lang="en-US" altLang="zh-CN" sz="1600" b="1" dirty="0"/>
              <a:t>2</a:t>
            </a:r>
            <a:r>
              <a:rPr lang="zh-CN" altLang="en-US" sz="1600" b="1" dirty="0"/>
              <a:t>是做好防疫物资供应</a:t>
            </a:r>
            <a:endParaRPr lang="en-US" altLang="zh-CN" sz="1600" b="1" dirty="0"/>
          </a:p>
          <a:p>
            <a:pPr marL="0" indent="0">
              <a:lnSpc>
                <a:spcPct val="100000"/>
              </a:lnSpc>
              <a:spcBef>
                <a:spcPts val="600"/>
              </a:spcBef>
              <a:spcAft>
                <a:spcPts val="600"/>
              </a:spcAft>
              <a:buNone/>
            </a:pPr>
            <a:r>
              <a:rPr lang="zh-CN" altLang="en-US" sz="1200" dirty="0"/>
              <a:t>向师生提供必要的防疫物资，学校后勤管理部门应制定“疫情防控物资计划表和进库出库登记表”，动态掌握和及时储备数量足够、品种齐全的疫情防控物资。</a:t>
            </a:r>
            <a:endParaRPr lang="en-US" altLang="zh-CN" sz="1200" dirty="0"/>
          </a:p>
          <a:p>
            <a:pPr marL="0" indent="0">
              <a:lnSpc>
                <a:spcPct val="100000"/>
              </a:lnSpc>
              <a:spcBef>
                <a:spcPts val="600"/>
              </a:spcBef>
              <a:spcAft>
                <a:spcPts val="600"/>
              </a:spcAft>
              <a:buNone/>
            </a:pPr>
            <a:r>
              <a:rPr lang="zh-CN" altLang="en-US" sz="1200" dirty="0"/>
              <a:t>需注意：储备种类与数量如何计算？紧急情况下如何采购与调配？</a:t>
            </a:r>
            <a:endParaRPr lang="zh-CN" altLang="en-US" dirty="0"/>
          </a:p>
        </p:txBody>
      </p:sp>
      <p:sp>
        <p:nvSpPr>
          <p:cNvPr id="4" name="灯片编号占位符 3"/>
          <p:cNvSpPr>
            <a:spLocks noGrp="1"/>
          </p:cNvSpPr>
          <p:nvPr>
            <p:ph type="sldNum" sz="quarter" idx="5"/>
          </p:nvPr>
        </p:nvSpPr>
        <p:spPr/>
        <p:txBody>
          <a:bodyPr/>
          <a:lstStyle/>
          <a:p>
            <a:pPr>
              <a:defRPr/>
            </a:pPr>
            <a:fld id="{B0E2EEAF-1F83-4E3A-ABE7-B86364E76521}" type="slidenum">
              <a:rPr lang="zh-CN" altLang="en-US" smtClean="0"/>
              <a:pPr>
                <a:defRPr/>
              </a:pPr>
              <a:t>20</a:t>
            </a:fld>
            <a:endParaRPr lang="zh-CN" altLang="en-US"/>
          </a:p>
        </p:txBody>
      </p:sp>
    </p:spTree>
    <p:extLst>
      <p:ext uri="{BB962C8B-B14F-4D97-AF65-F5344CB8AC3E}">
        <p14:creationId xmlns:p14="http://schemas.microsoft.com/office/powerpoint/2010/main" val="34253854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kern="1200" dirty="0">
                <a:solidFill>
                  <a:schemeClr val="tx1"/>
                </a:solidFill>
                <a:effectLst/>
                <a:latin typeface="+mn-lt"/>
                <a:ea typeface="+mn-ea"/>
                <a:cs typeface="+mn-cs"/>
              </a:rPr>
              <a:t>3</a:t>
            </a:r>
            <a:r>
              <a:rPr lang="zh-CN" altLang="en-US" sz="1200" b="1" kern="1200" dirty="0">
                <a:solidFill>
                  <a:schemeClr val="tx1"/>
                </a:solidFill>
                <a:effectLst/>
                <a:latin typeface="+mn-lt"/>
                <a:ea typeface="+mn-ea"/>
                <a:cs typeface="+mn-cs"/>
              </a:rPr>
              <a:t>是</a:t>
            </a:r>
            <a:r>
              <a:rPr lang="zh-CN" altLang="zh-CN" sz="1200" b="1" kern="1200" dirty="0">
                <a:solidFill>
                  <a:schemeClr val="tx1"/>
                </a:solidFill>
                <a:effectLst/>
                <a:latin typeface="+mn-lt"/>
                <a:ea typeface="+mn-ea"/>
                <a:cs typeface="+mn-cs"/>
              </a:rPr>
              <a:t>做好生活用品保障</a:t>
            </a:r>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确保生活必需品储备充足、供应有序、价格稳定。为师生提供电话订货或线上订货和无接触配送。对经济有困难的学生，学校应给予适当补助或减免。</a:t>
            </a:r>
            <a:endParaRPr lang="en-US" altLang="zh-CN" sz="1200" kern="1200" dirty="0">
              <a:solidFill>
                <a:schemeClr val="tx1"/>
              </a:solidFill>
              <a:effectLst/>
              <a:latin typeface="+mn-lt"/>
              <a:ea typeface="+mn-ea"/>
              <a:cs typeface="+mn-cs"/>
            </a:endParaRPr>
          </a:p>
          <a:p>
            <a:pPr marL="0" lvl="0" indent="0" defTabSz="914400" eaLnBrk="1" fontAlgn="auto" hangingPunct="1">
              <a:lnSpc>
                <a:spcPct val="120000"/>
              </a:lnSpc>
              <a:spcBef>
                <a:spcPts val="600"/>
              </a:spcBef>
              <a:spcAft>
                <a:spcPts val="600"/>
              </a:spcAft>
              <a:buFont typeface="Wingdings" panose="05000000000000000000" pitchFamily="2" charset="2"/>
              <a:buNone/>
              <a:defRPr/>
            </a:pPr>
            <a:r>
              <a:rPr lang="zh-CN" altLang="en-US" sz="1200" kern="1200" dirty="0">
                <a:solidFill>
                  <a:schemeClr val="tx1"/>
                </a:solidFill>
                <a:effectLst/>
                <a:latin typeface="+mn-lt"/>
                <a:ea typeface="+mn-ea"/>
                <a:cs typeface="+mn-cs"/>
              </a:rPr>
              <a:t>需要注意的是：</a:t>
            </a:r>
            <a:r>
              <a:rPr lang="zh-CN" altLang="en-US" sz="1200" dirty="0">
                <a:latin typeface="微软雅黑" panose="020B0503020204020204" pitchFamily="34" charset="-122"/>
                <a:ea typeface="微软雅黑" panose="020B0503020204020204" pitchFamily="34" charset="-122"/>
              </a:rPr>
              <a:t>封控区师生如何购物？校内超市是否开放？校内超市无法实现在线订货时怎么办？快递收寄是否进行？</a:t>
            </a:r>
            <a:endParaRPr lang="en-US" altLang="zh-CN" sz="1200" dirty="0">
              <a:latin typeface="微软雅黑" panose="020B0503020204020204" pitchFamily="34" charset="-122"/>
              <a:ea typeface="微软雅黑" panose="020B0503020204020204" pitchFamily="34" charset="-122"/>
            </a:endParaRPr>
          </a:p>
          <a:p>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pPr>
              <a:defRPr/>
            </a:pPr>
            <a:fld id="{B0E2EEAF-1F83-4E3A-ABE7-B86364E76521}" type="slidenum">
              <a:rPr lang="zh-CN" altLang="en-US" smtClean="0"/>
              <a:pPr>
                <a:defRPr/>
              </a:pPr>
              <a:t>21</a:t>
            </a:fld>
            <a:endParaRPr lang="zh-CN" altLang="en-US"/>
          </a:p>
        </p:txBody>
      </p:sp>
    </p:spTree>
    <p:extLst>
      <p:ext uri="{BB962C8B-B14F-4D97-AF65-F5344CB8AC3E}">
        <p14:creationId xmlns:p14="http://schemas.microsoft.com/office/powerpoint/2010/main" val="311714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lnSpc>
                <a:spcPct val="100000"/>
              </a:lnSpc>
              <a:spcBef>
                <a:spcPts val="600"/>
              </a:spcBef>
              <a:spcAft>
                <a:spcPts val="600"/>
              </a:spcAft>
              <a:buNone/>
            </a:pPr>
            <a:r>
              <a:rPr lang="en-US" altLang="zh-CN" sz="1400" b="1" dirty="0">
                <a:latin typeface="微软雅黑" panose="020B0503020204020204" pitchFamily="34" charset="-122"/>
                <a:ea typeface="微软雅黑" panose="020B0503020204020204" pitchFamily="34" charset="-122"/>
              </a:rPr>
              <a:t>4</a:t>
            </a:r>
            <a:r>
              <a:rPr lang="zh-CN" altLang="en-US" sz="1400" b="1" dirty="0">
                <a:latin typeface="微软雅黑" panose="020B0503020204020204" pitchFamily="34" charset="-122"/>
                <a:ea typeface="微软雅黑" panose="020B0503020204020204" pitchFamily="34" charset="-122"/>
              </a:rPr>
              <a:t>是协助做好转运组织工作</a:t>
            </a:r>
            <a:endParaRPr lang="en-US" altLang="zh-CN" sz="1400" b="1" dirty="0">
              <a:latin typeface="微软雅黑" panose="020B0503020204020204" pitchFamily="34" charset="-122"/>
              <a:ea typeface="微软雅黑" panose="020B0503020204020204" pitchFamily="34" charset="-122"/>
            </a:endParaRPr>
          </a:p>
          <a:p>
            <a:pPr>
              <a:lnSpc>
                <a:spcPct val="100000"/>
              </a:lnSpc>
              <a:spcBef>
                <a:spcPts val="600"/>
              </a:spcBef>
              <a:spcAft>
                <a:spcPts val="600"/>
              </a:spcAft>
            </a:pPr>
            <a:r>
              <a:rPr lang="zh-CN" altLang="en-US" sz="1200" dirty="0"/>
              <a:t>配合属地学校疫情处置专班，高效、快速完成需要进行集中隔离师生员工的转运工作。</a:t>
            </a:r>
            <a:endParaRPr lang="en-US" altLang="zh-CN" sz="1200" dirty="0"/>
          </a:p>
          <a:p>
            <a:pPr marL="0" lvl="0" indent="0" defTabSz="914400" eaLnBrk="1" fontAlgn="auto" hangingPunct="1">
              <a:lnSpc>
                <a:spcPct val="120000"/>
              </a:lnSpc>
              <a:spcBef>
                <a:spcPts val="600"/>
              </a:spcBef>
              <a:spcAft>
                <a:spcPts val="600"/>
              </a:spcAft>
              <a:buFont typeface="Wingdings" panose="05000000000000000000" pitchFamily="2" charset="2"/>
              <a:buNone/>
              <a:defRPr/>
            </a:pPr>
            <a:r>
              <a:rPr lang="zh-CN" altLang="en-US" sz="1200" dirty="0"/>
              <a:t>需要注意的是：应提前考虑</a:t>
            </a:r>
            <a:r>
              <a:rPr lang="zh-CN" altLang="en-US" sz="1200" dirty="0">
                <a:latin typeface="微软雅黑" panose="020B0503020204020204" pitchFamily="34" charset="-122"/>
                <a:ea typeface="微软雅黑" panose="020B0503020204020204" pitchFamily="34" charset="-122"/>
              </a:rPr>
              <a:t>密接转运使用何种车辆？校外就医人员使用何种车辆？转运人员数量大怎么办？转运人员如何防护？</a:t>
            </a:r>
            <a:endParaRPr lang="zh-CN" altLang="en-US" sz="1200" dirty="0"/>
          </a:p>
          <a:p>
            <a:endParaRPr lang="zh-CN" altLang="en-US" dirty="0"/>
          </a:p>
        </p:txBody>
      </p:sp>
      <p:sp>
        <p:nvSpPr>
          <p:cNvPr id="4" name="灯片编号占位符 3"/>
          <p:cNvSpPr>
            <a:spLocks noGrp="1"/>
          </p:cNvSpPr>
          <p:nvPr>
            <p:ph type="sldNum" sz="quarter" idx="5"/>
          </p:nvPr>
        </p:nvSpPr>
        <p:spPr/>
        <p:txBody>
          <a:bodyPr/>
          <a:lstStyle/>
          <a:p>
            <a:pPr>
              <a:defRPr/>
            </a:pPr>
            <a:fld id="{B0E2EEAF-1F83-4E3A-ABE7-B86364E76521}" type="slidenum">
              <a:rPr lang="zh-CN" altLang="en-US" smtClean="0"/>
              <a:pPr>
                <a:defRPr/>
              </a:pPr>
              <a:t>22</a:t>
            </a:fld>
            <a:endParaRPr lang="zh-CN" altLang="en-US"/>
          </a:p>
        </p:txBody>
      </p:sp>
    </p:spTree>
    <p:extLst>
      <p:ext uri="{BB962C8B-B14F-4D97-AF65-F5344CB8AC3E}">
        <p14:creationId xmlns:p14="http://schemas.microsoft.com/office/powerpoint/2010/main" val="15464285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十、健康宣教</a:t>
            </a:r>
            <a:endParaRPr lang="en-US"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发生校园疫情时，应及时开展疫情防控健康宣教，可采用线上培训的方式，分类分次组织各类人员学习防控知识，掌握学校疫情防控应急工作流程和各项制度。建立上述人员实时在线管理群，确保指令直达，高效临机处置突发事件。充分利用江苏校园疫情防控培训平台，全面加强师生员工疫情防控能力培训。</a:t>
            </a:r>
          </a:p>
          <a:p>
            <a:endParaRPr lang="zh-CN" altLang="en-US" dirty="0"/>
          </a:p>
        </p:txBody>
      </p:sp>
      <p:sp>
        <p:nvSpPr>
          <p:cNvPr id="4" name="灯片编号占位符 3"/>
          <p:cNvSpPr>
            <a:spLocks noGrp="1"/>
          </p:cNvSpPr>
          <p:nvPr>
            <p:ph type="sldNum" sz="quarter" idx="5"/>
          </p:nvPr>
        </p:nvSpPr>
        <p:spPr/>
        <p:txBody>
          <a:bodyPr/>
          <a:lstStyle/>
          <a:p>
            <a:pPr>
              <a:defRPr/>
            </a:pPr>
            <a:fld id="{B0E2EEAF-1F83-4E3A-ABE7-B86364E76521}" type="slidenum">
              <a:rPr lang="zh-CN" altLang="en-US" smtClean="0"/>
              <a:pPr>
                <a:defRPr/>
              </a:pPr>
              <a:t>23</a:t>
            </a:fld>
            <a:endParaRPr lang="zh-CN" altLang="en-US"/>
          </a:p>
        </p:txBody>
      </p:sp>
    </p:spTree>
    <p:extLst>
      <p:ext uri="{BB962C8B-B14F-4D97-AF65-F5344CB8AC3E}">
        <p14:creationId xmlns:p14="http://schemas.microsoft.com/office/powerpoint/2010/main" val="20211793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dirty="0"/>
              <a:t>十一、心理健康服务</a:t>
            </a:r>
            <a:endParaRPr lang="en-US" altLang="zh-CN"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zh-CN" sz="1200" kern="1200" dirty="0">
                <a:solidFill>
                  <a:schemeClr val="tx1"/>
                </a:solidFill>
                <a:effectLst/>
                <a:latin typeface="+mn-lt"/>
                <a:ea typeface="+mn-ea"/>
                <a:cs typeface="+mn-cs"/>
              </a:rPr>
              <a:t>疫情防控期间，学校协调属地行政部门、专业机构组建由精神科医生、精神科护士、心理治疗师组成的心理危机干预组，全力加强师生心理辅导和心理危机干预。针对校园封闭管理实际，面向全校师生和校外隔离学生，开设疫情防控心理支持热线。热线电话实行</a:t>
            </a:r>
            <a:r>
              <a:rPr lang="en-US" altLang="zh-CN" sz="1200" kern="1200" dirty="0">
                <a:solidFill>
                  <a:schemeClr val="tx1"/>
                </a:solidFill>
                <a:effectLst/>
                <a:latin typeface="+mn-lt"/>
                <a:ea typeface="+mn-ea"/>
                <a:cs typeface="+mn-cs"/>
              </a:rPr>
              <a:t>24</a:t>
            </a:r>
            <a:r>
              <a:rPr lang="zh-CN" altLang="zh-CN" sz="1200" kern="1200" dirty="0">
                <a:solidFill>
                  <a:schemeClr val="tx1"/>
                </a:solidFill>
                <a:effectLst/>
                <a:latin typeface="+mn-lt"/>
                <a:ea typeface="+mn-ea"/>
                <a:cs typeface="+mn-cs"/>
              </a:rPr>
              <a:t>小时值班制，确保师生心理诉求得到及时回应。</a:t>
            </a:r>
          </a:p>
          <a:p>
            <a:r>
              <a:rPr lang="zh-CN" altLang="zh-CN" sz="1200" kern="1200" dirty="0">
                <a:solidFill>
                  <a:schemeClr val="tx1"/>
                </a:solidFill>
                <a:effectLst/>
                <a:latin typeface="+mn-lt"/>
                <a:ea typeface="+mn-ea"/>
                <a:cs typeface="+mn-cs"/>
              </a:rPr>
              <a:t>发挥</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家庭</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班级</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学院</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学校</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四级网络作用，组建心理个案重点关怀专班，对目标人群分类分层次开展精准心理健康指导。对于住院患者</a:t>
            </a:r>
            <a:r>
              <a:rPr lang="zh-CN" altLang="en-US"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集中隔离人员</a:t>
            </a:r>
            <a:r>
              <a:rPr lang="zh-CN" altLang="en-US"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居家健康监测人员</a:t>
            </a:r>
            <a:r>
              <a:rPr lang="zh-CN" altLang="en-US"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防疫一线人员和工作志愿者，</a:t>
            </a:r>
            <a:r>
              <a:rPr lang="zh-CN" altLang="en-US" sz="1200" kern="1200" dirty="0">
                <a:solidFill>
                  <a:schemeClr val="tx1"/>
                </a:solidFill>
                <a:effectLst/>
                <a:latin typeface="+mn-lt"/>
                <a:ea typeface="+mn-ea"/>
                <a:cs typeface="+mn-cs"/>
              </a:rPr>
              <a:t>分类进行心理健康服务。</a:t>
            </a:r>
            <a:endParaRPr lang="zh-CN" altLang="en-US" dirty="0"/>
          </a:p>
        </p:txBody>
      </p:sp>
      <p:sp>
        <p:nvSpPr>
          <p:cNvPr id="4" name="灯片编号占位符 3"/>
          <p:cNvSpPr>
            <a:spLocks noGrp="1"/>
          </p:cNvSpPr>
          <p:nvPr>
            <p:ph type="sldNum" sz="quarter" idx="5"/>
          </p:nvPr>
        </p:nvSpPr>
        <p:spPr/>
        <p:txBody>
          <a:bodyPr/>
          <a:lstStyle/>
          <a:p>
            <a:pPr>
              <a:defRPr/>
            </a:pPr>
            <a:fld id="{B0E2EEAF-1F83-4E3A-ABE7-B86364E76521}" type="slidenum">
              <a:rPr lang="zh-CN" altLang="en-US" smtClean="0"/>
              <a:pPr>
                <a:defRPr/>
              </a:pPr>
              <a:t>24</a:t>
            </a:fld>
            <a:endParaRPr lang="zh-CN" altLang="en-US"/>
          </a:p>
        </p:txBody>
      </p:sp>
    </p:spTree>
    <p:extLst>
      <p:ext uri="{BB962C8B-B14F-4D97-AF65-F5344CB8AC3E}">
        <p14:creationId xmlns:p14="http://schemas.microsoft.com/office/powerpoint/2010/main" val="28218801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dirty="0"/>
              <a:t>十二、教学运行</a:t>
            </a:r>
            <a:endParaRPr lang="en-US" altLang="zh-CN"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zh-CN" sz="1200" kern="1200" dirty="0">
                <a:solidFill>
                  <a:schemeClr val="tx1"/>
                </a:solidFill>
                <a:effectLst/>
                <a:latin typeface="+mn-lt"/>
                <a:ea typeface="+mn-ea"/>
                <a:cs typeface="+mn-cs"/>
              </a:rPr>
              <a:t>疫情得到有效控制前，师生员工应居家或留在宿舍，停止一切聚集性活动和其他集体活动。引导学生开展网络自主学习，线上完成预习、作业布置、视频答疑、考核等环节，保证学生跟上教学进度。根据疫情发展变化，适时做好假期延期和实习、见习、毕业等相关工作的衔接与教学进度的调整。</a:t>
            </a:r>
          </a:p>
          <a:p>
            <a:endParaRPr lang="zh-CN" altLang="en-US" dirty="0"/>
          </a:p>
        </p:txBody>
      </p:sp>
      <p:sp>
        <p:nvSpPr>
          <p:cNvPr id="4" name="灯片编号占位符 3"/>
          <p:cNvSpPr>
            <a:spLocks noGrp="1"/>
          </p:cNvSpPr>
          <p:nvPr>
            <p:ph type="sldNum" sz="quarter" idx="5"/>
          </p:nvPr>
        </p:nvSpPr>
        <p:spPr/>
        <p:txBody>
          <a:bodyPr/>
          <a:lstStyle/>
          <a:p>
            <a:pPr>
              <a:defRPr/>
            </a:pPr>
            <a:fld id="{B0E2EEAF-1F83-4E3A-ABE7-B86364E76521}" type="slidenum">
              <a:rPr lang="zh-CN" altLang="en-US" smtClean="0"/>
              <a:pPr>
                <a:defRPr/>
              </a:pPr>
              <a:t>25</a:t>
            </a:fld>
            <a:endParaRPr lang="zh-CN" altLang="en-US"/>
          </a:p>
        </p:txBody>
      </p:sp>
    </p:spTree>
    <p:extLst>
      <p:ext uri="{BB962C8B-B14F-4D97-AF65-F5344CB8AC3E}">
        <p14:creationId xmlns:p14="http://schemas.microsoft.com/office/powerpoint/2010/main" val="38033958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十三、舆论宣传引导</a:t>
            </a:r>
            <a:endParaRPr lang="en-US"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学校疫情防控宣传组配合属地疫情防控领导指挥机构，在属地统一扎口管理下，及时通报校内疫情情况，回应社会和师生关切。积极引导正面舆论，及时发布校内抗疫的正面事件与人物报道，推送权威信息</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入圈</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a:t>
            </a:r>
          </a:p>
          <a:p>
            <a:r>
              <a:rPr lang="zh-CN" altLang="zh-CN" sz="1200" kern="1200" dirty="0">
                <a:solidFill>
                  <a:schemeClr val="tx1"/>
                </a:solidFill>
                <a:effectLst/>
                <a:latin typeface="+mn-lt"/>
                <a:ea typeface="+mn-ea"/>
                <a:cs typeface="+mn-cs"/>
              </a:rPr>
              <a:t>发现重大舆情</a:t>
            </a:r>
            <a:r>
              <a:rPr lang="zh-CN" altLang="en-US" sz="1200" kern="1200" dirty="0">
                <a:solidFill>
                  <a:schemeClr val="tx1"/>
                </a:solidFill>
                <a:effectLst/>
                <a:latin typeface="+mn-lt"/>
                <a:ea typeface="+mn-ea"/>
                <a:cs typeface="+mn-cs"/>
              </a:rPr>
              <a:t>要</a:t>
            </a:r>
            <a:r>
              <a:rPr lang="zh-CN" altLang="zh-CN" sz="1200" kern="1200" dirty="0">
                <a:solidFill>
                  <a:schemeClr val="tx1"/>
                </a:solidFill>
                <a:effectLst/>
                <a:latin typeface="+mn-lt"/>
                <a:ea typeface="+mn-ea"/>
                <a:cs typeface="+mn-cs"/>
              </a:rPr>
              <a:t>及时在防控工作群通报，第一时间上报领导小组，并协同属地有关部门跟进处理。</a:t>
            </a:r>
            <a:endParaRPr lang="en-US" altLang="zh-CN" sz="1200" kern="1200" dirty="0">
              <a:solidFill>
                <a:schemeClr val="tx1"/>
              </a:solidFill>
              <a:effectLst/>
              <a:latin typeface="+mn-lt"/>
              <a:ea typeface="+mn-ea"/>
              <a:cs typeface="+mn-cs"/>
            </a:endParaRPr>
          </a:p>
          <a:p>
            <a:pPr marL="0" lvl="0" indent="0" defTabSz="914400" eaLnBrk="1" fontAlgn="auto" hangingPunct="1">
              <a:spcBef>
                <a:spcPts val="600"/>
              </a:spcBef>
              <a:spcAft>
                <a:spcPts val="600"/>
              </a:spcAft>
              <a:buFont typeface="Wingdings" panose="05000000000000000000" pitchFamily="2" charset="2"/>
              <a:buNone/>
              <a:defRPr/>
            </a:pPr>
            <a:r>
              <a:rPr lang="zh-CN" altLang="en-US" sz="1200" kern="1200" dirty="0">
                <a:solidFill>
                  <a:schemeClr val="tx1"/>
                </a:solidFill>
                <a:effectLst/>
                <a:latin typeface="+mn-lt"/>
                <a:ea typeface="+mn-ea"/>
                <a:cs typeface="+mn-cs"/>
              </a:rPr>
              <a:t>需要考虑是：</a:t>
            </a:r>
            <a:r>
              <a:rPr lang="zh-CN" altLang="en-US" sz="1200" dirty="0">
                <a:latin typeface="微软雅黑" panose="020B0503020204020204" pitchFamily="34" charset="-122"/>
                <a:ea typeface="微软雅黑" panose="020B0503020204020204" pitchFamily="34" charset="-122"/>
              </a:rPr>
              <a:t>是否召开新闻发布会？何时召开新闻发布会？谁负责回答记者提问？如何应对媒体采访？信息公开的时间和程度？如何让家长及时获悉？</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pPr>
              <a:defRPr/>
            </a:pPr>
            <a:fld id="{B0E2EEAF-1F83-4E3A-ABE7-B86364E76521}" type="slidenum">
              <a:rPr lang="zh-CN" altLang="en-US" smtClean="0"/>
              <a:pPr>
                <a:defRPr/>
              </a:pPr>
              <a:t>26</a:t>
            </a:fld>
            <a:endParaRPr lang="zh-CN" altLang="en-US"/>
          </a:p>
        </p:txBody>
      </p:sp>
    </p:spTree>
    <p:extLst>
      <p:ext uri="{BB962C8B-B14F-4D97-AF65-F5344CB8AC3E}">
        <p14:creationId xmlns:p14="http://schemas.microsoft.com/office/powerpoint/2010/main" val="30734897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dirty="0"/>
              <a:t>十四、紧急医疗救助</a:t>
            </a:r>
            <a:endParaRPr lang="en-US" altLang="zh-CN"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zh-CN" sz="1200" kern="1200" dirty="0">
                <a:solidFill>
                  <a:schemeClr val="tx1"/>
                </a:solidFill>
                <a:effectLst/>
                <a:latin typeface="+mn-lt"/>
                <a:ea typeface="+mn-ea"/>
                <a:cs typeface="+mn-cs"/>
              </a:rPr>
              <a:t>校园封闭期间，应关注师生的医疗需求。如需校外就医，联系后勤管理处安排疫情保障车辆送至定点医院就诊。人员转运期间，做好防护和全封闭管理措施，做好人员信息登记，坚决防止疫情输出风险。</a:t>
            </a:r>
            <a:endParaRPr lang="en-US" altLang="zh-CN"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sz="1200" kern="1200" dirty="0">
                <a:solidFill>
                  <a:schemeClr val="tx1"/>
                </a:solidFill>
                <a:effectLst/>
                <a:latin typeface="+mn-lt"/>
                <a:ea typeface="+mn-ea"/>
                <a:cs typeface="+mn-cs"/>
              </a:rPr>
              <a:t>需要注意的是：全校封闭管理时，师生医疗服务需求量极大，全部转运至校外医疗机构就诊比较困难，如何快速分诊？是否需安排专职医生进驻校园？ </a:t>
            </a:r>
            <a:endParaRPr lang="zh-CN" altLang="en-US" dirty="0"/>
          </a:p>
        </p:txBody>
      </p:sp>
      <p:sp>
        <p:nvSpPr>
          <p:cNvPr id="4" name="灯片编号占位符 3"/>
          <p:cNvSpPr>
            <a:spLocks noGrp="1"/>
          </p:cNvSpPr>
          <p:nvPr>
            <p:ph type="sldNum" sz="quarter" idx="5"/>
          </p:nvPr>
        </p:nvSpPr>
        <p:spPr/>
        <p:txBody>
          <a:bodyPr/>
          <a:lstStyle/>
          <a:p>
            <a:pPr>
              <a:defRPr/>
            </a:pPr>
            <a:fld id="{B0E2EEAF-1F83-4E3A-ABE7-B86364E76521}" type="slidenum">
              <a:rPr lang="zh-CN" altLang="en-US" smtClean="0"/>
              <a:pPr>
                <a:defRPr/>
              </a:pPr>
              <a:t>27</a:t>
            </a:fld>
            <a:endParaRPr lang="zh-CN" altLang="en-US"/>
          </a:p>
        </p:txBody>
      </p:sp>
    </p:spTree>
    <p:extLst>
      <p:ext uri="{BB962C8B-B14F-4D97-AF65-F5344CB8AC3E}">
        <p14:creationId xmlns:p14="http://schemas.microsoft.com/office/powerpoint/2010/main" val="32034296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各位领导，我们从发现校园阳性病例开始，向大家简要介绍了应急响应启动和处置流程。今天汇报的应急预案比较宏观。当然，实际运行过程中还会遇到各种问题，有必要通过实操演练才能及时发现、及时解决、查漏补缺。</a:t>
            </a:r>
          </a:p>
        </p:txBody>
      </p:sp>
      <p:sp>
        <p:nvSpPr>
          <p:cNvPr id="4" name="灯片编号占位符 3"/>
          <p:cNvSpPr>
            <a:spLocks noGrp="1"/>
          </p:cNvSpPr>
          <p:nvPr>
            <p:ph type="sldNum" sz="quarter" idx="5"/>
          </p:nvPr>
        </p:nvSpPr>
        <p:spPr/>
        <p:txBody>
          <a:bodyPr/>
          <a:lstStyle/>
          <a:p>
            <a:pPr>
              <a:defRPr/>
            </a:pPr>
            <a:fld id="{B0E2EEAF-1F83-4E3A-ABE7-B86364E76521}" type="slidenum">
              <a:rPr lang="zh-CN" altLang="en-US" smtClean="0"/>
              <a:pPr>
                <a:defRPr/>
              </a:pPr>
              <a:t>28</a:t>
            </a:fld>
            <a:endParaRPr lang="zh-CN" altLang="en-US"/>
          </a:p>
        </p:txBody>
      </p:sp>
    </p:spTree>
    <p:extLst>
      <p:ext uri="{BB962C8B-B14F-4D97-AF65-F5344CB8AC3E}">
        <p14:creationId xmlns:p14="http://schemas.microsoft.com/office/powerpoint/2010/main" val="23306109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342900" indent="-342900">
              <a:lnSpc>
                <a:spcPct val="120000"/>
              </a:lnSpc>
              <a:spcBef>
                <a:spcPts val="600"/>
              </a:spcBef>
              <a:spcAft>
                <a:spcPts val="600"/>
              </a:spcAft>
              <a:defRPr/>
            </a:pPr>
            <a:r>
              <a:rPr lang="zh-CN" altLang="en-US" dirty="0">
                <a:latin typeface="微软雅黑" panose="020B0503020204020204" pitchFamily="34" charset="-122"/>
                <a:ea typeface="微软雅黑" panose="020B0503020204020204" pitchFamily="34" charset="-122"/>
              </a:rPr>
              <a:t>本预案仅给大家提供指导性建议，各学校应根据自身实际制订方案，要厘清学校、属地、专业机构的责职，明确专业的人做专业的事，学校重点是配合属地和专业部门的工作，要落实校园防控人员、场地、设施、物资等要素。</a:t>
            </a:r>
            <a:endParaRPr lang="en-US" altLang="zh-CN" dirty="0">
              <a:latin typeface="微软雅黑" panose="020B0503020204020204" pitchFamily="34" charset="-122"/>
              <a:ea typeface="微软雅黑" panose="020B0503020204020204" pitchFamily="34" charset="-122"/>
            </a:endParaRPr>
          </a:p>
          <a:p>
            <a:endParaRPr lang="zh-CN" altLang="en-US" dirty="0"/>
          </a:p>
        </p:txBody>
      </p:sp>
      <p:sp>
        <p:nvSpPr>
          <p:cNvPr id="4" name="灯片编号占位符 3"/>
          <p:cNvSpPr>
            <a:spLocks noGrp="1"/>
          </p:cNvSpPr>
          <p:nvPr>
            <p:ph type="sldNum" sz="quarter" idx="5"/>
          </p:nvPr>
        </p:nvSpPr>
        <p:spPr/>
        <p:txBody>
          <a:bodyPr/>
          <a:lstStyle/>
          <a:p>
            <a:pPr>
              <a:defRPr/>
            </a:pPr>
            <a:fld id="{B0E2EEAF-1F83-4E3A-ABE7-B86364E76521}" type="slidenum">
              <a:rPr lang="zh-CN" altLang="en-US" smtClean="0"/>
              <a:pPr>
                <a:defRPr/>
              </a:pPr>
              <a:t>29</a:t>
            </a:fld>
            <a:endParaRPr lang="zh-CN" altLang="en-US"/>
          </a:p>
        </p:txBody>
      </p:sp>
    </p:spTree>
    <p:extLst>
      <p:ext uri="{BB962C8B-B14F-4D97-AF65-F5344CB8AC3E}">
        <p14:creationId xmlns:p14="http://schemas.microsoft.com/office/powerpoint/2010/main" val="1204905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a:solidFill>
                  <a:schemeClr val="tx1"/>
                </a:solidFill>
                <a:effectLst/>
                <a:latin typeface="+mn-lt"/>
                <a:ea typeface="+mn-ea"/>
                <a:cs typeface="+mn-cs"/>
              </a:rPr>
              <a:t>学校师生</a:t>
            </a:r>
            <a:r>
              <a:rPr lang="zh-CN" altLang="en-US" sz="1200" kern="1200" dirty="0">
                <a:solidFill>
                  <a:schemeClr val="tx1"/>
                </a:solidFill>
                <a:effectLst/>
                <a:latin typeface="+mn-lt"/>
                <a:ea typeface="+mn-ea"/>
                <a:cs typeface="+mn-cs"/>
              </a:rPr>
              <a:t>员工</a:t>
            </a:r>
            <a:r>
              <a:rPr lang="zh-CN" altLang="zh-CN" sz="1200" kern="1200" dirty="0">
                <a:solidFill>
                  <a:schemeClr val="tx1"/>
                </a:solidFill>
                <a:effectLst/>
                <a:latin typeface="+mn-lt"/>
                <a:ea typeface="+mn-ea"/>
                <a:cs typeface="+mn-cs"/>
              </a:rPr>
              <a:t>发现感染者，包括确诊病例、疑似病例、无症状感染者等，立即启用本方案，迅速完成常态与应急机制转换。</a:t>
            </a:r>
            <a:endParaRPr lang="en-US"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本预案适用于高等学校（含普通本科高校、高等职业院校、成人高校和独立学院）和中等职业学校，各</a:t>
            </a:r>
            <a:r>
              <a:rPr lang="zh-CN" altLang="en-US" sz="1200" kern="1200" dirty="0">
                <a:solidFill>
                  <a:schemeClr val="tx1"/>
                </a:solidFill>
                <a:effectLst/>
                <a:latin typeface="+mn-lt"/>
                <a:ea typeface="+mn-ea"/>
                <a:cs typeface="+mn-cs"/>
              </a:rPr>
              <a:t>学</a:t>
            </a:r>
            <a:r>
              <a:rPr lang="zh-CN" altLang="zh-CN" sz="1200" kern="1200" dirty="0">
                <a:solidFill>
                  <a:schemeClr val="tx1"/>
                </a:solidFill>
                <a:effectLst/>
                <a:latin typeface="+mn-lt"/>
                <a:ea typeface="+mn-ea"/>
                <a:cs typeface="+mn-cs"/>
              </a:rPr>
              <a:t>校可因校制宜，一校一案，确保适应本地疫情发展形势和本校实际。中小学、幼儿园和校外培训机构参照执行。</a:t>
            </a:r>
          </a:p>
          <a:p>
            <a:endParaRPr lang="zh-CN" altLang="en-US" dirty="0"/>
          </a:p>
        </p:txBody>
      </p:sp>
      <p:sp>
        <p:nvSpPr>
          <p:cNvPr id="4" name="灯片编号占位符 3"/>
          <p:cNvSpPr>
            <a:spLocks noGrp="1"/>
          </p:cNvSpPr>
          <p:nvPr>
            <p:ph type="sldNum" sz="quarter" idx="5"/>
          </p:nvPr>
        </p:nvSpPr>
        <p:spPr/>
        <p:txBody>
          <a:bodyPr/>
          <a:lstStyle/>
          <a:p>
            <a:pPr>
              <a:defRPr/>
            </a:pPr>
            <a:fld id="{B0E2EEAF-1F83-4E3A-ABE7-B86364E76521}" type="slidenum">
              <a:rPr lang="zh-CN" altLang="en-US" smtClean="0"/>
              <a:pPr>
                <a:defRPr/>
              </a:pPr>
              <a:t>3</a:t>
            </a:fld>
            <a:endParaRPr lang="zh-CN" altLang="en-US"/>
          </a:p>
        </p:txBody>
      </p:sp>
    </p:spTree>
    <p:extLst>
      <p:ext uri="{BB962C8B-B14F-4D97-AF65-F5344CB8AC3E}">
        <p14:creationId xmlns:p14="http://schemas.microsoft.com/office/powerpoint/2010/main" val="11894477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B0E2EEAF-1F83-4E3A-ABE7-B86364E7652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457200" rtl="0" eaLnBrk="0" fontAlgn="base" latinLnBrk="0" hangingPunct="0">
                <a:lnSpc>
                  <a:spcPct val="100000"/>
                </a:lnSpc>
                <a:spcBef>
                  <a:spcPct val="0"/>
                </a:spcBef>
                <a:spcAft>
                  <a:spcPct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502673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00000"/>
              </a:lnSpc>
              <a:spcBef>
                <a:spcPts val="600"/>
              </a:spcBef>
              <a:spcAft>
                <a:spcPts val="600"/>
              </a:spcAft>
            </a:pPr>
            <a:r>
              <a:rPr lang="zh-CN" altLang="en-US" sz="1200" b="1" dirty="0">
                <a:solidFill>
                  <a:schemeClr val="accent2">
                    <a:lumMod val="75000"/>
                  </a:schemeClr>
                </a:solidFill>
                <a:latin typeface="微软雅黑" panose="020B0503020204020204" pitchFamily="34" charset="-122"/>
                <a:ea typeface="微软雅黑" panose="020B0503020204020204" pitchFamily="34" charset="-122"/>
              </a:rPr>
              <a:t>坚持</a:t>
            </a:r>
            <a:r>
              <a:rPr lang="zh-CN" altLang="zh-CN" sz="1200" b="1" dirty="0">
                <a:solidFill>
                  <a:schemeClr val="accent2">
                    <a:lumMod val="75000"/>
                  </a:schemeClr>
                </a:solidFill>
                <a:latin typeface="微软雅黑" panose="020B0503020204020204" pitchFamily="34" charset="-122"/>
                <a:ea typeface="微软雅黑" panose="020B0503020204020204" pitchFamily="34" charset="-122"/>
              </a:rPr>
              <a:t>统一领导，分级负责</a:t>
            </a:r>
            <a:r>
              <a:rPr lang="zh-CN" altLang="en-US" sz="1200" b="1" dirty="0">
                <a:solidFill>
                  <a:schemeClr val="accent2">
                    <a:lumMod val="75000"/>
                  </a:schemeClr>
                </a:solidFill>
                <a:latin typeface="微软雅黑" panose="020B0503020204020204" pitchFamily="34" charset="-122"/>
                <a:ea typeface="微软雅黑" panose="020B0503020204020204" pitchFamily="34" charset="-122"/>
              </a:rPr>
              <a:t>；</a:t>
            </a:r>
            <a:r>
              <a:rPr lang="zh-CN" altLang="zh-CN" sz="1200" b="1" dirty="0">
                <a:solidFill>
                  <a:schemeClr val="accent2">
                    <a:lumMod val="75000"/>
                  </a:schemeClr>
                </a:solidFill>
                <a:latin typeface="微软雅黑" panose="020B0503020204020204" pitchFamily="34" charset="-122"/>
                <a:ea typeface="微软雅黑" panose="020B0503020204020204" pitchFamily="34" charset="-122"/>
              </a:rPr>
              <a:t>以人为本，生命至上</a:t>
            </a:r>
            <a:r>
              <a:rPr lang="zh-CN" altLang="en-US" sz="1200" b="1" dirty="0">
                <a:solidFill>
                  <a:schemeClr val="accent2">
                    <a:lumMod val="75000"/>
                  </a:schemeClr>
                </a:solidFill>
                <a:latin typeface="微软雅黑" panose="020B0503020204020204" pitchFamily="34" charset="-122"/>
                <a:ea typeface="微软雅黑" panose="020B0503020204020204" pitchFamily="34" charset="-122"/>
              </a:rPr>
              <a:t>；</a:t>
            </a:r>
            <a:r>
              <a:rPr lang="zh-CN" altLang="zh-CN" sz="1200" b="1" dirty="0">
                <a:solidFill>
                  <a:schemeClr val="accent2">
                    <a:lumMod val="75000"/>
                  </a:schemeClr>
                </a:solidFill>
                <a:latin typeface="微软雅黑" panose="020B0503020204020204" pitchFamily="34" charset="-122"/>
                <a:ea typeface="微软雅黑" panose="020B0503020204020204" pitchFamily="34" charset="-122"/>
              </a:rPr>
              <a:t>校地协同，联防联控</a:t>
            </a:r>
            <a:r>
              <a:rPr lang="zh-CN" altLang="en-US" sz="1200" b="1" dirty="0">
                <a:solidFill>
                  <a:schemeClr val="accent2">
                    <a:lumMod val="75000"/>
                  </a:schemeClr>
                </a:solidFill>
                <a:latin typeface="微软雅黑" panose="020B0503020204020204" pitchFamily="34" charset="-122"/>
                <a:ea typeface="微软雅黑" panose="020B0503020204020204" pitchFamily="34" charset="-122"/>
              </a:rPr>
              <a:t>；</a:t>
            </a:r>
            <a:r>
              <a:rPr lang="zh-CN" altLang="zh-CN" sz="1200" b="1" dirty="0">
                <a:solidFill>
                  <a:schemeClr val="accent2">
                    <a:lumMod val="75000"/>
                  </a:schemeClr>
                </a:solidFill>
                <a:latin typeface="微软雅黑" panose="020B0503020204020204" pitchFamily="34" charset="-122"/>
                <a:ea typeface="微软雅黑" panose="020B0503020204020204" pitchFamily="34" charset="-122"/>
              </a:rPr>
              <a:t>严格管控，科学防控</a:t>
            </a:r>
            <a:r>
              <a:rPr lang="zh-CN" altLang="en-US" sz="1200" b="1" dirty="0">
                <a:solidFill>
                  <a:schemeClr val="accent2">
                    <a:lumMod val="75000"/>
                  </a:schemeClr>
                </a:solidFill>
                <a:latin typeface="微软雅黑" panose="020B0503020204020204" pitchFamily="34" charset="-122"/>
                <a:ea typeface="微软雅黑" panose="020B0503020204020204" pitchFamily="34" charset="-122"/>
              </a:rPr>
              <a:t>的基本原则。</a:t>
            </a:r>
            <a:r>
              <a:rPr lang="zh-CN" altLang="zh-CN" sz="1200" kern="1200" dirty="0">
                <a:solidFill>
                  <a:schemeClr val="tx1"/>
                </a:solidFill>
                <a:effectLst/>
                <a:latin typeface="+mn-lt"/>
                <a:ea typeface="+mn-ea"/>
                <a:cs typeface="+mn-cs"/>
              </a:rPr>
              <a:t>全力以赴做好校园疫情防控工作</a:t>
            </a:r>
            <a:r>
              <a:rPr lang="zh-CN" altLang="en-US" sz="1200" kern="1200" dirty="0">
                <a:solidFill>
                  <a:schemeClr val="tx1"/>
                </a:solidFill>
                <a:effectLst/>
                <a:latin typeface="+mn-lt"/>
                <a:ea typeface="+mn-ea"/>
                <a:cs typeface="+mn-cs"/>
              </a:rPr>
              <a:t>。</a:t>
            </a:r>
            <a:endParaRPr lang="zh-CN" altLang="zh-CN" sz="1200" dirty="0">
              <a:latin typeface="微软雅黑" panose="020B0503020204020204" pitchFamily="34" charset="-122"/>
              <a:ea typeface="微软雅黑" panose="020B0503020204020204" pitchFamily="34" charset="-122"/>
            </a:endParaRPr>
          </a:p>
          <a:p>
            <a:endParaRPr lang="zh-CN" altLang="en-US" dirty="0"/>
          </a:p>
        </p:txBody>
      </p:sp>
      <p:sp>
        <p:nvSpPr>
          <p:cNvPr id="4" name="灯片编号占位符 3"/>
          <p:cNvSpPr>
            <a:spLocks noGrp="1"/>
          </p:cNvSpPr>
          <p:nvPr>
            <p:ph type="sldNum" sz="quarter" idx="5"/>
          </p:nvPr>
        </p:nvSpPr>
        <p:spPr/>
        <p:txBody>
          <a:bodyPr/>
          <a:lstStyle/>
          <a:p>
            <a:pPr>
              <a:defRPr/>
            </a:pPr>
            <a:fld id="{B0E2EEAF-1F83-4E3A-ABE7-B86364E76521}" type="slidenum">
              <a:rPr lang="zh-CN" altLang="en-US" smtClean="0"/>
              <a:pPr>
                <a:defRPr/>
              </a:pPr>
              <a:t>4</a:t>
            </a:fld>
            <a:endParaRPr lang="zh-CN" altLang="en-US"/>
          </a:p>
        </p:txBody>
      </p:sp>
    </p:spTree>
    <p:extLst>
      <p:ext uri="{BB962C8B-B14F-4D97-AF65-F5344CB8AC3E}">
        <p14:creationId xmlns:p14="http://schemas.microsoft.com/office/powerpoint/2010/main" val="752025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a:solidFill>
                  <a:schemeClr val="tx1"/>
                </a:solidFill>
                <a:effectLst/>
                <a:latin typeface="+mn-lt"/>
                <a:ea typeface="+mn-ea"/>
                <a:cs typeface="+mn-cs"/>
              </a:rPr>
              <a:t>学校成立突发新冠肺炎疫情应急工作领导小组，在上级主管部门统一部署和属地县级疫情防控指挥机构领导下，开展校园突发疫情应急处置工作。</a:t>
            </a:r>
            <a:endParaRPr lang="en-US"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领导小组下设</a:t>
            </a:r>
            <a:r>
              <a:rPr lang="zh-CN" altLang="zh-CN" sz="1200" b="1" kern="1200" dirty="0">
                <a:solidFill>
                  <a:schemeClr val="tx1"/>
                </a:solidFill>
                <a:effectLst/>
                <a:latin typeface="+mn-lt"/>
                <a:ea typeface="+mn-ea"/>
                <a:cs typeface="+mn-cs"/>
              </a:rPr>
              <a:t>综合及联防联控组、流调转运组</a:t>
            </a:r>
            <a:r>
              <a:rPr lang="zh-CN" altLang="zh-CN" sz="1200" kern="1200" dirty="0">
                <a:solidFill>
                  <a:schemeClr val="tx1"/>
                </a:solidFill>
                <a:effectLst/>
                <a:latin typeface="+mn-lt"/>
                <a:ea typeface="+mn-ea"/>
                <a:cs typeface="+mn-cs"/>
              </a:rPr>
              <a:t>等工作小组</a:t>
            </a:r>
            <a:r>
              <a:rPr lang="zh-CN" altLang="en-US" sz="1200" kern="1200" dirty="0">
                <a:solidFill>
                  <a:schemeClr val="tx1"/>
                </a:solidFill>
                <a:effectLst/>
                <a:latin typeface="+mn-lt"/>
                <a:ea typeface="+mn-ea"/>
                <a:cs typeface="+mn-cs"/>
              </a:rPr>
              <a:t>。 </a:t>
            </a:r>
            <a:endParaRPr lang="en-US" altLang="zh-CN"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请注意：各工作组要</a:t>
            </a:r>
            <a:r>
              <a:rPr lang="zh-CN" altLang="zh-CN" sz="1200" kern="1200" dirty="0">
                <a:solidFill>
                  <a:schemeClr val="tx1"/>
                </a:solidFill>
                <a:effectLst/>
                <a:latin typeface="+mn-lt"/>
                <a:ea typeface="+mn-ea"/>
                <a:cs typeface="+mn-cs"/>
              </a:rPr>
              <a:t>与属地疾控、卫健、公安、网信、环保、街道、社区等部门协同开展相关工作。</a:t>
            </a:r>
            <a:r>
              <a:rPr lang="zh-CN" altLang="en-US" sz="1200" kern="1200" dirty="0">
                <a:solidFill>
                  <a:schemeClr val="tx1"/>
                </a:solidFill>
                <a:effectLst/>
                <a:latin typeface="+mn-lt"/>
                <a:ea typeface="+mn-ea"/>
                <a:cs typeface="+mn-cs"/>
              </a:rPr>
              <a:t>要</a:t>
            </a:r>
            <a:r>
              <a:rPr lang="zh-CN" altLang="zh-CN" sz="1200" kern="1200" dirty="0">
                <a:solidFill>
                  <a:schemeClr val="tx1"/>
                </a:solidFill>
                <a:effectLst/>
                <a:latin typeface="+mn-lt"/>
                <a:ea typeface="+mn-ea"/>
                <a:cs typeface="+mn-cs"/>
              </a:rPr>
              <a:t>明确学校、上级主管部门、属地政府、卫生行政部门、疾控机构、医疗机构（定点医院）联系人及联系方式，加强沟通，取得专业技术力量支持。</a:t>
            </a:r>
            <a:endParaRPr lang="zh-CN" altLang="en-US" dirty="0"/>
          </a:p>
        </p:txBody>
      </p:sp>
      <p:sp>
        <p:nvSpPr>
          <p:cNvPr id="4" name="灯片编号占位符 3"/>
          <p:cNvSpPr>
            <a:spLocks noGrp="1"/>
          </p:cNvSpPr>
          <p:nvPr>
            <p:ph type="sldNum" sz="quarter" idx="5"/>
          </p:nvPr>
        </p:nvSpPr>
        <p:spPr/>
        <p:txBody>
          <a:bodyPr/>
          <a:lstStyle/>
          <a:p>
            <a:pPr>
              <a:defRPr/>
            </a:pPr>
            <a:fld id="{B0E2EEAF-1F83-4E3A-ABE7-B86364E76521}" type="slidenum">
              <a:rPr lang="zh-CN" altLang="en-US" smtClean="0"/>
              <a:pPr>
                <a:defRPr/>
              </a:pPr>
              <a:t>5</a:t>
            </a:fld>
            <a:endParaRPr lang="zh-CN" altLang="en-US"/>
          </a:p>
        </p:txBody>
      </p:sp>
    </p:spTree>
    <p:extLst>
      <p:ext uri="{BB962C8B-B14F-4D97-AF65-F5344CB8AC3E}">
        <p14:creationId xmlns:p14="http://schemas.microsoft.com/office/powerpoint/2010/main" val="428838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一、信息上报</a:t>
            </a:r>
            <a:endParaRPr lang="en-US"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发现核酸检测阳性病例及密接后，第一时间启动校园应急响应机制，由常态化疫情防控进入应急状态。</a:t>
            </a:r>
            <a:endParaRPr lang="en-US"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如病例（无症状感染者）、密接或密接的密接还在学校，应第一时间管控，启用应急隔离室进行隔离，立即联系属地防控部门进行转运，同时向上级主管部门汇报。</a:t>
            </a:r>
            <a:endParaRPr lang="en-US"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如病例目前不在校内，也应立即向属地防控部门和学校上级主管部门报告。</a:t>
            </a:r>
            <a:endParaRPr lang="zh-CN" altLang="en-US" dirty="0"/>
          </a:p>
        </p:txBody>
      </p:sp>
      <p:sp>
        <p:nvSpPr>
          <p:cNvPr id="4" name="灯片编号占位符 3"/>
          <p:cNvSpPr>
            <a:spLocks noGrp="1"/>
          </p:cNvSpPr>
          <p:nvPr>
            <p:ph type="sldNum" sz="quarter" idx="5"/>
          </p:nvPr>
        </p:nvSpPr>
        <p:spPr/>
        <p:txBody>
          <a:bodyPr/>
          <a:lstStyle/>
          <a:p>
            <a:pPr>
              <a:defRPr/>
            </a:pPr>
            <a:fld id="{B0E2EEAF-1F83-4E3A-ABE7-B86364E76521}" type="slidenum">
              <a:rPr lang="zh-CN" altLang="en-US" smtClean="0"/>
              <a:pPr>
                <a:defRPr/>
              </a:pPr>
              <a:t>6</a:t>
            </a:fld>
            <a:endParaRPr lang="zh-CN" altLang="en-US"/>
          </a:p>
        </p:txBody>
      </p:sp>
    </p:spTree>
    <p:extLst>
      <p:ext uri="{BB962C8B-B14F-4D97-AF65-F5344CB8AC3E}">
        <p14:creationId xmlns:p14="http://schemas.microsoft.com/office/powerpoint/2010/main" val="1156170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a:solidFill>
                  <a:schemeClr val="tx1"/>
                </a:solidFill>
                <a:effectLst/>
                <a:latin typeface="+mn-lt"/>
                <a:ea typeface="+mn-ea"/>
                <a:cs typeface="+mn-cs"/>
              </a:rPr>
              <a:t>对单管检测初筛阳性人员落实边管控、边复核、边调查措施，如病例还在学校，应第一时间管控，立即联系属地防控部门转运到定点医疗机构观察室，等待复核结果。如复核结果为阳性，应将其转运至定点医疗机构进行治疗。如复核结果为阴性，需重新采集鼻咽拭子样本复核，如检测结果为阴性，及时解除隔离措施，并终止校园疫情防控应急响应，转为常态化疫情防控；如检测结果为阳性，应将其转运至定点医疗机构进行治疗。</a:t>
            </a:r>
            <a:endParaRPr lang="zh-CN" altLang="en-US" dirty="0"/>
          </a:p>
        </p:txBody>
      </p:sp>
      <p:sp>
        <p:nvSpPr>
          <p:cNvPr id="4" name="灯片编号占位符 3"/>
          <p:cNvSpPr>
            <a:spLocks noGrp="1"/>
          </p:cNvSpPr>
          <p:nvPr>
            <p:ph type="sldNum" sz="quarter" idx="5"/>
          </p:nvPr>
        </p:nvSpPr>
        <p:spPr/>
        <p:txBody>
          <a:bodyPr/>
          <a:lstStyle/>
          <a:p>
            <a:pPr>
              <a:defRPr/>
            </a:pPr>
            <a:fld id="{B0E2EEAF-1F83-4E3A-ABE7-B86364E76521}" type="slidenum">
              <a:rPr lang="zh-CN" altLang="en-US" smtClean="0"/>
              <a:pPr>
                <a:defRPr/>
              </a:pPr>
              <a:t>7</a:t>
            </a:fld>
            <a:endParaRPr lang="zh-CN" altLang="en-US"/>
          </a:p>
        </p:txBody>
      </p:sp>
    </p:spTree>
    <p:extLst>
      <p:ext uri="{BB962C8B-B14F-4D97-AF65-F5344CB8AC3E}">
        <p14:creationId xmlns:p14="http://schemas.microsoft.com/office/powerpoint/2010/main" val="2062227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a:solidFill>
                  <a:schemeClr val="tx1"/>
                </a:solidFill>
                <a:effectLst/>
                <a:latin typeface="+mn-lt"/>
                <a:ea typeface="+mn-ea"/>
                <a:cs typeface="+mn-cs"/>
              </a:rPr>
              <a:t>对混管检测初筛阳性人员，应立即通知所有混检人员就地隔离，等待转运至集中隔离点。混检人员转运至集中隔离点后，采集所有人员的鼻咽拭子样本复核。如所有混检人员复核结果均为阴性，则立即解除隔离，并终止校园疫情防控应急响应，转为常态化疫情防控；如发现核酸检测阳性者，应将其转运至定点医疗机构进行治疗，其余核酸检测阴性人员按密切接触者进行集中管理。</a:t>
            </a:r>
          </a:p>
          <a:p>
            <a:endParaRPr lang="zh-CN" altLang="en-US" dirty="0"/>
          </a:p>
        </p:txBody>
      </p:sp>
      <p:sp>
        <p:nvSpPr>
          <p:cNvPr id="4" name="灯片编号占位符 3"/>
          <p:cNvSpPr>
            <a:spLocks noGrp="1"/>
          </p:cNvSpPr>
          <p:nvPr>
            <p:ph type="sldNum" sz="quarter" idx="5"/>
          </p:nvPr>
        </p:nvSpPr>
        <p:spPr/>
        <p:txBody>
          <a:bodyPr/>
          <a:lstStyle/>
          <a:p>
            <a:pPr>
              <a:defRPr/>
            </a:pPr>
            <a:fld id="{B0E2EEAF-1F83-4E3A-ABE7-B86364E76521}" type="slidenum">
              <a:rPr lang="zh-CN" altLang="en-US" smtClean="0"/>
              <a:pPr>
                <a:defRPr/>
              </a:pPr>
              <a:t>8</a:t>
            </a:fld>
            <a:endParaRPr lang="zh-CN" altLang="en-US"/>
          </a:p>
        </p:txBody>
      </p:sp>
    </p:spTree>
    <p:extLst>
      <p:ext uri="{BB962C8B-B14F-4D97-AF65-F5344CB8AC3E}">
        <p14:creationId xmlns:p14="http://schemas.microsoft.com/office/powerpoint/2010/main" val="3847176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zh-CN" altLang="zh-CN" sz="1200" kern="1200" dirty="0">
                <a:solidFill>
                  <a:schemeClr val="tx1"/>
                </a:solidFill>
                <a:effectLst/>
                <a:latin typeface="+mn-lt"/>
                <a:ea typeface="+mn-ea"/>
                <a:cs typeface="+mn-cs"/>
              </a:rPr>
              <a:t>使用抗原试剂盒自测阳性者应立即报告学校，学校立即将其转运至校园内应急隔离室，联系属地防控部门转运到定点医疗机构</a:t>
            </a:r>
            <a:r>
              <a:rPr lang="zh-CN" altLang="en-US" sz="1200" kern="1200" dirty="0">
                <a:solidFill>
                  <a:schemeClr val="tx1"/>
                </a:solidFill>
                <a:effectLst/>
                <a:latin typeface="+mn-lt"/>
                <a:ea typeface="+mn-ea"/>
                <a:cs typeface="+mn-cs"/>
              </a:rPr>
              <a:t>进行核酸检测，</a:t>
            </a:r>
            <a:r>
              <a:rPr lang="zh-CN" altLang="zh-CN" sz="1200" kern="1200" dirty="0">
                <a:solidFill>
                  <a:schemeClr val="tx1"/>
                </a:solidFill>
                <a:effectLst/>
                <a:latin typeface="+mn-lt"/>
                <a:ea typeface="+mn-ea"/>
                <a:cs typeface="+mn-cs"/>
              </a:rPr>
              <a:t>如结果为阳性，应将其转运至定点医疗机构进行治疗</a:t>
            </a:r>
            <a:r>
              <a:rPr lang="zh-CN" altLang="en-US"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如结果为阴性</a:t>
            </a:r>
            <a:r>
              <a:rPr lang="zh-CN" altLang="en-US" sz="1200" kern="1200" dirty="0">
                <a:solidFill>
                  <a:schemeClr val="tx1"/>
                </a:solidFill>
                <a:effectLst/>
                <a:latin typeface="+mn-lt"/>
                <a:ea typeface="+mn-ea"/>
                <a:cs typeface="+mn-cs"/>
              </a:rPr>
              <a:t>，则</a:t>
            </a:r>
            <a:r>
              <a:rPr lang="zh-CN" altLang="en-US" kern="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解除隔离，终止应急响应</a:t>
            </a:r>
            <a:endParaRPr lang="zh-CN" altLang="zh-CN"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pPr>
              <a:defRPr/>
            </a:pPr>
            <a:fld id="{B0E2EEAF-1F83-4E3A-ABE7-B86364E76521}" type="slidenum">
              <a:rPr lang="zh-CN" altLang="en-US" smtClean="0"/>
              <a:pPr>
                <a:defRPr/>
              </a:pPr>
              <a:t>9</a:t>
            </a:fld>
            <a:endParaRPr lang="zh-CN" altLang="en-US"/>
          </a:p>
        </p:txBody>
      </p:sp>
    </p:spTree>
    <p:extLst>
      <p:ext uri="{BB962C8B-B14F-4D97-AF65-F5344CB8AC3E}">
        <p14:creationId xmlns:p14="http://schemas.microsoft.com/office/powerpoint/2010/main" val="4098203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4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91756BA-8586-4DC2-9C87-1443D32491F0}" type="datetime1">
              <a:rPr lang="zh-CN" altLang="en-US" smtClean="0"/>
              <a:t>2022/3/22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87478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7" name="矩形 6"/>
          <p:cNvSpPr/>
          <p:nvPr userDrawn="1"/>
        </p:nvSpPr>
        <p:spPr>
          <a:xfrm>
            <a:off x="-3175" y="6530975"/>
            <a:ext cx="12204090" cy="3378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52" name="图片 9" descr="校训3"/>
          <p:cNvPicPr>
            <a:picLocks noChangeAspect="1"/>
          </p:cNvPicPr>
          <p:nvPr userDrawn="1"/>
        </p:nvPicPr>
        <p:blipFill>
          <a:blip r:embed="rId2" cstate="screen">
            <a:grayscl/>
            <a:lum bright="48001"/>
            <a:extLst>
              <a:ext uri="{28A0092B-C50C-407E-A947-70E740481C1C}">
                <a14:useLocalDpi xmlns:a14="http://schemas.microsoft.com/office/drawing/2010/main"/>
              </a:ext>
            </a:extLst>
          </a:blip>
          <a:srcRect/>
          <a:stretch>
            <a:fillRect/>
          </a:stretch>
        </p:blipFill>
        <p:spPr>
          <a:xfrm>
            <a:off x="5205095" y="6576695"/>
            <a:ext cx="828675" cy="240030"/>
          </a:xfrm>
          <a:prstGeom prst="rect">
            <a:avLst/>
          </a:prstGeom>
          <a:noFill/>
          <a:ln w="9525">
            <a:noFill/>
          </a:ln>
        </p:spPr>
      </p:pic>
      <p:pic>
        <p:nvPicPr>
          <p:cNvPr id="2053" name="图片 10" descr="校训3"/>
          <p:cNvPicPr>
            <a:picLocks noChangeAspect="1"/>
          </p:cNvPicPr>
          <p:nvPr userDrawn="1"/>
        </p:nvPicPr>
        <p:blipFill>
          <a:blip r:embed="rId3" cstate="screen">
            <a:grayscl/>
            <a:lum bright="48001"/>
            <a:extLst>
              <a:ext uri="{28A0092B-C50C-407E-A947-70E740481C1C}">
                <a14:useLocalDpi xmlns:a14="http://schemas.microsoft.com/office/drawing/2010/main"/>
              </a:ext>
            </a:extLst>
          </a:blip>
          <a:srcRect l="-1477"/>
          <a:stretch>
            <a:fillRect/>
          </a:stretch>
        </p:blipFill>
        <p:spPr>
          <a:xfrm>
            <a:off x="6172835" y="6577330"/>
            <a:ext cx="848360" cy="220345"/>
          </a:xfrm>
          <a:prstGeom prst="rect">
            <a:avLst/>
          </a:prstGeom>
          <a:noFill/>
          <a:ln w="9525">
            <a:noFill/>
          </a:ln>
        </p:spPr>
      </p:pic>
      <p:sp>
        <p:nvSpPr>
          <p:cNvPr id="2" name="标题 1"/>
          <p:cNvSpPr>
            <a:spLocks noGrp="1"/>
          </p:cNvSpPr>
          <p:nvPr>
            <p:ph type="title"/>
          </p:nvPr>
        </p:nvSpPr>
        <p:spPr>
          <a:xfrm>
            <a:off x="838200" y="365125"/>
            <a:ext cx="10515600" cy="779145"/>
          </a:xfrm>
        </p:spPr>
        <p:txBody>
          <a:bodyPr/>
          <a:lstStyle>
            <a:lvl1pPr>
              <a:lnSpc>
                <a:spcPct val="100000"/>
              </a:lnSpc>
              <a:defRPr sz="2800" b="1">
                <a:solidFill>
                  <a:schemeClr val="tx1"/>
                </a:solidFill>
                <a:latin typeface="微软雅黑" panose="020B0503020204020204" charset="-122"/>
                <a:ea typeface="微软雅黑" panose="020B0503020204020204" charset="-122"/>
              </a:defRPr>
            </a:lvl1pPr>
          </a:lstStyle>
          <a:p>
            <a:r>
              <a:rPr lang="zh-CN" altLang="en-US" dirty="0"/>
              <a:t>单击此处编辑母版标题样式</a:t>
            </a:r>
          </a:p>
        </p:txBody>
      </p:sp>
      <p:sp>
        <p:nvSpPr>
          <p:cNvPr id="5" name="灯片编号占位符 4"/>
          <p:cNvSpPr>
            <a:spLocks noGrp="1"/>
          </p:cNvSpPr>
          <p:nvPr>
            <p:ph type="sldNum" sz="quarter" idx="12"/>
          </p:nvPr>
        </p:nvSpPr>
        <p:spPr>
          <a:xfrm>
            <a:off x="9457690" y="6503670"/>
            <a:ext cx="2743200" cy="365125"/>
          </a:xfrm>
        </p:spPr>
        <p:txBody>
          <a:bodyPr/>
          <a:lstStyle/>
          <a:p>
            <a:fld id="{7D9BB5D0-35E4-459D-AEF3-FE4D7C45CC19}" type="slidenum">
              <a:rPr lang="zh-CN" altLang="en-US" smtClean="0"/>
              <a:t>‹#›</a:t>
            </a:fld>
            <a:endParaRPr lang="zh-CN" altLang="en-US"/>
          </a:p>
        </p:txBody>
      </p:sp>
      <p:sp>
        <p:nvSpPr>
          <p:cNvPr id="6" name="矩形 5"/>
          <p:cNvSpPr/>
          <p:nvPr userDrawn="1"/>
        </p:nvSpPr>
        <p:spPr>
          <a:xfrm>
            <a:off x="595630" y="524510"/>
            <a:ext cx="85725" cy="461010"/>
          </a:xfrm>
          <a:prstGeom prst="rect">
            <a:avLst/>
          </a:prstGeom>
          <a:solidFill>
            <a:srgbClr val="FD8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6" name="图片 8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213465" y="436245"/>
            <a:ext cx="496570" cy="636905"/>
          </a:xfrm>
          <a:prstGeom prst="rect">
            <a:avLst/>
          </a:prstGeom>
        </p:spPr>
      </p:pic>
      <p:sp>
        <p:nvSpPr>
          <p:cNvPr id="9" name="内容占位符 2">
            <a:extLst>
              <a:ext uri="{FF2B5EF4-FFF2-40B4-BE49-F238E27FC236}">
                <a16:creationId xmlns:a16="http://schemas.microsoft.com/office/drawing/2014/main" id="{C7A2DFD6-4E64-441A-A337-374AE878862D}"/>
              </a:ext>
            </a:extLst>
          </p:cNvPr>
          <p:cNvSpPr>
            <a:spLocks noGrp="1"/>
          </p:cNvSpPr>
          <p:nvPr>
            <p:ph idx="1"/>
          </p:nvPr>
        </p:nvSpPr>
        <p:spPr>
          <a:xfrm>
            <a:off x="609911" y="1600642"/>
            <a:ext cx="10972179" cy="4526014"/>
          </a:xfrm>
          <a:prstGeom prst="rect">
            <a:avLst/>
          </a:prstGeom>
        </p:spPr>
        <p:txBody>
          <a:bodyPr vert="horz" lIns="91440" tIns="45720" rIns="91440" bIns="45720" rtlCol="0">
            <a:normAutofit/>
          </a:bodyPr>
          <a:lstStyle>
            <a:lvl1pPr>
              <a:spcBef>
                <a:spcPts val="0"/>
              </a:spcBef>
              <a:defRPr lang="zh-CN" altLang="en-US" sz="2400">
                <a:latin typeface="Times New Roman" panose="02020603050405020304" pitchFamily="18" charset="0"/>
                <a:cs typeface="Times New Roman" panose="02020603050405020304" pitchFamily="18" charset="0"/>
              </a:defRPr>
            </a:lvl1pPr>
            <a:lvl2pPr>
              <a:defRPr lang="zh-CN" altLang="en-US" dirty="0"/>
            </a:lvl2pPr>
            <a:lvl3pPr>
              <a:defRPr lang="zh-CN" altLang="en-US" dirty="0"/>
            </a:lvl3pPr>
            <a:lvl4pPr>
              <a:defRPr lang="zh-CN" altLang="en-US" dirty="0"/>
            </a:lvl4pPr>
            <a:lvl5pPr>
              <a:defRPr lang="zh-CN" altLang="en-US" dirty="0"/>
            </a:lvl5pPr>
          </a:lstStyle>
          <a:p>
            <a:pPr lvl="0">
              <a:lnSpc>
                <a:spcPct val="125000"/>
              </a:lnSpc>
            </a:pPr>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011340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7" name="矩形 6"/>
          <p:cNvSpPr/>
          <p:nvPr userDrawn="1"/>
        </p:nvSpPr>
        <p:spPr>
          <a:xfrm>
            <a:off x="-3175" y="6530975"/>
            <a:ext cx="12204090" cy="3378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52" name="图片 9" descr="校训3"/>
          <p:cNvPicPr>
            <a:picLocks noChangeAspect="1"/>
          </p:cNvPicPr>
          <p:nvPr userDrawn="1"/>
        </p:nvPicPr>
        <p:blipFill>
          <a:blip r:embed="rId2" cstate="screen">
            <a:grayscl/>
            <a:lum bright="48001"/>
            <a:extLst>
              <a:ext uri="{28A0092B-C50C-407E-A947-70E740481C1C}">
                <a14:useLocalDpi xmlns:a14="http://schemas.microsoft.com/office/drawing/2010/main"/>
              </a:ext>
            </a:extLst>
          </a:blip>
          <a:srcRect/>
          <a:stretch>
            <a:fillRect/>
          </a:stretch>
        </p:blipFill>
        <p:spPr>
          <a:xfrm>
            <a:off x="5205095" y="6576695"/>
            <a:ext cx="828675" cy="240030"/>
          </a:xfrm>
          <a:prstGeom prst="rect">
            <a:avLst/>
          </a:prstGeom>
          <a:noFill/>
          <a:ln w="9525">
            <a:noFill/>
          </a:ln>
        </p:spPr>
      </p:pic>
      <p:pic>
        <p:nvPicPr>
          <p:cNvPr id="2053" name="图片 10" descr="校训3"/>
          <p:cNvPicPr>
            <a:picLocks noChangeAspect="1"/>
          </p:cNvPicPr>
          <p:nvPr userDrawn="1"/>
        </p:nvPicPr>
        <p:blipFill>
          <a:blip r:embed="rId3" cstate="screen">
            <a:grayscl/>
            <a:lum bright="48001"/>
            <a:extLst>
              <a:ext uri="{28A0092B-C50C-407E-A947-70E740481C1C}">
                <a14:useLocalDpi xmlns:a14="http://schemas.microsoft.com/office/drawing/2010/main"/>
              </a:ext>
            </a:extLst>
          </a:blip>
          <a:srcRect l="-1477"/>
          <a:stretch>
            <a:fillRect/>
          </a:stretch>
        </p:blipFill>
        <p:spPr>
          <a:xfrm>
            <a:off x="6172835" y="6577330"/>
            <a:ext cx="848360" cy="220345"/>
          </a:xfrm>
          <a:prstGeom prst="rect">
            <a:avLst/>
          </a:prstGeom>
          <a:noFill/>
          <a:ln w="9525">
            <a:noFill/>
          </a:ln>
        </p:spPr>
      </p:pic>
      <p:sp>
        <p:nvSpPr>
          <p:cNvPr id="2" name="标题 1"/>
          <p:cNvSpPr>
            <a:spLocks noGrp="1"/>
          </p:cNvSpPr>
          <p:nvPr>
            <p:ph type="title"/>
          </p:nvPr>
        </p:nvSpPr>
        <p:spPr>
          <a:xfrm>
            <a:off x="838200" y="365125"/>
            <a:ext cx="10515600" cy="779145"/>
          </a:xfrm>
        </p:spPr>
        <p:txBody>
          <a:bodyPr/>
          <a:lstStyle>
            <a:lvl1pPr>
              <a:lnSpc>
                <a:spcPct val="100000"/>
              </a:lnSpc>
              <a:defRPr sz="2800" b="1">
                <a:solidFill>
                  <a:schemeClr val="tx1"/>
                </a:solidFill>
                <a:latin typeface="微软雅黑" panose="020B0503020204020204" charset="-122"/>
                <a:ea typeface="微软雅黑" panose="020B0503020204020204" charset="-122"/>
              </a:defRPr>
            </a:lvl1pPr>
          </a:lstStyle>
          <a:p>
            <a:r>
              <a:rPr lang="zh-CN" altLang="en-US" dirty="0"/>
              <a:t>单击此处编辑母版标题样式</a:t>
            </a:r>
          </a:p>
        </p:txBody>
      </p:sp>
      <p:sp>
        <p:nvSpPr>
          <p:cNvPr id="5" name="灯片编号占位符 4"/>
          <p:cNvSpPr>
            <a:spLocks noGrp="1"/>
          </p:cNvSpPr>
          <p:nvPr>
            <p:ph type="sldNum" sz="quarter" idx="12"/>
          </p:nvPr>
        </p:nvSpPr>
        <p:spPr>
          <a:xfrm>
            <a:off x="9457690" y="6504940"/>
            <a:ext cx="2743200" cy="365125"/>
          </a:xfrm>
        </p:spPr>
        <p:txBody>
          <a:bodyPr/>
          <a:lstStyle/>
          <a:p>
            <a:fld id="{7D9BB5D0-35E4-459D-AEF3-FE4D7C45CC19}" type="slidenum">
              <a:rPr lang="zh-CN" altLang="en-US" smtClean="0"/>
              <a:t>‹#›</a:t>
            </a:fld>
            <a:endParaRPr lang="zh-CN" altLang="en-US"/>
          </a:p>
        </p:txBody>
      </p:sp>
      <p:sp>
        <p:nvSpPr>
          <p:cNvPr id="6" name="矩形 5"/>
          <p:cNvSpPr/>
          <p:nvPr userDrawn="1"/>
        </p:nvSpPr>
        <p:spPr>
          <a:xfrm>
            <a:off x="595630" y="524510"/>
            <a:ext cx="85725" cy="461010"/>
          </a:xfrm>
          <a:prstGeom prst="rect">
            <a:avLst/>
          </a:prstGeom>
          <a:solidFill>
            <a:srgbClr val="FD8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183198" y="476884"/>
            <a:ext cx="222673" cy="555625"/>
          </a:xfrm>
          <a:prstGeom prst="rect">
            <a:avLst/>
          </a:prstGeom>
          <a:solidFill>
            <a:srgbClr val="FD8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a:extLst>
              <a:ext uri="{FF2B5EF4-FFF2-40B4-BE49-F238E27FC236}">
                <a16:creationId xmlns:a16="http://schemas.microsoft.com/office/drawing/2014/main" id="{DE0837BA-0E63-4779-88CD-0EF4788FBB6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213465" y="436245"/>
            <a:ext cx="496570" cy="636905"/>
          </a:xfrm>
          <a:prstGeom prst="rect">
            <a:avLst/>
          </a:prstGeom>
        </p:spPr>
      </p:pic>
      <p:sp>
        <p:nvSpPr>
          <p:cNvPr id="12" name="内容占位符 2">
            <a:extLst>
              <a:ext uri="{FF2B5EF4-FFF2-40B4-BE49-F238E27FC236}">
                <a16:creationId xmlns:a16="http://schemas.microsoft.com/office/drawing/2014/main" id="{584F8EA7-A95C-416F-B898-3A15654D5D24}"/>
              </a:ext>
            </a:extLst>
          </p:cNvPr>
          <p:cNvSpPr>
            <a:spLocks noGrp="1"/>
          </p:cNvSpPr>
          <p:nvPr>
            <p:ph idx="1"/>
          </p:nvPr>
        </p:nvSpPr>
        <p:spPr>
          <a:xfrm>
            <a:off x="609911" y="1600642"/>
            <a:ext cx="10972179" cy="4526014"/>
          </a:xfrm>
          <a:prstGeom prst="rect">
            <a:avLst/>
          </a:prstGeom>
        </p:spPr>
        <p:txBody>
          <a:bodyPr/>
          <a:lstStyle>
            <a:lvl1pPr marL="228600" indent="-228600">
              <a:defRPr lang="zh-CN" altLang="en-US" sz="2400" kern="1200" dirty="0">
                <a:solidFill>
                  <a:schemeClr val="tx1"/>
                </a:solidFill>
                <a:latin typeface="Times New Roman" panose="02020603050405020304" pitchFamily="18" charset="0"/>
                <a:ea typeface="微软雅黑" panose="020B0503020204020204" charset="-122"/>
                <a:cs typeface="Times New Roman" panose="02020603050405020304" pitchFamily="18" charset="0"/>
              </a:defRPr>
            </a:lvl1pPr>
          </a:lstStyle>
          <a:p>
            <a:pPr marL="228600" lvl="0" indent="-228600" algn="l" defTabSz="914400" rtl="0" eaLnBrk="1" latinLnBrk="0" hangingPunct="1">
              <a:lnSpc>
                <a:spcPct val="125000"/>
              </a:lnSpc>
              <a:spcBef>
                <a:spcPts val="0"/>
              </a:spcBef>
              <a:buFont typeface="Arial" panose="020B0604020202020204" pitchFamily="34" charset="0"/>
              <a:buChar char="•"/>
            </a:pPr>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328178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a:xfrm>
            <a:off x="9457690" y="650367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726363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911" y="274019"/>
            <a:ext cx="10972179" cy="114331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911" y="1600642"/>
            <a:ext cx="10972179" cy="452601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171178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2_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a:extLst>
              <a:ext uri="{FF2B5EF4-FFF2-40B4-BE49-F238E27FC236}">
                <a16:creationId xmlns:a16="http://schemas.microsoft.com/office/drawing/2014/main" id="{32C2A09F-5167-4812-8B36-903C8251573C}"/>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a:extLst>
              <a:ext uri="{FF2B5EF4-FFF2-40B4-BE49-F238E27FC236}">
                <a16:creationId xmlns:a16="http://schemas.microsoft.com/office/drawing/2014/main" id="{A9014AAB-15AC-49CC-898E-2A3CF2E4FE04}"/>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a:extLst>
              <a:ext uri="{FF2B5EF4-FFF2-40B4-BE49-F238E27FC236}">
                <a16:creationId xmlns:a16="http://schemas.microsoft.com/office/drawing/2014/main" id="{D2B08A60-5642-4F65-9591-85ECC77BA519}"/>
              </a:ext>
            </a:extLst>
          </p:cNvPr>
          <p:cNvSpPr>
            <a:spLocks noGrp="1" noChangeArrowheads="1"/>
          </p:cNvSpPr>
          <p:nvPr>
            <p:ph type="sldNum" sz="quarter" idx="12"/>
          </p:nvPr>
        </p:nvSpPr>
        <p:spPr>
          <a:ln/>
        </p:spPr>
        <p:txBody>
          <a:bodyPr/>
          <a:lstStyle>
            <a:lvl1pPr>
              <a:defRPr/>
            </a:lvl1pPr>
          </a:lstStyle>
          <a:p>
            <a:pPr>
              <a:defRPr/>
            </a:pPr>
            <a:fld id="{A09225B7-03A9-4E45-B79D-3D99FA916429}" type="slidenum">
              <a:rPr lang="zh-CN" altLang="en-US"/>
              <a:pPr>
                <a:defRPr/>
              </a:pPr>
              <a:t>‹#›</a:t>
            </a:fld>
            <a:endParaRPr lang="en-US" altLang="zh-CN"/>
          </a:p>
        </p:txBody>
      </p:sp>
    </p:spTree>
    <p:extLst>
      <p:ext uri="{BB962C8B-B14F-4D97-AF65-F5344CB8AC3E}">
        <p14:creationId xmlns:p14="http://schemas.microsoft.com/office/powerpoint/2010/main" val="2243860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914400" y="609600"/>
            <a:ext cx="10363200"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914400" y="1981200"/>
            <a:ext cx="5080000" cy="4114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981200"/>
            <a:ext cx="5080000" cy="4114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a:extLst>
              <a:ext uri="{FF2B5EF4-FFF2-40B4-BE49-F238E27FC236}">
                <a16:creationId xmlns:a16="http://schemas.microsoft.com/office/drawing/2014/main" id="{323AD128-923E-477F-8463-DD9817D0B227}"/>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F8683CA5-5D7F-431C-80DF-642CF01ACA7D}"/>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94497D29-D581-4FFE-8052-46B4C1509FCF}"/>
              </a:ext>
            </a:extLst>
          </p:cNvPr>
          <p:cNvSpPr>
            <a:spLocks noGrp="1" noChangeArrowheads="1"/>
          </p:cNvSpPr>
          <p:nvPr>
            <p:ph type="sldNum" sz="quarter" idx="12"/>
          </p:nvPr>
        </p:nvSpPr>
        <p:spPr>
          <a:ln/>
        </p:spPr>
        <p:txBody>
          <a:bodyPr/>
          <a:lstStyle>
            <a:lvl1pPr>
              <a:defRPr/>
            </a:lvl1pPr>
          </a:lstStyle>
          <a:p>
            <a:pPr>
              <a:defRPr/>
            </a:pPr>
            <a:fld id="{F3E74EAB-32A5-442D-92E2-215E1437B697}" type="slidenum">
              <a:rPr lang="zh-CN" altLang="en-US"/>
              <a:pPr>
                <a:defRPr/>
              </a:pPr>
              <a:t>‹#›</a:t>
            </a:fld>
            <a:endParaRPr lang="en-US" altLang="zh-CN"/>
          </a:p>
        </p:txBody>
      </p:sp>
    </p:spTree>
    <p:extLst>
      <p:ext uri="{BB962C8B-B14F-4D97-AF65-F5344CB8AC3E}">
        <p14:creationId xmlns:p14="http://schemas.microsoft.com/office/powerpoint/2010/main" val="2850001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570990285"/>
      </p:ext>
    </p:extLst>
  </p:cSld>
  <p:clrMap bg1="lt1" tx1="dk1" bg2="lt2" tx2="dk2" accent1="accent1" accent2="accent2" accent3="accent3" accent4="accent4" accent5="accent5" accent6="accent6" hlink="hlink" folHlink="folHlink"/>
  <p:sldLayoutIdLst>
    <p:sldLayoutId id="2147484227" r:id="rId1"/>
    <p:sldLayoutId id="2147484228" r:id="rId2"/>
    <p:sldLayoutId id="2147484229" r:id="rId3"/>
    <p:sldLayoutId id="2147484234" r:id="rId4"/>
    <p:sldLayoutId id="2147484235" r:id="rId5"/>
    <p:sldLayoutId id="2147484236" r:id="rId6"/>
    <p:sldLayoutId id="2147484237" r:id="rId7"/>
  </p:sldLayoutIdLst>
  <p:hf hdr="0" ftr="0" dt="0"/>
  <p:txStyles>
    <p:titleStyle>
      <a:lvl1pPr algn="l" defTabSz="914400" rtl="0" eaLnBrk="1" latinLnBrk="0" hangingPunct="1">
        <a:lnSpc>
          <a:spcPct val="90000"/>
        </a:lnSpc>
        <a:spcBef>
          <a:spcPct val="0"/>
        </a:spcBef>
        <a:buNone/>
        <a:defRPr sz="2800" kern="1200">
          <a:solidFill>
            <a:schemeClr val="tx1"/>
          </a:solidFill>
          <a:latin typeface="微软雅黑" panose="020B0503020204020204" charset="-122"/>
          <a:ea typeface="微软雅黑" panose="020B050302020402020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558925"/>
            <a:ext cx="12192000" cy="3178810"/>
          </a:xfrm>
          <a:prstGeom prst="rect">
            <a:avLst/>
          </a:prstGeom>
          <a:gradFill>
            <a:gsLst>
              <a:gs pos="100000">
                <a:srgbClr val="106EB3">
                  <a:lumMod val="75000"/>
                </a:srgbClr>
              </a:gs>
              <a:gs pos="29000">
                <a:srgbClr val="106EB3"/>
              </a:gs>
            </a:gsLst>
            <a:path path="circle">
              <a:fillToRect l="50000" t="50000" r="50000" b="50000"/>
            </a:path>
          </a:gradFill>
          <a:ln>
            <a:noFill/>
          </a:ln>
        </p:spPr>
        <p:style>
          <a:lnRef idx="2">
            <a:srgbClr val="106EB3">
              <a:shade val="50000"/>
            </a:srgbClr>
          </a:lnRef>
          <a:fillRef idx="1">
            <a:srgbClr val="106EB3"/>
          </a:fillRef>
          <a:effectRef idx="0">
            <a:srgbClr val="106EB3"/>
          </a:effectRef>
          <a:fontRef idx="minor">
            <a:srgbClr val="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1" name="文本框 10"/>
          <p:cNvSpPr txBox="1"/>
          <p:nvPr/>
        </p:nvSpPr>
        <p:spPr>
          <a:xfrm>
            <a:off x="1701570" y="5702826"/>
            <a:ext cx="2498090" cy="511807"/>
          </a:xfrm>
          <a:prstGeom prst="rect">
            <a:avLst/>
          </a:prstGeom>
          <a:noFill/>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微软雅黑" panose="020B0503020204020204" charset="-122"/>
                <a:sym typeface="+mn-ea"/>
              </a:rPr>
              <a:t>王建明</a:t>
            </a:r>
          </a:p>
        </p:txBody>
      </p:sp>
      <p:grpSp>
        <p:nvGrpSpPr>
          <p:cNvPr id="57" name="组合 56"/>
          <p:cNvGrpSpPr/>
          <p:nvPr/>
        </p:nvGrpSpPr>
        <p:grpSpPr>
          <a:xfrm>
            <a:off x="353965" y="449042"/>
            <a:ext cx="2487206" cy="611505"/>
            <a:chOff x="4424897" y="1351534"/>
            <a:chExt cx="3151707" cy="835719"/>
          </a:xfrm>
        </p:grpSpPr>
        <p:sp>
          <p:nvSpPr>
            <p:cNvPr id="58" name="Freeform 270"/>
            <p:cNvSpPr/>
            <p:nvPr/>
          </p:nvSpPr>
          <p:spPr bwMode="auto">
            <a:xfrm>
              <a:off x="5319209" y="1444684"/>
              <a:ext cx="425371" cy="449771"/>
            </a:xfrm>
            <a:custGeom>
              <a:avLst/>
              <a:gdLst>
                <a:gd name="T0" fmla="*/ 441 w 1168"/>
                <a:gd name="T1" fmla="*/ 51 h 1232"/>
                <a:gd name="T2" fmla="*/ 449 w 1168"/>
                <a:gd name="T3" fmla="*/ 189 h 1232"/>
                <a:gd name="T4" fmla="*/ 358 w 1168"/>
                <a:gd name="T5" fmla="*/ 244 h 1232"/>
                <a:gd name="T6" fmla="*/ 240 w 1168"/>
                <a:gd name="T7" fmla="*/ 284 h 1232"/>
                <a:gd name="T8" fmla="*/ 206 w 1168"/>
                <a:gd name="T9" fmla="*/ 384 h 1232"/>
                <a:gd name="T10" fmla="*/ 423 w 1168"/>
                <a:gd name="T11" fmla="*/ 459 h 1232"/>
                <a:gd name="T12" fmla="*/ 436 w 1168"/>
                <a:gd name="T13" fmla="*/ 568 h 1232"/>
                <a:gd name="T14" fmla="*/ 355 w 1168"/>
                <a:gd name="T15" fmla="*/ 509 h 1232"/>
                <a:gd name="T16" fmla="*/ 286 w 1168"/>
                <a:gd name="T17" fmla="*/ 589 h 1232"/>
                <a:gd name="T18" fmla="*/ 178 w 1168"/>
                <a:gd name="T19" fmla="*/ 651 h 1232"/>
                <a:gd name="T20" fmla="*/ 118 w 1168"/>
                <a:gd name="T21" fmla="*/ 686 h 1232"/>
                <a:gd name="T22" fmla="*/ 48 w 1168"/>
                <a:gd name="T23" fmla="*/ 643 h 1232"/>
                <a:gd name="T24" fmla="*/ 2 w 1168"/>
                <a:gd name="T25" fmla="*/ 745 h 1232"/>
                <a:gd name="T26" fmla="*/ 4 w 1168"/>
                <a:gd name="T27" fmla="*/ 967 h 1232"/>
                <a:gd name="T28" fmla="*/ 32 w 1168"/>
                <a:gd name="T29" fmla="*/ 1075 h 1232"/>
                <a:gd name="T30" fmla="*/ 130 w 1168"/>
                <a:gd name="T31" fmla="*/ 1163 h 1232"/>
                <a:gd name="T32" fmla="*/ 157 w 1168"/>
                <a:gd name="T33" fmla="*/ 996 h 1232"/>
                <a:gd name="T34" fmla="*/ 122 w 1168"/>
                <a:gd name="T35" fmla="*/ 855 h 1232"/>
                <a:gd name="T36" fmla="*/ 134 w 1168"/>
                <a:gd name="T37" fmla="*/ 766 h 1232"/>
                <a:gd name="T38" fmla="*/ 278 w 1168"/>
                <a:gd name="T39" fmla="*/ 679 h 1232"/>
                <a:gd name="T40" fmla="*/ 326 w 1168"/>
                <a:gd name="T41" fmla="*/ 763 h 1232"/>
                <a:gd name="T42" fmla="*/ 220 w 1168"/>
                <a:gd name="T43" fmla="*/ 850 h 1232"/>
                <a:gd name="T44" fmla="*/ 328 w 1168"/>
                <a:gd name="T45" fmla="*/ 901 h 1232"/>
                <a:gd name="T46" fmla="*/ 423 w 1168"/>
                <a:gd name="T47" fmla="*/ 879 h 1232"/>
                <a:gd name="T48" fmla="*/ 355 w 1168"/>
                <a:gd name="T49" fmla="*/ 948 h 1232"/>
                <a:gd name="T50" fmla="*/ 323 w 1168"/>
                <a:gd name="T51" fmla="*/ 1076 h 1232"/>
                <a:gd name="T52" fmla="*/ 405 w 1168"/>
                <a:gd name="T53" fmla="*/ 1080 h 1232"/>
                <a:gd name="T54" fmla="*/ 479 w 1168"/>
                <a:gd name="T55" fmla="*/ 1139 h 1232"/>
                <a:gd name="T56" fmla="*/ 535 w 1168"/>
                <a:gd name="T57" fmla="*/ 1232 h 1232"/>
                <a:gd name="T58" fmla="*/ 594 w 1168"/>
                <a:gd name="T59" fmla="*/ 1075 h 1232"/>
                <a:gd name="T60" fmla="*/ 699 w 1168"/>
                <a:gd name="T61" fmla="*/ 985 h 1232"/>
                <a:gd name="T62" fmla="*/ 679 w 1168"/>
                <a:gd name="T63" fmla="*/ 883 h 1232"/>
                <a:gd name="T64" fmla="*/ 761 w 1168"/>
                <a:gd name="T65" fmla="*/ 785 h 1232"/>
                <a:gd name="T66" fmla="*/ 698 w 1168"/>
                <a:gd name="T67" fmla="*/ 686 h 1232"/>
                <a:gd name="T68" fmla="*/ 647 w 1168"/>
                <a:gd name="T69" fmla="*/ 674 h 1232"/>
                <a:gd name="T70" fmla="*/ 761 w 1168"/>
                <a:gd name="T71" fmla="*/ 578 h 1232"/>
                <a:gd name="T72" fmla="*/ 827 w 1168"/>
                <a:gd name="T73" fmla="*/ 580 h 1232"/>
                <a:gd name="T74" fmla="*/ 960 w 1168"/>
                <a:gd name="T75" fmla="*/ 616 h 1232"/>
                <a:gd name="T76" fmla="*/ 987 w 1168"/>
                <a:gd name="T77" fmla="*/ 702 h 1232"/>
                <a:gd name="T78" fmla="*/ 963 w 1168"/>
                <a:gd name="T79" fmla="*/ 887 h 1232"/>
                <a:gd name="T80" fmla="*/ 909 w 1168"/>
                <a:gd name="T81" fmla="*/ 1033 h 1232"/>
                <a:gd name="T82" fmla="*/ 806 w 1168"/>
                <a:gd name="T83" fmla="*/ 1036 h 1232"/>
                <a:gd name="T84" fmla="*/ 856 w 1168"/>
                <a:gd name="T85" fmla="*/ 1151 h 1232"/>
                <a:gd name="T86" fmla="*/ 922 w 1168"/>
                <a:gd name="T87" fmla="*/ 1220 h 1232"/>
                <a:gd name="T88" fmla="*/ 1037 w 1168"/>
                <a:gd name="T89" fmla="*/ 1168 h 1232"/>
                <a:gd name="T90" fmla="*/ 1131 w 1168"/>
                <a:gd name="T91" fmla="*/ 1015 h 1232"/>
                <a:gd name="T92" fmla="*/ 1141 w 1168"/>
                <a:gd name="T93" fmla="*/ 841 h 1232"/>
                <a:gd name="T94" fmla="*/ 1160 w 1168"/>
                <a:gd name="T95" fmla="*/ 687 h 1232"/>
                <a:gd name="T96" fmla="*/ 1149 w 1168"/>
                <a:gd name="T97" fmla="*/ 595 h 1232"/>
                <a:gd name="T98" fmla="*/ 1051 w 1168"/>
                <a:gd name="T99" fmla="*/ 519 h 1232"/>
                <a:gd name="T100" fmla="*/ 966 w 1168"/>
                <a:gd name="T101" fmla="*/ 497 h 1232"/>
                <a:gd name="T102" fmla="*/ 830 w 1168"/>
                <a:gd name="T103" fmla="*/ 496 h 1232"/>
                <a:gd name="T104" fmla="*/ 701 w 1168"/>
                <a:gd name="T105" fmla="*/ 455 h 1232"/>
                <a:gd name="T106" fmla="*/ 614 w 1168"/>
                <a:gd name="T107" fmla="*/ 498 h 1232"/>
                <a:gd name="T108" fmla="*/ 559 w 1168"/>
                <a:gd name="T109" fmla="*/ 526 h 1232"/>
                <a:gd name="T110" fmla="*/ 619 w 1168"/>
                <a:gd name="T111" fmla="*/ 417 h 1232"/>
                <a:gd name="T112" fmla="*/ 820 w 1168"/>
                <a:gd name="T113" fmla="*/ 321 h 1232"/>
                <a:gd name="T114" fmla="*/ 762 w 1168"/>
                <a:gd name="T115" fmla="*/ 187 h 1232"/>
                <a:gd name="T116" fmla="*/ 681 w 1168"/>
                <a:gd name="T117" fmla="*/ 181 h 1232"/>
                <a:gd name="T118" fmla="*/ 581 w 1168"/>
                <a:gd name="T119" fmla="*/ 7 h 1232"/>
                <a:gd name="T120" fmla="*/ 533 w 1168"/>
                <a:gd name="T121" fmla="*/ 3 h 1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68" h="1232">
                  <a:moveTo>
                    <a:pt x="507" y="0"/>
                  </a:moveTo>
                  <a:cubicBezTo>
                    <a:pt x="505" y="0"/>
                    <a:pt x="503" y="0"/>
                    <a:pt x="502" y="1"/>
                  </a:cubicBezTo>
                  <a:cubicBezTo>
                    <a:pt x="489" y="3"/>
                    <a:pt x="476" y="7"/>
                    <a:pt x="467" y="14"/>
                  </a:cubicBezTo>
                  <a:cubicBezTo>
                    <a:pt x="456" y="24"/>
                    <a:pt x="449" y="38"/>
                    <a:pt x="441" y="51"/>
                  </a:cubicBezTo>
                  <a:cubicBezTo>
                    <a:pt x="438" y="56"/>
                    <a:pt x="434" y="63"/>
                    <a:pt x="435" y="69"/>
                  </a:cubicBezTo>
                  <a:cubicBezTo>
                    <a:pt x="436" y="83"/>
                    <a:pt x="440" y="97"/>
                    <a:pt x="442" y="111"/>
                  </a:cubicBezTo>
                  <a:cubicBezTo>
                    <a:pt x="444" y="124"/>
                    <a:pt x="446" y="137"/>
                    <a:pt x="447" y="150"/>
                  </a:cubicBezTo>
                  <a:cubicBezTo>
                    <a:pt x="448" y="163"/>
                    <a:pt x="446" y="177"/>
                    <a:pt x="449" y="189"/>
                  </a:cubicBezTo>
                  <a:cubicBezTo>
                    <a:pt x="454" y="211"/>
                    <a:pt x="450" y="226"/>
                    <a:pt x="430" y="235"/>
                  </a:cubicBezTo>
                  <a:cubicBezTo>
                    <a:pt x="428" y="236"/>
                    <a:pt x="425" y="236"/>
                    <a:pt x="422" y="236"/>
                  </a:cubicBezTo>
                  <a:cubicBezTo>
                    <a:pt x="410" y="238"/>
                    <a:pt x="398" y="239"/>
                    <a:pt x="386" y="241"/>
                  </a:cubicBezTo>
                  <a:cubicBezTo>
                    <a:pt x="377" y="242"/>
                    <a:pt x="368" y="243"/>
                    <a:pt x="358" y="244"/>
                  </a:cubicBezTo>
                  <a:cubicBezTo>
                    <a:pt x="355" y="245"/>
                    <a:pt x="350" y="246"/>
                    <a:pt x="345" y="248"/>
                  </a:cubicBezTo>
                  <a:cubicBezTo>
                    <a:pt x="334" y="252"/>
                    <a:pt x="323" y="256"/>
                    <a:pt x="312" y="260"/>
                  </a:cubicBezTo>
                  <a:cubicBezTo>
                    <a:pt x="295" y="265"/>
                    <a:pt x="278" y="271"/>
                    <a:pt x="262" y="276"/>
                  </a:cubicBezTo>
                  <a:cubicBezTo>
                    <a:pt x="254" y="279"/>
                    <a:pt x="247" y="282"/>
                    <a:pt x="240" y="284"/>
                  </a:cubicBezTo>
                  <a:cubicBezTo>
                    <a:pt x="230" y="287"/>
                    <a:pt x="218" y="289"/>
                    <a:pt x="209" y="294"/>
                  </a:cubicBezTo>
                  <a:cubicBezTo>
                    <a:pt x="197" y="300"/>
                    <a:pt x="176" y="298"/>
                    <a:pt x="178" y="320"/>
                  </a:cubicBezTo>
                  <a:cubicBezTo>
                    <a:pt x="179" y="325"/>
                    <a:pt x="179" y="330"/>
                    <a:pt x="179" y="334"/>
                  </a:cubicBezTo>
                  <a:cubicBezTo>
                    <a:pt x="179" y="356"/>
                    <a:pt x="191" y="371"/>
                    <a:pt x="206" y="384"/>
                  </a:cubicBezTo>
                  <a:cubicBezTo>
                    <a:pt x="219" y="394"/>
                    <a:pt x="234" y="402"/>
                    <a:pt x="248" y="410"/>
                  </a:cubicBezTo>
                  <a:cubicBezTo>
                    <a:pt x="269" y="420"/>
                    <a:pt x="290" y="430"/>
                    <a:pt x="311" y="437"/>
                  </a:cubicBezTo>
                  <a:cubicBezTo>
                    <a:pt x="342" y="445"/>
                    <a:pt x="373" y="452"/>
                    <a:pt x="405" y="453"/>
                  </a:cubicBezTo>
                  <a:cubicBezTo>
                    <a:pt x="411" y="453"/>
                    <a:pt x="418" y="456"/>
                    <a:pt x="423" y="459"/>
                  </a:cubicBezTo>
                  <a:cubicBezTo>
                    <a:pt x="426" y="461"/>
                    <a:pt x="425" y="468"/>
                    <a:pt x="425" y="472"/>
                  </a:cubicBezTo>
                  <a:cubicBezTo>
                    <a:pt x="430" y="494"/>
                    <a:pt x="434" y="517"/>
                    <a:pt x="438" y="540"/>
                  </a:cubicBezTo>
                  <a:cubicBezTo>
                    <a:pt x="440" y="547"/>
                    <a:pt x="441" y="554"/>
                    <a:pt x="441" y="560"/>
                  </a:cubicBezTo>
                  <a:cubicBezTo>
                    <a:pt x="441" y="563"/>
                    <a:pt x="437" y="568"/>
                    <a:pt x="436" y="568"/>
                  </a:cubicBezTo>
                  <a:cubicBezTo>
                    <a:pt x="436" y="568"/>
                    <a:pt x="436" y="568"/>
                    <a:pt x="436" y="567"/>
                  </a:cubicBezTo>
                  <a:cubicBezTo>
                    <a:pt x="422" y="565"/>
                    <a:pt x="406" y="565"/>
                    <a:pt x="395" y="557"/>
                  </a:cubicBezTo>
                  <a:cubicBezTo>
                    <a:pt x="384" y="549"/>
                    <a:pt x="378" y="534"/>
                    <a:pt x="370" y="522"/>
                  </a:cubicBezTo>
                  <a:cubicBezTo>
                    <a:pt x="366" y="517"/>
                    <a:pt x="361" y="510"/>
                    <a:pt x="355" y="509"/>
                  </a:cubicBezTo>
                  <a:cubicBezTo>
                    <a:pt x="352" y="508"/>
                    <a:pt x="349" y="508"/>
                    <a:pt x="346" y="508"/>
                  </a:cubicBezTo>
                  <a:cubicBezTo>
                    <a:pt x="329" y="508"/>
                    <a:pt x="307" y="515"/>
                    <a:pt x="301" y="533"/>
                  </a:cubicBezTo>
                  <a:cubicBezTo>
                    <a:pt x="297" y="544"/>
                    <a:pt x="295" y="555"/>
                    <a:pt x="292" y="566"/>
                  </a:cubicBezTo>
                  <a:cubicBezTo>
                    <a:pt x="290" y="574"/>
                    <a:pt x="287" y="581"/>
                    <a:pt x="286" y="589"/>
                  </a:cubicBezTo>
                  <a:cubicBezTo>
                    <a:pt x="284" y="609"/>
                    <a:pt x="282" y="613"/>
                    <a:pt x="262" y="617"/>
                  </a:cubicBezTo>
                  <a:cubicBezTo>
                    <a:pt x="259" y="618"/>
                    <a:pt x="256" y="620"/>
                    <a:pt x="253" y="622"/>
                  </a:cubicBezTo>
                  <a:cubicBezTo>
                    <a:pt x="249" y="624"/>
                    <a:pt x="246" y="627"/>
                    <a:pt x="243" y="628"/>
                  </a:cubicBezTo>
                  <a:cubicBezTo>
                    <a:pt x="219" y="630"/>
                    <a:pt x="199" y="643"/>
                    <a:pt x="178" y="651"/>
                  </a:cubicBezTo>
                  <a:cubicBezTo>
                    <a:pt x="163" y="657"/>
                    <a:pt x="151" y="667"/>
                    <a:pt x="137" y="675"/>
                  </a:cubicBezTo>
                  <a:cubicBezTo>
                    <a:pt x="134" y="677"/>
                    <a:pt x="130" y="677"/>
                    <a:pt x="126" y="678"/>
                  </a:cubicBezTo>
                  <a:cubicBezTo>
                    <a:pt x="123" y="681"/>
                    <a:pt x="120" y="686"/>
                    <a:pt x="118" y="686"/>
                  </a:cubicBezTo>
                  <a:cubicBezTo>
                    <a:pt x="118" y="686"/>
                    <a:pt x="118" y="686"/>
                    <a:pt x="118" y="686"/>
                  </a:cubicBezTo>
                  <a:cubicBezTo>
                    <a:pt x="114" y="686"/>
                    <a:pt x="109" y="683"/>
                    <a:pt x="107" y="680"/>
                  </a:cubicBezTo>
                  <a:cubicBezTo>
                    <a:pt x="97" y="666"/>
                    <a:pt x="87" y="654"/>
                    <a:pt x="70" y="649"/>
                  </a:cubicBezTo>
                  <a:cubicBezTo>
                    <a:pt x="65" y="647"/>
                    <a:pt x="60" y="646"/>
                    <a:pt x="54" y="644"/>
                  </a:cubicBezTo>
                  <a:cubicBezTo>
                    <a:pt x="52" y="644"/>
                    <a:pt x="50" y="643"/>
                    <a:pt x="48" y="643"/>
                  </a:cubicBezTo>
                  <a:cubicBezTo>
                    <a:pt x="38" y="643"/>
                    <a:pt x="26" y="649"/>
                    <a:pt x="22" y="655"/>
                  </a:cubicBezTo>
                  <a:cubicBezTo>
                    <a:pt x="20" y="660"/>
                    <a:pt x="17" y="665"/>
                    <a:pt x="15" y="670"/>
                  </a:cubicBezTo>
                  <a:cubicBezTo>
                    <a:pt x="11" y="680"/>
                    <a:pt x="1" y="686"/>
                    <a:pt x="2" y="699"/>
                  </a:cubicBezTo>
                  <a:cubicBezTo>
                    <a:pt x="4" y="714"/>
                    <a:pt x="2" y="730"/>
                    <a:pt x="2" y="745"/>
                  </a:cubicBezTo>
                  <a:cubicBezTo>
                    <a:pt x="2" y="754"/>
                    <a:pt x="3" y="762"/>
                    <a:pt x="2" y="770"/>
                  </a:cubicBezTo>
                  <a:cubicBezTo>
                    <a:pt x="2" y="797"/>
                    <a:pt x="0" y="824"/>
                    <a:pt x="0" y="850"/>
                  </a:cubicBezTo>
                  <a:cubicBezTo>
                    <a:pt x="0" y="880"/>
                    <a:pt x="1" y="910"/>
                    <a:pt x="2" y="940"/>
                  </a:cubicBezTo>
                  <a:cubicBezTo>
                    <a:pt x="2" y="949"/>
                    <a:pt x="3" y="958"/>
                    <a:pt x="4" y="967"/>
                  </a:cubicBezTo>
                  <a:cubicBezTo>
                    <a:pt x="5" y="983"/>
                    <a:pt x="7" y="998"/>
                    <a:pt x="8" y="1013"/>
                  </a:cubicBezTo>
                  <a:cubicBezTo>
                    <a:pt x="9" y="1018"/>
                    <a:pt x="7" y="1022"/>
                    <a:pt x="8" y="1026"/>
                  </a:cubicBezTo>
                  <a:cubicBezTo>
                    <a:pt x="11" y="1039"/>
                    <a:pt x="14" y="1052"/>
                    <a:pt x="24" y="1062"/>
                  </a:cubicBezTo>
                  <a:cubicBezTo>
                    <a:pt x="28" y="1065"/>
                    <a:pt x="30" y="1070"/>
                    <a:pt x="32" y="1075"/>
                  </a:cubicBezTo>
                  <a:cubicBezTo>
                    <a:pt x="37" y="1084"/>
                    <a:pt x="40" y="1095"/>
                    <a:pt x="46" y="1103"/>
                  </a:cubicBezTo>
                  <a:cubicBezTo>
                    <a:pt x="59" y="1118"/>
                    <a:pt x="73" y="1132"/>
                    <a:pt x="87" y="1147"/>
                  </a:cubicBezTo>
                  <a:cubicBezTo>
                    <a:pt x="95" y="1156"/>
                    <a:pt x="103" y="1167"/>
                    <a:pt x="116" y="1167"/>
                  </a:cubicBezTo>
                  <a:cubicBezTo>
                    <a:pt x="120" y="1167"/>
                    <a:pt x="125" y="1166"/>
                    <a:pt x="130" y="1163"/>
                  </a:cubicBezTo>
                  <a:cubicBezTo>
                    <a:pt x="141" y="1158"/>
                    <a:pt x="149" y="1150"/>
                    <a:pt x="151" y="1137"/>
                  </a:cubicBezTo>
                  <a:cubicBezTo>
                    <a:pt x="152" y="1118"/>
                    <a:pt x="152" y="1097"/>
                    <a:pt x="158" y="1078"/>
                  </a:cubicBezTo>
                  <a:cubicBezTo>
                    <a:pt x="166" y="1055"/>
                    <a:pt x="153" y="1034"/>
                    <a:pt x="156" y="1012"/>
                  </a:cubicBezTo>
                  <a:cubicBezTo>
                    <a:pt x="157" y="1007"/>
                    <a:pt x="158" y="1001"/>
                    <a:pt x="157" y="996"/>
                  </a:cubicBezTo>
                  <a:cubicBezTo>
                    <a:pt x="153" y="974"/>
                    <a:pt x="149" y="952"/>
                    <a:pt x="143" y="931"/>
                  </a:cubicBezTo>
                  <a:cubicBezTo>
                    <a:pt x="138" y="910"/>
                    <a:pt x="123" y="891"/>
                    <a:pt x="128" y="868"/>
                  </a:cubicBezTo>
                  <a:cubicBezTo>
                    <a:pt x="128" y="866"/>
                    <a:pt x="125" y="864"/>
                    <a:pt x="124" y="862"/>
                  </a:cubicBezTo>
                  <a:cubicBezTo>
                    <a:pt x="123" y="860"/>
                    <a:pt x="122" y="858"/>
                    <a:pt x="122" y="855"/>
                  </a:cubicBezTo>
                  <a:cubicBezTo>
                    <a:pt x="122" y="850"/>
                    <a:pt x="122" y="844"/>
                    <a:pt x="122" y="839"/>
                  </a:cubicBezTo>
                  <a:cubicBezTo>
                    <a:pt x="123" y="830"/>
                    <a:pt x="124" y="821"/>
                    <a:pt x="125" y="812"/>
                  </a:cubicBezTo>
                  <a:cubicBezTo>
                    <a:pt x="125" y="806"/>
                    <a:pt x="125" y="799"/>
                    <a:pt x="126" y="792"/>
                  </a:cubicBezTo>
                  <a:cubicBezTo>
                    <a:pt x="128" y="783"/>
                    <a:pt x="129" y="774"/>
                    <a:pt x="134" y="766"/>
                  </a:cubicBezTo>
                  <a:cubicBezTo>
                    <a:pt x="137" y="759"/>
                    <a:pt x="144" y="753"/>
                    <a:pt x="150" y="747"/>
                  </a:cubicBezTo>
                  <a:cubicBezTo>
                    <a:pt x="161" y="736"/>
                    <a:pt x="172" y="724"/>
                    <a:pt x="184" y="715"/>
                  </a:cubicBezTo>
                  <a:cubicBezTo>
                    <a:pt x="200" y="705"/>
                    <a:pt x="219" y="699"/>
                    <a:pt x="235" y="690"/>
                  </a:cubicBezTo>
                  <a:cubicBezTo>
                    <a:pt x="249" y="682"/>
                    <a:pt x="263" y="680"/>
                    <a:pt x="278" y="679"/>
                  </a:cubicBezTo>
                  <a:cubicBezTo>
                    <a:pt x="283" y="679"/>
                    <a:pt x="290" y="683"/>
                    <a:pt x="293" y="686"/>
                  </a:cubicBezTo>
                  <a:cubicBezTo>
                    <a:pt x="308" y="701"/>
                    <a:pt x="323" y="716"/>
                    <a:pt x="337" y="732"/>
                  </a:cubicBezTo>
                  <a:cubicBezTo>
                    <a:pt x="340" y="736"/>
                    <a:pt x="342" y="744"/>
                    <a:pt x="340" y="748"/>
                  </a:cubicBezTo>
                  <a:cubicBezTo>
                    <a:pt x="338" y="754"/>
                    <a:pt x="332" y="760"/>
                    <a:pt x="326" y="763"/>
                  </a:cubicBezTo>
                  <a:cubicBezTo>
                    <a:pt x="314" y="768"/>
                    <a:pt x="302" y="772"/>
                    <a:pt x="290" y="777"/>
                  </a:cubicBezTo>
                  <a:cubicBezTo>
                    <a:pt x="283" y="780"/>
                    <a:pt x="274" y="783"/>
                    <a:pt x="269" y="789"/>
                  </a:cubicBezTo>
                  <a:cubicBezTo>
                    <a:pt x="256" y="802"/>
                    <a:pt x="244" y="816"/>
                    <a:pt x="232" y="831"/>
                  </a:cubicBezTo>
                  <a:cubicBezTo>
                    <a:pt x="228" y="837"/>
                    <a:pt x="222" y="842"/>
                    <a:pt x="220" y="850"/>
                  </a:cubicBezTo>
                  <a:cubicBezTo>
                    <a:pt x="214" y="870"/>
                    <a:pt x="229" y="893"/>
                    <a:pt x="250" y="899"/>
                  </a:cubicBezTo>
                  <a:cubicBezTo>
                    <a:pt x="264" y="902"/>
                    <a:pt x="277" y="907"/>
                    <a:pt x="288" y="910"/>
                  </a:cubicBezTo>
                  <a:cubicBezTo>
                    <a:pt x="295" y="908"/>
                    <a:pt x="301" y="904"/>
                    <a:pt x="307" y="903"/>
                  </a:cubicBezTo>
                  <a:cubicBezTo>
                    <a:pt x="314" y="902"/>
                    <a:pt x="321" y="902"/>
                    <a:pt x="328" y="901"/>
                  </a:cubicBezTo>
                  <a:cubicBezTo>
                    <a:pt x="336" y="900"/>
                    <a:pt x="345" y="898"/>
                    <a:pt x="353" y="896"/>
                  </a:cubicBezTo>
                  <a:cubicBezTo>
                    <a:pt x="357" y="896"/>
                    <a:pt x="360" y="895"/>
                    <a:pt x="364" y="894"/>
                  </a:cubicBezTo>
                  <a:cubicBezTo>
                    <a:pt x="374" y="891"/>
                    <a:pt x="385" y="888"/>
                    <a:pt x="396" y="885"/>
                  </a:cubicBezTo>
                  <a:cubicBezTo>
                    <a:pt x="405" y="883"/>
                    <a:pt x="414" y="882"/>
                    <a:pt x="423" y="879"/>
                  </a:cubicBezTo>
                  <a:cubicBezTo>
                    <a:pt x="435" y="877"/>
                    <a:pt x="447" y="873"/>
                    <a:pt x="461" y="870"/>
                  </a:cubicBezTo>
                  <a:cubicBezTo>
                    <a:pt x="461" y="890"/>
                    <a:pt x="446" y="895"/>
                    <a:pt x="436" y="902"/>
                  </a:cubicBezTo>
                  <a:cubicBezTo>
                    <a:pt x="416" y="914"/>
                    <a:pt x="395" y="921"/>
                    <a:pt x="374" y="932"/>
                  </a:cubicBezTo>
                  <a:cubicBezTo>
                    <a:pt x="367" y="936"/>
                    <a:pt x="360" y="942"/>
                    <a:pt x="355" y="948"/>
                  </a:cubicBezTo>
                  <a:cubicBezTo>
                    <a:pt x="349" y="954"/>
                    <a:pt x="347" y="963"/>
                    <a:pt x="341" y="967"/>
                  </a:cubicBezTo>
                  <a:cubicBezTo>
                    <a:pt x="317" y="981"/>
                    <a:pt x="308" y="1004"/>
                    <a:pt x="300" y="1028"/>
                  </a:cubicBezTo>
                  <a:cubicBezTo>
                    <a:pt x="297" y="1036"/>
                    <a:pt x="296" y="1046"/>
                    <a:pt x="297" y="1054"/>
                  </a:cubicBezTo>
                  <a:cubicBezTo>
                    <a:pt x="299" y="1068"/>
                    <a:pt x="311" y="1072"/>
                    <a:pt x="323" y="1076"/>
                  </a:cubicBezTo>
                  <a:cubicBezTo>
                    <a:pt x="333" y="1078"/>
                    <a:pt x="344" y="1079"/>
                    <a:pt x="355" y="1080"/>
                  </a:cubicBezTo>
                  <a:cubicBezTo>
                    <a:pt x="365" y="1082"/>
                    <a:pt x="374" y="1084"/>
                    <a:pt x="384" y="1084"/>
                  </a:cubicBezTo>
                  <a:cubicBezTo>
                    <a:pt x="384" y="1084"/>
                    <a:pt x="384" y="1084"/>
                    <a:pt x="385" y="1084"/>
                  </a:cubicBezTo>
                  <a:cubicBezTo>
                    <a:pt x="391" y="1084"/>
                    <a:pt x="398" y="1081"/>
                    <a:pt x="405" y="1080"/>
                  </a:cubicBezTo>
                  <a:cubicBezTo>
                    <a:pt x="423" y="1078"/>
                    <a:pt x="441" y="1077"/>
                    <a:pt x="459" y="1074"/>
                  </a:cubicBezTo>
                  <a:cubicBezTo>
                    <a:pt x="461" y="1074"/>
                    <a:pt x="463" y="1074"/>
                    <a:pt x="464" y="1074"/>
                  </a:cubicBezTo>
                  <a:cubicBezTo>
                    <a:pt x="472" y="1074"/>
                    <a:pt x="476" y="1078"/>
                    <a:pt x="476" y="1088"/>
                  </a:cubicBezTo>
                  <a:cubicBezTo>
                    <a:pt x="477" y="1105"/>
                    <a:pt x="478" y="1122"/>
                    <a:pt x="479" y="1139"/>
                  </a:cubicBezTo>
                  <a:cubicBezTo>
                    <a:pt x="479" y="1142"/>
                    <a:pt x="480" y="1145"/>
                    <a:pt x="481" y="1147"/>
                  </a:cubicBezTo>
                  <a:cubicBezTo>
                    <a:pt x="487" y="1163"/>
                    <a:pt x="492" y="1179"/>
                    <a:pt x="499" y="1194"/>
                  </a:cubicBezTo>
                  <a:cubicBezTo>
                    <a:pt x="504" y="1205"/>
                    <a:pt x="511" y="1215"/>
                    <a:pt x="520" y="1224"/>
                  </a:cubicBezTo>
                  <a:cubicBezTo>
                    <a:pt x="524" y="1228"/>
                    <a:pt x="529" y="1232"/>
                    <a:pt x="535" y="1232"/>
                  </a:cubicBezTo>
                  <a:cubicBezTo>
                    <a:pt x="538" y="1232"/>
                    <a:pt x="541" y="1231"/>
                    <a:pt x="544" y="1229"/>
                  </a:cubicBezTo>
                  <a:cubicBezTo>
                    <a:pt x="554" y="1223"/>
                    <a:pt x="567" y="1216"/>
                    <a:pt x="571" y="1203"/>
                  </a:cubicBezTo>
                  <a:cubicBezTo>
                    <a:pt x="579" y="1180"/>
                    <a:pt x="587" y="1157"/>
                    <a:pt x="591" y="1133"/>
                  </a:cubicBezTo>
                  <a:cubicBezTo>
                    <a:pt x="595" y="1114"/>
                    <a:pt x="593" y="1094"/>
                    <a:pt x="594" y="1075"/>
                  </a:cubicBezTo>
                  <a:cubicBezTo>
                    <a:pt x="594" y="1065"/>
                    <a:pt x="595" y="1055"/>
                    <a:pt x="597" y="1046"/>
                  </a:cubicBezTo>
                  <a:cubicBezTo>
                    <a:pt x="599" y="1038"/>
                    <a:pt x="604" y="1029"/>
                    <a:pt x="610" y="1025"/>
                  </a:cubicBezTo>
                  <a:cubicBezTo>
                    <a:pt x="622" y="1018"/>
                    <a:pt x="635" y="1013"/>
                    <a:pt x="648" y="1007"/>
                  </a:cubicBezTo>
                  <a:cubicBezTo>
                    <a:pt x="665" y="1000"/>
                    <a:pt x="682" y="993"/>
                    <a:pt x="699" y="985"/>
                  </a:cubicBezTo>
                  <a:cubicBezTo>
                    <a:pt x="704" y="983"/>
                    <a:pt x="709" y="979"/>
                    <a:pt x="714" y="975"/>
                  </a:cubicBezTo>
                  <a:cubicBezTo>
                    <a:pt x="729" y="963"/>
                    <a:pt x="735" y="947"/>
                    <a:pt x="738" y="929"/>
                  </a:cubicBezTo>
                  <a:cubicBezTo>
                    <a:pt x="739" y="920"/>
                    <a:pt x="741" y="909"/>
                    <a:pt x="732" y="902"/>
                  </a:cubicBezTo>
                  <a:cubicBezTo>
                    <a:pt x="717" y="889"/>
                    <a:pt x="697" y="888"/>
                    <a:pt x="679" y="883"/>
                  </a:cubicBezTo>
                  <a:cubicBezTo>
                    <a:pt x="671" y="880"/>
                    <a:pt x="662" y="878"/>
                    <a:pt x="654" y="875"/>
                  </a:cubicBezTo>
                  <a:cubicBezTo>
                    <a:pt x="659" y="867"/>
                    <a:pt x="662" y="858"/>
                    <a:pt x="669" y="852"/>
                  </a:cubicBezTo>
                  <a:cubicBezTo>
                    <a:pt x="685" y="839"/>
                    <a:pt x="703" y="827"/>
                    <a:pt x="720" y="814"/>
                  </a:cubicBezTo>
                  <a:cubicBezTo>
                    <a:pt x="734" y="805"/>
                    <a:pt x="748" y="796"/>
                    <a:pt x="761" y="785"/>
                  </a:cubicBezTo>
                  <a:cubicBezTo>
                    <a:pt x="788" y="764"/>
                    <a:pt x="786" y="719"/>
                    <a:pt x="757" y="700"/>
                  </a:cubicBezTo>
                  <a:cubicBezTo>
                    <a:pt x="749" y="694"/>
                    <a:pt x="738" y="691"/>
                    <a:pt x="727" y="688"/>
                  </a:cubicBezTo>
                  <a:cubicBezTo>
                    <a:pt x="718" y="686"/>
                    <a:pt x="708" y="686"/>
                    <a:pt x="698" y="686"/>
                  </a:cubicBezTo>
                  <a:cubicBezTo>
                    <a:pt x="698" y="686"/>
                    <a:pt x="698" y="686"/>
                    <a:pt x="698" y="686"/>
                  </a:cubicBezTo>
                  <a:cubicBezTo>
                    <a:pt x="692" y="686"/>
                    <a:pt x="687" y="687"/>
                    <a:pt x="682" y="688"/>
                  </a:cubicBezTo>
                  <a:cubicBezTo>
                    <a:pt x="674" y="689"/>
                    <a:pt x="666" y="691"/>
                    <a:pt x="659" y="691"/>
                  </a:cubicBezTo>
                  <a:cubicBezTo>
                    <a:pt x="652" y="691"/>
                    <a:pt x="646" y="690"/>
                    <a:pt x="640" y="686"/>
                  </a:cubicBezTo>
                  <a:cubicBezTo>
                    <a:pt x="642" y="682"/>
                    <a:pt x="645" y="678"/>
                    <a:pt x="647" y="674"/>
                  </a:cubicBezTo>
                  <a:cubicBezTo>
                    <a:pt x="655" y="660"/>
                    <a:pt x="665" y="651"/>
                    <a:pt x="677" y="641"/>
                  </a:cubicBezTo>
                  <a:cubicBezTo>
                    <a:pt x="699" y="622"/>
                    <a:pt x="719" y="602"/>
                    <a:pt x="740" y="583"/>
                  </a:cubicBezTo>
                  <a:cubicBezTo>
                    <a:pt x="744" y="579"/>
                    <a:pt x="749" y="577"/>
                    <a:pt x="754" y="577"/>
                  </a:cubicBezTo>
                  <a:cubicBezTo>
                    <a:pt x="756" y="577"/>
                    <a:pt x="758" y="577"/>
                    <a:pt x="761" y="578"/>
                  </a:cubicBezTo>
                  <a:cubicBezTo>
                    <a:pt x="770" y="581"/>
                    <a:pt x="780" y="583"/>
                    <a:pt x="790" y="583"/>
                  </a:cubicBezTo>
                  <a:cubicBezTo>
                    <a:pt x="791" y="583"/>
                    <a:pt x="791" y="583"/>
                    <a:pt x="791" y="583"/>
                  </a:cubicBezTo>
                  <a:cubicBezTo>
                    <a:pt x="797" y="583"/>
                    <a:pt x="803" y="582"/>
                    <a:pt x="809" y="581"/>
                  </a:cubicBezTo>
                  <a:cubicBezTo>
                    <a:pt x="815" y="580"/>
                    <a:pt x="821" y="580"/>
                    <a:pt x="827" y="580"/>
                  </a:cubicBezTo>
                  <a:cubicBezTo>
                    <a:pt x="827" y="580"/>
                    <a:pt x="827" y="580"/>
                    <a:pt x="827" y="580"/>
                  </a:cubicBezTo>
                  <a:cubicBezTo>
                    <a:pt x="837" y="580"/>
                    <a:pt x="846" y="582"/>
                    <a:pt x="855" y="584"/>
                  </a:cubicBezTo>
                  <a:cubicBezTo>
                    <a:pt x="870" y="587"/>
                    <a:pt x="886" y="590"/>
                    <a:pt x="901" y="594"/>
                  </a:cubicBezTo>
                  <a:cubicBezTo>
                    <a:pt x="921" y="601"/>
                    <a:pt x="940" y="608"/>
                    <a:pt x="960" y="616"/>
                  </a:cubicBezTo>
                  <a:cubicBezTo>
                    <a:pt x="970" y="620"/>
                    <a:pt x="979" y="625"/>
                    <a:pt x="988" y="631"/>
                  </a:cubicBezTo>
                  <a:cubicBezTo>
                    <a:pt x="990" y="632"/>
                    <a:pt x="991" y="636"/>
                    <a:pt x="991" y="639"/>
                  </a:cubicBezTo>
                  <a:cubicBezTo>
                    <a:pt x="990" y="658"/>
                    <a:pt x="995" y="679"/>
                    <a:pt x="987" y="698"/>
                  </a:cubicBezTo>
                  <a:cubicBezTo>
                    <a:pt x="987" y="699"/>
                    <a:pt x="987" y="701"/>
                    <a:pt x="987" y="702"/>
                  </a:cubicBezTo>
                  <a:cubicBezTo>
                    <a:pt x="987" y="713"/>
                    <a:pt x="989" y="725"/>
                    <a:pt x="988" y="736"/>
                  </a:cubicBezTo>
                  <a:cubicBezTo>
                    <a:pt x="987" y="749"/>
                    <a:pt x="982" y="761"/>
                    <a:pt x="980" y="774"/>
                  </a:cubicBezTo>
                  <a:cubicBezTo>
                    <a:pt x="978" y="786"/>
                    <a:pt x="978" y="799"/>
                    <a:pt x="977" y="811"/>
                  </a:cubicBezTo>
                  <a:cubicBezTo>
                    <a:pt x="974" y="837"/>
                    <a:pt x="971" y="862"/>
                    <a:pt x="963" y="887"/>
                  </a:cubicBezTo>
                  <a:cubicBezTo>
                    <a:pt x="957" y="906"/>
                    <a:pt x="949" y="924"/>
                    <a:pt x="942" y="943"/>
                  </a:cubicBezTo>
                  <a:cubicBezTo>
                    <a:pt x="937" y="957"/>
                    <a:pt x="931" y="970"/>
                    <a:pt x="928" y="984"/>
                  </a:cubicBezTo>
                  <a:cubicBezTo>
                    <a:pt x="925" y="993"/>
                    <a:pt x="920" y="1002"/>
                    <a:pt x="921" y="1014"/>
                  </a:cubicBezTo>
                  <a:cubicBezTo>
                    <a:pt x="922" y="1021"/>
                    <a:pt x="919" y="1033"/>
                    <a:pt x="909" y="1033"/>
                  </a:cubicBezTo>
                  <a:cubicBezTo>
                    <a:pt x="899" y="1034"/>
                    <a:pt x="888" y="1035"/>
                    <a:pt x="878" y="1035"/>
                  </a:cubicBezTo>
                  <a:cubicBezTo>
                    <a:pt x="871" y="1035"/>
                    <a:pt x="863" y="1035"/>
                    <a:pt x="856" y="1033"/>
                  </a:cubicBezTo>
                  <a:cubicBezTo>
                    <a:pt x="850" y="1031"/>
                    <a:pt x="844" y="1030"/>
                    <a:pt x="838" y="1030"/>
                  </a:cubicBezTo>
                  <a:cubicBezTo>
                    <a:pt x="827" y="1030"/>
                    <a:pt x="816" y="1033"/>
                    <a:pt x="806" y="1036"/>
                  </a:cubicBezTo>
                  <a:cubicBezTo>
                    <a:pt x="803" y="1037"/>
                    <a:pt x="799" y="1040"/>
                    <a:pt x="798" y="1042"/>
                  </a:cubicBezTo>
                  <a:cubicBezTo>
                    <a:pt x="797" y="1054"/>
                    <a:pt x="796" y="1065"/>
                    <a:pt x="797" y="1076"/>
                  </a:cubicBezTo>
                  <a:cubicBezTo>
                    <a:pt x="798" y="1083"/>
                    <a:pt x="801" y="1092"/>
                    <a:pt x="806" y="1097"/>
                  </a:cubicBezTo>
                  <a:cubicBezTo>
                    <a:pt x="822" y="1116"/>
                    <a:pt x="840" y="1133"/>
                    <a:pt x="856" y="1151"/>
                  </a:cubicBezTo>
                  <a:cubicBezTo>
                    <a:pt x="862" y="1157"/>
                    <a:pt x="866" y="1164"/>
                    <a:pt x="871" y="1170"/>
                  </a:cubicBezTo>
                  <a:cubicBezTo>
                    <a:pt x="880" y="1182"/>
                    <a:pt x="889" y="1194"/>
                    <a:pt x="900" y="1205"/>
                  </a:cubicBezTo>
                  <a:cubicBezTo>
                    <a:pt x="906" y="1212"/>
                    <a:pt x="914" y="1220"/>
                    <a:pt x="922" y="1220"/>
                  </a:cubicBezTo>
                  <a:cubicBezTo>
                    <a:pt x="922" y="1220"/>
                    <a:pt x="922" y="1220"/>
                    <a:pt x="922" y="1220"/>
                  </a:cubicBezTo>
                  <a:cubicBezTo>
                    <a:pt x="936" y="1220"/>
                    <a:pt x="950" y="1215"/>
                    <a:pt x="964" y="1211"/>
                  </a:cubicBezTo>
                  <a:cubicBezTo>
                    <a:pt x="983" y="1206"/>
                    <a:pt x="997" y="1190"/>
                    <a:pt x="1017" y="1186"/>
                  </a:cubicBezTo>
                  <a:cubicBezTo>
                    <a:pt x="1018" y="1186"/>
                    <a:pt x="1019" y="1185"/>
                    <a:pt x="1020" y="1184"/>
                  </a:cubicBezTo>
                  <a:cubicBezTo>
                    <a:pt x="1023" y="1175"/>
                    <a:pt x="1030" y="1171"/>
                    <a:pt x="1037" y="1168"/>
                  </a:cubicBezTo>
                  <a:cubicBezTo>
                    <a:pt x="1044" y="1165"/>
                    <a:pt x="1050" y="1161"/>
                    <a:pt x="1056" y="1156"/>
                  </a:cubicBezTo>
                  <a:cubicBezTo>
                    <a:pt x="1069" y="1144"/>
                    <a:pt x="1080" y="1130"/>
                    <a:pt x="1094" y="1119"/>
                  </a:cubicBezTo>
                  <a:cubicBezTo>
                    <a:pt x="1107" y="1107"/>
                    <a:pt x="1111" y="1092"/>
                    <a:pt x="1115" y="1076"/>
                  </a:cubicBezTo>
                  <a:cubicBezTo>
                    <a:pt x="1120" y="1056"/>
                    <a:pt x="1125" y="1035"/>
                    <a:pt x="1131" y="1015"/>
                  </a:cubicBezTo>
                  <a:cubicBezTo>
                    <a:pt x="1135" y="1004"/>
                    <a:pt x="1136" y="992"/>
                    <a:pt x="1134" y="980"/>
                  </a:cubicBezTo>
                  <a:cubicBezTo>
                    <a:pt x="1134" y="979"/>
                    <a:pt x="1134" y="977"/>
                    <a:pt x="1134" y="976"/>
                  </a:cubicBezTo>
                  <a:cubicBezTo>
                    <a:pt x="1136" y="954"/>
                    <a:pt x="1138" y="931"/>
                    <a:pt x="1139" y="908"/>
                  </a:cubicBezTo>
                  <a:cubicBezTo>
                    <a:pt x="1140" y="886"/>
                    <a:pt x="1140" y="864"/>
                    <a:pt x="1141" y="841"/>
                  </a:cubicBezTo>
                  <a:cubicBezTo>
                    <a:pt x="1141" y="821"/>
                    <a:pt x="1143" y="800"/>
                    <a:pt x="1144" y="779"/>
                  </a:cubicBezTo>
                  <a:cubicBezTo>
                    <a:pt x="1145" y="772"/>
                    <a:pt x="1147" y="765"/>
                    <a:pt x="1148" y="758"/>
                  </a:cubicBezTo>
                  <a:cubicBezTo>
                    <a:pt x="1149" y="744"/>
                    <a:pt x="1150" y="730"/>
                    <a:pt x="1152" y="717"/>
                  </a:cubicBezTo>
                  <a:cubicBezTo>
                    <a:pt x="1153" y="706"/>
                    <a:pt x="1155" y="695"/>
                    <a:pt x="1160" y="687"/>
                  </a:cubicBezTo>
                  <a:cubicBezTo>
                    <a:pt x="1168" y="675"/>
                    <a:pt x="1167" y="662"/>
                    <a:pt x="1165" y="650"/>
                  </a:cubicBezTo>
                  <a:cubicBezTo>
                    <a:pt x="1163" y="637"/>
                    <a:pt x="1164" y="622"/>
                    <a:pt x="1153" y="611"/>
                  </a:cubicBezTo>
                  <a:cubicBezTo>
                    <a:pt x="1152" y="610"/>
                    <a:pt x="1153" y="607"/>
                    <a:pt x="1153" y="605"/>
                  </a:cubicBezTo>
                  <a:cubicBezTo>
                    <a:pt x="1152" y="601"/>
                    <a:pt x="1151" y="597"/>
                    <a:pt x="1149" y="595"/>
                  </a:cubicBezTo>
                  <a:cubicBezTo>
                    <a:pt x="1137" y="579"/>
                    <a:pt x="1127" y="562"/>
                    <a:pt x="1108" y="555"/>
                  </a:cubicBezTo>
                  <a:cubicBezTo>
                    <a:pt x="1107" y="554"/>
                    <a:pt x="1106" y="553"/>
                    <a:pt x="1105" y="552"/>
                  </a:cubicBezTo>
                  <a:cubicBezTo>
                    <a:pt x="1094" y="537"/>
                    <a:pt x="1081" y="526"/>
                    <a:pt x="1061" y="526"/>
                  </a:cubicBezTo>
                  <a:cubicBezTo>
                    <a:pt x="1057" y="525"/>
                    <a:pt x="1054" y="521"/>
                    <a:pt x="1051" y="519"/>
                  </a:cubicBezTo>
                  <a:cubicBezTo>
                    <a:pt x="1050" y="518"/>
                    <a:pt x="1049" y="517"/>
                    <a:pt x="1048" y="517"/>
                  </a:cubicBezTo>
                  <a:cubicBezTo>
                    <a:pt x="1030" y="511"/>
                    <a:pt x="1012" y="506"/>
                    <a:pt x="994" y="501"/>
                  </a:cubicBezTo>
                  <a:cubicBezTo>
                    <a:pt x="985" y="499"/>
                    <a:pt x="976" y="498"/>
                    <a:pt x="967" y="497"/>
                  </a:cubicBezTo>
                  <a:cubicBezTo>
                    <a:pt x="967" y="497"/>
                    <a:pt x="966" y="497"/>
                    <a:pt x="966" y="497"/>
                  </a:cubicBezTo>
                  <a:cubicBezTo>
                    <a:pt x="959" y="497"/>
                    <a:pt x="952" y="499"/>
                    <a:pt x="945" y="499"/>
                  </a:cubicBezTo>
                  <a:cubicBezTo>
                    <a:pt x="933" y="499"/>
                    <a:pt x="921" y="499"/>
                    <a:pt x="909" y="499"/>
                  </a:cubicBezTo>
                  <a:cubicBezTo>
                    <a:pt x="899" y="499"/>
                    <a:pt x="889" y="499"/>
                    <a:pt x="879" y="499"/>
                  </a:cubicBezTo>
                  <a:cubicBezTo>
                    <a:pt x="863" y="499"/>
                    <a:pt x="846" y="497"/>
                    <a:pt x="830" y="496"/>
                  </a:cubicBezTo>
                  <a:cubicBezTo>
                    <a:pt x="825" y="496"/>
                    <a:pt x="821" y="494"/>
                    <a:pt x="817" y="493"/>
                  </a:cubicBezTo>
                  <a:cubicBezTo>
                    <a:pt x="811" y="491"/>
                    <a:pt x="805" y="488"/>
                    <a:pt x="798" y="486"/>
                  </a:cubicBezTo>
                  <a:cubicBezTo>
                    <a:pt x="784" y="481"/>
                    <a:pt x="768" y="480"/>
                    <a:pt x="757" y="471"/>
                  </a:cubicBezTo>
                  <a:cubicBezTo>
                    <a:pt x="740" y="457"/>
                    <a:pt x="721" y="455"/>
                    <a:pt x="701" y="455"/>
                  </a:cubicBezTo>
                  <a:cubicBezTo>
                    <a:pt x="701" y="455"/>
                    <a:pt x="700" y="455"/>
                    <a:pt x="700" y="455"/>
                  </a:cubicBezTo>
                  <a:cubicBezTo>
                    <a:pt x="682" y="455"/>
                    <a:pt x="666" y="464"/>
                    <a:pt x="648" y="467"/>
                  </a:cubicBezTo>
                  <a:cubicBezTo>
                    <a:pt x="639" y="469"/>
                    <a:pt x="630" y="471"/>
                    <a:pt x="624" y="479"/>
                  </a:cubicBezTo>
                  <a:cubicBezTo>
                    <a:pt x="620" y="485"/>
                    <a:pt x="618" y="492"/>
                    <a:pt x="614" y="498"/>
                  </a:cubicBezTo>
                  <a:cubicBezTo>
                    <a:pt x="611" y="502"/>
                    <a:pt x="608" y="505"/>
                    <a:pt x="604" y="508"/>
                  </a:cubicBezTo>
                  <a:cubicBezTo>
                    <a:pt x="596" y="515"/>
                    <a:pt x="588" y="522"/>
                    <a:pt x="578" y="528"/>
                  </a:cubicBezTo>
                  <a:cubicBezTo>
                    <a:pt x="575" y="529"/>
                    <a:pt x="571" y="531"/>
                    <a:pt x="567" y="531"/>
                  </a:cubicBezTo>
                  <a:cubicBezTo>
                    <a:pt x="564" y="531"/>
                    <a:pt x="561" y="530"/>
                    <a:pt x="559" y="526"/>
                  </a:cubicBezTo>
                  <a:cubicBezTo>
                    <a:pt x="556" y="518"/>
                    <a:pt x="554" y="506"/>
                    <a:pt x="558" y="500"/>
                  </a:cubicBezTo>
                  <a:cubicBezTo>
                    <a:pt x="565" y="488"/>
                    <a:pt x="576" y="478"/>
                    <a:pt x="586" y="469"/>
                  </a:cubicBezTo>
                  <a:cubicBezTo>
                    <a:pt x="594" y="462"/>
                    <a:pt x="599" y="455"/>
                    <a:pt x="601" y="445"/>
                  </a:cubicBezTo>
                  <a:cubicBezTo>
                    <a:pt x="603" y="433"/>
                    <a:pt x="607" y="422"/>
                    <a:pt x="619" y="417"/>
                  </a:cubicBezTo>
                  <a:cubicBezTo>
                    <a:pt x="630" y="413"/>
                    <a:pt x="643" y="411"/>
                    <a:pt x="654" y="406"/>
                  </a:cubicBezTo>
                  <a:cubicBezTo>
                    <a:pt x="672" y="399"/>
                    <a:pt x="689" y="389"/>
                    <a:pt x="707" y="382"/>
                  </a:cubicBezTo>
                  <a:cubicBezTo>
                    <a:pt x="735" y="372"/>
                    <a:pt x="765" y="368"/>
                    <a:pt x="789" y="348"/>
                  </a:cubicBezTo>
                  <a:cubicBezTo>
                    <a:pt x="800" y="340"/>
                    <a:pt x="811" y="331"/>
                    <a:pt x="820" y="321"/>
                  </a:cubicBezTo>
                  <a:cubicBezTo>
                    <a:pt x="836" y="303"/>
                    <a:pt x="836" y="280"/>
                    <a:pt x="833" y="258"/>
                  </a:cubicBezTo>
                  <a:cubicBezTo>
                    <a:pt x="831" y="245"/>
                    <a:pt x="826" y="231"/>
                    <a:pt x="809" y="224"/>
                  </a:cubicBezTo>
                  <a:cubicBezTo>
                    <a:pt x="793" y="218"/>
                    <a:pt x="777" y="211"/>
                    <a:pt x="771" y="192"/>
                  </a:cubicBezTo>
                  <a:cubicBezTo>
                    <a:pt x="770" y="190"/>
                    <a:pt x="766" y="187"/>
                    <a:pt x="762" y="187"/>
                  </a:cubicBezTo>
                  <a:cubicBezTo>
                    <a:pt x="762" y="187"/>
                    <a:pt x="762" y="187"/>
                    <a:pt x="762" y="187"/>
                  </a:cubicBezTo>
                  <a:cubicBezTo>
                    <a:pt x="739" y="188"/>
                    <a:pt x="715" y="188"/>
                    <a:pt x="691" y="191"/>
                  </a:cubicBezTo>
                  <a:cubicBezTo>
                    <a:pt x="690" y="191"/>
                    <a:pt x="689" y="191"/>
                    <a:pt x="688" y="191"/>
                  </a:cubicBezTo>
                  <a:cubicBezTo>
                    <a:pt x="682" y="191"/>
                    <a:pt x="680" y="188"/>
                    <a:pt x="681" y="181"/>
                  </a:cubicBezTo>
                  <a:cubicBezTo>
                    <a:pt x="682" y="169"/>
                    <a:pt x="684" y="156"/>
                    <a:pt x="686" y="144"/>
                  </a:cubicBezTo>
                  <a:cubicBezTo>
                    <a:pt x="690" y="125"/>
                    <a:pt x="695" y="108"/>
                    <a:pt x="690" y="88"/>
                  </a:cubicBezTo>
                  <a:cubicBezTo>
                    <a:pt x="681" y="54"/>
                    <a:pt x="660" y="31"/>
                    <a:pt x="629" y="18"/>
                  </a:cubicBezTo>
                  <a:cubicBezTo>
                    <a:pt x="614" y="11"/>
                    <a:pt x="597" y="10"/>
                    <a:pt x="581" y="7"/>
                  </a:cubicBezTo>
                  <a:cubicBezTo>
                    <a:pt x="570" y="5"/>
                    <a:pt x="560" y="4"/>
                    <a:pt x="549" y="3"/>
                  </a:cubicBezTo>
                  <a:cubicBezTo>
                    <a:pt x="547" y="3"/>
                    <a:pt x="545" y="3"/>
                    <a:pt x="543" y="3"/>
                  </a:cubicBezTo>
                  <a:cubicBezTo>
                    <a:pt x="541" y="3"/>
                    <a:pt x="540" y="3"/>
                    <a:pt x="538" y="3"/>
                  </a:cubicBezTo>
                  <a:cubicBezTo>
                    <a:pt x="536" y="3"/>
                    <a:pt x="535" y="3"/>
                    <a:pt x="533" y="3"/>
                  </a:cubicBezTo>
                  <a:cubicBezTo>
                    <a:pt x="531" y="3"/>
                    <a:pt x="529" y="3"/>
                    <a:pt x="527" y="2"/>
                  </a:cubicBezTo>
                  <a:cubicBezTo>
                    <a:pt x="520" y="2"/>
                    <a:pt x="513" y="0"/>
                    <a:pt x="507" y="0"/>
                  </a:cubicBezTo>
                </a:path>
              </a:pathLst>
            </a:custGeom>
            <a:solidFill>
              <a:srgbClr val="231815"/>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9" name="Freeform 271"/>
            <p:cNvSpPr/>
            <p:nvPr/>
          </p:nvSpPr>
          <p:spPr bwMode="auto">
            <a:xfrm>
              <a:off x="6145958" y="1472744"/>
              <a:ext cx="301745" cy="393652"/>
            </a:xfrm>
            <a:custGeom>
              <a:avLst/>
              <a:gdLst>
                <a:gd name="T0" fmla="*/ 553 w 828"/>
                <a:gd name="T1" fmla="*/ 29 h 1078"/>
                <a:gd name="T2" fmla="*/ 334 w 828"/>
                <a:gd name="T3" fmla="*/ 98 h 1078"/>
                <a:gd name="T4" fmla="*/ 188 w 828"/>
                <a:gd name="T5" fmla="*/ 125 h 1078"/>
                <a:gd name="T6" fmla="*/ 131 w 828"/>
                <a:gd name="T7" fmla="*/ 124 h 1078"/>
                <a:gd name="T8" fmla="*/ 118 w 828"/>
                <a:gd name="T9" fmla="*/ 173 h 1078"/>
                <a:gd name="T10" fmla="*/ 186 w 828"/>
                <a:gd name="T11" fmla="*/ 238 h 1078"/>
                <a:gd name="T12" fmla="*/ 230 w 828"/>
                <a:gd name="T13" fmla="*/ 358 h 1078"/>
                <a:gd name="T14" fmla="*/ 225 w 828"/>
                <a:gd name="T15" fmla="*/ 456 h 1078"/>
                <a:gd name="T16" fmla="*/ 314 w 828"/>
                <a:gd name="T17" fmla="*/ 478 h 1078"/>
                <a:gd name="T18" fmla="*/ 308 w 828"/>
                <a:gd name="T19" fmla="*/ 498 h 1078"/>
                <a:gd name="T20" fmla="*/ 193 w 828"/>
                <a:gd name="T21" fmla="*/ 654 h 1078"/>
                <a:gd name="T22" fmla="*/ 184 w 828"/>
                <a:gd name="T23" fmla="*/ 799 h 1078"/>
                <a:gd name="T24" fmla="*/ 195 w 828"/>
                <a:gd name="T25" fmla="*/ 911 h 1078"/>
                <a:gd name="T26" fmla="*/ 386 w 828"/>
                <a:gd name="T27" fmla="*/ 810 h 1078"/>
                <a:gd name="T28" fmla="*/ 459 w 828"/>
                <a:gd name="T29" fmla="*/ 749 h 1078"/>
                <a:gd name="T30" fmla="*/ 599 w 828"/>
                <a:gd name="T31" fmla="*/ 906 h 1078"/>
                <a:gd name="T32" fmla="*/ 563 w 828"/>
                <a:gd name="T33" fmla="*/ 933 h 1078"/>
                <a:gd name="T34" fmla="*/ 407 w 828"/>
                <a:gd name="T35" fmla="*/ 954 h 1078"/>
                <a:gd name="T36" fmla="*/ 389 w 828"/>
                <a:gd name="T37" fmla="*/ 954 h 1078"/>
                <a:gd name="T38" fmla="*/ 269 w 828"/>
                <a:gd name="T39" fmla="*/ 966 h 1078"/>
                <a:gd name="T40" fmla="*/ 183 w 828"/>
                <a:gd name="T41" fmla="*/ 974 h 1078"/>
                <a:gd name="T42" fmla="*/ 104 w 828"/>
                <a:gd name="T43" fmla="*/ 970 h 1078"/>
                <a:gd name="T44" fmla="*/ 108 w 828"/>
                <a:gd name="T45" fmla="*/ 886 h 1078"/>
                <a:gd name="T46" fmla="*/ 106 w 828"/>
                <a:gd name="T47" fmla="*/ 779 h 1078"/>
                <a:gd name="T48" fmla="*/ 103 w 828"/>
                <a:gd name="T49" fmla="*/ 634 h 1078"/>
                <a:gd name="T50" fmla="*/ 106 w 828"/>
                <a:gd name="T51" fmla="*/ 408 h 1078"/>
                <a:gd name="T52" fmla="*/ 137 w 828"/>
                <a:gd name="T53" fmla="*/ 335 h 1078"/>
                <a:gd name="T54" fmla="*/ 163 w 828"/>
                <a:gd name="T55" fmla="*/ 279 h 1078"/>
                <a:gd name="T56" fmla="*/ 70 w 828"/>
                <a:gd name="T57" fmla="*/ 262 h 1078"/>
                <a:gd name="T58" fmla="*/ 34 w 828"/>
                <a:gd name="T59" fmla="*/ 434 h 1078"/>
                <a:gd name="T60" fmla="*/ 18 w 828"/>
                <a:gd name="T61" fmla="*/ 608 h 1078"/>
                <a:gd name="T62" fmla="*/ 11 w 828"/>
                <a:gd name="T63" fmla="*/ 832 h 1078"/>
                <a:gd name="T64" fmla="*/ 7 w 828"/>
                <a:gd name="T65" fmla="*/ 995 h 1078"/>
                <a:gd name="T66" fmla="*/ 167 w 828"/>
                <a:gd name="T67" fmla="*/ 1071 h 1078"/>
                <a:gd name="T68" fmla="*/ 296 w 828"/>
                <a:gd name="T69" fmla="*/ 1060 h 1078"/>
                <a:gd name="T70" fmla="*/ 436 w 828"/>
                <a:gd name="T71" fmla="*/ 1047 h 1078"/>
                <a:gd name="T72" fmla="*/ 549 w 828"/>
                <a:gd name="T73" fmla="*/ 1045 h 1078"/>
                <a:gd name="T74" fmla="*/ 729 w 828"/>
                <a:gd name="T75" fmla="*/ 1056 h 1078"/>
                <a:gd name="T76" fmla="*/ 814 w 828"/>
                <a:gd name="T77" fmla="*/ 1034 h 1078"/>
                <a:gd name="T78" fmla="*/ 705 w 828"/>
                <a:gd name="T79" fmla="*/ 915 h 1078"/>
                <a:gd name="T80" fmla="*/ 655 w 828"/>
                <a:gd name="T81" fmla="*/ 762 h 1078"/>
                <a:gd name="T82" fmla="*/ 480 w 828"/>
                <a:gd name="T83" fmla="*/ 706 h 1078"/>
                <a:gd name="T84" fmla="*/ 584 w 828"/>
                <a:gd name="T85" fmla="*/ 545 h 1078"/>
                <a:gd name="T86" fmla="*/ 585 w 828"/>
                <a:gd name="T87" fmla="*/ 446 h 1078"/>
                <a:gd name="T88" fmla="*/ 634 w 828"/>
                <a:gd name="T89" fmla="*/ 344 h 1078"/>
                <a:gd name="T90" fmla="*/ 548 w 828"/>
                <a:gd name="T91" fmla="*/ 274 h 1078"/>
                <a:gd name="T92" fmla="*/ 473 w 828"/>
                <a:gd name="T93" fmla="*/ 265 h 1078"/>
                <a:gd name="T94" fmla="*/ 565 w 828"/>
                <a:gd name="T95" fmla="*/ 209 h 1078"/>
                <a:gd name="T96" fmla="*/ 753 w 828"/>
                <a:gd name="T97" fmla="*/ 44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1078">
                  <a:moveTo>
                    <a:pt x="659" y="0"/>
                  </a:moveTo>
                  <a:cubicBezTo>
                    <a:pt x="657" y="0"/>
                    <a:pt x="655" y="0"/>
                    <a:pt x="653" y="0"/>
                  </a:cubicBezTo>
                  <a:cubicBezTo>
                    <a:pt x="643" y="3"/>
                    <a:pt x="634" y="6"/>
                    <a:pt x="624" y="9"/>
                  </a:cubicBezTo>
                  <a:cubicBezTo>
                    <a:pt x="600" y="16"/>
                    <a:pt x="576" y="22"/>
                    <a:pt x="553" y="29"/>
                  </a:cubicBezTo>
                  <a:cubicBezTo>
                    <a:pt x="528" y="36"/>
                    <a:pt x="503" y="43"/>
                    <a:pt x="479" y="51"/>
                  </a:cubicBezTo>
                  <a:cubicBezTo>
                    <a:pt x="472" y="53"/>
                    <a:pt x="466" y="60"/>
                    <a:pt x="458" y="62"/>
                  </a:cubicBezTo>
                  <a:cubicBezTo>
                    <a:pt x="443" y="67"/>
                    <a:pt x="427" y="70"/>
                    <a:pt x="411" y="75"/>
                  </a:cubicBezTo>
                  <a:cubicBezTo>
                    <a:pt x="385" y="82"/>
                    <a:pt x="360" y="91"/>
                    <a:pt x="334" y="98"/>
                  </a:cubicBezTo>
                  <a:cubicBezTo>
                    <a:pt x="316" y="103"/>
                    <a:pt x="297" y="107"/>
                    <a:pt x="278" y="111"/>
                  </a:cubicBezTo>
                  <a:cubicBezTo>
                    <a:pt x="271" y="112"/>
                    <a:pt x="262" y="110"/>
                    <a:pt x="256" y="114"/>
                  </a:cubicBezTo>
                  <a:cubicBezTo>
                    <a:pt x="238" y="126"/>
                    <a:pt x="218" y="124"/>
                    <a:pt x="198" y="125"/>
                  </a:cubicBezTo>
                  <a:cubicBezTo>
                    <a:pt x="195" y="125"/>
                    <a:pt x="192" y="125"/>
                    <a:pt x="188" y="125"/>
                  </a:cubicBezTo>
                  <a:cubicBezTo>
                    <a:pt x="179" y="125"/>
                    <a:pt x="170" y="125"/>
                    <a:pt x="161" y="124"/>
                  </a:cubicBezTo>
                  <a:cubicBezTo>
                    <a:pt x="151" y="124"/>
                    <a:pt x="142" y="124"/>
                    <a:pt x="133" y="124"/>
                  </a:cubicBezTo>
                  <a:cubicBezTo>
                    <a:pt x="132" y="124"/>
                    <a:pt x="132" y="124"/>
                    <a:pt x="131" y="124"/>
                  </a:cubicBezTo>
                  <a:cubicBezTo>
                    <a:pt x="131" y="124"/>
                    <a:pt x="131" y="124"/>
                    <a:pt x="131" y="124"/>
                  </a:cubicBezTo>
                  <a:cubicBezTo>
                    <a:pt x="130" y="124"/>
                    <a:pt x="129" y="124"/>
                    <a:pt x="128" y="124"/>
                  </a:cubicBezTo>
                  <a:cubicBezTo>
                    <a:pt x="128" y="124"/>
                    <a:pt x="127" y="124"/>
                    <a:pt x="126" y="124"/>
                  </a:cubicBezTo>
                  <a:cubicBezTo>
                    <a:pt x="119" y="124"/>
                    <a:pt x="111" y="125"/>
                    <a:pt x="108" y="134"/>
                  </a:cubicBezTo>
                  <a:cubicBezTo>
                    <a:pt x="103" y="149"/>
                    <a:pt x="106" y="162"/>
                    <a:pt x="118" y="173"/>
                  </a:cubicBezTo>
                  <a:cubicBezTo>
                    <a:pt x="129" y="182"/>
                    <a:pt x="139" y="192"/>
                    <a:pt x="148" y="202"/>
                  </a:cubicBezTo>
                  <a:cubicBezTo>
                    <a:pt x="152" y="205"/>
                    <a:pt x="154" y="210"/>
                    <a:pt x="156" y="214"/>
                  </a:cubicBezTo>
                  <a:cubicBezTo>
                    <a:pt x="157" y="216"/>
                    <a:pt x="158" y="219"/>
                    <a:pt x="160" y="221"/>
                  </a:cubicBezTo>
                  <a:cubicBezTo>
                    <a:pt x="168" y="227"/>
                    <a:pt x="176" y="234"/>
                    <a:pt x="186" y="238"/>
                  </a:cubicBezTo>
                  <a:cubicBezTo>
                    <a:pt x="212" y="248"/>
                    <a:pt x="237" y="258"/>
                    <a:pt x="264" y="266"/>
                  </a:cubicBezTo>
                  <a:cubicBezTo>
                    <a:pt x="273" y="269"/>
                    <a:pt x="276" y="274"/>
                    <a:pt x="272" y="281"/>
                  </a:cubicBezTo>
                  <a:cubicBezTo>
                    <a:pt x="262" y="301"/>
                    <a:pt x="250" y="321"/>
                    <a:pt x="239" y="341"/>
                  </a:cubicBezTo>
                  <a:cubicBezTo>
                    <a:pt x="236" y="347"/>
                    <a:pt x="233" y="352"/>
                    <a:pt x="230" y="358"/>
                  </a:cubicBezTo>
                  <a:cubicBezTo>
                    <a:pt x="226" y="363"/>
                    <a:pt x="224" y="369"/>
                    <a:pt x="221" y="375"/>
                  </a:cubicBezTo>
                  <a:cubicBezTo>
                    <a:pt x="214" y="386"/>
                    <a:pt x="206" y="397"/>
                    <a:pt x="213" y="412"/>
                  </a:cubicBezTo>
                  <a:cubicBezTo>
                    <a:pt x="214" y="413"/>
                    <a:pt x="214" y="414"/>
                    <a:pt x="214" y="415"/>
                  </a:cubicBezTo>
                  <a:cubicBezTo>
                    <a:pt x="213" y="430"/>
                    <a:pt x="216" y="444"/>
                    <a:pt x="225" y="456"/>
                  </a:cubicBezTo>
                  <a:cubicBezTo>
                    <a:pt x="233" y="468"/>
                    <a:pt x="259" y="481"/>
                    <a:pt x="275" y="481"/>
                  </a:cubicBezTo>
                  <a:cubicBezTo>
                    <a:pt x="277" y="481"/>
                    <a:pt x="279" y="480"/>
                    <a:pt x="281" y="480"/>
                  </a:cubicBezTo>
                  <a:cubicBezTo>
                    <a:pt x="287" y="478"/>
                    <a:pt x="295" y="478"/>
                    <a:pt x="302" y="478"/>
                  </a:cubicBezTo>
                  <a:cubicBezTo>
                    <a:pt x="306" y="478"/>
                    <a:pt x="310" y="478"/>
                    <a:pt x="314" y="478"/>
                  </a:cubicBezTo>
                  <a:cubicBezTo>
                    <a:pt x="315" y="478"/>
                    <a:pt x="317" y="478"/>
                    <a:pt x="318" y="478"/>
                  </a:cubicBezTo>
                  <a:cubicBezTo>
                    <a:pt x="323" y="478"/>
                    <a:pt x="327" y="479"/>
                    <a:pt x="332" y="480"/>
                  </a:cubicBezTo>
                  <a:cubicBezTo>
                    <a:pt x="331" y="481"/>
                    <a:pt x="331" y="483"/>
                    <a:pt x="331" y="484"/>
                  </a:cubicBezTo>
                  <a:cubicBezTo>
                    <a:pt x="323" y="488"/>
                    <a:pt x="315" y="492"/>
                    <a:pt x="308" y="498"/>
                  </a:cubicBezTo>
                  <a:cubicBezTo>
                    <a:pt x="296" y="508"/>
                    <a:pt x="285" y="520"/>
                    <a:pt x="273" y="528"/>
                  </a:cubicBezTo>
                  <a:cubicBezTo>
                    <a:pt x="259" y="538"/>
                    <a:pt x="243" y="544"/>
                    <a:pt x="228" y="553"/>
                  </a:cubicBezTo>
                  <a:cubicBezTo>
                    <a:pt x="209" y="566"/>
                    <a:pt x="197" y="585"/>
                    <a:pt x="192" y="607"/>
                  </a:cubicBezTo>
                  <a:cubicBezTo>
                    <a:pt x="189" y="622"/>
                    <a:pt x="188" y="639"/>
                    <a:pt x="193" y="654"/>
                  </a:cubicBezTo>
                  <a:cubicBezTo>
                    <a:pt x="201" y="677"/>
                    <a:pt x="219" y="694"/>
                    <a:pt x="241" y="706"/>
                  </a:cubicBezTo>
                  <a:cubicBezTo>
                    <a:pt x="250" y="711"/>
                    <a:pt x="252" y="718"/>
                    <a:pt x="246" y="726"/>
                  </a:cubicBezTo>
                  <a:cubicBezTo>
                    <a:pt x="229" y="748"/>
                    <a:pt x="211" y="769"/>
                    <a:pt x="193" y="790"/>
                  </a:cubicBezTo>
                  <a:cubicBezTo>
                    <a:pt x="190" y="793"/>
                    <a:pt x="185" y="795"/>
                    <a:pt x="184" y="799"/>
                  </a:cubicBezTo>
                  <a:cubicBezTo>
                    <a:pt x="179" y="811"/>
                    <a:pt x="170" y="819"/>
                    <a:pt x="159" y="825"/>
                  </a:cubicBezTo>
                  <a:cubicBezTo>
                    <a:pt x="157" y="826"/>
                    <a:pt x="155" y="829"/>
                    <a:pt x="154" y="831"/>
                  </a:cubicBezTo>
                  <a:cubicBezTo>
                    <a:pt x="138" y="858"/>
                    <a:pt x="146" y="884"/>
                    <a:pt x="156" y="909"/>
                  </a:cubicBezTo>
                  <a:cubicBezTo>
                    <a:pt x="169" y="909"/>
                    <a:pt x="183" y="911"/>
                    <a:pt x="195" y="911"/>
                  </a:cubicBezTo>
                  <a:cubicBezTo>
                    <a:pt x="203" y="911"/>
                    <a:pt x="210" y="910"/>
                    <a:pt x="218" y="908"/>
                  </a:cubicBezTo>
                  <a:cubicBezTo>
                    <a:pt x="245" y="903"/>
                    <a:pt x="269" y="890"/>
                    <a:pt x="289" y="870"/>
                  </a:cubicBezTo>
                  <a:cubicBezTo>
                    <a:pt x="295" y="864"/>
                    <a:pt x="303" y="859"/>
                    <a:pt x="311" y="856"/>
                  </a:cubicBezTo>
                  <a:cubicBezTo>
                    <a:pt x="338" y="844"/>
                    <a:pt x="364" y="830"/>
                    <a:pt x="386" y="810"/>
                  </a:cubicBezTo>
                  <a:cubicBezTo>
                    <a:pt x="409" y="790"/>
                    <a:pt x="430" y="768"/>
                    <a:pt x="442" y="740"/>
                  </a:cubicBezTo>
                  <a:cubicBezTo>
                    <a:pt x="444" y="737"/>
                    <a:pt x="449" y="735"/>
                    <a:pt x="452" y="733"/>
                  </a:cubicBezTo>
                  <a:cubicBezTo>
                    <a:pt x="454" y="737"/>
                    <a:pt x="456" y="741"/>
                    <a:pt x="458" y="744"/>
                  </a:cubicBezTo>
                  <a:cubicBezTo>
                    <a:pt x="459" y="746"/>
                    <a:pt x="458" y="748"/>
                    <a:pt x="459" y="749"/>
                  </a:cubicBezTo>
                  <a:cubicBezTo>
                    <a:pt x="467" y="760"/>
                    <a:pt x="475" y="771"/>
                    <a:pt x="482" y="782"/>
                  </a:cubicBezTo>
                  <a:cubicBezTo>
                    <a:pt x="498" y="805"/>
                    <a:pt x="512" y="829"/>
                    <a:pt x="529" y="851"/>
                  </a:cubicBezTo>
                  <a:cubicBezTo>
                    <a:pt x="536" y="862"/>
                    <a:pt x="546" y="872"/>
                    <a:pt x="556" y="879"/>
                  </a:cubicBezTo>
                  <a:cubicBezTo>
                    <a:pt x="569" y="889"/>
                    <a:pt x="585" y="896"/>
                    <a:pt x="599" y="906"/>
                  </a:cubicBezTo>
                  <a:cubicBezTo>
                    <a:pt x="603" y="908"/>
                    <a:pt x="606" y="914"/>
                    <a:pt x="609" y="919"/>
                  </a:cubicBezTo>
                  <a:cubicBezTo>
                    <a:pt x="609" y="920"/>
                    <a:pt x="605" y="924"/>
                    <a:pt x="603" y="925"/>
                  </a:cubicBezTo>
                  <a:cubicBezTo>
                    <a:pt x="595" y="927"/>
                    <a:pt x="588" y="930"/>
                    <a:pt x="581" y="931"/>
                  </a:cubicBezTo>
                  <a:cubicBezTo>
                    <a:pt x="575" y="933"/>
                    <a:pt x="568" y="932"/>
                    <a:pt x="563" y="933"/>
                  </a:cubicBezTo>
                  <a:cubicBezTo>
                    <a:pt x="538" y="938"/>
                    <a:pt x="514" y="944"/>
                    <a:pt x="489" y="949"/>
                  </a:cubicBezTo>
                  <a:cubicBezTo>
                    <a:pt x="475" y="951"/>
                    <a:pt x="461" y="953"/>
                    <a:pt x="447" y="954"/>
                  </a:cubicBezTo>
                  <a:cubicBezTo>
                    <a:pt x="441" y="954"/>
                    <a:pt x="436" y="954"/>
                    <a:pt x="430" y="954"/>
                  </a:cubicBezTo>
                  <a:cubicBezTo>
                    <a:pt x="422" y="954"/>
                    <a:pt x="415" y="954"/>
                    <a:pt x="407" y="954"/>
                  </a:cubicBezTo>
                  <a:cubicBezTo>
                    <a:pt x="405" y="954"/>
                    <a:pt x="404" y="954"/>
                    <a:pt x="403" y="954"/>
                  </a:cubicBezTo>
                  <a:cubicBezTo>
                    <a:pt x="402" y="954"/>
                    <a:pt x="401" y="954"/>
                    <a:pt x="400" y="954"/>
                  </a:cubicBezTo>
                  <a:cubicBezTo>
                    <a:pt x="399" y="954"/>
                    <a:pt x="398" y="954"/>
                    <a:pt x="396" y="954"/>
                  </a:cubicBezTo>
                  <a:cubicBezTo>
                    <a:pt x="394" y="954"/>
                    <a:pt x="391" y="954"/>
                    <a:pt x="389" y="954"/>
                  </a:cubicBezTo>
                  <a:cubicBezTo>
                    <a:pt x="375" y="955"/>
                    <a:pt x="362" y="957"/>
                    <a:pt x="349" y="959"/>
                  </a:cubicBezTo>
                  <a:cubicBezTo>
                    <a:pt x="335" y="960"/>
                    <a:pt x="321" y="962"/>
                    <a:pt x="307" y="963"/>
                  </a:cubicBezTo>
                  <a:cubicBezTo>
                    <a:pt x="295" y="964"/>
                    <a:pt x="284" y="966"/>
                    <a:pt x="272" y="966"/>
                  </a:cubicBezTo>
                  <a:cubicBezTo>
                    <a:pt x="271" y="966"/>
                    <a:pt x="270" y="966"/>
                    <a:pt x="269" y="966"/>
                  </a:cubicBezTo>
                  <a:cubicBezTo>
                    <a:pt x="264" y="965"/>
                    <a:pt x="260" y="965"/>
                    <a:pt x="256" y="965"/>
                  </a:cubicBezTo>
                  <a:cubicBezTo>
                    <a:pt x="249" y="965"/>
                    <a:pt x="241" y="966"/>
                    <a:pt x="234" y="968"/>
                  </a:cubicBezTo>
                  <a:cubicBezTo>
                    <a:pt x="224" y="971"/>
                    <a:pt x="213" y="970"/>
                    <a:pt x="202" y="971"/>
                  </a:cubicBezTo>
                  <a:cubicBezTo>
                    <a:pt x="196" y="972"/>
                    <a:pt x="190" y="973"/>
                    <a:pt x="183" y="974"/>
                  </a:cubicBezTo>
                  <a:cubicBezTo>
                    <a:pt x="178" y="975"/>
                    <a:pt x="173" y="977"/>
                    <a:pt x="168" y="978"/>
                  </a:cubicBezTo>
                  <a:cubicBezTo>
                    <a:pt x="159" y="980"/>
                    <a:pt x="150" y="982"/>
                    <a:pt x="141" y="985"/>
                  </a:cubicBezTo>
                  <a:cubicBezTo>
                    <a:pt x="130" y="989"/>
                    <a:pt x="119" y="994"/>
                    <a:pt x="106" y="999"/>
                  </a:cubicBezTo>
                  <a:cubicBezTo>
                    <a:pt x="105" y="988"/>
                    <a:pt x="104" y="979"/>
                    <a:pt x="104" y="970"/>
                  </a:cubicBezTo>
                  <a:cubicBezTo>
                    <a:pt x="103" y="963"/>
                    <a:pt x="103" y="956"/>
                    <a:pt x="103" y="949"/>
                  </a:cubicBezTo>
                  <a:cubicBezTo>
                    <a:pt x="103" y="944"/>
                    <a:pt x="103" y="939"/>
                    <a:pt x="104" y="935"/>
                  </a:cubicBezTo>
                  <a:cubicBezTo>
                    <a:pt x="106" y="926"/>
                    <a:pt x="109" y="918"/>
                    <a:pt x="109" y="909"/>
                  </a:cubicBezTo>
                  <a:cubicBezTo>
                    <a:pt x="110" y="902"/>
                    <a:pt x="108" y="894"/>
                    <a:pt x="108" y="886"/>
                  </a:cubicBezTo>
                  <a:cubicBezTo>
                    <a:pt x="107" y="879"/>
                    <a:pt x="106" y="873"/>
                    <a:pt x="106" y="866"/>
                  </a:cubicBezTo>
                  <a:cubicBezTo>
                    <a:pt x="105" y="859"/>
                    <a:pt x="104" y="851"/>
                    <a:pt x="106" y="844"/>
                  </a:cubicBezTo>
                  <a:cubicBezTo>
                    <a:pt x="111" y="829"/>
                    <a:pt x="115" y="815"/>
                    <a:pt x="108" y="799"/>
                  </a:cubicBezTo>
                  <a:cubicBezTo>
                    <a:pt x="106" y="793"/>
                    <a:pt x="106" y="786"/>
                    <a:pt x="106" y="779"/>
                  </a:cubicBezTo>
                  <a:cubicBezTo>
                    <a:pt x="106" y="765"/>
                    <a:pt x="106" y="750"/>
                    <a:pt x="106" y="736"/>
                  </a:cubicBezTo>
                  <a:cubicBezTo>
                    <a:pt x="105" y="715"/>
                    <a:pt x="102" y="695"/>
                    <a:pt x="101" y="674"/>
                  </a:cubicBezTo>
                  <a:cubicBezTo>
                    <a:pt x="100" y="668"/>
                    <a:pt x="100" y="661"/>
                    <a:pt x="100" y="655"/>
                  </a:cubicBezTo>
                  <a:cubicBezTo>
                    <a:pt x="101" y="648"/>
                    <a:pt x="102" y="641"/>
                    <a:pt x="103" y="634"/>
                  </a:cubicBezTo>
                  <a:cubicBezTo>
                    <a:pt x="105" y="624"/>
                    <a:pt x="112" y="615"/>
                    <a:pt x="109" y="602"/>
                  </a:cubicBezTo>
                  <a:cubicBezTo>
                    <a:pt x="106" y="584"/>
                    <a:pt x="106" y="566"/>
                    <a:pt x="106" y="548"/>
                  </a:cubicBezTo>
                  <a:cubicBezTo>
                    <a:pt x="105" y="525"/>
                    <a:pt x="108" y="502"/>
                    <a:pt x="108" y="479"/>
                  </a:cubicBezTo>
                  <a:cubicBezTo>
                    <a:pt x="108" y="455"/>
                    <a:pt x="106" y="432"/>
                    <a:pt x="106" y="408"/>
                  </a:cubicBezTo>
                  <a:cubicBezTo>
                    <a:pt x="106" y="402"/>
                    <a:pt x="111" y="395"/>
                    <a:pt x="110" y="390"/>
                  </a:cubicBezTo>
                  <a:cubicBezTo>
                    <a:pt x="105" y="375"/>
                    <a:pt x="109" y="361"/>
                    <a:pt x="113" y="347"/>
                  </a:cubicBezTo>
                  <a:cubicBezTo>
                    <a:pt x="116" y="338"/>
                    <a:pt x="120" y="334"/>
                    <a:pt x="128" y="334"/>
                  </a:cubicBezTo>
                  <a:cubicBezTo>
                    <a:pt x="131" y="334"/>
                    <a:pt x="134" y="334"/>
                    <a:pt x="137" y="335"/>
                  </a:cubicBezTo>
                  <a:cubicBezTo>
                    <a:pt x="142" y="336"/>
                    <a:pt x="148" y="337"/>
                    <a:pt x="153" y="337"/>
                  </a:cubicBezTo>
                  <a:cubicBezTo>
                    <a:pt x="157" y="337"/>
                    <a:pt x="162" y="336"/>
                    <a:pt x="166" y="336"/>
                  </a:cubicBezTo>
                  <a:cubicBezTo>
                    <a:pt x="168" y="336"/>
                    <a:pt x="172" y="332"/>
                    <a:pt x="173" y="330"/>
                  </a:cubicBezTo>
                  <a:cubicBezTo>
                    <a:pt x="174" y="312"/>
                    <a:pt x="174" y="293"/>
                    <a:pt x="163" y="279"/>
                  </a:cubicBezTo>
                  <a:cubicBezTo>
                    <a:pt x="155" y="269"/>
                    <a:pt x="144" y="259"/>
                    <a:pt x="132" y="256"/>
                  </a:cubicBezTo>
                  <a:cubicBezTo>
                    <a:pt x="124" y="253"/>
                    <a:pt x="115" y="252"/>
                    <a:pt x="106" y="252"/>
                  </a:cubicBezTo>
                  <a:cubicBezTo>
                    <a:pt x="100" y="252"/>
                    <a:pt x="94" y="253"/>
                    <a:pt x="88" y="253"/>
                  </a:cubicBezTo>
                  <a:cubicBezTo>
                    <a:pt x="81" y="253"/>
                    <a:pt x="72" y="257"/>
                    <a:pt x="70" y="262"/>
                  </a:cubicBezTo>
                  <a:cubicBezTo>
                    <a:pt x="62" y="276"/>
                    <a:pt x="55" y="292"/>
                    <a:pt x="51" y="308"/>
                  </a:cubicBezTo>
                  <a:cubicBezTo>
                    <a:pt x="46" y="324"/>
                    <a:pt x="45" y="341"/>
                    <a:pt x="42" y="358"/>
                  </a:cubicBezTo>
                  <a:cubicBezTo>
                    <a:pt x="40" y="375"/>
                    <a:pt x="38" y="392"/>
                    <a:pt x="36" y="409"/>
                  </a:cubicBezTo>
                  <a:cubicBezTo>
                    <a:pt x="35" y="417"/>
                    <a:pt x="35" y="426"/>
                    <a:pt x="34" y="434"/>
                  </a:cubicBezTo>
                  <a:cubicBezTo>
                    <a:pt x="31" y="447"/>
                    <a:pt x="26" y="460"/>
                    <a:pt x="24" y="473"/>
                  </a:cubicBezTo>
                  <a:cubicBezTo>
                    <a:pt x="23" y="494"/>
                    <a:pt x="24" y="514"/>
                    <a:pt x="23" y="535"/>
                  </a:cubicBezTo>
                  <a:cubicBezTo>
                    <a:pt x="22" y="556"/>
                    <a:pt x="20" y="577"/>
                    <a:pt x="19" y="598"/>
                  </a:cubicBezTo>
                  <a:cubicBezTo>
                    <a:pt x="19" y="601"/>
                    <a:pt x="18" y="604"/>
                    <a:pt x="18" y="608"/>
                  </a:cubicBezTo>
                  <a:cubicBezTo>
                    <a:pt x="18" y="624"/>
                    <a:pt x="18" y="641"/>
                    <a:pt x="13" y="658"/>
                  </a:cubicBezTo>
                  <a:cubicBezTo>
                    <a:pt x="8" y="672"/>
                    <a:pt x="12" y="690"/>
                    <a:pt x="12" y="706"/>
                  </a:cubicBezTo>
                  <a:cubicBezTo>
                    <a:pt x="12" y="736"/>
                    <a:pt x="12" y="765"/>
                    <a:pt x="12" y="795"/>
                  </a:cubicBezTo>
                  <a:cubicBezTo>
                    <a:pt x="12" y="807"/>
                    <a:pt x="12" y="820"/>
                    <a:pt x="11" y="832"/>
                  </a:cubicBezTo>
                  <a:cubicBezTo>
                    <a:pt x="11" y="844"/>
                    <a:pt x="6" y="856"/>
                    <a:pt x="8" y="868"/>
                  </a:cubicBezTo>
                  <a:cubicBezTo>
                    <a:pt x="10" y="892"/>
                    <a:pt x="0" y="917"/>
                    <a:pt x="9" y="941"/>
                  </a:cubicBezTo>
                  <a:cubicBezTo>
                    <a:pt x="10" y="943"/>
                    <a:pt x="9" y="945"/>
                    <a:pt x="9" y="947"/>
                  </a:cubicBezTo>
                  <a:cubicBezTo>
                    <a:pt x="9" y="963"/>
                    <a:pt x="6" y="979"/>
                    <a:pt x="7" y="995"/>
                  </a:cubicBezTo>
                  <a:cubicBezTo>
                    <a:pt x="8" y="1009"/>
                    <a:pt x="9" y="1025"/>
                    <a:pt x="17" y="1035"/>
                  </a:cubicBezTo>
                  <a:cubicBezTo>
                    <a:pt x="35" y="1062"/>
                    <a:pt x="62" y="1078"/>
                    <a:pt x="95" y="1078"/>
                  </a:cubicBezTo>
                  <a:cubicBezTo>
                    <a:pt x="95" y="1078"/>
                    <a:pt x="96" y="1078"/>
                    <a:pt x="97" y="1078"/>
                  </a:cubicBezTo>
                  <a:cubicBezTo>
                    <a:pt x="121" y="1078"/>
                    <a:pt x="144" y="1073"/>
                    <a:pt x="167" y="1071"/>
                  </a:cubicBezTo>
                  <a:cubicBezTo>
                    <a:pt x="188" y="1068"/>
                    <a:pt x="209" y="1066"/>
                    <a:pt x="230" y="1064"/>
                  </a:cubicBezTo>
                  <a:cubicBezTo>
                    <a:pt x="234" y="1064"/>
                    <a:pt x="238" y="1063"/>
                    <a:pt x="243" y="1063"/>
                  </a:cubicBezTo>
                  <a:cubicBezTo>
                    <a:pt x="257" y="1062"/>
                    <a:pt x="271" y="1062"/>
                    <a:pt x="286" y="1061"/>
                  </a:cubicBezTo>
                  <a:cubicBezTo>
                    <a:pt x="289" y="1061"/>
                    <a:pt x="293" y="1061"/>
                    <a:pt x="296" y="1060"/>
                  </a:cubicBezTo>
                  <a:cubicBezTo>
                    <a:pt x="305" y="1059"/>
                    <a:pt x="315" y="1056"/>
                    <a:pt x="324" y="1055"/>
                  </a:cubicBezTo>
                  <a:cubicBezTo>
                    <a:pt x="341" y="1054"/>
                    <a:pt x="358" y="1054"/>
                    <a:pt x="375" y="1053"/>
                  </a:cubicBezTo>
                  <a:cubicBezTo>
                    <a:pt x="391" y="1052"/>
                    <a:pt x="406" y="1049"/>
                    <a:pt x="422" y="1048"/>
                  </a:cubicBezTo>
                  <a:cubicBezTo>
                    <a:pt x="426" y="1047"/>
                    <a:pt x="431" y="1047"/>
                    <a:pt x="436" y="1047"/>
                  </a:cubicBezTo>
                  <a:cubicBezTo>
                    <a:pt x="440" y="1047"/>
                    <a:pt x="443" y="1047"/>
                    <a:pt x="447" y="1047"/>
                  </a:cubicBezTo>
                  <a:cubicBezTo>
                    <a:pt x="450" y="1047"/>
                    <a:pt x="454" y="1048"/>
                    <a:pt x="457" y="1048"/>
                  </a:cubicBezTo>
                  <a:cubicBezTo>
                    <a:pt x="459" y="1048"/>
                    <a:pt x="461" y="1048"/>
                    <a:pt x="463" y="1047"/>
                  </a:cubicBezTo>
                  <a:cubicBezTo>
                    <a:pt x="492" y="1047"/>
                    <a:pt x="520" y="1046"/>
                    <a:pt x="549" y="1045"/>
                  </a:cubicBezTo>
                  <a:cubicBezTo>
                    <a:pt x="565" y="1045"/>
                    <a:pt x="582" y="1045"/>
                    <a:pt x="599" y="1043"/>
                  </a:cubicBezTo>
                  <a:cubicBezTo>
                    <a:pt x="600" y="1043"/>
                    <a:pt x="602" y="1043"/>
                    <a:pt x="604" y="1043"/>
                  </a:cubicBezTo>
                  <a:cubicBezTo>
                    <a:pt x="616" y="1043"/>
                    <a:pt x="626" y="1048"/>
                    <a:pt x="638" y="1050"/>
                  </a:cubicBezTo>
                  <a:cubicBezTo>
                    <a:pt x="668" y="1053"/>
                    <a:pt x="698" y="1055"/>
                    <a:pt x="729" y="1056"/>
                  </a:cubicBezTo>
                  <a:cubicBezTo>
                    <a:pt x="733" y="1056"/>
                    <a:pt x="738" y="1057"/>
                    <a:pt x="742" y="1057"/>
                  </a:cubicBezTo>
                  <a:cubicBezTo>
                    <a:pt x="750" y="1057"/>
                    <a:pt x="757" y="1056"/>
                    <a:pt x="764" y="1054"/>
                  </a:cubicBezTo>
                  <a:cubicBezTo>
                    <a:pt x="780" y="1050"/>
                    <a:pt x="794" y="1043"/>
                    <a:pt x="809" y="1038"/>
                  </a:cubicBezTo>
                  <a:cubicBezTo>
                    <a:pt x="811" y="1037"/>
                    <a:pt x="813" y="1036"/>
                    <a:pt x="814" y="1034"/>
                  </a:cubicBezTo>
                  <a:cubicBezTo>
                    <a:pt x="825" y="1017"/>
                    <a:pt x="828" y="998"/>
                    <a:pt x="821" y="980"/>
                  </a:cubicBezTo>
                  <a:cubicBezTo>
                    <a:pt x="817" y="970"/>
                    <a:pt x="807" y="961"/>
                    <a:pt x="798" y="954"/>
                  </a:cubicBezTo>
                  <a:cubicBezTo>
                    <a:pt x="776" y="937"/>
                    <a:pt x="751" y="929"/>
                    <a:pt x="724" y="923"/>
                  </a:cubicBezTo>
                  <a:cubicBezTo>
                    <a:pt x="717" y="921"/>
                    <a:pt x="707" y="919"/>
                    <a:pt x="705" y="915"/>
                  </a:cubicBezTo>
                  <a:cubicBezTo>
                    <a:pt x="699" y="905"/>
                    <a:pt x="696" y="894"/>
                    <a:pt x="694" y="883"/>
                  </a:cubicBezTo>
                  <a:cubicBezTo>
                    <a:pt x="690" y="860"/>
                    <a:pt x="693" y="836"/>
                    <a:pt x="684" y="814"/>
                  </a:cubicBezTo>
                  <a:cubicBezTo>
                    <a:pt x="683" y="811"/>
                    <a:pt x="682" y="808"/>
                    <a:pt x="682" y="805"/>
                  </a:cubicBezTo>
                  <a:cubicBezTo>
                    <a:pt x="686" y="782"/>
                    <a:pt x="671" y="771"/>
                    <a:pt x="655" y="762"/>
                  </a:cubicBezTo>
                  <a:cubicBezTo>
                    <a:pt x="638" y="751"/>
                    <a:pt x="620" y="741"/>
                    <a:pt x="601" y="733"/>
                  </a:cubicBezTo>
                  <a:cubicBezTo>
                    <a:pt x="583" y="725"/>
                    <a:pt x="565" y="720"/>
                    <a:pt x="546" y="714"/>
                  </a:cubicBezTo>
                  <a:cubicBezTo>
                    <a:pt x="539" y="711"/>
                    <a:pt x="532" y="708"/>
                    <a:pt x="525" y="707"/>
                  </a:cubicBezTo>
                  <a:cubicBezTo>
                    <a:pt x="510" y="706"/>
                    <a:pt x="495" y="707"/>
                    <a:pt x="480" y="706"/>
                  </a:cubicBezTo>
                  <a:cubicBezTo>
                    <a:pt x="468" y="706"/>
                    <a:pt x="465" y="702"/>
                    <a:pt x="471" y="691"/>
                  </a:cubicBezTo>
                  <a:cubicBezTo>
                    <a:pt x="480" y="674"/>
                    <a:pt x="492" y="658"/>
                    <a:pt x="499" y="640"/>
                  </a:cubicBezTo>
                  <a:cubicBezTo>
                    <a:pt x="509" y="616"/>
                    <a:pt x="531" y="602"/>
                    <a:pt x="547" y="583"/>
                  </a:cubicBezTo>
                  <a:cubicBezTo>
                    <a:pt x="558" y="569"/>
                    <a:pt x="579" y="565"/>
                    <a:pt x="584" y="545"/>
                  </a:cubicBezTo>
                  <a:cubicBezTo>
                    <a:pt x="585" y="541"/>
                    <a:pt x="593" y="537"/>
                    <a:pt x="598" y="534"/>
                  </a:cubicBezTo>
                  <a:cubicBezTo>
                    <a:pt x="615" y="521"/>
                    <a:pt x="635" y="510"/>
                    <a:pt x="640" y="486"/>
                  </a:cubicBezTo>
                  <a:cubicBezTo>
                    <a:pt x="643" y="472"/>
                    <a:pt x="637" y="454"/>
                    <a:pt x="625" y="451"/>
                  </a:cubicBezTo>
                  <a:cubicBezTo>
                    <a:pt x="612" y="448"/>
                    <a:pt x="599" y="448"/>
                    <a:pt x="585" y="446"/>
                  </a:cubicBezTo>
                  <a:cubicBezTo>
                    <a:pt x="581" y="445"/>
                    <a:pt x="575" y="443"/>
                    <a:pt x="572" y="440"/>
                  </a:cubicBezTo>
                  <a:cubicBezTo>
                    <a:pt x="571" y="438"/>
                    <a:pt x="573" y="431"/>
                    <a:pt x="575" y="428"/>
                  </a:cubicBezTo>
                  <a:cubicBezTo>
                    <a:pt x="585" y="412"/>
                    <a:pt x="595" y="396"/>
                    <a:pt x="605" y="381"/>
                  </a:cubicBezTo>
                  <a:cubicBezTo>
                    <a:pt x="614" y="368"/>
                    <a:pt x="624" y="356"/>
                    <a:pt x="634" y="344"/>
                  </a:cubicBezTo>
                  <a:cubicBezTo>
                    <a:pt x="646" y="330"/>
                    <a:pt x="652" y="314"/>
                    <a:pt x="651" y="296"/>
                  </a:cubicBezTo>
                  <a:cubicBezTo>
                    <a:pt x="649" y="279"/>
                    <a:pt x="646" y="270"/>
                    <a:pt x="626" y="270"/>
                  </a:cubicBezTo>
                  <a:cubicBezTo>
                    <a:pt x="625" y="270"/>
                    <a:pt x="624" y="270"/>
                    <a:pt x="623" y="270"/>
                  </a:cubicBezTo>
                  <a:cubicBezTo>
                    <a:pt x="598" y="270"/>
                    <a:pt x="573" y="271"/>
                    <a:pt x="548" y="274"/>
                  </a:cubicBezTo>
                  <a:cubicBezTo>
                    <a:pt x="527" y="277"/>
                    <a:pt x="506" y="282"/>
                    <a:pt x="484" y="285"/>
                  </a:cubicBezTo>
                  <a:cubicBezTo>
                    <a:pt x="483" y="285"/>
                    <a:pt x="481" y="285"/>
                    <a:pt x="479" y="285"/>
                  </a:cubicBezTo>
                  <a:cubicBezTo>
                    <a:pt x="474" y="285"/>
                    <a:pt x="469" y="285"/>
                    <a:pt x="467" y="282"/>
                  </a:cubicBezTo>
                  <a:cubicBezTo>
                    <a:pt x="462" y="276"/>
                    <a:pt x="469" y="271"/>
                    <a:pt x="473" y="265"/>
                  </a:cubicBezTo>
                  <a:cubicBezTo>
                    <a:pt x="481" y="255"/>
                    <a:pt x="500" y="253"/>
                    <a:pt x="499" y="235"/>
                  </a:cubicBezTo>
                  <a:cubicBezTo>
                    <a:pt x="499" y="235"/>
                    <a:pt x="500" y="234"/>
                    <a:pt x="500" y="234"/>
                  </a:cubicBezTo>
                  <a:cubicBezTo>
                    <a:pt x="512" y="229"/>
                    <a:pt x="523" y="223"/>
                    <a:pt x="534" y="219"/>
                  </a:cubicBezTo>
                  <a:cubicBezTo>
                    <a:pt x="545" y="215"/>
                    <a:pt x="555" y="213"/>
                    <a:pt x="565" y="209"/>
                  </a:cubicBezTo>
                  <a:cubicBezTo>
                    <a:pt x="587" y="199"/>
                    <a:pt x="608" y="189"/>
                    <a:pt x="628" y="178"/>
                  </a:cubicBezTo>
                  <a:cubicBezTo>
                    <a:pt x="648" y="168"/>
                    <a:pt x="670" y="160"/>
                    <a:pt x="688" y="146"/>
                  </a:cubicBezTo>
                  <a:cubicBezTo>
                    <a:pt x="707" y="131"/>
                    <a:pt x="723" y="112"/>
                    <a:pt x="740" y="95"/>
                  </a:cubicBezTo>
                  <a:cubicBezTo>
                    <a:pt x="755" y="80"/>
                    <a:pt x="756" y="62"/>
                    <a:pt x="753" y="44"/>
                  </a:cubicBezTo>
                  <a:cubicBezTo>
                    <a:pt x="752" y="38"/>
                    <a:pt x="743" y="30"/>
                    <a:pt x="736" y="27"/>
                  </a:cubicBezTo>
                  <a:cubicBezTo>
                    <a:pt x="723" y="21"/>
                    <a:pt x="709" y="19"/>
                    <a:pt x="695" y="14"/>
                  </a:cubicBezTo>
                  <a:cubicBezTo>
                    <a:pt x="683" y="10"/>
                    <a:pt x="672" y="0"/>
                    <a:pt x="659" y="0"/>
                  </a:cubicBezTo>
                </a:path>
              </a:pathLst>
            </a:custGeom>
            <a:solidFill>
              <a:srgbClr val="231815"/>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0" name="Freeform 272"/>
            <p:cNvSpPr/>
            <p:nvPr/>
          </p:nvSpPr>
          <p:spPr bwMode="auto">
            <a:xfrm>
              <a:off x="6895440" y="1517477"/>
              <a:ext cx="293205" cy="333465"/>
            </a:xfrm>
            <a:custGeom>
              <a:avLst/>
              <a:gdLst>
                <a:gd name="T0" fmla="*/ 290 w 805"/>
                <a:gd name="T1" fmla="*/ 60 h 913"/>
                <a:gd name="T2" fmla="*/ 304 w 805"/>
                <a:gd name="T3" fmla="*/ 216 h 913"/>
                <a:gd name="T4" fmla="*/ 292 w 805"/>
                <a:gd name="T5" fmla="*/ 336 h 913"/>
                <a:gd name="T6" fmla="*/ 278 w 805"/>
                <a:gd name="T7" fmla="*/ 420 h 913"/>
                <a:gd name="T8" fmla="*/ 142 w 805"/>
                <a:gd name="T9" fmla="*/ 460 h 913"/>
                <a:gd name="T10" fmla="*/ 130 w 805"/>
                <a:gd name="T11" fmla="*/ 461 h 913"/>
                <a:gd name="T12" fmla="*/ 107 w 805"/>
                <a:gd name="T13" fmla="*/ 466 h 913"/>
                <a:gd name="T14" fmla="*/ 7 w 805"/>
                <a:gd name="T15" fmla="*/ 478 h 913"/>
                <a:gd name="T16" fmla="*/ 42 w 805"/>
                <a:gd name="T17" fmla="*/ 562 h 913"/>
                <a:gd name="T18" fmla="*/ 182 w 805"/>
                <a:gd name="T19" fmla="*/ 563 h 913"/>
                <a:gd name="T20" fmla="*/ 240 w 805"/>
                <a:gd name="T21" fmla="*/ 560 h 913"/>
                <a:gd name="T22" fmla="*/ 195 w 805"/>
                <a:gd name="T23" fmla="*/ 660 h 913"/>
                <a:gd name="T24" fmla="*/ 135 w 805"/>
                <a:gd name="T25" fmla="*/ 729 h 913"/>
                <a:gd name="T26" fmla="*/ 63 w 805"/>
                <a:gd name="T27" fmla="*/ 795 h 913"/>
                <a:gd name="T28" fmla="*/ 16 w 805"/>
                <a:gd name="T29" fmla="*/ 829 h 913"/>
                <a:gd name="T30" fmla="*/ 36 w 805"/>
                <a:gd name="T31" fmla="*/ 883 h 913"/>
                <a:gd name="T32" fmla="*/ 156 w 805"/>
                <a:gd name="T33" fmla="*/ 879 h 913"/>
                <a:gd name="T34" fmla="*/ 295 w 805"/>
                <a:gd name="T35" fmla="*/ 805 h 913"/>
                <a:gd name="T36" fmla="*/ 426 w 805"/>
                <a:gd name="T37" fmla="*/ 646 h 913"/>
                <a:gd name="T38" fmla="*/ 458 w 805"/>
                <a:gd name="T39" fmla="*/ 643 h 913"/>
                <a:gd name="T40" fmla="*/ 553 w 805"/>
                <a:gd name="T41" fmla="*/ 730 h 913"/>
                <a:gd name="T42" fmla="*/ 639 w 805"/>
                <a:gd name="T43" fmla="*/ 829 h 913"/>
                <a:gd name="T44" fmla="*/ 733 w 805"/>
                <a:gd name="T45" fmla="*/ 913 h 913"/>
                <a:gd name="T46" fmla="*/ 781 w 805"/>
                <a:gd name="T47" fmla="*/ 832 h 913"/>
                <a:gd name="T48" fmla="*/ 799 w 805"/>
                <a:gd name="T49" fmla="*/ 733 h 913"/>
                <a:gd name="T50" fmla="*/ 759 w 805"/>
                <a:gd name="T51" fmla="*/ 650 h 913"/>
                <a:gd name="T52" fmla="*/ 668 w 805"/>
                <a:gd name="T53" fmla="*/ 578 h 913"/>
                <a:gd name="T54" fmla="*/ 581 w 805"/>
                <a:gd name="T55" fmla="*/ 547 h 913"/>
                <a:gd name="T56" fmla="*/ 530 w 805"/>
                <a:gd name="T57" fmla="*/ 547 h 913"/>
                <a:gd name="T58" fmla="*/ 486 w 805"/>
                <a:gd name="T59" fmla="*/ 545 h 913"/>
                <a:gd name="T60" fmla="*/ 465 w 805"/>
                <a:gd name="T61" fmla="*/ 507 h 913"/>
                <a:gd name="T62" fmla="*/ 528 w 805"/>
                <a:gd name="T63" fmla="*/ 453 h 913"/>
                <a:gd name="T64" fmla="*/ 681 w 805"/>
                <a:gd name="T65" fmla="*/ 385 h 913"/>
                <a:gd name="T66" fmla="*/ 742 w 805"/>
                <a:gd name="T67" fmla="*/ 367 h 913"/>
                <a:gd name="T68" fmla="*/ 794 w 805"/>
                <a:gd name="T69" fmla="*/ 326 h 913"/>
                <a:gd name="T70" fmla="*/ 779 w 805"/>
                <a:gd name="T71" fmla="*/ 281 h 913"/>
                <a:gd name="T72" fmla="*/ 763 w 805"/>
                <a:gd name="T73" fmla="*/ 217 h 913"/>
                <a:gd name="T74" fmla="*/ 654 w 805"/>
                <a:gd name="T75" fmla="*/ 238 h 913"/>
                <a:gd name="T76" fmla="*/ 612 w 805"/>
                <a:gd name="T77" fmla="*/ 252 h 913"/>
                <a:gd name="T78" fmla="*/ 599 w 805"/>
                <a:gd name="T79" fmla="*/ 256 h 913"/>
                <a:gd name="T80" fmla="*/ 513 w 805"/>
                <a:gd name="T81" fmla="*/ 294 h 913"/>
                <a:gd name="T82" fmla="*/ 497 w 805"/>
                <a:gd name="T83" fmla="*/ 298 h 913"/>
                <a:gd name="T84" fmla="*/ 488 w 805"/>
                <a:gd name="T85" fmla="*/ 239 h 913"/>
                <a:gd name="T86" fmla="*/ 492 w 805"/>
                <a:gd name="T87" fmla="*/ 171 h 913"/>
                <a:gd name="T88" fmla="*/ 461 w 805"/>
                <a:gd name="T89" fmla="*/ 39 h 913"/>
                <a:gd name="T90" fmla="*/ 386 w 805"/>
                <a:gd name="T91" fmla="*/ 0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5" h="913">
                  <a:moveTo>
                    <a:pt x="386" y="0"/>
                  </a:moveTo>
                  <a:cubicBezTo>
                    <a:pt x="370" y="0"/>
                    <a:pt x="355" y="6"/>
                    <a:pt x="341" y="15"/>
                  </a:cubicBezTo>
                  <a:cubicBezTo>
                    <a:pt x="323" y="28"/>
                    <a:pt x="307" y="45"/>
                    <a:pt x="290" y="60"/>
                  </a:cubicBezTo>
                  <a:cubicBezTo>
                    <a:pt x="279" y="70"/>
                    <a:pt x="280" y="79"/>
                    <a:pt x="291" y="88"/>
                  </a:cubicBezTo>
                  <a:cubicBezTo>
                    <a:pt x="295" y="91"/>
                    <a:pt x="300" y="95"/>
                    <a:pt x="300" y="100"/>
                  </a:cubicBezTo>
                  <a:cubicBezTo>
                    <a:pt x="304" y="138"/>
                    <a:pt x="308" y="177"/>
                    <a:pt x="304" y="216"/>
                  </a:cubicBezTo>
                  <a:cubicBezTo>
                    <a:pt x="302" y="226"/>
                    <a:pt x="301" y="235"/>
                    <a:pt x="301" y="245"/>
                  </a:cubicBezTo>
                  <a:cubicBezTo>
                    <a:pt x="301" y="262"/>
                    <a:pt x="299" y="279"/>
                    <a:pt x="296" y="295"/>
                  </a:cubicBezTo>
                  <a:cubicBezTo>
                    <a:pt x="293" y="309"/>
                    <a:pt x="293" y="322"/>
                    <a:pt x="292" y="336"/>
                  </a:cubicBezTo>
                  <a:cubicBezTo>
                    <a:pt x="291" y="348"/>
                    <a:pt x="291" y="360"/>
                    <a:pt x="287" y="371"/>
                  </a:cubicBezTo>
                  <a:cubicBezTo>
                    <a:pt x="285" y="379"/>
                    <a:pt x="283" y="385"/>
                    <a:pt x="284" y="394"/>
                  </a:cubicBezTo>
                  <a:cubicBezTo>
                    <a:pt x="285" y="403"/>
                    <a:pt x="287" y="415"/>
                    <a:pt x="278" y="420"/>
                  </a:cubicBezTo>
                  <a:cubicBezTo>
                    <a:pt x="264" y="427"/>
                    <a:pt x="248" y="432"/>
                    <a:pt x="233" y="437"/>
                  </a:cubicBezTo>
                  <a:cubicBezTo>
                    <a:pt x="218" y="442"/>
                    <a:pt x="203" y="447"/>
                    <a:pt x="189" y="450"/>
                  </a:cubicBezTo>
                  <a:cubicBezTo>
                    <a:pt x="173" y="454"/>
                    <a:pt x="157" y="458"/>
                    <a:pt x="142" y="460"/>
                  </a:cubicBezTo>
                  <a:cubicBezTo>
                    <a:pt x="139" y="461"/>
                    <a:pt x="136" y="461"/>
                    <a:pt x="133" y="461"/>
                  </a:cubicBezTo>
                  <a:cubicBezTo>
                    <a:pt x="132" y="461"/>
                    <a:pt x="132" y="461"/>
                    <a:pt x="132" y="461"/>
                  </a:cubicBezTo>
                  <a:cubicBezTo>
                    <a:pt x="131" y="461"/>
                    <a:pt x="131" y="461"/>
                    <a:pt x="130" y="461"/>
                  </a:cubicBezTo>
                  <a:cubicBezTo>
                    <a:pt x="124" y="461"/>
                    <a:pt x="117" y="461"/>
                    <a:pt x="111" y="466"/>
                  </a:cubicBezTo>
                  <a:cubicBezTo>
                    <a:pt x="110" y="467"/>
                    <a:pt x="110" y="467"/>
                    <a:pt x="109" y="467"/>
                  </a:cubicBezTo>
                  <a:cubicBezTo>
                    <a:pt x="109" y="467"/>
                    <a:pt x="108" y="466"/>
                    <a:pt x="107" y="466"/>
                  </a:cubicBezTo>
                  <a:cubicBezTo>
                    <a:pt x="85" y="457"/>
                    <a:pt x="62" y="455"/>
                    <a:pt x="40" y="455"/>
                  </a:cubicBezTo>
                  <a:cubicBezTo>
                    <a:pt x="36" y="455"/>
                    <a:pt x="33" y="455"/>
                    <a:pt x="29" y="456"/>
                  </a:cubicBezTo>
                  <a:cubicBezTo>
                    <a:pt x="10" y="456"/>
                    <a:pt x="8" y="458"/>
                    <a:pt x="7" y="478"/>
                  </a:cubicBezTo>
                  <a:cubicBezTo>
                    <a:pt x="7" y="480"/>
                    <a:pt x="6" y="482"/>
                    <a:pt x="6" y="484"/>
                  </a:cubicBezTo>
                  <a:cubicBezTo>
                    <a:pt x="5" y="498"/>
                    <a:pt x="0" y="511"/>
                    <a:pt x="5" y="528"/>
                  </a:cubicBezTo>
                  <a:cubicBezTo>
                    <a:pt x="12" y="548"/>
                    <a:pt x="27" y="557"/>
                    <a:pt x="42" y="562"/>
                  </a:cubicBezTo>
                  <a:cubicBezTo>
                    <a:pt x="61" y="568"/>
                    <a:pt x="82" y="570"/>
                    <a:pt x="102" y="570"/>
                  </a:cubicBezTo>
                  <a:cubicBezTo>
                    <a:pt x="104" y="570"/>
                    <a:pt x="105" y="570"/>
                    <a:pt x="107" y="570"/>
                  </a:cubicBezTo>
                  <a:cubicBezTo>
                    <a:pt x="132" y="570"/>
                    <a:pt x="157" y="566"/>
                    <a:pt x="182" y="563"/>
                  </a:cubicBezTo>
                  <a:cubicBezTo>
                    <a:pt x="193" y="562"/>
                    <a:pt x="204" y="560"/>
                    <a:pt x="215" y="559"/>
                  </a:cubicBezTo>
                  <a:cubicBezTo>
                    <a:pt x="218" y="559"/>
                    <a:pt x="221" y="559"/>
                    <a:pt x="225" y="559"/>
                  </a:cubicBezTo>
                  <a:cubicBezTo>
                    <a:pt x="230" y="559"/>
                    <a:pt x="235" y="559"/>
                    <a:pt x="240" y="560"/>
                  </a:cubicBezTo>
                  <a:cubicBezTo>
                    <a:pt x="241" y="560"/>
                    <a:pt x="243" y="565"/>
                    <a:pt x="243" y="568"/>
                  </a:cubicBezTo>
                  <a:cubicBezTo>
                    <a:pt x="240" y="578"/>
                    <a:pt x="238" y="591"/>
                    <a:pt x="231" y="598"/>
                  </a:cubicBezTo>
                  <a:cubicBezTo>
                    <a:pt x="215" y="616"/>
                    <a:pt x="215" y="645"/>
                    <a:pt x="195" y="660"/>
                  </a:cubicBezTo>
                  <a:cubicBezTo>
                    <a:pt x="194" y="661"/>
                    <a:pt x="194" y="663"/>
                    <a:pt x="194" y="664"/>
                  </a:cubicBezTo>
                  <a:cubicBezTo>
                    <a:pt x="188" y="680"/>
                    <a:pt x="176" y="691"/>
                    <a:pt x="164" y="702"/>
                  </a:cubicBezTo>
                  <a:cubicBezTo>
                    <a:pt x="155" y="711"/>
                    <a:pt x="144" y="720"/>
                    <a:pt x="135" y="729"/>
                  </a:cubicBezTo>
                  <a:cubicBezTo>
                    <a:pt x="127" y="737"/>
                    <a:pt x="122" y="748"/>
                    <a:pt x="113" y="754"/>
                  </a:cubicBezTo>
                  <a:cubicBezTo>
                    <a:pt x="100" y="763"/>
                    <a:pt x="92" y="781"/>
                    <a:pt x="76" y="786"/>
                  </a:cubicBezTo>
                  <a:cubicBezTo>
                    <a:pt x="71" y="787"/>
                    <a:pt x="67" y="791"/>
                    <a:pt x="63" y="795"/>
                  </a:cubicBezTo>
                  <a:cubicBezTo>
                    <a:pt x="54" y="802"/>
                    <a:pt x="46" y="810"/>
                    <a:pt x="37" y="817"/>
                  </a:cubicBezTo>
                  <a:cubicBezTo>
                    <a:pt x="35" y="819"/>
                    <a:pt x="31" y="818"/>
                    <a:pt x="28" y="820"/>
                  </a:cubicBezTo>
                  <a:cubicBezTo>
                    <a:pt x="23" y="822"/>
                    <a:pt x="17" y="825"/>
                    <a:pt x="16" y="829"/>
                  </a:cubicBezTo>
                  <a:cubicBezTo>
                    <a:pt x="15" y="835"/>
                    <a:pt x="17" y="846"/>
                    <a:pt x="20" y="848"/>
                  </a:cubicBezTo>
                  <a:cubicBezTo>
                    <a:pt x="30" y="853"/>
                    <a:pt x="29" y="860"/>
                    <a:pt x="27" y="868"/>
                  </a:cubicBezTo>
                  <a:cubicBezTo>
                    <a:pt x="25" y="876"/>
                    <a:pt x="29" y="881"/>
                    <a:pt x="36" y="883"/>
                  </a:cubicBezTo>
                  <a:cubicBezTo>
                    <a:pt x="50" y="888"/>
                    <a:pt x="64" y="894"/>
                    <a:pt x="78" y="896"/>
                  </a:cubicBezTo>
                  <a:cubicBezTo>
                    <a:pt x="84" y="896"/>
                    <a:pt x="89" y="897"/>
                    <a:pt x="95" y="897"/>
                  </a:cubicBezTo>
                  <a:cubicBezTo>
                    <a:pt x="116" y="897"/>
                    <a:pt x="137" y="891"/>
                    <a:pt x="156" y="879"/>
                  </a:cubicBezTo>
                  <a:cubicBezTo>
                    <a:pt x="177" y="867"/>
                    <a:pt x="198" y="855"/>
                    <a:pt x="220" y="844"/>
                  </a:cubicBezTo>
                  <a:cubicBezTo>
                    <a:pt x="227" y="839"/>
                    <a:pt x="236" y="836"/>
                    <a:pt x="244" y="832"/>
                  </a:cubicBezTo>
                  <a:cubicBezTo>
                    <a:pt x="261" y="823"/>
                    <a:pt x="278" y="814"/>
                    <a:pt x="295" y="805"/>
                  </a:cubicBezTo>
                  <a:cubicBezTo>
                    <a:pt x="307" y="799"/>
                    <a:pt x="319" y="794"/>
                    <a:pt x="328" y="785"/>
                  </a:cubicBezTo>
                  <a:cubicBezTo>
                    <a:pt x="350" y="760"/>
                    <a:pt x="375" y="737"/>
                    <a:pt x="391" y="706"/>
                  </a:cubicBezTo>
                  <a:cubicBezTo>
                    <a:pt x="402" y="685"/>
                    <a:pt x="415" y="666"/>
                    <a:pt x="426" y="646"/>
                  </a:cubicBezTo>
                  <a:cubicBezTo>
                    <a:pt x="430" y="639"/>
                    <a:pt x="433" y="636"/>
                    <a:pt x="439" y="636"/>
                  </a:cubicBezTo>
                  <a:cubicBezTo>
                    <a:pt x="440" y="636"/>
                    <a:pt x="441" y="636"/>
                    <a:pt x="442" y="636"/>
                  </a:cubicBezTo>
                  <a:cubicBezTo>
                    <a:pt x="448" y="637"/>
                    <a:pt x="453" y="639"/>
                    <a:pt x="458" y="643"/>
                  </a:cubicBezTo>
                  <a:cubicBezTo>
                    <a:pt x="469" y="651"/>
                    <a:pt x="480" y="660"/>
                    <a:pt x="491" y="669"/>
                  </a:cubicBezTo>
                  <a:cubicBezTo>
                    <a:pt x="503" y="679"/>
                    <a:pt x="516" y="686"/>
                    <a:pt x="525" y="698"/>
                  </a:cubicBezTo>
                  <a:cubicBezTo>
                    <a:pt x="534" y="709"/>
                    <a:pt x="542" y="720"/>
                    <a:pt x="553" y="730"/>
                  </a:cubicBezTo>
                  <a:cubicBezTo>
                    <a:pt x="567" y="742"/>
                    <a:pt x="578" y="760"/>
                    <a:pt x="591" y="774"/>
                  </a:cubicBezTo>
                  <a:cubicBezTo>
                    <a:pt x="598" y="782"/>
                    <a:pt x="607" y="787"/>
                    <a:pt x="614" y="794"/>
                  </a:cubicBezTo>
                  <a:cubicBezTo>
                    <a:pt x="623" y="805"/>
                    <a:pt x="631" y="817"/>
                    <a:pt x="639" y="829"/>
                  </a:cubicBezTo>
                  <a:cubicBezTo>
                    <a:pt x="649" y="841"/>
                    <a:pt x="658" y="855"/>
                    <a:pt x="669" y="865"/>
                  </a:cubicBezTo>
                  <a:cubicBezTo>
                    <a:pt x="684" y="881"/>
                    <a:pt x="700" y="895"/>
                    <a:pt x="718" y="907"/>
                  </a:cubicBezTo>
                  <a:cubicBezTo>
                    <a:pt x="724" y="911"/>
                    <a:pt x="729" y="913"/>
                    <a:pt x="733" y="913"/>
                  </a:cubicBezTo>
                  <a:cubicBezTo>
                    <a:pt x="738" y="913"/>
                    <a:pt x="743" y="910"/>
                    <a:pt x="748" y="903"/>
                  </a:cubicBezTo>
                  <a:cubicBezTo>
                    <a:pt x="755" y="892"/>
                    <a:pt x="761" y="879"/>
                    <a:pt x="766" y="866"/>
                  </a:cubicBezTo>
                  <a:cubicBezTo>
                    <a:pt x="771" y="855"/>
                    <a:pt x="774" y="841"/>
                    <a:pt x="781" y="832"/>
                  </a:cubicBezTo>
                  <a:cubicBezTo>
                    <a:pt x="786" y="824"/>
                    <a:pt x="788" y="817"/>
                    <a:pt x="788" y="808"/>
                  </a:cubicBezTo>
                  <a:cubicBezTo>
                    <a:pt x="788" y="805"/>
                    <a:pt x="790" y="801"/>
                    <a:pt x="791" y="798"/>
                  </a:cubicBezTo>
                  <a:cubicBezTo>
                    <a:pt x="799" y="777"/>
                    <a:pt x="805" y="756"/>
                    <a:pt x="799" y="733"/>
                  </a:cubicBezTo>
                  <a:cubicBezTo>
                    <a:pt x="798" y="728"/>
                    <a:pt x="798" y="723"/>
                    <a:pt x="797" y="718"/>
                  </a:cubicBezTo>
                  <a:cubicBezTo>
                    <a:pt x="793" y="707"/>
                    <a:pt x="790" y="695"/>
                    <a:pt x="784" y="685"/>
                  </a:cubicBezTo>
                  <a:cubicBezTo>
                    <a:pt x="777" y="672"/>
                    <a:pt x="769" y="661"/>
                    <a:pt x="759" y="650"/>
                  </a:cubicBezTo>
                  <a:cubicBezTo>
                    <a:pt x="749" y="637"/>
                    <a:pt x="739" y="625"/>
                    <a:pt x="727" y="615"/>
                  </a:cubicBezTo>
                  <a:cubicBezTo>
                    <a:pt x="713" y="604"/>
                    <a:pt x="697" y="595"/>
                    <a:pt x="682" y="585"/>
                  </a:cubicBezTo>
                  <a:cubicBezTo>
                    <a:pt x="677" y="582"/>
                    <a:pt x="672" y="581"/>
                    <a:pt x="668" y="578"/>
                  </a:cubicBezTo>
                  <a:cubicBezTo>
                    <a:pt x="650" y="565"/>
                    <a:pt x="632" y="553"/>
                    <a:pt x="610" y="550"/>
                  </a:cubicBezTo>
                  <a:cubicBezTo>
                    <a:pt x="601" y="548"/>
                    <a:pt x="591" y="547"/>
                    <a:pt x="581" y="547"/>
                  </a:cubicBezTo>
                  <a:cubicBezTo>
                    <a:pt x="581" y="547"/>
                    <a:pt x="581" y="547"/>
                    <a:pt x="581" y="547"/>
                  </a:cubicBezTo>
                  <a:cubicBezTo>
                    <a:pt x="575" y="547"/>
                    <a:pt x="569" y="548"/>
                    <a:pt x="564" y="549"/>
                  </a:cubicBezTo>
                  <a:cubicBezTo>
                    <a:pt x="558" y="549"/>
                    <a:pt x="552" y="550"/>
                    <a:pt x="546" y="550"/>
                  </a:cubicBezTo>
                  <a:cubicBezTo>
                    <a:pt x="541" y="550"/>
                    <a:pt x="535" y="549"/>
                    <a:pt x="530" y="547"/>
                  </a:cubicBezTo>
                  <a:cubicBezTo>
                    <a:pt x="523" y="544"/>
                    <a:pt x="516" y="544"/>
                    <a:pt x="509" y="544"/>
                  </a:cubicBezTo>
                  <a:cubicBezTo>
                    <a:pt x="505" y="544"/>
                    <a:pt x="501" y="544"/>
                    <a:pt x="497" y="544"/>
                  </a:cubicBezTo>
                  <a:cubicBezTo>
                    <a:pt x="493" y="544"/>
                    <a:pt x="490" y="545"/>
                    <a:pt x="486" y="545"/>
                  </a:cubicBezTo>
                  <a:cubicBezTo>
                    <a:pt x="482" y="545"/>
                    <a:pt x="479" y="544"/>
                    <a:pt x="475" y="544"/>
                  </a:cubicBezTo>
                  <a:cubicBezTo>
                    <a:pt x="465" y="542"/>
                    <a:pt x="463" y="539"/>
                    <a:pt x="463" y="531"/>
                  </a:cubicBezTo>
                  <a:cubicBezTo>
                    <a:pt x="463" y="523"/>
                    <a:pt x="464" y="515"/>
                    <a:pt x="465" y="507"/>
                  </a:cubicBezTo>
                  <a:cubicBezTo>
                    <a:pt x="465" y="504"/>
                    <a:pt x="467" y="502"/>
                    <a:pt x="468" y="500"/>
                  </a:cubicBezTo>
                  <a:cubicBezTo>
                    <a:pt x="477" y="479"/>
                    <a:pt x="496" y="471"/>
                    <a:pt x="513" y="460"/>
                  </a:cubicBezTo>
                  <a:cubicBezTo>
                    <a:pt x="518" y="457"/>
                    <a:pt x="523" y="455"/>
                    <a:pt x="528" y="453"/>
                  </a:cubicBezTo>
                  <a:cubicBezTo>
                    <a:pt x="544" y="448"/>
                    <a:pt x="561" y="446"/>
                    <a:pt x="576" y="439"/>
                  </a:cubicBezTo>
                  <a:cubicBezTo>
                    <a:pt x="595" y="430"/>
                    <a:pt x="612" y="417"/>
                    <a:pt x="630" y="406"/>
                  </a:cubicBezTo>
                  <a:cubicBezTo>
                    <a:pt x="646" y="397"/>
                    <a:pt x="662" y="387"/>
                    <a:pt x="681" y="385"/>
                  </a:cubicBezTo>
                  <a:cubicBezTo>
                    <a:pt x="690" y="384"/>
                    <a:pt x="702" y="382"/>
                    <a:pt x="710" y="376"/>
                  </a:cubicBezTo>
                  <a:cubicBezTo>
                    <a:pt x="719" y="369"/>
                    <a:pt x="728" y="366"/>
                    <a:pt x="738" y="366"/>
                  </a:cubicBezTo>
                  <a:cubicBezTo>
                    <a:pt x="739" y="366"/>
                    <a:pt x="740" y="366"/>
                    <a:pt x="742" y="367"/>
                  </a:cubicBezTo>
                  <a:cubicBezTo>
                    <a:pt x="743" y="367"/>
                    <a:pt x="744" y="367"/>
                    <a:pt x="744" y="367"/>
                  </a:cubicBezTo>
                  <a:cubicBezTo>
                    <a:pt x="754" y="367"/>
                    <a:pt x="760" y="361"/>
                    <a:pt x="766" y="352"/>
                  </a:cubicBezTo>
                  <a:cubicBezTo>
                    <a:pt x="773" y="341"/>
                    <a:pt x="778" y="326"/>
                    <a:pt x="794" y="326"/>
                  </a:cubicBezTo>
                  <a:cubicBezTo>
                    <a:pt x="795" y="326"/>
                    <a:pt x="795" y="326"/>
                    <a:pt x="796" y="326"/>
                  </a:cubicBezTo>
                  <a:cubicBezTo>
                    <a:pt x="797" y="315"/>
                    <a:pt x="796" y="313"/>
                    <a:pt x="785" y="301"/>
                  </a:cubicBezTo>
                  <a:cubicBezTo>
                    <a:pt x="779" y="295"/>
                    <a:pt x="777" y="291"/>
                    <a:pt x="779" y="281"/>
                  </a:cubicBezTo>
                  <a:cubicBezTo>
                    <a:pt x="781" y="276"/>
                    <a:pt x="779" y="266"/>
                    <a:pt x="776" y="262"/>
                  </a:cubicBezTo>
                  <a:cubicBezTo>
                    <a:pt x="766" y="249"/>
                    <a:pt x="764" y="237"/>
                    <a:pt x="774" y="222"/>
                  </a:cubicBezTo>
                  <a:cubicBezTo>
                    <a:pt x="770" y="220"/>
                    <a:pt x="767" y="217"/>
                    <a:pt x="763" y="217"/>
                  </a:cubicBezTo>
                  <a:cubicBezTo>
                    <a:pt x="746" y="217"/>
                    <a:pt x="729" y="217"/>
                    <a:pt x="711" y="218"/>
                  </a:cubicBezTo>
                  <a:cubicBezTo>
                    <a:pt x="707" y="218"/>
                    <a:pt x="703" y="219"/>
                    <a:pt x="699" y="220"/>
                  </a:cubicBezTo>
                  <a:cubicBezTo>
                    <a:pt x="684" y="226"/>
                    <a:pt x="669" y="232"/>
                    <a:pt x="654" y="238"/>
                  </a:cubicBezTo>
                  <a:cubicBezTo>
                    <a:pt x="641" y="243"/>
                    <a:pt x="624" y="234"/>
                    <a:pt x="615" y="251"/>
                  </a:cubicBezTo>
                  <a:cubicBezTo>
                    <a:pt x="614" y="252"/>
                    <a:pt x="614" y="252"/>
                    <a:pt x="613" y="252"/>
                  </a:cubicBezTo>
                  <a:cubicBezTo>
                    <a:pt x="613" y="252"/>
                    <a:pt x="612" y="252"/>
                    <a:pt x="612" y="252"/>
                  </a:cubicBezTo>
                  <a:cubicBezTo>
                    <a:pt x="611" y="252"/>
                    <a:pt x="611" y="252"/>
                    <a:pt x="610" y="252"/>
                  </a:cubicBezTo>
                  <a:cubicBezTo>
                    <a:pt x="610" y="252"/>
                    <a:pt x="610" y="252"/>
                    <a:pt x="609" y="252"/>
                  </a:cubicBezTo>
                  <a:cubicBezTo>
                    <a:pt x="606" y="253"/>
                    <a:pt x="601" y="253"/>
                    <a:pt x="599" y="256"/>
                  </a:cubicBezTo>
                  <a:cubicBezTo>
                    <a:pt x="576" y="276"/>
                    <a:pt x="548" y="283"/>
                    <a:pt x="522" y="293"/>
                  </a:cubicBezTo>
                  <a:cubicBezTo>
                    <a:pt x="520" y="294"/>
                    <a:pt x="518" y="294"/>
                    <a:pt x="516" y="294"/>
                  </a:cubicBezTo>
                  <a:cubicBezTo>
                    <a:pt x="515" y="294"/>
                    <a:pt x="514" y="294"/>
                    <a:pt x="513" y="294"/>
                  </a:cubicBezTo>
                  <a:cubicBezTo>
                    <a:pt x="512" y="294"/>
                    <a:pt x="511" y="294"/>
                    <a:pt x="510" y="294"/>
                  </a:cubicBezTo>
                  <a:cubicBezTo>
                    <a:pt x="508" y="294"/>
                    <a:pt x="506" y="294"/>
                    <a:pt x="504" y="295"/>
                  </a:cubicBezTo>
                  <a:cubicBezTo>
                    <a:pt x="501" y="297"/>
                    <a:pt x="499" y="298"/>
                    <a:pt x="497" y="298"/>
                  </a:cubicBezTo>
                  <a:cubicBezTo>
                    <a:pt x="493" y="298"/>
                    <a:pt x="491" y="296"/>
                    <a:pt x="489" y="294"/>
                  </a:cubicBezTo>
                  <a:cubicBezTo>
                    <a:pt x="486" y="292"/>
                    <a:pt x="487" y="285"/>
                    <a:pt x="487" y="280"/>
                  </a:cubicBezTo>
                  <a:cubicBezTo>
                    <a:pt x="487" y="266"/>
                    <a:pt x="487" y="253"/>
                    <a:pt x="488" y="239"/>
                  </a:cubicBezTo>
                  <a:cubicBezTo>
                    <a:pt x="489" y="229"/>
                    <a:pt x="491" y="218"/>
                    <a:pt x="493" y="207"/>
                  </a:cubicBezTo>
                  <a:cubicBezTo>
                    <a:pt x="492" y="205"/>
                    <a:pt x="490" y="201"/>
                    <a:pt x="490" y="198"/>
                  </a:cubicBezTo>
                  <a:cubicBezTo>
                    <a:pt x="490" y="189"/>
                    <a:pt x="492" y="180"/>
                    <a:pt x="492" y="171"/>
                  </a:cubicBezTo>
                  <a:cubicBezTo>
                    <a:pt x="491" y="149"/>
                    <a:pt x="490" y="126"/>
                    <a:pt x="487" y="103"/>
                  </a:cubicBezTo>
                  <a:cubicBezTo>
                    <a:pt x="486" y="89"/>
                    <a:pt x="481" y="76"/>
                    <a:pt x="476" y="63"/>
                  </a:cubicBezTo>
                  <a:cubicBezTo>
                    <a:pt x="473" y="54"/>
                    <a:pt x="466" y="47"/>
                    <a:pt x="461" y="39"/>
                  </a:cubicBezTo>
                  <a:cubicBezTo>
                    <a:pt x="454" y="30"/>
                    <a:pt x="451" y="17"/>
                    <a:pt x="438" y="15"/>
                  </a:cubicBezTo>
                  <a:cubicBezTo>
                    <a:pt x="432" y="13"/>
                    <a:pt x="425" y="11"/>
                    <a:pt x="418" y="8"/>
                  </a:cubicBezTo>
                  <a:cubicBezTo>
                    <a:pt x="407" y="3"/>
                    <a:pt x="397" y="0"/>
                    <a:pt x="386" y="0"/>
                  </a:cubicBezTo>
                </a:path>
              </a:pathLst>
            </a:custGeom>
            <a:solidFill>
              <a:srgbClr val="231815"/>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1" name="Freeform 273"/>
            <p:cNvSpPr>
              <a:spLocks noEditPoints="1"/>
            </p:cNvSpPr>
            <p:nvPr/>
          </p:nvSpPr>
          <p:spPr bwMode="auto">
            <a:xfrm>
              <a:off x="7227279" y="1441431"/>
              <a:ext cx="349325" cy="264332"/>
            </a:xfrm>
            <a:custGeom>
              <a:avLst/>
              <a:gdLst>
                <a:gd name="T0" fmla="*/ 311 w 958"/>
                <a:gd name="T1" fmla="*/ 228 h 723"/>
                <a:gd name="T2" fmla="*/ 344 w 958"/>
                <a:gd name="T3" fmla="*/ 189 h 723"/>
                <a:gd name="T4" fmla="*/ 379 w 958"/>
                <a:gd name="T5" fmla="*/ 257 h 723"/>
                <a:gd name="T6" fmla="*/ 690 w 958"/>
                <a:gd name="T7" fmla="*/ 0 h 723"/>
                <a:gd name="T8" fmla="*/ 569 w 958"/>
                <a:gd name="T9" fmla="*/ 25 h 723"/>
                <a:gd name="T10" fmla="*/ 508 w 958"/>
                <a:gd name="T11" fmla="*/ 55 h 723"/>
                <a:gd name="T12" fmla="*/ 487 w 958"/>
                <a:gd name="T13" fmla="*/ 62 h 723"/>
                <a:gd name="T14" fmla="*/ 476 w 958"/>
                <a:gd name="T15" fmla="*/ 65 h 723"/>
                <a:gd name="T16" fmla="*/ 438 w 958"/>
                <a:gd name="T17" fmla="*/ 72 h 723"/>
                <a:gd name="T18" fmla="*/ 325 w 958"/>
                <a:gd name="T19" fmla="*/ 99 h 723"/>
                <a:gd name="T20" fmla="*/ 253 w 958"/>
                <a:gd name="T21" fmla="*/ 172 h 723"/>
                <a:gd name="T22" fmla="*/ 225 w 958"/>
                <a:gd name="T23" fmla="*/ 144 h 723"/>
                <a:gd name="T24" fmla="*/ 143 w 958"/>
                <a:gd name="T25" fmla="*/ 126 h 723"/>
                <a:gd name="T26" fmla="*/ 131 w 958"/>
                <a:gd name="T27" fmla="*/ 221 h 723"/>
                <a:gd name="T28" fmla="*/ 130 w 958"/>
                <a:gd name="T29" fmla="*/ 358 h 723"/>
                <a:gd name="T30" fmla="*/ 36 w 958"/>
                <a:gd name="T31" fmla="*/ 479 h 723"/>
                <a:gd name="T32" fmla="*/ 11 w 958"/>
                <a:gd name="T33" fmla="*/ 555 h 723"/>
                <a:gd name="T34" fmla="*/ 24 w 958"/>
                <a:gd name="T35" fmla="*/ 705 h 723"/>
                <a:gd name="T36" fmla="*/ 95 w 958"/>
                <a:gd name="T37" fmla="*/ 680 h 723"/>
                <a:gd name="T38" fmla="*/ 140 w 958"/>
                <a:gd name="T39" fmla="*/ 583 h 723"/>
                <a:gd name="T40" fmla="*/ 292 w 958"/>
                <a:gd name="T41" fmla="*/ 479 h 723"/>
                <a:gd name="T42" fmla="*/ 384 w 958"/>
                <a:gd name="T43" fmla="*/ 429 h 723"/>
                <a:gd name="T44" fmla="*/ 482 w 958"/>
                <a:gd name="T45" fmla="*/ 393 h 723"/>
                <a:gd name="T46" fmla="*/ 572 w 958"/>
                <a:gd name="T47" fmla="*/ 357 h 723"/>
                <a:gd name="T48" fmla="*/ 715 w 958"/>
                <a:gd name="T49" fmla="*/ 322 h 723"/>
                <a:gd name="T50" fmla="*/ 734 w 958"/>
                <a:gd name="T51" fmla="*/ 333 h 723"/>
                <a:gd name="T52" fmla="*/ 684 w 958"/>
                <a:gd name="T53" fmla="*/ 368 h 723"/>
                <a:gd name="T54" fmla="*/ 625 w 958"/>
                <a:gd name="T55" fmla="*/ 396 h 723"/>
                <a:gd name="T56" fmla="*/ 646 w 958"/>
                <a:gd name="T57" fmla="*/ 404 h 723"/>
                <a:gd name="T58" fmla="*/ 693 w 958"/>
                <a:gd name="T59" fmla="*/ 414 h 723"/>
                <a:gd name="T60" fmla="*/ 841 w 958"/>
                <a:gd name="T61" fmla="*/ 442 h 723"/>
                <a:gd name="T62" fmla="*/ 944 w 958"/>
                <a:gd name="T63" fmla="*/ 395 h 723"/>
                <a:gd name="T64" fmla="*/ 849 w 958"/>
                <a:gd name="T65" fmla="*/ 234 h 723"/>
                <a:gd name="T66" fmla="*/ 786 w 958"/>
                <a:gd name="T67" fmla="*/ 214 h 723"/>
                <a:gd name="T68" fmla="*/ 709 w 958"/>
                <a:gd name="T69" fmla="*/ 230 h 723"/>
                <a:gd name="T70" fmla="*/ 557 w 958"/>
                <a:gd name="T71" fmla="*/ 276 h 723"/>
                <a:gd name="T72" fmla="*/ 531 w 958"/>
                <a:gd name="T73" fmla="*/ 291 h 723"/>
                <a:gd name="T74" fmla="*/ 422 w 958"/>
                <a:gd name="T75" fmla="*/ 329 h 723"/>
                <a:gd name="T76" fmla="*/ 296 w 958"/>
                <a:gd name="T77" fmla="*/ 385 h 723"/>
                <a:gd name="T78" fmla="*/ 164 w 958"/>
                <a:gd name="T79" fmla="*/ 461 h 723"/>
                <a:gd name="T80" fmla="*/ 85 w 958"/>
                <a:gd name="T81" fmla="*/ 512 h 723"/>
                <a:gd name="T82" fmla="*/ 100 w 958"/>
                <a:gd name="T83" fmla="*/ 439 h 723"/>
                <a:gd name="T84" fmla="*/ 208 w 958"/>
                <a:gd name="T85" fmla="*/ 356 h 723"/>
                <a:gd name="T86" fmla="*/ 231 w 958"/>
                <a:gd name="T87" fmla="*/ 355 h 723"/>
                <a:gd name="T88" fmla="*/ 306 w 958"/>
                <a:gd name="T89" fmla="*/ 341 h 723"/>
                <a:gd name="T90" fmla="*/ 441 w 958"/>
                <a:gd name="T91" fmla="*/ 298 h 723"/>
                <a:gd name="T92" fmla="*/ 559 w 958"/>
                <a:gd name="T93" fmla="*/ 240 h 723"/>
                <a:gd name="T94" fmla="*/ 649 w 958"/>
                <a:gd name="T95" fmla="*/ 186 h 723"/>
                <a:gd name="T96" fmla="*/ 718 w 958"/>
                <a:gd name="T97" fmla="*/ 121 h 723"/>
                <a:gd name="T98" fmla="*/ 716 w 958"/>
                <a:gd name="T99" fmla="*/ 4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58" h="723">
                  <a:moveTo>
                    <a:pt x="303" y="290"/>
                  </a:moveTo>
                  <a:cubicBezTo>
                    <a:pt x="293" y="284"/>
                    <a:pt x="290" y="273"/>
                    <a:pt x="297" y="260"/>
                  </a:cubicBezTo>
                  <a:cubicBezTo>
                    <a:pt x="302" y="249"/>
                    <a:pt x="306" y="238"/>
                    <a:pt x="311" y="228"/>
                  </a:cubicBezTo>
                  <a:cubicBezTo>
                    <a:pt x="318" y="215"/>
                    <a:pt x="326" y="204"/>
                    <a:pt x="334" y="192"/>
                  </a:cubicBezTo>
                  <a:cubicBezTo>
                    <a:pt x="336" y="190"/>
                    <a:pt x="340" y="188"/>
                    <a:pt x="343" y="188"/>
                  </a:cubicBezTo>
                  <a:cubicBezTo>
                    <a:pt x="343" y="188"/>
                    <a:pt x="344" y="189"/>
                    <a:pt x="344" y="189"/>
                  </a:cubicBezTo>
                  <a:cubicBezTo>
                    <a:pt x="359" y="195"/>
                    <a:pt x="371" y="203"/>
                    <a:pt x="379" y="217"/>
                  </a:cubicBezTo>
                  <a:cubicBezTo>
                    <a:pt x="382" y="222"/>
                    <a:pt x="385" y="226"/>
                    <a:pt x="388" y="231"/>
                  </a:cubicBezTo>
                  <a:cubicBezTo>
                    <a:pt x="391" y="237"/>
                    <a:pt x="386" y="253"/>
                    <a:pt x="379" y="257"/>
                  </a:cubicBezTo>
                  <a:cubicBezTo>
                    <a:pt x="374" y="259"/>
                    <a:pt x="368" y="261"/>
                    <a:pt x="363" y="263"/>
                  </a:cubicBezTo>
                  <a:cubicBezTo>
                    <a:pt x="344" y="272"/>
                    <a:pt x="325" y="280"/>
                    <a:pt x="303" y="290"/>
                  </a:cubicBezTo>
                  <a:moveTo>
                    <a:pt x="690" y="0"/>
                  </a:moveTo>
                  <a:cubicBezTo>
                    <a:pt x="683" y="0"/>
                    <a:pt x="676" y="1"/>
                    <a:pt x="669" y="1"/>
                  </a:cubicBezTo>
                  <a:cubicBezTo>
                    <a:pt x="650" y="3"/>
                    <a:pt x="632" y="10"/>
                    <a:pt x="613" y="12"/>
                  </a:cubicBezTo>
                  <a:cubicBezTo>
                    <a:pt x="597" y="13"/>
                    <a:pt x="582" y="17"/>
                    <a:pt x="569" y="25"/>
                  </a:cubicBezTo>
                  <a:cubicBezTo>
                    <a:pt x="563" y="28"/>
                    <a:pt x="557" y="29"/>
                    <a:pt x="551" y="31"/>
                  </a:cubicBezTo>
                  <a:cubicBezTo>
                    <a:pt x="542" y="35"/>
                    <a:pt x="531" y="37"/>
                    <a:pt x="525" y="44"/>
                  </a:cubicBezTo>
                  <a:cubicBezTo>
                    <a:pt x="520" y="50"/>
                    <a:pt x="515" y="55"/>
                    <a:pt x="508" y="55"/>
                  </a:cubicBezTo>
                  <a:cubicBezTo>
                    <a:pt x="508" y="55"/>
                    <a:pt x="507" y="54"/>
                    <a:pt x="507" y="54"/>
                  </a:cubicBezTo>
                  <a:cubicBezTo>
                    <a:pt x="506" y="54"/>
                    <a:pt x="505" y="54"/>
                    <a:pt x="504" y="54"/>
                  </a:cubicBezTo>
                  <a:cubicBezTo>
                    <a:pt x="497" y="54"/>
                    <a:pt x="491" y="56"/>
                    <a:pt x="487" y="62"/>
                  </a:cubicBezTo>
                  <a:cubicBezTo>
                    <a:pt x="486" y="64"/>
                    <a:pt x="484" y="66"/>
                    <a:pt x="482" y="66"/>
                  </a:cubicBezTo>
                  <a:cubicBezTo>
                    <a:pt x="482" y="66"/>
                    <a:pt x="482" y="66"/>
                    <a:pt x="482" y="66"/>
                  </a:cubicBezTo>
                  <a:cubicBezTo>
                    <a:pt x="480" y="66"/>
                    <a:pt x="478" y="65"/>
                    <a:pt x="476" y="65"/>
                  </a:cubicBezTo>
                  <a:cubicBezTo>
                    <a:pt x="470" y="65"/>
                    <a:pt x="464" y="67"/>
                    <a:pt x="459" y="69"/>
                  </a:cubicBezTo>
                  <a:cubicBezTo>
                    <a:pt x="453" y="70"/>
                    <a:pt x="447" y="72"/>
                    <a:pt x="441" y="72"/>
                  </a:cubicBezTo>
                  <a:cubicBezTo>
                    <a:pt x="440" y="72"/>
                    <a:pt x="439" y="72"/>
                    <a:pt x="438" y="72"/>
                  </a:cubicBezTo>
                  <a:cubicBezTo>
                    <a:pt x="429" y="71"/>
                    <a:pt x="419" y="71"/>
                    <a:pt x="410" y="71"/>
                  </a:cubicBezTo>
                  <a:cubicBezTo>
                    <a:pt x="390" y="71"/>
                    <a:pt x="369" y="73"/>
                    <a:pt x="349" y="77"/>
                  </a:cubicBezTo>
                  <a:cubicBezTo>
                    <a:pt x="336" y="81"/>
                    <a:pt x="329" y="87"/>
                    <a:pt x="325" y="99"/>
                  </a:cubicBezTo>
                  <a:cubicBezTo>
                    <a:pt x="323" y="105"/>
                    <a:pt x="320" y="111"/>
                    <a:pt x="316" y="116"/>
                  </a:cubicBezTo>
                  <a:cubicBezTo>
                    <a:pt x="308" y="126"/>
                    <a:pt x="300" y="135"/>
                    <a:pt x="291" y="143"/>
                  </a:cubicBezTo>
                  <a:cubicBezTo>
                    <a:pt x="279" y="153"/>
                    <a:pt x="266" y="163"/>
                    <a:pt x="253" y="172"/>
                  </a:cubicBezTo>
                  <a:cubicBezTo>
                    <a:pt x="252" y="173"/>
                    <a:pt x="251" y="173"/>
                    <a:pt x="249" y="173"/>
                  </a:cubicBezTo>
                  <a:cubicBezTo>
                    <a:pt x="247" y="173"/>
                    <a:pt x="245" y="172"/>
                    <a:pt x="245" y="171"/>
                  </a:cubicBezTo>
                  <a:cubicBezTo>
                    <a:pt x="237" y="163"/>
                    <a:pt x="229" y="154"/>
                    <a:pt x="225" y="144"/>
                  </a:cubicBezTo>
                  <a:cubicBezTo>
                    <a:pt x="218" y="129"/>
                    <a:pt x="205" y="122"/>
                    <a:pt x="193" y="116"/>
                  </a:cubicBezTo>
                  <a:cubicBezTo>
                    <a:pt x="186" y="114"/>
                    <a:pt x="180" y="112"/>
                    <a:pt x="174" y="112"/>
                  </a:cubicBezTo>
                  <a:cubicBezTo>
                    <a:pt x="163" y="112"/>
                    <a:pt x="153" y="116"/>
                    <a:pt x="143" y="126"/>
                  </a:cubicBezTo>
                  <a:cubicBezTo>
                    <a:pt x="136" y="134"/>
                    <a:pt x="125" y="136"/>
                    <a:pt x="123" y="150"/>
                  </a:cubicBezTo>
                  <a:cubicBezTo>
                    <a:pt x="121" y="164"/>
                    <a:pt x="116" y="176"/>
                    <a:pt x="123" y="189"/>
                  </a:cubicBezTo>
                  <a:cubicBezTo>
                    <a:pt x="127" y="199"/>
                    <a:pt x="128" y="211"/>
                    <a:pt x="131" y="221"/>
                  </a:cubicBezTo>
                  <a:cubicBezTo>
                    <a:pt x="137" y="241"/>
                    <a:pt x="140" y="262"/>
                    <a:pt x="153" y="279"/>
                  </a:cubicBezTo>
                  <a:cubicBezTo>
                    <a:pt x="163" y="294"/>
                    <a:pt x="174" y="309"/>
                    <a:pt x="186" y="326"/>
                  </a:cubicBezTo>
                  <a:cubicBezTo>
                    <a:pt x="165" y="338"/>
                    <a:pt x="148" y="349"/>
                    <a:pt x="130" y="358"/>
                  </a:cubicBezTo>
                  <a:cubicBezTo>
                    <a:pt x="108" y="369"/>
                    <a:pt x="92" y="386"/>
                    <a:pt x="78" y="406"/>
                  </a:cubicBezTo>
                  <a:cubicBezTo>
                    <a:pt x="68" y="421"/>
                    <a:pt x="60" y="437"/>
                    <a:pt x="51" y="452"/>
                  </a:cubicBezTo>
                  <a:cubicBezTo>
                    <a:pt x="46" y="461"/>
                    <a:pt x="41" y="470"/>
                    <a:pt x="36" y="479"/>
                  </a:cubicBezTo>
                  <a:cubicBezTo>
                    <a:pt x="32" y="485"/>
                    <a:pt x="28" y="492"/>
                    <a:pt x="25" y="499"/>
                  </a:cubicBezTo>
                  <a:cubicBezTo>
                    <a:pt x="22" y="504"/>
                    <a:pt x="20" y="510"/>
                    <a:pt x="19" y="515"/>
                  </a:cubicBezTo>
                  <a:cubicBezTo>
                    <a:pt x="16" y="528"/>
                    <a:pt x="14" y="542"/>
                    <a:pt x="11" y="555"/>
                  </a:cubicBezTo>
                  <a:cubicBezTo>
                    <a:pt x="8" y="568"/>
                    <a:pt x="1" y="580"/>
                    <a:pt x="3" y="592"/>
                  </a:cubicBezTo>
                  <a:cubicBezTo>
                    <a:pt x="5" y="607"/>
                    <a:pt x="0" y="623"/>
                    <a:pt x="6" y="638"/>
                  </a:cubicBezTo>
                  <a:cubicBezTo>
                    <a:pt x="14" y="660"/>
                    <a:pt x="17" y="683"/>
                    <a:pt x="24" y="705"/>
                  </a:cubicBezTo>
                  <a:cubicBezTo>
                    <a:pt x="27" y="718"/>
                    <a:pt x="37" y="723"/>
                    <a:pt x="46" y="723"/>
                  </a:cubicBezTo>
                  <a:cubicBezTo>
                    <a:pt x="53" y="723"/>
                    <a:pt x="59" y="721"/>
                    <a:pt x="63" y="717"/>
                  </a:cubicBezTo>
                  <a:cubicBezTo>
                    <a:pt x="75" y="706"/>
                    <a:pt x="86" y="694"/>
                    <a:pt x="95" y="680"/>
                  </a:cubicBezTo>
                  <a:cubicBezTo>
                    <a:pt x="103" y="668"/>
                    <a:pt x="107" y="654"/>
                    <a:pt x="113" y="640"/>
                  </a:cubicBezTo>
                  <a:cubicBezTo>
                    <a:pt x="120" y="625"/>
                    <a:pt x="131" y="612"/>
                    <a:pt x="132" y="594"/>
                  </a:cubicBezTo>
                  <a:cubicBezTo>
                    <a:pt x="132" y="590"/>
                    <a:pt x="136" y="586"/>
                    <a:pt x="140" y="583"/>
                  </a:cubicBezTo>
                  <a:cubicBezTo>
                    <a:pt x="155" y="570"/>
                    <a:pt x="172" y="558"/>
                    <a:pt x="186" y="544"/>
                  </a:cubicBezTo>
                  <a:cubicBezTo>
                    <a:pt x="212" y="516"/>
                    <a:pt x="248" y="504"/>
                    <a:pt x="280" y="486"/>
                  </a:cubicBezTo>
                  <a:cubicBezTo>
                    <a:pt x="284" y="484"/>
                    <a:pt x="288" y="482"/>
                    <a:pt x="292" y="479"/>
                  </a:cubicBezTo>
                  <a:cubicBezTo>
                    <a:pt x="307" y="470"/>
                    <a:pt x="321" y="460"/>
                    <a:pt x="336" y="451"/>
                  </a:cubicBezTo>
                  <a:cubicBezTo>
                    <a:pt x="349" y="442"/>
                    <a:pt x="368" y="445"/>
                    <a:pt x="379" y="431"/>
                  </a:cubicBezTo>
                  <a:cubicBezTo>
                    <a:pt x="380" y="430"/>
                    <a:pt x="382" y="430"/>
                    <a:pt x="384" y="429"/>
                  </a:cubicBezTo>
                  <a:cubicBezTo>
                    <a:pt x="397" y="426"/>
                    <a:pt x="409" y="422"/>
                    <a:pt x="422" y="417"/>
                  </a:cubicBezTo>
                  <a:cubicBezTo>
                    <a:pt x="429" y="415"/>
                    <a:pt x="434" y="409"/>
                    <a:pt x="442" y="406"/>
                  </a:cubicBezTo>
                  <a:cubicBezTo>
                    <a:pt x="455" y="401"/>
                    <a:pt x="469" y="398"/>
                    <a:pt x="482" y="393"/>
                  </a:cubicBezTo>
                  <a:cubicBezTo>
                    <a:pt x="494" y="388"/>
                    <a:pt x="506" y="381"/>
                    <a:pt x="518" y="376"/>
                  </a:cubicBezTo>
                  <a:cubicBezTo>
                    <a:pt x="530" y="372"/>
                    <a:pt x="542" y="369"/>
                    <a:pt x="553" y="366"/>
                  </a:cubicBezTo>
                  <a:cubicBezTo>
                    <a:pt x="559" y="364"/>
                    <a:pt x="566" y="360"/>
                    <a:pt x="572" y="357"/>
                  </a:cubicBezTo>
                  <a:cubicBezTo>
                    <a:pt x="577" y="355"/>
                    <a:pt x="582" y="351"/>
                    <a:pt x="588" y="350"/>
                  </a:cubicBezTo>
                  <a:cubicBezTo>
                    <a:pt x="613" y="343"/>
                    <a:pt x="637" y="335"/>
                    <a:pt x="662" y="329"/>
                  </a:cubicBezTo>
                  <a:cubicBezTo>
                    <a:pt x="680" y="325"/>
                    <a:pt x="697" y="324"/>
                    <a:pt x="715" y="322"/>
                  </a:cubicBezTo>
                  <a:cubicBezTo>
                    <a:pt x="716" y="322"/>
                    <a:pt x="716" y="322"/>
                    <a:pt x="716" y="322"/>
                  </a:cubicBezTo>
                  <a:cubicBezTo>
                    <a:pt x="721" y="322"/>
                    <a:pt x="727" y="324"/>
                    <a:pt x="731" y="326"/>
                  </a:cubicBezTo>
                  <a:cubicBezTo>
                    <a:pt x="733" y="327"/>
                    <a:pt x="734" y="332"/>
                    <a:pt x="734" y="333"/>
                  </a:cubicBezTo>
                  <a:cubicBezTo>
                    <a:pt x="728" y="338"/>
                    <a:pt x="721" y="343"/>
                    <a:pt x="715" y="347"/>
                  </a:cubicBezTo>
                  <a:cubicBezTo>
                    <a:pt x="706" y="353"/>
                    <a:pt x="693" y="352"/>
                    <a:pt x="689" y="366"/>
                  </a:cubicBezTo>
                  <a:cubicBezTo>
                    <a:pt x="689" y="367"/>
                    <a:pt x="686" y="368"/>
                    <a:pt x="684" y="368"/>
                  </a:cubicBezTo>
                  <a:cubicBezTo>
                    <a:pt x="677" y="371"/>
                    <a:pt x="669" y="371"/>
                    <a:pt x="663" y="375"/>
                  </a:cubicBezTo>
                  <a:cubicBezTo>
                    <a:pt x="654" y="382"/>
                    <a:pt x="646" y="387"/>
                    <a:pt x="635" y="388"/>
                  </a:cubicBezTo>
                  <a:cubicBezTo>
                    <a:pt x="631" y="388"/>
                    <a:pt x="628" y="393"/>
                    <a:pt x="625" y="396"/>
                  </a:cubicBezTo>
                  <a:cubicBezTo>
                    <a:pt x="629" y="399"/>
                    <a:pt x="632" y="403"/>
                    <a:pt x="636" y="403"/>
                  </a:cubicBezTo>
                  <a:cubicBezTo>
                    <a:pt x="638" y="404"/>
                    <a:pt x="640" y="404"/>
                    <a:pt x="642" y="404"/>
                  </a:cubicBezTo>
                  <a:cubicBezTo>
                    <a:pt x="643" y="404"/>
                    <a:pt x="645" y="404"/>
                    <a:pt x="646" y="404"/>
                  </a:cubicBezTo>
                  <a:cubicBezTo>
                    <a:pt x="648" y="404"/>
                    <a:pt x="649" y="403"/>
                    <a:pt x="651" y="403"/>
                  </a:cubicBezTo>
                  <a:cubicBezTo>
                    <a:pt x="653" y="403"/>
                    <a:pt x="654" y="404"/>
                    <a:pt x="656" y="404"/>
                  </a:cubicBezTo>
                  <a:cubicBezTo>
                    <a:pt x="669" y="406"/>
                    <a:pt x="685" y="406"/>
                    <a:pt x="693" y="414"/>
                  </a:cubicBezTo>
                  <a:cubicBezTo>
                    <a:pt x="707" y="427"/>
                    <a:pt x="724" y="431"/>
                    <a:pt x="741" y="433"/>
                  </a:cubicBezTo>
                  <a:cubicBezTo>
                    <a:pt x="771" y="438"/>
                    <a:pt x="802" y="439"/>
                    <a:pt x="833" y="441"/>
                  </a:cubicBezTo>
                  <a:cubicBezTo>
                    <a:pt x="836" y="441"/>
                    <a:pt x="838" y="442"/>
                    <a:pt x="841" y="442"/>
                  </a:cubicBezTo>
                  <a:cubicBezTo>
                    <a:pt x="859" y="442"/>
                    <a:pt x="877" y="436"/>
                    <a:pt x="893" y="426"/>
                  </a:cubicBezTo>
                  <a:cubicBezTo>
                    <a:pt x="907" y="417"/>
                    <a:pt x="920" y="408"/>
                    <a:pt x="937" y="403"/>
                  </a:cubicBezTo>
                  <a:cubicBezTo>
                    <a:pt x="940" y="403"/>
                    <a:pt x="943" y="399"/>
                    <a:pt x="944" y="395"/>
                  </a:cubicBezTo>
                  <a:cubicBezTo>
                    <a:pt x="948" y="381"/>
                    <a:pt x="953" y="366"/>
                    <a:pt x="955" y="351"/>
                  </a:cubicBezTo>
                  <a:cubicBezTo>
                    <a:pt x="958" y="301"/>
                    <a:pt x="936" y="285"/>
                    <a:pt x="901" y="265"/>
                  </a:cubicBezTo>
                  <a:cubicBezTo>
                    <a:pt x="883" y="255"/>
                    <a:pt x="861" y="255"/>
                    <a:pt x="849" y="234"/>
                  </a:cubicBezTo>
                  <a:cubicBezTo>
                    <a:pt x="847" y="229"/>
                    <a:pt x="837" y="229"/>
                    <a:pt x="831" y="226"/>
                  </a:cubicBezTo>
                  <a:cubicBezTo>
                    <a:pt x="816" y="222"/>
                    <a:pt x="800" y="223"/>
                    <a:pt x="787" y="214"/>
                  </a:cubicBezTo>
                  <a:cubicBezTo>
                    <a:pt x="787" y="214"/>
                    <a:pt x="786" y="214"/>
                    <a:pt x="786" y="214"/>
                  </a:cubicBezTo>
                  <a:cubicBezTo>
                    <a:pt x="785" y="214"/>
                    <a:pt x="783" y="215"/>
                    <a:pt x="781" y="215"/>
                  </a:cubicBezTo>
                  <a:cubicBezTo>
                    <a:pt x="769" y="217"/>
                    <a:pt x="757" y="219"/>
                    <a:pt x="745" y="221"/>
                  </a:cubicBezTo>
                  <a:cubicBezTo>
                    <a:pt x="733" y="224"/>
                    <a:pt x="721" y="226"/>
                    <a:pt x="709" y="230"/>
                  </a:cubicBezTo>
                  <a:cubicBezTo>
                    <a:pt x="686" y="236"/>
                    <a:pt x="664" y="242"/>
                    <a:pt x="642" y="249"/>
                  </a:cubicBezTo>
                  <a:cubicBezTo>
                    <a:pt x="630" y="253"/>
                    <a:pt x="617" y="257"/>
                    <a:pt x="606" y="264"/>
                  </a:cubicBezTo>
                  <a:cubicBezTo>
                    <a:pt x="591" y="274"/>
                    <a:pt x="573" y="276"/>
                    <a:pt x="557" y="276"/>
                  </a:cubicBezTo>
                  <a:cubicBezTo>
                    <a:pt x="556" y="276"/>
                    <a:pt x="556" y="276"/>
                    <a:pt x="556" y="276"/>
                  </a:cubicBezTo>
                  <a:cubicBezTo>
                    <a:pt x="556" y="276"/>
                    <a:pt x="555" y="276"/>
                    <a:pt x="555" y="276"/>
                  </a:cubicBezTo>
                  <a:cubicBezTo>
                    <a:pt x="542" y="276"/>
                    <a:pt x="537" y="283"/>
                    <a:pt x="531" y="291"/>
                  </a:cubicBezTo>
                  <a:cubicBezTo>
                    <a:pt x="530" y="294"/>
                    <a:pt x="528" y="299"/>
                    <a:pt x="526" y="299"/>
                  </a:cubicBezTo>
                  <a:cubicBezTo>
                    <a:pt x="512" y="304"/>
                    <a:pt x="497" y="307"/>
                    <a:pt x="483" y="311"/>
                  </a:cubicBezTo>
                  <a:cubicBezTo>
                    <a:pt x="463" y="316"/>
                    <a:pt x="442" y="322"/>
                    <a:pt x="422" y="329"/>
                  </a:cubicBezTo>
                  <a:cubicBezTo>
                    <a:pt x="406" y="334"/>
                    <a:pt x="391" y="340"/>
                    <a:pt x="376" y="346"/>
                  </a:cubicBezTo>
                  <a:cubicBezTo>
                    <a:pt x="368" y="350"/>
                    <a:pt x="360" y="354"/>
                    <a:pt x="352" y="358"/>
                  </a:cubicBezTo>
                  <a:cubicBezTo>
                    <a:pt x="333" y="367"/>
                    <a:pt x="314" y="376"/>
                    <a:pt x="296" y="385"/>
                  </a:cubicBezTo>
                  <a:cubicBezTo>
                    <a:pt x="286" y="390"/>
                    <a:pt x="276" y="392"/>
                    <a:pt x="267" y="398"/>
                  </a:cubicBezTo>
                  <a:cubicBezTo>
                    <a:pt x="244" y="411"/>
                    <a:pt x="222" y="426"/>
                    <a:pt x="200" y="440"/>
                  </a:cubicBezTo>
                  <a:cubicBezTo>
                    <a:pt x="188" y="448"/>
                    <a:pt x="176" y="454"/>
                    <a:pt x="164" y="461"/>
                  </a:cubicBezTo>
                  <a:cubicBezTo>
                    <a:pt x="158" y="465"/>
                    <a:pt x="150" y="468"/>
                    <a:pt x="146" y="474"/>
                  </a:cubicBezTo>
                  <a:cubicBezTo>
                    <a:pt x="140" y="484"/>
                    <a:pt x="132" y="491"/>
                    <a:pt x="122" y="495"/>
                  </a:cubicBezTo>
                  <a:cubicBezTo>
                    <a:pt x="110" y="501"/>
                    <a:pt x="98" y="506"/>
                    <a:pt x="85" y="512"/>
                  </a:cubicBezTo>
                  <a:cubicBezTo>
                    <a:pt x="84" y="509"/>
                    <a:pt x="81" y="504"/>
                    <a:pt x="82" y="499"/>
                  </a:cubicBezTo>
                  <a:cubicBezTo>
                    <a:pt x="83" y="490"/>
                    <a:pt x="86" y="482"/>
                    <a:pt x="88" y="474"/>
                  </a:cubicBezTo>
                  <a:cubicBezTo>
                    <a:pt x="92" y="462"/>
                    <a:pt x="95" y="450"/>
                    <a:pt x="100" y="439"/>
                  </a:cubicBezTo>
                  <a:cubicBezTo>
                    <a:pt x="105" y="430"/>
                    <a:pt x="114" y="423"/>
                    <a:pt x="118" y="414"/>
                  </a:cubicBezTo>
                  <a:cubicBezTo>
                    <a:pt x="125" y="398"/>
                    <a:pt x="139" y="391"/>
                    <a:pt x="152" y="384"/>
                  </a:cubicBezTo>
                  <a:cubicBezTo>
                    <a:pt x="170" y="373"/>
                    <a:pt x="189" y="365"/>
                    <a:pt x="208" y="356"/>
                  </a:cubicBezTo>
                  <a:cubicBezTo>
                    <a:pt x="210" y="355"/>
                    <a:pt x="211" y="355"/>
                    <a:pt x="213" y="355"/>
                  </a:cubicBezTo>
                  <a:cubicBezTo>
                    <a:pt x="214" y="355"/>
                    <a:pt x="214" y="355"/>
                    <a:pt x="214" y="355"/>
                  </a:cubicBezTo>
                  <a:cubicBezTo>
                    <a:pt x="220" y="355"/>
                    <a:pt x="225" y="355"/>
                    <a:pt x="231" y="355"/>
                  </a:cubicBezTo>
                  <a:cubicBezTo>
                    <a:pt x="237" y="355"/>
                    <a:pt x="242" y="355"/>
                    <a:pt x="248" y="355"/>
                  </a:cubicBezTo>
                  <a:cubicBezTo>
                    <a:pt x="256" y="355"/>
                    <a:pt x="264" y="355"/>
                    <a:pt x="271" y="354"/>
                  </a:cubicBezTo>
                  <a:cubicBezTo>
                    <a:pt x="284" y="353"/>
                    <a:pt x="297" y="348"/>
                    <a:pt x="306" y="341"/>
                  </a:cubicBezTo>
                  <a:cubicBezTo>
                    <a:pt x="321" y="329"/>
                    <a:pt x="339" y="327"/>
                    <a:pt x="355" y="322"/>
                  </a:cubicBezTo>
                  <a:cubicBezTo>
                    <a:pt x="375" y="316"/>
                    <a:pt x="396" y="313"/>
                    <a:pt x="416" y="308"/>
                  </a:cubicBezTo>
                  <a:cubicBezTo>
                    <a:pt x="425" y="305"/>
                    <a:pt x="433" y="301"/>
                    <a:pt x="441" y="298"/>
                  </a:cubicBezTo>
                  <a:cubicBezTo>
                    <a:pt x="446" y="297"/>
                    <a:pt x="451" y="296"/>
                    <a:pt x="455" y="294"/>
                  </a:cubicBezTo>
                  <a:cubicBezTo>
                    <a:pt x="471" y="286"/>
                    <a:pt x="487" y="280"/>
                    <a:pt x="502" y="269"/>
                  </a:cubicBezTo>
                  <a:cubicBezTo>
                    <a:pt x="519" y="257"/>
                    <a:pt x="540" y="249"/>
                    <a:pt x="559" y="240"/>
                  </a:cubicBezTo>
                  <a:cubicBezTo>
                    <a:pt x="565" y="237"/>
                    <a:pt x="571" y="234"/>
                    <a:pt x="577" y="230"/>
                  </a:cubicBezTo>
                  <a:cubicBezTo>
                    <a:pt x="590" y="223"/>
                    <a:pt x="602" y="215"/>
                    <a:pt x="615" y="207"/>
                  </a:cubicBezTo>
                  <a:cubicBezTo>
                    <a:pt x="626" y="200"/>
                    <a:pt x="640" y="195"/>
                    <a:pt x="649" y="186"/>
                  </a:cubicBezTo>
                  <a:cubicBezTo>
                    <a:pt x="667" y="168"/>
                    <a:pt x="691" y="157"/>
                    <a:pt x="704" y="134"/>
                  </a:cubicBezTo>
                  <a:cubicBezTo>
                    <a:pt x="705" y="133"/>
                    <a:pt x="707" y="132"/>
                    <a:pt x="708" y="131"/>
                  </a:cubicBezTo>
                  <a:cubicBezTo>
                    <a:pt x="712" y="128"/>
                    <a:pt x="716" y="125"/>
                    <a:pt x="718" y="121"/>
                  </a:cubicBezTo>
                  <a:cubicBezTo>
                    <a:pt x="728" y="104"/>
                    <a:pt x="738" y="87"/>
                    <a:pt x="744" y="69"/>
                  </a:cubicBezTo>
                  <a:cubicBezTo>
                    <a:pt x="748" y="59"/>
                    <a:pt x="749" y="46"/>
                    <a:pt x="746" y="35"/>
                  </a:cubicBezTo>
                  <a:cubicBezTo>
                    <a:pt x="743" y="20"/>
                    <a:pt x="734" y="10"/>
                    <a:pt x="716" y="4"/>
                  </a:cubicBezTo>
                  <a:cubicBezTo>
                    <a:pt x="707" y="1"/>
                    <a:pt x="698" y="0"/>
                    <a:pt x="690" y="0"/>
                  </a:cubicBezTo>
                </a:path>
              </a:pathLst>
            </a:custGeom>
            <a:solidFill>
              <a:srgbClr val="231815"/>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2" name="Freeform 274"/>
            <p:cNvSpPr>
              <a:spLocks noEditPoints="1"/>
            </p:cNvSpPr>
            <p:nvPr/>
          </p:nvSpPr>
          <p:spPr bwMode="auto">
            <a:xfrm>
              <a:off x="7246392" y="1617110"/>
              <a:ext cx="233019" cy="280192"/>
            </a:xfrm>
            <a:custGeom>
              <a:avLst/>
              <a:gdLst>
                <a:gd name="T0" fmla="*/ 381 w 640"/>
                <a:gd name="T1" fmla="*/ 108 h 768"/>
                <a:gd name="T2" fmla="*/ 381 w 640"/>
                <a:gd name="T3" fmla="*/ 108 h 768"/>
                <a:gd name="T4" fmla="*/ 351 w 640"/>
                <a:gd name="T5" fmla="*/ 14 h 768"/>
                <a:gd name="T6" fmla="*/ 251 w 640"/>
                <a:gd name="T7" fmla="*/ 63 h 768"/>
                <a:gd name="T8" fmla="*/ 185 w 640"/>
                <a:gd name="T9" fmla="*/ 136 h 768"/>
                <a:gd name="T10" fmla="*/ 238 w 640"/>
                <a:gd name="T11" fmla="*/ 153 h 768"/>
                <a:gd name="T12" fmla="*/ 260 w 640"/>
                <a:gd name="T13" fmla="*/ 133 h 768"/>
                <a:gd name="T14" fmla="*/ 326 w 640"/>
                <a:gd name="T15" fmla="*/ 96 h 768"/>
                <a:gd name="T16" fmla="*/ 439 w 640"/>
                <a:gd name="T17" fmla="*/ 58 h 768"/>
                <a:gd name="T18" fmla="*/ 453 w 640"/>
                <a:gd name="T19" fmla="*/ 62 h 768"/>
                <a:gd name="T20" fmla="*/ 408 w 640"/>
                <a:gd name="T21" fmla="*/ 96 h 768"/>
                <a:gd name="T22" fmla="*/ 383 w 640"/>
                <a:gd name="T23" fmla="*/ 109 h 768"/>
                <a:gd name="T24" fmla="*/ 381 w 640"/>
                <a:gd name="T25" fmla="*/ 108 h 768"/>
                <a:gd name="T26" fmla="*/ 326 w 640"/>
                <a:gd name="T27" fmla="*/ 160 h 768"/>
                <a:gd name="T28" fmla="*/ 321 w 640"/>
                <a:gd name="T29" fmla="*/ 218 h 768"/>
                <a:gd name="T30" fmla="*/ 328 w 640"/>
                <a:gd name="T31" fmla="*/ 254 h 768"/>
                <a:gd name="T32" fmla="*/ 199 w 640"/>
                <a:gd name="T33" fmla="*/ 293 h 768"/>
                <a:gd name="T34" fmla="*/ 163 w 640"/>
                <a:gd name="T35" fmla="*/ 306 h 768"/>
                <a:gd name="T36" fmla="*/ 149 w 640"/>
                <a:gd name="T37" fmla="*/ 320 h 768"/>
                <a:gd name="T38" fmla="*/ 199 w 640"/>
                <a:gd name="T39" fmla="*/ 375 h 768"/>
                <a:gd name="T40" fmla="*/ 272 w 640"/>
                <a:gd name="T41" fmla="*/ 397 h 768"/>
                <a:gd name="T42" fmla="*/ 316 w 640"/>
                <a:gd name="T43" fmla="*/ 397 h 768"/>
                <a:gd name="T44" fmla="*/ 337 w 640"/>
                <a:gd name="T45" fmla="*/ 397 h 768"/>
                <a:gd name="T46" fmla="*/ 350 w 640"/>
                <a:gd name="T47" fmla="*/ 458 h 768"/>
                <a:gd name="T48" fmla="*/ 343 w 640"/>
                <a:gd name="T49" fmla="*/ 545 h 768"/>
                <a:gd name="T50" fmla="*/ 337 w 640"/>
                <a:gd name="T51" fmla="*/ 581 h 768"/>
                <a:gd name="T52" fmla="*/ 260 w 640"/>
                <a:gd name="T53" fmla="*/ 630 h 768"/>
                <a:gd name="T54" fmla="*/ 249 w 640"/>
                <a:gd name="T55" fmla="*/ 629 h 768"/>
                <a:gd name="T56" fmla="*/ 214 w 640"/>
                <a:gd name="T57" fmla="*/ 636 h 768"/>
                <a:gd name="T58" fmla="*/ 175 w 640"/>
                <a:gd name="T59" fmla="*/ 636 h 768"/>
                <a:gd name="T60" fmla="*/ 48 w 640"/>
                <a:gd name="T61" fmla="*/ 636 h 768"/>
                <a:gd name="T62" fmla="*/ 0 w 640"/>
                <a:gd name="T63" fmla="*/ 651 h 768"/>
                <a:gd name="T64" fmla="*/ 51 w 640"/>
                <a:gd name="T65" fmla="*/ 683 h 768"/>
                <a:gd name="T66" fmla="*/ 131 w 640"/>
                <a:gd name="T67" fmla="*/ 716 h 768"/>
                <a:gd name="T68" fmla="*/ 150 w 640"/>
                <a:gd name="T69" fmla="*/ 730 h 768"/>
                <a:gd name="T70" fmla="*/ 279 w 640"/>
                <a:gd name="T71" fmla="*/ 768 h 768"/>
                <a:gd name="T72" fmla="*/ 331 w 640"/>
                <a:gd name="T73" fmla="*/ 762 h 768"/>
                <a:gd name="T74" fmla="*/ 420 w 640"/>
                <a:gd name="T75" fmla="*/ 722 h 768"/>
                <a:gd name="T76" fmla="*/ 452 w 640"/>
                <a:gd name="T77" fmla="*/ 691 h 768"/>
                <a:gd name="T78" fmla="*/ 465 w 640"/>
                <a:gd name="T79" fmla="*/ 637 h 768"/>
                <a:gd name="T80" fmla="*/ 451 w 640"/>
                <a:gd name="T81" fmla="*/ 563 h 768"/>
                <a:gd name="T82" fmla="*/ 445 w 640"/>
                <a:gd name="T83" fmla="*/ 483 h 768"/>
                <a:gd name="T84" fmla="*/ 439 w 640"/>
                <a:gd name="T85" fmla="*/ 400 h 768"/>
                <a:gd name="T86" fmla="*/ 481 w 640"/>
                <a:gd name="T87" fmla="*/ 373 h 768"/>
                <a:gd name="T88" fmla="*/ 623 w 640"/>
                <a:gd name="T89" fmla="*/ 310 h 768"/>
                <a:gd name="T90" fmla="*/ 610 w 640"/>
                <a:gd name="T91" fmla="*/ 228 h 768"/>
                <a:gd name="T92" fmla="*/ 546 w 640"/>
                <a:gd name="T93" fmla="*/ 198 h 768"/>
                <a:gd name="T94" fmla="*/ 494 w 640"/>
                <a:gd name="T95" fmla="*/ 198 h 768"/>
                <a:gd name="T96" fmla="*/ 485 w 640"/>
                <a:gd name="T97" fmla="*/ 198 h 768"/>
                <a:gd name="T98" fmla="*/ 410 w 640"/>
                <a:gd name="T99" fmla="*/ 202 h 768"/>
                <a:gd name="T100" fmla="*/ 418 w 640"/>
                <a:gd name="T101" fmla="*/ 166 h 768"/>
                <a:gd name="T102" fmla="*/ 536 w 640"/>
                <a:gd name="T103" fmla="*/ 88 h 768"/>
                <a:gd name="T104" fmla="*/ 555 w 640"/>
                <a:gd name="T105" fmla="*/ 34 h 768"/>
                <a:gd name="T106" fmla="*/ 519 w 640"/>
                <a:gd name="T107" fmla="*/ 6 h 768"/>
                <a:gd name="T108" fmla="*/ 511 w 640"/>
                <a:gd name="T109" fmla="*/ 6 h 768"/>
                <a:gd name="T110" fmla="*/ 503 w 640"/>
                <a:gd name="T111" fmla="*/ 7 h 768"/>
                <a:gd name="T112" fmla="*/ 418 w 640"/>
                <a:gd name="T113" fmla="*/ 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40" h="768">
                  <a:moveTo>
                    <a:pt x="381" y="108"/>
                  </a:moveTo>
                  <a:cubicBezTo>
                    <a:pt x="381" y="108"/>
                    <a:pt x="381" y="108"/>
                    <a:pt x="381" y="108"/>
                  </a:cubicBezTo>
                  <a:cubicBezTo>
                    <a:pt x="381" y="108"/>
                    <a:pt x="381" y="108"/>
                    <a:pt x="381" y="108"/>
                  </a:cubicBezTo>
                  <a:cubicBezTo>
                    <a:pt x="381" y="108"/>
                    <a:pt x="381" y="108"/>
                    <a:pt x="381" y="108"/>
                  </a:cubicBezTo>
                  <a:moveTo>
                    <a:pt x="418" y="0"/>
                  </a:moveTo>
                  <a:cubicBezTo>
                    <a:pt x="394" y="0"/>
                    <a:pt x="373" y="9"/>
                    <a:pt x="351" y="14"/>
                  </a:cubicBezTo>
                  <a:cubicBezTo>
                    <a:pt x="333" y="18"/>
                    <a:pt x="316" y="27"/>
                    <a:pt x="298" y="34"/>
                  </a:cubicBezTo>
                  <a:cubicBezTo>
                    <a:pt x="281" y="41"/>
                    <a:pt x="266" y="52"/>
                    <a:pt x="251" y="63"/>
                  </a:cubicBezTo>
                  <a:cubicBezTo>
                    <a:pt x="231" y="79"/>
                    <a:pt x="208" y="89"/>
                    <a:pt x="189" y="106"/>
                  </a:cubicBezTo>
                  <a:cubicBezTo>
                    <a:pt x="182" y="113"/>
                    <a:pt x="178" y="131"/>
                    <a:pt x="185" y="136"/>
                  </a:cubicBezTo>
                  <a:cubicBezTo>
                    <a:pt x="198" y="147"/>
                    <a:pt x="213" y="154"/>
                    <a:pt x="230" y="154"/>
                  </a:cubicBezTo>
                  <a:cubicBezTo>
                    <a:pt x="232" y="154"/>
                    <a:pt x="235" y="154"/>
                    <a:pt x="238" y="153"/>
                  </a:cubicBezTo>
                  <a:cubicBezTo>
                    <a:pt x="240" y="153"/>
                    <a:pt x="243" y="151"/>
                    <a:pt x="245" y="149"/>
                  </a:cubicBezTo>
                  <a:cubicBezTo>
                    <a:pt x="250" y="144"/>
                    <a:pt x="254" y="137"/>
                    <a:pt x="260" y="133"/>
                  </a:cubicBezTo>
                  <a:cubicBezTo>
                    <a:pt x="274" y="123"/>
                    <a:pt x="285" y="108"/>
                    <a:pt x="304" y="105"/>
                  </a:cubicBezTo>
                  <a:cubicBezTo>
                    <a:pt x="312" y="103"/>
                    <a:pt x="319" y="99"/>
                    <a:pt x="326" y="96"/>
                  </a:cubicBezTo>
                  <a:cubicBezTo>
                    <a:pt x="342" y="90"/>
                    <a:pt x="357" y="80"/>
                    <a:pt x="374" y="77"/>
                  </a:cubicBezTo>
                  <a:cubicBezTo>
                    <a:pt x="396" y="72"/>
                    <a:pt x="418" y="69"/>
                    <a:pt x="439" y="58"/>
                  </a:cubicBezTo>
                  <a:cubicBezTo>
                    <a:pt x="439" y="58"/>
                    <a:pt x="440" y="58"/>
                    <a:pt x="440" y="58"/>
                  </a:cubicBezTo>
                  <a:cubicBezTo>
                    <a:pt x="444" y="58"/>
                    <a:pt x="449" y="61"/>
                    <a:pt x="453" y="62"/>
                  </a:cubicBezTo>
                  <a:cubicBezTo>
                    <a:pt x="451" y="66"/>
                    <a:pt x="449" y="71"/>
                    <a:pt x="445" y="73"/>
                  </a:cubicBezTo>
                  <a:cubicBezTo>
                    <a:pt x="433" y="82"/>
                    <a:pt x="421" y="89"/>
                    <a:pt x="408" y="96"/>
                  </a:cubicBezTo>
                  <a:cubicBezTo>
                    <a:pt x="400" y="101"/>
                    <a:pt x="392" y="105"/>
                    <a:pt x="384" y="109"/>
                  </a:cubicBezTo>
                  <a:cubicBezTo>
                    <a:pt x="384" y="109"/>
                    <a:pt x="383" y="109"/>
                    <a:pt x="383" y="109"/>
                  </a:cubicBezTo>
                  <a:cubicBezTo>
                    <a:pt x="383" y="109"/>
                    <a:pt x="382" y="109"/>
                    <a:pt x="381" y="108"/>
                  </a:cubicBezTo>
                  <a:cubicBezTo>
                    <a:pt x="381" y="108"/>
                    <a:pt x="381" y="108"/>
                    <a:pt x="381" y="108"/>
                  </a:cubicBezTo>
                  <a:cubicBezTo>
                    <a:pt x="373" y="116"/>
                    <a:pt x="367" y="123"/>
                    <a:pt x="360" y="130"/>
                  </a:cubicBezTo>
                  <a:cubicBezTo>
                    <a:pt x="349" y="140"/>
                    <a:pt x="337" y="150"/>
                    <a:pt x="326" y="160"/>
                  </a:cubicBezTo>
                  <a:cubicBezTo>
                    <a:pt x="320" y="166"/>
                    <a:pt x="316" y="173"/>
                    <a:pt x="311" y="180"/>
                  </a:cubicBezTo>
                  <a:cubicBezTo>
                    <a:pt x="303" y="192"/>
                    <a:pt x="307" y="214"/>
                    <a:pt x="321" y="218"/>
                  </a:cubicBezTo>
                  <a:cubicBezTo>
                    <a:pt x="329" y="220"/>
                    <a:pt x="333" y="225"/>
                    <a:pt x="336" y="231"/>
                  </a:cubicBezTo>
                  <a:cubicBezTo>
                    <a:pt x="343" y="242"/>
                    <a:pt x="340" y="251"/>
                    <a:pt x="328" y="254"/>
                  </a:cubicBezTo>
                  <a:cubicBezTo>
                    <a:pt x="293" y="265"/>
                    <a:pt x="257" y="276"/>
                    <a:pt x="221" y="287"/>
                  </a:cubicBezTo>
                  <a:cubicBezTo>
                    <a:pt x="214" y="289"/>
                    <a:pt x="204" y="289"/>
                    <a:pt x="199" y="293"/>
                  </a:cubicBezTo>
                  <a:cubicBezTo>
                    <a:pt x="188" y="302"/>
                    <a:pt x="178" y="306"/>
                    <a:pt x="165" y="306"/>
                  </a:cubicBezTo>
                  <a:cubicBezTo>
                    <a:pt x="164" y="306"/>
                    <a:pt x="163" y="306"/>
                    <a:pt x="163" y="306"/>
                  </a:cubicBezTo>
                  <a:cubicBezTo>
                    <a:pt x="163" y="306"/>
                    <a:pt x="162" y="306"/>
                    <a:pt x="162" y="306"/>
                  </a:cubicBezTo>
                  <a:cubicBezTo>
                    <a:pt x="154" y="306"/>
                    <a:pt x="148" y="311"/>
                    <a:pt x="149" y="320"/>
                  </a:cubicBezTo>
                  <a:cubicBezTo>
                    <a:pt x="150" y="334"/>
                    <a:pt x="159" y="342"/>
                    <a:pt x="169" y="350"/>
                  </a:cubicBezTo>
                  <a:cubicBezTo>
                    <a:pt x="180" y="358"/>
                    <a:pt x="191" y="365"/>
                    <a:pt x="199" y="375"/>
                  </a:cubicBezTo>
                  <a:cubicBezTo>
                    <a:pt x="207" y="383"/>
                    <a:pt x="216" y="389"/>
                    <a:pt x="225" y="392"/>
                  </a:cubicBezTo>
                  <a:cubicBezTo>
                    <a:pt x="240" y="395"/>
                    <a:pt x="256" y="396"/>
                    <a:pt x="272" y="397"/>
                  </a:cubicBezTo>
                  <a:cubicBezTo>
                    <a:pt x="280" y="397"/>
                    <a:pt x="289" y="397"/>
                    <a:pt x="298" y="397"/>
                  </a:cubicBezTo>
                  <a:cubicBezTo>
                    <a:pt x="304" y="397"/>
                    <a:pt x="310" y="397"/>
                    <a:pt x="316" y="397"/>
                  </a:cubicBezTo>
                  <a:cubicBezTo>
                    <a:pt x="322" y="397"/>
                    <a:pt x="328" y="397"/>
                    <a:pt x="334" y="397"/>
                  </a:cubicBezTo>
                  <a:cubicBezTo>
                    <a:pt x="335" y="397"/>
                    <a:pt x="336" y="397"/>
                    <a:pt x="337" y="397"/>
                  </a:cubicBezTo>
                  <a:cubicBezTo>
                    <a:pt x="345" y="397"/>
                    <a:pt x="358" y="412"/>
                    <a:pt x="354" y="419"/>
                  </a:cubicBezTo>
                  <a:cubicBezTo>
                    <a:pt x="348" y="432"/>
                    <a:pt x="351" y="445"/>
                    <a:pt x="350" y="458"/>
                  </a:cubicBezTo>
                  <a:cubicBezTo>
                    <a:pt x="350" y="464"/>
                    <a:pt x="351" y="471"/>
                    <a:pt x="350" y="478"/>
                  </a:cubicBezTo>
                  <a:cubicBezTo>
                    <a:pt x="346" y="500"/>
                    <a:pt x="342" y="522"/>
                    <a:pt x="343" y="545"/>
                  </a:cubicBezTo>
                  <a:cubicBezTo>
                    <a:pt x="343" y="548"/>
                    <a:pt x="343" y="550"/>
                    <a:pt x="343" y="552"/>
                  </a:cubicBezTo>
                  <a:cubicBezTo>
                    <a:pt x="341" y="562"/>
                    <a:pt x="337" y="571"/>
                    <a:pt x="337" y="581"/>
                  </a:cubicBezTo>
                  <a:cubicBezTo>
                    <a:pt x="336" y="598"/>
                    <a:pt x="330" y="613"/>
                    <a:pt x="313" y="616"/>
                  </a:cubicBezTo>
                  <a:cubicBezTo>
                    <a:pt x="295" y="620"/>
                    <a:pt x="278" y="630"/>
                    <a:pt x="260" y="630"/>
                  </a:cubicBezTo>
                  <a:cubicBezTo>
                    <a:pt x="257" y="630"/>
                    <a:pt x="253" y="630"/>
                    <a:pt x="250" y="629"/>
                  </a:cubicBezTo>
                  <a:cubicBezTo>
                    <a:pt x="249" y="629"/>
                    <a:pt x="249" y="629"/>
                    <a:pt x="249" y="629"/>
                  </a:cubicBezTo>
                  <a:cubicBezTo>
                    <a:pt x="247" y="629"/>
                    <a:pt x="244" y="631"/>
                    <a:pt x="242" y="631"/>
                  </a:cubicBezTo>
                  <a:cubicBezTo>
                    <a:pt x="233" y="633"/>
                    <a:pt x="223" y="635"/>
                    <a:pt x="214" y="636"/>
                  </a:cubicBezTo>
                  <a:cubicBezTo>
                    <a:pt x="209" y="636"/>
                    <a:pt x="203" y="636"/>
                    <a:pt x="198" y="636"/>
                  </a:cubicBezTo>
                  <a:cubicBezTo>
                    <a:pt x="190" y="636"/>
                    <a:pt x="183" y="636"/>
                    <a:pt x="175" y="636"/>
                  </a:cubicBezTo>
                  <a:cubicBezTo>
                    <a:pt x="151" y="636"/>
                    <a:pt x="128" y="636"/>
                    <a:pt x="104" y="636"/>
                  </a:cubicBezTo>
                  <a:cubicBezTo>
                    <a:pt x="86" y="636"/>
                    <a:pt x="67" y="636"/>
                    <a:pt x="48" y="636"/>
                  </a:cubicBezTo>
                  <a:cubicBezTo>
                    <a:pt x="35" y="637"/>
                    <a:pt x="21" y="640"/>
                    <a:pt x="8" y="643"/>
                  </a:cubicBezTo>
                  <a:cubicBezTo>
                    <a:pt x="5" y="644"/>
                    <a:pt x="0" y="649"/>
                    <a:pt x="0" y="651"/>
                  </a:cubicBezTo>
                  <a:cubicBezTo>
                    <a:pt x="0" y="655"/>
                    <a:pt x="3" y="660"/>
                    <a:pt x="7" y="662"/>
                  </a:cubicBezTo>
                  <a:cubicBezTo>
                    <a:pt x="21" y="669"/>
                    <a:pt x="36" y="676"/>
                    <a:pt x="51" y="683"/>
                  </a:cubicBezTo>
                  <a:cubicBezTo>
                    <a:pt x="62" y="688"/>
                    <a:pt x="73" y="694"/>
                    <a:pt x="85" y="699"/>
                  </a:cubicBezTo>
                  <a:cubicBezTo>
                    <a:pt x="100" y="705"/>
                    <a:pt x="116" y="710"/>
                    <a:pt x="131" y="716"/>
                  </a:cubicBezTo>
                  <a:cubicBezTo>
                    <a:pt x="134" y="717"/>
                    <a:pt x="136" y="721"/>
                    <a:pt x="138" y="722"/>
                  </a:cubicBezTo>
                  <a:cubicBezTo>
                    <a:pt x="142" y="725"/>
                    <a:pt x="146" y="728"/>
                    <a:pt x="150" y="730"/>
                  </a:cubicBezTo>
                  <a:cubicBezTo>
                    <a:pt x="166" y="736"/>
                    <a:pt x="182" y="741"/>
                    <a:pt x="197" y="747"/>
                  </a:cubicBezTo>
                  <a:cubicBezTo>
                    <a:pt x="223" y="757"/>
                    <a:pt x="250" y="768"/>
                    <a:pt x="279" y="768"/>
                  </a:cubicBezTo>
                  <a:cubicBezTo>
                    <a:pt x="283" y="768"/>
                    <a:pt x="288" y="768"/>
                    <a:pt x="292" y="767"/>
                  </a:cubicBezTo>
                  <a:cubicBezTo>
                    <a:pt x="305" y="766"/>
                    <a:pt x="319" y="765"/>
                    <a:pt x="331" y="762"/>
                  </a:cubicBezTo>
                  <a:cubicBezTo>
                    <a:pt x="344" y="759"/>
                    <a:pt x="356" y="754"/>
                    <a:pt x="369" y="750"/>
                  </a:cubicBezTo>
                  <a:cubicBezTo>
                    <a:pt x="387" y="743"/>
                    <a:pt x="405" y="736"/>
                    <a:pt x="420" y="722"/>
                  </a:cubicBezTo>
                  <a:cubicBezTo>
                    <a:pt x="423" y="719"/>
                    <a:pt x="428" y="717"/>
                    <a:pt x="431" y="714"/>
                  </a:cubicBezTo>
                  <a:cubicBezTo>
                    <a:pt x="438" y="706"/>
                    <a:pt x="447" y="700"/>
                    <a:pt x="452" y="691"/>
                  </a:cubicBezTo>
                  <a:cubicBezTo>
                    <a:pt x="457" y="683"/>
                    <a:pt x="460" y="673"/>
                    <a:pt x="463" y="664"/>
                  </a:cubicBezTo>
                  <a:cubicBezTo>
                    <a:pt x="464" y="655"/>
                    <a:pt x="466" y="646"/>
                    <a:pt x="465" y="637"/>
                  </a:cubicBezTo>
                  <a:cubicBezTo>
                    <a:pt x="461" y="613"/>
                    <a:pt x="456" y="590"/>
                    <a:pt x="451" y="567"/>
                  </a:cubicBezTo>
                  <a:cubicBezTo>
                    <a:pt x="451" y="565"/>
                    <a:pt x="451" y="564"/>
                    <a:pt x="451" y="563"/>
                  </a:cubicBezTo>
                  <a:cubicBezTo>
                    <a:pt x="456" y="545"/>
                    <a:pt x="445" y="530"/>
                    <a:pt x="444" y="513"/>
                  </a:cubicBezTo>
                  <a:cubicBezTo>
                    <a:pt x="443" y="503"/>
                    <a:pt x="438" y="493"/>
                    <a:pt x="445" y="483"/>
                  </a:cubicBezTo>
                  <a:cubicBezTo>
                    <a:pt x="447" y="480"/>
                    <a:pt x="447" y="473"/>
                    <a:pt x="446" y="469"/>
                  </a:cubicBezTo>
                  <a:cubicBezTo>
                    <a:pt x="444" y="446"/>
                    <a:pt x="442" y="423"/>
                    <a:pt x="439" y="400"/>
                  </a:cubicBezTo>
                  <a:cubicBezTo>
                    <a:pt x="438" y="388"/>
                    <a:pt x="444" y="383"/>
                    <a:pt x="454" y="380"/>
                  </a:cubicBezTo>
                  <a:cubicBezTo>
                    <a:pt x="463" y="378"/>
                    <a:pt x="472" y="376"/>
                    <a:pt x="481" y="373"/>
                  </a:cubicBezTo>
                  <a:cubicBezTo>
                    <a:pt x="495" y="368"/>
                    <a:pt x="508" y="361"/>
                    <a:pt x="522" y="357"/>
                  </a:cubicBezTo>
                  <a:cubicBezTo>
                    <a:pt x="558" y="346"/>
                    <a:pt x="591" y="329"/>
                    <a:pt x="623" y="310"/>
                  </a:cubicBezTo>
                  <a:cubicBezTo>
                    <a:pt x="627" y="308"/>
                    <a:pt x="629" y="305"/>
                    <a:pt x="631" y="301"/>
                  </a:cubicBezTo>
                  <a:cubicBezTo>
                    <a:pt x="640" y="282"/>
                    <a:pt x="628" y="240"/>
                    <a:pt x="610" y="228"/>
                  </a:cubicBezTo>
                  <a:cubicBezTo>
                    <a:pt x="600" y="222"/>
                    <a:pt x="589" y="215"/>
                    <a:pt x="577" y="210"/>
                  </a:cubicBezTo>
                  <a:cubicBezTo>
                    <a:pt x="568" y="205"/>
                    <a:pt x="557" y="199"/>
                    <a:pt x="546" y="198"/>
                  </a:cubicBezTo>
                  <a:cubicBezTo>
                    <a:pt x="539" y="198"/>
                    <a:pt x="532" y="197"/>
                    <a:pt x="525" y="197"/>
                  </a:cubicBezTo>
                  <a:cubicBezTo>
                    <a:pt x="514" y="197"/>
                    <a:pt x="504" y="198"/>
                    <a:pt x="494" y="198"/>
                  </a:cubicBezTo>
                  <a:cubicBezTo>
                    <a:pt x="493" y="198"/>
                    <a:pt x="492" y="198"/>
                    <a:pt x="491" y="198"/>
                  </a:cubicBezTo>
                  <a:cubicBezTo>
                    <a:pt x="489" y="198"/>
                    <a:pt x="487" y="198"/>
                    <a:pt x="485" y="198"/>
                  </a:cubicBezTo>
                  <a:cubicBezTo>
                    <a:pt x="462" y="205"/>
                    <a:pt x="439" y="211"/>
                    <a:pt x="416" y="217"/>
                  </a:cubicBezTo>
                  <a:cubicBezTo>
                    <a:pt x="414" y="211"/>
                    <a:pt x="411" y="207"/>
                    <a:pt x="410" y="202"/>
                  </a:cubicBezTo>
                  <a:cubicBezTo>
                    <a:pt x="409" y="197"/>
                    <a:pt x="408" y="192"/>
                    <a:pt x="407" y="187"/>
                  </a:cubicBezTo>
                  <a:cubicBezTo>
                    <a:pt x="404" y="177"/>
                    <a:pt x="407" y="168"/>
                    <a:pt x="418" y="166"/>
                  </a:cubicBezTo>
                  <a:cubicBezTo>
                    <a:pt x="438" y="162"/>
                    <a:pt x="453" y="146"/>
                    <a:pt x="470" y="135"/>
                  </a:cubicBezTo>
                  <a:cubicBezTo>
                    <a:pt x="492" y="120"/>
                    <a:pt x="513" y="103"/>
                    <a:pt x="536" y="88"/>
                  </a:cubicBezTo>
                  <a:cubicBezTo>
                    <a:pt x="549" y="79"/>
                    <a:pt x="556" y="67"/>
                    <a:pt x="558" y="51"/>
                  </a:cubicBezTo>
                  <a:cubicBezTo>
                    <a:pt x="559" y="46"/>
                    <a:pt x="558" y="39"/>
                    <a:pt x="555" y="34"/>
                  </a:cubicBezTo>
                  <a:cubicBezTo>
                    <a:pt x="549" y="25"/>
                    <a:pt x="543" y="17"/>
                    <a:pt x="535" y="10"/>
                  </a:cubicBezTo>
                  <a:cubicBezTo>
                    <a:pt x="531" y="6"/>
                    <a:pt x="524" y="6"/>
                    <a:pt x="519" y="6"/>
                  </a:cubicBezTo>
                  <a:cubicBezTo>
                    <a:pt x="518" y="6"/>
                    <a:pt x="518" y="6"/>
                    <a:pt x="517" y="6"/>
                  </a:cubicBezTo>
                  <a:cubicBezTo>
                    <a:pt x="515" y="6"/>
                    <a:pt x="513" y="6"/>
                    <a:pt x="511" y="6"/>
                  </a:cubicBezTo>
                  <a:cubicBezTo>
                    <a:pt x="508" y="7"/>
                    <a:pt x="506" y="7"/>
                    <a:pt x="504" y="7"/>
                  </a:cubicBezTo>
                  <a:cubicBezTo>
                    <a:pt x="504" y="7"/>
                    <a:pt x="503" y="7"/>
                    <a:pt x="503" y="7"/>
                  </a:cubicBezTo>
                  <a:cubicBezTo>
                    <a:pt x="479" y="5"/>
                    <a:pt x="454" y="4"/>
                    <a:pt x="430" y="1"/>
                  </a:cubicBezTo>
                  <a:cubicBezTo>
                    <a:pt x="426" y="0"/>
                    <a:pt x="422" y="0"/>
                    <a:pt x="418" y="0"/>
                  </a:cubicBezTo>
                </a:path>
              </a:pathLst>
            </a:custGeom>
            <a:solidFill>
              <a:srgbClr val="231815"/>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3" name="Freeform 275"/>
            <p:cNvSpPr/>
            <p:nvPr/>
          </p:nvSpPr>
          <p:spPr bwMode="auto">
            <a:xfrm>
              <a:off x="6437944" y="1456070"/>
              <a:ext cx="446518" cy="515244"/>
            </a:xfrm>
            <a:custGeom>
              <a:avLst/>
              <a:gdLst>
                <a:gd name="T0" fmla="*/ 848 w 1226"/>
                <a:gd name="T1" fmla="*/ 24 h 1411"/>
                <a:gd name="T2" fmla="*/ 876 w 1226"/>
                <a:gd name="T3" fmla="*/ 176 h 1411"/>
                <a:gd name="T4" fmla="*/ 862 w 1226"/>
                <a:gd name="T5" fmla="*/ 390 h 1411"/>
                <a:gd name="T6" fmla="*/ 779 w 1226"/>
                <a:gd name="T7" fmla="*/ 442 h 1411"/>
                <a:gd name="T8" fmla="*/ 748 w 1226"/>
                <a:gd name="T9" fmla="*/ 425 h 1411"/>
                <a:gd name="T10" fmla="*/ 770 w 1226"/>
                <a:gd name="T11" fmla="*/ 264 h 1411"/>
                <a:gd name="T12" fmla="*/ 574 w 1226"/>
                <a:gd name="T13" fmla="*/ 360 h 1411"/>
                <a:gd name="T14" fmla="*/ 440 w 1226"/>
                <a:gd name="T15" fmla="*/ 518 h 1411"/>
                <a:gd name="T16" fmla="*/ 488 w 1226"/>
                <a:gd name="T17" fmla="*/ 399 h 1411"/>
                <a:gd name="T18" fmla="*/ 397 w 1226"/>
                <a:gd name="T19" fmla="*/ 347 h 1411"/>
                <a:gd name="T20" fmla="*/ 354 w 1226"/>
                <a:gd name="T21" fmla="*/ 427 h 1411"/>
                <a:gd name="T22" fmla="*/ 199 w 1226"/>
                <a:gd name="T23" fmla="*/ 557 h 1411"/>
                <a:gd name="T24" fmla="*/ 70 w 1226"/>
                <a:gd name="T25" fmla="*/ 587 h 1411"/>
                <a:gd name="T26" fmla="*/ 26 w 1226"/>
                <a:gd name="T27" fmla="*/ 582 h 1411"/>
                <a:gd name="T28" fmla="*/ 3 w 1226"/>
                <a:gd name="T29" fmla="*/ 631 h 1411"/>
                <a:gd name="T30" fmla="*/ 113 w 1226"/>
                <a:gd name="T31" fmla="*/ 697 h 1411"/>
                <a:gd name="T32" fmla="*/ 268 w 1226"/>
                <a:gd name="T33" fmla="*/ 623 h 1411"/>
                <a:gd name="T34" fmla="*/ 234 w 1226"/>
                <a:gd name="T35" fmla="*/ 765 h 1411"/>
                <a:gd name="T36" fmla="*/ 179 w 1226"/>
                <a:gd name="T37" fmla="*/ 920 h 1411"/>
                <a:gd name="T38" fmla="*/ 255 w 1226"/>
                <a:gd name="T39" fmla="*/ 959 h 1411"/>
                <a:gd name="T40" fmla="*/ 354 w 1226"/>
                <a:gd name="T41" fmla="*/ 877 h 1411"/>
                <a:gd name="T42" fmla="*/ 358 w 1226"/>
                <a:gd name="T43" fmla="*/ 912 h 1411"/>
                <a:gd name="T44" fmla="*/ 353 w 1226"/>
                <a:gd name="T45" fmla="*/ 1060 h 1411"/>
                <a:gd name="T46" fmla="*/ 400 w 1226"/>
                <a:gd name="T47" fmla="*/ 1160 h 1411"/>
                <a:gd name="T48" fmla="*/ 443 w 1226"/>
                <a:gd name="T49" fmla="*/ 1051 h 1411"/>
                <a:gd name="T50" fmla="*/ 434 w 1226"/>
                <a:gd name="T51" fmla="*/ 962 h 1411"/>
                <a:gd name="T52" fmla="*/ 446 w 1226"/>
                <a:gd name="T53" fmla="*/ 814 h 1411"/>
                <a:gd name="T54" fmla="*/ 485 w 1226"/>
                <a:gd name="T55" fmla="*/ 624 h 1411"/>
                <a:gd name="T56" fmla="*/ 573 w 1226"/>
                <a:gd name="T57" fmla="*/ 486 h 1411"/>
                <a:gd name="T58" fmla="*/ 646 w 1226"/>
                <a:gd name="T59" fmla="*/ 401 h 1411"/>
                <a:gd name="T60" fmla="*/ 670 w 1226"/>
                <a:gd name="T61" fmla="*/ 560 h 1411"/>
                <a:gd name="T62" fmla="*/ 682 w 1226"/>
                <a:gd name="T63" fmla="*/ 613 h 1411"/>
                <a:gd name="T64" fmla="*/ 498 w 1226"/>
                <a:gd name="T65" fmla="*/ 776 h 1411"/>
                <a:gd name="T66" fmla="*/ 526 w 1226"/>
                <a:gd name="T67" fmla="*/ 859 h 1411"/>
                <a:gd name="T68" fmla="*/ 557 w 1226"/>
                <a:gd name="T69" fmla="*/ 855 h 1411"/>
                <a:gd name="T70" fmla="*/ 776 w 1226"/>
                <a:gd name="T71" fmla="*/ 713 h 1411"/>
                <a:gd name="T72" fmla="*/ 855 w 1226"/>
                <a:gd name="T73" fmla="*/ 703 h 1411"/>
                <a:gd name="T74" fmla="*/ 896 w 1226"/>
                <a:gd name="T75" fmla="*/ 1148 h 1411"/>
                <a:gd name="T76" fmla="*/ 931 w 1226"/>
                <a:gd name="T77" fmla="*/ 1406 h 1411"/>
                <a:gd name="T78" fmla="*/ 985 w 1226"/>
                <a:gd name="T79" fmla="*/ 1328 h 1411"/>
                <a:gd name="T80" fmla="*/ 1019 w 1226"/>
                <a:gd name="T81" fmla="*/ 1094 h 1411"/>
                <a:gd name="T82" fmla="*/ 1017 w 1226"/>
                <a:gd name="T83" fmla="*/ 973 h 1411"/>
                <a:gd name="T84" fmla="*/ 1007 w 1226"/>
                <a:gd name="T85" fmla="*/ 804 h 1411"/>
                <a:gd name="T86" fmla="*/ 1005 w 1226"/>
                <a:gd name="T87" fmla="*/ 693 h 1411"/>
                <a:gd name="T88" fmla="*/ 1006 w 1226"/>
                <a:gd name="T89" fmla="*/ 684 h 1411"/>
                <a:gd name="T90" fmla="*/ 1089 w 1226"/>
                <a:gd name="T91" fmla="*/ 592 h 1411"/>
                <a:gd name="T92" fmla="*/ 1179 w 1226"/>
                <a:gd name="T93" fmla="*/ 461 h 1411"/>
                <a:gd name="T94" fmla="*/ 1119 w 1226"/>
                <a:gd name="T95" fmla="*/ 453 h 1411"/>
                <a:gd name="T96" fmla="*/ 1054 w 1226"/>
                <a:gd name="T97" fmla="*/ 462 h 1411"/>
                <a:gd name="T98" fmla="*/ 989 w 1226"/>
                <a:gd name="T99" fmla="*/ 387 h 1411"/>
                <a:gd name="T100" fmla="*/ 995 w 1226"/>
                <a:gd name="T101" fmla="*/ 141 h 1411"/>
                <a:gd name="T102" fmla="*/ 911 w 1226"/>
                <a:gd name="T103" fmla="*/ 0 h 1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26" h="1411">
                  <a:moveTo>
                    <a:pt x="911" y="0"/>
                  </a:moveTo>
                  <a:cubicBezTo>
                    <a:pt x="905" y="0"/>
                    <a:pt x="899" y="0"/>
                    <a:pt x="893" y="1"/>
                  </a:cubicBezTo>
                  <a:cubicBezTo>
                    <a:pt x="880" y="3"/>
                    <a:pt x="867" y="9"/>
                    <a:pt x="854" y="13"/>
                  </a:cubicBezTo>
                  <a:cubicBezTo>
                    <a:pt x="851" y="15"/>
                    <a:pt x="848" y="21"/>
                    <a:pt x="848" y="24"/>
                  </a:cubicBezTo>
                  <a:cubicBezTo>
                    <a:pt x="852" y="40"/>
                    <a:pt x="855" y="56"/>
                    <a:pt x="860" y="72"/>
                  </a:cubicBezTo>
                  <a:cubicBezTo>
                    <a:pt x="863" y="82"/>
                    <a:pt x="869" y="92"/>
                    <a:pt x="871" y="103"/>
                  </a:cubicBezTo>
                  <a:cubicBezTo>
                    <a:pt x="874" y="118"/>
                    <a:pt x="873" y="134"/>
                    <a:pt x="874" y="150"/>
                  </a:cubicBezTo>
                  <a:cubicBezTo>
                    <a:pt x="875" y="159"/>
                    <a:pt x="878" y="168"/>
                    <a:pt x="876" y="176"/>
                  </a:cubicBezTo>
                  <a:cubicBezTo>
                    <a:pt x="869" y="200"/>
                    <a:pt x="872" y="223"/>
                    <a:pt x="873" y="247"/>
                  </a:cubicBezTo>
                  <a:cubicBezTo>
                    <a:pt x="873" y="262"/>
                    <a:pt x="873" y="276"/>
                    <a:pt x="871" y="290"/>
                  </a:cubicBezTo>
                  <a:cubicBezTo>
                    <a:pt x="870" y="304"/>
                    <a:pt x="863" y="316"/>
                    <a:pt x="867" y="331"/>
                  </a:cubicBezTo>
                  <a:cubicBezTo>
                    <a:pt x="872" y="350"/>
                    <a:pt x="856" y="367"/>
                    <a:pt x="862" y="390"/>
                  </a:cubicBezTo>
                  <a:cubicBezTo>
                    <a:pt x="868" y="418"/>
                    <a:pt x="862" y="450"/>
                    <a:pt x="861" y="480"/>
                  </a:cubicBezTo>
                  <a:cubicBezTo>
                    <a:pt x="861" y="491"/>
                    <a:pt x="856" y="498"/>
                    <a:pt x="843" y="500"/>
                  </a:cubicBezTo>
                  <a:cubicBezTo>
                    <a:pt x="839" y="469"/>
                    <a:pt x="823" y="450"/>
                    <a:pt x="794" y="443"/>
                  </a:cubicBezTo>
                  <a:cubicBezTo>
                    <a:pt x="789" y="442"/>
                    <a:pt x="784" y="442"/>
                    <a:pt x="779" y="442"/>
                  </a:cubicBezTo>
                  <a:cubicBezTo>
                    <a:pt x="776" y="442"/>
                    <a:pt x="773" y="442"/>
                    <a:pt x="770" y="442"/>
                  </a:cubicBezTo>
                  <a:cubicBezTo>
                    <a:pt x="767" y="442"/>
                    <a:pt x="764" y="442"/>
                    <a:pt x="762" y="442"/>
                  </a:cubicBezTo>
                  <a:cubicBezTo>
                    <a:pt x="760" y="442"/>
                    <a:pt x="758" y="442"/>
                    <a:pt x="757" y="442"/>
                  </a:cubicBezTo>
                  <a:cubicBezTo>
                    <a:pt x="745" y="441"/>
                    <a:pt x="742" y="435"/>
                    <a:pt x="748" y="425"/>
                  </a:cubicBezTo>
                  <a:cubicBezTo>
                    <a:pt x="764" y="399"/>
                    <a:pt x="787" y="379"/>
                    <a:pt x="810" y="360"/>
                  </a:cubicBezTo>
                  <a:cubicBezTo>
                    <a:pt x="831" y="342"/>
                    <a:pt x="839" y="322"/>
                    <a:pt x="831" y="296"/>
                  </a:cubicBezTo>
                  <a:cubicBezTo>
                    <a:pt x="827" y="281"/>
                    <a:pt x="797" y="263"/>
                    <a:pt x="777" y="263"/>
                  </a:cubicBezTo>
                  <a:cubicBezTo>
                    <a:pt x="774" y="263"/>
                    <a:pt x="772" y="264"/>
                    <a:pt x="770" y="264"/>
                  </a:cubicBezTo>
                  <a:cubicBezTo>
                    <a:pt x="748" y="270"/>
                    <a:pt x="727" y="275"/>
                    <a:pt x="707" y="283"/>
                  </a:cubicBezTo>
                  <a:cubicBezTo>
                    <a:pt x="687" y="290"/>
                    <a:pt x="668" y="301"/>
                    <a:pt x="649" y="310"/>
                  </a:cubicBezTo>
                  <a:cubicBezTo>
                    <a:pt x="640" y="315"/>
                    <a:pt x="631" y="319"/>
                    <a:pt x="623" y="324"/>
                  </a:cubicBezTo>
                  <a:cubicBezTo>
                    <a:pt x="606" y="336"/>
                    <a:pt x="590" y="347"/>
                    <a:pt x="574" y="360"/>
                  </a:cubicBezTo>
                  <a:cubicBezTo>
                    <a:pt x="566" y="365"/>
                    <a:pt x="559" y="371"/>
                    <a:pt x="554" y="378"/>
                  </a:cubicBezTo>
                  <a:cubicBezTo>
                    <a:pt x="545" y="389"/>
                    <a:pt x="539" y="402"/>
                    <a:pt x="531" y="413"/>
                  </a:cubicBezTo>
                  <a:cubicBezTo>
                    <a:pt x="508" y="440"/>
                    <a:pt x="487" y="467"/>
                    <a:pt x="471" y="498"/>
                  </a:cubicBezTo>
                  <a:cubicBezTo>
                    <a:pt x="466" y="509"/>
                    <a:pt x="456" y="517"/>
                    <a:pt x="440" y="518"/>
                  </a:cubicBezTo>
                  <a:cubicBezTo>
                    <a:pt x="441" y="512"/>
                    <a:pt x="440" y="506"/>
                    <a:pt x="442" y="502"/>
                  </a:cubicBezTo>
                  <a:cubicBezTo>
                    <a:pt x="446" y="493"/>
                    <a:pt x="451" y="484"/>
                    <a:pt x="455" y="475"/>
                  </a:cubicBezTo>
                  <a:cubicBezTo>
                    <a:pt x="457" y="469"/>
                    <a:pt x="470" y="449"/>
                    <a:pt x="472" y="445"/>
                  </a:cubicBezTo>
                  <a:cubicBezTo>
                    <a:pt x="480" y="431"/>
                    <a:pt x="500" y="422"/>
                    <a:pt x="488" y="399"/>
                  </a:cubicBezTo>
                  <a:cubicBezTo>
                    <a:pt x="478" y="383"/>
                    <a:pt x="474" y="363"/>
                    <a:pt x="465" y="346"/>
                  </a:cubicBezTo>
                  <a:cubicBezTo>
                    <a:pt x="460" y="338"/>
                    <a:pt x="451" y="331"/>
                    <a:pt x="442" y="327"/>
                  </a:cubicBezTo>
                  <a:cubicBezTo>
                    <a:pt x="437" y="325"/>
                    <a:pt x="433" y="324"/>
                    <a:pt x="429" y="324"/>
                  </a:cubicBezTo>
                  <a:cubicBezTo>
                    <a:pt x="414" y="324"/>
                    <a:pt x="403" y="336"/>
                    <a:pt x="397" y="347"/>
                  </a:cubicBezTo>
                  <a:cubicBezTo>
                    <a:pt x="384" y="367"/>
                    <a:pt x="377" y="391"/>
                    <a:pt x="369" y="414"/>
                  </a:cubicBezTo>
                  <a:cubicBezTo>
                    <a:pt x="366" y="421"/>
                    <a:pt x="364" y="427"/>
                    <a:pt x="355" y="427"/>
                  </a:cubicBezTo>
                  <a:cubicBezTo>
                    <a:pt x="355" y="427"/>
                    <a:pt x="355" y="427"/>
                    <a:pt x="355" y="427"/>
                  </a:cubicBezTo>
                  <a:cubicBezTo>
                    <a:pt x="354" y="427"/>
                    <a:pt x="354" y="427"/>
                    <a:pt x="354" y="427"/>
                  </a:cubicBezTo>
                  <a:cubicBezTo>
                    <a:pt x="350" y="427"/>
                    <a:pt x="342" y="429"/>
                    <a:pt x="341" y="433"/>
                  </a:cubicBezTo>
                  <a:cubicBezTo>
                    <a:pt x="334" y="454"/>
                    <a:pt x="315" y="465"/>
                    <a:pt x="301" y="480"/>
                  </a:cubicBezTo>
                  <a:cubicBezTo>
                    <a:pt x="286" y="493"/>
                    <a:pt x="270" y="504"/>
                    <a:pt x="254" y="516"/>
                  </a:cubicBezTo>
                  <a:cubicBezTo>
                    <a:pt x="236" y="530"/>
                    <a:pt x="218" y="544"/>
                    <a:pt x="199" y="557"/>
                  </a:cubicBezTo>
                  <a:cubicBezTo>
                    <a:pt x="185" y="566"/>
                    <a:pt x="171" y="575"/>
                    <a:pt x="156" y="581"/>
                  </a:cubicBezTo>
                  <a:cubicBezTo>
                    <a:pt x="140" y="588"/>
                    <a:pt x="123" y="592"/>
                    <a:pt x="106" y="595"/>
                  </a:cubicBezTo>
                  <a:cubicBezTo>
                    <a:pt x="101" y="597"/>
                    <a:pt x="95" y="598"/>
                    <a:pt x="89" y="598"/>
                  </a:cubicBezTo>
                  <a:cubicBezTo>
                    <a:pt x="82" y="598"/>
                    <a:pt x="75" y="596"/>
                    <a:pt x="70" y="587"/>
                  </a:cubicBezTo>
                  <a:cubicBezTo>
                    <a:pt x="69" y="586"/>
                    <a:pt x="66" y="585"/>
                    <a:pt x="64" y="584"/>
                  </a:cubicBezTo>
                  <a:cubicBezTo>
                    <a:pt x="58" y="581"/>
                    <a:pt x="52" y="580"/>
                    <a:pt x="47" y="580"/>
                  </a:cubicBezTo>
                  <a:cubicBezTo>
                    <a:pt x="43" y="580"/>
                    <a:pt x="40" y="581"/>
                    <a:pt x="36" y="581"/>
                  </a:cubicBezTo>
                  <a:cubicBezTo>
                    <a:pt x="33" y="581"/>
                    <a:pt x="29" y="582"/>
                    <a:pt x="26" y="582"/>
                  </a:cubicBezTo>
                  <a:cubicBezTo>
                    <a:pt x="25" y="582"/>
                    <a:pt x="24" y="581"/>
                    <a:pt x="23" y="581"/>
                  </a:cubicBezTo>
                  <a:cubicBezTo>
                    <a:pt x="22" y="581"/>
                    <a:pt x="22" y="581"/>
                    <a:pt x="21" y="581"/>
                  </a:cubicBezTo>
                  <a:cubicBezTo>
                    <a:pt x="8" y="581"/>
                    <a:pt x="4" y="590"/>
                    <a:pt x="3" y="601"/>
                  </a:cubicBezTo>
                  <a:cubicBezTo>
                    <a:pt x="3" y="611"/>
                    <a:pt x="4" y="621"/>
                    <a:pt x="3" y="631"/>
                  </a:cubicBezTo>
                  <a:cubicBezTo>
                    <a:pt x="0" y="652"/>
                    <a:pt x="7" y="669"/>
                    <a:pt x="26" y="680"/>
                  </a:cubicBezTo>
                  <a:cubicBezTo>
                    <a:pt x="37" y="685"/>
                    <a:pt x="47" y="693"/>
                    <a:pt x="58" y="695"/>
                  </a:cubicBezTo>
                  <a:cubicBezTo>
                    <a:pt x="70" y="698"/>
                    <a:pt x="81" y="702"/>
                    <a:pt x="93" y="702"/>
                  </a:cubicBezTo>
                  <a:cubicBezTo>
                    <a:pt x="100" y="702"/>
                    <a:pt x="106" y="701"/>
                    <a:pt x="113" y="697"/>
                  </a:cubicBezTo>
                  <a:cubicBezTo>
                    <a:pt x="129" y="689"/>
                    <a:pt x="146" y="689"/>
                    <a:pt x="162" y="677"/>
                  </a:cubicBezTo>
                  <a:cubicBezTo>
                    <a:pt x="183" y="661"/>
                    <a:pt x="209" y="652"/>
                    <a:pt x="233" y="640"/>
                  </a:cubicBezTo>
                  <a:cubicBezTo>
                    <a:pt x="242" y="635"/>
                    <a:pt x="251" y="629"/>
                    <a:pt x="262" y="625"/>
                  </a:cubicBezTo>
                  <a:cubicBezTo>
                    <a:pt x="264" y="624"/>
                    <a:pt x="266" y="623"/>
                    <a:pt x="268" y="623"/>
                  </a:cubicBezTo>
                  <a:cubicBezTo>
                    <a:pt x="275" y="623"/>
                    <a:pt x="281" y="629"/>
                    <a:pt x="279" y="635"/>
                  </a:cubicBezTo>
                  <a:cubicBezTo>
                    <a:pt x="276" y="645"/>
                    <a:pt x="271" y="655"/>
                    <a:pt x="268" y="666"/>
                  </a:cubicBezTo>
                  <a:cubicBezTo>
                    <a:pt x="260" y="692"/>
                    <a:pt x="243" y="716"/>
                    <a:pt x="241" y="744"/>
                  </a:cubicBezTo>
                  <a:cubicBezTo>
                    <a:pt x="241" y="751"/>
                    <a:pt x="237" y="758"/>
                    <a:pt x="234" y="765"/>
                  </a:cubicBezTo>
                  <a:cubicBezTo>
                    <a:pt x="225" y="787"/>
                    <a:pt x="206" y="803"/>
                    <a:pt x="193" y="824"/>
                  </a:cubicBezTo>
                  <a:cubicBezTo>
                    <a:pt x="181" y="844"/>
                    <a:pt x="175" y="862"/>
                    <a:pt x="177" y="884"/>
                  </a:cubicBezTo>
                  <a:cubicBezTo>
                    <a:pt x="177" y="894"/>
                    <a:pt x="177" y="903"/>
                    <a:pt x="177" y="913"/>
                  </a:cubicBezTo>
                  <a:cubicBezTo>
                    <a:pt x="177" y="915"/>
                    <a:pt x="178" y="918"/>
                    <a:pt x="179" y="920"/>
                  </a:cubicBezTo>
                  <a:cubicBezTo>
                    <a:pt x="186" y="934"/>
                    <a:pt x="193" y="948"/>
                    <a:pt x="201" y="961"/>
                  </a:cubicBezTo>
                  <a:cubicBezTo>
                    <a:pt x="204" y="966"/>
                    <a:pt x="207" y="971"/>
                    <a:pt x="213" y="971"/>
                  </a:cubicBezTo>
                  <a:cubicBezTo>
                    <a:pt x="214" y="971"/>
                    <a:pt x="215" y="971"/>
                    <a:pt x="217" y="971"/>
                  </a:cubicBezTo>
                  <a:cubicBezTo>
                    <a:pt x="230" y="967"/>
                    <a:pt x="245" y="966"/>
                    <a:pt x="255" y="959"/>
                  </a:cubicBezTo>
                  <a:cubicBezTo>
                    <a:pt x="266" y="948"/>
                    <a:pt x="280" y="945"/>
                    <a:pt x="292" y="939"/>
                  </a:cubicBezTo>
                  <a:cubicBezTo>
                    <a:pt x="301" y="935"/>
                    <a:pt x="314" y="929"/>
                    <a:pt x="314" y="922"/>
                  </a:cubicBezTo>
                  <a:cubicBezTo>
                    <a:pt x="317" y="898"/>
                    <a:pt x="337" y="891"/>
                    <a:pt x="351" y="877"/>
                  </a:cubicBezTo>
                  <a:cubicBezTo>
                    <a:pt x="351" y="877"/>
                    <a:pt x="353" y="877"/>
                    <a:pt x="354" y="877"/>
                  </a:cubicBezTo>
                  <a:cubicBezTo>
                    <a:pt x="354" y="877"/>
                    <a:pt x="355" y="877"/>
                    <a:pt x="355" y="877"/>
                  </a:cubicBezTo>
                  <a:cubicBezTo>
                    <a:pt x="356" y="877"/>
                    <a:pt x="356" y="877"/>
                    <a:pt x="357" y="877"/>
                  </a:cubicBezTo>
                  <a:cubicBezTo>
                    <a:pt x="357" y="877"/>
                    <a:pt x="358" y="877"/>
                    <a:pt x="358" y="877"/>
                  </a:cubicBezTo>
                  <a:cubicBezTo>
                    <a:pt x="358" y="889"/>
                    <a:pt x="358" y="901"/>
                    <a:pt x="358" y="912"/>
                  </a:cubicBezTo>
                  <a:cubicBezTo>
                    <a:pt x="358" y="925"/>
                    <a:pt x="359" y="938"/>
                    <a:pt x="358" y="951"/>
                  </a:cubicBezTo>
                  <a:cubicBezTo>
                    <a:pt x="358" y="956"/>
                    <a:pt x="354" y="960"/>
                    <a:pt x="353" y="965"/>
                  </a:cubicBezTo>
                  <a:cubicBezTo>
                    <a:pt x="352" y="985"/>
                    <a:pt x="351" y="1006"/>
                    <a:pt x="351" y="1026"/>
                  </a:cubicBezTo>
                  <a:cubicBezTo>
                    <a:pt x="351" y="1037"/>
                    <a:pt x="353" y="1049"/>
                    <a:pt x="353" y="1060"/>
                  </a:cubicBezTo>
                  <a:cubicBezTo>
                    <a:pt x="354" y="1074"/>
                    <a:pt x="353" y="1087"/>
                    <a:pt x="354" y="1100"/>
                  </a:cubicBezTo>
                  <a:cubicBezTo>
                    <a:pt x="354" y="1105"/>
                    <a:pt x="356" y="1111"/>
                    <a:pt x="359" y="1114"/>
                  </a:cubicBezTo>
                  <a:cubicBezTo>
                    <a:pt x="369" y="1128"/>
                    <a:pt x="380" y="1141"/>
                    <a:pt x="391" y="1154"/>
                  </a:cubicBezTo>
                  <a:cubicBezTo>
                    <a:pt x="394" y="1157"/>
                    <a:pt x="396" y="1160"/>
                    <a:pt x="400" y="1160"/>
                  </a:cubicBezTo>
                  <a:cubicBezTo>
                    <a:pt x="402" y="1160"/>
                    <a:pt x="406" y="1158"/>
                    <a:pt x="409" y="1154"/>
                  </a:cubicBezTo>
                  <a:cubicBezTo>
                    <a:pt x="427" y="1134"/>
                    <a:pt x="430" y="1109"/>
                    <a:pt x="441" y="1087"/>
                  </a:cubicBezTo>
                  <a:cubicBezTo>
                    <a:pt x="442" y="1085"/>
                    <a:pt x="441" y="1083"/>
                    <a:pt x="441" y="1081"/>
                  </a:cubicBezTo>
                  <a:cubicBezTo>
                    <a:pt x="441" y="1072"/>
                    <a:pt x="442" y="1063"/>
                    <a:pt x="443" y="1051"/>
                  </a:cubicBezTo>
                  <a:cubicBezTo>
                    <a:pt x="443" y="1051"/>
                    <a:pt x="438" y="1049"/>
                    <a:pt x="438" y="1047"/>
                  </a:cubicBezTo>
                  <a:cubicBezTo>
                    <a:pt x="438" y="1035"/>
                    <a:pt x="440" y="1024"/>
                    <a:pt x="440" y="1012"/>
                  </a:cubicBezTo>
                  <a:cubicBezTo>
                    <a:pt x="439" y="1003"/>
                    <a:pt x="437" y="994"/>
                    <a:pt x="436" y="986"/>
                  </a:cubicBezTo>
                  <a:cubicBezTo>
                    <a:pt x="435" y="978"/>
                    <a:pt x="434" y="970"/>
                    <a:pt x="434" y="962"/>
                  </a:cubicBezTo>
                  <a:cubicBezTo>
                    <a:pt x="434" y="941"/>
                    <a:pt x="443" y="921"/>
                    <a:pt x="433" y="900"/>
                  </a:cubicBezTo>
                  <a:cubicBezTo>
                    <a:pt x="432" y="898"/>
                    <a:pt x="432" y="895"/>
                    <a:pt x="432" y="892"/>
                  </a:cubicBezTo>
                  <a:cubicBezTo>
                    <a:pt x="433" y="877"/>
                    <a:pt x="433" y="863"/>
                    <a:pt x="434" y="848"/>
                  </a:cubicBezTo>
                  <a:cubicBezTo>
                    <a:pt x="436" y="837"/>
                    <a:pt x="422" y="820"/>
                    <a:pt x="446" y="814"/>
                  </a:cubicBezTo>
                  <a:cubicBezTo>
                    <a:pt x="432" y="811"/>
                    <a:pt x="428" y="801"/>
                    <a:pt x="428" y="791"/>
                  </a:cubicBezTo>
                  <a:cubicBezTo>
                    <a:pt x="427" y="770"/>
                    <a:pt x="431" y="748"/>
                    <a:pt x="429" y="727"/>
                  </a:cubicBezTo>
                  <a:cubicBezTo>
                    <a:pt x="427" y="710"/>
                    <a:pt x="434" y="696"/>
                    <a:pt x="442" y="683"/>
                  </a:cubicBezTo>
                  <a:cubicBezTo>
                    <a:pt x="456" y="663"/>
                    <a:pt x="471" y="644"/>
                    <a:pt x="485" y="624"/>
                  </a:cubicBezTo>
                  <a:cubicBezTo>
                    <a:pt x="492" y="613"/>
                    <a:pt x="497" y="600"/>
                    <a:pt x="504" y="590"/>
                  </a:cubicBezTo>
                  <a:cubicBezTo>
                    <a:pt x="512" y="579"/>
                    <a:pt x="521" y="569"/>
                    <a:pt x="529" y="559"/>
                  </a:cubicBezTo>
                  <a:cubicBezTo>
                    <a:pt x="536" y="549"/>
                    <a:pt x="543" y="539"/>
                    <a:pt x="549" y="529"/>
                  </a:cubicBezTo>
                  <a:cubicBezTo>
                    <a:pt x="556" y="514"/>
                    <a:pt x="570" y="504"/>
                    <a:pt x="573" y="486"/>
                  </a:cubicBezTo>
                  <a:cubicBezTo>
                    <a:pt x="575" y="473"/>
                    <a:pt x="582" y="460"/>
                    <a:pt x="590" y="449"/>
                  </a:cubicBezTo>
                  <a:cubicBezTo>
                    <a:pt x="602" y="433"/>
                    <a:pt x="617" y="419"/>
                    <a:pt x="631" y="405"/>
                  </a:cubicBezTo>
                  <a:cubicBezTo>
                    <a:pt x="634" y="403"/>
                    <a:pt x="639" y="401"/>
                    <a:pt x="643" y="401"/>
                  </a:cubicBezTo>
                  <a:cubicBezTo>
                    <a:pt x="644" y="401"/>
                    <a:pt x="645" y="401"/>
                    <a:pt x="646" y="401"/>
                  </a:cubicBezTo>
                  <a:cubicBezTo>
                    <a:pt x="650" y="403"/>
                    <a:pt x="657" y="411"/>
                    <a:pt x="656" y="413"/>
                  </a:cubicBezTo>
                  <a:cubicBezTo>
                    <a:pt x="652" y="424"/>
                    <a:pt x="646" y="434"/>
                    <a:pt x="641" y="445"/>
                  </a:cubicBezTo>
                  <a:cubicBezTo>
                    <a:pt x="628" y="469"/>
                    <a:pt x="620" y="494"/>
                    <a:pt x="625" y="522"/>
                  </a:cubicBezTo>
                  <a:cubicBezTo>
                    <a:pt x="630" y="547"/>
                    <a:pt x="645" y="560"/>
                    <a:pt x="670" y="560"/>
                  </a:cubicBezTo>
                  <a:cubicBezTo>
                    <a:pt x="670" y="560"/>
                    <a:pt x="671" y="560"/>
                    <a:pt x="671" y="560"/>
                  </a:cubicBezTo>
                  <a:cubicBezTo>
                    <a:pt x="682" y="560"/>
                    <a:pt x="692" y="558"/>
                    <a:pt x="702" y="557"/>
                  </a:cubicBezTo>
                  <a:cubicBezTo>
                    <a:pt x="702" y="566"/>
                    <a:pt x="704" y="574"/>
                    <a:pt x="702" y="581"/>
                  </a:cubicBezTo>
                  <a:cubicBezTo>
                    <a:pt x="697" y="592"/>
                    <a:pt x="688" y="602"/>
                    <a:pt x="682" y="613"/>
                  </a:cubicBezTo>
                  <a:cubicBezTo>
                    <a:pt x="671" y="634"/>
                    <a:pt x="650" y="645"/>
                    <a:pt x="632" y="658"/>
                  </a:cubicBezTo>
                  <a:cubicBezTo>
                    <a:pt x="609" y="674"/>
                    <a:pt x="587" y="693"/>
                    <a:pt x="562" y="707"/>
                  </a:cubicBezTo>
                  <a:cubicBezTo>
                    <a:pt x="541" y="720"/>
                    <a:pt x="525" y="742"/>
                    <a:pt x="508" y="760"/>
                  </a:cubicBezTo>
                  <a:cubicBezTo>
                    <a:pt x="503" y="765"/>
                    <a:pt x="501" y="771"/>
                    <a:pt x="498" y="776"/>
                  </a:cubicBezTo>
                  <a:cubicBezTo>
                    <a:pt x="497" y="781"/>
                    <a:pt x="496" y="786"/>
                    <a:pt x="495" y="791"/>
                  </a:cubicBezTo>
                  <a:cubicBezTo>
                    <a:pt x="494" y="797"/>
                    <a:pt x="495" y="804"/>
                    <a:pt x="493" y="809"/>
                  </a:cubicBezTo>
                  <a:cubicBezTo>
                    <a:pt x="489" y="820"/>
                    <a:pt x="490" y="844"/>
                    <a:pt x="498" y="848"/>
                  </a:cubicBezTo>
                  <a:cubicBezTo>
                    <a:pt x="507" y="853"/>
                    <a:pt x="516" y="859"/>
                    <a:pt x="526" y="859"/>
                  </a:cubicBezTo>
                  <a:cubicBezTo>
                    <a:pt x="532" y="859"/>
                    <a:pt x="537" y="858"/>
                    <a:pt x="543" y="854"/>
                  </a:cubicBezTo>
                  <a:cubicBezTo>
                    <a:pt x="544" y="853"/>
                    <a:pt x="545" y="853"/>
                    <a:pt x="547" y="853"/>
                  </a:cubicBezTo>
                  <a:cubicBezTo>
                    <a:pt x="548" y="853"/>
                    <a:pt x="549" y="853"/>
                    <a:pt x="549" y="853"/>
                  </a:cubicBezTo>
                  <a:cubicBezTo>
                    <a:pt x="552" y="855"/>
                    <a:pt x="554" y="855"/>
                    <a:pt x="557" y="855"/>
                  </a:cubicBezTo>
                  <a:cubicBezTo>
                    <a:pt x="562" y="855"/>
                    <a:pt x="567" y="852"/>
                    <a:pt x="572" y="849"/>
                  </a:cubicBezTo>
                  <a:cubicBezTo>
                    <a:pt x="605" y="828"/>
                    <a:pt x="638" y="808"/>
                    <a:pt x="671" y="787"/>
                  </a:cubicBezTo>
                  <a:cubicBezTo>
                    <a:pt x="689" y="775"/>
                    <a:pt x="706" y="764"/>
                    <a:pt x="723" y="752"/>
                  </a:cubicBezTo>
                  <a:cubicBezTo>
                    <a:pt x="741" y="739"/>
                    <a:pt x="758" y="725"/>
                    <a:pt x="776" y="713"/>
                  </a:cubicBezTo>
                  <a:cubicBezTo>
                    <a:pt x="790" y="704"/>
                    <a:pt x="806" y="697"/>
                    <a:pt x="821" y="690"/>
                  </a:cubicBezTo>
                  <a:cubicBezTo>
                    <a:pt x="823" y="688"/>
                    <a:pt x="825" y="688"/>
                    <a:pt x="828" y="687"/>
                  </a:cubicBezTo>
                  <a:cubicBezTo>
                    <a:pt x="833" y="683"/>
                    <a:pt x="838" y="681"/>
                    <a:pt x="842" y="681"/>
                  </a:cubicBezTo>
                  <a:cubicBezTo>
                    <a:pt x="851" y="681"/>
                    <a:pt x="855" y="690"/>
                    <a:pt x="855" y="703"/>
                  </a:cubicBezTo>
                  <a:cubicBezTo>
                    <a:pt x="856" y="724"/>
                    <a:pt x="855" y="746"/>
                    <a:pt x="857" y="768"/>
                  </a:cubicBezTo>
                  <a:cubicBezTo>
                    <a:pt x="860" y="795"/>
                    <a:pt x="876" y="957"/>
                    <a:pt x="884" y="987"/>
                  </a:cubicBezTo>
                  <a:cubicBezTo>
                    <a:pt x="889" y="1005"/>
                    <a:pt x="886" y="1024"/>
                    <a:pt x="889" y="1043"/>
                  </a:cubicBezTo>
                  <a:cubicBezTo>
                    <a:pt x="893" y="1078"/>
                    <a:pt x="892" y="1113"/>
                    <a:pt x="896" y="1148"/>
                  </a:cubicBezTo>
                  <a:cubicBezTo>
                    <a:pt x="899" y="1170"/>
                    <a:pt x="898" y="1194"/>
                    <a:pt x="902" y="1215"/>
                  </a:cubicBezTo>
                  <a:cubicBezTo>
                    <a:pt x="908" y="1241"/>
                    <a:pt x="902" y="1266"/>
                    <a:pt x="910" y="1292"/>
                  </a:cubicBezTo>
                  <a:cubicBezTo>
                    <a:pt x="917" y="1316"/>
                    <a:pt x="915" y="1342"/>
                    <a:pt x="916" y="1367"/>
                  </a:cubicBezTo>
                  <a:cubicBezTo>
                    <a:pt x="917" y="1382"/>
                    <a:pt x="920" y="1396"/>
                    <a:pt x="931" y="1406"/>
                  </a:cubicBezTo>
                  <a:cubicBezTo>
                    <a:pt x="935" y="1409"/>
                    <a:pt x="937" y="1411"/>
                    <a:pt x="940" y="1411"/>
                  </a:cubicBezTo>
                  <a:cubicBezTo>
                    <a:pt x="943" y="1411"/>
                    <a:pt x="946" y="1408"/>
                    <a:pt x="948" y="1402"/>
                  </a:cubicBezTo>
                  <a:cubicBezTo>
                    <a:pt x="951" y="1393"/>
                    <a:pt x="953" y="1381"/>
                    <a:pt x="959" y="1374"/>
                  </a:cubicBezTo>
                  <a:cubicBezTo>
                    <a:pt x="972" y="1361"/>
                    <a:pt x="981" y="1346"/>
                    <a:pt x="985" y="1328"/>
                  </a:cubicBezTo>
                  <a:cubicBezTo>
                    <a:pt x="989" y="1305"/>
                    <a:pt x="1000" y="1285"/>
                    <a:pt x="1009" y="1263"/>
                  </a:cubicBezTo>
                  <a:cubicBezTo>
                    <a:pt x="1014" y="1251"/>
                    <a:pt x="1017" y="1238"/>
                    <a:pt x="1018" y="1225"/>
                  </a:cubicBezTo>
                  <a:cubicBezTo>
                    <a:pt x="1019" y="1203"/>
                    <a:pt x="1013" y="1181"/>
                    <a:pt x="1017" y="1159"/>
                  </a:cubicBezTo>
                  <a:cubicBezTo>
                    <a:pt x="1021" y="1137"/>
                    <a:pt x="1018" y="1116"/>
                    <a:pt x="1019" y="1094"/>
                  </a:cubicBezTo>
                  <a:cubicBezTo>
                    <a:pt x="1019" y="1087"/>
                    <a:pt x="1022" y="1080"/>
                    <a:pt x="1021" y="1074"/>
                  </a:cubicBezTo>
                  <a:cubicBezTo>
                    <a:pt x="1019" y="1059"/>
                    <a:pt x="1017" y="1046"/>
                    <a:pt x="1021" y="1031"/>
                  </a:cubicBezTo>
                  <a:cubicBezTo>
                    <a:pt x="1023" y="1025"/>
                    <a:pt x="1021" y="1018"/>
                    <a:pt x="1020" y="1012"/>
                  </a:cubicBezTo>
                  <a:cubicBezTo>
                    <a:pt x="1019" y="999"/>
                    <a:pt x="1018" y="986"/>
                    <a:pt x="1017" y="973"/>
                  </a:cubicBezTo>
                  <a:cubicBezTo>
                    <a:pt x="1016" y="962"/>
                    <a:pt x="1014" y="950"/>
                    <a:pt x="1013" y="939"/>
                  </a:cubicBezTo>
                  <a:cubicBezTo>
                    <a:pt x="1013" y="933"/>
                    <a:pt x="1011" y="927"/>
                    <a:pt x="1011" y="921"/>
                  </a:cubicBezTo>
                  <a:cubicBezTo>
                    <a:pt x="1011" y="898"/>
                    <a:pt x="1012" y="875"/>
                    <a:pt x="1011" y="852"/>
                  </a:cubicBezTo>
                  <a:cubicBezTo>
                    <a:pt x="1011" y="836"/>
                    <a:pt x="1008" y="820"/>
                    <a:pt x="1007" y="804"/>
                  </a:cubicBezTo>
                  <a:cubicBezTo>
                    <a:pt x="1006" y="796"/>
                    <a:pt x="1007" y="787"/>
                    <a:pt x="1007" y="779"/>
                  </a:cubicBezTo>
                  <a:cubicBezTo>
                    <a:pt x="1007" y="773"/>
                    <a:pt x="1006" y="718"/>
                    <a:pt x="1006" y="695"/>
                  </a:cubicBezTo>
                  <a:cubicBezTo>
                    <a:pt x="1006" y="692"/>
                    <a:pt x="1006" y="690"/>
                    <a:pt x="1005" y="688"/>
                  </a:cubicBezTo>
                  <a:cubicBezTo>
                    <a:pt x="1005" y="692"/>
                    <a:pt x="1005" y="693"/>
                    <a:pt x="1005" y="693"/>
                  </a:cubicBezTo>
                  <a:cubicBezTo>
                    <a:pt x="1005" y="693"/>
                    <a:pt x="1005" y="691"/>
                    <a:pt x="1005" y="690"/>
                  </a:cubicBezTo>
                  <a:cubicBezTo>
                    <a:pt x="1005" y="688"/>
                    <a:pt x="1005" y="687"/>
                    <a:pt x="1005" y="687"/>
                  </a:cubicBezTo>
                  <a:cubicBezTo>
                    <a:pt x="1005" y="687"/>
                    <a:pt x="1005" y="687"/>
                    <a:pt x="1005" y="688"/>
                  </a:cubicBezTo>
                  <a:cubicBezTo>
                    <a:pt x="1006" y="687"/>
                    <a:pt x="1006" y="686"/>
                    <a:pt x="1006" y="684"/>
                  </a:cubicBezTo>
                  <a:cubicBezTo>
                    <a:pt x="1006" y="680"/>
                    <a:pt x="1008" y="675"/>
                    <a:pt x="1008" y="671"/>
                  </a:cubicBezTo>
                  <a:cubicBezTo>
                    <a:pt x="1007" y="654"/>
                    <a:pt x="1007" y="638"/>
                    <a:pt x="1006" y="622"/>
                  </a:cubicBezTo>
                  <a:cubicBezTo>
                    <a:pt x="1005" y="610"/>
                    <a:pt x="1010" y="604"/>
                    <a:pt x="1022" y="603"/>
                  </a:cubicBezTo>
                  <a:cubicBezTo>
                    <a:pt x="1044" y="599"/>
                    <a:pt x="1067" y="596"/>
                    <a:pt x="1089" y="592"/>
                  </a:cubicBezTo>
                  <a:cubicBezTo>
                    <a:pt x="1106" y="589"/>
                    <a:pt x="1123" y="587"/>
                    <a:pt x="1139" y="580"/>
                  </a:cubicBezTo>
                  <a:cubicBezTo>
                    <a:pt x="1159" y="571"/>
                    <a:pt x="1178" y="559"/>
                    <a:pt x="1196" y="547"/>
                  </a:cubicBezTo>
                  <a:cubicBezTo>
                    <a:pt x="1221" y="529"/>
                    <a:pt x="1226" y="518"/>
                    <a:pt x="1212" y="490"/>
                  </a:cubicBezTo>
                  <a:cubicBezTo>
                    <a:pt x="1206" y="476"/>
                    <a:pt x="1195" y="467"/>
                    <a:pt x="1179" y="461"/>
                  </a:cubicBezTo>
                  <a:cubicBezTo>
                    <a:pt x="1166" y="456"/>
                    <a:pt x="1153" y="450"/>
                    <a:pt x="1139" y="450"/>
                  </a:cubicBezTo>
                  <a:cubicBezTo>
                    <a:pt x="1134" y="450"/>
                    <a:pt x="1128" y="451"/>
                    <a:pt x="1123" y="453"/>
                  </a:cubicBezTo>
                  <a:cubicBezTo>
                    <a:pt x="1122" y="453"/>
                    <a:pt x="1121" y="454"/>
                    <a:pt x="1120" y="454"/>
                  </a:cubicBezTo>
                  <a:cubicBezTo>
                    <a:pt x="1119" y="454"/>
                    <a:pt x="1119" y="454"/>
                    <a:pt x="1119" y="453"/>
                  </a:cubicBezTo>
                  <a:cubicBezTo>
                    <a:pt x="1118" y="453"/>
                    <a:pt x="1118" y="453"/>
                    <a:pt x="1117" y="453"/>
                  </a:cubicBezTo>
                  <a:cubicBezTo>
                    <a:pt x="1117" y="453"/>
                    <a:pt x="1116" y="453"/>
                    <a:pt x="1116" y="454"/>
                  </a:cubicBezTo>
                  <a:cubicBezTo>
                    <a:pt x="1095" y="456"/>
                    <a:pt x="1075" y="459"/>
                    <a:pt x="1055" y="461"/>
                  </a:cubicBezTo>
                  <a:cubicBezTo>
                    <a:pt x="1054" y="461"/>
                    <a:pt x="1054" y="462"/>
                    <a:pt x="1054" y="462"/>
                  </a:cubicBezTo>
                  <a:cubicBezTo>
                    <a:pt x="1041" y="466"/>
                    <a:pt x="1028" y="470"/>
                    <a:pt x="1015" y="474"/>
                  </a:cubicBezTo>
                  <a:cubicBezTo>
                    <a:pt x="1008" y="476"/>
                    <a:pt x="1000" y="478"/>
                    <a:pt x="990" y="481"/>
                  </a:cubicBezTo>
                  <a:cubicBezTo>
                    <a:pt x="983" y="473"/>
                    <a:pt x="988" y="460"/>
                    <a:pt x="988" y="449"/>
                  </a:cubicBezTo>
                  <a:cubicBezTo>
                    <a:pt x="988" y="428"/>
                    <a:pt x="991" y="408"/>
                    <a:pt x="989" y="387"/>
                  </a:cubicBezTo>
                  <a:cubicBezTo>
                    <a:pt x="987" y="355"/>
                    <a:pt x="986" y="323"/>
                    <a:pt x="993" y="291"/>
                  </a:cubicBezTo>
                  <a:cubicBezTo>
                    <a:pt x="994" y="286"/>
                    <a:pt x="995" y="281"/>
                    <a:pt x="995" y="276"/>
                  </a:cubicBezTo>
                  <a:cubicBezTo>
                    <a:pt x="995" y="248"/>
                    <a:pt x="994" y="221"/>
                    <a:pt x="994" y="193"/>
                  </a:cubicBezTo>
                  <a:cubicBezTo>
                    <a:pt x="994" y="175"/>
                    <a:pt x="994" y="158"/>
                    <a:pt x="995" y="141"/>
                  </a:cubicBezTo>
                  <a:cubicBezTo>
                    <a:pt x="995" y="125"/>
                    <a:pt x="997" y="109"/>
                    <a:pt x="997" y="94"/>
                  </a:cubicBezTo>
                  <a:cubicBezTo>
                    <a:pt x="997" y="70"/>
                    <a:pt x="1007" y="43"/>
                    <a:pt x="975" y="30"/>
                  </a:cubicBezTo>
                  <a:cubicBezTo>
                    <a:pt x="974" y="30"/>
                    <a:pt x="973" y="29"/>
                    <a:pt x="973" y="29"/>
                  </a:cubicBezTo>
                  <a:cubicBezTo>
                    <a:pt x="956" y="9"/>
                    <a:pt x="934" y="0"/>
                    <a:pt x="911" y="0"/>
                  </a:cubicBezTo>
                </a:path>
              </a:pathLst>
            </a:custGeom>
            <a:solidFill>
              <a:srgbClr val="231815"/>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4" name="Freeform 276"/>
            <p:cNvSpPr/>
            <p:nvPr/>
          </p:nvSpPr>
          <p:spPr bwMode="auto">
            <a:xfrm>
              <a:off x="6513176" y="1474370"/>
              <a:ext cx="137860" cy="93126"/>
            </a:xfrm>
            <a:custGeom>
              <a:avLst/>
              <a:gdLst>
                <a:gd name="T0" fmla="*/ 183 w 379"/>
                <a:gd name="T1" fmla="*/ 0 h 255"/>
                <a:gd name="T2" fmla="*/ 172 w 379"/>
                <a:gd name="T3" fmla="*/ 9 h 255"/>
                <a:gd name="T4" fmla="*/ 159 w 379"/>
                <a:gd name="T5" fmla="*/ 25 h 255"/>
                <a:gd name="T6" fmla="*/ 142 w 379"/>
                <a:gd name="T7" fmla="*/ 42 h 255"/>
                <a:gd name="T8" fmla="*/ 92 w 379"/>
                <a:gd name="T9" fmla="*/ 94 h 255"/>
                <a:gd name="T10" fmla="*/ 48 w 379"/>
                <a:gd name="T11" fmla="*/ 142 h 255"/>
                <a:gd name="T12" fmla="*/ 20 w 379"/>
                <a:gd name="T13" fmla="*/ 186 h 255"/>
                <a:gd name="T14" fmla="*/ 12 w 379"/>
                <a:gd name="T15" fmla="*/ 199 h 255"/>
                <a:gd name="T16" fmla="*/ 1 w 379"/>
                <a:gd name="T17" fmla="*/ 236 h 255"/>
                <a:gd name="T18" fmla="*/ 3 w 379"/>
                <a:gd name="T19" fmla="*/ 252 h 255"/>
                <a:gd name="T20" fmla="*/ 14 w 379"/>
                <a:gd name="T21" fmla="*/ 255 h 255"/>
                <a:gd name="T22" fmla="*/ 18 w 379"/>
                <a:gd name="T23" fmla="*/ 255 h 255"/>
                <a:gd name="T24" fmla="*/ 57 w 379"/>
                <a:gd name="T25" fmla="*/ 246 h 255"/>
                <a:gd name="T26" fmla="*/ 60 w 379"/>
                <a:gd name="T27" fmla="*/ 246 h 255"/>
                <a:gd name="T28" fmla="*/ 64 w 379"/>
                <a:gd name="T29" fmla="*/ 246 h 255"/>
                <a:gd name="T30" fmla="*/ 69 w 379"/>
                <a:gd name="T31" fmla="*/ 247 h 255"/>
                <a:gd name="T32" fmla="*/ 72 w 379"/>
                <a:gd name="T33" fmla="*/ 246 h 255"/>
                <a:gd name="T34" fmla="*/ 102 w 379"/>
                <a:gd name="T35" fmla="*/ 244 h 255"/>
                <a:gd name="T36" fmla="*/ 139 w 379"/>
                <a:gd name="T37" fmla="*/ 250 h 255"/>
                <a:gd name="T38" fmla="*/ 152 w 379"/>
                <a:gd name="T39" fmla="*/ 253 h 255"/>
                <a:gd name="T40" fmla="*/ 167 w 379"/>
                <a:gd name="T41" fmla="*/ 250 h 255"/>
                <a:gd name="T42" fmla="*/ 181 w 379"/>
                <a:gd name="T43" fmla="*/ 245 h 255"/>
                <a:gd name="T44" fmla="*/ 277 w 379"/>
                <a:gd name="T45" fmla="*/ 217 h 255"/>
                <a:gd name="T46" fmla="*/ 358 w 379"/>
                <a:gd name="T47" fmla="*/ 162 h 255"/>
                <a:gd name="T48" fmla="*/ 344 w 379"/>
                <a:gd name="T49" fmla="*/ 103 h 255"/>
                <a:gd name="T50" fmla="*/ 322 w 379"/>
                <a:gd name="T51" fmla="*/ 92 h 255"/>
                <a:gd name="T52" fmla="*/ 287 w 379"/>
                <a:gd name="T53" fmla="*/ 69 h 255"/>
                <a:gd name="T54" fmla="*/ 261 w 379"/>
                <a:gd name="T55" fmla="*/ 46 h 255"/>
                <a:gd name="T56" fmla="*/ 217 w 379"/>
                <a:gd name="T57" fmla="*/ 20 h 255"/>
                <a:gd name="T58" fmla="*/ 183 w 379"/>
                <a:gd name="T59"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9" h="255">
                  <a:moveTo>
                    <a:pt x="183" y="0"/>
                  </a:moveTo>
                  <a:cubicBezTo>
                    <a:pt x="178" y="4"/>
                    <a:pt x="175" y="6"/>
                    <a:pt x="172" y="9"/>
                  </a:cubicBezTo>
                  <a:cubicBezTo>
                    <a:pt x="167" y="14"/>
                    <a:pt x="164" y="20"/>
                    <a:pt x="159" y="25"/>
                  </a:cubicBezTo>
                  <a:cubicBezTo>
                    <a:pt x="154" y="31"/>
                    <a:pt x="148" y="36"/>
                    <a:pt x="142" y="42"/>
                  </a:cubicBezTo>
                  <a:cubicBezTo>
                    <a:pt x="126" y="59"/>
                    <a:pt x="110" y="78"/>
                    <a:pt x="92" y="94"/>
                  </a:cubicBezTo>
                  <a:cubicBezTo>
                    <a:pt x="76" y="108"/>
                    <a:pt x="60" y="124"/>
                    <a:pt x="48" y="142"/>
                  </a:cubicBezTo>
                  <a:cubicBezTo>
                    <a:pt x="37" y="156"/>
                    <a:pt x="27" y="170"/>
                    <a:pt x="20" y="186"/>
                  </a:cubicBezTo>
                  <a:cubicBezTo>
                    <a:pt x="18" y="190"/>
                    <a:pt x="14" y="194"/>
                    <a:pt x="12" y="199"/>
                  </a:cubicBezTo>
                  <a:cubicBezTo>
                    <a:pt x="8" y="211"/>
                    <a:pt x="4" y="223"/>
                    <a:pt x="1" y="236"/>
                  </a:cubicBezTo>
                  <a:cubicBezTo>
                    <a:pt x="0" y="241"/>
                    <a:pt x="0" y="248"/>
                    <a:pt x="3" y="252"/>
                  </a:cubicBezTo>
                  <a:cubicBezTo>
                    <a:pt x="5" y="254"/>
                    <a:pt x="9" y="255"/>
                    <a:pt x="14" y="255"/>
                  </a:cubicBezTo>
                  <a:cubicBezTo>
                    <a:pt x="15" y="255"/>
                    <a:pt x="17" y="255"/>
                    <a:pt x="18" y="255"/>
                  </a:cubicBezTo>
                  <a:cubicBezTo>
                    <a:pt x="31" y="253"/>
                    <a:pt x="44" y="249"/>
                    <a:pt x="57" y="246"/>
                  </a:cubicBezTo>
                  <a:cubicBezTo>
                    <a:pt x="58" y="246"/>
                    <a:pt x="59" y="246"/>
                    <a:pt x="60" y="246"/>
                  </a:cubicBezTo>
                  <a:cubicBezTo>
                    <a:pt x="62" y="246"/>
                    <a:pt x="63" y="246"/>
                    <a:pt x="64" y="246"/>
                  </a:cubicBezTo>
                  <a:cubicBezTo>
                    <a:pt x="66" y="246"/>
                    <a:pt x="67" y="247"/>
                    <a:pt x="69" y="247"/>
                  </a:cubicBezTo>
                  <a:cubicBezTo>
                    <a:pt x="70" y="247"/>
                    <a:pt x="71" y="247"/>
                    <a:pt x="72" y="246"/>
                  </a:cubicBezTo>
                  <a:cubicBezTo>
                    <a:pt x="82" y="245"/>
                    <a:pt x="92" y="244"/>
                    <a:pt x="102" y="244"/>
                  </a:cubicBezTo>
                  <a:cubicBezTo>
                    <a:pt x="115" y="244"/>
                    <a:pt x="127" y="246"/>
                    <a:pt x="139" y="250"/>
                  </a:cubicBezTo>
                  <a:cubicBezTo>
                    <a:pt x="144" y="252"/>
                    <a:pt x="148" y="253"/>
                    <a:pt x="152" y="253"/>
                  </a:cubicBezTo>
                  <a:cubicBezTo>
                    <a:pt x="157" y="253"/>
                    <a:pt x="162" y="252"/>
                    <a:pt x="167" y="250"/>
                  </a:cubicBezTo>
                  <a:cubicBezTo>
                    <a:pt x="171" y="248"/>
                    <a:pt x="176" y="246"/>
                    <a:pt x="181" y="245"/>
                  </a:cubicBezTo>
                  <a:cubicBezTo>
                    <a:pt x="214" y="240"/>
                    <a:pt x="246" y="230"/>
                    <a:pt x="277" y="217"/>
                  </a:cubicBezTo>
                  <a:cubicBezTo>
                    <a:pt x="308" y="203"/>
                    <a:pt x="337" y="190"/>
                    <a:pt x="358" y="162"/>
                  </a:cubicBezTo>
                  <a:cubicBezTo>
                    <a:pt x="379" y="134"/>
                    <a:pt x="368" y="118"/>
                    <a:pt x="344" y="103"/>
                  </a:cubicBezTo>
                  <a:cubicBezTo>
                    <a:pt x="337" y="99"/>
                    <a:pt x="329" y="96"/>
                    <a:pt x="322" y="92"/>
                  </a:cubicBezTo>
                  <a:cubicBezTo>
                    <a:pt x="310" y="85"/>
                    <a:pt x="299" y="77"/>
                    <a:pt x="287" y="69"/>
                  </a:cubicBezTo>
                  <a:cubicBezTo>
                    <a:pt x="278" y="62"/>
                    <a:pt x="270" y="52"/>
                    <a:pt x="261" y="46"/>
                  </a:cubicBezTo>
                  <a:cubicBezTo>
                    <a:pt x="247" y="36"/>
                    <a:pt x="232" y="28"/>
                    <a:pt x="217" y="20"/>
                  </a:cubicBezTo>
                  <a:cubicBezTo>
                    <a:pt x="206" y="13"/>
                    <a:pt x="195" y="7"/>
                    <a:pt x="183" y="0"/>
                  </a:cubicBezTo>
                </a:path>
              </a:pathLst>
            </a:custGeom>
            <a:solidFill>
              <a:srgbClr val="231815"/>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5" name="Freeform 277"/>
            <p:cNvSpPr/>
            <p:nvPr/>
          </p:nvSpPr>
          <p:spPr bwMode="auto">
            <a:xfrm>
              <a:off x="5833640" y="1597590"/>
              <a:ext cx="190725" cy="290765"/>
            </a:xfrm>
            <a:custGeom>
              <a:avLst/>
              <a:gdLst>
                <a:gd name="T0" fmla="*/ 372 w 523"/>
                <a:gd name="T1" fmla="*/ 1 h 796"/>
                <a:gd name="T2" fmla="*/ 241 w 523"/>
                <a:gd name="T3" fmla="*/ 27 h 796"/>
                <a:gd name="T4" fmla="*/ 154 w 523"/>
                <a:gd name="T5" fmla="*/ 83 h 796"/>
                <a:gd name="T6" fmla="*/ 109 w 523"/>
                <a:gd name="T7" fmla="*/ 147 h 796"/>
                <a:gd name="T8" fmla="*/ 94 w 523"/>
                <a:gd name="T9" fmla="*/ 162 h 796"/>
                <a:gd name="T10" fmla="*/ 73 w 523"/>
                <a:gd name="T11" fmla="*/ 137 h 796"/>
                <a:gd name="T12" fmla="*/ 35 w 523"/>
                <a:gd name="T13" fmla="*/ 79 h 796"/>
                <a:gd name="T14" fmla="*/ 16 w 523"/>
                <a:gd name="T15" fmla="*/ 122 h 796"/>
                <a:gd name="T16" fmla="*/ 4 w 523"/>
                <a:gd name="T17" fmla="*/ 185 h 796"/>
                <a:gd name="T18" fmla="*/ 5 w 523"/>
                <a:gd name="T19" fmla="*/ 249 h 796"/>
                <a:gd name="T20" fmla="*/ 11 w 523"/>
                <a:gd name="T21" fmla="*/ 321 h 796"/>
                <a:gd name="T22" fmla="*/ 50 w 523"/>
                <a:gd name="T23" fmla="*/ 396 h 796"/>
                <a:gd name="T24" fmla="*/ 93 w 523"/>
                <a:gd name="T25" fmla="*/ 405 h 796"/>
                <a:gd name="T26" fmla="*/ 130 w 523"/>
                <a:gd name="T27" fmla="*/ 373 h 796"/>
                <a:gd name="T28" fmla="*/ 132 w 523"/>
                <a:gd name="T29" fmla="*/ 293 h 796"/>
                <a:gd name="T30" fmla="*/ 146 w 523"/>
                <a:gd name="T31" fmla="*/ 194 h 796"/>
                <a:gd name="T32" fmla="*/ 153 w 523"/>
                <a:gd name="T33" fmla="*/ 169 h 796"/>
                <a:gd name="T34" fmla="*/ 256 w 523"/>
                <a:gd name="T35" fmla="*/ 106 h 796"/>
                <a:gd name="T36" fmla="*/ 328 w 523"/>
                <a:gd name="T37" fmla="*/ 88 h 796"/>
                <a:gd name="T38" fmla="*/ 339 w 523"/>
                <a:gd name="T39" fmla="*/ 93 h 796"/>
                <a:gd name="T40" fmla="*/ 319 w 523"/>
                <a:gd name="T41" fmla="*/ 110 h 796"/>
                <a:gd name="T42" fmla="*/ 277 w 523"/>
                <a:gd name="T43" fmla="*/ 152 h 796"/>
                <a:gd name="T44" fmla="*/ 265 w 523"/>
                <a:gd name="T45" fmla="*/ 154 h 796"/>
                <a:gd name="T46" fmla="*/ 231 w 523"/>
                <a:gd name="T47" fmla="*/ 182 h 796"/>
                <a:gd name="T48" fmla="*/ 154 w 523"/>
                <a:gd name="T49" fmla="*/ 298 h 796"/>
                <a:gd name="T50" fmla="*/ 219 w 523"/>
                <a:gd name="T51" fmla="*/ 341 h 796"/>
                <a:gd name="T52" fmla="*/ 229 w 523"/>
                <a:gd name="T53" fmla="*/ 382 h 796"/>
                <a:gd name="T54" fmla="*/ 222 w 523"/>
                <a:gd name="T55" fmla="*/ 442 h 796"/>
                <a:gd name="T56" fmla="*/ 213 w 523"/>
                <a:gd name="T57" fmla="*/ 540 h 796"/>
                <a:gd name="T58" fmla="*/ 203 w 523"/>
                <a:gd name="T59" fmla="*/ 610 h 796"/>
                <a:gd name="T60" fmla="*/ 201 w 523"/>
                <a:gd name="T61" fmla="*/ 652 h 796"/>
                <a:gd name="T62" fmla="*/ 190 w 523"/>
                <a:gd name="T63" fmla="*/ 652 h 796"/>
                <a:gd name="T64" fmla="*/ 132 w 523"/>
                <a:gd name="T65" fmla="*/ 615 h 796"/>
                <a:gd name="T66" fmla="*/ 87 w 523"/>
                <a:gd name="T67" fmla="*/ 593 h 796"/>
                <a:gd name="T68" fmla="*/ 68 w 523"/>
                <a:gd name="T69" fmla="*/ 587 h 796"/>
                <a:gd name="T70" fmla="*/ 78 w 523"/>
                <a:gd name="T71" fmla="*/ 634 h 796"/>
                <a:gd name="T72" fmla="*/ 159 w 523"/>
                <a:gd name="T73" fmla="*/ 712 h 796"/>
                <a:gd name="T74" fmla="*/ 225 w 523"/>
                <a:gd name="T75" fmla="*/ 776 h 796"/>
                <a:gd name="T76" fmla="*/ 246 w 523"/>
                <a:gd name="T77" fmla="*/ 793 h 796"/>
                <a:gd name="T78" fmla="*/ 278 w 523"/>
                <a:gd name="T79" fmla="*/ 795 h 796"/>
                <a:gd name="T80" fmla="*/ 298 w 523"/>
                <a:gd name="T81" fmla="*/ 776 h 796"/>
                <a:gd name="T82" fmla="*/ 304 w 523"/>
                <a:gd name="T83" fmla="*/ 777 h 796"/>
                <a:gd name="T84" fmla="*/ 322 w 523"/>
                <a:gd name="T85" fmla="*/ 765 h 796"/>
                <a:gd name="T86" fmla="*/ 346 w 523"/>
                <a:gd name="T87" fmla="*/ 716 h 796"/>
                <a:gd name="T88" fmla="*/ 343 w 523"/>
                <a:gd name="T89" fmla="*/ 660 h 796"/>
                <a:gd name="T90" fmla="*/ 337 w 523"/>
                <a:gd name="T91" fmla="*/ 576 h 796"/>
                <a:gd name="T92" fmla="*/ 313 w 523"/>
                <a:gd name="T93" fmla="*/ 461 h 796"/>
                <a:gd name="T94" fmla="*/ 317 w 523"/>
                <a:gd name="T95" fmla="*/ 376 h 796"/>
                <a:gd name="T96" fmla="*/ 336 w 523"/>
                <a:gd name="T97" fmla="*/ 302 h 796"/>
                <a:gd name="T98" fmla="*/ 376 w 523"/>
                <a:gd name="T99" fmla="*/ 233 h 796"/>
                <a:gd name="T100" fmla="*/ 391 w 523"/>
                <a:gd name="T101" fmla="*/ 207 h 796"/>
                <a:gd name="T102" fmla="*/ 467 w 523"/>
                <a:gd name="T103" fmla="*/ 135 h 796"/>
                <a:gd name="T104" fmla="*/ 507 w 523"/>
                <a:gd name="T105" fmla="*/ 95 h 796"/>
                <a:gd name="T106" fmla="*/ 473 w 523"/>
                <a:gd name="T107" fmla="*/ 9 h 796"/>
                <a:gd name="T108" fmla="*/ 392 w 523"/>
                <a:gd name="T109"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3" h="796">
                  <a:moveTo>
                    <a:pt x="392" y="0"/>
                  </a:moveTo>
                  <a:cubicBezTo>
                    <a:pt x="385" y="0"/>
                    <a:pt x="378" y="0"/>
                    <a:pt x="372" y="1"/>
                  </a:cubicBezTo>
                  <a:cubicBezTo>
                    <a:pt x="351" y="1"/>
                    <a:pt x="330" y="4"/>
                    <a:pt x="310" y="9"/>
                  </a:cubicBezTo>
                  <a:cubicBezTo>
                    <a:pt x="287" y="14"/>
                    <a:pt x="262" y="15"/>
                    <a:pt x="241" y="27"/>
                  </a:cubicBezTo>
                  <a:cubicBezTo>
                    <a:pt x="227" y="34"/>
                    <a:pt x="212" y="40"/>
                    <a:pt x="198" y="48"/>
                  </a:cubicBezTo>
                  <a:cubicBezTo>
                    <a:pt x="183" y="58"/>
                    <a:pt x="166" y="68"/>
                    <a:pt x="154" y="83"/>
                  </a:cubicBezTo>
                  <a:cubicBezTo>
                    <a:pt x="149" y="90"/>
                    <a:pt x="142" y="96"/>
                    <a:pt x="137" y="103"/>
                  </a:cubicBezTo>
                  <a:cubicBezTo>
                    <a:pt x="127" y="117"/>
                    <a:pt x="113" y="129"/>
                    <a:pt x="109" y="147"/>
                  </a:cubicBezTo>
                  <a:cubicBezTo>
                    <a:pt x="108" y="152"/>
                    <a:pt x="105" y="157"/>
                    <a:pt x="101" y="160"/>
                  </a:cubicBezTo>
                  <a:cubicBezTo>
                    <a:pt x="100" y="161"/>
                    <a:pt x="97" y="162"/>
                    <a:pt x="94" y="162"/>
                  </a:cubicBezTo>
                  <a:cubicBezTo>
                    <a:pt x="92" y="162"/>
                    <a:pt x="91" y="162"/>
                    <a:pt x="90" y="161"/>
                  </a:cubicBezTo>
                  <a:cubicBezTo>
                    <a:pt x="84" y="153"/>
                    <a:pt x="78" y="145"/>
                    <a:pt x="73" y="137"/>
                  </a:cubicBezTo>
                  <a:cubicBezTo>
                    <a:pt x="62" y="119"/>
                    <a:pt x="52" y="102"/>
                    <a:pt x="41" y="84"/>
                  </a:cubicBezTo>
                  <a:cubicBezTo>
                    <a:pt x="40" y="81"/>
                    <a:pt x="37" y="79"/>
                    <a:pt x="35" y="79"/>
                  </a:cubicBezTo>
                  <a:cubicBezTo>
                    <a:pt x="34" y="79"/>
                    <a:pt x="32" y="80"/>
                    <a:pt x="31" y="83"/>
                  </a:cubicBezTo>
                  <a:cubicBezTo>
                    <a:pt x="25" y="95"/>
                    <a:pt x="20" y="109"/>
                    <a:pt x="16" y="122"/>
                  </a:cubicBezTo>
                  <a:cubicBezTo>
                    <a:pt x="13" y="134"/>
                    <a:pt x="11" y="146"/>
                    <a:pt x="8" y="158"/>
                  </a:cubicBezTo>
                  <a:cubicBezTo>
                    <a:pt x="6" y="167"/>
                    <a:pt x="4" y="176"/>
                    <a:pt x="4" y="185"/>
                  </a:cubicBezTo>
                  <a:cubicBezTo>
                    <a:pt x="3" y="199"/>
                    <a:pt x="4" y="212"/>
                    <a:pt x="5" y="226"/>
                  </a:cubicBezTo>
                  <a:cubicBezTo>
                    <a:pt x="5" y="233"/>
                    <a:pt x="7" y="242"/>
                    <a:pt x="5" y="249"/>
                  </a:cubicBezTo>
                  <a:cubicBezTo>
                    <a:pt x="0" y="267"/>
                    <a:pt x="8" y="283"/>
                    <a:pt x="8" y="300"/>
                  </a:cubicBezTo>
                  <a:cubicBezTo>
                    <a:pt x="8" y="307"/>
                    <a:pt x="9" y="314"/>
                    <a:pt x="11" y="321"/>
                  </a:cubicBezTo>
                  <a:cubicBezTo>
                    <a:pt x="16" y="343"/>
                    <a:pt x="22" y="365"/>
                    <a:pt x="34" y="385"/>
                  </a:cubicBezTo>
                  <a:cubicBezTo>
                    <a:pt x="38" y="392"/>
                    <a:pt x="43" y="394"/>
                    <a:pt x="50" y="396"/>
                  </a:cubicBezTo>
                  <a:cubicBezTo>
                    <a:pt x="60" y="398"/>
                    <a:pt x="70" y="401"/>
                    <a:pt x="81" y="403"/>
                  </a:cubicBezTo>
                  <a:cubicBezTo>
                    <a:pt x="84" y="404"/>
                    <a:pt x="89" y="405"/>
                    <a:pt x="93" y="405"/>
                  </a:cubicBezTo>
                  <a:cubicBezTo>
                    <a:pt x="95" y="405"/>
                    <a:pt x="96" y="405"/>
                    <a:pt x="98" y="404"/>
                  </a:cubicBezTo>
                  <a:cubicBezTo>
                    <a:pt x="110" y="395"/>
                    <a:pt x="123" y="385"/>
                    <a:pt x="130" y="373"/>
                  </a:cubicBezTo>
                  <a:cubicBezTo>
                    <a:pt x="136" y="362"/>
                    <a:pt x="137" y="346"/>
                    <a:pt x="135" y="333"/>
                  </a:cubicBezTo>
                  <a:cubicBezTo>
                    <a:pt x="133" y="319"/>
                    <a:pt x="131" y="307"/>
                    <a:pt x="132" y="293"/>
                  </a:cubicBezTo>
                  <a:cubicBezTo>
                    <a:pt x="133" y="283"/>
                    <a:pt x="132" y="273"/>
                    <a:pt x="132" y="263"/>
                  </a:cubicBezTo>
                  <a:cubicBezTo>
                    <a:pt x="132" y="239"/>
                    <a:pt x="136" y="216"/>
                    <a:pt x="146" y="194"/>
                  </a:cubicBezTo>
                  <a:cubicBezTo>
                    <a:pt x="147" y="191"/>
                    <a:pt x="147" y="187"/>
                    <a:pt x="148" y="183"/>
                  </a:cubicBezTo>
                  <a:cubicBezTo>
                    <a:pt x="150" y="179"/>
                    <a:pt x="150" y="173"/>
                    <a:pt x="153" y="169"/>
                  </a:cubicBezTo>
                  <a:cubicBezTo>
                    <a:pt x="174" y="148"/>
                    <a:pt x="196" y="127"/>
                    <a:pt x="224" y="115"/>
                  </a:cubicBezTo>
                  <a:cubicBezTo>
                    <a:pt x="234" y="111"/>
                    <a:pt x="245" y="109"/>
                    <a:pt x="256" y="106"/>
                  </a:cubicBezTo>
                  <a:cubicBezTo>
                    <a:pt x="270" y="102"/>
                    <a:pt x="283" y="99"/>
                    <a:pt x="297" y="95"/>
                  </a:cubicBezTo>
                  <a:cubicBezTo>
                    <a:pt x="307" y="92"/>
                    <a:pt x="318" y="89"/>
                    <a:pt x="328" y="88"/>
                  </a:cubicBezTo>
                  <a:cubicBezTo>
                    <a:pt x="329" y="88"/>
                    <a:pt x="329" y="88"/>
                    <a:pt x="329" y="88"/>
                  </a:cubicBezTo>
                  <a:cubicBezTo>
                    <a:pt x="332" y="88"/>
                    <a:pt x="336" y="91"/>
                    <a:pt x="339" y="93"/>
                  </a:cubicBezTo>
                  <a:cubicBezTo>
                    <a:pt x="337" y="96"/>
                    <a:pt x="336" y="100"/>
                    <a:pt x="333" y="102"/>
                  </a:cubicBezTo>
                  <a:cubicBezTo>
                    <a:pt x="329" y="105"/>
                    <a:pt x="324" y="108"/>
                    <a:pt x="319" y="110"/>
                  </a:cubicBezTo>
                  <a:cubicBezTo>
                    <a:pt x="304" y="116"/>
                    <a:pt x="291" y="126"/>
                    <a:pt x="282" y="141"/>
                  </a:cubicBezTo>
                  <a:cubicBezTo>
                    <a:pt x="280" y="145"/>
                    <a:pt x="279" y="149"/>
                    <a:pt x="277" y="152"/>
                  </a:cubicBezTo>
                  <a:cubicBezTo>
                    <a:pt x="275" y="155"/>
                    <a:pt x="273" y="158"/>
                    <a:pt x="270" y="158"/>
                  </a:cubicBezTo>
                  <a:cubicBezTo>
                    <a:pt x="269" y="158"/>
                    <a:pt x="267" y="156"/>
                    <a:pt x="265" y="154"/>
                  </a:cubicBezTo>
                  <a:cubicBezTo>
                    <a:pt x="262" y="157"/>
                    <a:pt x="261" y="160"/>
                    <a:pt x="259" y="162"/>
                  </a:cubicBezTo>
                  <a:cubicBezTo>
                    <a:pt x="250" y="169"/>
                    <a:pt x="240" y="175"/>
                    <a:pt x="231" y="182"/>
                  </a:cubicBezTo>
                  <a:cubicBezTo>
                    <a:pt x="211" y="201"/>
                    <a:pt x="192" y="221"/>
                    <a:pt x="176" y="243"/>
                  </a:cubicBezTo>
                  <a:cubicBezTo>
                    <a:pt x="164" y="260"/>
                    <a:pt x="153" y="277"/>
                    <a:pt x="154" y="298"/>
                  </a:cubicBezTo>
                  <a:cubicBezTo>
                    <a:pt x="154" y="312"/>
                    <a:pt x="162" y="325"/>
                    <a:pt x="176" y="329"/>
                  </a:cubicBezTo>
                  <a:cubicBezTo>
                    <a:pt x="190" y="334"/>
                    <a:pt x="205" y="337"/>
                    <a:pt x="219" y="341"/>
                  </a:cubicBezTo>
                  <a:cubicBezTo>
                    <a:pt x="221" y="342"/>
                    <a:pt x="224" y="343"/>
                    <a:pt x="225" y="345"/>
                  </a:cubicBezTo>
                  <a:cubicBezTo>
                    <a:pt x="231" y="357"/>
                    <a:pt x="231" y="369"/>
                    <a:pt x="229" y="382"/>
                  </a:cubicBezTo>
                  <a:cubicBezTo>
                    <a:pt x="229" y="387"/>
                    <a:pt x="230" y="392"/>
                    <a:pt x="229" y="396"/>
                  </a:cubicBezTo>
                  <a:cubicBezTo>
                    <a:pt x="227" y="412"/>
                    <a:pt x="223" y="427"/>
                    <a:pt x="222" y="442"/>
                  </a:cubicBezTo>
                  <a:cubicBezTo>
                    <a:pt x="220" y="456"/>
                    <a:pt x="223" y="471"/>
                    <a:pt x="218" y="484"/>
                  </a:cubicBezTo>
                  <a:cubicBezTo>
                    <a:pt x="213" y="503"/>
                    <a:pt x="213" y="522"/>
                    <a:pt x="213" y="540"/>
                  </a:cubicBezTo>
                  <a:cubicBezTo>
                    <a:pt x="213" y="550"/>
                    <a:pt x="214" y="560"/>
                    <a:pt x="211" y="568"/>
                  </a:cubicBezTo>
                  <a:cubicBezTo>
                    <a:pt x="206" y="582"/>
                    <a:pt x="201" y="596"/>
                    <a:pt x="203" y="610"/>
                  </a:cubicBezTo>
                  <a:cubicBezTo>
                    <a:pt x="203" y="622"/>
                    <a:pt x="204" y="633"/>
                    <a:pt x="205" y="645"/>
                  </a:cubicBezTo>
                  <a:cubicBezTo>
                    <a:pt x="205" y="647"/>
                    <a:pt x="203" y="652"/>
                    <a:pt x="201" y="652"/>
                  </a:cubicBezTo>
                  <a:cubicBezTo>
                    <a:pt x="200" y="653"/>
                    <a:pt x="198" y="653"/>
                    <a:pt x="197" y="653"/>
                  </a:cubicBezTo>
                  <a:cubicBezTo>
                    <a:pt x="194" y="653"/>
                    <a:pt x="192" y="652"/>
                    <a:pt x="190" y="652"/>
                  </a:cubicBezTo>
                  <a:cubicBezTo>
                    <a:pt x="185" y="649"/>
                    <a:pt x="180" y="646"/>
                    <a:pt x="175" y="642"/>
                  </a:cubicBezTo>
                  <a:cubicBezTo>
                    <a:pt x="161" y="633"/>
                    <a:pt x="143" y="629"/>
                    <a:pt x="132" y="615"/>
                  </a:cubicBezTo>
                  <a:cubicBezTo>
                    <a:pt x="129" y="611"/>
                    <a:pt x="124" y="609"/>
                    <a:pt x="119" y="607"/>
                  </a:cubicBezTo>
                  <a:cubicBezTo>
                    <a:pt x="109" y="602"/>
                    <a:pt x="98" y="597"/>
                    <a:pt x="87" y="593"/>
                  </a:cubicBezTo>
                  <a:cubicBezTo>
                    <a:pt x="81" y="590"/>
                    <a:pt x="75" y="588"/>
                    <a:pt x="68" y="587"/>
                  </a:cubicBezTo>
                  <a:cubicBezTo>
                    <a:pt x="68" y="587"/>
                    <a:pt x="68" y="587"/>
                    <a:pt x="68" y="587"/>
                  </a:cubicBezTo>
                  <a:cubicBezTo>
                    <a:pt x="66" y="587"/>
                    <a:pt x="62" y="593"/>
                    <a:pt x="62" y="595"/>
                  </a:cubicBezTo>
                  <a:cubicBezTo>
                    <a:pt x="67" y="608"/>
                    <a:pt x="69" y="624"/>
                    <a:pt x="78" y="634"/>
                  </a:cubicBezTo>
                  <a:cubicBezTo>
                    <a:pt x="92" y="652"/>
                    <a:pt x="110" y="666"/>
                    <a:pt x="126" y="682"/>
                  </a:cubicBezTo>
                  <a:cubicBezTo>
                    <a:pt x="137" y="692"/>
                    <a:pt x="149" y="701"/>
                    <a:pt x="159" y="712"/>
                  </a:cubicBezTo>
                  <a:cubicBezTo>
                    <a:pt x="167" y="721"/>
                    <a:pt x="174" y="732"/>
                    <a:pt x="182" y="741"/>
                  </a:cubicBezTo>
                  <a:cubicBezTo>
                    <a:pt x="195" y="755"/>
                    <a:pt x="205" y="771"/>
                    <a:pt x="225" y="776"/>
                  </a:cubicBezTo>
                  <a:cubicBezTo>
                    <a:pt x="228" y="777"/>
                    <a:pt x="229" y="781"/>
                    <a:pt x="232" y="783"/>
                  </a:cubicBezTo>
                  <a:cubicBezTo>
                    <a:pt x="236" y="787"/>
                    <a:pt x="241" y="792"/>
                    <a:pt x="246" y="793"/>
                  </a:cubicBezTo>
                  <a:cubicBezTo>
                    <a:pt x="254" y="795"/>
                    <a:pt x="262" y="796"/>
                    <a:pt x="270" y="796"/>
                  </a:cubicBezTo>
                  <a:cubicBezTo>
                    <a:pt x="273" y="796"/>
                    <a:pt x="275" y="795"/>
                    <a:pt x="278" y="795"/>
                  </a:cubicBezTo>
                  <a:cubicBezTo>
                    <a:pt x="282" y="795"/>
                    <a:pt x="286" y="790"/>
                    <a:pt x="287" y="787"/>
                  </a:cubicBezTo>
                  <a:cubicBezTo>
                    <a:pt x="289" y="780"/>
                    <a:pt x="292" y="776"/>
                    <a:pt x="298" y="776"/>
                  </a:cubicBezTo>
                  <a:cubicBezTo>
                    <a:pt x="299" y="776"/>
                    <a:pt x="300" y="776"/>
                    <a:pt x="301" y="777"/>
                  </a:cubicBezTo>
                  <a:cubicBezTo>
                    <a:pt x="302" y="777"/>
                    <a:pt x="303" y="777"/>
                    <a:pt x="304" y="777"/>
                  </a:cubicBezTo>
                  <a:cubicBezTo>
                    <a:pt x="309" y="777"/>
                    <a:pt x="313" y="775"/>
                    <a:pt x="315" y="769"/>
                  </a:cubicBezTo>
                  <a:cubicBezTo>
                    <a:pt x="315" y="767"/>
                    <a:pt x="319" y="765"/>
                    <a:pt x="322" y="765"/>
                  </a:cubicBezTo>
                  <a:cubicBezTo>
                    <a:pt x="332" y="765"/>
                    <a:pt x="338" y="759"/>
                    <a:pt x="341" y="751"/>
                  </a:cubicBezTo>
                  <a:cubicBezTo>
                    <a:pt x="345" y="740"/>
                    <a:pt x="348" y="728"/>
                    <a:pt x="346" y="716"/>
                  </a:cubicBezTo>
                  <a:cubicBezTo>
                    <a:pt x="345" y="709"/>
                    <a:pt x="344" y="703"/>
                    <a:pt x="344" y="697"/>
                  </a:cubicBezTo>
                  <a:cubicBezTo>
                    <a:pt x="343" y="684"/>
                    <a:pt x="344" y="672"/>
                    <a:pt x="343" y="660"/>
                  </a:cubicBezTo>
                  <a:cubicBezTo>
                    <a:pt x="343" y="644"/>
                    <a:pt x="341" y="628"/>
                    <a:pt x="339" y="613"/>
                  </a:cubicBezTo>
                  <a:cubicBezTo>
                    <a:pt x="338" y="600"/>
                    <a:pt x="339" y="588"/>
                    <a:pt x="337" y="576"/>
                  </a:cubicBezTo>
                  <a:cubicBezTo>
                    <a:pt x="334" y="562"/>
                    <a:pt x="332" y="548"/>
                    <a:pt x="326" y="535"/>
                  </a:cubicBezTo>
                  <a:cubicBezTo>
                    <a:pt x="317" y="511"/>
                    <a:pt x="320" y="486"/>
                    <a:pt x="313" y="461"/>
                  </a:cubicBezTo>
                  <a:cubicBezTo>
                    <a:pt x="309" y="445"/>
                    <a:pt x="313" y="427"/>
                    <a:pt x="314" y="410"/>
                  </a:cubicBezTo>
                  <a:cubicBezTo>
                    <a:pt x="314" y="398"/>
                    <a:pt x="315" y="387"/>
                    <a:pt x="317" y="376"/>
                  </a:cubicBezTo>
                  <a:cubicBezTo>
                    <a:pt x="320" y="357"/>
                    <a:pt x="323" y="339"/>
                    <a:pt x="328" y="320"/>
                  </a:cubicBezTo>
                  <a:cubicBezTo>
                    <a:pt x="329" y="314"/>
                    <a:pt x="331" y="307"/>
                    <a:pt x="336" y="302"/>
                  </a:cubicBezTo>
                  <a:cubicBezTo>
                    <a:pt x="351" y="287"/>
                    <a:pt x="359" y="268"/>
                    <a:pt x="369" y="249"/>
                  </a:cubicBezTo>
                  <a:cubicBezTo>
                    <a:pt x="371" y="244"/>
                    <a:pt x="377" y="237"/>
                    <a:pt x="376" y="233"/>
                  </a:cubicBezTo>
                  <a:cubicBezTo>
                    <a:pt x="371" y="221"/>
                    <a:pt x="375" y="215"/>
                    <a:pt x="387" y="211"/>
                  </a:cubicBezTo>
                  <a:cubicBezTo>
                    <a:pt x="389" y="211"/>
                    <a:pt x="390" y="209"/>
                    <a:pt x="391" y="207"/>
                  </a:cubicBezTo>
                  <a:cubicBezTo>
                    <a:pt x="400" y="199"/>
                    <a:pt x="410" y="190"/>
                    <a:pt x="419" y="181"/>
                  </a:cubicBezTo>
                  <a:cubicBezTo>
                    <a:pt x="435" y="166"/>
                    <a:pt x="451" y="151"/>
                    <a:pt x="467" y="135"/>
                  </a:cubicBezTo>
                  <a:cubicBezTo>
                    <a:pt x="475" y="127"/>
                    <a:pt x="483" y="118"/>
                    <a:pt x="492" y="110"/>
                  </a:cubicBezTo>
                  <a:cubicBezTo>
                    <a:pt x="497" y="105"/>
                    <a:pt x="502" y="100"/>
                    <a:pt x="507" y="95"/>
                  </a:cubicBezTo>
                  <a:cubicBezTo>
                    <a:pt x="523" y="78"/>
                    <a:pt x="516" y="58"/>
                    <a:pt x="512" y="40"/>
                  </a:cubicBezTo>
                  <a:cubicBezTo>
                    <a:pt x="508" y="21"/>
                    <a:pt x="490" y="15"/>
                    <a:pt x="473" y="9"/>
                  </a:cubicBezTo>
                  <a:cubicBezTo>
                    <a:pt x="467" y="7"/>
                    <a:pt x="462" y="3"/>
                    <a:pt x="456" y="2"/>
                  </a:cubicBezTo>
                  <a:cubicBezTo>
                    <a:pt x="435" y="2"/>
                    <a:pt x="413" y="0"/>
                    <a:pt x="392" y="0"/>
                  </a:cubicBezTo>
                </a:path>
              </a:pathLst>
            </a:custGeom>
            <a:solidFill>
              <a:srgbClr val="231815"/>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66" name="Freeform 278"/>
            <p:cNvSpPr/>
            <p:nvPr/>
          </p:nvSpPr>
          <p:spPr bwMode="auto">
            <a:xfrm>
              <a:off x="5773860" y="1451190"/>
              <a:ext cx="306219" cy="148433"/>
            </a:xfrm>
            <a:custGeom>
              <a:avLst/>
              <a:gdLst>
                <a:gd name="T0" fmla="*/ 362 w 841"/>
                <a:gd name="T1" fmla="*/ 0 h 407"/>
                <a:gd name="T2" fmla="*/ 299 w 841"/>
                <a:gd name="T3" fmla="*/ 7 h 407"/>
                <a:gd name="T4" fmla="*/ 283 w 841"/>
                <a:gd name="T5" fmla="*/ 30 h 407"/>
                <a:gd name="T6" fmla="*/ 298 w 841"/>
                <a:gd name="T7" fmla="*/ 63 h 407"/>
                <a:gd name="T8" fmla="*/ 326 w 841"/>
                <a:gd name="T9" fmla="*/ 97 h 407"/>
                <a:gd name="T10" fmla="*/ 327 w 841"/>
                <a:gd name="T11" fmla="*/ 113 h 407"/>
                <a:gd name="T12" fmla="*/ 292 w 841"/>
                <a:gd name="T13" fmla="*/ 157 h 407"/>
                <a:gd name="T14" fmla="*/ 265 w 841"/>
                <a:gd name="T15" fmla="*/ 175 h 407"/>
                <a:gd name="T16" fmla="*/ 250 w 841"/>
                <a:gd name="T17" fmla="*/ 180 h 407"/>
                <a:gd name="T18" fmla="*/ 228 w 841"/>
                <a:gd name="T19" fmla="*/ 192 h 407"/>
                <a:gd name="T20" fmla="*/ 170 w 841"/>
                <a:gd name="T21" fmla="*/ 213 h 407"/>
                <a:gd name="T22" fmla="*/ 133 w 841"/>
                <a:gd name="T23" fmla="*/ 227 h 407"/>
                <a:gd name="T24" fmla="*/ 48 w 841"/>
                <a:gd name="T25" fmla="*/ 244 h 407"/>
                <a:gd name="T26" fmla="*/ 22 w 841"/>
                <a:gd name="T27" fmla="*/ 270 h 407"/>
                <a:gd name="T28" fmla="*/ 14 w 841"/>
                <a:gd name="T29" fmla="*/ 281 h 407"/>
                <a:gd name="T30" fmla="*/ 0 w 841"/>
                <a:gd name="T31" fmla="*/ 298 h 407"/>
                <a:gd name="T32" fmla="*/ 7 w 841"/>
                <a:gd name="T33" fmla="*/ 333 h 407"/>
                <a:gd name="T34" fmla="*/ 11 w 841"/>
                <a:gd name="T35" fmla="*/ 349 h 407"/>
                <a:gd name="T36" fmla="*/ 33 w 841"/>
                <a:gd name="T37" fmla="*/ 385 h 407"/>
                <a:gd name="T38" fmla="*/ 78 w 841"/>
                <a:gd name="T39" fmla="*/ 401 h 407"/>
                <a:gd name="T40" fmla="*/ 100 w 841"/>
                <a:gd name="T41" fmla="*/ 403 h 407"/>
                <a:gd name="T42" fmla="*/ 121 w 841"/>
                <a:gd name="T43" fmla="*/ 407 h 407"/>
                <a:gd name="T44" fmla="*/ 132 w 841"/>
                <a:gd name="T45" fmla="*/ 406 h 407"/>
                <a:gd name="T46" fmla="*/ 154 w 841"/>
                <a:gd name="T47" fmla="*/ 403 h 407"/>
                <a:gd name="T48" fmla="*/ 161 w 841"/>
                <a:gd name="T49" fmla="*/ 403 h 407"/>
                <a:gd name="T50" fmla="*/ 168 w 841"/>
                <a:gd name="T51" fmla="*/ 403 h 407"/>
                <a:gd name="T52" fmla="*/ 178 w 841"/>
                <a:gd name="T53" fmla="*/ 403 h 407"/>
                <a:gd name="T54" fmla="*/ 225 w 841"/>
                <a:gd name="T55" fmla="*/ 397 h 407"/>
                <a:gd name="T56" fmla="*/ 305 w 841"/>
                <a:gd name="T57" fmla="*/ 382 h 407"/>
                <a:gd name="T58" fmla="*/ 309 w 841"/>
                <a:gd name="T59" fmla="*/ 380 h 407"/>
                <a:gd name="T60" fmla="*/ 328 w 841"/>
                <a:gd name="T61" fmla="*/ 370 h 407"/>
                <a:gd name="T62" fmla="*/ 368 w 841"/>
                <a:gd name="T63" fmla="*/ 357 h 407"/>
                <a:gd name="T64" fmla="*/ 386 w 841"/>
                <a:gd name="T65" fmla="*/ 353 h 407"/>
                <a:gd name="T66" fmla="*/ 412 w 841"/>
                <a:gd name="T67" fmla="*/ 343 h 407"/>
                <a:gd name="T68" fmla="*/ 454 w 841"/>
                <a:gd name="T69" fmla="*/ 334 h 407"/>
                <a:gd name="T70" fmla="*/ 525 w 841"/>
                <a:gd name="T71" fmla="*/ 304 h 407"/>
                <a:gd name="T72" fmla="*/ 605 w 841"/>
                <a:gd name="T73" fmla="*/ 271 h 407"/>
                <a:gd name="T74" fmla="*/ 677 w 841"/>
                <a:gd name="T75" fmla="*/ 244 h 407"/>
                <a:gd name="T76" fmla="*/ 716 w 841"/>
                <a:gd name="T77" fmla="*/ 232 h 407"/>
                <a:gd name="T78" fmla="*/ 785 w 841"/>
                <a:gd name="T79" fmla="*/ 213 h 407"/>
                <a:gd name="T80" fmla="*/ 807 w 841"/>
                <a:gd name="T81" fmla="*/ 196 h 407"/>
                <a:gd name="T82" fmla="*/ 828 w 841"/>
                <a:gd name="T83" fmla="*/ 164 h 407"/>
                <a:gd name="T84" fmla="*/ 821 w 841"/>
                <a:gd name="T85" fmla="*/ 116 h 407"/>
                <a:gd name="T86" fmla="*/ 784 w 841"/>
                <a:gd name="T87" fmla="*/ 106 h 407"/>
                <a:gd name="T88" fmla="*/ 768 w 841"/>
                <a:gd name="T89" fmla="*/ 109 h 407"/>
                <a:gd name="T90" fmla="*/ 698 w 841"/>
                <a:gd name="T91" fmla="*/ 128 h 407"/>
                <a:gd name="T92" fmla="*/ 674 w 841"/>
                <a:gd name="T93" fmla="*/ 132 h 407"/>
                <a:gd name="T94" fmla="*/ 622 w 841"/>
                <a:gd name="T95" fmla="*/ 133 h 407"/>
                <a:gd name="T96" fmla="*/ 586 w 841"/>
                <a:gd name="T97" fmla="*/ 137 h 407"/>
                <a:gd name="T98" fmla="*/ 573 w 841"/>
                <a:gd name="T99" fmla="*/ 136 h 407"/>
                <a:gd name="T100" fmla="*/ 564 w 841"/>
                <a:gd name="T101" fmla="*/ 128 h 407"/>
                <a:gd name="T102" fmla="*/ 551 w 841"/>
                <a:gd name="T103" fmla="*/ 86 h 407"/>
                <a:gd name="T104" fmla="*/ 530 w 841"/>
                <a:gd name="T105" fmla="*/ 55 h 407"/>
                <a:gd name="T106" fmla="*/ 534 w 841"/>
                <a:gd name="T107" fmla="*/ 52 h 407"/>
                <a:gd name="T108" fmla="*/ 523 w 841"/>
                <a:gd name="T109" fmla="*/ 38 h 407"/>
                <a:gd name="T110" fmla="*/ 514 w 841"/>
                <a:gd name="T111" fmla="*/ 30 h 407"/>
                <a:gd name="T112" fmla="*/ 508 w 841"/>
                <a:gd name="T113" fmla="*/ 28 h 407"/>
                <a:gd name="T114" fmla="*/ 472 w 841"/>
                <a:gd name="T115" fmla="*/ 12 h 407"/>
                <a:gd name="T116" fmla="*/ 408 w 841"/>
                <a:gd name="T117" fmla="*/ 0 h 407"/>
                <a:gd name="T118" fmla="*/ 362 w 841"/>
                <a:gd name="T119" fmla="*/ 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1" h="407">
                  <a:moveTo>
                    <a:pt x="362" y="0"/>
                  </a:moveTo>
                  <a:cubicBezTo>
                    <a:pt x="341" y="0"/>
                    <a:pt x="320" y="1"/>
                    <a:pt x="299" y="7"/>
                  </a:cubicBezTo>
                  <a:cubicBezTo>
                    <a:pt x="287" y="11"/>
                    <a:pt x="280" y="19"/>
                    <a:pt x="283" y="30"/>
                  </a:cubicBezTo>
                  <a:cubicBezTo>
                    <a:pt x="286" y="41"/>
                    <a:pt x="292" y="52"/>
                    <a:pt x="298" y="63"/>
                  </a:cubicBezTo>
                  <a:cubicBezTo>
                    <a:pt x="305" y="76"/>
                    <a:pt x="321" y="82"/>
                    <a:pt x="326" y="97"/>
                  </a:cubicBezTo>
                  <a:cubicBezTo>
                    <a:pt x="327" y="102"/>
                    <a:pt x="329" y="109"/>
                    <a:pt x="327" y="113"/>
                  </a:cubicBezTo>
                  <a:cubicBezTo>
                    <a:pt x="319" y="130"/>
                    <a:pt x="308" y="146"/>
                    <a:pt x="292" y="157"/>
                  </a:cubicBezTo>
                  <a:cubicBezTo>
                    <a:pt x="283" y="163"/>
                    <a:pt x="274" y="169"/>
                    <a:pt x="265" y="175"/>
                  </a:cubicBezTo>
                  <a:cubicBezTo>
                    <a:pt x="260" y="178"/>
                    <a:pt x="254" y="178"/>
                    <a:pt x="250" y="180"/>
                  </a:cubicBezTo>
                  <a:cubicBezTo>
                    <a:pt x="242" y="184"/>
                    <a:pt x="236" y="189"/>
                    <a:pt x="228" y="192"/>
                  </a:cubicBezTo>
                  <a:cubicBezTo>
                    <a:pt x="209" y="199"/>
                    <a:pt x="190" y="205"/>
                    <a:pt x="170" y="213"/>
                  </a:cubicBezTo>
                  <a:cubicBezTo>
                    <a:pt x="158" y="217"/>
                    <a:pt x="146" y="224"/>
                    <a:pt x="133" y="227"/>
                  </a:cubicBezTo>
                  <a:cubicBezTo>
                    <a:pt x="105" y="233"/>
                    <a:pt x="77" y="238"/>
                    <a:pt x="48" y="244"/>
                  </a:cubicBezTo>
                  <a:cubicBezTo>
                    <a:pt x="35" y="246"/>
                    <a:pt x="23" y="257"/>
                    <a:pt x="22" y="270"/>
                  </a:cubicBezTo>
                  <a:cubicBezTo>
                    <a:pt x="21" y="276"/>
                    <a:pt x="18" y="278"/>
                    <a:pt x="14" y="281"/>
                  </a:cubicBezTo>
                  <a:cubicBezTo>
                    <a:pt x="8" y="286"/>
                    <a:pt x="0" y="292"/>
                    <a:pt x="0" y="298"/>
                  </a:cubicBezTo>
                  <a:cubicBezTo>
                    <a:pt x="0" y="310"/>
                    <a:pt x="4" y="321"/>
                    <a:pt x="7" y="333"/>
                  </a:cubicBezTo>
                  <a:cubicBezTo>
                    <a:pt x="8" y="338"/>
                    <a:pt x="9" y="344"/>
                    <a:pt x="11" y="349"/>
                  </a:cubicBezTo>
                  <a:cubicBezTo>
                    <a:pt x="16" y="363"/>
                    <a:pt x="20" y="378"/>
                    <a:pt x="33" y="385"/>
                  </a:cubicBezTo>
                  <a:cubicBezTo>
                    <a:pt x="46" y="393"/>
                    <a:pt x="62" y="396"/>
                    <a:pt x="78" y="401"/>
                  </a:cubicBezTo>
                  <a:cubicBezTo>
                    <a:pt x="85" y="403"/>
                    <a:pt x="93" y="401"/>
                    <a:pt x="100" y="403"/>
                  </a:cubicBezTo>
                  <a:cubicBezTo>
                    <a:pt x="107" y="406"/>
                    <a:pt x="114" y="407"/>
                    <a:pt x="121" y="407"/>
                  </a:cubicBezTo>
                  <a:cubicBezTo>
                    <a:pt x="125" y="407"/>
                    <a:pt x="128" y="407"/>
                    <a:pt x="132" y="406"/>
                  </a:cubicBezTo>
                  <a:cubicBezTo>
                    <a:pt x="140" y="404"/>
                    <a:pt x="147" y="403"/>
                    <a:pt x="154" y="403"/>
                  </a:cubicBezTo>
                  <a:cubicBezTo>
                    <a:pt x="157" y="403"/>
                    <a:pt x="159" y="403"/>
                    <a:pt x="161" y="403"/>
                  </a:cubicBezTo>
                  <a:cubicBezTo>
                    <a:pt x="164" y="403"/>
                    <a:pt x="166" y="403"/>
                    <a:pt x="168" y="403"/>
                  </a:cubicBezTo>
                  <a:cubicBezTo>
                    <a:pt x="171" y="403"/>
                    <a:pt x="174" y="403"/>
                    <a:pt x="178" y="403"/>
                  </a:cubicBezTo>
                  <a:cubicBezTo>
                    <a:pt x="193" y="402"/>
                    <a:pt x="209" y="400"/>
                    <a:pt x="225" y="397"/>
                  </a:cubicBezTo>
                  <a:cubicBezTo>
                    <a:pt x="252" y="392"/>
                    <a:pt x="278" y="387"/>
                    <a:pt x="305" y="382"/>
                  </a:cubicBezTo>
                  <a:cubicBezTo>
                    <a:pt x="307" y="382"/>
                    <a:pt x="308" y="380"/>
                    <a:pt x="309" y="380"/>
                  </a:cubicBezTo>
                  <a:cubicBezTo>
                    <a:pt x="316" y="376"/>
                    <a:pt x="322" y="373"/>
                    <a:pt x="328" y="370"/>
                  </a:cubicBezTo>
                  <a:cubicBezTo>
                    <a:pt x="341" y="366"/>
                    <a:pt x="355" y="362"/>
                    <a:pt x="368" y="357"/>
                  </a:cubicBezTo>
                  <a:cubicBezTo>
                    <a:pt x="374" y="356"/>
                    <a:pt x="380" y="355"/>
                    <a:pt x="386" y="353"/>
                  </a:cubicBezTo>
                  <a:cubicBezTo>
                    <a:pt x="395" y="350"/>
                    <a:pt x="403" y="346"/>
                    <a:pt x="412" y="343"/>
                  </a:cubicBezTo>
                  <a:cubicBezTo>
                    <a:pt x="426" y="340"/>
                    <a:pt x="441" y="339"/>
                    <a:pt x="454" y="334"/>
                  </a:cubicBezTo>
                  <a:cubicBezTo>
                    <a:pt x="478" y="325"/>
                    <a:pt x="501" y="314"/>
                    <a:pt x="525" y="304"/>
                  </a:cubicBezTo>
                  <a:cubicBezTo>
                    <a:pt x="552" y="292"/>
                    <a:pt x="579" y="281"/>
                    <a:pt x="605" y="271"/>
                  </a:cubicBezTo>
                  <a:cubicBezTo>
                    <a:pt x="629" y="261"/>
                    <a:pt x="653" y="252"/>
                    <a:pt x="677" y="244"/>
                  </a:cubicBezTo>
                  <a:cubicBezTo>
                    <a:pt x="690" y="239"/>
                    <a:pt x="703" y="236"/>
                    <a:pt x="716" y="232"/>
                  </a:cubicBezTo>
                  <a:cubicBezTo>
                    <a:pt x="739" y="225"/>
                    <a:pt x="762" y="218"/>
                    <a:pt x="785" y="213"/>
                  </a:cubicBezTo>
                  <a:cubicBezTo>
                    <a:pt x="796" y="210"/>
                    <a:pt x="801" y="204"/>
                    <a:pt x="807" y="196"/>
                  </a:cubicBezTo>
                  <a:cubicBezTo>
                    <a:pt x="814" y="185"/>
                    <a:pt x="820" y="173"/>
                    <a:pt x="828" y="164"/>
                  </a:cubicBezTo>
                  <a:cubicBezTo>
                    <a:pt x="841" y="149"/>
                    <a:pt x="838" y="124"/>
                    <a:pt x="821" y="116"/>
                  </a:cubicBezTo>
                  <a:cubicBezTo>
                    <a:pt x="809" y="111"/>
                    <a:pt x="797" y="106"/>
                    <a:pt x="784" y="106"/>
                  </a:cubicBezTo>
                  <a:cubicBezTo>
                    <a:pt x="779" y="106"/>
                    <a:pt x="774" y="107"/>
                    <a:pt x="768" y="109"/>
                  </a:cubicBezTo>
                  <a:cubicBezTo>
                    <a:pt x="745" y="116"/>
                    <a:pt x="721" y="122"/>
                    <a:pt x="698" y="128"/>
                  </a:cubicBezTo>
                  <a:cubicBezTo>
                    <a:pt x="690" y="130"/>
                    <a:pt x="682" y="131"/>
                    <a:pt x="674" y="132"/>
                  </a:cubicBezTo>
                  <a:cubicBezTo>
                    <a:pt x="657" y="132"/>
                    <a:pt x="639" y="131"/>
                    <a:pt x="622" y="133"/>
                  </a:cubicBezTo>
                  <a:cubicBezTo>
                    <a:pt x="610" y="135"/>
                    <a:pt x="598" y="137"/>
                    <a:pt x="586" y="137"/>
                  </a:cubicBezTo>
                  <a:cubicBezTo>
                    <a:pt x="582" y="137"/>
                    <a:pt x="578" y="137"/>
                    <a:pt x="573" y="136"/>
                  </a:cubicBezTo>
                  <a:cubicBezTo>
                    <a:pt x="568" y="135"/>
                    <a:pt x="566" y="135"/>
                    <a:pt x="564" y="128"/>
                  </a:cubicBezTo>
                  <a:cubicBezTo>
                    <a:pt x="561" y="114"/>
                    <a:pt x="557" y="100"/>
                    <a:pt x="551" y="86"/>
                  </a:cubicBezTo>
                  <a:cubicBezTo>
                    <a:pt x="545" y="75"/>
                    <a:pt x="537" y="66"/>
                    <a:pt x="530" y="55"/>
                  </a:cubicBezTo>
                  <a:cubicBezTo>
                    <a:pt x="531" y="54"/>
                    <a:pt x="533" y="53"/>
                    <a:pt x="534" y="52"/>
                  </a:cubicBezTo>
                  <a:cubicBezTo>
                    <a:pt x="529" y="49"/>
                    <a:pt x="522" y="48"/>
                    <a:pt x="523" y="38"/>
                  </a:cubicBezTo>
                  <a:cubicBezTo>
                    <a:pt x="524" y="36"/>
                    <a:pt x="518" y="33"/>
                    <a:pt x="514" y="30"/>
                  </a:cubicBezTo>
                  <a:cubicBezTo>
                    <a:pt x="512" y="29"/>
                    <a:pt x="510" y="29"/>
                    <a:pt x="508" y="28"/>
                  </a:cubicBezTo>
                  <a:cubicBezTo>
                    <a:pt x="496" y="23"/>
                    <a:pt x="484" y="15"/>
                    <a:pt x="472" y="12"/>
                  </a:cubicBezTo>
                  <a:cubicBezTo>
                    <a:pt x="451" y="7"/>
                    <a:pt x="430" y="1"/>
                    <a:pt x="408" y="0"/>
                  </a:cubicBezTo>
                  <a:cubicBezTo>
                    <a:pt x="393" y="0"/>
                    <a:pt x="377" y="0"/>
                    <a:pt x="362" y="0"/>
                  </a:cubicBezTo>
                </a:path>
              </a:pathLst>
            </a:custGeom>
            <a:solidFill>
              <a:srgbClr val="231815"/>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7" name="Freeform 279"/>
            <p:cNvSpPr/>
            <p:nvPr/>
          </p:nvSpPr>
          <p:spPr bwMode="auto">
            <a:xfrm>
              <a:off x="5971091" y="1729350"/>
              <a:ext cx="101260" cy="94346"/>
            </a:xfrm>
            <a:custGeom>
              <a:avLst/>
              <a:gdLst>
                <a:gd name="T0" fmla="*/ 65 w 278"/>
                <a:gd name="T1" fmla="*/ 0 h 258"/>
                <a:gd name="T2" fmla="*/ 32 w 278"/>
                <a:gd name="T3" fmla="*/ 4 h 258"/>
                <a:gd name="T4" fmla="*/ 1 w 278"/>
                <a:gd name="T5" fmla="*/ 32 h 258"/>
                <a:gd name="T6" fmla="*/ 1 w 278"/>
                <a:gd name="T7" fmla="*/ 38 h 258"/>
                <a:gd name="T8" fmla="*/ 6 w 278"/>
                <a:gd name="T9" fmla="*/ 50 h 258"/>
                <a:gd name="T10" fmla="*/ 30 w 278"/>
                <a:gd name="T11" fmla="*/ 89 h 258"/>
                <a:gd name="T12" fmla="*/ 37 w 278"/>
                <a:gd name="T13" fmla="*/ 102 h 258"/>
                <a:gd name="T14" fmla="*/ 51 w 278"/>
                <a:gd name="T15" fmla="*/ 130 h 258"/>
                <a:gd name="T16" fmla="*/ 72 w 278"/>
                <a:gd name="T17" fmla="*/ 158 h 258"/>
                <a:gd name="T18" fmla="*/ 88 w 278"/>
                <a:gd name="T19" fmla="*/ 184 h 258"/>
                <a:gd name="T20" fmla="*/ 105 w 278"/>
                <a:gd name="T21" fmla="*/ 206 h 258"/>
                <a:gd name="T22" fmla="*/ 105 w 278"/>
                <a:gd name="T23" fmla="*/ 207 h 258"/>
                <a:gd name="T24" fmla="*/ 150 w 278"/>
                <a:gd name="T25" fmla="*/ 249 h 258"/>
                <a:gd name="T26" fmla="*/ 175 w 278"/>
                <a:gd name="T27" fmla="*/ 258 h 258"/>
                <a:gd name="T28" fmla="*/ 177 w 278"/>
                <a:gd name="T29" fmla="*/ 258 h 258"/>
                <a:gd name="T30" fmla="*/ 209 w 278"/>
                <a:gd name="T31" fmla="*/ 247 h 258"/>
                <a:gd name="T32" fmla="*/ 261 w 278"/>
                <a:gd name="T33" fmla="*/ 197 h 258"/>
                <a:gd name="T34" fmla="*/ 266 w 278"/>
                <a:gd name="T35" fmla="*/ 182 h 258"/>
                <a:gd name="T36" fmla="*/ 278 w 278"/>
                <a:gd name="T37" fmla="*/ 143 h 258"/>
                <a:gd name="T38" fmla="*/ 260 w 278"/>
                <a:gd name="T39" fmla="*/ 87 h 258"/>
                <a:gd name="T40" fmla="*/ 206 w 278"/>
                <a:gd name="T41" fmla="*/ 27 h 258"/>
                <a:gd name="T42" fmla="*/ 198 w 278"/>
                <a:gd name="T43" fmla="*/ 23 h 258"/>
                <a:gd name="T44" fmla="*/ 157 w 278"/>
                <a:gd name="T45" fmla="*/ 13 h 258"/>
                <a:gd name="T46" fmla="*/ 111 w 278"/>
                <a:gd name="T47" fmla="*/ 2 h 258"/>
                <a:gd name="T48" fmla="*/ 65 w 278"/>
                <a:gd name="T49"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8" h="258">
                  <a:moveTo>
                    <a:pt x="65" y="0"/>
                  </a:moveTo>
                  <a:cubicBezTo>
                    <a:pt x="54" y="0"/>
                    <a:pt x="43" y="1"/>
                    <a:pt x="32" y="4"/>
                  </a:cubicBezTo>
                  <a:cubicBezTo>
                    <a:pt x="16" y="7"/>
                    <a:pt x="8" y="19"/>
                    <a:pt x="1" y="32"/>
                  </a:cubicBezTo>
                  <a:cubicBezTo>
                    <a:pt x="0" y="33"/>
                    <a:pt x="1" y="36"/>
                    <a:pt x="1" y="38"/>
                  </a:cubicBezTo>
                  <a:cubicBezTo>
                    <a:pt x="3" y="42"/>
                    <a:pt x="4" y="46"/>
                    <a:pt x="6" y="50"/>
                  </a:cubicBezTo>
                  <a:cubicBezTo>
                    <a:pt x="11" y="65"/>
                    <a:pt x="17" y="79"/>
                    <a:pt x="30" y="89"/>
                  </a:cubicBezTo>
                  <a:cubicBezTo>
                    <a:pt x="33" y="92"/>
                    <a:pt x="35" y="97"/>
                    <a:pt x="37" y="102"/>
                  </a:cubicBezTo>
                  <a:cubicBezTo>
                    <a:pt x="41" y="111"/>
                    <a:pt x="45" y="121"/>
                    <a:pt x="51" y="130"/>
                  </a:cubicBezTo>
                  <a:cubicBezTo>
                    <a:pt x="57" y="140"/>
                    <a:pt x="65" y="148"/>
                    <a:pt x="72" y="158"/>
                  </a:cubicBezTo>
                  <a:cubicBezTo>
                    <a:pt x="77" y="166"/>
                    <a:pt x="82" y="176"/>
                    <a:pt x="88" y="184"/>
                  </a:cubicBezTo>
                  <a:cubicBezTo>
                    <a:pt x="93" y="192"/>
                    <a:pt x="92" y="205"/>
                    <a:pt x="105" y="206"/>
                  </a:cubicBezTo>
                  <a:cubicBezTo>
                    <a:pt x="105" y="207"/>
                    <a:pt x="105" y="207"/>
                    <a:pt x="105" y="207"/>
                  </a:cubicBezTo>
                  <a:cubicBezTo>
                    <a:pt x="120" y="221"/>
                    <a:pt x="134" y="237"/>
                    <a:pt x="150" y="249"/>
                  </a:cubicBezTo>
                  <a:cubicBezTo>
                    <a:pt x="156" y="254"/>
                    <a:pt x="167" y="258"/>
                    <a:pt x="175" y="258"/>
                  </a:cubicBezTo>
                  <a:cubicBezTo>
                    <a:pt x="176" y="258"/>
                    <a:pt x="177" y="258"/>
                    <a:pt x="177" y="258"/>
                  </a:cubicBezTo>
                  <a:cubicBezTo>
                    <a:pt x="188" y="257"/>
                    <a:pt x="199" y="252"/>
                    <a:pt x="209" y="247"/>
                  </a:cubicBezTo>
                  <a:cubicBezTo>
                    <a:pt x="231" y="236"/>
                    <a:pt x="250" y="220"/>
                    <a:pt x="261" y="197"/>
                  </a:cubicBezTo>
                  <a:cubicBezTo>
                    <a:pt x="264" y="192"/>
                    <a:pt x="265" y="187"/>
                    <a:pt x="266" y="182"/>
                  </a:cubicBezTo>
                  <a:cubicBezTo>
                    <a:pt x="271" y="167"/>
                    <a:pt x="275" y="152"/>
                    <a:pt x="278" y="143"/>
                  </a:cubicBezTo>
                  <a:cubicBezTo>
                    <a:pt x="277" y="118"/>
                    <a:pt x="268" y="103"/>
                    <a:pt x="260" y="87"/>
                  </a:cubicBezTo>
                  <a:cubicBezTo>
                    <a:pt x="247" y="63"/>
                    <a:pt x="227" y="45"/>
                    <a:pt x="206" y="27"/>
                  </a:cubicBezTo>
                  <a:cubicBezTo>
                    <a:pt x="204" y="25"/>
                    <a:pt x="201" y="23"/>
                    <a:pt x="198" y="23"/>
                  </a:cubicBezTo>
                  <a:cubicBezTo>
                    <a:pt x="184" y="19"/>
                    <a:pt x="171" y="17"/>
                    <a:pt x="157" y="13"/>
                  </a:cubicBezTo>
                  <a:cubicBezTo>
                    <a:pt x="142" y="10"/>
                    <a:pt x="127" y="3"/>
                    <a:pt x="111" y="2"/>
                  </a:cubicBezTo>
                  <a:cubicBezTo>
                    <a:pt x="96" y="2"/>
                    <a:pt x="81" y="0"/>
                    <a:pt x="65" y="0"/>
                  </a:cubicBezTo>
                </a:path>
              </a:pathLst>
            </a:custGeom>
            <a:solidFill>
              <a:srgbClr val="231815"/>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8" name="Freeform 280"/>
            <p:cNvSpPr/>
            <p:nvPr/>
          </p:nvSpPr>
          <p:spPr bwMode="auto">
            <a:xfrm>
              <a:off x="5784433" y="1791569"/>
              <a:ext cx="75640" cy="54900"/>
            </a:xfrm>
            <a:custGeom>
              <a:avLst/>
              <a:gdLst>
                <a:gd name="T0" fmla="*/ 40 w 207"/>
                <a:gd name="T1" fmla="*/ 0 h 151"/>
                <a:gd name="T2" fmla="*/ 29 w 207"/>
                <a:gd name="T3" fmla="*/ 10 h 151"/>
                <a:gd name="T4" fmla="*/ 3 w 207"/>
                <a:gd name="T5" fmla="*/ 47 h 151"/>
                <a:gd name="T6" fmla="*/ 0 w 207"/>
                <a:gd name="T7" fmla="*/ 56 h 151"/>
                <a:gd name="T8" fmla="*/ 0 w 207"/>
                <a:gd name="T9" fmla="*/ 97 h 151"/>
                <a:gd name="T10" fmla="*/ 20 w 207"/>
                <a:gd name="T11" fmla="*/ 135 h 151"/>
                <a:gd name="T12" fmla="*/ 42 w 207"/>
                <a:gd name="T13" fmla="*/ 147 h 151"/>
                <a:gd name="T14" fmla="*/ 56 w 207"/>
                <a:gd name="T15" fmla="*/ 151 h 151"/>
                <a:gd name="T16" fmla="*/ 65 w 207"/>
                <a:gd name="T17" fmla="*/ 149 h 151"/>
                <a:gd name="T18" fmla="*/ 113 w 207"/>
                <a:gd name="T19" fmla="*/ 124 h 151"/>
                <a:gd name="T20" fmla="*/ 125 w 207"/>
                <a:gd name="T21" fmla="*/ 113 h 151"/>
                <a:gd name="T22" fmla="*/ 165 w 207"/>
                <a:gd name="T23" fmla="*/ 59 h 151"/>
                <a:gd name="T24" fmla="*/ 184 w 207"/>
                <a:gd name="T25" fmla="*/ 44 h 151"/>
                <a:gd name="T26" fmla="*/ 204 w 207"/>
                <a:gd name="T27" fmla="*/ 20 h 151"/>
                <a:gd name="T28" fmla="*/ 195 w 207"/>
                <a:gd name="T29" fmla="*/ 6 h 151"/>
                <a:gd name="T30" fmla="*/ 192 w 207"/>
                <a:gd name="T31" fmla="*/ 6 h 151"/>
                <a:gd name="T32" fmla="*/ 122 w 207"/>
                <a:gd name="T33" fmla="*/ 17 h 151"/>
                <a:gd name="T34" fmla="*/ 101 w 207"/>
                <a:gd name="T35" fmla="*/ 19 h 151"/>
                <a:gd name="T36" fmla="*/ 82 w 207"/>
                <a:gd name="T37" fmla="*/ 14 h 151"/>
                <a:gd name="T38" fmla="*/ 51 w 207"/>
                <a:gd name="T39" fmla="*/ 2 h 151"/>
                <a:gd name="T40" fmla="*/ 42 w 207"/>
                <a:gd name="T41" fmla="*/ 3 h 151"/>
                <a:gd name="T42" fmla="*/ 40 w 207"/>
                <a:gd name="T43"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7" h="151">
                  <a:moveTo>
                    <a:pt x="40" y="0"/>
                  </a:moveTo>
                  <a:cubicBezTo>
                    <a:pt x="36" y="3"/>
                    <a:pt x="32" y="6"/>
                    <a:pt x="29" y="10"/>
                  </a:cubicBezTo>
                  <a:cubicBezTo>
                    <a:pt x="20" y="22"/>
                    <a:pt x="12" y="35"/>
                    <a:pt x="3" y="47"/>
                  </a:cubicBezTo>
                  <a:cubicBezTo>
                    <a:pt x="1" y="50"/>
                    <a:pt x="0" y="53"/>
                    <a:pt x="0" y="56"/>
                  </a:cubicBezTo>
                  <a:cubicBezTo>
                    <a:pt x="0" y="69"/>
                    <a:pt x="0" y="83"/>
                    <a:pt x="0" y="97"/>
                  </a:cubicBezTo>
                  <a:cubicBezTo>
                    <a:pt x="0" y="113"/>
                    <a:pt x="5" y="126"/>
                    <a:pt x="20" y="135"/>
                  </a:cubicBezTo>
                  <a:cubicBezTo>
                    <a:pt x="27" y="139"/>
                    <a:pt x="35" y="142"/>
                    <a:pt x="42" y="147"/>
                  </a:cubicBezTo>
                  <a:cubicBezTo>
                    <a:pt x="47" y="150"/>
                    <a:pt x="51" y="151"/>
                    <a:pt x="56" y="151"/>
                  </a:cubicBezTo>
                  <a:cubicBezTo>
                    <a:pt x="59" y="151"/>
                    <a:pt x="62" y="150"/>
                    <a:pt x="65" y="149"/>
                  </a:cubicBezTo>
                  <a:cubicBezTo>
                    <a:pt x="81" y="141"/>
                    <a:pt x="97" y="132"/>
                    <a:pt x="113" y="124"/>
                  </a:cubicBezTo>
                  <a:cubicBezTo>
                    <a:pt x="117" y="121"/>
                    <a:pt x="123" y="117"/>
                    <a:pt x="125" y="113"/>
                  </a:cubicBezTo>
                  <a:cubicBezTo>
                    <a:pt x="136" y="93"/>
                    <a:pt x="148" y="74"/>
                    <a:pt x="165" y="59"/>
                  </a:cubicBezTo>
                  <a:cubicBezTo>
                    <a:pt x="171" y="54"/>
                    <a:pt x="177" y="46"/>
                    <a:pt x="184" y="44"/>
                  </a:cubicBezTo>
                  <a:cubicBezTo>
                    <a:pt x="196" y="40"/>
                    <a:pt x="201" y="31"/>
                    <a:pt x="204" y="20"/>
                  </a:cubicBezTo>
                  <a:cubicBezTo>
                    <a:pt x="207" y="12"/>
                    <a:pt x="203" y="6"/>
                    <a:pt x="195" y="6"/>
                  </a:cubicBezTo>
                  <a:cubicBezTo>
                    <a:pt x="194" y="6"/>
                    <a:pt x="193" y="6"/>
                    <a:pt x="192" y="6"/>
                  </a:cubicBezTo>
                  <a:cubicBezTo>
                    <a:pt x="169" y="9"/>
                    <a:pt x="145" y="14"/>
                    <a:pt x="122" y="17"/>
                  </a:cubicBezTo>
                  <a:cubicBezTo>
                    <a:pt x="115" y="18"/>
                    <a:pt x="108" y="19"/>
                    <a:pt x="101" y="19"/>
                  </a:cubicBezTo>
                  <a:cubicBezTo>
                    <a:pt x="95" y="19"/>
                    <a:pt x="88" y="18"/>
                    <a:pt x="82" y="14"/>
                  </a:cubicBezTo>
                  <a:cubicBezTo>
                    <a:pt x="72" y="7"/>
                    <a:pt x="63" y="2"/>
                    <a:pt x="51" y="2"/>
                  </a:cubicBezTo>
                  <a:cubicBezTo>
                    <a:pt x="48" y="2"/>
                    <a:pt x="45" y="2"/>
                    <a:pt x="42" y="3"/>
                  </a:cubicBezTo>
                  <a:cubicBezTo>
                    <a:pt x="41" y="2"/>
                    <a:pt x="41" y="1"/>
                    <a:pt x="40" y="0"/>
                  </a:cubicBezTo>
                </a:path>
              </a:pathLst>
            </a:custGeom>
            <a:solidFill>
              <a:srgbClr val="231815"/>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9" name="Freeform 281"/>
            <p:cNvSpPr/>
            <p:nvPr/>
          </p:nvSpPr>
          <p:spPr bwMode="auto">
            <a:xfrm>
              <a:off x="5338322" y="2027840"/>
              <a:ext cx="90280" cy="89467"/>
            </a:xfrm>
            <a:custGeom>
              <a:avLst/>
              <a:gdLst>
                <a:gd name="T0" fmla="*/ 248 w 248"/>
                <a:gd name="T1" fmla="*/ 0 h 245"/>
                <a:gd name="T2" fmla="*/ 171 w 248"/>
                <a:gd name="T3" fmla="*/ 0 h 245"/>
                <a:gd name="T4" fmla="*/ 171 w 248"/>
                <a:gd name="T5" fmla="*/ 9 h 245"/>
                <a:gd name="T6" fmla="*/ 185 w 248"/>
                <a:gd name="T7" fmla="*/ 13 h 245"/>
                <a:gd name="T8" fmla="*/ 191 w 248"/>
                <a:gd name="T9" fmla="*/ 18 h 245"/>
                <a:gd name="T10" fmla="*/ 194 w 248"/>
                <a:gd name="T11" fmla="*/ 27 h 245"/>
                <a:gd name="T12" fmla="*/ 195 w 248"/>
                <a:gd name="T13" fmla="*/ 45 h 245"/>
                <a:gd name="T14" fmla="*/ 195 w 248"/>
                <a:gd name="T15" fmla="*/ 82 h 245"/>
                <a:gd name="T16" fmla="*/ 196 w 248"/>
                <a:gd name="T17" fmla="*/ 141 h 245"/>
                <a:gd name="T18" fmla="*/ 198 w 248"/>
                <a:gd name="T19" fmla="*/ 184 h 245"/>
                <a:gd name="T20" fmla="*/ 195 w 248"/>
                <a:gd name="T21" fmla="*/ 184 h 245"/>
                <a:gd name="T22" fmla="*/ 184 w 248"/>
                <a:gd name="T23" fmla="*/ 166 h 245"/>
                <a:gd name="T24" fmla="*/ 171 w 248"/>
                <a:gd name="T25" fmla="*/ 147 h 245"/>
                <a:gd name="T26" fmla="*/ 67 w 248"/>
                <a:gd name="T27" fmla="*/ 0 h 245"/>
                <a:gd name="T28" fmla="*/ 0 w 248"/>
                <a:gd name="T29" fmla="*/ 0 h 245"/>
                <a:gd name="T30" fmla="*/ 0 w 248"/>
                <a:gd name="T31" fmla="*/ 9 h 245"/>
                <a:gd name="T32" fmla="*/ 14 w 248"/>
                <a:gd name="T33" fmla="*/ 13 h 245"/>
                <a:gd name="T34" fmla="*/ 21 w 248"/>
                <a:gd name="T35" fmla="*/ 18 h 245"/>
                <a:gd name="T36" fmla="*/ 24 w 248"/>
                <a:gd name="T37" fmla="*/ 27 h 245"/>
                <a:gd name="T38" fmla="*/ 25 w 248"/>
                <a:gd name="T39" fmla="*/ 45 h 245"/>
                <a:gd name="T40" fmla="*/ 25 w 248"/>
                <a:gd name="T41" fmla="*/ 199 h 245"/>
                <a:gd name="T42" fmla="*/ 24 w 248"/>
                <a:gd name="T43" fmla="*/ 219 h 245"/>
                <a:gd name="T44" fmla="*/ 18 w 248"/>
                <a:gd name="T45" fmla="*/ 229 h 245"/>
                <a:gd name="T46" fmla="*/ 0 w 248"/>
                <a:gd name="T47" fmla="*/ 235 h 245"/>
                <a:gd name="T48" fmla="*/ 0 w 248"/>
                <a:gd name="T49" fmla="*/ 244 h 245"/>
                <a:gd name="T50" fmla="*/ 78 w 248"/>
                <a:gd name="T51" fmla="*/ 244 h 245"/>
                <a:gd name="T52" fmla="*/ 78 w 248"/>
                <a:gd name="T53" fmla="*/ 235 h 245"/>
                <a:gd name="T54" fmla="*/ 64 w 248"/>
                <a:gd name="T55" fmla="*/ 231 h 245"/>
                <a:gd name="T56" fmla="*/ 57 w 248"/>
                <a:gd name="T57" fmla="*/ 226 h 245"/>
                <a:gd name="T58" fmla="*/ 54 w 248"/>
                <a:gd name="T59" fmla="*/ 217 h 245"/>
                <a:gd name="T60" fmla="*/ 53 w 248"/>
                <a:gd name="T61" fmla="*/ 199 h 245"/>
                <a:gd name="T62" fmla="*/ 53 w 248"/>
                <a:gd name="T63" fmla="*/ 163 h 245"/>
                <a:gd name="T64" fmla="*/ 52 w 248"/>
                <a:gd name="T65" fmla="*/ 91 h 245"/>
                <a:gd name="T66" fmla="*/ 50 w 248"/>
                <a:gd name="T67" fmla="*/ 41 h 245"/>
                <a:gd name="T68" fmla="*/ 54 w 248"/>
                <a:gd name="T69" fmla="*/ 41 h 245"/>
                <a:gd name="T70" fmla="*/ 62 w 248"/>
                <a:gd name="T71" fmla="*/ 56 h 245"/>
                <a:gd name="T72" fmla="*/ 78 w 248"/>
                <a:gd name="T73" fmla="*/ 78 h 245"/>
                <a:gd name="T74" fmla="*/ 196 w 248"/>
                <a:gd name="T75" fmla="*/ 245 h 245"/>
                <a:gd name="T76" fmla="*/ 222 w 248"/>
                <a:gd name="T77" fmla="*/ 245 h 245"/>
                <a:gd name="T78" fmla="*/ 222 w 248"/>
                <a:gd name="T79" fmla="*/ 45 h 245"/>
                <a:gd name="T80" fmla="*/ 224 w 248"/>
                <a:gd name="T81" fmla="*/ 26 h 245"/>
                <a:gd name="T82" fmla="*/ 228 w 248"/>
                <a:gd name="T83" fmla="*/ 18 h 245"/>
                <a:gd name="T84" fmla="*/ 234 w 248"/>
                <a:gd name="T85" fmla="*/ 13 h 245"/>
                <a:gd name="T86" fmla="*/ 248 w 248"/>
                <a:gd name="T87" fmla="*/ 9 h 245"/>
                <a:gd name="T88" fmla="*/ 248 w 248"/>
                <a:gd name="T89"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8" h="245">
                  <a:moveTo>
                    <a:pt x="248" y="0"/>
                  </a:moveTo>
                  <a:cubicBezTo>
                    <a:pt x="171" y="0"/>
                    <a:pt x="171" y="0"/>
                    <a:pt x="171" y="0"/>
                  </a:cubicBezTo>
                  <a:cubicBezTo>
                    <a:pt x="171" y="9"/>
                    <a:pt x="171" y="9"/>
                    <a:pt x="171" y="9"/>
                  </a:cubicBezTo>
                  <a:cubicBezTo>
                    <a:pt x="178" y="10"/>
                    <a:pt x="182" y="12"/>
                    <a:pt x="185" y="13"/>
                  </a:cubicBezTo>
                  <a:cubicBezTo>
                    <a:pt x="187" y="14"/>
                    <a:pt x="189" y="16"/>
                    <a:pt x="191" y="18"/>
                  </a:cubicBezTo>
                  <a:cubicBezTo>
                    <a:pt x="192" y="20"/>
                    <a:pt x="193" y="23"/>
                    <a:pt x="194" y="27"/>
                  </a:cubicBezTo>
                  <a:cubicBezTo>
                    <a:pt x="194" y="31"/>
                    <a:pt x="195" y="37"/>
                    <a:pt x="195" y="45"/>
                  </a:cubicBezTo>
                  <a:cubicBezTo>
                    <a:pt x="195" y="82"/>
                    <a:pt x="195" y="82"/>
                    <a:pt x="195" y="82"/>
                  </a:cubicBezTo>
                  <a:cubicBezTo>
                    <a:pt x="195" y="100"/>
                    <a:pt x="195" y="119"/>
                    <a:pt x="196" y="141"/>
                  </a:cubicBezTo>
                  <a:cubicBezTo>
                    <a:pt x="196" y="163"/>
                    <a:pt x="197" y="177"/>
                    <a:pt x="198" y="184"/>
                  </a:cubicBezTo>
                  <a:cubicBezTo>
                    <a:pt x="195" y="184"/>
                    <a:pt x="195" y="184"/>
                    <a:pt x="195" y="184"/>
                  </a:cubicBezTo>
                  <a:cubicBezTo>
                    <a:pt x="191" y="178"/>
                    <a:pt x="187" y="171"/>
                    <a:pt x="184" y="166"/>
                  </a:cubicBezTo>
                  <a:cubicBezTo>
                    <a:pt x="181" y="161"/>
                    <a:pt x="176" y="155"/>
                    <a:pt x="171" y="147"/>
                  </a:cubicBezTo>
                  <a:cubicBezTo>
                    <a:pt x="67" y="0"/>
                    <a:pt x="67" y="0"/>
                    <a:pt x="67" y="0"/>
                  </a:cubicBezTo>
                  <a:cubicBezTo>
                    <a:pt x="0" y="0"/>
                    <a:pt x="0" y="0"/>
                    <a:pt x="0" y="0"/>
                  </a:cubicBezTo>
                  <a:cubicBezTo>
                    <a:pt x="0" y="9"/>
                    <a:pt x="0" y="9"/>
                    <a:pt x="0" y="9"/>
                  </a:cubicBezTo>
                  <a:cubicBezTo>
                    <a:pt x="7" y="10"/>
                    <a:pt x="11" y="12"/>
                    <a:pt x="14" y="13"/>
                  </a:cubicBezTo>
                  <a:cubicBezTo>
                    <a:pt x="17" y="14"/>
                    <a:pt x="19" y="16"/>
                    <a:pt x="21" y="18"/>
                  </a:cubicBezTo>
                  <a:cubicBezTo>
                    <a:pt x="22" y="20"/>
                    <a:pt x="23" y="23"/>
                    <a:pt x="24" y="27"/>
                  </a:cubicBezTo>
                  <a:cubicBezTo>
                    <a:pt x="25" y="31"/>
                    <a:pt x="25" y="37"/>
                    <a:pt x="25" y="45"/>
                  </a:cubicBezTo>
                  <a:cubicBezTo>
                    <a:pt x="25" y="199"/>
                    <a:pt x="25" y="199"/>
                    <a:pt x="25" y="199"/>
                  </a:cubicBezTo>
                  <a:cubicBezTo>
                    <a:pt x="25" y="208"/>
                    <a:pt x="25" y="215"/>
                    <a:pt x="24" y="219"/>
                  </a:cubicBezTo>
                  <a:cubicBezTo>
                    <a:pt x="23" y="223"/>
                    <a:pt x="21" y="227"/>
                    <a:pt x="18" y="229"/>
                  </a:cubicBezTo>
                  <a:cubicBezTo>
                    <a:pt x="15" y="231"/>
                    <a:pt x="9" y="233"/>
                    <a:pt x="0" y="235"/>
                  </a:cubicBezTo>
                  <a:cubicBezTo>
                    <a:pt x="0" y="244"/>
                    <a:pt x="0" y="244"/>
                    <a:pt x="0" y="244"/>
                  </a:cubicBezTo>
                  <a:cubicBezTo>
                    <a:pt x="78" y="244"/>
                    <a:pt x="78" y="244"/>
                    <a:pt x="78" y="244"/>
                  </a:cubicBezTo>
                  <a:cubicBezTo>
                    <a:pt x="78" y="235"/>
                    <a:pt x="78" y="235"/>
                    <a:pt x="78" y="235"/>
                  </a:cubicBezTo>
                  <a:cubicBezTo>
                    <a:pt x="71" y="234"/>
                    <a:pt x="67" y="232"/>
                    <a:pt x="64" y="231"/>
                  </a:cubicBezTo>
                  <a:cubicBezTo>
                    <a:pt x="61" y="230"/>
                    <a:pt x="58" y="228"/>
                    <a:pt x="57" y="226"/>
                  </a:cubicBezTo>
                  <a:cubicBezTo>
                    <a:pt x="56" y="223"/>
                    <a:pt x="54" y="221"/>
                    <a:pt x="54" y="217"/>
                  </a:cubicBezTo>
                  <a:cubicBezTo>
                    <a:pt x="53" y="213"/>
                    <a:pt x="53" y="207"/>
                    <a:pt x="53" y="199"/>
                  </a:cubicBezTo>
                  <a:cubicBezTo>
                    <a:pt x="53" y="163"/>
                    <a:pt x="53" y="163"/>
                    <a:pt x="53" y="163"/>
                  </a:cubicBezTo>
                  <a:cubicBezTo>
                    <a:pt x="53" y="139"/>
                    <a:pt x="53" y="115"/>
                    <a:pt x="52" y="91"/>
                  </a:cubicBezTo>
                  <a:cubicBezTo>
                    <a:pt x="52" y="67"/>
                    <a:pt x="51" y="51"/>
                    <a:pt x="50" y="41"/>
                  </a:cubicBezTo>
                  <a:cubicBezTo>
                    <a:pt x="54" y="41"/>
                    <a:pt x="54" y="41"/>
                    <a:pt x="54" y="41"/>
                  </a:cubicBezTo>
                  <a:cubicBezTo>
                    <a:pt x="56" y="46"/>
                    <a:pt x="59" y="51"/>
                    <a:pt x="62" y="56"/>
                  </a:cubicBezTo>
                  <a:cubicBezTo>
                    <a:pt x="66" y="60"/>
                    <a:pt x="71" y="68"/>
                    <a:pt x="78" y="78"/>
                  </a:cubicBezTo>
                  <a:cubicBezTo>
                    <a:pt x="196" y="245"/>
                    <a:pt x="196" y="245"/>
                    <a:pt x="196" y="245"/>
                  </a:cubicBezTo>
                  <a:cubicBezTo>
                    <a:pt x="222" y="245"/>
                    <a:pt x="222" y="245"/>
                    <a:pt x="222" y="245"/>
                  </a:cubicBezTo>
                  <a:cubicBezTo>
                    <a:pt x="222" y="45"/>
                    <a:pt x="222" y="45"/>
                    <a:pt x="222" y="45"/>
                  </a:cubicBezTo>
                  <a:cubicBezTo>
                    <a:pt x="222" y="36"/>
                    <a:pt x="223" y="30"/>
                    <a:pt x="224" y="26"/>
                  </a:cubicBezTo>
                  <a:cubicBezTo>
                    <a:pt x="225" y="22"/>
                    <a:pt x="226" y="19"/>
                    <a:pt x="228" y="18"/>
                  </a:cubicBezTo>
                  <a:cubicBezTo>
                    <a:pt x="229" y="16"/>
                    <a:pt x="231" y="14"/>
                    <a:pt x="234" y="13"/>
                  </a:cubicBezTo>
                  <a:cubicBezTo>
                    <a:pt x="237" y="12"/>
                    <a:pt x="241" y="10"/>
                    <a:pt x="248" y="9"/>
                  </a:cubicBezTo>
                  <a:cubicBezTo>
                    <a:pt x="248" y="0"/>
                    <a:pt x="248" y="0"/>
                    <a:pt x="248" y="0"/>
                  </a:cubicBezTo>
                </a:path>
              </a:pathLst>
            </a:custGeom>
            <a:solidFill>
              <a:srgbClr val="231815"/>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0" name="Freeform 282"/>
            <p:cNvSpPr>
              <a:spLocks noEditPoints="1"/>
            </p:cNvSpPr>
            <p:nvPr/>
          </p:nvSpPr>
          <p:spPr bwMode="auto">
            <a:xfrm>
              <a:off x="5437549" y="2026621"/>
              <a:ext cx="96380" cy="90280"/>
            </a:xfrm>
            <a:custGeom>
              <a:avLst/>
              <a:gdLst>
                <a:gd name="T0" fmla="*/ 86 w 265"/>
                <a:gd name="T1" fmla="*/ 151 h 247"/>
                <a:gd name="T2" fmla="*/ 135 w 265"/>
                <a:gd name="T3" fmla="*/ 35 h 247"/>
                <a:gd name="T4" fmla="*/ 175 w 265"/>
                <a:gd name="T5" fmla="*/ 151 h 247"/>
                <a:gd name="T6" fmla="*/ 86 w 265"/>
                <a:gd name="T7" fmla="*/ 151 h 247"/>
                <a:gd name="T8" fmla="*/ 160 w 265"/>
                <a:gd name="T9" fmla="*/ 0 h 247"/>
                <a:gd name="T10" fmla="*/ 126 w 265"/>
                <a:gd name="T11" fmla="*/ 0 h 247"/>
                <a:gd name="T12" fmla="*/ 38 w 265"/>
                <a:gd name="T13" fmla="*/ 198 h 247"/>
                <a:gd name="T14" fmla="*/ 21 w 265"/>
                <a:gd name="T15" fmla="*/ 227 h 247"/>
                <a:gd name="T16" fmla="*/ 0 w 265"/>
                <a:gd name="T17" fmla="*/ 238 h 247"/>
                <a:gd name="T18" fmla="*/ 0 w 265"/>
                <a:gd name="T19" fmla="*/ 247 h 247"/>
                <a:gd name="T20" fmla="*/ 91 w 265"/>
                <a:gd name="T21" fmla="*/ 247 h 247"/>
                <a:gd name="T22" fmla="*/ 91 w 265"/>
                <a:gd name="T23" fmla="*/ 238 h 247"/>
                <a:gd name="T24" fmla="*/ 71 w 265"/>
                <a:gd name="T25" fmla="*/ 232 h 247"/>
                <a:gd name="T26" fmla="*/ 64 w 265"/>
                <a:gd name="T27" fmla="*/ 216 h 247"/>
                <a:gd name="T28" fmla="*/ 66 w 265"/>
                <a:gd name="T29" fmla="*/ 204 h 247"/>
                <a:gd name="T30" fmla="*/ 73 w 265"/>
                <a:gd name="T31" fmla="*/ 184 h 247"/>
                <a:gd name="T32" fmla="*/ 80 w 265"/>
                <a:gd name="T33" fmla="*/ 166 h 247"/>
                <a:gd name="T34" fmla="*/ 179 w 265"/>
                <a:gd name="T35" fmla="*/ 166 h 247"/>
                <a:gd name="T36" fmla="*/ 187 w 265"/>
                <a:gd name="T37" fmla="*/ 189 h 247"/>
                <a:gd name="T38" fmla="*/ 192 w 265"/>
                <a:gd name="T39" fmla="*/ 205 h 247"/>
                <a:gd name="T40" fmla="*/ 193 w 265"/>
                <a:gd name="T41" fmla="*/ 218 h 247"/>
                <a:gd name="T42" fmla="*/ 191 w 265"/>
                <a:gd name="T43" fmla="*/ 228 h 247"/>
                <a:gd name="T44" fmla="*/ 183 w 265"/>
                <a:gd name="T45" fmla="*/ 234 h 247"/>
                <a:gd name="T46" fmla="*/ 167 w 265"/>
                <a:gd name="T47" fmla="*/ 238 h 247"/>
                <a:gd name="T48" fmla="*/ 167 w 265"/>
                <a:gd name="T49" fmla="*/ 247 h 247"/>
                <a:gd name="T50" fmla="*/ 265 w 265"/>
                <a:gd name="T51" fmla="*/ 247 h 247"/>
                <a:gd name="T52" fmla="*/ 265 w 265"/>
                <a:gd name="T53" fmla="*/ 238 h 247"/>
                <a:gd name="T54" fmla="*/ 250 w 265"/>
                <a:gd name="T55" fmla="*/ 232 h 247"/>
                <a:gd name="T56" fmla="*/ 241 w 265"/>
                <a:gd name="T57" fmla="*/ 221 h 247"/>
                <a:gd name="T58" fmla="*/ 232 w 265"/>
                <a:gd name="T59" fmla="*/ 200 h 247"/>
                <a:gd name="T60" fmla="*/ 160 w 265"/>
                <a:gd name="T61"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5" h="247">
                  <a:moveTo>
                    <a:pt x="86" y="151"/>
                  </a:moveTo>
                  <a:cubicBezTo>
                    <a:pt x="135" y="35"/>
                    <a:pt x="135" y="35"/>
                    <a:pt x="135" y="35"/>
                  </a:cubicBezTo>
                  <a:cubicBezTo>
                    <a:pt x="175" y="151"/>
                    <a:pt x="175" y="151"/>
                    <a:pt x="175" y="151"/>
                  </a:cubicBezTo>
                  <a:cubicBezTo>
                    <a:pt x="86" y="151"/>
                    <a:pt x="86" y="151"/>
                    <a:pt x="86" y="151"/>
                  </a:cubicBezTo>
                  <a:moveTo>
                    <a:pt x="160" y="0"/>
                  </a:moveTo>
                  <a:cubicBezTo>
                    <a:pt x="126" y="0"/>
                    <a:pt x="126" y="0"/>
                    <a:pt x="126" y="0"/>
                  </a:cubicBezTo>
                  <a:cubicBezTo>
                    <a:pt x="38" y="198"/>
                    <a:pt x="38" y="198"/>
                    <a:pt x="38" y="198"/>
                  </a:cubicBezTo>
                  <a:cubicBezTo>
                    <a:pt x="32" y="211"/>
                    <a:pt x="27" y="220"/>
                    <a:pt x="21" y="227"/>
                  </a:cubicBezTo>
                  <a:cubicBezTo>
                    <a:pt x="15" y="233"/>
                    <a:pt x="8" y="237"/>
                    <a:pt x="0" y="238"/>
                  </a:cubicBezTo>
                  <a:cubicBezTo>
                    <a:pt x="0" y="247"/>
                    <a:pt x="0" y="247"/>
                    <a:pt x="0" y="247"/>
                  </a:cubicBezTo>
                  <a:cubicBezTo>
                    <a:pt x="91" y="247"/>
                    <a:pt x="91" y="247"/>
                    <a:pt x="91" y="247"/>
                  </a:cubicBezTo>
                  <a:cubicBezTo>
                    <a:pt x="91" y="238"/>
                    <a:pt x="91" y="238"/>
                    <a:pt x="91" y="238"/>
                  </a:cubicBezTo>
                  <a:cubicBezTo>
                    <a:pt x="82" y="237"/>
                    <a:pt x="75" y="235"/>
                    <a:pt x="71" y="232"/>
                  </a:cubicBezTo>
                  <a:cubicBezTo>
                    <a:pt x="66" y="228"/>
                    <a:pt x="64" y="223"/>
                    <a:pt x="64" y="216"/>
                  </a:cubicBezTo>
                  <a:cubicBezTo>
                    <a:pt x="64" y="212"/>
                    <a:pt x="65" y="208"/>
                    <a:pt x="66" y="204"/>
                  </a:cubicBezTo>
                  <a:cubicBezTo>
                    <a:pt x="67" y="199"/>
                    <a:pt x="69" y="192"/>
                    <a:pt x="73" y="184"/>
                  </a:cubicBezTo>
                  <a:cubicBezTo>
                    <a:pt x="80" y="166"/>
                    <a:pt x="80" y="166"/>
                    <a:pt x="80" y="166"/>
                  </a:cubicBezTo>
                  <a:cubicBezTo>
                    <a:pt x="179" y="166"/>
                    <a:pt x="179" y="166"/>
                    <a:pt x="179" y="166"/>
                  </a:cubicBezTo>
                  <a:cubicBezTo>
                    <a:pt x="187" y="189"/>
                    <a:pt x="187" y="189"/>
                    <a:pt x="187" y="189"/>
                  </a:cubicBezTo>
                  <a:cubicBezTo>
                    <a:pt x="189" y="195"/>
                    <a:pt x="191" y="200"/>
                    <a:pt x="192" y="205"/>
                  </a:cubicBezTo>
                  <a:cubicBezTo>
                    <a:pt x="193" y="210"/>
                    <a:pt x="193" y="214"/>
                    <a:pt x="193" y="218"/>
                  </a:cubicBezTo>
                  <a:cubicBezTo>
                    <a:pt x="193" y="222"/>
                    <a:pt x="193" y="226"/>
                    <a:pt x="191" y="228"/>
                  </a:cubicBezTo>
                  <a:cubicBezTo>
                    <a:pt x="189" y="231"/>
                    <a:pt x="187" y="233"/>
                    <a:pt x="183" y="234"/>
                  </a:cubicBezTo>
                  <a:cubicBezTo>
                    <a:pt x="180" y="236"/>
                    <a:pt x="174" y="237"/>
                    <a:pt x="167" y="238"/>
                  </a:cubicBezTo>
                  <a:cubicBezTo>
                    <a:pt x="167" y="247"/>
                    <a:pt x="167" y="247"/>
                    <a:pt x="167" y="247"/>
                  </a:cubicBezTo>
                  <a:cubicBezTo>
                    <a:pt x="265" y="247"/>
                    <a:pt x="265" y="247"/>
                    <a:pt x="265" y="247"/>
                  </a:cubicBezTo>
                  <a:cubicBezTo>
                    <a:pt x="265" y="238"/>
                    <a:pt x="265" y="238"/>
                    <a:pt x="265" y="238"/>
                  </a:cubicBezTo>
                  <a:cubicBezTo>
                    <a:pt x="259" y="237"/>
                    <a:pt x="254" y="235"/>
                    <a:pt x="250" y="232"/>
                  </a:cubicBezTo>
                  <a:cubicBezTo>
                    <a:pt x="246" y="230"/>
                    <a:pt x="243" y="226"/>
                    <a:pt x="241" y="221"/>
                  </a:cubicBezTo>
                  <a:cubicBezTo>
                    <a:pt x="238" y="216"/>
                    <a:pt x="235" y="209"/>
                    <a:pt x="232" y="200"/>
                  </a:cubicBezTo>
                  <a:cubicBezTo>
                    <a:pt x="160" y="0"/>
                    <a:pt x="160" y="0"/>
                    <a:pt x="160" y="0"/>
                  </a:cubicBezTo>
                </a:path>
              </a:pathLst>
            </a:custGeom>
            <a:solidFill>
              <a:srgbClr val="231815"/>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1" name="Freeform 283"/>
            <p:cNvSpPr/>
            <p:nvPr/>
          </p:nvSpPr>
          <p:spPr bwMode="auto">
            <a:xfrm>
              <a:off x="5544500" y="2027840"/>
              <a:ext cx="89873" cy="89467"/>
            </a:xfrm>
            <a:custGeom>
              <a:avLst/>
              <a:gdLst>
                <a:gd name="T0" fmla="*/ 247 w 247"/>
                <a:gd name="T1" fmla="*/ 0 h 245"/>
                <a:gd name="T2" fmla="*/ 171 w 247"/>
                <a:gd name="T3" fmla="*/ 0 h 245"/>
                <a:gd name="T4" fmla="*/ 171 w 247"/>
                <a:gd name="T5" fmla="*/ 9 h 245"/>
                <a:gd name="T6" fmla="*/ 184 w 247"/>
                <a:gd name="T7" fmla="*/ 13 h 245"/>
                <a:gd name="T8" fmla="*/ 190 w 247"/>
                <a:gd name="T9" fmla="*/ 18 h 245"/>
                <a:gd name="T10" fmla="*/ 194 w 247"/>
                <a:gd name="T11" fmla="*/ 27 h 245"/>
                <a:gd name="T12" fmla="*/ 194 w 247"/>
                <a:gd name="T13" fmla="*/ 45 h 245"/>
                <a:gd name="T14" fmla="*/ 194 w 247"/>
                <a:gd name="T15" fmla="*/ 82 h 245"/>
                <a:gd name="T16" fmla="*/ 195 w 247"/>
                <a:gd name="T17" fmla="*/ 141 h 245"/>
                <a:gd name="T18" fmla="*/ 197 w 247"/>
                <a:gd name="T19" fmla="*/ 184 h 245"/>
                <a:gd name="T20" fmla="*/ 194 w 247"/>
                <a:gd name="T21" fmla="*/ 184 h 245"/>
                <a:gd name="T22" fmla="*/ 184 w 247"/>
                <a:gd name="T23" fmla="*/ 166 h 245"/>
                <a:gd name="T24" fmla="*/ 171 w 247"/>
                <a:gd name="T25" fmla="*/ 147 h 245"/>
                <a:gd name="T26" fmla="*/ 66 w 247"/>
                <a:gd name="T27" fmla="*/ 0 h 245"/>
                <a:gd name="T28" fmla="*/ 0 w 247"/>
                <a:gd name="T29" fmla="*/ 0 h 245"/>
                <a:gd name="T30" fmla="*/ 0 w 247"/>
                <a:gd name="T31" fmla="*/ 9 h 245"/>
                <a:gd name="T32" fmla="*/ 14 w 247"/>
                <a:gd name="T33" fmla="*/ 13 h 245"/>
                <a:gd name="T34" fmla="*/ 20 w 247"/>
                <a:gd name="T35" fmla="*/ 18 h 245"/>
                <a:gd name="T36" fmla="*/ 24 w 247"/>
                <a:gd name="T37" fmla="*/ 27 h 245"/>
                <a:gd name="T38" fmla="*/ 25 w 247"/>
                <a:gd name="T39" fmla="*/ 45 h 245"/>
                <a:gd name="T40" fmla="*/ 25 w 247"/>
                <a:gd name="T41" fmla="*/ 199 h 245"/>
                <a:gd name="T42" fmla="*/ 23 w 247"/>
                <a:gd name="T43" fmla="*/ 219 h 245"/>
                <a:gd name="T44" fmla="*/ 17 w 247"/>
                <a:gd name="T45" fmla="*/ 229 h 245"/>
                <a:gd name="T46" fmla="*/ 0 w 247"/>
                <a:gd name="T47" fmla="*/ 235 h 245"/>
                <a:gd name="T48" fmla="*/ 0 w 247"/>
                <a:gd name="T49" fmla="*/ 244 h 245"/>
                <a:gd name="T50" fmla="*/ 77 w 247"/>
                <a:gd name="T51" fmla="*/ 244 h 245"/>
                <a:gd name="T52" fmla="*/ 77 w 247"/>
                <a:gd name="T53" fmla="*/ 235 h 245"/>
                <a:gd name="T54" fmla="*/ 63 w 247"/>
                <a:gd name="T55" fmla="*/ 231 h 245"/>
                <a:gd name="T56" fmla="*/ 56 w 247"/>
                <a:gd name="T57" fmla="*/ 226 h 245"/>
                <a:gd name="T58" fmla="*/ 53 w 247"/>
                <a:gd name="T59" fmla="*/ 217 h 245"/>
                <a:gd name="T60" fmla="*/ 52 w 247"/>
                <a:gd name="T61" fmla="*/ 199 h 245"/>
                <a:gd name="T62" fmla="*/ 52 w 247"/>
                <a:gd name="T63" fmla="*/ 163 h 245"/>
                <a:gd name="T64" fmla="*/ 52 w 247"/>
                <a:gd name="T65" fmla="*/ 91 h 245"/>
                <a:gd name="T66" fmla="*/ 50 w 247"/>
                <a:gd name="T67" fmla="*/ 41 h 245"/>
                <a:gd name="T68" fmla="*/ 53 w 247"/>
                <a:gd name="T69" fmla="*/ 41 h 245"/>
                <a:gd name="T70" fmla="*/ 62 w 247"/>
                <a:gd name="T71" fmla="*/ 56 h 245"/>
                <a:gd name="T72" fmla="*/ 78 w 247"/>
                <a:gd name="T73" fmla="*/ 78 h 245"/>
                <a:gd name="T74" fmla="*/ 196 w 247"/>
                <a:gd name="T75" fmla="*/ 245 h 245"/>
                <a:gd name="T76" fmla="*/ 222 w 247"/>
                <a:gd name="T77" fmla="*/ 245 h 245"/>
                <a:gd name="T78" fmla="*/ 222 w 247"/>
                <a:gd name="T79" fmla="*/ 45 h 245"/>
                <a:gd name="T80" fmla="*/ 223 w 247"/>
                <a:gd name="T81" fmla="*/ 26 h 245"/>
                <a:gd name="T82" fmla="*/ 227 w 247"/>
                <a:gd name="T83" fmla="*/ 18 h 245"/>
                <a:gd name="T84" fmla="*/ 233 w 247"/>
                <a:gd name="T85" fmla="*/ 13 h 245"/>
                <a:gd name="T86" fmla="*/ 247 w 247"/>
                <a:gd name="T87" fmla="*/ 9 h 245"/>
                <a:gd name="T88" fmla="*/ 247 w 247"/>
                <a:gd name="T89"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7" h="245">
                  <a:moveTo>
                    <a:pt x="247" y="0"/>
                  </a:moveTo>
                  <a:cubicBezTo>
                    <a:pt x="171" y="0"/>
                    <a:pt x="171" y="0"/>
                    <a:pt x="171" y="0"/>
                  </a:cubicBezTo>
                  <a:cubicBezTo>
                    <a:pt x="171" y="9"/>
                    <a:pt x="171" y="9"/>
                    <a:pt x="171" y="9"/>
                  </a:cubicBezTo>
                  <a:cubicBezTo>
                    <a:pt x="177" y="10"/>
                    <a:pt x="182" y="12"/>
                    <a:pt x="184" y="13"/>
                  </a:cubicBezTo>
                  <a:cubicBezTo>
                    <a:pt x="187" y="14"/>
                    <a:pt x="189" y="16"/>
                    <a:pt x="190" y="18"/>
                  </a:cubicBezTo>
                  <a:cubicBezTo>
                    <a:pt x="192" y="20"/>
                    <a:pt x="193" y="23"/>
                    <a:pt x="194" y="27"/>
                  </a:cubicBezTo>
                  <a:cubicBezTo>
                    <a:pt x="194" y="31"/>
                    <a:pt x="194" y="37"/>
                    <a:pt x="194" y="45"/>
                  </a:cubicBezTo>
                  <a:cubicBezTo>
                    <a:pt x="194" y="82"/>
                    <a:pt x="194" y="82"/>
                    <a:pt x="194" y="82"/>
                  </a:cubicBezTo>
                  <a:cubicBezTo>
                    <a:pt x="194" y="100"/>
                    <a:pt x="195" y="119"/>
                    <a:pt x="195" y="141"/>
                  </a:cubicBezTo>
                  <a:cubicBezTo>
                    <a:pt x="196" y="163"/>
                    <a:pt x="196" y="177"/>
                    <a:pt x="197" y="184"/>
                  </a:cubicBezTo>
                  <a:cubicBezTo>
                    <a:pt x="194" y="184"/>
                    <a:pt x="194" y="184"/>
                    <a:pt x="194" y="184"/>
                  </a:cubicBezTo>
                  <a:cubicBezTo>
                    <a:pt x="191" y="178"/>
                    <a:pt x="187" y="171"/>
                    <a:pt x="184" y="166"/>
                  </a:cubicBezTo>
                  <a:cubicBezTo>
                    <a:pt x="180" y="161"/>
                    <a:pt x="176" y="155"/>
                    <a:pt x="171" y="147"/>
                  </a:cubicBezTo>
                  <a:cubicBezTo>
                    <a:pt x="66" y="0"/>
                    <a:pt x="66" y="0"/>
                    <a:pt x="66" y="0"/>
                  </a:cubicBezTo>
                  <a:cubicBezTo>
                    <a:pt x="0" y="0"/>
                    <a:pt x="0" y="0"/>
                    <a:pt x="0" y="0"/>
                  </a:cubicBezTo>
                  <a:cubicBezTo>
                    <a:pt x="0" y="9"/>
                    <a:pt x="0" y="9"/>
                    <a:pt x="0" y="9"/>
                  </a:cubicBezTo>
                  <a:cubicBezTo>
                    <a:pt x="6" y="10"/>
                    <a:pt x="11" y="12"/>
                    <a:pt x="14" y="13"/>
                  </a:cubicBezTo>
                  <a:cubicBezTo>
                    <a:pt x="16" y="14"/>
                    <a:pt x="19" y="16"/>
                    <a:pt x="20" y="18"/>
                  </a:cubicBezTo>
                  <a:cubicBezTo>
                    <a:pt x="22" y="20"/>
                    <a:pt x="23" y="23"/>
                    <a:pt x="24" y="27"/>
                  </a:cubicBezTo>
                  <a:cubicBezTo>
                    <a:pt x="24" y="31"/>
                    <a:pt x="25" y="37"/>
                    <a:pt x="25" y="45"/>
                  </a:cubicBezTo>
                  <a:cubicBezTo>
                    <a:pt x="25" y="199"/>
                    <a:pt x="25" y="199"/>
                    <a:pt x="25" y="199"/>
                  </a:cubicBezTo>
                  <a:cubicBezTo>
                    <a:pt x="25" y="208"/>
                    <a:pt x="24" y="215"/>
                    <a:pt x="23" y="219"/>
                  </a:cubicBezTo>
                  <a:cubicBezTo>
                    <a:pt x="23" y="223"/>
                    <a:pt x="20" y="227"/>
                    <a:pt x="17" y="229"/>
                  </a:cubicBezTo>
                  <a:cubicBezTo>
                    <a:pt x="15" y="231"/>
                    <a:pt x="9" y="233"/>
                    <a:pt x="0" y="235"/>
                  </a:cubicBezTo>
                  <a:cubicBezTo>
                    <a:pt x="0" y="244"/>
                    <a:pt x="0" y="244"/>
                    <a:pt x="0" y="244"/>
                  </a:cubicBezTo>
                  <a:cubicBezTo>
                    <a:pt x="77" y="244"/>
                    <a:pt x="77" y="244"/>
                    <a:pt x="77" y="244"/>
                  </a:cubicBezTo>
                  <a:cubicBezTo>
                    <a:pt x="77" y="235"/>
                    <a:pt x="77" y="235"/>
                    <a:pt x="77" y="235"/>
                  </a:cubicBezTo>
                  <a:cubicBezTo>
                    <a:pt x="71" y="234"/>
                    <a:pt x="66" y="232"/>
                    <a:pt x="63" y="231"/>
                  </a:cubicBezTo>
                  <a:cubicBezTo>
                    <a:pt x="60" y="230"/>
                    <a:pt x="58" y="228"/>
                    <a:pt x="56" y="226"/>
                  </a:cubicBezTo>
                  <a:cubicBezTo>
                    <a:pt x="55" y="223"/>
                    <a:pt x="54" y="221"/>
                    <a:pt x="53" y="217"/>
                  </a:cubicBezTo>
                  <a:cubicBezTo>
                    <a:pt x="53" y="213"/>
                    <a:pt x="52" y="207"/>
                    <a:pt x="52" y="199"/>
                  </a:cubicBezTo>
                  <a:cubicBezTo>
                    <a:pt x="52" y="163"/>
                    <a:pt x="52" y="163"/>
                    <a:pt x="52" y="163"/>
                  </a:cubicBezTo>
                  <a:cubicBezTo>
                    <a:pt x="52" y="139"/>
                    <a:pt x="52" y="115"/>
                    <a:pt x="52" y="91"/>
                  </a:cubicBezTo>
                  <a:cubicBezTo>
                    <a:pt x="51" y="67"/>
                    <a:pt x="51" y="51"/>
                    <a:pt x="50" y="41"/>
                  </a:cubicBezTo>
                  <a:cubicBezTo>
                    <a:pt x="53" y="41"/>
                    <a:pt x="53" y="41"/>
                    <a:pt x="53" y="41"/>
                  </a:cubicBezTo>
                  <a:cubicBezTo>
                    <a:pt x="56" y="46"/>
                    <a:pt x="59" y="51"/>
                    <a:pt x="62" y="56"/>
                  </a:cubicBezTo>
                  <a:cubicBezTo>
                    <a:pt x="65" y="60"/>
                    <a:pt x="70" y="68"/>
                    <a:pt x="78" y="78"/>
                  </a:cubicBezTo>
                  <a:cubicBezTo>
                    <a:pt x="196" y="245"/>
                    <a:pt x="196" y="245"/>
                    <a:pt x="196" y="245"/>
                  </a:cubicBezTo>
                  <a:cubicBezTo>
                    <a:pt x="222" y="245"/>
                    <a:pt x="222" y="245"/>
                    <a:pt x="222" y="245"/>
                  </a:cubicBezTo>
                  <a:cubicBezTo>
                    <a:pt x="222" y="45"/>
                    <a:pt x="222" y="45"/>
                    <a:pt x="222" y="45"/>
                  </a:cubicBezTo>
                  <a:cubicBezTo>
                    <a:pt x="222" y="36"/>
                    <a:pt x="222" y="30"/>
                    <a:pt x="223" y="26"/>
                  </a:cubicBezTo>
                  <a:cubicBezTo>
                    <a:pt x="224" y="22"/>
                    <a:pt x="226" y="19"/>
                    <a:pt x="227" y="18"/>
                  </a:cubicBezTo>
                  <a:cubicBezTo>
                    <a:pt x="229" y="16"/>
                    <a:pt x="231" y="14"/>
                    <a:pt x="233" y="13"/>
                  </a:cubicBezTo>
                  <a:cubicBezTo>
                    <a:pt x="236" y="12"/>
                    <a:pt x="241" y="10"/>
                    <a:pt x="247" y="9"/>
                  </a:cubicBezTo>
                  <a:cubicBezTo>
                    <a:pt x="247" y="0"/>
                    <a:pt x="247" y="0"/>
                    <a:pt x="247" y="0"/>
                  </a:cubicBezTo>
                </a:path>
              </a:pathLst>
            </a:custGeom>
            <a:solidFill>
              <a:srgbClr val="231815"/>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2" name="Freeform 284"/>
            <p:cNvSpPr/>
            <p:nvPr/>
          </p:nvSpPr>
          <p:spPr bwMode="auto">
            <a:xfrm>
              <a:off x="5644947" y="2027840"/>
              <a:ext cx="38226" cy="114679"/>
            </a:xfrm>
            <a:custGeom>
              <a:avLst/>
              <a:gdLst>
                <a:gd name="T0" fmla="*/ 105 w 105"/>
                <a:gd name="T1" fmla="*/ 0 h 314"/>
                <a:gd name="T2" fmla="*/ 16 w 105"/>
                <a:gd name="T3" fmla="*/ 0 h 314"/>
                <a:gd name="T4" fmla="*/ 16 w 105"/>
                <a:gd name="T5" fmla="*/ 9 h 314"/>
                <a:gd name="T6" fmla="*/ 33 w 105"/>
                <a:gd name="T7" fmla="*/ 15 h 314"/>
                <a:gd name="T8" fmla="*/ 39 w 105"/>
                <a:gd name="T9" fmla="*/ 24 h 314"/>
                <a:gd name="T10" fmla="*/ 41 w 105"/>
                <a:gd name="T11" fmla="*/ 45 h 314"/>
                <a:gd name="T12" fmla="*/ 41 w 105"/>
                <a:gd name="T13" fmla="*/ 246 h 314"/>
                <a:gd name="T14" fmla="*/ 38 w 105"/>
                <a:gd name="T15" fmla="*/ 271 h 314"/>
                <a:gd name="T16" fmla="*/ 27 w 105"/>
                <a:gd name="T17" fmla="*/ 286 h 314"/>
                <a:gd name="T18" fmla="*/ 0 w 105"/>
                <a:gd name="T19" fmla="*/ 298 h 314"/>
                <a:gd name="T20" fmla="*/ 7 w 105"/>
                <a:gd name="T21" fmla="*/ 314 h 314"/>
                <a:gd name="T22" fmla="*/ 52 w 105"/>
                <a:gd name="T23" fmla="*/ 296 h 314"/>
                <a:gd name="T24" fmla="*/ 74 w 105"/>
                <a:gd name="T25" fmla="*/ 271 h 314"/>
                <a:gd name="T26" fmla="*/ 81 w 105"/>
                <a:gd name="T27" fmla="*/ 232 h 314"/>
                <a:gd name="T28" fmla="*/ 81 w 105"/>
                <a:gd name="T29" fmla="*/ 45 h 314"/>
                <a:gd name="T30" fmla="*/ 82 w 105"/>
                <a:gd name="T31" fmla="*/ 27 h 314"/>
                <a:gd name="T32" fmla="*/ 86 w 105"/>
                <a:gd name="T33" fmla="*/ 18 h 314"/>
                <a:gd name="T34" fmla="*/ 92 w 105"/>
                <a:gd name="T35" fmla="*/ 13 h 314"/>
                <a:gd name="T36" fmla="*/ 105 w 105"/>
                <a:gd name="T37" fmla="*/ 9 h 314"/>
                <a:gd name="T38" fmla="*/ 105 w 105"/>
                <a:gd name="T39"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314">
                  <a:moveTo>
                    <a:pt x="105" y="0"/>
                  </a:moveTo>
                  <a:cubicBezTo>
                    <a:pt x="16" y="0"/>
                    <a:pt x="16" y="0"/>
                    <a:pt x="16" y="0"/>
                  </a:cubicBezTo>
                  <a:cubicBezTo>
                    <a:pt x="16" y="9"/>
                    <a:pt x="16" y="9"/>
                    <a:pt x="16" y="9"/>
                  </a:cubicBezTo>
                  <a:cubicBezTo>
                    <a:pt x="25" y="11"/>
                    <a:pt x="31" y="13"/>
                    <a:pt x="33" y="15"/>
                  </a:cubicBezTo>
                  <a:cubicBezTo>
                    <a:pt x="36" y="17"/>
                    <a:pt x="38" y="20"/>
                    <a:pt x="39" y="24"/>
                  </a:cubicBezTo>
                  <a:cubicBezTo>
                    <a:pt x="40" y="27"/>
                    <a:pt x="41" y="34"/>
                    <a:pt x="41" y="45"/>
                  </a:cubicBezTo>
                  <a:cubicBezTo>
                    <a:pt x="41" y="246"/>
                    <a:pt x="41" y="246"/>
                    <a:pt x="41" y="246"/>
                  </a:cubicBezTo>
                  <a:cubicBezTo>
                    <a:pt x="41" y="256"/>
                    <a:pt x="40" y="264"/>
                    <a:pt x="38" y="271"/>
                  </a:cubicBezTo>
                  <a:cubicBezTo>
                    <a:pt x="36" y="277"/>
                    <a:pt x="32" y="282"/>
                    <a:pt x="27" y="286"/>
                  </a:cubicBezTo>
                  <a:cubicBezTo>
                    <a:pt x="22" y="290"/>
                    <a:pt x="13" y="294"/>
                    <a:pt x="0" y="298"/>
                  </a:cubicBezTo>
                  <a:cubicBezTo>
                    <a:pt x="7" y="314"/>
                    <a:pt x="7" y="314"/>
                    <a:pt x="7" y="314"/>
                  </a:cubicBezTo>
                  <a:cubicBezTo>
                    <a:pt x="27" y="309"/>
                    <a:pt x="41" y="303"/>
                    <a:pt x="52" y="296"/>
                  </a:cubicBezTo>
                  <a:cubicBezTo>
                    <a:pt x="62" y="290"/>
                    <a:pt x="70" y="281"/>
                    <a:pt x="74" y="271"/>
                  </a:cubicBezTo>
                  <a:cubicBezTo>
                    <a:pt x="78" y="261"/>
                    <a:pt x="81" y="248"/>
                    <a:pt x="81" y="232"/>
                  </a:cubicBezTo>
                  <a:cubicBezTo>
                    <a:pt x="81" y="45"/>
                    <a:pt x="81" y="45"/>
                    <a:pt x="81" y="45"/>
                  </a:cubicBezTo>
                  <a:cubicBezTo>
                    <a:pt x="81" y="37"/>
                    <a:pt x="81" y="31"/>
                    <a:pt x="82" y="27"/>
                  </a:cubicBezTo>
                  <a:cubicBezTo>
                    <a:pt x="83" y="23"/>
                    <a:pt x="84" y="20"/>
                    <a:pt x="86" y="18"/>
                  </a:cubicBezTo>
                  <a:cubicBezTo>
                    <a:pt x="87" y="16"/>
                    <a:pt x="89" y="14"/>
                    <a:pt x="92" y="13"/>
                  </a:cubicBezTo>
                  <a:cubicBezTo>
                    <a:pt x="95" y="12"/>
                    <a:pt x="99" y="10"/>
                    <a:pt x="105" y="9"/>
                  </a:cubicBezTo>
                  <a:cubicBezTo>
                    <a:pt x="105" y="0"/>
                    <a:pt x="105" y="0"/>
                    <a:pt x="105" y="0"/>
                  </a:cubicBezTo>
                </a:path>
              </a:pathLst>
            </a:custGeom>
            <a:solidFill>
              <a:srgbClr val="231815"/>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3" name="Freeform 285"/>
            <p:cNvSpPr/>
            <p:nvPr/>
          </p:nvSpPr>
          <p:spPr bwMode="auto">
            <a:xfrm>
              <a:off x="5700661" y="2027840"/>
              <a:ext cx="32533" cy="89060"/>
            </a:xfrm>
            <a:custGeom>
              <a:avLst/>
              <a:gdLst>
                <a:gd name="T0" fmla="*/ 89 w 89"/>
                <a:gd name="T1" fmla="*/ 0 h 244"/>
                <a:gd name="T2" fmla="*/ 0 w 89"/>
                <a:gd name="T3" fmla="*/ 0 h 244"/>
                <a:gd name="T4" fmla="*/ 0 w 89"/>
                <a:gd name="T5" fmla="*/ 9 h 244"/>
                <a:gd name="T6" fmla="*/ 14 w 89"/>
                <a:gd name="T7" fmla="*/ 13 h 244"/>
                <a:gd name="T8" fmla="*/ 20 w 89"/>
                <a:gd name="T9" fmla="*/ 18 h 244"/>
                <a:gd name="T10" fmla="*/ 24 w 89"/>
                <a:gd name="T11" fmla="*/ 27 h 244"/>
                <a:gd name="T12" fmla="*/ 25 w 89"/>
                <a:gd name="T13" fmla="*/ 45 h 244"/>
                <a:gd name="T14" fmla="*/ 25 w 89"/>
                <a:gd name="T15" fmla="*/ 199 h 244"/>
                <a:gd name="T16" fmla="*/ 23 w 89"/>
                <a:gd name="T17" fmla="*/ 219 h 244"/>
                <a:gd name="T18" fmla="*/ 18 w 89"/>
                <a:gd name="T19" fmla="*/ 229 h 244"/>
                <a:gd name="T20" fmla="*/ 0 w 89"/>
                <a:gd name="T21" fmla="*/ 235 h 244"/>
                <a:gd name="T22" fmla="*/ 0 w 89"/>
                <a:gd name="T23" fmla="*/ 244 h 244"/>
                <a:gd name="T24" fmla="*/ 89 w 89"/>
                <a:gd name="T25" fmla="*/ 244 h 244"/>
                <a:gd name="T26" fmla="*/ 89 w 89"/>
                <a:gd name="T27" fmla="*/ 235 h 244"/>
                <a:gd name="T28" fmla="*/ 75 w 89"/>
                <a:gd name="T29" fmla="*/ 231 h 244"/>
                <a:gd name="T30" fmla="*/ 69 w 89"/>
                <a:gd name="T31" fmla="*/ 226 h 244"/>
                <a:gd name="T32" fmla="*/ 66 w 89"/>
                <a:gd name="T33" fmla="*/ 217 h 244"/>
                <a:gd name="T34" fmla="*/ 65 w 89"/>
                <a:gd name="T35" fmla="*/ 199 h 244"/>
                <a:gd name="T36" fmla="*/ 65 w 89"/>
                <a:gd name="T37" fmla="*/ 45 h 244"/>
                <a:gd name="T38" fmla="*/ 66 w 89"/>
                <a:gd name="T39" fmla="*/ 27 h 244"/>
                <a:gd name="T40" fmla="*/ 69 w 89"/>
                <a:gd name="T41" fmla="*/ 18 h 244"/>
                <a:gd name="T42" fmla="*/ 76 w 89"/>
                <a:gd name="T43" fmla="*/ 13 h 244"/>
                <a:gd name="T44" fmla="*/ 89 w 89"/>
                <a:gd name="T45" fmla="*/ 9 h 244"/>
                <a:gd name="T46" fmla="*/ 89 w 89"/>
                <a:gd name="T4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 h="244">
                  <a:moveTo>
                    <a:pt x="89" y="0"/>
                  </a:moveTo>
                  <a:cubicBezTo>
                    <a:pt x="0" y="0"/>
                    <a:pt x="0" y="0"/>
                    <a:pt x="0" y="0"/>
                  </a:cubicBezTo>
                  <a:cubicBezTo>
                    <a:pt x="0" y="9"/>
                    <a:pt x="0" y="9"/>
                    <a:pt x="0" y="9"/>
                  </a:cubicBezTo>
                  <a:cubicBezTo>
                    <a:pt x="6" y="10"/>
                    <a:pt x="11" y="12"/>
                    <a:pt x="14" y="13"/>
                  </a:cubicBezTo>
                  <a:cubicBezTo>
                    <a:pt x="16" y="14"/>
                    <a:pt x="19" y="16"/>
                    <a:pt x="20" y="18"/>
                  </a:cubicBezTo>
                  <a:cubicBezTo>
                    <a:pt x="22" y="20"/>
                    <a:pt x="23" y="23"/>
                    <a:pt x="24" y="27"/>
                  </a:cubicBezTo>
                  <a:cubicBezTo>
                    <a:pt x="24" y="31"/>
                    <a:pt x="25" y="37"/>
                    <a:pt x="25" y="45"/>
                  </a:cubicBezTo>
                  <a:cubicBezTo>
                    <a:pt x="25" y="199"/>
                    <a:pt x="25" y="199"/>
                    <a:pt x="25" y="199"/>
                  </a:cubicBezTo>
                  <a:cubicBezTo>
                    <a:pt x="25" y="208"/>
                    <a:pt x="24" y="215"/>
                    <a:pt x="23" y="219"/>
                  </a:cubicBezTo>
                  <a:cubicBezTo>
                    <a:pt x="23" y="223"/>
                    <a:pt x="21" y="227"/>
                    <a:pt x="18" y="229"/>
                  </a:cubicBezTo>
                  <a:cubicBezTo>
                    <a:pt x="15" y="231"/>
                    <a:pt x="9" y="233"/>
                    <a:pt x="0" y="235"/>
                  </a:cubicBezTo>
                  <a:cubicBezTo>
                    <a:pt x="0" y="244"/>
                    <a:pt x="0" y="244"/>
                    <a:pt x="0" y="244"/>
                  </a:cubicBezTo>
                  <a:cubicBezTo>
                    <a:pt x="89" y="244"/>
                    <a:pt x="89" y="244"/>
                    <a:pt x="89" y="244"/>
                  </a:cubicBezTo>
                  <a:cubicBezTo>
                    <a:pt x="89" y="235"/>
                    <a:pt x="89" y="235"/>
                    <a:pt x="89" y="235"/>
                  </a:cubicBezTo>
                  <a:cubicBezTo>
                    <a:pt x="83" y="234"/>
                    <a:pt x="78" y="232"/>
                    <a:pt x="75" y="231"/>
                  </a:cubicBezTo>
                  <a:cubicBezTo>
                    <a:pt x="72" y="230"/>
                    <a:pt x="70" y="228"/>
                    <a:pt x="69" y="226"/>
                  </a:cubicBezTo>
                  <a:cubicBezTo>
                    <a:pt x="67" y="223"/>
                    <a:pt x="66" y="221"/>
                    <a:pt x="66" y="217"/>
                  </a:cubicBezTo>
                  <a:cubicBezTo>
                    <a:pt x="65" y="213"/>
                    <a:pt x="65" y="207"/>
                    <a:pt x="65" y="199"/>
                  </a:cubicBezTo>
                  <a:cubicBezTo>
                    <a:pt x="65" y="45"/>
                    <a:pt x="65" y="45"/>
                    <a:pt x="65" y="45"/>
                  </a:cubicBezTo>
                  <a:cubicBezTo>
                    <a:pt x="65" y="37"/>
                    <a:pt x="65" y="31"/>
                    <a:pt x="66" y="27"/>
                  </a:cubicBezTo>
                  <a:cubicBezTo>
                    <a:pt x="67" y="23"/>
                    <a:pt x="68" y="20"/>
                    <a:pt x="69" y="18"/>
                  </a:cubicBezTo>
                  <a:cubicBezTo>
                    <a:pt x="71" y="16"/>
                    <a:pt x="73" y="14"/>
                    <a:pt x="76" y="13"/>
                  </a:cubicBezTo>
                  <a:cubicBezTo>
                    <a:pt x="79" y="12"/>
                    <a:pt x="83" y="10"/>
                    <a:pt x="89" y="9"/>
                  </a:cubicBezTo>
                  <a:cubicBezTo>
                    <a:pt x="89" y="0"/>
                    <a:pt x="89" y="0"/>
                    <a:pt x="89" y="0"/>
                  </a:cubicBezTo>
                </a:path>
              </a:pathLst>
            </a:custGeom>
            <a:solidFill>
              <a:srgbClr val="231815"/>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4" name="Freeform 286"/>
            <p:cNvSpPr/>
            <p:nvPr/>
          </p:nvSpPr>
          <p:spPr bwMode="auto">
            <a:xfrm>
              <a:off x="5751900" y="2027840"/>
              <a:ext cx="89873" cy="89467"/>
            </a:xfrm>
            <a:custGeom>
              <a:avLst/>
              <a:gdLst>
                <a:gd name="T0" fmla="*/ 247 w 247"/>
                <a:gd name="T1" fmla="*/ 0 h 245"/>
                <a:gd name="T2" fmla="*/ 170 w 247"/>
                <a:gd name="T3" fmla="*/ 0 h 245"/>
                <a:gd name="T4" fmla="*/ 170 w 247"/>
                <a:gd name="T5" fmla="*/ 9 h 245"/>
                <a:gd name="T6" fmla="*/ 184 w 247"/>
                <a:gd name="T7" fmla="*/ 13 h 245"/>
                <a:gd name="T8" fmla="*/ 190 w 247"/>
                <a:gd name="T9" fmla="*/ 18 h 245"/>
                <a:gd name="T10" fmla="*/ 193 w 247"/>
                <a:gd name="T11" fmla="*/ 27 h 245"/>
                <a:gd name="T12" fmla="*/ 194 w 247"/>
                <a:gd name="T13" fmla="*/ 45 h 245"/>
                <a:gd name="T14" fmla="*/ 194 w 247"/>
                <a:gd name="T15" fmla="*/ 82 h 245"/>
                <a:gd name="T16" fmla="*/ 195 w 247"/>
                <a:gd name="T17" fmla="*/ 141 h 245"/>
                <a:gd name="T18" fmla="*/ 197 w 247"/>
                <a:gd name="T19" fmla="*/ 184 h 245"/>
                <a:gd name="T20" fmla="*/ 194 w 247"/>
                <a:gd name="T21" fmla="*/ 184 h 245"/>
                <a:gd name="T22" fmla="*/ 184 w 247"/>
                <a:gd name="T23" fmla="*/ 166 h 245"/>
                <a:gd name="T24" fmla="*/ 171 w 247"/>
                <a:gd name="T25" fmla="*/ 147 h 245"/>
                <a:gd name="T26" fmla="*/ 66 w 247"/>
                <a:gd name="T27" fmla="*/ 0 h 245"/>
                <a:gd name="T28" fmla="*/ 0 w 247"/>
                <a:gd name="T29" fmla="*/ 0 h 245"/>
                <a:gd name="T30" fmla="*/ 0 w 247"/>
                <a:gd name="T31" fmla="*/ 9 h 245"/>
                <a:gd name="T32" fmla="*/ 13 w 247"/>
                <a:gd name="T33" fmla="*/ 13 h 245"/>
                <a:gd name="T34" fmla="*/ 20 w 247"/>
                <a:gd name="T35" fmla="*/ 18 h 245"/>
                <a:gd name="T36" fmla="*/ 23 w 247"/>
                <a:gd name="T37" fmla="*/ 27 h 245"/>
                <a:gd name="T38" fmla="*/ 24 w 247"/>
                <a:gd name="T39" fmla="*/ 45 h 245"/>
                <a:gd name="T40" fmla="*/ 24 w 247"/>
                <a:gd name="T41" fmla="*/ 199 h 245"/>
                <a:gd name="T42" fmla="*/ 23 w 247"/>
                <a:gd name="T43" fmla="*/ 219 h 245"/>
                <a:gd name="T44" fmla="*/ 17 w 247"/>
                <a:gd name="T45" fmla="*/ 229 h 245"/>
                <a:gd name="T46" fmla="*/ 0 w 247"/>
                <a:gd name="T47" fmla="*/ 235 h 245"/>
                <a:gd name="T48" fmla="*/ 0 w 247"/>
                <a:gd name="T49" fmla="*/ 244 h 245"/>
                <a:gd name="T50" fmla="*/ 77 w 247"/>
                <a:gd name="T51" fmla="*/ 244 h 245"/>
                <a:gd name="T52" fmla="*/ 77 w 247"/>
                <a:gd name="T53" fmla="*/ 235 h 245"/>
                <a:gd name="T54" fmla="*/ 63 w 247"/>
                <a:gd name="T55" fmla="*/ 231 h 245"/>
                <a:gd name="T56" fmla="*/ 57 w 247"/>
                <a:gd name="T57" fmla="*/ 226 h 245"/>
                <a:gd name="T58" fmla="*/ 53 w 247"/>
                <a:gd name="T59" fmla="*/ 217 h 245"/>
                <a:gd name="T60" fmla="*/ 52 w 247"/>
                <a:gd name="T61" fmla="*/ 199 h 245"/>
                <a:gd name="T62" fmla="*/ 52 w 247"/>
                <a:gd name="T63" fmla="*/ 163 h 245"/>
                <a:gd name="T64" fmla="*/ 52 w 247"/>
                <a:gd name="T65" fmla="*/ 91 h 245"/>
                <a:gd name="T66" fmla="*/ 50 w 247"/>
                <a:gd name="T67" fmla="*/ 41 h 245"/>
                <a:gd name="T68" fmla="*/ 53 w 247"/>
                <a:gd name="T69" fmla="*/ 41 h 245"/>
                <a:gd name="T70" fmla="*/ 62 w 247"/>
                <a:gd name="T71" fmla="*/ 56 h 245"/>
                <a:gd name="T72" fmla="*/ 77 w 247"/>
                <a:gd name="T73" fmla="*/ 78 h 245"/>
                <a:gd name="T74" fmla="*/ 195 w 247"/>
                <a:gd name="T75" fmla="*/ 245 h 245"/>
                <a:gd name="T76" fmla="*/ 222 w 247"/>
                <a:gd name="T77" fmla="*/ 245 h 245"/>
                <a:gd name="T78" fmla="*/ 222 w 247"/>
                <a:gd name="T79" fmla="*/ 45 h 245"/>
                <a:gd name="T80" fmla="*/ 223 w 247"/>
                <a:gd name="T81" fmla="*/ 26 h 245"/>
                <a:gd name="T82" fmla="*/ 227 w 247"/>
                <a:gd name="T83" fmla="*/ 18 h 245"/>
                <a:gd name="T84" fmla="*/ 233 w 247"/>
                <a:gd name="T85" fmla="*/ 13 h 245"/>
                <a:gd name="T86" fmla="*/ 247 w 247"/>
                <a:gd name="T87" fmla="*/ 9 h 245"/>
                <a:gd name="T88" fmla="*/ 247 w 247"/>
                <a:gd name="T89"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7" h="245">
                  <a:moveTo>
                    <a:pt x="247" y="0"/>
                  </a:moveTo>
                  <a:cubicBezTo>
                    <a:pt x="170" y="0"/>
                    <a:pt x="170" y="0"/>
                    <a:pt x="170" y="0"/>
                  </a:cubicBezTo>
                  <a:cubicBezTo>
                    <a:pt x="170" y="9"/>
                    <a:pt x="170" y="9"/>
                    <a:pt x="170" y="9"/>
                  </a:cubicBezTo>
                  <a:cubicBezTo>
                    <a:pt x="177" y="10"/>
                    <a:pt x="182" y="12"/>
                    <a:pt x="184" y="13"/>
                  </a:cubicBezTo>
                  <a:cubicBezTo>
                    <a:pt x="187" y="14"/>
                    <a:pt x="189" y="16"/>
                    <a:pt x="190" y="18"/>
                  </a:cubicBezTo>
                  <a:cubicBezTo>
                    <a:pt x="192" y="20"/>
                    <a:pt x="193" y="23"/>
                    <a:pt x="193" y="27"/>
                  </a:cubicBezTo>
                  <a:cubicBezTo>
                    <a:pt x="194" y="31"/>
                    <a:pt x="194" y="37"/>
                    <a:pt x="194" y="45"/>
                  </a:cubicBezTo>
                  <a:cubicBezTo>
                    <a:pt x="194" y="82"/>
                    <a:pt x="194" y="82"/>
                    <a:pt x="194" y="82"/>
                  </a:cubicBezTo>
                  <a:cubicBezTo>
                    <a:pt x="194" y="100"/>
                    <a:pt x="195" y="119"/>
                    <a:pt x="195" y="141"/>
                  </a:cubicBezTo>
                  <a:cubicBezTo>
                    <a:pt x="196" y="163"/>
                    <a:pt x="196" y="177"/>
                    <a:pt x="197" y="184"/>
                  </a:cubicBezTo>
                  <a:cubicBezTo>
                    <a:pt x="194" y="184"/>
                    <a:pt x="194" y="184"/>
                    <a:pt x="194" y="184"/>
                  </a:cubicBezTo>
                  <a:cubicBezTo>
                    <a:pt x="191" y="178"/>
                    <a:pt x="187" y="171"/>
                    <a:pt x="184" y="166"/>
                  </a:cubicBezTo>
                  <a:cubicBezTo>
                    <a:pt x="180" y="161"/>
                    <a:pt x="176" y="155"/>
                    <a:pt x="171" y="147"/>
                  </a:cubicBezTo>
                  <a:cubicBezTo>
                    <a:pt x="66" y="0"/>
                    <a:pt x="66" y="0"/>
                    <a:pt x="66" y="0"/>
                  </a:cubicBezTo>
                  <a:cubicBezTo>
                    <a:pt x="0" y="0"/>
                    <a:pt x="0" y="0"/>
                    <a:pt x="0" y="0"/>
                  </a:cubicBezTo>
                  <a:cubicBezTo>
                    <a:pt x="0" y="9"/>
                    <a:pt x="0" y="9"/>
                    <a:pt x="0" y="9"/>
                  </a:cubicBezTo>
                  <a:cubicBezTo>
                    <a:pt x="6" y="10"/>
                    <a:pt x="11" y="12"/>
                    <a:pt x="13" y="13"/>
                  </a:cubicBezTo>
                  <a:cubicBezTo>
                    <a:pt x="16" y="14"/>
                    <a:pt x="18" y="16"/>
                    <a:pt x="20" y="18"/>
                  </a:cubicBezTo>
                  <a:cubicBezTo>
                    <a:pt x="22" y="20"/>
                    <a:pt x="23" y="23"/>
                    <a:pt x="23" y="27"/>
                  </a:cubicBezTo>
                  <a:cubicBezTo>
                    <a:pt x="24" y="31"/>
                    <a:pt x="24" y="37"/>
                    <a:pt x="24" y="45"/>
                  </a:cubicBezTo>
                  <a:cubicBezTo>
                    <a:pt x="24" y="199"/>
                    <a:pt x="24" y="199"/>
                    <a:pt x="24" y="199"/>
                  </a:cubicBezTo>
                  <a:cubicBezTo>
                    <a:pt x="24" y="208"/>
                    <a:pt x="24" y="215"/>
                    <a:pt x="23" y="219"/>
                  </a:cubicBezTo>
                  <a:cubicBezTo>
                    <a:pt x="22" y="223"/>
                    <a:pt x="20" y="227"/>
                    <a:pt x="17" y="229"/>
                  </a:cubicBezTo>
                  <a:cubicBezTo>
                    <a:pt x="14" y="231"/>
                    <a:pt x="9" y="233"/>
                    <a:pt x="0" y="235"/>
                  </a:cubicBezTo>
                  <a:cubicBezTo>
                    <a:pt x="0" y="244"/>
                    <a:pt x="0" y="244"/>
                    <a:pt x="0" y="244"/>
                  </a:cubicBezTo>
                  <a:cubicBezTo>
                    <a:pt x="77" y="244"/>
                    <a:pt x="77" y="244"/>
                    <a:pt x="77" y="244"/>
                  </a:cubicBezTo>
                  <a:cubicBezTo>
                    <a:pt x="77" y="235"/>
                    <a:pt x="77" y="235"/>
                    <a:pt x="77" y="235"/>
                  </a:cubicBezTo>
                  <a:cubicBezTo>
                    <a:pt x="71" y="234"/>
                    <a:pt x="66" y="232"/>
                    <a:pt x="63" y="231"/>
                  </a:cubicBezTo>
                  <a:cubicBezTo>
                    <a:pt x="60" y="230"/>
                    <a:pt x="58" y="228"/>
                    <a:pt x="57" y="226"/>
                  </a:cubicBezTo>
                  <a:cubicBezTo>
                    <a:pt x="55" y="223"/>
                    <a:pt x="54" y="221"/>
                    <a:pt x="53" y="217"/>
                  </a:cubicBezTo>
                  <a:cubicBezTo>
                    <a:pt x="53" y="213"/>
                    <a:pt x="52" y="207"/>
                    <a:pt x="52" y="199"/>
                  </a:cubicBezTo>
                  <a:cubicBezTo>
                    <a:pt x="52" y="163"/>
                    <a:pt x="52" y="163"/>
                    <a:pt x="52" y="163"/>
                  </a:cubicBezTo>
                  <a:cubicBezTo>
                    <a:pt x="52" y="139"/>
                    <a:pt x="52" y="115"/>
                    <a:pt x="52" y="91"/>
                  </a:cubicBezTo>
                  <a:cubicBezTo>
                    <a:pt x="51" y="67"/>
                    <a:pt x="50" y="51"/>
                    <a:pt x="50" y="41"/>
                  </a:cubicBezTo>
                  <a:cubicBezTo>
                    <a:pt x="53" y="41"/>
                    <a:pt x="53" y="41"/>
                    <a:pt x="53" y="41"/>
                  </a:cubicBezTo>
                  <a:cubicBezTo>
                    <a:pt x="56" y="46"/>
                    <a:pt x="59" y="51"/>
                    <a:pt x="62" y="56"/>
                  </a:cubicBezTo>
                  <a:cubicBezTo>
                    <a:pt x="65" y="60"/>
                    <a:pt x="70" y="68"/>
                    <a:pt x="77" y="78"/>
                  </a:cubicBezTo>
                  <a:cubicBezTo>
                    <a:pt x="195" y="245"/>
                    <a:pt x="195" y="245"/>
                    <a:pt x="195" y="245"/>
                  </a:cubicBezTo>
                  <a:cubicBezTo>
                    <a:pt x="222" y="245"/>
                    <a:pt x="222" y="245"/>
                    <a:pt x="222" y="245"/>
                  </a:cubicBezTo>
                  <a:cubicBezTo>
                    <a:pt x="222" y="45"/>
                    <a:pt x="222" y="45"/>
                    <a:pt x="222" y="45"/>
                  </a:cubicBezTo>
                  <a:cubicBezTo>
                    <a:pt x="222" y="36"/>
                    <a:pt x="222" y="30"/>
                    <a:pt x="223" y="26"/>
                  </a:cubicBezTo>
                  <a:cubicBezTo>
                    <a:pt x="224" y="22"/>
                    <a:pt x="225" y="19"/>
                    <a:pt x="227" y="18"/>
                  </a:cubicBezTo>
                  <a:cubicBezTo>
                    <a:pt x="229" y="16"/>
                    <a:pt x="231" y="14"/>
                    <a:pt x="233" y="13"/>
                  </a:cubicBezTo>
                  <a:cubicBezTo>
                    <a:pt x="236" y="12"/>
                    <a:pt x="240" y="10"/>
                    <a:pt x="247" y="9"/>
                  </a:cubicBezTo>
                  <a:cubicBezTo>
                    <a:pt x="247" y="0"/>
                    <a:pt x="247" y="0"/>
                    <a:pt x="247" y="0"/>
                  </a:cubicBezTo>
                </a:path>
              </a:pathLst>
            </a:custGeom>
            <a:solidFill>
              <a:srgbClr val="231815"/>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5" name="Freeform 287"/>
            <p:cNvSpPr/>
            <p:nvPr/>
          </p:nvSpPr>
          <p:spPr bwMode="auto">
            <a:xfrm>
              <a:off x="5859260" y="2026621"/>
              <a:ext cx="81740" cy="91499"/>
            </a:xfrm>
            <a:custGeom>
              <a:avLst/>
              <a:gdLst>
                <a:gd name="T0" fmla="*/ 123 w 224"/>
                <a:gd name="T1" fmla="*/ 0 h 250"/>
                <a:gd name="T2" fmla="*/ 58 w 224"/>
                <a:gd name="T3" fmla="*/ 16 h 250"/>
                <a:gd name="T4" fmla="*/ 15 w 224"/>
                <a:gd name="T5" fmla="*/ 60 h 250"/>
                <a:gd name="T6" fmla="*/ 0 w 224"/>
                <a:gd name="T7" fmla="*/ 127 h 250"/>
                <a:gd name="T8" fmla="*/ 28 w 224"/>
                <a:gd name="T9" fmla="*/ 219 h 250"/>
                <a:gd name="T10" fmla="*/ 108 w 224"/>
                <a:gd name="T11" fmla="*/ 250 h 250"/>
                <a:gd name="T12" fmla="*/ 143 w 224"/>
                <a:gd name="T13" fmla="*/ 246 h 250"/>
                <a:gd name="T14" fmla="*/ 172 w 224"/>
                <a:gd name="T15" fmla="*/ 236 h 250"/>
                <a:gd name="T16" fmla="*/ 187 w 224"/>
                <a:gd name="T17" fmla="*/ 250 h 250"/>
                <a:gd name="T18" fmla="*/ 204 w 224"/>
                <a:gd name="T19" fmla="*/ 246 h 250"/>
                <a:gd name="T20" fmla="*/ 204 w 224"/>
                <a:gd name="T21" fmla="*/ 184 h 250"/>
                <a:gd name="T22" fmla="*/ 204 w 224"/>
                <a:gd name="T23" fmla="*/ 167 h 250"/>
                <a:gd name="T24" fmla="*/ 207 w 224"/>
                <a:gd name="T25" fmla="*/ 157 h 250"/>
                <a:gd name="T26" fmla="*/ 213 w 224"/>
                <a:gd name="T27" fmla="*/ 150 h 250"/>
                <a:gd name="T28" fmla="*/ 224 w 224"/>
                <a:gd name="T29" fmla="*/ 145 h 250"/>
                <a:gd name="T30" fmla="*/ 224 w 224"/>
                <a:gd name="T31" fmla="*/ 136 h 250"/>
                <a:gd name="T32" fmla="*/ 139 w 224"/>
                <a:gd name="T33" fmla="*/ 136 h 250"/>
                <a:gd name="T34" fmla="*/ 139 w 224"/>
                <a:gd name="T35" fmla="*/ 145 h 250"/>
                <a:gd name="T36" fmla="*/ 155 w 224"/>
                <a:gd name="T37" fmla="*/ 152 h 250"/>
                <a:gd name="T38" fmla="*/ 163 w 224"/>
                <a:gd name="T39" fmla="*/ 163 h 250"/>
                <a:gd name="T40" fmla="*/ 165 w 224"/>
                <a:gd name="T41" fmla="*/ 186 h 250"/>
                <a:gd name="T42" fmla="*/ 165 w 224"/>
                <a:gd name="T43" fmla="*/ 197 h 250"/>
                <a:gd name="T44" fmla="*/ 153 w 224"/>
                <a:gd name="T45" fmla="*/ 225 h 250"/>
                <a:gd name="T46" fmla="*/ 115 w 224"/>
                <a:gd name="T47" fmla="*/ 234 h 250"/>
                <a:gd name="T48" fmla="*/ 76 w 224"/>
                <a:gd name="T49" fmla="*/ 222 h 250"/>
                <a:gd name="T50" fmla="*/ 52 w 224"/>
                <a:gd name="T51" fmla="*/ 184 h 250"/>
                <a:gd name="T52" fmla="*/ 43 w 224"/>
                <a:gd name="T53" fmla="*/ 124 h 250"/>
                <a:gd name="T54" fmla="*/ 53 w 224"/>
                <a:gd name="T55" fmla="*/ 65 h 250"/>
                <a:gd name="T56" fmla="*/ 80 w 224"/>
                <a:gd name="T57" fmla="*/ 29 h 250"/>
                <a:gd name="T58" fmla="*/ 121 w 224"/>
                <a:gd name="T59" fmla="*/ 16 h 250"/>
                <a:gd name="T60" fmla="*/ 148 w 224"/>
                <a:gd name="T61" fmla="*/ 20 h 250"/>
                <a:gd name="T62" fmla="*/ 167 w 224"/>
                <a:gd name="T63" fmla="*/ 33 h 250"/>
                <a:gd name="T64" fmla="*/ 181 w 224"/>
                <a:gd name="T65" fmla="*/ 58 h 250"/>
                <a:gd name="T66" fmla="*/ 201 w 224"/>
                <a:gd name="T67" fmla="*/ 58 h 250"/>
                <a:gd name="T68" fmla="*/ 201 w 224"/>
                <a:gd name="T69" fmla="*/ 9 h 250"/>
                <a:gd name="T70" fmla="*/ 161 w 224"/>
                <a:gd name="T71" fmla="*/ 2 h 250"/>
                <a:gd name="T72" fmla="*/ 123 w 224"/>
                <a:gd name="T73"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4" h="250">
                  <a:moveTo>
                    <a:pt x="123" y="0"/>
                  </a:moveTo>
                  <a:cubicBezTo>
                    <a:pt x="98" y="0"/>
                    <a:pt x="76" y="5"/>
                    <a:pt x="58" y="16"/>
                  </a:cubicBezTo>
                  <a:cubicBezTo>
                    <a:pt x="39" y="26"/>
                    <a:pt x="25" y="41"/>
                    <a:pt x="15" y="60"/>
                  </a:cubicBezTo>
                  <a:cubicBezTo>
                    <a:pt x="5" y="79"/>
                    <a:pt x="0" y="101"/>
                    <a:pt x="0" y="127"/>
                  </a:cubicBezTo>
                  <a:cubicBezTo>
                    <a:pt x="0" y="168"/>
                    <a:pt x="9" y="198"/>
                    <a:pt x="28" y="219"/>
                  </a:cubicBezTo>
                  <a:cubicBezTo>
                    <a:pt x="46" y="240"/>
                    <a:pt x="72" y="250"/>
                    <a:pt x="108" y="250"/>
                  </a:cubicBezTo>
                  <a:cubicBezTo>
                    <a:pt x="121" y="250"/>
                    <a:pt x="133" y="249"/>
                    <a:pt x="143" y="246"/>
                  </a:cubicBezTo>
                  <a:cubicBezTo>
                    <a:pt x="153" y="244"/>
                    <a:pt x="162" y="241"/>
                    <a:pt x="172" y="236"/>
                  </a:cubicBezTo>
                  <a:cubicBezTo>
                    <a:pt x="187" y="250"/>
                    <a:pt x="187" y="250"/>
                    <a:pt x="187" y="250"/>
                  </a:cubicBezTo>
                  <a:cubicBezTo>
                    <a:pt x="204" y="246"/>
                    <a:pt x="204" y="246"/>
                    <a:pt x="204" y="246"/>
                  </a:cubicBezTo>
                  <a:cubicBezTo>
                    <a:pt x="204" y="184"/>
                    <a:pt x="204" y="184"/>
                    <a:pt x="204" y="184"/>
                  </a:cubicBezTo>
                  <a:cubicBezTo>
                    <a:pt x="204" y="177"/>
                    <a:pt x="204" y="171"/>
                    <a:pt x="204" y="167"/>
                  </a:cubicBezTo>
                  <a:cubicBezTo>
                    <a:pt x="205" y="163"/>
                    <a:pt x="206" y="160"/>
                    <a:pt x="207" y="157"/>
                  </a:cubicBezTo>
                  <a:cubicBezTo>
                    <a:pt x="208" y="154"/>
                    <a:pt x="210" y="152"/>
                    <a:pt x="213" y="150"/>
                  </a:cubicBezTo>
                  <a:cubicBezTo>
                    <a:pt x="216" y="148"/>
                    <a:pt x="219" y="147"/>
                    <a:pt x="224" y="145"/>
                  </a:cubicBezTo>
                  <a:cubicBezTo>
                    <a:pt x="224" y="136"/>
                    <a:pt x="224" y="136"/>
                    <a:pt x="224" y="136"/>
                  </a:cubicBezTo>
                  <a:cubicBezTo>
                    <a:pt x="139" y="136"/>
                    <a:pt x="139" y="136"/>
                    <a:pt x="139" y="136"/>
                  </a:cubicBezTo>
                  <a:cubicBezTo>
                    <a:pt x="139" y="145"/>
                    <a:pt x="139" y="145"/>
                    <a:pt x="139" y="145"/>
                  </a:cubicBezTo>
                  <a:cubicBezTo>
                    <a:pt x="146" y="147"/>
                    <a:pt x="152" y="149"/>
                    <a:pt x="155" y="152"/>
                  </a:cubicBezTo>
                  <a:cubicBezTo>
                    <a:pt x="159" y="154"/>
                    <a:pt x="161" y="158"/>
                    <a:pt x="163" y="163"/>
                  </a:cubicBezTo>
                  <a:cubicBezTo>
                    <a:pt x="164" y="167"/>
                    <a:pt x="165" y="175"/>
                    <a:pt x="165" y="186"/>
                  </a:cubicBezTo>
                  <a:cubicBezTo>
                    <a:pt x="165" y="197"/>
                    <a:pt x="165" y="197"/>
                    <a:pt x="165" y="197"/>
                  </a:cubicBezTo>
                  <a:cubicBezTo>
                    <a:pt x="165" y="209"/>
                    <a:pt x="161" y="219"/>
                    <a:pt x="153" y="225"/>
                  </a:cubicBezTo>
                  <a:cubicBezTo>
                    <a:pt x="144" y="231"/>
                    <a:pt x="132" y="234"/>
                    <a:pt x="115" y="234"/>
                  </a:cubicBezTo>
                  <a:cubicBezTo>
                    <a:pt x="100" y="234"/>
                    <a:pt x="87" y="230"/>
                    <a:pt x="76" y="222"/>
                  </a:cubicBezTo>
                  <a:cubicBezTo>
                    <a:pt x="65" y="213"/>
                    <a:pt x="57" y="201"/>
                    <a:pt x="52" y="184"/>
                  </a:cubicBezTo>
                  <a:cubicBezTo>
                    <a:pt x="46" y="168"/>
                    <a:pt x="43" y="148"/>
                    <a:pt x="43" y="124"/>
                  </a:cubicBezTo>
                  <a:cubicBezTo>
                    <a:pt x="43" y="101"/>
                    <a:pt x="47" y="82"/>
                    <a:pt x="53" y="65"/>
                  </a:cubicBezTo>
                  <a:cubicBezTo>
                    <a:pt x="60" y="49"/>
                    <a:pt x="69" y="37"/>
                    <a:pt x="80" y="29"/>
                  </a:cubicBezTo>
                  <a:cubicBezTo>
                    <a:pt x="92" y="20"/>
                    <a:pt x="105" y="16"/>
                    <a:pt x="121" y="16"/>
                  </a:cubicBezTo>
                  <a:cubicBezTo>
                    <a:pt x="132" y="16"/>
                    <a:pt x="141" y="17"/>
                    <a:pt x="148" y="20"/>
                  </a:cubicBezTo>
                  <a:cubicBezTo>
                    <a:pt x="155" y="22"/>
                    <a:pt x="162" y="27"/>
                    <a:pt x="167" y="33"/>
                  </a:cubicBezTo>
                  <a:cubicBezTo>
                    <a:pt x="172" y="39"/>
                    <a:pt x="177" y="47"/>
                    <a:pt x="181" y="58"/>
                  </a:cubicBezTo>
                  <a:cubicBezTo>
                    <a:pt x="201" y="58"/>
                    <a:pt x="201" y="58"/>
                    <a:pt x="201" y="58"/>
                  </a:cubicBezTo>
                  <a:cubicBezTo>
                    <a:pt x="201" y="9"/>
                    <a:pt x="201" y="9"/>
                    <a:pt x="201" y="9"/>
                  </a:cubicBezTo>
                  <a:cubicBezTo>
                    <a:pt x="187" y="6"/>
                    <a:pt x="173" y="3"/>
                    <a:pt x="161" y="2"/>
                  </a:cubicBezTo>
                  <a:cubicBezTo>
                    <a:pt x="149" y="1"/>
                    <a:pt x="136" y="0"/>
                    <a:pt x="123" y="0"/>
                  </a:cubicBezTo>
                </a:path>
              </a:pathLst>
            </a:custGeom>
            <a:solidFill>
              <a:srgbClr val="231815"/>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6" name="Freeform 288"/>
            <p:cNvSpPr/>
            <p:nvPr/>
          </p:nvSpPr>
          <p:spPr bwMode="auto">
            <a:xfrm>
              <a:off x="6003219" y="2027840"/>
              <a:ext cx="110613" cy="89060"/>
            </a:xfrm>
            <a:custGeom>
              <a:avLst/>
              <a:gdLst>
                <a:gd name="T0" fmla="*/ 304 w 304"/>
                <a:gd name="T1" fmla="*/ 0 h 244"/>
                <a:gd name="T2" fmla="*/ 232 w 304"/>
                <a:gd name="T3" fmla="*/ 0 h 244"/>
                <a:gd name="T4" fmla="*/ 150 w 304"/>
                <a:gd name="T5" fmla="*/ 174 h 244"/>
                <a:gd name="T6" fmla="*/ 76 w 304"/>
                <a:gd name="T7" fmla="*/ 0 h 244"/>
                <a:gd name="T8" fmla="*/ 0 w 304"/>
                <a:gd name="T9" fmla="*/ 0 h 244"/>
                <a:gd name="T10" fmla="*/ 0 w 304"/>
                <a:gd name="T11" fmla="*/ 9 h 244"/>
                <a:gd name="T12" fmla="*/ 14 w 304"/>
                <a:gd name="T13" fmla="*/ 13 h 244"/>
                <a:gd name="T14" fmla="*/ 21 w 304"/>
                <a:gd name="T15" fmla="*/ 18 h 244"/>
                <a:gd name="T16" fmla="*/ 24 w 304"/>
                <a:gd name="T17" fmla="*/ 27 h 244"/>
                <a:gd name="T18" fmla="*/ 25 w 304"/>
                <a:gd name="T19" fmla="*/ 45 h 244"/>
                <a:gd name="T20" fmla="*/ 25 w 304"/>
                <a:gd name="T21" fmla="*/ 199 h 244"/>
                <a:gd name="T22" fmla="*/ 24 w 304"/>
                <a:gd name="T23" fmla="*/ 219 h 244"/>
                <a:gd name="T24" fmla="*/ 18 w 304"/>
                <a:gd name="T25" fmla="*/ 229 h 244"/>
                <a:gd name="T26" fmla="*/ 0 w 304"/>
                <a:gd name="T27" fmla="*/ 235 h 244"/>
                <a:gd name="T28" fmla="*/ 0 w 304"/>
                <a:gd name="T29" fmla="*/ 244 h 244"/>
                <a:gd name="T30" fmla="*/ 77 w 304"/>
                <a:gd name="T31" fmla="*/ 244 h 244"/>
                <a:gd name="T32" fmla="*/ 77 w 304"/>
                <a:gd name="T33" fmla="*/ 235 h 244"/>
                <a:gd name="T34" fmla="*/ 64 w 304"/>
                <a:gd name="T35" fmla="*/ 231 h 244"/>
                <a:gd name="T36" fmla="*/ 57 w 304"/>
                <a:gd name="T37" fmla="*/ 226 h 244"/>
                <a:gd name="T38" fmla="*/ 54 w 304"/>
                <a:gd name="T39" fmla="*/ 217 h 244"/>
                <a:gd name="T40" fmla="*/ 53 w 304"/>
                <a:gd name="T41" fmla="*/ 199 h 244"/>
                <a:gd name="T42" fmla="*/ 53 w 304"/>
                <a:gd name="T43" fmla="*/ 134 h 244"/>
                <a:gd name="T44" fmla="*/ 52 w 304"/>
                <a:gd name="T45" fmla="*/ 75 h 244"/>
                <a:gd name="T46" fmla="*/ 50 w 304"/>
                <a:gd name="T47" fmla="*/ 36 h 244"/>
                <a:gd name="T48" fmla="*/ 53 w 304"/>
                <a:gd name="T49" fmla="*/ 36 h 244"/>
                <a:gd name="T50" fmla="*/ 131 w 304"/>
                <a:gd name="T51" fmla="*/ 216 h 244"/>
                <a:gd name="T52" fmla="*/ 156 w 304"/>
                <a:gd name="T53" fmla="*/ 216 h 244"/>
                <a:gd name="T54" fmla="*/ 240 w 304"/>
                <a:gd name="T55" fmla="*/ 39 h 244"/>
                <a:gd name="T56" fmla="*/ 243 w 304"/>
                <a:gd name="T57" fmla="*/ 39 h 244"/>
                <a:gd name="T58" fmla="*/ 241 w 304"/>
                <a:gd name="T59" fmla="*/ 76 h 244"/>
                <a:gd name="T60" fmla="*/ 240 w 304"/>
                <a:gd name="T61" fmla="*/ 131 h 244"/>
                <a:gd name="T62" fmla="*/ 240 w 304"/>
                <a:gd name="T63" fmla="*/ 199 h 244"/>
                <a:gd name="T64" fmla="*/ 239 w 304"/>
                <a:gd name="T65" fmla="*/ 220 h 244"/>
                <a:gd name="T66" fmla="*/ 232 w 304"/>
                <a:gd name="T67" fmla="*/ 230 h 244"/>
                <a:gd name="T68" fmla="*/ 215 w 304"/>
                <a:gd name="T69" fmla="*/ 235 h 244"/>
                <a:gd name="T70" fmla="*/ 215 w 304"/>
                <a:gd name="T71" fmla="*/ 244 h 244"/>
                <a:gd name="T72" fmla="*/ 304 w 304"/>
                <a:gd name="T73" fmla="*/ 244 h 244"/>
                <a:gd name="T74" fmla="*/ 304 w 304"/>
                <a:gd name="T75" fmla="*/ 235 h 244"/>
                <a:gd name="T76" fmla="*/ 289 w 304"/>
                <a:gd name="T77" fmla="*/ 231 h 244"/>
                <a:gd name="T78" fmla="*/ 283 w 304"/>
                <a:gd name="T79" fmla="*/ 226 h 244"/>
                <a:gd name="T80" fmla="*/ 280 w 304"/>
                <a:gd name="T81" fmla="*/ 217 h 244"/>
                <a:gd name="T82" fmla="*/ 279 w 304"/>
                <a:gd name="T83" fmla="*/ 199 h 244"/>
                <a:gd name="T84" fmla="*/ 279 w 304"/>
                <a:gd name="T85" fmla="*/ 45 h 244"/>
                <a:gd name="T86" fmla="*/ 280 w 304"/>
                <a:gd name="T87" fmla="*/ 27 h 244"/>
                <a:gd name="T88" fmla="*/ 284 w 304"/>
                <a:gd name="T89" fmla="*/ 18 h 244"/>
                <a:gd name="T90" fmla="*/ 290 w 304"/>
                <a:gd name="T91" fmla="*/ 13 h 244"/>
                <a:gd name="T92" fmla="*/ 304 w 304"/>
                <a:gd name="T93" fmla="*/ 9 h 244"/>
                <a:gd name="T94" fmla="*/ 304 w 304"/>
                <a:gd name="T95"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4" h="244">
                  <a:moveTo>
                    <a:pt x="304" y="0"/>
                  </a:moveTo>
                  <a:cubicBezTo>
                    <a:pt x="232" y="0"/>
                    <a:pt x="232" y="0"/>
                    <a:pt x="232" y="0"/>
                  </a:cubicBezTo>
                  <a:cubicBezTo>
                    <a:pt x="150" y="174"/>
                    <a:pt x="150" y="174"/>
                    <a:pt x="150" y="174"/>
                  </a:cubicBezTo>
                  <a:cubicBezTo>
                    <a:pt x="76" y="0"/>
                    <a:pt x="76" y="0"/>
                    <a:pt x="76" y="0"/>
                  </a:cubicBezTo>
                  <a:cubicBezTo>
                    <a:pt x="0" y="0"/>
                    <a:pt x="0" y="0"/>
                    <a:pt x="0" y="0"/>
                  </a:cubicBezTo>
                  <a:cubicBezTo>
                    <a:pt x="0" y="9"/>
                    <a:pt x="0" y="9"/>
                    <a:pt x="0" y="9"/>
                  </a:cubicBezTo>
                  <a:cubicBezTo>
                    <a:pt x="7" y="10"/>
                    <a:pt x="11" y="12"/>
                    <a:pt x="14" y="13"/>
                  </a:cubicBezTo>
                  <a:cubicBezTo>
                    <a:pt x="17" y="14"/>
                    <a:pt x="19" y="16"/>
                    <a:pt x="21" y="18"/>
                  </a:cubicBezTo>
                  <a:cubicBezTo>
                    <a:pt x="22" y="20"/>
                    <a:pt x="23" y="23"/>
                    <a:pt x="24" y="27"/>
                  </a:cubicBezTo>
                  <a:cubicBezTo>
                    <a:pt x="25" y="31"/>
                    <a:pt x="25" y="37"/>
                    <a:pt x="25" y="45"/>
                  </a:cubicBezTo>
                  <a:cubicBezTo>
                    <a:pt x="25" y="199"/>
                    <a:pt x="25" y="199"/>
                    <a:pt x="25" y="199"/>
                  </a:cubicBezTo>
                  <a:cubicBezTo>
                    <a:pt x="25" y="208"/>
                    <a:pt x="25" y="215"/>
                    <a:pt x="24" y="219"/>
                  </a:cubicBezTo>
                  <a:cubicBezTo>
                    <a:pt x="23" y="223"/>
                    <a:pt x="21" y="227"/>
                    <a:pt x="18" y="229"/>
                  </a:cubicBezTo>
                  <a:cubicBezTo>
                    <a:pt x="15" y="231"/>
                    <a:pt x="9" y="233"/>
                    <a:pt x="0" y="235"/>
                  </a:cubicBezTo>
                  <a:cubicBezTo>
                    <a:pt x="0" y="244"/>
                    <a:pt x="0" y="244"/>
                    <a:pt x="0" y="244"/>
                  </a:cubicBezTo>
                  <a:cubicBezTo>
                    <a:pt x="77" y="244"/>
                    <a:pt x="77" y="244"/>
                    <a:pt x="77" y="244"/>
                  </a:cubicBezTo>
                  <a:cubicBezTo>
                    <a:pt x="77" y="235"/>
                    <a:pt x="77" y="235"/>
                    <a:pt x="77" y="235"/>
                  </a:cubicBezTo>
                  <a:cubicBezTo>
                    <a:pt x="71" y="234"/>
                    <a:pt x="66" y="232"/>
                    <a:pt x="64" y="231"/>
                  </a:cubicBezTo>
                  <a:cubicBezTo>
                    <a:pt x="61" y="230"/>
                    <a:pt x="58" y="228"/>
                    <a:pt x="57" y="226"/>
                  </a:cubicBezTo>
                  <a:cubicBezTo>
                    <a:pt x="56" y="223"/>
                    <a:pt x="54" y="221"/>
                    <a:pt x="54" y="217"/>
                  </a:cubicBezTo>
                  <a:cubicBezTo>
                    <a:pt x="53" y="213"/>
                    <a:pt x="53" y="207"/>
                    <a:pt x="53" y="199"/>
                  </a:cubicBezTo>
                  <a:cubicBezTo>
                    <a:pt x="53" y="134"/>
                    <a:pt x="53" y="134"/>
                    <a:pt x="53" y="134"/>
                  </a:cubicBezTo>
                  <a:cubicBezTo>
                    <a:pt x="53" y="114"/>
                    <a:pt x="52" y="94"/>
                    <a:pt x="52" y="75"/>
                  </a:cubicBezTo>
                  <a:cubicBezTo>
                    <a:pt x="51" y="56"/>
                    <a:pt x="51" y="43"/>
                    <a:pt x="50" y="36"/>
                  </a:cubicBezTo>
                  <a:cubicBezTo>
                    <a:pt x="53" y="36"/>
                    <a:pt x="53" y="36"/>
                    <a:pt x="53" y="36"/>
                  </a:cubicBezTo>
                  <a:cubicBezTo>
                    <a:pt x="131" y="216"/>
                    <a:pt x="131" y="216"/>
                    <a:pt x="131" y="216"/>
                  </a:cubicBezTo>
                  <a:cubicBezTo>
                    <a:pt x="156" y="216"/>
                    <a:pt x="156" y="216"/>
                    <a:pt x="156" y="216"/>
                  </a:cubicBezTo>
                  <a:cubicBezTo>
                    <a:pt x="240" y="39"/>
                    <a:pt x="240" y="39"/>
                    <a:pt x="240" y="39"/>
                  </a:cubicBezTo>
                  <a:cubicBezTo>
                    <a:pt x="243" y="39"/>
                    <a:pt x="243" y="39"/>
                    <a:pt x="243" y="39"/>
                  </a:cubicBezTo>
                  <a:cubicBezTo>
                    <a:pt x="242" y="45"/>
                    <a:pt x="242" y="58"/>
                    <a:pt x="241" y="76"/>
                  </a:cubicBezTo>
                  <a:cubicBezTo>
                    <a:pt x="240" y="95"/>
                    <a:pt x="240" y="113"/>
                    <a:pt x="240" y="131"/>
                  </a:cubicBezTo>
                  <a:cubicBezTo>
                    <a:pt x="240" y="199"/>
                    <a:pt x="240" y="199"/>
                    <a:pt x="240" y="199"/>
                  </a:cubicBezTo>
                  <a:cubicBezTo>
                    <a:pt x="240" y="209"/>
                    <a:pt x="239" y="216"/>
                    <a:pt x="239" y="220"/>
                  </a:cubicBezTo>
                  <a:cubicBezTo>
                    <a:pt x="237" y="224"/>
                    <a:pt x="235" y="227"/>
                    <a:pt x="232" y="230"/>
                  </a:cubicBezTo>
                  <a:cubicBezTo>
                    <a:pt x="229" y="232"/>
                    <a:pt x="223" y="234"/>
                    <a:pt x="215" y="235"/>
                  </a:cubicBezTo>
                  <a:cubicBezTo>
                    <a:pt x="215" y="244"/>
                    <a:pt x="215" y="244"/>
                    <a:pt x="215" y="244"/>
                  </a:cubicBezTo>
                  <a:cubicBezTo>
                    <a:pt x="304" y="244"/>
                    <a:pt x="304" y="244"/>
                    <a:pt x="304" y="244"/>
                  </a:cubicBezTo>
                  <a:cubicBezTo>
                    <a:pt x="304" y="235"/>
                    <a:pt x="304" y="235"/>
                    <a:pt x="304" y="235"/>
                  </a:cubicBezTo>
                  <a:cubicBezTo>
                    <a:pt x="297" y="234"/>
                    <a:pt x="292" y="232"/>
                    <a:pt x="289" y="231"/>
                  </a:cubicBezTo>
                  <a:cubicBezTo>
                    <a:pt x="287" y="230"/>
                    <a:pt x="284" y="228"/>
                    <a:pt x="283" y="226"/>
                  </a:cubicBezTo>
                  <a:cubicBezTo>
                    <a:pt x="282" y="223"/>
                    <a:pt x="280" y="221"/>
                    <a:pt x="280" y="217"/>
                  </a:cubicBezTo>
                  <a:cubicBezTo>
                    <a:pt x="279" y="213"/>
                    <a:pt x="279" y="207"/>
                    <a:pt x="279" y="199"/>
                  </a:cubicBezTo>
                  <a:cubicBezTo>
                    <a:pt x="279" y="45"/>
                    <a:pt x="279" y="45"/>
                    <a:pt x="279" y="45"/>
                  </a:cubicBezTo>
                  <a:cubicBezTo>
                    <a:pt x="279" y="37"/>
                    <a:pt x="279" y="31"/>
                    <a:pt x="280" y="27"/>
                  </a:cubicBezTo>
                  <a:cubicBezTo>
                    <a:pt x="281" y="23"/>
                    <a:pt x="282" y="20"/>
                    <a:pt x="284" y="18"/>
                  </a:cubicBezTo>
                  <a:cubicBezTo>
                    <a:pt x="285" y="16"/>
                    <a:pt x="287" y="14"/>
                    <a:pt x="290" y="13"/>
                  </a:cubicBezTo>
                  <a:cubicBezTo>
                    <a:pt x="293" y="12"/>
                    <a:pt x="297" y="10"/>
                    <a:pt x="304" y="9"/>
                  </a:cubicBezTo>
                  <a:cubicBezTo>
                    <a:pt x="304" y="0"/>
                    <a:pt x="304" y="0"/>
                    <a:pt x="304" y="0"/>
                  </a:cubicBezTo>
                </a:path>
              </a:pathLst>
            </a:custGeom>
            <a:solidFill>
              <a:srgbClr val="231815"/>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7" name="Freeform 289"/>
            <p:cNvSpPr/>
            <p:nvPr/>
          </p:nvSpPr>
          <p:spPr bwMode="auto">
            <a:xfrm>
              <a:off x="6132538" y="2027840"/>
              <a:ext cx="72794" cy="89060"/>
            </a:xfrm>
            <a:custGeom>
              <a:avLst/>
              <a:gdLst>
                <a:gd name="T0" fmla="*/ 198 w 200"/>
                <a:gd name="T1" fmla="*/ 0 h 244"/>
                <a:gd name="T2" fmla="*/ 0 w 200"/>
                <a:gd name="T3" fmla="*/ 0 h 244"/>
                <a:gd name="T4" fmla="*/ 0 w 200"/>
                <a:gd name="T5" fmla="*/ 9 h 244"/>
                <a:gd name="T6" fmla="*/ 14 w 200"/>
                <a:gd name="T7" fmla="*/ 13 h 244"/>
                <a:gd name="T8" fmla="*/ 20 w 200"/>
                <a:gd name="T9" fmla="*/ 18 h 244"/>
                <a:gd name="T10" fmla="*/ 24 w 200"/>
                <a:gd name="T11" fmla="*/ 27 h 244"/>
                <a:gd name="T12" fmla="*/ 25 w 200"/>
                <a:gd name="T13" fmla="*/ 45 h 244"/>
                <a:gd name="T14" fmla="*/ 25 w 200"/>
                <a:gd name="T15" fmla="*/ 199 h 244"/>
                <a:gd name="T16" fmla="*/ 23 w 200"/>
                <a:gd name="T17" fmla="*/ 219 h 244"/>
                <a:gd name="T18" fmla="*/ 17 w 200"/>
                <a:gd name="T19" fmla="*/ 229 h 244"/>
                <a:gd name="T20" fmla="*/ 0 w 200"/>
                <a:gd name="T21" fmla="*/ 235 h 244"/>
                <a:gd name="T22" fmla="*/ 0 w 200"/>
                <a:gd name="T23" fmla="*/ 244 h 244"/>
                <a:gd name="T24" fmla="*/ 196 w 200"/>
                <a:gd name="T25" fmla="*/ 244 h 244"/>
                <a:gd name="T26" fmla="*/ 200 w 200"/>
                <a:gd name="T27" fmla="*/ 181 h 244"/>
                <a:gd name="T28" fmla="*/ 179 w 200"/>
                <a:gd name="T29" fmla="*/ 181 h 244"/>
                <a:gd name="T30" fmla="*/ 172 w 200"/>
                <a:gd name="T31" fmla="*/ 200 h 244"/>
                <a:gd name="T32" fmla="*/ 166 w 200"/>
                <a:gd name="T33" fmla="*/ 212 h 244"/>
                <a:gd name="T34" fmla="*/ 158 w 200"/>
                <a:gd name="T35" fmla="*/ 222 h 244"/>
                <a:gd name="T36" fmla="*/ 147 w 200"/>
                <a:gd name="T37" fmla="*/ 227 h 244"/>
                <a:gd name="T38" fmla="*/ 130 w 200"/>
                <a:gd name="T39" fmla="*/ 228 h 244"/>
                <a:gd name="T40" fmla="*/ 64 w 200"/>
                <a:gd name="T41" fmla="*/ 228 h 244"/>
                <a:gd name="T42" fmla="*/ 64 w 200"/>
                <a:gd name="T43" fmla="*/ 125 h 244"/>
                <a:gd name="T44" fmla="*/ 110 w 200"/>
                <a:gd name="T45" fmla="*/ 125 h 244"/>
                <a:gd name="T46" fmla="*/ 125 w 200"/>
                <a:gd name="T47" fmla="*/ 128 h 244"/>
                <a:gd name="T48" fmla="*/ 133 w 200"/>
                <a:gd name="T49" fmla="*/ 135 h 244"/>
                <a:gd name="T50" fmla="*/ 140 w 200"/>
                <a:gd name="T51" fmla="*/ 151 h 244"/>
                <a:gd name="T52" fmla="*/ 160 w 200"/>
                <a:gd name="T53" fmla="*/ 151 h 244"/>
                <a:gd name="T54" fmla="*/ 160 w 200"/>
                <a:gd name="T55" fmla="*/ 83 h 244"/>
                <a:gd name="T56" fmla="*/ 140 w 200"/>
                <a:gd name="T57" fmla="*/ 83 h 244"/>
                <a:gd name="T58" fmla="*/ 133 w 200"/>
                <a:gd name="T59" fmla="*/ 100 h 244"/>
                <a:gd name="T60" fmla="*/ 124 w 200"/>
                <a:gd name="T61" fmla="*/ 107 h 244"/>
                <a:gd name="T62" fmla="*/ 110 w 200"/>
                <a:gd name="T63" fmla="*/ 109 h 244"/>
                <a:gd name="T64" fmla="*/ 64 w 200"/>
                <a:gd name="T65" fmla="*/ 109 h 244"/>
                <a:gd name="T66" fmla="*/ 64 w 200"/>
                <a:gd name="T67" fmla="*/ 16 h 244"/>
                <a:gd name="T68" fmla="*/ 131 w 200"/>
                <a:gd name="T69" fmla="*/ 16 h 244"/>
                <a:gd name="T70" fmla="*/ 145 w 200"/>
                <a:gd name="T71" fmla="*/ 17 h 244"/>
                <a:gd name="T72" fmla="*/ 156 w 200"/>
                <a:gd name="T73" fmla="*/ 21 h 244"/>
                <a:gd name="T74" fmla="*/ 164 w 200"/>
                <a:gd name="T75" fmla="*/ 28 h 244"/>
                <a:gd name="T76" fmla="*/ 171 w 200"/>
                <a:gd name="T77" fmla="*/ 39 h 244"/>
                <a:gd name="T78" fmla="*/ 177 w 200"/>
                <a:gd name="T79" fmla="*/ 54 h 244"/>
                <a:gd name="T80" fmla="*/ 198 w 200"/>
                <a:gd name="T81" fmla="*/ 54 h 244"/>
                <a:gd name="T82" fmla="*/ 198 w 200"/>
                <a:gd name="T83"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0" h="244">
                  <a:moveTo>
                    <a:pt x="198" y="0"/>
                  </a:moveTo>
                  <a:cubicBezTo>
                    <a:pt x="0" y="0"/>
                    <a:pt x="0" y="0"/>
                    <a:pt x="0" y="0"/>
                  </a:cubicBezTo>
                  <a:cubicBezTo>
                    <a:pt x="0" y="9"/>
                    <a:pt x="0" y="9"/>
                    <a:pt x="0" y="9"/>
                  </a:cubicBezTo>
                  <a:cubicBezTo>
                    <a:pt x="6" y="10"/>
                    <a:pt x="11" y="12"/>
                    <a:pt x="14" y="13"/>
                  </a:cubicBezTo>
                  <a:cubicBezTo>
                    <a:pt x="16" y="14"/>
                    <a:pt x="19" y="16"/>
                    <a:pt x="20" y="18"/>
                  </a:cubicBezTo>
                  <a:cubicBezTo>
                    <a:pt x="22" y="20"/>
                    <a:pt x="23" y="23"/>
                    <a:pt x="24" y="27"/>
                  </a:cubicBezTo>
                  <a:cubicBezTo>
                    <a:pt x="24" y="31"/>
                    <a:pt x="25" y="37"/>
                    <a:pt x="25" y="45"/>
                  </a:cubicBezTo>
                  <a:cubicBezTo>
                    <a:pt x="25" y="199"/>
                    <a:pt x="25" y="199"/>
                    <a:pt x="25" y="199"/>
                  </a:cubicBezTo>
                  <a:cubicBezTo>
                    <a:pt x="25" y="208"/>
                    <a:pt x="24" y="215"/>
                    <a:pt x="23" y="219"/>
                  </a:cubicBezTo>
                  <a:cubicBezTo>
                    <a:pt x="22" y="223"/>
                    <a:pt x="20" y="227"/>
                    <a:pt x="17" y="229"/>
                  </a:cubicBezTo>
                  <a:cubicBezTo>
                    <a:pt x="15" y="231"/>
                    <a:pt x="9" y="233"/>
                    <a:pt x="0" y="235"/>
                  </a:cubicBezTo>
                  <a:cubicBezTo>
                    <a:pt x="0" y="244"/>
                    <a:pt x="0" y="244"/>
                    <a:pt x="0" y="244"/>
                  </a:cubicBezTo>
                  <a:cubicBezTo>
                    <a:pt x="196" y="244"/>
                    <a:pt x="196" y="244"/>
                    <a:pt x="196" y="244"/>
                  </a:cubicBezTo>
                  <a:cubicBezTo>
                    <a:pt x="200" y="181"/>
                    <a:pt x="200" y="181"/>
                    <a:pt x="200" y="181"/>
                  </a:cubicBezTo>
                  <a:cubicBezTo>
                    <a:pt x="179" y="181"/>
                    <a:pt x="179" y="181"/>
                    <a:pt x="179" y="181"/>
                  </a:cubicBezTo>
                  <a:cubicBezTo>
                    <a:pt x="176" y="189"/>
                    <a:pt x="174" y="196"/>
                    <a:pt x="172" y="200"/>
                  </a:cubicBezTo>
                  <a:cubicBezTo>
                    <a:pt x="171" y="204"/>
                    <a:pt x="169" y="208"/>
                    <a:pt x="166" y="212"/>
                  </a:cubicBezTo>
                  <a:cubicBezTo>
                    <a:pt x="164" y="216"/>
                    <a:pt x="161" y="219"/>
                    <a:pt x="158" y="222"/>
                  </a:cubicBezTo>
                  <a:cubicBezTo>
                    <a:pt x="155" y="224"/>
                    <a:pt x="151" y="226"/>
                    <a:pt x="147" y="227"/>
                  </a:cubicBezTo>
                  <a:cubicBezTo>
                    <a:pt x="143" y="228"/>
                    <a:pt x="137" y="228"/>
                    <a:pt x="130" y="228"/>
                  </a:cubicBezTo>
                  <a:cubicBezTo>
                    <a:pt x="64" y="228"/>
                    <a:pt x="64" y="228"/>
                    <a:pt x="64" y="228"/>
                  </a:cubicBezTo>
                  <a:cubicBezTo>
                    <a:pt x="64" y="125"/>
                    <a:pt x="64" y="125"/>
                    <a:pt x="64" y="125"/>
                  </a:cubicBezTo>
                  <a:cubicBezTo>
                    <a:pt x="110" y="125"/>
                    <a:pt x="110" y="125"/>
                    <a:pt x="110" y="125"/>
                  </a:cubicBezTo>
                  <a:cubicBezTo>
                    <a:pt x="116" y="125"/>
                    <a:pt x="121" y="126"/>
                    <a:pt x="125" y="128"/>
                  </a:cubicBezTo>
                  <a:cubicBezTo>
                    <a:pt x="128" y="129"/>
                    <a:pt x="131" y="132"/>
                    <a:pt x="133" y="135"/>
                  </a:cubicBezTo>
                  <a:cubicBezTo>
                    <a:pt x="136" y="139"/>
                    <a:pt x="138" y="144"/>
                    <a:pt x="140" y="151"/>
                  </a:cubicBezTo>
                  <a:cubicBezTo>
                    <a:pt x="160" y="151"/>
                    <a:pt x="160" y="151"/>
                    <a:pt x="160" y="151"/>
                  </a:cubicBezTo>
                  <a:cubicBezTo>
                    <a:pt x="160" y="83"/>
                    <a:pt x="160" y="83"/>
                    <a:pt x="160" y="83"/>
                  </a:cubicBezTo>
                  <a:cubicBezTo>
                    <a:pt x="140" y="83"/>
                    <a:pt x="140" y="83"/>
                    <a:pt x="140" y="83"/>
                  </a:cubicBezTo>
                  <a:cubicBezTo>
                    <a:pt x="138" y="91"/>
                    <a:pt x="135" y="96"/>
                    <a:pt x="133" y="100"/>
                  </a:cubicBezTo>
                  <a:cubicBezTo>
                    <a:pt x="131" y="103"/>
                    <a:pt x="128" y="106"/>
                    <a:pt x="124" y="107"/>
                  </a:cubicBezTo>
                  <a:cubicBezTo>
                    <a:pt x="121" y="109"/>
                    <a:pt x="116" y="109"/>
                    <a:pt x="110" y="109"/>
                  </a:cubicBezTo>
                  <a:cubicBezTo>
                    <a:pt x="64" y="109"/>
                    <a:pt x="64" y="109"/>
                    <a:pt x="64" y="109"/>
                  </a:cubicBezTo>
                  <a:cubicBezTo>
                    <a:pt x="64" y="16"/>
                    <a:pt x="64" y="16"/>
                    <a:pt x="64" y="16"/>
                  </a:cubicBezTo>
                  <a:cubicBezTo>
                    <a:pt x="131" y="16"/>
                    <a:pt x="131" y="16"/>
                    <a:pt x="131" y="16"/>
                  </a:cubicBezTo>
                  <a:cubicBezTo>
                    <a:pt x="137" y="16"/>
                    <a:pt x="142" y="16"/>
                    <a:pt x="145" y="17"/>
                  </a:cubicBezTo>
                  <a:cubicBezTo>
                    <a:pt x="149" y="18"/>
                    <a:pt x="153" y="19"/>
                    <a:pt x="156" y="21"/>
                  </a:cubicBezTo>
                  <a:cubicBezTo>
                    <a:pt x="159" y="22"/>
                    <a:pt x="161" y="25"/>
                    <a:pt x="164" y="28"/>
                  </a:cubicBezTo>
                  <a:cubicBezTo>
                    <a:pt x="166" y="31"/>
                    <a:pt x="168" y="34"/>
                    <a:pt x="171" y="39"/>
                  </a:cubicBezTo>
                  <a:cubicBezTo>
                    <a:pt x="173" y="43"/>
                    <a:pt x="175" y="48"/>
                    <a:pt x="177" y="54"/>
                  </a:cubicBezTo>
                  <a:cubicBezTo>
                    <a:pt x="198" y="54"/>
                    <a:pt x="198" y="54"/>
                    <a:pt x="198" y="54"/>
                  </a:cubicBezTo>
                  <a:cubicBezTo>
                    <a:pt x="198" y="0"/>
                    <a:pt x="198" y="0"/>
                    <a:pt x="198" y="0"/>
                  </a:cubicBezTo>
                </a:path>
              </a:pathLst>
            </a:custGeom>
            <a:solidFill>
              <a:srgbClr val="231815"/>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8" name="Freeform 290"/>
            <p:cNvSpPr>
              <a:spLocks noEditPoints="1"/>
            </p:cNvSpPr>
            <p:nvPr/>
          </p:nvSpPr>
          <p:spPr bwMode="auto">
            <a:xfrm>
              <a:off x="6223224" y="2027840"/>
              <a:ext cx="86213" cy="89060"/>
            </a:xfrm>
            <a:custGeom>
              <a:avLst/>
              <a:gdLst>
                <a:gd name="T0" fmla="*/ 90 w 237"/>
                <a:gd name="T1" fmla="*/ 228 h 244"/>
                <a:gd name="T2" fmla="*/ 65 w 237"/>
                <a:gd name="T3" fmla="*/ 227 h 244"/>
                <a:gd name="T4" fmla="*/ 65 w 237"/>
                <a:gd name="T5" fmla="*/ 16 h 244"/>
                <a:gd name="T6" fmla="*/ 92 w 237"/>
                <a:gd name="T7" fmla="*/ 16 h 244"/>
                <a:gd name="T8" fmla="*/ 146 w 237"/>
                <a:gd name="T9" fmla="*/ 26 h 244"/>
                <a:gd name="T10" fmla="*/ 181 w 237"/>
                <a:gd name="T11" fmla="*/ 60 h 244"/>
                <a:gd name="T12" fmla="*/ 193 w 237"/>
                <a:gd name="T13" fmla="*/ 120 h 244"/>
                <a:gd name="T14" fmla="*/ 191 w 237"/>
                <a:gd name="T15" fmla="*/ 153 h 244"/>
                <a:gd name="T16" fmla="*/ 182 w 237"/>
                <a:gd name="T17" fmla="*/ 181 h 244"/>
                <a:gd name="T18" fmla="*/ 168 w 237"/>
                <a:gd name="T19" fmla="*/ 203 h 244"/>
                <a:gd name="T20" fmla="*/ 147 w 237"/>
                <a:gd name="T21" fmla="*/ 218 h 244"/>
                <a:gd name="T22" fmla="*/ 122 w 237"/>
                <a:gd name="T23" fmla="*/ 226 h 244"/>
                <a:gd name="T24" fmla="*/ 90 w 237"/>
                <a:gd name="T25" fmla="*/ 228 h 244"/>
                <a:gd name="T26" fmla="*/ 93 w 237"/>
                <a:gd name="T27" fmla="*/ 0 h 244"/>
                <a:gd name="T28" fmla="*/ 0 w 237"/>
                <a:gd name="T29" fmla="*/ 0 h 244"/>
                <a:gd name="T30" fmla="*/ 0 w 237"/>
                <a:gd name="T31" fmla="*/ 9 h 244"/>
                <a:gd name="T32" fmla="*/ 14 w 237"/>
                <a:gd name="T33" fmla="*/ 13 h 244"/>
                <a:gd name="T34" fmla="*/ 21 w 237"/>
                <a:gd name="T35" fmla="*/ 18 h 244"/>
                <a:gd name="T36" fmla="*/ 24 w 237"/>
                <a:gd name="T37" fmla="*/ 27 h 244"/>
                <a:gd name="T38" fmla="*/ 25 w 237"/>
                <a:gd name="T39" fmla="*/ 45 h 244"/>
                <a:gd name="T40" fmla="*/ 25 w 237"/>
                <a:gd name="T41" fmla="*/ 199 h 244"/>
                <a:gd name="T42" fmla="*/ 24 w 237"/>
                <a:gd name="T43" fmla="*/ 217 h 244"/>
                <a:gd name="T44" fmla="*/ 21 w 237"/>
                <a:gd name="T45" fmla="*/ 226 h 244"/>
                <a:gd name="T46" fmla="*/ 14 w 237"/>
                <a:gd name="T47" fmla="*/ 231 h 244"/>
                <a:gd name="T48" fmla="*/ 0 w 237"/>
                <a:gd name="T49" fmla="*/ 235 h 244"/>
                <a:gd name="T50" fmla="*/ 0 w 237"/>
                <a:gd name="T51" fmla="*/ 244 h 244"/>
                <a:gd name="T52" fmla="*/ 77 w 237"/>
                <a:gd name="T53" fmla="*/ 244 h 244"/>
                <a:gd name="T54" fmla="*/ 134 w 237"/>
                <a:gd name="T55" fmla="*/ 241 h 244"/>
                <a:gd name="T56" fmla="*/ 171 w 237"/>
                <a:gd name="T57" fmla="*/ 231 h 244"/>
                <a:gd name="T58" fmla="*/ 205 w 237"/>
                <a:gd name="T59" fmla="*/ 208 h 244"/>
                <a:gd name="T60" fmla="*/ 228 w 237"/>
                <a:gd name="T61" fmla="*/ 170 h 244"/>
                <a:gd name="T62" fmla="*/ 237 w 237"/>
                <a:gd name="T63" fmla="*/ 117 h 244"/>
                <a:gd name="T64" fmla="*/ 228 w 237"/>
                <a:gd name="T65" fmla="*/ 65 h 244"/>
                <a:gd name="T66" fmla="*/ 202 w 237"/>
                <a:gd name="T67" fmla="*/ 29 h 244"/>
                <a:gd name="T68" fmla="*/ 158 w 237"/>
                <a:gd name="T69" fmla="*/ 8 h 244"/>
                <a:gd name="T70" fmla="*/ 93 w 237"/>
                <a:gd name="T71"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7" h="244">
                  <a:moveTo>
                    <a:pt x="90" y="228"/>
                  </a:moveTo>
                  <a:cubicBezTo>
                    <a:pt x="79" y="228"/>
                    <a:pt x="70" y="228"/>
                    <a:pt x="65" y="227"/>
                  </a:cubicBezTo>
                  <a:cubicBezTo>
                    <a:pt x="65" y="16"/>
                    <a:pt x="65" y="16"/>
                    <a:pt x="65" y="16"/>
                  </a:cubicBezTo>
                  <a:cubicBezTo>
                    <a:pt x="73" y="16"/>
                    <a:pt x="83" y="16"/>
                    <a:pt x="92" y="16"/>
                  </a:cubicBezTo>
                  <a:cubicBezTo>
                    <a:pt x="113" y="16"/>
                    <a:pt x="131" y="19"/>
                    <a:pt x="146" y="26"/>
                  </a:cubicBezTo>
                  <a:cubicBezTo>
                    <a:pt x="161" y="34"/>
                    <a:pt x="173" y="45"/>
                    <a:pt x="181" y="60"/>
                  </a:cubicBezTo>
                  <a:cubicBezTo>
                    <a:pt x="189" y="76"/>
                    <a:pt x="193" y="96"/>
                    <a:pt x="193" y="120"/>
                  </a:cubicBezTo>
                  <a:cubicBezTo>
                    <a:pt x="193" y="132"/>
                    <a:pt x="192" y="143"/>
                    <a:pt x="191" y="153"/>
                  </a:cubicBezTo>
                  <a:cubicBezTo>
                    <a:pt x="189" y="163"/>
                    <a:pt x="186" y="173"/>
                    <a:pt x="182" y="181"/>
                  </a:cubicBezTo>
                  <a:cubicBezTo>
                    <a:pt x="179" y="189"/>
                    <a:pt x="174" y="196"/>
                    <a:pt x="168" y="203"/>
                  </a:cubicBezTo>
                  <a:cubicBezTo>
                    <a:pt x="162" y="209"/>
                    <a:pt x="155" y="214"/>
                    <a:pt x="147" y="218"/>
                  </a:cubicBezTo>
                  <a:cubicBezTo>
                    <a:pt x="139" y="221"/>
                    <a:pt x="131" y="224"/>
                    <a:pt x="122" y="226"/>
                  </a:cubicBezTo>
                  <a:cubicBezTo>
                    <a:pt x="112" y="227"/>
                    <a:pt x="102" y="228"/>
                    <a:pt x="90" y="228"/>
                  </a:cubicBezTo>
                  <a:moveTo>
                    <a:pt x="93" y="0"/>
                  </a:moveTo>
                  <a:cubicBezTo>
                    <a:pt x="0" y="0"/>
                    <a:pt x="0" y="0"/>
                    <a:pt x="0" y="0"/>
                  </a:cubicBezTo>
                  <a:cubicBezTo>
                    <a:pt x="0" y="9"/>
                    <a:pt x="0" y="9"/>
                    <a:pt x="0" y="9"/>
                  </a:cubicBezTo>
                  <a:cubicBezTo>
                    <a:pt x="7" y="10"/>
                    <a:pt x="11" y="12"/>
                    <a:pt x="14" y="13"/>
                  </a:cubicBezTo>
                  <a:cubicBezTo>
                    <a:pt x="17" y="14"/>
                    <a:pt x="19" y="16"/>
                    <a:pt x="21" y="18"/>
                  </a:cubicBezTo>
                  <a:cubicBezTo>
                    <a:pt x="22" y="20"/>
                    <a:pt x="23" y="23"/>
                    <a:pt x="24" y="27"/>
                  </a:cubicBezTo>
                  <a:cubicBezTo>
                    <a:pt x="25" y="30"/>
                    <a:pt x="25" y="36"/>
                    <a:pt x="25" y="45"/>
                  </a:cubicBezTo>
                  <a:cubicBezTo>
                    <a:pt x="25" y="199"/>
                    <a:pt x="25" y="199"/>
                    <a:pt x="25" y="199"/>
                  </a:cubicBezTo>
                  <a:cubicBezTo>
                    <a:pt x="25" y="208"/>
                    <a:pt x="25" y="214"/>
                    <a:pt x="24" y="217"/>
                  </a:cubicBezTo>
                  <a:cubicBezTo>
                    <a:pt x="23" y="221"/>
                    <a:pt x="22" y="224"/>
                    <a:pt x="21" y="226"/>
                  </a:cubicBezTo>
                  <a:cubicBezTo>
                    <a:pt x="19" y="228"/>
                    <a:pt x="17" y="230"/>
                    <a:pt x="14" y="231"/>
                  </a:cubicBezTo>
                  <a:cubicBezTo>
                    <a:pt x="11" y="233"/>
                    <a:pt x="7" y="234"/>
                    <a:pt x="0" y="235"/>
                  </a:cubicBezTo>
                  <a:cubicBezTo>
                    <a:pt x="0" y="244"/>
                    <a:pt x="0" y="244"/>
                    <a:pt x="0" y="244"/>
                  </a:cubicBezTo>
                  <a:cubicBezTo>
                    <a:pt x="77" y="244"/>
                    <a:pt x="77" y="244"/>
                    <a:pt x="77" y="244"/>
                  </a:cubicBezTo>
                  <a:cubicBezTo>
                    <a:pt x="100" y="244"/>
                    <a:pt x="119" y="243"/>
                    <a:pt x="134" y="241"/>
                  </a:cubicBezTo>
                  <a:cubicBezTo>
                    <a:pt x="148" y="239"/>
                    <a:pt x="160" y="236"/>
                    <a:pt x="171" y="231"/>
                  </a:cubicBezTo>
                  <a:cubicBezTo>
                    <a:pt x="185" y="225"/>
                    <a:pt x="195" y="218"/>
                    <a:pt x="205" y="208"/>
                  </a:cubicBezTo>
                  <a:cubicBezTo>
                    <a:pt x="215" y="198"/>
                    <a:pt x="223" y="185"/>
                    <a:pt x="228" y="170"/>
                  </a:cubicBezTo>
                  <a:cubicBezTo>
                    <a:pt x="234" y="155"/>
                    <a:pt x="237" y="137"/>
                    <a:pt x="237" y="117"/>
                  </a:cubicBezTo>
                  <a:cubicBezTo>
                    <a:pt x="237" y="97"/>
                    <a:pt x="234" y="80"/>
                    <a:pt x="228" y="65"/>
                  </a:cubicBezTo>
                  <a:cubicBezTo>
                    <a:pt x="222" y="51"/>
                    <a:pt x="213" y="39"/>
                    <a:pt x="202" y="29"/>
                  </a:cubicBezTo>
                  <a:cubicBezTo>
                    <a:pt x="190" y="20"/>
                    <a:pt x="175" y="13"/>
                    <a:pt x="158" y="8"/>
                  </a:cubicBezTo>
                  <a:cubicBezTo>
                    <a:pt x="141" y="3"/>
                    <a:pt x="120" y="0"/>
                    <a:pt x="93" y="0"/>
                  </a:cubicBezTo>
                </a:path>
              </a:pathLst>
            </a:custGeom>
            <a:solidFill>
              <a:srgbClr val="231815"/>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9" name="Freeform 291"/>
            <p:cNvSpPr/>
            <p:nvPr/>
          </p:nvSpPr>
          <p:spPr bwMode="auto">
            <a:xfrm>
              <a:off x="6328143" y="2027840"/>
              <a:ext cx="32533" cy="89060"/>
            </a:xfrm>
            <a:custGeom>
              <a:avLst/>
              <a:gdLst>
                <a:gd name="T0" fmla="*/ 89 w 89"/>
                <a:gd name="T1" fmla="*/ 0 h 244"/>
                <a:gd name="T2" fmla="*/ 0 w 89"/>
                <a:gd name="T3" fmla="*/ 0 h 244"/>
                <a:gd name="T4" fmla="*/ 0 w 89"/>
                <a:gd name="T5" fmla="*/ 9 h 244"/>
                <a:gd name="T6" fmla="*/ 13 w 89"/>
                <a:gd name="T7" fmla="*/ 13 h 244"/>
                <a:gd name="T8" fmla="*/ 20 w 89"/>
                <a:gd name="T9" fmla="*/ 18 h 244"/>
                <a:gd name="T10" fmla="*/ 23 w 89"/>
                <a:gd name="T11" fmla="*/ 27 h 244"/>
                <a:gd name="T12" fmla="*/ 24 w 89"/>
                <a:gd name="T13" fmla="*/ 45 h 244"/>
                <a:gd name="T14" fmla="*/ 24 w 89"/>
                <a:gd name="T15" fmla="*/ 199 h 244"/>
                <a:gd name="T16" fmla="*/ 23 w 89"/>
                <a:gd name="T17" fmla="*/ 219 h 244"/>
                <a:gd name="T18" fmla="*/ 17 w 89"/>
                <a:gd name="T19" fmla="*/ 229 h 244"/>
                <a:gd name="T20" fmla="*/ 0 w 89"/>
                <a:gd name="T21" fmla="*/ 235 h 244"/>
                <a:gd name="T22" fmla="*/ 0 w 89"/>
                <a:gd name="T23" fmla="*/ 244 h 244"/>
                <a:gd name="T24" fmla="*/ 89 w 89"/>
                <a:gd name="T25" fmla="*/ 244 h 244"/>
                <a:gd name="T26" fmla="*/ 89 w 89"/>
                <a:gd name="T27" fmla="*/ 235 h 244"/>
                <a:gd name="T28" fmla="*/ 75 w 89"/>
                <a:gd name="T29" fmla="*/ 231 h 244"/>
                <a:gd name="T30" fmla="*/ 68 w 89"/>
                <a:gd name="T31" fmla="*/ 226 h 244"/>
                <a:gd name="T32" fmla="*/ 65 w 89"/>
                <a:gd name="T33" fmla="*/ 217 h 244"/>
                <a:gd name="T34" fmla="*/ 64 w 89"/>
                <a:gd name="T35" fmla="*/ 199 h 244"/>
                <a:gd name="T36" fmla="*/ 64 w 89"/>
                <a:gd name="T37" fmla="*/ 45 h 244"/>
                <a:gd name="T38" fmla="*/ 65 w 89"/>
                <a:gd name="T39" fmla="*/ 27 h 244"/>
                <a:gd name="T40" fmla="*/ 69 w 89"/>
                <a:gd name="T41" fmla="*/ 18 h 244"/>
                <a:gd name="T42" fmla="*/ 75 w 89"/>
                <a:gd name="T43" fmla="*/ 13 h 244"/>
                <a:gd name="T44" fmla="*/ 89 w 89"/>
                <a:gd name="T45" fmla="*/ 9 h 244"/>
                <a:gd name="T46" fmla="*/ 89 w 89"/>
                <a:gd name="T4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 h="244">
                  <a:moveTo>
                    <a:pt x="89" y="0"/>
                  </a:moveTo>
                  <a:cubicBezTo>
                    <a:pt x="0" y="0"/>
                    <a:pt x="0" y="0"/>
                    <a:pt x="0" y="0"/>
                  </a:cubicBezTo>
                  <a:cubicBezTo>
                    <a:pt x="0" y="9"/>
                    <a:pt x="0" y="9"/>
                    <a:pt x="0" y="9"/>
                  </a:cubicBezTo>
                  <a:cubicBezTo>
                    <a:pt x="6" y="10"/>
                    <a:pt x="11" y="12"/>
                    <a:pt x="13" y="13"/>
                  </a:cubicBezTo>
                  <a:cubicBezTo>
                    <a:pt x="16" y="14"/>
                    <a:pt x="18" y="16"/>
                    <a:pt x="20" y="18"/>
                  </a:cubicBezTo>
                  <a:cubicBezTo>
                    <a:pt x="21" y="20"/>
                    <a:pt x="22" y="23"/>
                    <a:pt x="23" y="27"/>
                  </a:cubicBezTo>
                  <a:cubicBezTo>
                    <a:pt x="24" y="31"/>
                    <a:pt x="24" y="37"/>
                    <a:pt x="24" y="45"/>
                  </a:cubicBezTo>
                  <a:cubicBezTo>
                    <a:pt x="24" y="199"/>
                    <a:pt x="24" y="199"/>
                    <a:pt x="24" y="199"/>
                  </a:cubicBezTo>
                  <a:cubicBezTo>
                    <a:pt x="24" y="208"/>
                    <a:pt x="24" y="215"/>
                    <a:pt x="23" y="219"/>
                  </a:cubicBezTo>
                  <a:cubicBezTo>
                    <a:pt x="22" y="223"/>
                    <a:pt x="20" y="227"/>
                    <a:pt x="17" y="229"/>
                  </a:cubicBezTo>
                  <a:cubicBezTo>
                    <a:pt x="14" y="231"/>
                    <a:pt x="8" y="233"/>
                    <a:pt x="0" y="235"/>
                  </a:cubicBezTo>
                  <a:cubicBezTo>
                    <a:pt x="0" y="244"/>
                    <a:pt x="0" y="244"/>
                    <a:pt x="0" y="244"/>
                  </a:cubicBezTo>
                  <a:cubicBezTo>
                    <a:pt x="89" y="244"/>
                    <a:pt x="89" y="244"/>
                    <a:pt x="89" y="244"/>
                  </a:cubicBezTo>
                  <a:cubicBezTo>
                    <a:pt x="89" y="235"/>
                    <a:pt x="89" y="235"/>
                    <a:pt x="89" y="235"/>
                  </a:cubicBezTo>
                  <a:cubicBezTo>
                    <a:pt x="82" y="234"/>
                    <a:pt x="78" y="232"/>
                    <a:pt x="75" y="231"/>
                  </a:cubicBezTo>
                  <a:cubicBezTo>
                    <a:pt x="72" y="230"/>
                    <a:pt x="70" y="228"/>
                    <a:pt x="68" y="226"/>
                  </a:cubicBezTo>
                  <a:cubicBezTo>
                    <a:pt x="67" y="223"/>
                    <a:pt x="66" y="221"/>
                    <a:pt x="65" y="217"/>
                  </a:cubicBezTo>
                  <a:cubicBezTo>
                    <a:pt x="64" y="213"/>
                    <a:pt x="64" y="207"/>
                    <a:pt x="64" y="199"/>
                  </a:cubicBezTo>
                  <a:cubicBezTo>
                    <a:pt x="64" y="45"/>
                    <a:pt x="64" y="45"/>
                    <a:pt x="64" y="45"/>
                  </a:cubicBezTo>
                  <a:cubicBezTo>
                    <a:pt x="64" y="37"/>
                    <a:pt x="64" y="31"/>
                    <a:pt x="65" y="27"/>
                  </a:cubicBezTo>
                  <a:cubicBezTo>
                    <a:pt x="66" y="23"/>
                    <a:pt x="67" y="20"/>
                    <a:pt x="69" y="18"/>
                  </a:cubicBezTo>
                  <a:cubicBezTo>
                    <a:pt x="71" y="16"/>
                    <a:pt x="73" y="14"/>
                    <a:pt x="75" y="13"/>
                  </a:cubicBezTo>
                  <a:cubicBezTo>
                    <a:pt x="78" y="12"/>
                    <a:pt x="83" y="10"/>
                    <a:pt x="89" y="9"/>
                  </a:cubicBezTo>
                  <a:cubicBezTo>
                    <a:pt x="89" y="0"/>
                    <a:pt x="89" y="0"/>
                    <a:pt x="89" y="0"/>
                  </a:cubicBezTo>
                </a:path>
              </a:pathLst>
            </a:custGeom>
            <a:solidFill>
              <a:srgbClr val="231815"/>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0" name="Freeform 292"/>
            <p:cNvSpPr/>
            <p:nvPr/>
          </p:nvSpPr>
          <p:spPr bwMode="auto">
            <a:xfrm>
              <a:off x="6378977" y="2026621"/>
              <a:ext cx="71167" cy="91499"/>
            </a:xfrm>
            <a:custGeom>
              <a:avLst/>
              <a:gdLst>
                <a:gd name="T0" fmla="*/ 122 w 195"/>
                <a:gd name="T1" fmla="*/ 0 h 250"/>
                <a:gd name="T2" fmla="*/ 56 w 195"/>
                <a:gd name="T3" fmla="*/ 16 h 250"/>
                <a:gd name="T4" fmla="*/ 14 w 195"/>
                <a:gd name="T5" fmla="*/ 60 h 250"/>
                <a:gd name="T6" fmla="*/ 0 w 195"/>
                <a:gd name="T7" fmla="*/ 128 h 250"/>
                <a:gd name="T8" fmla="*/ 27 w 195"/>
                <a:gd name="T9" fmla="*/ 219 h 250"/>
                <a:gd name="T10" fmla="*/ 109 w 195"/>
                <a:gd name="T11" fmla="*/ 250 h 250"/>
                <a:gd name="T12" fmla="*/ 155 w 195"/>
                <a:gd name="T13" fmla="*/ 248 h 250"/>
                <a:gd name="T14" fmla="*/ 195 w 195"/>
                <a:gd name="T15" fmla="*/ 241 h 250"/>
                <a:gd name="T16" fmla="*/ 195 w 195"/>
                <a:gd name="T17" fmla="*/ 190 h 250"/>
                <a:gd name="T18" fmla="*/ 174 w 195"/>
                <a:gd name="T19" fmla="*/ 190 h 250"/>
                <a:gd name="T20" fmla="*/ 160 w 195"/>
                <a:gd name="T21" fmla="*/ 217 h 250"/>
                <a:gd name="T22" fmla="*/ 141 w 195"/>
                <a:gd name="T23" fmla="*/ 230 h 250"/>
                <a:gd name="T24" fmla="*/ 113 w 195"/>
                <a:gd name="T25" fmla="*/ 234 h 250"/>
                <a:gd name="T26" fmla="*/ 74 w 195"/>
                <a:gd name="T27" fmla="*/ 222 h 250"/>
                <a:gd name="T28" fmla="*/ 51 w 195"/>
                <a:gd name="T29" fmla="*/ 184 h 250"/>
                <a:gd name="T30" fmla="*/ 42 w 195"/>
                <a:gd name="T31" fmla="*/ 124 h 250"/>
                <a:gd name="T32" fmla="*/ 52 w 195"/>
                <a:gd name="T33" fmla="*/ 65 h 250"/>
                <a:gd name="T34" fmla="*/ 79 w 195"/>
                <a:gd name="T35" fmla="*/ 28 h 250"/>
                <a:gd name="T36" fmla="*/ 118 w 195"/>
                <a:gd name="T37" fmla="*/ 16 h 250"/>
                <a:gd name="T38" fmla="*/ 143 w 195"/>
                <a:gd name="T39" fmla="*/ 20 h 250"/>
                <a:gd name="T40" fmla="*/ 161 w 195"/>
                <a:gd name="T41" fmla="*/ 33 h 250"/>
                <a:gd name="T42" fmla="*/ 174 w 195"/>
                <a:gd name="T43" fmla="*/ 58 h 250"/>
                <a:gd name="T44" fmla="*/ 195 w 195"/>
                <a:gd name="T45" fmla="*/ 58 h 250"/>
                <a:gd name="T46" fmla="*/ 195 w 195"/>
                <a:gd name="T47" fmla="*/ 8 h 250"/>
                <a:gd name="T48" fmla="*/ 158 w 195"/>
                <a:gd name="T49" fmla="*/ 2 h 250"/>
                <a:gd name="T50" fmla="*/ 122 w 195"/>
                <a:gd name="T51"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5" h="250">
                  <a:moveTo>
                    <a:pt x="122" y="0"/>
                  </a:moveTo>
                  <a:cubicBezTo>
                    <a:pt x="97" y="0"/>
                    <a:pt x="75" y="6"/>
                    <a:pt x="56" y="16"/>
                  </a:cubicBezTo>
                  <a:cubicBezTo>
                    <a:pt x="37" y="27"/>
                    <a:pt x="23" y="41"/>
                    <a:pt x="14" y="60"/>
                  </a:cubicBezTo>
                  <a:cubicBezTo>
                    <a:pt x="4" y="80"/>
                    <a:pt x="0" y="102"/>
                    <a:pt x="0" y="128"/>
                  </a:cubicBezTo>
                  <a:cubicBezTo>
                    <a:pt x="0" y="168"/>
                    <a:pt x="9" y="199"/>
                    <a:pt x="27" y="219"/>
                  </a:cubicBezTo>
                  <a:cubicBezTo>
                    <a:pt x="45" y="240"/>
                    <a:pt x="73" y="250"/>
                    <a:pt x="109" y="250"/>
                  </a:cubicBezTo>
                  <a:cubicBezTo>
                    <a:pt x="125" y="250"/>
                    <a:pt x="140" y="249"/>
                    <a:pt x="155" y="248"/>
                  </a:cubicBezTo>
                  <a:cubicBezTo>
                    <a:pt x="168" y="246"/>
                    <a:pt x="182" y="244"/>
                    <a:pt x="195" y="241"/>
                  </a:cubicBezTo>
                  <a:cubicBezTo>
                    <a:pt x="195" y="190"/>
                    <a:pt x="195" y="190"/>
                    <a:pt x="195" y="190"/>
                  </a:cubicBezTo>
                  <a:cubicBezTo>
                    <a:pt x="174" y="190"/>
                    <a:pt x="174" y="190"/>
                    <a:pt x="174" y="190"/>
                  </a:cubicBezTo>
                  <a:cubicBezTo>
                    <a:pt x="170" y="202"/>
                    <a:pt x="165" y="211"/>
                    <a:pt x="160" y="217"/>
                  </a:cubicBezTo>
                  <a:cubicBezTo>
                    <a:pt x="155" y="223"/>
                    <a:pt x="149" y="227"/>
                    <a:pt x="141" y="230"/>
                  </a:cubicBezTo>
                  <a:cubicBezTo>
                    <a:pt x="134" y="233"/>
                    <a:pt x="124" y="234"/>
                    <a:pt x="113" y="234"/>
                  </a:cubicBezTo>
                  <a:cubicBezTo>
                    <a:pt x="98" y="234"/>
                    <a:pt x="85" y="230"/>
                    <a:pt x="74" y="222"/>
                  </a:cubicBezTo>
                  <a:cubicBezTo>
                    <a:pt x="64" y="213"/>
                    <a:pt x="56" y="201"/>
                    <a:pt x="51" y="184"/>
                  </a:cubicBezTo>
                  <a:cubicBezTo>
                    <a:pt x="45" y="168"/>
                    <a:pt x="42" y="148"/>
                    <a:pt x="42" y="124"/>
                  </a:cubicBezTo>
                  <a:cubicBezTo>
                    <a:pt x="42" y="101"/>
                    <a:pt x="46" y="81"/>
                    <a:pt x="52" y="65"/>
                  </a:cubicBezTo>
                  <a:cubicBezTo>
                    <a:pt x="59" y="49"/>
                    <a:pt x="68" y="36"/>
                    <a:pt x="79" y="28"/>
                  </a:cubicBezTo>
                  <a:cubicBezTo>
                    <a:pt x="90" y="20"/>
                    <a:pt x="104" y="16"/>
                    <a:pt x="118" y="16"/>
                  </a:cubicBezTo>
                  <a:cubicBezTo>
                    <a:pt x="128" y="16"/>
                    <a:pt x="136" y="17"/>
                    <a:pt x="143" y="20"/>
                  </a:cubicBezTo>
                  <a:cubicBezTo>
                    <a:pt x="150" y="23"/>
                    <a:pt x="156" y="27"/>
                    <a:pt x="161" y="33"/>
                  </a:cubicBezTo>
                  <a:cubicBezTo>
                    <a:pt x="166" y="39"/>
                    <a:pt x="171" y="47"/>
                    <a:pt x="174" y="58"/>
                  </a:cubicBezTo>
                  <a:cubicBezTo>
                    <a:pt x="195" y="58"/>
                    <a:pt x="195" y="58"/>
                    <a:pt x="195" y="58"/>
                  </a:cubicBezTo>
                  <a:cubicBezTo>
                    <a:pt x="195" y="8"/>
                    <a:pt x="195" y="8"/>
                    <a:pt x="195" y="8"/>
                  </a:cubicBezTo>
                  <a:cubicBezTo>
                    <a:pt x="181" y="5"/>
                    <a:pt x="169" y="3"/>
                    <a:pt x="158" y="2"/>
                  </a:cubicBezTo>
                  <a:cubicBezTo>
                    <a:pt x="147" y="1"/>
                    <a:pt x="135" y="0"/>
                    <a:pt x="122" y="0"/>
                  </a:cubicBezTo>
                </a:path>
              </a:pathLst>
            </a:custGeom>
            <a:solidFill>
              <a:srgbClr val="231815"/>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1" name="Freeform 293"/>
            <p:cNvSpPr>
              <a:spLocks noEditPoints="1"/>
            </p:cNvSpPr>
            <p:nvPr/>
          </p:nvSpPr>
          <p:spPr bwMode="auto">
            <a:xfrm>
              <a:off x="6459090" y="2026621"/>
              <a:ext cx="96786" cy="90280"/>
            </a:xfrm>
            <a:custGeom>
              <a:avLst/>
              <a:gdLst>
                <a:gd name="T0" fmla="*/ 86 w 265"/>
                <a:gd name="T1" fmla="*/ 151 h 247"/>
                <a:gd name="T2" fmla="*/ 134 w 265"/>
                <a:gd name="T3" fmla="*/ 35 h 247"/>
                <a:gd name="T4" fmla="*/ 174 w 265"/>
                <a:gd name="T5" fmla="*/ 151 h 247"/>
                <a:gd name="T6" fmla="*/ 86 w 265"/>
                <a:gd name="T7" fmla="*/ 151 h 247"/>
                <a:gd name="T8" fmla="*/ 159 w 265"/>
                <a:gd name="T9" fmla="*/ 0 h 247"/>
                <a:gd name="T10" fmla="*/ 126 w 265"/>
                <a:gd name="T11" fmla="*/ 0 h 247"/>
                <a:gd name="T12" fmla="*/ 37 w 265"/>
                <a:gd name="T13" fmla="*/ 198 h 247"/>
                <a:gd name="T14" fmla="*/ 20 w 265"/>
                <a:gd name="T15" fmla="*/ 227 h 247"/>
                <a:gd name="T16" fmla="*/ 0 w 265"/>
                <a:gd name="T17" fmla="*/ 238 h 247"/>
                <a:gd name="T18" fmla="*/ 0 w 265"/>
                <a:gd name="T19" fmla="*/ 247 h 247"/>
                <a:gd name="T20" fmla="*/ 90 w 265"/>
                <a:gd name="T21" fmla="*/ 247 h 247"/>
                <a:gd name="T22" fmla="*/ 90 w 265"/>
                <a:gd name="T23" fmla="*/ 238 h 247"/>
                <a:gd name="T24" fmla="*/ 70 w 265"/>
                <a:gd name="T25" fmla="*/ 232 h 247"/>
                <a:gd name="T26" fmla="*/ 64 w 265"/>
                <a:gd name="T27" fmla="*/ 216 h 247"/>
                <a:gd name="T28" fmla="*/ 66 w 265"/>
                <a:gd name="T29" fmla="*/ 204 h 247"/>
                <a:gd name="T30" fmla="*/ 73 w 265"/>
                <a:gd name="T31" fmla="*/ 184 h 247"/>
                <a:gd name="T32" fmla="*/ 80 w 265"/>
                <a:gd name="T33" fmla="*/ 166 h 247"/>
                <a:gd name="T34" fmla="*/ 179 w 265"/>
                <a:gd name="T35" fmla="*/ 166 h 247"/>
                <a:gd name="T36" fmla="*/ 187 w 265"/>
                <a:gd name="T37" fmla="*/ 189 h 247"/>
                <a:gd name="T38" fmla="*/ 191 w 265"/>
                <a:gd name="T39" fmla="*/ 205 h 247"/>
                <a:gd name="T40" fmla="*/ 193 w 265"/>
                <a:gd name="T41" fmla="*/ 218 h 247"/>
                <a:gd name="T42" fmla="*/ 190 w 265"/>
                <a:gd name="T43" fmla="*/ 228 h 247"/>
                <a:gd name="T44" fmla="*/ 183 w 265"/>
                <a:gd name="T45" fmla="*/ 234 h 247"/>
                <a:gd name="T46" fmla="*/ 167 w 265"/>
                <a:gd name="T47" fmla="*/ 238 h 247"/>
                <a:gd name="T48" fmla="*/ 167 w 265"/>
                <a:gd name="T49" fmla="*/ 247 h 247"/>
                <a:gd name="T50" fmla="*/ 265 w 265"/>
                <a:gd name="T51" fmla="*/ 247 h 247"/>
                <a:gd name="T52" fmla="*/ 265 w 265"/>
                <a:gd name="T53" fmla="*/ 238 h 247"/>
                <a:gd name="T54" fmla="*/ 250 w 265"/>
                <a:gd name="T55" fmla="*/ 232 h 247"/>
                <a:gd name="T56" fmla="*/ 240 w 265"/>
                <a:gd name="T57" fmla="*/ 221 h 247"/>
                <a:gd name="T58" fmla="*/ 231 w 265"/>
                <a:gd name="T59" fmla="*/ 200 h 247"/>
                <a:gd name="T60" fmla="*/ 159 w 265"/>
                <a:gd name="T61"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5" h="247">
                  <a:moveTo>
                    <a:pt x="86" y="151"/>
                  </a:moveTo>
                  <a:cubicBezTo>
                    <a:pt x="134" y="35"/>
                    <a:pt x="134" y="35"/>
                    <a:pt x="134" y="35"/>
                  </a:cubicBezTo>
                  <a:cubicBezTo>
                    <a:pt x="174" y="151"/>
                    <a:pt x="174" y="151"/>
                    <a:pt x="174" y="151"/>
                  </a:cubicBezTo>
                  <a:cubicBezTo>
                    <a:pt x="86" y="151"/>
                    <a:pt x="86" y="151"/>
                    <a:pt x="86" y="151"/>
                  </a:cubicBezTo>
                  <a:moveTo>
                    <a:pt x="159" y="0"/>
                  </a:moveTo>
                  <a:cubicBezTo>
                    <a:pt x="126" y="0"/>
                    <a:pt x="126" y="0"/>
                    <a:pt x="126" y="0"/>
                  </a:cubicBezTo>
                  <a:cubicBezTo>
                    <a:pt x="37" y="198"/>
                    <a:pt x="37" y="198"/>
                    <a:pt x="37" y="198"/>
                  </a:cubicBezTo>
                  <a:cubicBezTo>
                    <a:pt x="32" y="211"/>
                    <a:pt x="26" y="220"/>
                    <a:pt x="20" y="227"/>
                  </a:cubicBezTo>
                  <a:cubicBezTo>
                    <a:pt x="15" y="233"/>
                    <a:pt x="8" y="237"/>
                    <a:pt x="0" y="238"/>
                  </a:cubicBezTo>
                  <a:cubicBezTo>
                    <a:pt x="0" y="247"/>
                    <a:pt x="0" y="247"/>
                    <a:pt x="0" y="247"/>
                  </a:cubicBezTo>
                  <a:cubicBezTo>
                    <a:pt x="90" y="247"/>
                    <a:pt x="90" y="247"/>
                    <a:pt x="90" y="247"/>
                  </a:cubicBezTo>
                  <a:cubicBezTo>
                    <a:pt x="90" y="238"/>
                    <a:pt x="90" y="238"/>
                    <a:pt x="90" y="238"/>
                  </a:cubicBezTo>
                  <a:cubicBezTo>
                    <a:pt x="81" y="237"/>
                    <a:pt x="75" y="235"/>
                    <a:pt x="70" y="232"/>
                  </a:cubicBezTo>
                  <a:cubicBezTo>
                    <a:pt x="66" y="228"/>
                    <a:pt x="64" y="223"/>
                    <a:pt x="64" y="216"/>
                  </a:cubicBezTo>
                  <a:cubicBezTo>
                    <a:pt x="64" y="212"/>
                    <a:pt x="64" y="208"/>
                    <a:pt x="66" y="204"/>
                  </a:cubicBezTo>
                  <a:cubicBezTo>
                    <a:pt x="67" y="199"/>
                    <a:pt x="69" y="192"/>
                    <a:pt x="73" y="184"/>
                  </a:cubicBezTo>
                  <a:cubicBezTo>
                    <a:pt x="80" y="166"/>
                    <a:pt x="80" y="166"/>
                    <a:pt x="80" y="166"/>
                  </a:cubicBezTo>
                  <a:cubicBezTo>
                    <a:pt x="179" y="166"/>
                    <a:pt x="179" y="166"/>
                    <a:pt x="179" y="166"/>
                  </a:cubicBezTo>
                  <a:cubicBezTo>
                    <a:pt x="187" y="189"/>
                    <a:pt x="187" y="189"/>
                    <a:pt x="187" y="189"/>
                  </a:cubicBezTo>
                  <a:cubicBezTo>
                    <a:pt x="189" y="195"/>
                    <a:pt x="190" y="200"/>
                    <a:pt x="191" y="205"/>
                  </a:cubicBezTo>
                  <a:cubicBezTo>
                    <a:pt x="193" y="210"/>
                    <a:pt x="193" y="214"/>
                    <a:pt x="193" y="218"/>
                  </a:cubicBezTo>
                  <a:cubicBezTo>
                    <a:pt x="193" y="222"/>
                    <a:pt x="192" y="226"/>
                    <a:pt x="190" y="228"/>
                  </a:cubicBezTo>
                  <a:cubicBezTo>
                    <a:pt x="189" y="231"/>
                    <a:pt x="186" y="233"/>
                    <a:pt x="183" y="234"/>
                  </a:cubicBezTo>
                  <a:cubicBezTo>
                    <a:pt x="179" y="236"/>
                    <a:pt x="174" y="237"/>
                    <a:pt x="167" y="238"/>
                  </a:cubicBezTo>
                  <a:cubicBezTo>
                    <a:pt x="167" y="247"/>
                    <a:pt x="167" y="247"/>
                    <a:pt x="167" y="247"/>
                  </a:cubicBezTo>
                  <a:cubicBezTo>
                    <a:pt x="265" y="247"/>
                    <a:pt x="265" y="247"/>
                    <a:pt x="265" y="247"/>
                  </a:cubicBezTo>
                  <a:cubicBezTo>
                    <a:pt x="265" y="238"/>
                    <a:pt x="265" y="238"/>
                    <a:pt x="265" y="238"/>
                  </a:cubicBezTo>
                  <a:cubicBezTo>
                    <a:pt x="258" y="237"/>
                    <a:pt x="253" y="235"/>
                    <a:pt x="250" y="232"/>
                  </a:cubicBezTo>
                  <a:cubicBezTo>
                    <a:pt x="246" y="230"/>
                    <a:pt x="243" y="226"/>
                    <a:pt x="240" y="221"/>
                  </a:cubicBezTo>
                  <a:cubicBezTo>
                    <a:pt x="238" y="216"/>
                    <a:pt x="235" y="209"/>
                    <a:pt x="231" y="200"/>
                  </a:cubicBezTo>
                  <a:cubicBezTo>
                    <a:pt x="159" y="0"/>
                    <a:pt x="159" y="0"/>
                    <a:pt x="159" y="0"/>
                  </a:cubicBezTo>
                </a:path>
              </a:pathLst>
            </a:custGeom>
            <a:solidFill>
              <a:srgbClr val="231815"/>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2" name="Freeform 294"/>
            <p:cNvSpPr/>
            <p:nvPr/>
          </p:nvSpPr>
          <p:spPr bwMode="auto">
            <a:xfrm>
              <a:off x="6566450" y="2027840"/>
              <a:ext cx="70760" cy="89060"/>
            </a:xfrm>
            <a:custGeom>
              <a:avLst/>
              <a:gdLst>
                <a:gd name="T0" fmla="*/ 90 w 195"/>
                <a:gd name="T1" fmla="*/ 0 h 244"/>
                <a:gd name="T2" fmla="*/ 0 w 195"/>
                <a:gd name="T3" fmla="*/ 0 h 244"/>
                <a:gd name="T4" fmla="*/ 0 w 195"/>
                <a:gd name="T5" fmla="*/ 9 h 244"/>
                <a:gd name="T6" fmla="*/ 14 w 195"/>
                <a:gd name="T7" fmla="*/ 13 h 244"/>
                <a:gd name="T8" fmla="*/ 21 w 195"/>
                <a:gd name="T9" fmla="*/ 18 h 244"/>
                <a:gd name="T10" fmla="*/ 24 w 195"/>
                <a:gd name="T11" fmla="*/ 27 h 244"/>
                <a:gd name="T12" fmla="*/ 25 w 195"/>
                <a:gd name="T13" fmla="*/ 45 h 244"/>
                <a:gd name="T14" fmla="*/ 25 w 195"/>
                <a:gd name="T15" fmla="*/ 199 h 244"/>
                <a:gd name="T16" fmla="*/ 24 w 195"/>
                <a:gd name="T17" fmla="*/ 219 h 244"/>
                <a:gd name="T18" fmla="*/ 18 w 195"/>
                <a:gd name="T19" fmla="*/ 229 h 244"/>
                <a:gd name="T20" fmla="*/ 0 w 195"/>
                <a:gd name="T21" fmla="*/ 235 h 244"/>
                <a:gd name="T22" fmla="*/ 0 w 195"/>
                <a:gd name="T23" fmla="*/ 244 h 244"/>
                <a:gd name="T24" fmla="*/ 191 w 195"/>
                <a:gd name="T25" fmla="*/ 244 h 244"/>
                <a:gd name="T26" fmla="*/ 195 w 195"/>
                <a:gd name="T27" fmla="*/ 172 h 244"/>
                <a:gd name="T28" fmla="*/ 174 w 195"/>
                <a:gd name="T29" fmla="*/ 172 h 244"/>
                <a:gd name="T30" fmla="*/ 167 w 195"/>
                <a:gd name="T31" fmla="*/ 197 h 244"/>
                <a:gd name="T32" fmla="*/ 160 w 195"/>
                <a:gd name="T33" fmla="*/ 210 h 244"/>
                <a:gd name="T34" fmla="*/ 154 w 195"/>
                <a:gd name="T35" fmla="*/ 219 h 244"/>
                <a:gd name="T36" fmla="*/ 146 w 195"/>
                <a:gd name="T37" fmla="*/ 224 h 244"/>
                <a:gd name="T38" fmla="*/ 135 w 195"/>
                <a:gd name="T39" fmla="*/ 227 h 244"/>
                <a:gd name="T40" fmla="*/ 120 w 195"/>
                <a:gd name="T41" fmla="*/ 228 h 244"/>
                <a:gd name="T42" fmla="*/ 65 w 195"/>
                <a:gd name="T43" fmla="*/ 228 h 244"/>
                <a:gd name="T44" fmla="*/ 65 w 195"/>
                <a:gd name="T45" fmla="*/ 45 h 244"/>
                <a:gd name="T46" fmla="*/ 66 w 195"/>
                <a:gd name="T47" fmla="*/ 26 h 244"/>
                <a:gd name="T48" fmla="*/ 70 w 195"/>
                <a:gd name="T49" fmla="*/ 17 h 244"/>
                <a:gd name="T50" fmla="*/ 76 w 195"/>
                <a:gd name="T51" fmla="*/ 13 h 244"/>
                <a:gd name="T52" fmla="*/ 90 w 195"/>
                <a:gd name="T53" fmla="*/ 9 h 244"/>
                <a:gd name="T54" fmla="*/ 90 w 195"/>
                <a:gd name="T55"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5" h="244">
                  <a:moveTo>
                    <a:pt x="90" y="0"/>
                  </a:moveTo>
                  <a:cubicBezTo>
                    <a:pt x="0" y="0"/>
                    <a:pt x="0" y="0"/>
                    <a:pt x="0" y="0"/>
                  </a:cubicBezTo>
                  <a:cubicBezTo>
                    <a:pt x="0" y="9"/>
                    <a:pt x="0" y="9"/>
                    <a:pt x="0" y="9"/>
                  </a:cubicBezTo>
                  <a:cubicBezTo>
                    <a:pt x="7" y="10"/>
                    <a:pt x="11" y="12"/>
                    <a:pt x="14" y="13"/>
                  </a:cubicBezTo>
                  <a:cubicBezTo>
                    <a:pt x="17" y="14"/>
                    <a:pt x="19" y="16"/>
                    <a:pt x="21" y="18"/>
                  </a:cubicBezTo>
                  <a:cubicBezTo>
                    <a:pt x="22" y="20"/>
                    <a:pt x="23" y="23"/>
                    <a:pt x="24" y="27"/>
                  </a:cubicBezTo>
                  <a:cubicBezTo>
                    <a:pt x="25" y="31"/>
                    <a:pt x="25" y="37"/>
                    <a:pt x="25" y="45"/>
                  </a:cubicBezTo>
                  <a:cubicBezTo>
                    <a:pt x="25" y="199"/>
                    <a:pt x="25" y="199"/>
                    <a:pt x="25" y="199"/>
                  </a:cubicBezTo>
                  <a:cubicBezTo>
                    <a:pt x="25" y="208"/>
                    <a:pt x="25" y="215"/>
                    <a:pt x="24" y="219"/>
                  </a:cubicBezTo>
                  <a:cubicBezTo>
                    <a:pt x="23" y="223"/>
                    <a:pt x="21" y="227"/>
                    <a:pt x="18" y="229"/>
                  </a:cubicBezTo>
                  <a:cubicBezTo>
                    <a:pt x="15" y="231"/>
                    <a:pt x="9" y="233"/>
                    <a:pt x="0" y="235"/>
                  </a:cubicBezTo>
                  <a:cubicBezTo>
                    <a:pt x="0" y="244"/>
                    <a:pt x="0" y="244"/>
                    <a:pt x="0" y="244"/>
                  </a:cubicBezTo>
                  <a:cubicBezTo>
                    <a:pt x="191" y="244"/>
                    <a:pt x="191" y="244"/>
                    <a:pt x="191" y="244"/>
                  </a:cubicBezTo>
                  <a:cubicBezTo>
                    <a:pt x="195" y="172"/>
                    <a:pt x="195" y="172"/>
                    <a:pt x="195" y="172"/>
                  </a:cubicBezTo>
                  <a:cubicBezTo>
                    <a:pt x="174" y="172"/>
                    <a:pt x="174" y="172"/>
                    <a:pt x="174" y="172"/>
                  </a:cubicBezTo>
                  <a:cubicBezTo>
                    <a:pt x="171" y="183"/>
                    <a:pt x="169" y="191"/>
                    <a:pt x="167" y="197"/>
                  </a:cubicBezTo>
                  <a:cubicBezTo>
                    <a:pt x="165" y="202"/>
                    <a:pt x="163" y="207"/>
                    <a:pt x="160" y="210"/>
                  </a:cubicBezTo>
                  <a:cubicBezTo>
                    <a:pt x="159" y="214"/>
                    <a:pt x="156" y="217"/>
                    <a:pt x="154" y="219"/>
                  </a:cubicBezTo>
                  <a:cubicBezTo>
                    <a:pt x="152" y="221"/>
                    <a:pt x="149" y="223"/>
                    <a:pt x="146" y="224"/>
                  </a:cubicBezTo>
                  <a:cubicBezTo>
                    <a:pt x="143" y="225"/>
                    <a:pt x="140" y="226"/>
                    <a:pt x="135" y="227"/>
                  </a:cubicBezTo>
                  <a:cubicBezTo>
                    <a:pt x="131" y="227"/>
                    <a:pt x="126" y="228"/>
                    <a:pt x="120" y="228"/>
                  </a:cubicBezTo>
                  <a:cubicBezTo>
                    <a:pt x="65" y="228"/>
                    <a:pt x="65" y="228"/>
                    <a:pt x="65" y="228"/>
                  </a:cubicBezTo>
                  <a:cubicBezTo>
                    <a:pt x="65" y="45"/>
                    <a:pt x="65" y="45"/>
                    <a:pt x="65" y="45"/>
                  </a:cubicBezTo>
                  <a:cubicBezTo>
                    <a:pt x="65" y="36"/>
                    <a:pt x="65" y="30"/>
                    <a:pt x="66" y="26"/>
                  </a:cubicBezTo>
                  <a:cubicBezTo>
                    <a:pt x="67" y="22"/>
                    <a:pt x="68" y="19"/>
                    <a:pt x="70" y="17"/>
                  </a:cubicBezTo>
                  <a:cubicBezTo>
                    <a:pt x="72" y="15"/>
                    <a:pt x="74" y="14"/>
                    <a:pt x="76" y="13"/>
                  </a:cubicBezTo>
                  <a:cubicBezTo>
                    <a:pt x="79" y="12"/>
                    <a:pt x="83" y="10"/>
                    <a:pt x="90" y="9"/>
                  </a:cubicBezTo>
                  <a:cubicBezTo>
                    <a:pt x="90" y="0"/>
                    <a:pt x="90" y="0"/>
                    <a:pt x="90" y="0"/>
                  </a:cubicBezTo>
                </a:path>
              </a:pathLst>
            </a:custGeom>
            <a:solidFill>
              <a:srgbClr val="231815"/>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3" name="Freeform 295"/>
            <p:cNvSpPr/>
            <p:nvPr/>
          </p:nvSpPr>
          <p:spPr bwMode="auto">
            <a:xfrm>
              <a:off x="6696174" y="2027840"/>
              <a:ext cx="89060" cy="90280"/>
            </a:xfrm>
            <a:custGeom>
              <a:avLst/>
              <a:gdLst>
                <a:gd name="T0" fmla="*/ 244 w 244"/>
                <a:gd name="T1" fmla="*/ 0 h 247"/>
                <a:gd name="T2" fmla="*/ 159 w 244"/>
                <a:gd name="T3" fmla="*/ 0 h 247"/>
                <a:gd name="T4" fmla="*/ 159 w 244"/>
                <a:gd name="T5" fmla="*/ 9 h 247"/>
                <a:gd name="T6" fmla="*/ 176 w 244"/>
                <a:gd name="T7" fmla="*/ 15 h 247"/>
                <a:gd name="T8" fmla="*/ 182 w 244"/>
                <a:gd name="T9" fmla="*/ 24 h 247"/>
                <a:gd name="T10" fmla="*/ 184 w 244"/>
                <a:gd name="T11" fmla="*/ 45 h 247"/>
                <a:gd name="T12" fmla="*/ 184 w 244"/>
                <a:gd name="T13" fmla="*/ 157 h 247"/>
                <a:gd name="T14" fmla="*/ 181 w 244"/>
                <a:gd name="T15" fmla="*/ 191 h 247"/>
                <a:gd name="T16" fmla="*/ 171 w 244"/>
                <a:gd name="T17" fmla="*/ 214 h 247"/>
                <a:gd name="T18" fmla="*/ 152 w 244"/>
                <a:gd name="T19" fmla="*/ 227 h 247"/>
                <a:gd name="T20" fmla="*/ 126 w 244"/>
                <a:gd name="T21" fmla="*/ 231 h 247"/>
                <a:gd name="T22" fmla="*/ 99 w 244"/>
                <a:gd name="T23" fmla="*/ 228 h 247"/>
                <a:gd name="T24" fmla="*/ 81 w 244"/>
                <a:gd name="T25" fmla="*/ 219 h 247"/>
                <a:gd name="T26" fmla="*/ 68 w 244"/>
                <a:gd name="T27" fmla="*/ 200 h 247"/>
                <a:gd name="T28" fmla="*/ 64 w 244"/>
                <a:gd name="T29" fmla="*/ 171 h 247"/>
                <a:gd name="T30" fmla="*/ 64 w 244"/>
                <a:gd name="T31" fmla="*/ 45 h 247"/>
                <a:gd name="T32" fmla="*/ 66 w 244"/>
                <a:gd name="T33" fmla="*/ 24 h 247"/>
                <a:gd name="T34" fmla="*/ 72 w 244"/>
                <a:gd name="T35" fmla="*/ 15 h 247"/>
                <a:gd name="T36" fmla="*/ 89 w 244"/>
                <a:gd name="T37" fmla="*/ 9 h 247"/>
                <a:gd name="T38" fmla="*/ 89 w 244"/>
                <a:gd name="T39" fmla="*/ 0 h 247"/>
                <a:gd name="T40" fmla="*/ 0 w 244"/>
                <a:gd name="T41" fmla="*/ 0 h 247"/>
                <a:gd name="T42" fmla="*/ 0 w 244"/>
                <a:gd name="T43" fmla="*/ 9 h 247"/>
                <a:gd name="T44" fmla="*/ 14 w 244"/>
                <a:gd name="T45" fmla="*/ 13 h 247"/>
                <a:gd name="T46" fmla="*/ 20 w 244"/>
                <a:gd name="T47" fmla="*/ 18 h 247"/>
                <a:gd name="T48" fmla="*/ 23 w 244"/>
                <a:gd name="T49" fmla="*/ 26 h 247"/>
                <a:gd name="T50" fmla="*/ 24 w 244"/>
                <a:gd name="T51" fmla="*/ 45 h 247"/>
                <a:gd name="T52" fmla="*/ 24 w 244"/>
                <a:gd name="T53" fmla="*/ 162 h 247"/>
                <a:gd name="T54" fmla="*/ 29 w 244"/>
                <a:gd name="T55" fmla="*/ 200 h 247"/>
                <a:gd name="T56" fmla="*/ 46 w 244"/>
                <a:gd name="T57" fmla="*/ 226 h 247"/>
                <a:gd name="T58" fmla="*/ 77 w 244"/>
                <a:gd name="T59" fmla="*/ 242 h 247"/>
                <a:gd name="T60" fmla="*/ 121 w 244"/>
                <a:gd name="T61" fmla="*/ 247 h 247"/>
                <a:gd name="T62" fmla="*/ 158 w 244"/>
                <a:gd name="T63" fmla="*/ 243 h 247"/>
                <a:gd name="T64" fmla="*/ 184 w 244"/>
                <a:gd name="T65" fmla="*/ 233 h 247"/>
                <a:gd name="T66" fmla="*/ 203 w 244"/>
                <a:gd name="T67" fmla="*/ 217 h 247"/>
                <a:gd name="T68" fmla="*/ 215 w 244"/>
                <a:gd name="T69" fmla="*/ 193 h 247"/>
                <a:gd name="T70" fmla="*/ 219 w 244"/>
                <a:gd name="T71" fmla="*/ 160 h 247"/>
                <a:gd name="T72" fmla="*/ 219 w 244"/>
                <a:gd name="T73" fmla="*/ 45 h 247"/>
                <a:gd name="T74" fmla="*/ 221 w 244"/>
                <a:gd name="T75" fmla="*/ 24 h 247"/>
                <a:gd name="T76" fmla="*/ 227 w 244"/>
                <a:gd name="T77" fmla="*/ 15 h 247"/>
                <a:gd name="T78" fmla="*/ 244 w 244"/>
                <a:gd name="T79" fmla="*/ 9 h 247"/>
                <a:gd name="T80" fmla="*/ 244 w 244"/>
                <a:gd name="T81"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4" h="247">
                  <a:moveTo>
                    <a:pt x="244" y="0"/>
                  </a:moveTo>
                  <a:cubicBezTo>
                    <a:pt x="159" y="0"/>
                    <a:pt x="159" y="0"/>
                    <a:pt x="159" y="0"/>
                  </a:cubicBezTo>
                  <a:cubicBezTo>
                    <a:pt x="159" y="9"/>
                    <a:pt x="159" y="9"/>
                    <a:pt x="159" y="9"/>
                  </a:cubicBezTo>
                  <a:cubicBezTo>
                    <a:pt x="168" y="11"/>
                    <a:pt x="174" y="13"/>
                    <a:pt x="176" y="15"/>
                  </a:cubicBezTo>
                  <a:cubicBezTo>
                    <a:pt x="179" y="17"/>
                    <a:pt x="181" y="20"/>
                    <a:pt x="182" y="24"/>
                  </a:cubicBezTo>
                  <a:cubicBezTo>
                    <a:pt x="183" y="27"/>
                    <a:pt x="184" y="34"/>
                    <a:pt x="184" y="45"/>
                  </a:cubicBezTo>
                  <a:cubicBezTo>
                    <a:pt x="184" y="157"/>
                    <a:pt x="184" y="157"/>
                    <a:pt x="184" y="157"/>
                  </a:cubicBezTo>
                  <a:cubicBezTo>
                    <a:pt x="184" y="171"/>
                    <a:pt x="183" y="183"/>
                    <a:pt x="181" y="191"/>
                  </a:cubicBezTo>
                  <a:cubicBezTo>
                    <a:pt x="180" y="200"/>
                    <a:pt x="176" y="208"/>
                    <a:pt x="171" y="214"/>
                  </a:cubicBezTo>
                  <a:cubicBezTo>
                    <a:pt x="166" y="219"/>
                    <a:pt x="160" y="224"/>
                    <a:pt x="152" y="227"/>
                  </a:cubicBezTo>
                  <a:cubicBezTo>
                    <a:pt x="145" y="230"/>
                    <a:pt x="136" y="231"/>
                    <a:pt x="126" y="231"/>
                  </a:cubicBezTo>
                  <a:cubicBezTo>
                    <a:pt x="116" y="231"/>
                    <a:pt x="107" y="230"/>
                    <a:pt x="99" y="228"/>
                  </a:cubicBezTo>
                  <a:cubicBezTo>
                    <a:pt x="92" y="226"/>
                    <a:pt x="86" y="223"/>
                    <a:pt x="81" y="219"/>
                  </a:cubicBezTo>
                  <a:cubicBezTo>
                    <a:pt x="75" y="214"/>
                    <a:pt x="71" y="208"/>
                    <a:pt x="68" y="200"/>
                  </a:cubicBezTo>
                  <a:cubicBezTo>
                    <a:pt x="66" y="193"/>
                    <a:pt x="64" y="183"/>
                    <a:pt x="64" y="171"/>
                  </a:cubicBezTo>
                  <a:cubicBezTo>
                    <a:pt x="64" y="45"/>
                    <a:pt x="64" y="45"/>
                    <a:pt x="64" y="45"/>
                  </a:cubicBezTo>
                  <a:cubicBezTo>
                    <a:pt x="64" y="35"/>
                    <a:pt x="65" y="28"/>
                    <a:pt x="66" y="24"/>
                  </a:cubicBezTo>
                  <a:cubicBezTo>
                    <a:pt x="67" y="20"/>
                    <a:pt x="69" y="17"/>
                    <a:pt x="72" y="15"/>
                  </a:cubicBezTo>
                  <a:cubicBezTo>
                    <a:pt x="75" y="12"/>
                    <a:pt x="81" y="11"/>
                    <a:pt x="89" y="9"/>
                  </a:cubicBezTo>
                  <a:cubicBezTo>
                    <a:pt x="89" y="0"/>
                    <a:pt x="89" y="0"/>
                    <a:pt x="89" y="0"/>
                  </a:cubicBezTo>
                  <a:cubicBezTo>
                    <a:pt x="0" y="0"/>
                    <a:pt x="0" y="0"/>
                    <a:pt x="0" y="0"/>
                  </a:cubicBezTo>
                  <a:cubicBezTo>
                    <a:pt x="0" y="9"/>
                    <a:pt x="0" y="9"/>
                    <a:pt x="0" y="9"/>
                  </a:cubicBezTo>
                  <a:cubicBezTo>
                    <a:pt x="7" y="10"/>
                    <a:pt x="11" y="12"/>
                    <a:pt x="14" y="13"/>
                  </a:cubicBezTo>
                  <a:cubicBezTo>
                    <a:pt x="17" y="15"/>
                    <a:pt x="18" y="16"/>
                    <a:pt x="20" y="18"/>
                  </a:cubicBezTo>
                  <a:cubicBezTo>
                    <a:pt x="21" y="20"/>
                    <a:pt x="22" y="23"/>
                    <a:pt x="23" y="26"/>
                  </a:cubicBezTo>
                  <a:cubicBezTo>
                    <a:pt x="24" y="29"/>
                    <a:pt x="24" y="36"/>
                    <a:pt x="24" y="45"/>
                  </a:cubicBezTo>
                  <a:cubicBezTo>
                    <a:pt x="24" y="162"/>
                    <a:pt x="24" y="162"/>
                    <a:pt x="24" y="162"/>
                  </a:cubicBezTo>
                  <a:cubicBezTo>
                    <a:pt x="24" y="178"/>
                    <a:pt x="26" y="190"/>
                    <a:pt x="29" y="200"/>
                  </a:cubicBezTo>
                  <a:cubicBezTo>
                    <a:pt x="33" y="210"/>
                    <a:pt x="38" y="219"/>
                    <a:pt x="46" y="226"/>
                  </a:cubicBezTo>
                  <a:cubicBezTo>
                    <a:pt x="54" y="234"/>
                    <a:pt x="64" y="239"/>
                    <a:pt x="77" y="242"/>
                  </a:cubicBezTo>
                  <a:cubicBezTo>
                    <a:pt x="89" y="245"/>
                    <a:pt x="104" y="247"/>
                    <a:pt x="121" y="247"/>
                  </a:cubicBezTo>
                  <a:cubicBezTo>
                    <a:pt x="135" y="247"/>
                    <a:pt x="147" y="246"/>
                    <a:pt x="158" y="243"/>
                  </a:cubicBezTo>
                  <a:cubicBezTo>
                    <a:pt x="168" y="241"/>
                    <a:pt x="177" y="237"/>
                    <a:pt x="184" y="233"/>
                  </a:cubicBezTo>
                  <a:cubicBezTo>
                    <a:pt x="192" y="229"/>
                    <a:pt x="198" y="223"/>
                    <a:pt x="203" y="217"/>
                  </a:cubicBezTo>
                  <a:cubicBezTo>
                    <a:pt x="208" y="210"/>
                    <a:pt x="212" y="202"/>
                    <a:pt x="215" y="193"/>
                  </a:cubicBezTo>
                  <a:cubicBezTo>
                    <a:pt x="218" y="184"/>
                    <a:pt x="219" y="173"/>
                    <a:pt x="219" y="160"/>
                  </a:cubicBezTo>
                  <a:cubicBezTo>
                    <a:pt x="219" y="45"/>
                    <a:pt x="219" y="45"/>
                    <a:pt x="219" y="45"/>
                  </a:cubicBezTo>
                  <a:cubicBezTo>
                    <a:pt x="219" y="35"/>
                    <a:pt x="220" y="28"/>
                    <a:pt x="221" y="24"/>
                  </a:cubicBezTo>
                  <a:cubicBezTo>
                    <a:pt x="222" y="20"/>
                    <a:pt x="224" y="17"/>
                    <a:pt x="227" y="15"/>
                  </a:cubicBezTo>
                  <a:cubicBezTo>
                    <a:pt x="230" y="13"/>
                    <a:pt x="236" y="11"/>
                    <a:pt x="244" y="9"/>
                  </a:cubicBezTo>
                  <a:cubicBezTo>
                    <a:pt x="244" y="0"/>
                    <a:pt x="244" y="0"/>
                    <a:pt x="244" y="0"/>
                  </a:cubicBezTo>
                </a:path>
              </a:pathLst>
            </a:custGeom>
            <a:solidFill>
              <a:srgbClr val="231815"/>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4" name="Freeform 296"/>
            <p:cNvSpPr/>
            <p:nvPr/>
          </p:nvSpPr>
          <p:spPr bwMode="auto">
            <a:xfrm>
              <a:off x="6801094" y="2027840"/>
              <a:ext cx="89873" cy="89467"/>
            </a:xfrm>
            <a:custGeom>
              <a:avLst/>
              <a:gdLst>
                <a:gd name="T0" fmla="*/ 247 w 247"/>
                <a:gd name="T1" fmla="*/ 0 h 245"/>
                <a:gd name="T2" fmla="*/ 170 w 247"/>
                <a:gd name="T3" fmla="*/ 0 h 245"/>
                <a:gd name="T4" fmla="*/ 170 w 247"/>
                <a:gd name="T5" fmla="*/ 9 h 245"/>
                <a:gd name="T6" fmla="*/ 184 w 247"/>
                <a:gd name="T7" fmla="*/ 13 h 245"/>
                <a:gd name="T8" fmla="*/ 190 w 247"/>
                <a:gd name="T9" fmla="*/ 18 h 245"/>
                <a:gd name="T10" fmla="*/ 193 w 247"/>
                <a:gd name="T11" fmla="*/ 27 h 245"/>
                <a:gd name="T12" fmla="*/ 194 w 247"/>
                <a:gd name="T13" fmla="*/ 45 h 245"/>
                <a:gd name="T14" fmla="*/ 194 w 247"/>
                <a:gd name="T15" fmla="*/ 82 h 245"/>
                <a:gd name="T16" fmla="*/ 195 w 247"/>
                <a:gd name="T17" fmla="*/ 141 h 245"/>
                <a:gd name="T18" fmla="*/ 197 w 247"/>
                <a:gd name="T19" fmla="*/ 184 h 245"/>
                <a:gd name="T20" fmla="*/ 194 w 247"/>
                <a:gd name="T21" fmla="*/ 184 h 245"/>
                <a:gd name="T22" fmla="*/ 183 w 247"/>
                <a:gd name="T23" fmla="*/ 166 h 245"/>
                <a:gd name="T24" fmla="*/ 170 w 247"/>
                <a:gd name="T25" fmla="*/ 147 h 245"/>
                <a:gd name="T26" fmla="*/ 66 w 247"/>
                <a:gd name="T27" fmla="*/ 0 h 245"/>
                <a:gd name="T28" fmla="*/ 0 w 247"/>
                <a:gd name="T29" fmla="*/ 0 h 245"/>
                <a:gd name="T30" fmla="*/ 0 w 247"/>
                <a:gd name="T31" fmla="*/ 9 h 245"/>
                <a:gd name="T32" fmla="*/ 13 w 247"/>
                <a:gd name="T33" fmla="*/ 13 h 245"/>
                <a:gd name="T34" fmla="*/ 20 w 247"/>
                <a:gd name="T35" fmla="*/ 18 h 245"/>
                <a:gd name="T36" fmla="*/ 23 w 247"/>
                <a:gd name="T37" fmla="*/ 27 h 245"/>
                <a:gd name="T38" fmla="*/ 24 w 247"/>
                <a:gd name="T39" fmla="*/ 45 h 245"/>
                <a:gd name="T40" fmla="*/ 24 w 247"/>
                <a:gd name="T41" fmla="*/ 199 h 245"/>
                <a:gd name="T42" fmla="*/ 23 w 247"/>
                <a:gd name="T43" fmla="*/ 219 h 245"/>
                <a:gd name="T44" fmla="*/ 17 w 247"/>
                <a:gd name="T45" fmla="*/ 229 h 245"/>
                <a:gd name="T46" fmla="*/ 0 w 247"/>
                <a:gd name="T47" fmla="*/ 235 h 245"/>
                <a:gd name="T48" fmla="*/ 0 w 247"/>
                <a:gd name="T49" fmla="*/ 244 h 245"/>
                <a:gd name="T50" fmla="*/ 77 w 247"/>
                <a:gd name="T51" fmla="*/ 244 h 245"/>
                <a:gd name="T52" fmla="*/ 77 w 247"/>
                <a:gd name="T53" fmla="*/ 235 h 245"/>
                <a:gd name="T54" fmla="*/ 63 w 247"/>
                <a:gd name="T55" fmla="*/ 231 h 245"/>
                <a:gd name="T56" fmla="*/ 56 w 247"/>
                <a:gd name="T57" fmla="*/ 226 h 245"/>
                <a:gd name="T58" fmla="*/ 53 w 247"/>
                <a:gd name="T59" fmla="*/ 217 h 245"/>
                <a:gd name="T60" fmla="*/ 52 w 247"/>
                <a:gd name="T61" fmla="*/ 199 h 245"/>
                <a:gd name="T62" fmla="*/ 52 w 247"/>
                <a:gd name="T63" fmla="*/ 163 h 245"/>
                <a:gd name="T64" fmla="*/ 51 w 247"/>
                <a:gd name="T65" fmla="*/ 91 h 245"/>
                <a:gd name="T66" fmla="*/ 49 w 247"/>
                <a:gd name="T67" fmla="*/ 41 h 245"/>
                <a:gd name="T68" fmla="*/ 53 w 247"/>
                <a:gd name="T69" fmla="*/ 41 h 245"/>
                <a:gd name="T70" fmla="*/ 62 w 247"/>
                <a:gd name="T71" fmla="*/ 56 h 245"/>
                <a:gd name="T72" fmla="*/ 77 w 247"/>
                <a:gd name="T73" fmla="*/ 78 h 245"/>
                <a:gd name="T74" fmla="*/ 195 w 247"/>
                <a:gd name="T75" fmla="*/ 245 h 245"/>
                <a:gd name="T76" fmla="*/ 222 w 247"/>
                <a:gd name="T77" fmla="*/ 245 h 245"/>
                <a:gd name="T78" fmla="*/ 222 w 247"/>
                <a:gd name="T79" fmla="*/ 45 h 245"/>
                <a:gd name="T80" fmla="*/ 223 w 247"/>
                <a:gd name="T81" fmla="*/ 26 h 245"/>
                <a:gd name="T82" fmla="*/ 227 w 247"/>
                <a:gd name="T83" fmla="*/ 18 h 245"/>
                <a:gd name="T84" fmla="*/ 233 w 247"/>
                <a:gd name="T85" fmla="*/ 13 h 245"/>
                <a:gd name="T86" fmla="*/ 247 w 247"/>
                <a:gd name="T87" fmla="*/ 9 h 245"/>
                <a:gd name="T88" fmla="*/ 247 w 247"/>
                <a:gd name="T89"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7" h="245">
                  <a:moveTo>
                    <a:pt x="247" y="0"/>
                  </a:moveTo>
                  <a:cubicBezTo>
                    <a:pt x="170" y="0"/>
                    <a:pt x="170" y="0"/>
                    <a:pt x="170" y="0"/>
                  </a:cubicBezTo>
                  <a:cubicBezTo>
                    <a:pt x="170" y="9"/>
                    <a:pt x="170" y="9"/>
                    <a:pt x="170" y="9"/>
                  </a:cubicBezTo>
                  <a:cubicBezTo>
                    <a:pt x="177" y="10"/>
                    <a:pt x="181" y="12"/>
                    <a:pt x="184" y="13"/>
                  </a:cubicBezTo>
                  <a:cubicBezTo>
                    <a:pt x="186" y="14"/>
                    <a:pt x="189" y="16"/>
                    <a:pt x="190" y="18"/>
                  </a:cubicBezTo>
                  <a:cubicBezTo>
                    <a:pt x="192" y="20"/>
                    <a:pt x="193" y="23"/>
                    <a:pt x="193" y="27"/>
                  </a:cubicBezTo>
                  <a:cubicBezTo>
                    <a:pt x="194" y="31"/>
                    <a:pt x="194" y="37"/>
                    <a:pt x="194" y="45"/>
                  </a:cubicBezTo>
                  <a:cubicBezTo>
                    <a:pt x="194" y="82"/>
                    <a:pt x="194" y="82"/>
                    <a:pt x="194" y="82"/>
                  </a:cubicBezTo>
                  <a:cubicBezTo>
                    <a:pt x="194" y="100"/>
                    <a:pt x="194" y="119"/>
                    <a:pt x="195" y="141"/>
                  </a:cubicBezTo>
                  <a:cubicBezTo>
                    <a:pt x="195" y="163"/>
                    <a:pt x="196" y="177"/>
                    <a:pt x="197" y="184"/>
                  </a:cubicBezTo>
                  <a:cubicBezTo>
                    <a:pt x="194" y="184"/>
                    <a:pt x="194" y="184"/>
                    <a:pt x="194" y="184"/>
                  </a:cubicBezTo>
                  <a:cubicBezTo>
                    <a:pt x="190" y="178"/>
                    <a:pt x="187" y="171"/>
                    <a:pt x="183" y="166"/>
                  </a:cubicBezTo>
                  <a:cubicBezTo>
                    <a:pt x="180" y="161"/>
                    <a:pt x="176" y="155"/>
                    <a:pt x="170" y="147"/>
                  </a:cubicBezTo>
                  <a:cubicBezTo>
                    <a:pt x="66" y="0"/>
                    <a:pt x="66" y="0"/>
                    <a:pt x="66" y="0"/>
                  </a:cubicBezTo>
                  <a:cubicBezTo>
                    <a:pt x="0" y="0"/>
                    <a:pt x="0" y="0"/>
                    <a:pt x="0" y="0"/>
                  </a:cubicBezTo>
                  <a:cubicBezTo>
                    <a:pt x="0" y="9"/>
                    <a:pt x="0" y="9"/>
                    <a:pt x="0" y="9"/>
                  </a:cubicBezTo>
                  <a:cubicBezTo>
                    <a:pt x="6" y="10"/>
                    <a:pt x="11" y="12"/>
                    <a:pt x="13" y="13"/>
                  </a:cubicBezTo>
                  <a:cubicBezTo>
                    <a:pt x="16" y="14"/>
                    <a:pt x="18" y="16"/>
                    <a:pt x="20" y="18"/>
                  </a:cubicBezTo>
                  <a:cubicBezTo>
                    <a:pt x="21" y="20"/>
                    <a:pt x="23" y="23"/>
                    <a:pt x="23" y="27"/>
                  </a:cubicBezTo>
                  <a:cubicBezTo>
                    <a:pt x="24" y="31"/>
                    <a:pt x="24" y="37"/>
                    <a:pt x="24" y="45"/>
                  </a:cubicBezTo>
                  <a:cubicBezTo>
                    <a:pt x="24" y="199"/>
                    <a:pt x="24" y="199"/>
                    <a:pt x="24" y="199"/>
                  </a:cubicBezTo>
                  <a:cubicBezTo>
                    <a:pt x="24" y="208"/>
                    <a:pt x="24" y="215"/>
                    <a:pt x="23" y="219"/>
                  </a:cubicBezTo>
                  <a:cubicBezTo>
                    <a:pt x="22" y="223"/>
                    <a:pt x="20" y="227"/>
                    <a:pt x="17" y="229"/>
                  </a:cubicBezTo>
                  <a:cubicBezTo>
                    <a:pt x="14" y="231"/>
                    <a:pt x="8" y="233"/>
                    <a:pt x="0" y="235"/>
                  </a:cubicBezTo>
                  <a:cubicBezTo>
                    <a:pt x="0" y="244"/>
                    <a:pt x="0" y="244"/>
                    <a:pt x="0" y="244"/>
                  </a:cubicBezTo>
                  <a:cubicBezTo>
                    <a:pt x="77" y="244"/>
                    <a:pt x="77" y="244"/>
                    <a:pt x="77" y="244"/>
                  </a:cubicBezTo>
                  <a:cubicBezTo>
                    <a:pt x="77" y="235"/>
                    <a:pt x="77" y="235"/>
                    <a:pt x="77" y="235"/>
                  </a:cubicBezTo>
                  <a:cubicBezTo>
                    <a:pt x="70" y="234"/>
                    <a:pt x="66" y="232"/>
                    <a:pt x="63" y="231"/>
                  </a:cubicBezTo>
                  <a:cubicBezTo>
                    <a:pt x="60" y="230"/>
                    <a:pt x="58" y="228"/>
                    <a:pt x="56" y="226"/>
                  </a:cubicBezTo>
                  <a:cubicBezTo>
                    <a:pt x="55" y="223"/>
                    <a:pt x="54" y="221"/>
                    <a:pt x="53" y="217"/>
                  </a:cubicBezTo>
                  <a:cubicBezTo>
                    <a:pt x="52" y="213"/>
                    <a:pt x="52" y="207"/>
                    <a:pt x="52" y="199"/>
                  </a:cubicBezTo>
                  <a:cubicBezTo>
                    <a:pt x="52" y="163"/>
                    <a:pt x="52" y="163"/>
                    <a:pt x="52" y="163"/>
                  </a:cubicBezTo>
                  <a:cubicBezTo>
                    <a:pt x="52" y="139"/>
                    <a:pt x="52" y="115"/>
                    <a:pt x="51" y="91"/>
                  </a:cubicBezTo>
                  <a:cubicBezTo>
                    <a:pt x="51" y="67"/>
                    <a:pt x="50" y="51"/>
                    <a:pt x="49" y="41"/>
                  </a:cubicBezTo>
                  <a:cubicBezTo>
                    <a:pt x="53" y="41"/>
                    <a:pt x="53" y="41"/>
                    <a:pt x="53" y="41"/>
                  </a:cubicBezTo>
                  <a:cubicBezTo>
                    <a:pt x="56" y="46"/>
                    <a:pt x="59" y="51"/>
                    <a:pt x="62" y="56"/>
                  </a:cubicBezTo>
                  <a:cubicBezTo>
                    <a:pt x="65" y="60"/>
                    <a:pt x="70" y="68"/>
                    <a:pt x="77" y="78"/>
                  </a:cubicBezTo>
                  <a:cubicBezTo>
                    <a:pt x="195" y="245"/>
                    <a:pt x="195" y="245"/>
                    <a:pt x="195" y="245"/>
                  </a:cubicBezTo>
                  <a:cubicBezTo>
                    <a:pt x="222" y="245"/>
                    <a:pt x="222" y="245"/>
                    <a:pt x="222" y="245"/>
                  </a:cubicBezTo>
                  <a:cubicBezTo>
                    <a:pt x="222" y="45"/>
                    <a:pt x="222" y="45"/>
                    <a:pt x="222" y="45"/>
                  </a:cubicBezTo>
                  <a:cubicBezTo>
                    <a:pt x="222" y="36"/>
                    <a:pt x="222" y="30"/>
                    <a:pt x="223" y="26"/>
                  </a:cubicBezTo>
                  <a:cubicBezTo>
                    <a:pt x="224" y="22"/>
                    <a:pt x="225" y="19"/>
                    <a:pt x="227" y="18"/>
                  </a:cubicBezTo>
                  <a:cubicBezTo>
                    <a:pt x="228" y="16"/>
                    <a:pt x="231" y="14"/>
                    <a:pt x="233" y="13"/>
                  </a:cubicBezTo>
                  <a:cubicBezTo>
                    <a:pt x="236" y="12"/>
                    <a:pt x="240" y="10"/>
                    <a:pt x="247" y="9"/>
                  </a:cubicBezTo>
                  <a:cubicBezTo>
                    <a:pt x="247" y="0"/>
                    <a:pt x="247" y="0"/>
                    <a:pt x="247" y="0"/>
                  </a:cubicBezTo>
                </a:path>
              </a:pathLst>
            </a:custGeom>
            <a:solidFill>
              <a:srgbClr val="231815"/>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5" name="Freeform 297"/>
            <p:cNvSpPr/>
            <p:nvPr/>
          </p:nvSpPr>
          <p:spPr bwMode="auto">
            <a:xfrm>
              <a:off x="6908860" y="2027840"/>
              <a:ext cx="32127" cy="89060"/>
            </a:xfrm>
            <a:custGeom>
              <a:avLst/>
              <a:gdLst>
                <a:gd name="T0" fmla="*/ 89 w 89"/>
                <a:gd name="T1" fmla="*/ 0 h 244"/>
                <a:gd name="T2" fmla="*/ 0 w 89"/>
                <a:gd name="T3" fmla="*/ 0 h 244"/>
                <a:gd name="T4" fmla="*/ 0 w 89"/>
                <a:gd name="T5" fmla="*/ 9 h 244"/>
                <a:gd name="T6" fmla="*/ 14 w 89"/>
                <a:gd name="T7" fmla="*/ 13 h 244"/>
                <a:gd name="T8" fmla="*/ 20 w 89"/>
                <a:gd name="T9" fmla="*/ 18 h 244"/>
                <a:gd name="T10" fmla="*/ 23 w 89"/>
                <a:gd name="T11" fmla="*/ 27 h 244"/>
                <a:gd name="T12" fmla="*/ 25 w 89"/>
                <a:gd name="T13" fmla="*/ 45 h 244"/>
                <a:gd name="T14" fmla="*/ 25 w 89"/>
                <a:gd name="T15" fmla="*/ 199 h 244"/>
                <a:gd name="T16" fmla="*/ 23 w 89"/>
                <a:gd name="T17" fmla="*/ 219 h 244"/>
                <a:gd name="T18" fmla="*/ 17 w 89"/>
                <a:gd name="T19" fmla="*/ 229 h 244"/>
                <a:gd name="T20" fmla="*/ 0 w 89"/>
                <a:gd name="T21" fmla="*/ 235 h 244"/>
                <a:gd name="T22" fmla="*/ 0 w 89"/>
                <a:gd name="T23" fmla="*/ 244 h 244"/>
                <a:gd name="T24" fmla="*/ 89 w 89"/>
                <a:gd name="T25" fmla="*/ 244 h 244"/>
                <a:gd name="T26" fmla="*/ 89 w 89"/>
                <a:gd name="T27" fmla="*/ 235 h 244"/>
                <a:gd name="T28" fmla="*/ 75 w 89"/>
                <a:gd name="T29" fmla="*/ 231 h 244"/>
                <a:gd name="T30" fmla="*/ 68 w 89"/>
                <a:gd name="T31" fmla="*/ 226 h 244"/>
                <a:gd name="T32" fmla="*/ 65 w 89"/>
                <a:gd name="T33" fmla="*/ 217 h 244"/>
                <a:gd name="T34" fmla="*/ 64 w 89"/>
                <a:gd name="T35" fmla="*/ 199 h 244"/>
                <a:gd name="T36" fmla="*/ 64 w 89"/>
                <a:gd name="T37" fmla="*/ 45 h 244"/>
                <a:gd name="T38" fmla="*/ 65 w 89"/>
                <a:gd name="T39" fmla="*/ 27 h 244"/>
                <a:gd name="T40" fmla="*/ 69 w 89"/>
                <a:gd name="T41" fmla="*/ 18 h 244"/>
                <a:gd name="T42" fmla="*/ 76 w 89"/>
                <a:gd name="T43" fmla="*/ 13 h 244"/>
                <a:gd name="T44" fmla="*/ 89 w 89"/>
                <a:gd name="T45" fmla="*/ 9 h 244"/>
                <a:gd name="T46" fmla="*/ 89 w 89"/>
                <a:gd name="T4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 h="244">
                  <a:moveTo>
                    <a:pt x="89" y="0"/>
                  </a:moveTo>
                  <a:cubicBezTo>
                    <a:pt x="0" y="0"/>
                    <a:pt x="0" y="0"/>
                    <a:pt x="0" y="0"/>
                  </a:cubicBezTo>
                  <a:cubicBezTo>
                    <a:pt x="0" y="9"/>
                    <a:pt x="0" y="9"/>
                    <a:pt x="0" y="9"/>
                  </a:cubicBezTo>
                  <a:cubicBezTo>
                    <a:pt x="6" y="10"/>
                    <a:pt x="11" y="12"/>
                    <a:pt x="14" y="13"/>
                  </a:cubicBezTo>
                  <a:cubicBezTo>
                    <a:pt x="16" y="14"/>
                    <a:pt x="18" y="16"/>
                    <a:pt x="20" y="18"/>
                  </a:cubicBezTo>
                  <a:cubicBezTo>
                    <a:pt x="22" y="20"/>
                    <a:pt x="23" y="23"/>
                    <a:pt x="23" y="27"/>
                  </a:cubicBezTo>
                  <a:cubicBezTo>
                    <a:pt x="24" y="31"/>
                    <a:pt x="25" y="37"/>
                    <a:pt x="25" y="45"/>
                  </a:cubicBezTo>
                  <a:cubicBezTo>
                    <a:pt x="25" y="199"/>
                    <a:pt x="25" y="199"/>
                    <a:pt x="25" y="199"/>
                  </a:cubicBezTo>
                  <a:cubicBezTo>
                    <a:pt x="25" y="208"/>
                    <a:pt x="24" y="215"/>
                    <a:pt x="23" y="219"/>
                  </a:cubicBezTo>
                  <a:cubicBezTo>
                    <a:pt x="22" y="223"/>
                    <a:pt x="20" y="227"/>
                    <a:pt x="17" y="229"/>
                  </a:cubicBezTo>
                  <a:cubicBezTo>
                    <a:pt x="14" y="231"/>
                    <a:pt x="8" y="233"/>
                    <a:pt x="0" y="235"/>
                  </a:cubicBezTo>
                  <a:cubicBezTo>
                    <a:pt x="0" y="244"/>
                    <a:pt x="0" y="244"/>
                    <a:pt x="0" y="244"/>
                  </a:cubicBezTo>
                  <a:cubicBezTo>
                    <a:pt x="89" y="244"/>
                    <a:pt x="89" y="244"/>
                    <a:pt x="89" y="244"/>
                  </a:cubicBezTo>
                  <a:cubicBezTo>
                    <a:pt x="89" y="235"/>
                    <a:pt x="89" y="235"/>
                    <a:pt x="89" y="235"/>
                  </a:cubicBezTo>
                  <a:cubicBezTo>
                    <a:pt x="83" y="234"/>
                    <a:pt x="78" y="232"/>
                    <a:pt x="75" y="231"/>
                  </a:cubicBezTo>
                  <a:cubicBezTo>
                    <a:pt x="72" y="230"/>
                    <a:pt x="70" y="228"/>
                    <a:pt x="68" y="226"/>
                  </a:cubicBezTo>
                  <a:cubicBezTo>
                    <a:pt x="67" y="223"/>
                    <a:pt x="66" y="221"/>
                    <a:pt x="65" y="217"/>
                  </a:cubicBezTo>
                  <a:cubicBezTo>
                    <a:pt x="65" y="213"/>
                    <a:pt x="64" y="207"/>
                    <a:pt x="64" y="199"/>
                  </a:cubicBezTo>
                  <a:cubicBezTo>
                    <a:pt x="64" y="45"/>
                    <a:pt x="64" y="45"/>
                    <a:pt x="64" y="45"/>
                  </a:cubicBezTo>
                  <a:cubicBezTo>
                    <a:pt x="64" y="37"/>
                    <a:pt x="65" y="31"/>
                    <a:pt x="65" y="27"/>
                  </a:cubicBezTo>
                  <a:cubicBezTo>
                    <a:pt x="66" y="23"/>
                    <a:pt x="67" y="20"/>
                    <a:pt x="69" y="18"/>
                  </a:cubicBezTo>
                  <a:cubicBezTo>
                    <a:pt x="71" y="16"/>
                    <a:pt x="73" y="14"/>
                    <a:pt x="76" y="13"/>
                  </a:cubicBezTo>
                  <a:cubicBezTo>
                    <a:pt x="78" y="12"/>
                    <a:pt x="83" y="10"/>
                    <a:pt x="89" y="9"/>
                  </a:cubicBezTo>
                  <a:cubicBezTo>
                    <a:pt x="89" y="0"/>
                    <a:pt x="89" y="0"/>
                    <a:pt x="89" y="0"/>
                  </a:cubicBezTo>
                </a:path>
              </a:pathLst>
            </a:custGeom>
            <a:solidFill>
              <a:srgbClr val="231815"/>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6" name="Freeform 298"/>
            <p:cNvSpPr/>
            <p:nvPr/>
          </p:nvSpPr>
          <p:spPr bwMode="auto">
            <a:xfrm>
              <a:off x="6951967" y="2027840"/>
              <a:ext cx="93940" cy="90280"/>
            </a:xfrm>
            <a:custGeom>
              <a:avLst/>
              <a:gdLst>
                <a:gd name="T0" fmla="*/ 258 w 258"/>
                <a:gd name="T1" fmla="*/ 0 h 247"/>
                <a:gd name="T2" fmla="*/ 169 w 258"/>
                <a:gd name="T3" fmla="*/ 0 h 247"/>
                <a:gd name="T4" fmla="*/ 169 w 258"/>
                <a:gd name="T5" fmla="*/ 9 h 247"/>
                <a:gd name="T6" fmla="*/ 189 w 258"/>
                <a:gd name="T7" fmla="*/ 16 h 247"/>
                <a:gd name="T8" fmla="*/ 194 w 258"/>
                <a:gd name="T9" fmla="*/ 31 h 247"/>
                <a:gd name="T10" fmla="*/ 194 w 258"/>
                <a:gd name="T11" fmla="*/ 36 h 247"/>
                <a:gd name="T12" fmla="*/ 193 w 258"/>
                <a:gd name="T13" fmla="*/ 42 h 247"/>
                <a:gd name="T14" fmla="*/ 190 w 258"/>
                <a:gd name="T15" fmla="*/ 50 h 247"/>
                <a:gd name="T16" fmla="*/ 188 w 258"/>
                <a:gd name="T17" fmla="*/ 57 h 247"/>
                <a:gd name="T18" fmla="*/ 127 w 258"/>
                <a:gd name="T19" fmla="*/ 204 h 247"/>
                <a:gd name="T20" fmla="*/ 78 w 258"/>
                <a:gd name="T21" fmla="*/ 58 h 247"/>
                <a:gd name="T22" fmla="*/ 73 w 258"/>
                <a:gd name="T23" fmla="*/ 42 h 247"/>
                <a:gd name="T24" fmla="*/ 71 w 258"/>
                <a:gd name="T25" fmla="*/ 29 h 247"/>
                <a:gd name="T26" fmla="*/ 74 w 258"/>
                <a:gd name="T27" fmla="*/ 19 h 247"/>
                <a:gd name="T28" fmla="*/ 81 w 258"/>
                <a:gd name="T29" fmla="*/ 12 h 247"/>
                <a:gd name="T30" fmla="*/ 96 w 258"/>
                <a:gd name="T31" fmla="*/ 9 h 247"/>
                <a:gd name="T32" fmla="*/ 96 w 258"/>
                <a:gd name="T33" fmla="*/ 0 h 247"/>
                <a:gd name="T34" fmla="*/ 0 w 258"/>
                <a:gd name="T35" fmla="*/ 0 h 247"/>
                <a:gd name="T36" fmla="*/ 0 w 258"/>
                <a:gd name="T37" fmla="*/ 9 h 247"/>
                <a:gd name="T38" fmla="*/ 14 w 258"/>
                <a:gd name="T39" fmla="*/ 14 h 247"/>
                <a:gd name="T40" fmla="*/ 24 w 258"/>
                <a:gd name="T41" fmla="*/ 25 h 247"/>
                <a:gd name="T42" fmla="*/ 34 w 258"/>
                <a:gd name="T43" fmla="*/ 48 h 247"/>
                <a:gd name="T44" fmla="*/ 105 w 258"/>
                <a:gd name="T45" fmla="*/ 247 h 247"/>
                <a:gd name="T46" fmla="*/ 133 w 258"/>
                <a:gd name="T47" fmla="*/ 247 h 247"/>
                <a:gd name="T48" fmla="*/ 221 w 258"/>
                <a:gd name="T49" fmla="*/ 49 h 247"/>
                <a:gd name="T50" fmla="*/ 233 w 258"/>
                <a:gd name="T51" fmla="*/ 25 h 247"/>
                <a:gd name="T52" fmla="*/ 244 w 258"/>
                <a:gd name="T53" fmla="*/ 14 h 247"/>
                <a:gd name="T54" fmla="*/ 258 w 258"/>
                <a:gd name="T55" fmla="*/ 9 h 247"/>
                <a:gd name="T56" fmla="*/ 258 w 258"/>
                <a:gd name="T57"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8" h="247">
                  <a:moveTo>
                    <a:pt x="258" y="0"/>
                  </a:moveTo>
                  <a:cubicBezTo>
                    <a:pt x="169" y="0"/>
                    <a:pt x="169" y="0"/>
                    <a:pt x="169" y="0"/>
                  </a:cubicBezTo>
                  <a:cubicBezTo>
                    <a:pt x="169" y="9"/>
                    <a:pt x="169" y="9"/>
                    <a:pt x="169" y="9"/>
                  </a:cubicBezTo>
                  <a:cubicBezTo>
                    <a:pt x="178" y="10"/>
                    <a:pt x="185" y="12"/>
                    <a:pt x="189" y="16"/>
                  </a:cubicBezTo>
                  <a:cubicBezTo>
                    <a:pt x="192" y="19"/>
                    <a:pt x="194" y="24"/>
                    <a:pt x="194" y="31"/>
                  </a:cubicBezTo>
                  <a:cubicBezTo>
                    <a:pt x="194" y="33"/>
                    <a:pt x="194" y="34"/>
                    <a:pt x="194" y="36"/>
                  </a:cubicBezTo>
                  <a:cubicBezTo>
                    <a:pt x="194" y="38"/>
                    <a:pt x="193" y="40"/>
                    <a:pt x="193" y="42"/>
                  </a:cubicBezTo>
                  <a:cubicBezTo>
                    <a:pt x="192" y="45"/>
                    <a:pt x="191" y="47"/>
                    <a:pt x="190" y="50"/>
                  </a:cubicBezTo>
                  <a:cubicBezTo>
                    <a:pt x="190" y="52"/>
                    <a:pt x="189" y="55"/>
                    <a:pt x="188" y="57"/>
                  </a:cubicBezTo>
                  <a:cubicBezTo>
                    <a:pt x="127" y="204"/>
                    <a:pt x="127" y="204"/>
                    <a:pt x="127" y="204"/>
                  </a:cubicBezTo>
                  <a:cubicBezTo>
                    <a:pt x="78" y="58"/>
                    <a:pt x="78" y="58"/>
                    <a:pt x="78" y="58"/>
                  </a:cubicBezTo>
                  <a:cubicBezTo>
                    <a:pt x="75" y="52"/>
                    <a:pt x="74" y="47"/>
                    <a:pt x="73" y="42"/>
                  </a:cubicBezTo>
                  <a:cubicBezTo>
                    <a:pt x="72" y="38"/>
                    <a:pt x="71" y="33"/>
                    <a:pt x="71" y="29"/>
                  </a:cubicBezTo>
                  <a:cubicBezTo>
                    <a:pt x="71" y="25"/>
                    <a:pt x="72" y="21"/>
                    <a:pt x="74" y="19"/>
                  </a:cubicBezTo>
                  <a:cubicBezTo>
                    <a:pt x="75" y="16"/>
                    <a:pt x="78" y="14"/>
                    <a:pt x="81" y="12"/>
                  </a:cubicBezTo>
                  <a:cubicBezTo>
                    <a:pt x="85" y="11"/>
                    <a:pt x="90" y="10"/>
                    <a:pt x="96" y="9"/>
                  </a:cubicBezTo>
                  <a:cubicBezTo>
                    <a:pt x="96" y="0"/>
                    <a:pt x="96" y="0"/>
                    <a:pt x="96" y="0"/>
                  </a:cubicBezTo>
                  <a:cubicBezTo>
                    <a:pt x="0" y="0"/>
                    <a:pt x="0" y="0"/>
                    <a:pt x="0" y="0"/>
                  </a:cubicBezTo>
                  <a:cubicBezTo>
                    <a:pt x="0" y="9"/>
                    <a:pt x="0" y="9"/>
                    <a:pt x="0" y="9"/>
                  </a:cubicBezTo>
                  <a:cubicBezTo>
                    <a:pt x="6" y="10"/>
                    <a:pt x="11" y="12"/>
                    <a:pt x="14" y="14"/>
                  </a:cubicBezTo>
                  <a:cubicBezTo>
                    <a:pt x="18" y="16"/>
                    <a:pt x="21" y="20"/>
                    <a:pt x="24" y="25"/>
                  </a:cubicBezTo>
                  <a:cubicBezTo>
                    <a:pt x="26" y="29"/>
                    <a:pt x="30" y="37"/>
                    <a:pt x="34" y="48"/>
                  </a:cubicBezTo>
                  <a:cubicBezTo>
                    <a:pt x="105" y="247"/>
                    <a:pt x="105" y="247"/>
                    <a:pt x="105" y="247"/>
                  </a:cubicBezTo>
                  <a:cubicBezTo>
                    <a:pt x="133" y="247"/>
                    <a:pt x="133" y="247"/>
                    <a:pt x="133" y="247"/>
                  </a:cubicBezTo>
                  <a:cubicBezTo>
                    <a:pt x="221" y="49"/>
                    <a:pt x="221" y="49"/>
                    <a:pt x="221" y="49"/>
                  </a:cubicBezTo>
                  <a:cubicBezTo>
                    <a:pt x="226" y="38"/>
                    <a:pt x="230" y="30"/>
                    <a:pt x="233" y="25"/>
                  </a:cubicBezTo>
                  <a:cubicBezTo>
                    <a:pt x="237" y="20"/>
                    <a:pt x="240" y="16"/>
                    <a:pt x="244" y="14"/>
                  </a:cubicBezTo>
                  <a:cubicBezTo>
                    <a:pt x="247" y="12"/>
                    <a:pt x="252" y="10"/>
                    <a:pt x="258" y="9"/>
                  </a:cubicBezTo>
                  <a:cubicBezTo>
                    <a:pt x="258" y="0"/>
                    <a:pt x="258" y="0"/>
                    <a:pt x="258" y="0"/>
                  </a:cubicBezTo>
                </a:path>
              </a:pathLst>
            </a:custGeom>
            <a:solidFill>
              <a:srgbClr val="231815"/>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0" name="Freeform 299"/>
            <p:cNvSpPr/>
            <p:nvPr/>
          </p:nvSpPr>
          <p:spPr bwMode="auto">
            <a:xfrm>
              <a:off x="7055260" y="2027840"/>
              <a:ext cx="72794" cy="89060"/>
            </a:xfrm>
            <a:custGeom>
              <a:avLst/>
              <a:gdLst>
                <a:gd name="T0" fmla="*/ 198 w 200"/>
                <a:gd name="T1" fmla="*/ 0 h 244"/>
                <a:gd name="T2" fmla="*/ 0 w 200"/>
                <a:gd name="T3" fmla="*/ 0 h 244"/>
                <a:gd name="T4" fmla="*/ 0 w 200"/>
                <a:gd name="T5" fmla="*/ 9 h 244"/>
                <a:gd name="T6" fmla="*/ 14 w 200"/>
                <a:gd name="T7" fmla="*/ 13 h 244"/>
                <a:gd name="T8" fmla="*/ 20 w 200"/>
                <a:gd name="T9" fmla="*/ 18 h 244"/>
                <a:gd name="T10" fmla="*/ 24 w 200"/>
                <a:gd name="T11" fmla="*/ 27 h 244"/>
                <a:gd name="T12" fmla="*/ 25 w 200"/>
                <a:gd name="T13" fmla="*/ 45 h 244"/>
                <a:gd name="T14" fmla="*/ 25 w 200"/>
                <a:gd name="T15" fmla="*/ 199 h 244"/>
                <a:gd name="T16" fmla="*/ 24 w 200"/>
                <a:gd name="T17" fmla="*/ 219 h 244"/>
                <a:gd name="T18" fmla="*/ 18 w 200"/>
                <a:gd name="T19" fmla="*/ 229 h 244"/>
                <a:gd name="T20" fmla="*/ 0 w 200"/>
                <a:gd name="T21" fmla="*/ 235 h 244"/>
                <a:gd name="T22" fmla="*/ 0 w 200"/>
                <a:gd name="T23" fmla="*/ 244 h 244"/>
                <a:gd name="T24" fmla="*/ 196 w 200"/>
                <a:gd name="T25" fmla="*/ 244 h 244"/>
                <a:gd name="T26" fmla="*/ 200 w 200"/>
                <a:gd name="T27" fmla="*/ 181 h 244"/>
                <a:gd name="T28" fmla="*/ 179 w 200"/>
                <a:gd name="T29" fmla="*/ 181 h 244"/>
                <a:gd name="T30" fmla="*/ 173 w 200"/>
                <a:gd name="T31" fmla="*/ 200 h 244"/>
                <a:gd name="T32" fmla="*/ 167 w 200"/>
                <a:gd name="T33" fmla="*/ 212 h 244"/>
                <a:gd name="T34" fmla="*/ 158 w 200"/>
                <a:gd name="T35" fmla="*/ 222 h 244"/>
                <a:gd name="T36" fmla="*/ 147 w 200"/>
                <a:gd name="T37" fmla="*/ 227 h 244"/>
                <a:gd name="T38" fmla="*/ 130 w 200"/>
                <a:gd name="T39" fmla="*/ 228 h 244"/>
                <a:gd name="T40" fmla="*/ 64 w 200"/>
                <a:gd name="T41" fmla="*/ 228 h 244"/>
                <a:gd name="T42" fmla="*/ 64 w 200"/>
                <a:gd name="T43" fmla="*/ 125 h 244"/>
                <a:gd name="T44" fmla="*/ 110 w 200"/>
                <a:gd name="T45" fmla="*/ 125 h 244"/>
                <a:gd name="T46" fmla="*/ 125 w 200"/>
                <a:gd name="T47" fmla="*/ 128 h 244"/>
                <a:gd name="T48" fmla="*/ 133 w 200"/>
                <a:gd name="T49" fmla="*/ 135 h 244"/>
                <a:gd name="T50" fmla="*/ 140 w 200"/>
                <a:gd name="T51" fmla="*/ 151 h 244"/>
                <a:gd name="T52" fmla="*/ 160 w 200"/>
                <a:gd name="T53" fmla="*/ 151 h 244"/>
                <a:gd name="T54" fmla="*/ 160 w 200"/>
                <a:gd name="T55" fmla="*/ 83 h 244"/>
                <a:gd name="T56" fmla="*/ 140 w 200"/>
                <a:gd name="T57" fmla="*/ 83 h 244"/>
                <a:gd name="T58" fmla="*/ 133 w 200"/>
                <a:gd name="T59" fmla="*/ 100 h 244"/>
                <a:gd name="T60" fmla="*/ 124 w 200"/>
                <a:gd name="T61" fmla="*/ 107 h 244"/>
                <a:gd name="T62" fmla="*/ 110 w 200"/>
                <a:gd name="T63" fmla="*/ 109 h 244"/>
                <a:gd name="T64" fmla="*/ 64 w 200"/>
                <a:gd name="T65" fmla="*/ 109 h 244"/>
                <a:gd name="T66" fmla="*/ 64 w 200"/>
                <a:gd name="T67" fmla="*/ 16 h 244"/>
                <a:gd name="T68" fmla="*/ 131 w 200"/>
                <a:gd name="T69" fmla="*/ 16 h 244"/>
                <a:gd name="T70" fmla="*/ 146 w 200"/>
                <a:gd name="T71" fmla="*/ 17 h 244"/>
                <a:gd name="T72" fmla="*/ 156 w 200"/>
                <a:gd name="T73" fmla="*/ 21 h 244"/>
                <a:gd name="T74" fmla="*/ 164 w 200"/>
                <a:gd name="T75" fmla="*/ 28 h 244"/>
                <a:gd name="T76" fmla="*/ 171 w 200"/>
                <a:gd name="T77" fmla="*/ 39 h 244"/>
                <a:gd name="T78" fmla="*/ 177 w 200"/>
                <a:gd name="T79" fmla="*/ 54 h 244"/>
                <a:gd name="T80" fmla="*/ 198 w 200"/>
                <a:gd name="T81" fmla="*/ 54 h 244"/>
                <a:gd name="T82" fmla="*/ 198 w 200"/>
                <a:gd name="T83"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0" h="244">
                  <a:moveTo>
                    <a:pt x="198" y="0"/>
                  </a:moveTo>
                  <a:cubicBezTo>
                    <a:pt x="0" y="0"/>
                    <a:pt x="0" y="0"/>
                    <a:pt x="0" y="0"/>
                  </a:cubicBezTo>
                  <a:cubicBezTo>
                    <a:pt x="0" y="9"/>
                    <a:pt x="0" y="9"/>
                    <a:pt x="0" y="9"/>
                  </a:cubicBezTo>
                  <a:cubicBezTo>
                    <a:pt x="7" y="10"/>
                    <a:pt x="11" y="12"/>
                    <a:pt x="14" y="13"/>
                  </a:cubicBezTo>
                  <a:cubicBezTo>
                    <a:pt x="17" y="14"/>
                    <a:pt x="19" y="16"/>
                    <a:pt x="20" y="18"/>
                  </a:cubicBezTo>
                  <a:cubicBezTo>
                    <a:pt x="22" y="20"/>
                    <a:pt x="23" y="23"/>
                    <a:pt x="24" y="27"/>
                  </a:cubicBezTo>
                  <a:cubicBezTo>
                    <a:pt x="25" y="31"/>
                    <a:pt x="25" y="37"/>
                    <a:pt x="25" y="45"/>
                  </a:cubicBezTo>
                  <a:cubicBezTo>
                    <a:pt x="25" y="199"/>
                    <a:pt x="25" y="199"/>
                    <a:pt x="25" y="199"/>
                  </a:cubicBezTo>
                  <a:cubicBezTo>
                    <a:pt x="25" y="208"/>
                    <a:pt x="25" y="215"/>
                    <a:pt x="24" y="219"/>
                  </a:cubicBezTo>
                  <a:cubicBezTo>
                    <a:pt x="23" y="223"/>
                    <a:pt x="21" y="227"/>
                    <a:pt x="18" y="229"/>
                  </a:cubicBezTo>
                  <a:cubicBezTo>
                    <a:pt x="15" y="231"/>
                    <a:pt x="9" y="233"/>
                    <a:pt x="0" y="235"/>
                  </a:cubicBezTo>
                  <a:cubicBezTo>
                    <a:pt x="0" y="244"/>
                    <a:pt x="0" y="244"/>
                    <a:pt x="0" y="244"/>
                  </a:cubicBezTo>
                  <a:cubicBezTo>
                    <a:pt x="196" y="244"/>
                    <a:pt x="196" y="244"/>
                    <a:pt x="196" y="244"/>
                  </a:cubicBezTo>
                  <a:cubicBezTo>
                    <a:pt x="200" y="181"/>
                    <a:pt x="200" y="181"/>
                    <a:pt x="200" y="181"/>
                  </a:cubicBezTo>
                  <a:cubicBezTo>
                    <a:pt x="179" y="181"/>
                    <a:pt x="179" y="181"/>
                    <a:pt x="179" y="181"/>
                  </a:cubicBezTo>
                  <a:cubicBezTo>
                    <a:pt x="177" y="189"/>
                    <a:pt x="174" y="196"/>
                    <a:pt x="173" y="200"/>
                  </a:cubicBezTo>
                  <a:cubicBezTo>
                    <a:pt x="171" y="204"/>
                    <a:pt x="169" y="208"/>
                    <a:pt x="167" y="212"/>
                  </a:cubicBezTo>
                  <a:cubicBezTo>
                    <a:pt x="164" y="216"/>
                    <a:pt x="162" y="219"/>
                    <a:pt x="158" y="222"/>
                  </a:cubicBezTo>
                  <a:cubicBezTo>
                    <a:pt x="155" y="224"/>
                    <a:pt x="152" y="226"/>
                    <a:pt x="147" y="227"/>
                  </a:cubicBezTo>
                  <a:cubicBezTo>
                    <a:pt x="143" y="228"/>
                    <a:pt x="137" y="228"/>
                    <a:pt x="130" y="228"/>
                  </a:cubicBezTo>
                  <a:cubicBezTo>
                    <a:pt x="64" y="228"/>
                    <a:pt x="64" y="228"/>
                    <a:pt x="64" y="228"/>
                  </a:cubicBezTo>
                  <a:cubicBezTo>
                    <a:pt x="64" y="125"/>
                    <a:pt x="64" y="125"/>
                    <a:pt x="64" y="125"/>
                  </a:cubicBezTo>
                  <a:cubicBezTo>
                    <a:pt x="110" y="125"/>
                    <a:pt x="110" y="125"/>
                    <a:pt x="110" y="125"/>
                  </a:cubicBezTo>
                  <a:cubicBezTo>
                    <a:pt x="117" y="125"/>
                    <a:pt x="122" y="126"/>
                    <a:pt x="125" y="128"/>
                  </a:cubicBezTo>
                  <a:cubicBezTo>
                    <a:pt x="128" y="129"/>
                    <a:pt x="131" y="132"/>
                    <a:pt x="133" y="135"/>
                  </a:cubicBezTo>
                  <a:cubicBezTo>
                    <a:pt x="136" y="139"/>
                    <a:pt x="138" y="144"/>
                    <a:pt x="140" y="151"/>
                  </a:cubicBezTo>
                  <a:cubicBezTo>
                    <a:pt x="160" y="151"/>
                    <a:pt x="160" y="151"/>
                    <a:pt x="160" y="151"/>
                  </a:cubicBezTo>
                  <a:cubicBezTo>
                    <a:pt x="160" y="83"/>
                    <a:pt x="160" y="83"/>
                    <a:pt x="160" y="83"/>
                  </a:cubicBezTo>
                  <a:cubicBezTo>
                    <a:pt x="140" y="83"/>
                    <a:pt x="140" y="83"/>
                    <a:pt x="140" y="83"/>
                  </a:cubicBezTo>
                  <a:cubicBezTo>
                    <a:pt x="138" y="91"/>
                    <a:pt x="135" y="96"/>
                    <a:pt x="133" y="100"/>
                  </a:cubicBezTo>
                  <a:cubicBezTo>
                    <a:pt x="131" y="103"/>
                    <a:pt x="128" y="106"/>
                    <a:pt x="124" y="107"/>
                  </a:cubicBezTo>
                  <a:cubicBezTo>
                    <a:pt x="121" y="109"/>
                    <a:pt x="116" y="109"/>
                    <a:pt x="110" y="109"/>
                  </a:cubicBezTo>
                  <a:cubicBezTo>
                    <a:pt x="64" y="109"/>
                    <a:pt x="64" y="109"/>
                    <a:pt x="64" y="109"/>
                  </a:cubicBezTo>
                  <a:cubicBezTo>
                    <a:pt x="64" y="16"/>
                    <a:pt x="64" y="16"/>
                    <a:pt x="64" y="16"/>
                  </a:cubicBezTo>
                  <a:cubicBezTo>
                    <a:pt x="131" y="16"/>
                    <a:pt x="131" y="16"/>
                    <a:pt x="131" y="16"/>
                  </a:cubicBezTo>
                  <a:cubicBezTo>
                    <a:pt x="137" y="16"/>
                    <a:pt x="142" y="16"/>
                    <a:pt x="146" y="17"/>
                  </a:cubicBezTo>
                  <a:cubicBezTo>
                    <a:pt x="150" y="18"/>
                    <a:pt x="153" y="19"/>
                    <a:pt x="156" y="21"/>
                  </a:cubicBezTo>
                  <a:cubicBezTo>
                    <a:pt x="159" y="22"/>
                    <a:pt x="162" y="25"/>
                    <a:pt x="164" y="28"/>
                  </a:cubicBezTo>
                  <a:cubicBezTo>
                    <a:pt x="166" y="31"/>
                    <a:pt x="169" y="34"/>
                    <a:pt x="171" y="39"/>
                  </a:cubicBezTo>
                  <a:cubicBezTo>
                    <a:pt x="173" y="43"/>
                    <a:pt x="175" y="48"/>
                    <a:pt x="177" y="54"/>
                  </a:cubicBezTo>
                  <a:cubicBezTo>
                    <a:pt x="198" y="54"/>
                    <a:pt x="198" y="54"/>
                    <a:pt x="198" y="54"/>
                  </a:cubicBezTo>
                  <a:cubicBezTo>
                    <a:pt x="198" y="0"/>
                    <a:pt x="198" y="0"/>
                    <a:pt x="198" y="0"/>
                  </a:cubicBezTo>
                </a:path>
              </a:pathLst>
            </a:custGeom>
            <a:solidFill>
              <a:srgbClr val="231815"/>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29" name="Freeform 300"/>
            <p:cNvSpPr>
              <a:spLocks noEditPoints="1"/>
            </p:cNvSpPr>
            <p:nvPr/>
          </p:nvSpPr>
          <p:spPr bwMode="auto">
            <a:xfrm>
              <a:off x="7146353" y="2027840"/>
              <a:ext cx="88246" cy="89060"/>
            </a:xfrm>
            <a:custGeom>
              <a:avLst/>
              <a:gdLst>
                <a:gd name="T0" fmla="*/ 64 w 243"/>
                <a:gd name="T1" fmla="*/ 123 h 244"/>
                <a:gd name="T2" fmla="*/ 64 w 243"/>
                <a:gd name="T3" fmla="*/ 17 h 244"/>
                <a:gd name="T4" fmla="*/ 95 w 243"/>
                <a:gd name="T5" fmla="*/ 16 h 244"/>
                <a:gd name="T6" fmla="*/ 133 w 243"/>
                <a:gd name="T7" fmla="*/ 22 h 244"/>
                <a:gd name="T8" fmla="*/ 154 w 243"/>
                <a:gd name="T9" fmla="*/ 39 h 244"/>
                <a:gd name="T10" fmla="*/ 161 w 243"/>
                <a:gd name="T11" fmla="*/ 67 h 244"/>
                <a:gd name="T12" fmla="*/ 155 w 243"/>
                <a:gd name="T13" fmla="*/ 95 h 244"/>
                <a:gd name="T14" fmla="*/ 139 w 243"/>
                <a:gd name="T15" fmla="*/ 112 h 244"/>
                <a:gd name="T16" fmla="*/ 118 w 243"/>
                <a:gd name="T17" fmla="*/ 120 h 244"/>
                <a:gd name="T18" fmla="*/ 88 w 243"/>
                <a:gd name="T19" fmla="*/ 123 h 244"/>
                <a:gd name="T20" fmla="*/ 64 w 243"/>
                <a:gd name="T21" fmla="*/ 123 h 244"/>
                <a:gd name="T22" fmla="*/ 104 w 243"/>
                <a:gd name="T23" fmla="*/ 0 h 244"/>
                <a:gd name="T24" fmla="*/ 0 w 243"/>
                <a:gd name="T25" fmla="*/ 0 h 244"/>
                <a:gd name="T26" fmla="*/ 0 w 243"/>
                <a:gd name="T27" fmla="*/ 9 h 244"/>
                <a:gd name="T28" fmla="*/ 13 w 243"/>
                <a:gd name="T29" fmla="*/ 13 h 244"/>
                <a:gd name="T30" fmla="*/ 20 w 243"/>
                <a:gd name="T31" fmla="*/ 18 h 244"/>
                <a:gd name="T32" fmla="*/ 23 w 243"/>
                <a:gd name="T33" fmla="*/ 27 h 244"/>
                <a:gd name="T34" fmla="*/ 24 w 243"/>
                <a:gd name="T35" fmla="*/ 45 h 244"/>
                <a:gd name="T36" fmla="*/ 24 w 243"/>
                <a:gd name="T37" fmla="*/ 199 h 244"/>
                <a:gd name="T38" fmla="*/ 23 w 243"/>
                <a:gd name="T39" fmla="*/ 219 h 244"/>
                <a:gd name="T40" fmla="*/ 17 w 243"/>
                <a:gd name="T41" fmla="*/ 229 h 244"/>
                <a:gd name="T42" fmla="*/ 0 w 243"/>
                <a:gd name="T43" fmla="*/ 235 h 244"/>
                <a:gd name="T44" fmla="*/ 0 w 243"/>
                <a:gd name="T45" fmla="*/ 244 h 244"/>
                <a:gd name="T46" fmla="*/ 89 w 243"/>
                <a:gd name="T47" fmla="*/ 244 h 244"/>
                <a:gd name="T48" fmla="*/ 89 w 243"/>
                <a:gd name="T49" fmla="*/ 235 h 244"/>
                <a:gd name="T50" fmla="*/ 75 w 243"/>
                <a:gd name="T51" fmla="*/ 231 h 244"/>
                <a:gd name="T52" fmla="*/ 69 w 243"/>
                <a:gd name="T53" fmla="*/ 226 h 244"/>
                <a:gd name="T54" fmla="*/ 66 w 243"/>
                <a:gd name="T55" fmla="*/ 218 h 244"/>
                <a:gd name="T56" fmla="*/ 64 w 243"/>
                <a:gd name="T57" fmla="*/ 199 h 244"/>
                <a:gd name="T58" fmla="*/ 64 w 243"/>
                <a:gd name="T59" fmla="*/ 138 h 244"/>
                <a:gd name="T60" fmla="*/ 87 w 243"/>
                <a:gd name="T61" fmla="*/ 138 h 244"/>
                <a:gd name="T62" fmla="*/ 103 w 243"/>
                <a:gd name="T63" fmla="*/ 139 h 244"/>
                <a:gd name="T64" fmla="*/ 113 w 243"/>
                <a:gd name="T65" fmla="*/ 143 h 244"/>
                <a:gd name="T66" fmla="*/ 123 w 243"/>
                <a:gd name="T67" fmla="*/ 152 h 244"/>
                <a:gd name="T68" fmla="*/ 137 w 243"/>
                <a:gd name="T69" fmla="*/ 172 h 244"/>
                <a:gd name="T70" fmla="*/ 155 w 243"/>
                <a:gd name="T71" fmla="*/ 201 h 244"/>
                <a:gd name="T72" fmla="*/ 169 w 243"/>
                <a:gd name="T73" fmla="*/ 224 h 244"/>
                <a:gd name="T74" fmla="*/ 185 w 243"/>
                <a:gd name="T75" fmla="*/ 244 h 244"/>
                <a:gd name="T76" fmla="*/ 243 w 243"/>
                <a:gd name="T77" fmla="*/ 244 h 244"/>
                <a:gd name="T78" fmla="*/ 243 w 243"/>
                <a:gd name="T79" fmla="*/ 235 h 244"/>
                <a:gd name="T80" fmla="*/ 227 w 243"/>
                <a:gd name="T81" fmla="*/ 230 h 244"/>
                <a:gd name="T82" fmla="*/ 215 w 243"/>
                <a:gd name="T83" fmla="*/ 220 h 244"/>
                <a:gd name="T84" fmla="*/ 201 w 243"/>
                <a:gd name="T85" fmla="*/ 200 h 244"/>
                <a:gd name="T86" fmla="*/ 182 w 243"/>
                <a:gd name="T87" fmla="*/ 171 h 244"/>
                <a:gd name="T88" fmla="*/ 161 w 243"/>
                <a:gd name="T89" fmla="*/ 145 h 244"/>
                <a:gd name="T90" fmla="*/ 139 w 243"/>
                <a:gd name="T91" fmla="*/ 132 h 244"/>
                <a:gd name="T92" fmla="*/ 139 w 243"/>
                <a:gd name="T93" fmla="*/ 131 h 244"/>
                <a:gd name="T94" fmla="*/ 187 w 243"/>
                <a:gd name="T95" fmla="*/ 104 h 244"/>
                <a:gd name="T96" fmla="*/ 203 w 243"/>
                <a:gd name="T97" fmla="*/ 63 h 244"/>
                <a:gd name="T98" fmla="*/ 178 w 243"/>
                <a:gd name="T99" fmla="*/ 15 h 244"/>
                <a:gd name="T100" fmla="*/ 104 w 243"/>
                <a:gd name="T101"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3" h="244">
                  <a:moveTo>
                    <a:pt x="64" y="123"/>
                  </a:moveTo>
                  <a:cubicBezTo>
                    <a:pt x="64" y="17"/>
                    <a:pt x="64" y="17"/>
                    <a:pt x="64" y="17"/>
                  </a:cubicBezTo>
                  <a:cubicBezTo>
                    <a:pt x="72" y="16"/>
                    <a:pt x="82" y="16"/>
                    <a:pt x="95" y="16"/>
                  </a:cubicBezTo>
                  <a:cubicBezTo>
                    <a:pt x="111" y="16"/>
                    <a:pt x="123" y="18"/>
                    <a:pt x="133" y="22"/>
                  </a:cubicBezTo>
                  <a:cubicBezTo>
                    <a:pt x="142" y="26"/>
                    <a:pt x="149" y="31"/>
                    <a:pt x="154" y="39"/>
                  </a:cubicBezTo>
                  <a:cubicBezTo>
                    <a:pt x="158" y="46"/>
                    <a:pt x="161" y="56"/>
                    <a:pt x="161" y="67"/>
                  </a:cubicBezTo>
                  <a:cubicBezTo>
                    <a:pt x="161" y="78"/>
                    <a:pt x="159" y="87"/>
                    <a:pt x="155" y="95"/>
                  </a:cubicBezTo>
                  <a:cubicBezTo>
                    <a:pt x="151" y="102"/>
                    <a:pt x="146" y="108"/>
                    <a:pt x="139" y="112"/>
                  </a:cubicBezTo>
                  <a:cubicBezTo>
                    <a:pt x="133" y="116"/>
                    <a:pt x="126" y="119"/>
                    <a:pt x="118" y="120"/>
                  </a:cubicBezTo>
                  <a:cubicBezTo>
                    <a:pt x="111" y="122"/>
                    <a:pt x="100" y="123"/>
                    <a:pt x="88" y="123"/>
                  </a:cubicBezTo>
                  <a:cubicBezTo>
                    <a:pt x="64" y="123"/>
                    <a:pt x="64" y="123"/>
                    <a:pt x="64" y="123"/>
                  </a:cubicBezTo>
                  <a:moveTo>
                    <a:pt x="104" y="0"/>
                  </a:moveTo>
                  <a:cubicBezTo>
                    <a:pt x="0" y="0"/>
                    <a:pt x="0" y="0"/>
                    <a:pt x="0" y="0"/>
                  </a:cubicBezTo>
                  <a:cubicBezTo>
                    <a:pt x="0" y="9"/>
                    <a:pt x="0" y="9"/>
                    <a:pt x="0" y="9"/>
                  </a:cubicBezTo>
                  <a:cubicBezTo>
                    <a:pt x="6" y="10"/>
                    <a:pt x="11" y="12"/>
                    <a:pt x="13" y="13"/>
                  </a:cubicBezTo>
                  <a:cubicBezTo>
                    <a:pt x="16" y="14"/>
                    <a:pt x="18" y="16"/>
                    <a:pt x="20" y="18"/>
                  </a:cubicBezTo>
                  <a:cubicBezTo>
                    <a:pt x="21" y="20"/>
                    <a:pt x="23" y="23"/>
                    <a:pt x="23" y="27"/>
                  </a:cubicBezTo>
                  <a:cubicBezTo>
                    <a:pt x="24" y="31"/>
                    <a:pt x="24" y="37"/>
                    <a:pt x="24" y="45"/>
                  </a:cubicBezTo>
                  <a:cubicBezTo>
                    <a:pt x="24" y="199"/>
                    <a:pt x="24" y="199"/>
                    <a:pt x="24" y="199"/>
                  </a:cubicBezTo>
                  <a:cubicBezTo>
                    <a:pt x="24" y="208"/>
                    <a:pt x="24" y="215"/>
                    <a:pt x="23" y="219"/>
                  </a:cubicBezTo>
                  <a:cubicBezTo>
                    <a:pt x="22" y="223"/>
                    <a:pt x="20" y="227"/>
                    <a:pt x="17" y="229"/>
                  </a:cubicBezTo>
                  <a:cubicBezTo>
                    <a:pt x="14" y="231"/>
                    <a:pt x="8" y="233"/>
                    <a:pt x="0" y="235"/>
                  </a:cubicBezTo>
                  <a:cubicBezTo>
                    <a:pt x="0" y="244"/>
                    <a:pt x="0" y="244"/>
                    <a:pt x="0" y="244"/>
                  </a:cubicBezTo>
                  <a:cubicBezTo>
                    <a:pt x="89" y="244"/>
                    <a:pt x="89" y="244"/>
                    <a:pt x="89" y="244"/>
                  </a:cubicBezTo>
                  <a:cubicBezTo>
                    <a:pt x="89" y="235"/>
                    <a:pt x="89" y="235"/>
                    <a:pt x="89" y="235"/>
                  </a:cubicBezTo>
                  <a:cubicBezTo>
                    <a:pt x="83" y="234"/>
                    <a:pt x="78" y="232"/>
                    <a:pt x="75" y="231"/>
                  </a:cubicBezTo>
                  <a:cubicBezTo>
                    <a:pt x="73" y="230"/>
                    <a:pt x="70" y="228"/>
                    <a:pt x="69" y="226"/>
                  </a:cubicBezTo>
                  <a:cubicBezTo>
                    <a:pt x="67" y="224"/>
                    <a:pt x="66" y="221"/>
                    <a:pt x="66" y="218"/>
                  </a:cubicBezTo>
                  <a:cubicBezTo>
                    <a:pt x="65" y="214"/>
                    <a:pt x="64" y="207"/>
                    <a:pt x="64" y="199"/>
                  </a:cubicBezTo>
                  <a:cubicBezTo>
                    <a:pt x="64" y="138"/>
                    <a:pt x="64" y="138"/>
                    <a:pt x="64" y="138"/>
                  </a:cubicBezTo>
                  <a:cubicBezTo>
                    <a:pt x="87" y="138"/>
                    <a:pt x="87" y="138"/>
                    <a:pt x="87" y="138"/>
                  </a:cubicBezTo>
                  <a:cubicBezTo>
                    <a:pt x="94" y="138"/>
                    <a:pt x="100" y="138"/>
                    <a:pt x="103" y="139"/>
                  </a:cubicBezTo>
                  <a:cubicBezTo>
                    <a:pt x="107" y="140"/>
                    <a:pt x="110" y="141"/>
                    <a:pt x="113" y="143"/>
                  </a:cubicBezTo>
                  <a:cubicBezTo>
                    <a:pt x="116" y="144"/>
                    <a:pt x="119" y="147"/>
                    <a:pt x="123" y="152"/>
                  </a:cubicBezTo>
                  <a:cubicBezTo>
                    <a:pt x="126" y="156"/>
                    <a:pt x="131" y="163"/>
                    <a:pt x="137" y="172"/>
                  </a:cubicBezTo>
                  <a:cubicBezTo>
                    <a:pt x="155" y="201"/>
                    <a:pt x="155" y="201"/>
                    <a:pt x="155" y="201"/>
                  </a:cubicBezTo>
                  <a:cubicBezTo>
                    <a:pt x="160" y="209"/>
                    <a:pt x="165" y="216"/>
                    <a:pt x="169" y="224"/>
                  </a:cubicBezTo>
                  <a:cubicBezTo>
                    <a:pt x="174" y="231"/>
                    <a:pt x="179" y="238"/>
                    <a:pt x="185" y="244"/>
                  </a:cubicBezTo>
                  <a:cubicBezTo>
                    <a:pt x="243" y="244"/>
                    <a:pt x="243" y="244"/>
                    <a:pt x="243" y="244"/>
                  </a:cubicBezTo>
                  <a:cubicBezTo>
                    <a:pt x="243" y="235"/>
                    <a:pt x="243" y="235"/>
                    <a:pt x="243" y="235"/>
                  </a:cubicBezTo>
                  <a:cubicBezTo>
                    <a:pt x="237" y="234"/>
                    <a:pt x="231" y="233"/>
                    <a:pt x="227" y="230"/>
                  </a:cubicBezTo>
                  <a:cubicBezTo>
                    <a:pt x="223" y="228"/>
                    <a:pt x="219" y="224"/>
                    <a:pt x="215" y="220"/>
                  </a:cubicBezTo>
                  <a:cubicBezTo>
                    <a:pt x="211" y="215"/>
                    <a:pt x="206" y="209"/>
                    <a:pt x="201" y="200"/>
                  </a:cubicBezTo>
                  <a:cubicBezTo>
                    <a:pt x="182" y="171"/>
                    <a:pt x="182" y="171"/>
                    <a:pt x="182" y="171"/>
                  </a:cubicBezTo>
                  <a:cubicBezTo>
                    <a:pt x="174" y="159"/>
                    <a:pt x="167" y="151"/>
                    <a:pt x="161" y="145"/>
                  </a:cubicBezTo>
                  <a:cubicBezTo>
                    <a:pt x="155" y="140"/>
                    <a:pt x="148" y="135"/>
                    <a:pt x="139" y="132"/>
                  </a:cubicBezTo>
                  <a:cubicBezTo>
                    <a:pt x="139" y="131"/>
                    <a:pt x="139" y="131"/>
                    <a:pt x="139" y="131"/>
                  </a:cubicBezTo>
                  <a:cubicBezTo>
                    <a:pt x="161" y="125"/>
                    <a:pt x="176" y="116"/>
                    <a:pt x="187" y="104"/>
                  </a:cubicBezTo>
                  <a:cubicBezTo>
                    <a:pt x="198" y="93"/>
                    <a:pt x="203" y="79"/>
                    <a:pt x="203" y="63"/>
                  </a:cubicBezTo>
                  <a:cubicBezTo>
                    <a:pt x="203" y="41"/>
                    <a:pt x="195" y="25"/>
                    <a:pt x="178" y="15"/>
                  </a:cubicBezTo>
                  <a:cubicBezTo>
                    <a:pt x="162" y="5"/>
                    <a:pt x="138" y="0"/>
                    <a:pt x="104" y="0"/>
                  </a:cubicBezTo>
                </a:path>
              </a:pathLst>
            </a:custGeom>
            <a:solidFill>
              <a:srgbClr val="231815"/>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30" name="Freeform 301"/>
            <p:cNvSpPr/>
            <p:nvPr/>
          </p:nvSpPr>
          <p:spPr bwMode="auto">
            <a:xfrm>
              <a:off x="7243546" y="2026621"/>
              <a:ext cx="62219" cy="91499"/>
            </a:xfrm>
            <a:custGeom>
              <a:avLst/>
              <a:gdLst>
                <a:gd name="T0" fmla="*/ 96 w 171"/>
                <a:gd name="T1" fmla="*/ 0 h 250"/>
                <a:gd name="T2" fmla="*/ 46 w 171"/>
                <a:gd name="T3" fmla="*/ 8 h 250"/>
                <a:gd name="T4" fmla="*/ 14 w 171"/>
                <a:gd name="T5" fmla="*/ 31 h 250"/>
                <a:gd name="T6" fmla="*/ 3 w 171"/>
                <a:gd name="T7" fmla="*/ 66 h 250"/>
                <a:gd name="T8" fmla="*/ 10 w 171"/>
                <a:gd name="T9" fmla="*/ 91 h 250"/>
                <a:gd name="T10" fmla="*/ 31 w 171"/>
                <a:gd name="T11" fmla="*/ 113 h 250"/>
                <a:gd name="T12" fmla="*/ 71 w 171"/>
                <a:gd name="T13" fmla="*/ 133 h 250"/>
                <a:gd name="T14" fmla="*/ 109 w 171"/>
                <a:gd name="T15" fmla="*/ 152 h 250"/>
                <a:gd name="T16" fmla="*/ 126 w 171"/>
                <a:gd name="T17" fmla="*/ 169 h 250"/>
                <a:gd name="T18" fmla="*/ 132 w 171"/>
                <a:gd name="T19" fmla="*/ 192 h 250"/>
                <a:gd name="T20" fmla="*/ 119 w 171"/>
                <a:gd name="T21" fmla="*/ 223 h 250"/>
                <a:gd name="T22" fmla="*/ 81 w 171"/>
                <a:gd name="T23" fmla="*/ 234 h 250"/>
                <a:gd name="T24" fmla="*/ 51 w 171"/>
                <a:gd name="T25" fmla="*/ 230 h 250"/>
                <a:gd name="T26" fmla="*/ 33 w 171"/>
                <a:gd name="T27" fmla="*/ 216 h 250"/>
                <a:gd name="T28" fmla="*/ 21 w 171"/>
                <a:gd name="T29" fmla="*/ 192 h 250"/>
                <a:gd name="T30" fmla="*/ 0 w 171"/>
                <a:gd name="T31" fmla="*/ 192 h 250"/>
                <a:gd name="T32" fmla="*/ 0 w 171"/>
                <a:gd name="T33" fmla="*/ 241 h 250"/>
                <a:gd name="T34" fmla="*/ 77 w 171"/>
                <a:gd name="T35" fmla="*/ 250 h 250"/>
                <a:gd name="T36" fmla="*/ 115 w 171"/>
                <a:gd name="T37" fmla="*/ 246 h 250"/>
                <a:gd name="T38" fmla="*/ 144 w 171"/>
                <a:gd name="T39" fmla="*/ 234 h 250"/>
                <a:gd name="T40" fmla="*/ 164 w 171"/>
                <a:gd name="T41" fmla="*/ 213 h 250"/>
                <a:gd name="T42" fmla="*/ 171 w 171"/>
                <a:gd name="T43" fmla="*/ 182 h 250"/>
                <a:gd name="T44" fmla="*/ 162 w 171"/>
                <a:gd name="T45" fmla="*/ 152 h 250"/>
                <a:gd name="T46" fmla="*/ 139 w 171"/>
                <a:gd name="T47" fmla="*/ 130 h 250"/>
                <a:gd name="T48" fmla="*/ 97 w 171"/>
                <a:gd name="T49" fmla="*/ 109 h 250"/>
                <a:gd name="T50" fmla="*/ 63 w 171"/>
                <a:gd name="T51" fmla="*/ 92 h 250"/>
                <a:gd name="T52" fmla="*/ 46 w 171"/>
                <a:gd name="T53" fmla="*/ 75 h 250"/>
                <a:gd name="T54" fmla="*/ 41 w 171"/>
                <a:gd name="T55" fmla="*/ 54 h 250"/>
                <a:gd name="T56" fmla="*/ 47 w 171"/>
                <a:gd name="T57" fmla="*/ 33 h 250"/>
                <a:gd name="T58" fmla="*/ 64 w 171"/>
                <a:gd name="T59" fmla="*/ 21 h 250"/>
                <a:gd name="T60" fmla="*/ 89 w 171"/>
                <a:gd name="T61" fmla="*/ 16 h 250"/>
                <a:gd name="T62" fmla="*/ 115 w 171"/>
                <a:gd name="T63" fmla="*/ 20 h 250"/>
                <a:gd name="T64" fmla="*/ 132 w 171"/>
                <a:gd name="T65" fmla="*/ 32 h 250"/>
                <a:gd name="T66" fmla="*/ 144 w 171"/>
                <a:gd name="T67" fmla="*/ 56 h 250"/>
                <a:gd name="T68" fmla="*/ 166 w 171"/>
                <a:gd name="T69" fmla="*/ 56 h 250"/>
                <a:gd name="T70" fmla="*/ 166 w 171"/>
                <a:gd name="T71" fmla="*/ 8 h 250"/>
                <a:gd name="T72" fmla="*/ 127 w 171"/>
                <a:gd name="T73" fmla="*/ 2 h 250"/>
                <a:gd name="T74" fmla="*/ 96 w 171"/>
                <a:gd name="T75"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1" h="250">
                  <a:moveTo>
                    <a:pt x="96" y="0"/>
                  </a:moveTo>
                  <a:cubicBezTo>
                    <a:pt x="77" y="0"/>
                    <a:pt x="61" y="3"/>
                    <a:pt x="46" y="8"/>
                  </a:cubicBezTo>
                  <a:cubicBezTo>
                    <a:pt x="32" y="14"/>
                    <a:pt x="21" y="21"/>
                    <a:pt x="14" y="31"/>
                  </a:cubicBezTo>
                  <a:cubicBezTo>
                    <a:pt x="6" y="41"/>
                    <a:pt x="3" y="52"/>
                    <a:pt x="3" y="66"/>
                  </a:cubicBezTo>
                  <a:cubicBezTo>
                    <a:pt x="3" y="75"/>
                    <a:pt x="5" y="84"/>
                    <a:pt x="10" y="91"/>
                  </a:cubicBezTo>
                  <a:cubicBezTo>
                    <a:pt x="15" y="99"/>
                    <a:pt x="22" y="106"/>
                    <a:pt x="31" y="113"/>
                  </a:cubicBezTo>
                  <a:cubicBezTo>
                    <a:pt x="41" y="119"/>
                    <a:pt x="54" y="126"/>
                    <a:pt x="71" y="133"/>
                  </a:cubicBezTo>
                  <a:cubicBezTo>
                    <a:pt x="88" y="140"/>
                    <a:pt x="100" y="147"/>
                    <a:pt x="109" y="152"/>
                  </a:cubicBezTo>
                  <a:cubicBezTo>
                    <a:pt x="117" y="157"/>
                    <a:pt x="123" y="163"/>
                    <a:pt x="126" y="169"/>
                  </a:cubicBezTo>
                  <a:cubicBezTo>
                    <a:pt x="130" y="175"/>
                    <a:pt x="132" y="182"/>
                    <a:pt x="132" y="192"/>
                  </a:cubicBezTo>
                  <a:cubicBezTo>
                    <a:pt x="132" y="205"/>
                    <a:pt x="128" y="216"/>
                    <a:pt x="119" y="223"/>
                  </a:cubicBezTo>
                  <a:cubicBezTo>
                    <a:pt x="110" y="231"/>
                    <a:pt x="97" y="234"/>
                    <a:pt x="81" y="234"/>
                  </a:cubicBezTo>
                  <a:cubicBezTo>
                    <a:pt x="69" y="234"/>
                    <a:pt x="59" y="233"/>
                    <a:pt x="51" y="230"/>
                  </a:cubicBezTo>
                  <a:cubicBezTo>
                    <a:pt x="44" y="227"/>
                    <a:pt x="38" y="222"/>
                    <a:pt x="33" y="216"/>
                  </a:cubicBezTo>
                  <a:cubicBezTo>
                    <a:pt x="28" y="210"/>
                    <a:pt x="24" y="202"/>
                    <a:pt x="21" y="192"/>
                  </a:cubicBezTo>
                  <a:cubicBezTo>
                    <a:pt x="0" y="192"/>
                    <a:pt x="0" y="192"/>
                    <a:pt x="0" y="192"/>
                  </a:cubicBezTo>
                  <a:cubicBezTo>
                    <a:pt x="0" y="241"/>
                    <a:pt x="0" y="241"/>
                    <a:pt x="0" y="241"/>
                  </a:cubicBezTo>
                  <a:cubicBezTo>
                    <a:pt x="29" y="247"/>
                    <a:pt x="55" y="250"/>
                    <a:pt x="77" y="250"/>
                  </a:cubicBezTo>
                  <a:cubicBezTo>
                    <a:pt x="91" y="250"/>
                    <a:pt x="103" y="249"/>
                    <a:pt x="115" y="246"/>
                  </a:cubicBezTo>
                  <a:cubicBezTo>
                    <a:pt x="126" y="244"/>
                    <a:pt x="136" y="240"/>
                    <a:pt x="144" y="234"/>
                  </a:cubicBezTo>
                  <a:cubicBezTo>
                    <a:pt x="153" y="229"/>
                    <a:pt x="159" y="222"/>
                    <a:pt x="164" y="213"/>
                  </a:cubicBezTo>
                  <a:cubicBezTo>
                    <a:pt x="168" y="205"/>
                    <a:pt x="171" y="194"/>
                    <a:pt x="171" y="182"/>
                  </a:cubicBezTo>
                  <a:cubicBezTo>
                    <a:pt x="171" y="170"/>
                    <a:pt x="168" y="161"/>
                    <a:pt x="162" y="152"/>
                  </a:cubicBezTo>
                  <a:cubicBezTo>
                    <a:pt x="157" y="144"/>
                    <a:pt x="149" y="136"/>
                    <a:pt x="139" y="130"/>
                  </a:cubicBezTo>
                  <a:cubicBezTo>
                    <a:pt x="129" y="123"/>
                    <a:pt x="115" y="116"/>
                    <a:pt x="97" y="109"/>
                  </a:cubicBezTo>
                  <a:cubicBezTo>
                    <a:pt x="82" y="102"/>
                    <a:pt x="71" y="97"/>
                    <a:pt x="63" y="92"/>
                  </a:cubicBezTo>
                  <a:cubicBezTo>
                    <a:pt x="55" y="87"/>
                    <a:pt x="50" y="81"/>
                    <a:pt x="46" y="75"/>
                  </a:cubicBezTo>
                  <a:cubicBezTo>
                    <a:pt x="43" y="70"/>
                    <a:pt x="41" y="62"/>
                    <a:pt x="41" y="54"/>
                  </a:cubicBezTo>
                  <a:cubicBezTo>
                    <a:pt x="41" y="46"/>
                    <a:pt x="43" y="39"/>
                    <a:pt x="47" y="33"/>
                  </a:cubicBezTo>
                  <a:cubicBezTo>
                    <a:pt x="51" y="28"/>
                    <a:pt x="57" y="23"/>
                    <a:pt x="64" y="21"/>
                  </a:cubicBezTo>
                  <a:cubicBezTo>
                    <a:pt x="72" y="18"/>
                    <a:pt x="80" y="16"/>
                    <a:pt x="89" y="16"/>
                  </a:cubicBezTo>
                  <a:cubicBezTo>
                    <a:pt x="100" y="16"/>
                    <a:pt x="108" y="17"/>
                    <a:pt x="115" y="20"/>
                  </a:cubicBezTo>
                  <a:cubicBezTo>
                    <a:pt x="122" y="22"/>
                    <a:pt x="127" y="26"/>
                    <a:pt x="132" y="32"/>
                  </a:cubicBezTo>
                  <a:cubicBezTo>
                    <a:pt x="137" y="38"/>
                    <a:pt x="141" y="46"/>
                    <a:pt x="144" y="56"/>
                  </a:cubicBezTo>
                  <a:cubicBezTo>
                    <a:pt x="166" y="56"/>
                    <a:pt x="166" y="56"/>
                    <a:pt x="166" y="56"/>
                  </a:cubicBezTo>
                  <a:cubicBezTo>
                    <a:pt x="166" y="8"/>
                    <a:pt x="166" y="8"/>
                    <a:pt x="166" y="8"/>
                  </a:cubicBezTo>
                  <a:cubicBezTo>
                    <a:pt x="150" y="5"/>
                    <a:pt x="137" y="3"/>
                    <a:pt x="127" y="2"/>
                  </a:cubicBezTo>
                  <a:cubicBezTo>
                    <a:pt x="117" y="1"/>
                    <a:pt x="106" y="0"/>
                    <a:pt x="96" y="0"/>
                  </a:cubicBezTo>
                </a:path>
              </a:pathLst>
            </a:custGeom>
            <a:solidFill>
              <a:srgbClr val="231815"/>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31" name="Freeform 302"/>
            <p:cNvSpPr/>
            <p:nvPr/>
          </p:nvSpPr>
          <p:spPr bwMode="auto">
            <a:xfrm>
              <a:off x="7322438" y="2027840"/>
              <a:ext cx="32939" cy="89060"/>
            </a:xfrm>
            <a:custGeom>
              <a:avLst/>
              <a:gdLst>
                <a:gd name="T0" fmla="*/ 90 w 90"/>
                <a:gd name="T1" fmla="*/ 0 h 244"/>
                <a:gd name="T2" fmla="*/ 0 w 90"/>
                <a:gd name="T3" fmla="*/ 0 h 244"/>
                <a:gd name="T4" fmla="*/ 0 w 90"/>
                <a:gd name="T5" fmla="*/ 9 h 244"/>
                <a:gd name="T6" fmla="*/ 14 w 90"/>
                <a:gd name="T7" fmla="*/ 13 h 244"/>
                <a:gd name="T8" fmla="*/ 20 w 90"/>
                <a:gd name="T9" fmla="*/ 18 h 244"/>
                <a:gd name="T10" fmla="*/ 24 w 90"/>
                <a:gd name="T11" fmla="*/ 27 h 244"/>
                <a:gd name="T12" fmla="*/ 25 w 90"/>
                <a:gd name="T13" fmla="*/ 45 h 244"/>
                <a:gd name="T14" fmla="*/ 25 w 90"/>
                <a:gd name="T15" fmla="*/ 199 h 244"/>
                <a:gd name="T16" fmla="*/ 24 w 90"/>
                <a:gd name="T17" fmla="*/ 219 h 244"/>
                <a:gd name="T18" fmla="*/ 18 w 90"/>
                <a:gd name="T19" fmla="*/ 229 h 244"/>
                <a:gd name="T20" fmla="*/ 0 w 90"/>
                <a:gd name="T21" fmla="*/ 235 h 244"/>
                <a:gd name="T22" fmla="*/ 0 w 90"/>
                <a:gd name="T23" fmla="*/ 244 h 244"/>
                <a:gd name="T24" fmla="*/ 90 w 90"/>
                <a:gd name="T25" fmla="*/ 244 h 244"/>
                <a:gd name="T26" fmla="*/ 90 w 90"/>
                <a:gd name="T27" fmla="*/ 235 h 244"/>
                <a:gd name="T28" fmla="*/ 75 w 90"/>
                <a:gd name="T29" fmla="*/ 231 h 244"/>
                <a:gd name="T30" fmla="*/ 69 w 90"/>
                <a:gd name="T31" fmla="*/ 226 h 244"/>
                <a:gd name="T32" fmla="*/ 66 w 90"/>
                <a:gd name="T33" fmla="*/ 217 h 244"/>
                <a:gd name="T34" fmla="*/ 65 w 90"/>
                <a:gd name="T35" fmla="*/ 199 h 244"/>
                <a:gd name="T36" fmla="*/ 65 w 90"/>
                <a:gd name="T37" fmla="*/ 45 h 244"/>
                <a:gd name="T38" fmla="*/ 66 w 90"/>
                <a:gd name="T39" fmla="*/ 27 h 244"/>
                <a:gd name="T40" fmla="*/ 70 w 90"/>
                <a:gd name="T41" fmla="*/ 18 h 244"/>
                <a:gd name="T42" fmla="*/ 76 w 90"/>
                <a:gd name="T43" fmla="*/ 13 h 244"/>
                <a:gd name="T44" fmla="*/ 90 w 90"/>
                <a:gd name="T45" fmla="*/ 9 h 244"/>
                <a:gd name="T46" fmla="*/ 90 w 90"/>
                <a:gd name="T4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0" h="244">
                  <a:moveTo>
                    <a:pt x="90" y="0"/>
                  </a:moveTo>
                  <a:cubicBezTo>
                    <a:pt x="0" y="0"/>
                    <a:pt x="0" y="0"/>
                    <a:pt x="0" y="0"/>
                  </a:cubicBezTo>
                  <a:cubicBezTo>
                    <a:pt x="0" y="9"/>
                    <a:pt x="0" y="9"/>
                    <a:pt x="0" y="9"/>
                  </a:cubicBezTo>
                  <a:cubicBezTo>
                    <a:pt x="7" y="10"/>
                    <a:pt x="11" y="12"/>
                    <a:pt x="14" y="13"/>
                  </a:cubicBezTo>
                  <a:cubicBezTo>
                    <a:pt x="17" y="14"/>
                    <a:pt x="19" y="16"/>
                    <a:pt x="20" y="18"/>
                  </a:cubicBezTo>
                  <a:cubicBezTo>
                    <a:pt x="22" y="20"/>
                    <a:pt x="23" y="23"/>
                    <a:pt x="24" y="27"/>
                  </a:cubicBezTo>
                  <a:cubicBezTo>
                    <a:pt x="25" y="31"/>
                    <a:pt x="25" y="37"/>
                    <a:pt x="25" y="45"/>
                  </a:cubicBezTo>
                  <a:cubicBezTo>
                    <a:pt x="25" y="199"/>
                    <a:pt x="25" y="199"/>
                    <a:pt x="25" y="199"/>
                  </a:cubicBezTo>
                  <a:cubicBezTo>
                    <a:pt x="25" y="208"/>
                    <a:pt x="25" y="215"/>
                    <a:pt x="24" y="219"/>
                  </a:cubicBezTo>
                  <a:cubicBezTo>
                    <a:pt x="23" y="223"/>
                    <a:pt x="21" y="227"/>
                    <a:pt x="18" y="229"/>
                  </a:cubicBezTo>
                  <a:cubicBezTo>
                    <a:pt x="15" y="231"/>
                    <a:pt x="9" y="233"/>
                    <a:pt x="0" y="235"/>
                  </a:cubicBezTo>
                  <a:cubicBezTo>
                    <a:pt x="0" y="244"/>
                    <a:pt x="0" y="244"/>
                    <a:pt x="0" y="244"/>
                  </a:cubicBezTo>
                  <a:cubicBezTo>
                    <a:pt x="90" y="244"/>
                    <a:pt x="90" y="244"/>
                    <a:pt x="90" y="244"/>
                  </a:cubicBezTo>
                  <a:cubicBezTo>
                    <a:pt x="90" y="235"/>
                    <a:pt x="90" y="235"/>
                    <a:pt x="90" y="235"/>
                  </a:cubicBezTo>
                  <a:cubicBezTo>
                    <a:pt x="83" y="234"/>
                    <a:pt x="78" y="232"/>
                    <a:pt x="75" y="231"/>
                  </a:cubicBezTo>
                  <a:cubicBezTo>
                    <a:pt x="73" y="230"/>
                    <a:pt x="71" y="228"/>
                    <a:pt x="69" y="226"/>
                  </a:cubicBezTo>
                  <a:cubicBezTo>
                    <a:pt x="67" y="223"/>
                    <a:pt x="66" y="221"/>
                    <a:pt x="66" y="217"/>
                  </a:cubicBezTo>
                  <a:cubicBezTo>
                    <a:pt x="65" y="213"/>
                    <a:pt x="65" y="207"/>
                    <a:pt x="65" y="199"/>
                  </a:cubicBezTo>
                  <a:cubicBezTo>
                    <a:pt x="65" y="45"/>
                    <a:pt x="65" y="45"/>
                    <a:pt x="65" y="45"/>
                  </a:cubicBezTo>
                  <a:cubicBezTo>
                    <a:pt x="65" y="37"/>
                    <a:pt x="65" y="31"/>
                    <a:pt x="66" y="27"/>
                  </a:cubicBezTo>
                  <a:cubicBezTo>
                    <a:pt x="67" y="23"/>
                    <a:pt x="68" y="20"/>
                    <a:pt x="70" y="18"/>
                  </a:cubicBezTo>
                  <a:cubicBezTo>
                    <a:pt x="71" y="16"/>
                    <a:pt x="73" y="14"/>
                    <a:pt x="76" y="13"/>
                  </a:cubicBezTo>
                  <a:cubicBezTo>
                    <a:pt x="79" y="12"/>
                    <a:pt x="83" y="10"/>
                    <a:pt x="90" y="9"/>
                  </a:cubicBezTo>
                  <a:cubicBezTo>
                    <a:pt x="90" y="0"/>
                    <a:pt x="90" y="0"/>
                    <a:pt x="90" y="0"/>
                  </a:cubicBezTo>
                </a:path>
              </a:pathLst>
            </a:custGeom>
            <a:solidFill>
              <a:srgbClr val="231815"/>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34" name="Freeform 303"/>
            <p:cNvSpPr/>
            <p:nvPr/>
          </p:nvSpPr>
          <p:spPr bwMode="auto">
            <a:xfrm>
              <a:off x="7369611" y="2027840"/>
              <a:ext cx="83367" cy="89060"/>
            </a:xfrm>
            <a:custGeom>
              <a:avLst/>
              <a:gdLst>
                <a:gd name="T0" fmla="*/ 229 w 229"/>
                <a:gd name="T1" fmla="*/ 0 h 244"/>
                <a:gd name="T2" fmla="*/ 0 w 229"/>
                <a:gd name="T3" fmla="*/ 0 h 244"/>
                <a:gd name="T4" fmla="*/ 0 w 229"/>
                <a:gd name="T5" fmla="*/ 62 h 244"/>
                <a:gd name="T6" fmla="*/ 21 w 229"/>
                <a:gd name="T7" fmla="*/ 62 h 244"/>
                <a:gd name="T8" fmla="*/ 30 w 229"/>
                <a:gd name="T9" fmla="*/ 39 h 244"/>
                <a:gd name="T10" fmla="*/ 40 w 229"/>
                <a:gd name="T11" fmla="*/ 24 h 244"/>
                <a:gd name="T12" fmla="*/ 52 w 229"/>
                <a:gd name="T13" fmla="*/ 18 h 244"/>
                <a:gd name="T14" fmla="*/ 68 w 229"/>
                <a:gd name="T15" fmla="*/ 16 h 244"/>
                <a:gd name="T16" fmla="*/ 95 w 229"/>
                <a:gd name="T17" fmla="*/ 16 h 244"/>
                <a:gd name="T18" fmla="*/ 95 w 229"/>
                <a:gd name="T19" fmla="*/ 199 h 244"/>
                <a:gd name="T20" fmla="*/ 94 w 229"/>
                <a:gd name="T21" fmla="*/ 215 h 244"/>
                <a:gd name="T22" fmla="*/ 91 w 229"/>
                <a:gd name="T23" fmla="*/ 224 h 244"/>
                <a:gd name="T24" fmla="*/ 85 w 229"/>
                <a:gd name="T25" fmla="*/ 229 h 244"/>
                <a:gd name="T26" fmla="*/ 78 w 229"/>
                <a:gd name="T27" fmla="*/ 233 h 244"/>
                <a:gd name="T28" fmla="*/ 66 w 229"/>
                <a:gd name="T29" fmla="*/ 235 h 244"/>
                <a:gd name="T30" fmla="*/ 66 w 229"/>
                <a:gd name="T31" fmla="*/ 244 h 244"/>
                <a:gd name="T32" fmla="*/ 163 w 229"/>
                <a:gd name="T33" fmla="*/ 244 h 244"/>
                <a:gd name="T34" fmla="*/ 163 w 229"/>
                <a:gd name="T35" fmla="*/ 235 h 244"/>
                <a:gd name="T36" fmla="*/ 148 w 229"/>
                <a:gd name="T37" fmla="*/ 231 h 244"/>
                <a:gd name="T38" fmla="*/ 140 w 229"/>
                <a:gd name="T39" fmla="*/ 226 h 244"/>
                <a:gd name="T40" fmla="*/ 136 w 229"/>
                <a:gd name="T41" fmla="*/ 216 h 244"/>
                <a:gd name="T42" fmla="*/ 135 w 229"/>
                <a:gd name="T43" fmla="*/ 199 h 244"/>
                <a:gd name="T44" fmla="*/ 135 w 229"/>
                <a:gd name="T45" fmla="*/ 16 h 244"/>
                <a:gd name="T46" fmla="*/ 161 w 229"/>
                <a:gd name="T47" fmla="*/ 16 h 244"/>
                <a:gd name="T48" fmla="*/ 179 w 229"/>
                <a:gd name="T49" fmla="*/ 18 h 244"/>
                <a:gd name="T50" fmla="*/ 190 w 229"/>
                <a:gd name="T51" fmla="*/ 25 h 244"/>
                <a:gd name="T52" fmla="*/ 199 w 229"/>
                <a:gd name="T53" fmla="*/ 38 h 244"/>
                <a:gd name="T54" fmla="*/ 208 w 229"/>
                <a:gd name="T55" fmla="*/ 62 h 244"/>
                <a:gd name="T56" fmla="*/ 229 w 229"/>
                <a:gd name="T57" fmla="*/ 62 h 244"/>
                <a:gd name="T58" fmla="*/ 229 w 229"/>
                <a:gd name="T5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9" h="244">
                  <a:moveTo>
                    <a:pt x="229" y="0"/>
                  </a:moveTo>
                  <a:cubicBezTo>
                    <a:pt x="0" y="0"/>
                    <a:pt x="0" y="0"/>
                    <a:pt x="0" y="0"/>
                  </a:cubicBezTo>
                  <a:cubicBezTo>
                    <a:pt x="0" y="62"/>
                    <a:pt x="0" y="62"/>
                    <a:pt x="0" y="62"/>
                  </a:cubicBezTo>
                  <a:cubicBezTo>
                    <a:pt x="21" y="62"/>
                    <a:pt x="21" y="62"/>
                    <a:pt x="21" y="62"/>
                  </a:cubicBezTo>
                  <a:cubicBezTo>
                    <a:pt x="24" y="53"/>
                    <a:pt x="27" y="45"/>
                    <a:pt x="30" y="39"/>
                  </a:cubicBezTo>
                  <a:cubicBezTo>
                    <a:pt x="33" y="32"/>
                    <a:pt x="36" y="28"/>
                    <a:pt x="40" y="24"/>
                  </a:cubicBezTo>
                  <a:cubicBezTo>
                    <a:pt x="44" y="21"/>
                    <a:pt x="47" y="19"/>
                    <a:pt x="52" y="18"/>
                  </a:cubicBezTo>
                  <a:cubicBezTo>
                    <a:pt x="56" y="16"/>
                    <a:pt x="62" y="16"/>
                    <a:pt x="68" y="16"/>
                  </a:cubicBezTo>
                  <a:cubicBezTo>
                    <a:pt x="95" y="16"/>
                    <a:pt x="95" y="16"/>
                    <a:pt x="95" y="16"/>
                  </a:cubicBezTo>
                  <a:cubicBezTo>
                    <a:pt x="95" y="199"/>
                    <a:pt x="95" y="199"/>
                    <a:pt x="95" y="199"/>
                  </a:cubicBezTo>
                  <a:cubicBezTo>
                    <a:pt x="95" y="206"/>
                    <a:pt x="94" y="211"/>
                    <a:pt x="94" y="215"/>
                  </a:cubicBezTo>
                  <a:cubicBezTo>
                    <a:pt x="93" y="219"/>
                    <a:pt x="92" y="222"/>
                    <a:pt x="91" y="224"/>
                  </a:cubicBezTo>
                  <a:cubicBezTo>
                    <a:pt x="89" y="226"/>
                    <a:pt x="88" y="228"/>
                    <a:pt x="85" y="229"/>
                  </a:cubicBezTo>
                  <a:cubicBezTo>
                    <a:pt x="83" y="231"/>
                    <a:pt x="81" y="232"/>
                    <a:pt x="78" y="233"/>
                  </a:cubicBezTo>
                  <a:cubicBezTo>
                    <a:pt x="74" y="234"/>
                    <a:pt x="71" y="234"/>
                    <a:pt x="66" y="235"/>
                  </a:cubicBezTo>
                  <a:cubicBezTo>
                    <a:pt x="66" y="244"/>
                    <a:pt x="66" y="244"/>
                    <a:pt x="66" y="244"/>
                  </a:cubicBezTo>
                  <a:cubicBezTo>
                    <a:pt x="163" y="244"/>
                    <a:pt x="163" y="244"/>
                    <a:pt x="163" y="244"/>
                  </a:cubicBezTo>
                  <a:cubicBezTo>
                    <a:pt x="163" y="235"/>
                    <a:pt x="163" y="235"/>
                    <a:pt x="163" y="235"/>
                  </a:cubicBezTo>
                  <a:cubicBezTo>
                    <a:pt x="156" y="234"/>
                    <a:pt x="151" y="233"/>
                    <a:pt x="148" y="231"/>
                  </a:cubicBezTo>
                  <a:cubicBezTo>
                    <a:pt x="145" y="230"/>
                    <a:pt x="142" y="228"/>
                    <a:pt x="140" y="226"/>
                  </a:cubicBezTo>
                  <a:cubicBezTo>
                    <a:pt x="138" y="223"/>
                    <a:pt x="137" y="220"/>
                    <a:pt x="136" y="216"/>
                  </a:cubicBezTo>
                  <a:cubicBezTo>
                    <a:pt x="135" y="211"/>
                    <a:pt x="135" y="206"/>
                    <a:pt x="135" y="199"/>
                  </a:cubicBezTo>
                  <a:cubicBezTo>
                    <a:pt x="135" y="16"/>
                    <a:pt x="135" y="16"/>
                    <a:pt x="135" y="16"/>
                  </a:cubicBezTo>
                  <a:cubicBezTo>
                    <a:pt x="161" y="16"/>
                    <a:pt x="161" y="16"/>
                    <a:pt x="161" y="16"/>
                  </a:cubicBezTo>
                  <a:cubicBezTo>
                    <a:pt x="169" y="16"/>
                    <a:pt x="175" y="16"/>
                    <a:pt x="179" y="18"/>
                  </a:cubicBezTo>
                  <a:cubicBezTo>
                    <a:pt x="183" y="19"/>
                    <a:pt x="186" y="21"/>
                    <a:pt x="190" y="25"/>
                  </a:cubicBezTo>
                  <a:cubicBezTo>
                    <a:pt x="193" y="28"/>
                    <a:pt x="196" y="32"/>
                    <a:pt x="199" y="38"/>
                  </a:cubicBezTo>
                  <a:cubicBezTo>
                    <a:pt x="202" y="44"/>
                    <a:pt x="205" y="52"/>
                    <a:pt x="208" y="62"/>
                  </a:cubicBezTo>
                  <a:cubicBezTo>
                    <a:pt x="229" y="62"/>
                    <a:pt x="229" y="62"/>
                    <a:pt x="229" y="62"/>
                  </a:cubicBezTo>
                  <a:cubicBezTo>
                    <a:pt x="229" y="0"/>
                    <a:pt x="229" y="0"/>
                    <a:pt x="229" y="0"/>
                  </a:cubicBezTo>
                </a:path>
              </a:pathLst>
            </a:custGeom>
            <a:solidFill>
              <a:srgbClr val="231815"/>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35" name="Freeform 304"/>
            <p:cNvSpPr/>
            <p:nvPr/>
          </p:nvSpPr>
          <p:spPr bwMode="auto">
            <a:xfrm>
              <a:off x="7459485" y="2027840"/>
              <a:ext cx="89467" cy="89060"/>
            </a:xfrm>
            <a:custGeom>
              <a:avLst/>
              <a:gdLst>
                <a:gd name="T0" fmla="*/ 245 w 245"/>
                <a:gd name="T1" fmla="*/ 0 h 244"/>
                <a:gd name="T2" fmla="*/ 165 w 245"/>
                <a:gd name="T3" fmla="*/ 0 h 244"/>
                <a:gd name="T4" fmla="*/ 165 w 245"/>
                <a:gd name="T5" fmla="*/ 9 h 244"/>
                <a:gd name="T6" fmla="*/ 179 w 245"/>
                <a:gd name="T7" fmla="*/ 13 h 244"/>
                <a:gd name="T8" fmla="*/ 183 w 245"/>
                <a:gd name="T9" fmla="*/ 23 h 244"/>
                <a:gd name="T10" fmla="*/ 180 w 245"/>
                <a:gd name="T11" fmla="*/ 38 h 244"/>
                <a:gd name="T12" fmla="*/ 168 w 245"/>
                <a:gd name="T13" fmla="*/ 59 h 244"/>
                <a:gd name="T14" fmla="*/ 126 w 245"/>
                <a:gd name="T15" fmla="*/ 121 h 244"/>
                <a:gd name="T16" fmla="*/ 83 w 245"/>
                <a:gd name="T17" fmla="*/ 53 h 244"/>
                <a:gd name="T18" fmla="*/ 73 w 245"/>
                <a:gd name="T19" fmla="*/ 35 h 244"/>
                <a:gd name="T20" fmla="*/ 70 w 245"/>
                <a:gd name="T21" fmla="*/ 23 h 244"/>
                <a:gd name="T22" fmla="*/ 90 w 245"/>
                <a:gd name="T23" fmla="*/ 9 h 244"/>
                <a:gd name="T24" fmla="*/ 90 w 245"/>
                <a:gd name="T25" fmla="*/ 0 h 244"/>
                <a:gd name="T26" fmla="*/ 0 w 245"/>
                <a:gd name="T27" fmla="*/ 0 h 244"/>
                <a:gd name="T28" fmla="*/ 0 w 245"/>
                <a:gd name="T29" fmla="*/ 9 h 244"/>
                <a:gd name="T30" fmla="*/ 13 w 245"/>
                <a:gd name="T31" fmla="*/ 15 h 244"/>
                <a:gd name="T32" fmla="*/ 24 w 245"/>
                <a:gd name="T33" fmla="*/ 26 h 244"/>
                <a:gd name="T34" fmla="*/ 40 w 245"/>
                <a:gd name="T35" fmla="*/ 50 h 244"/>
                <a:gd name="T36" fmla="*/ 98 w 245"/>
                <a:gd name="T37" fmla="*/ 142 h 244"/>
                <a:gd name="T38" fmla="*/ 98 w 245"/>
                <a:gd name="T39" fmla="*/ 199 h 244"/>
                <a:gd name="T40" fmla="*/ 97 w 245"/>
                <a:gd name="T41" fmla="*/ 216 h 244"/>
                <a:gd name="T42" fmla="*/ 93 w 245"/>
                <a:gd name="T43" fmla="*/ 226 h 244"/>
                <a:gd name="T44" fmla="*/ 85 w 245"/>
                <a:gd name="T45" fmla="*/ 231 h 244"/>
                <a:gd name="T46" fmla="*/ 70 w 245"/>
                <a:gd name="T47" fmla="*/ 235 h 244"/>
                <a:gd name="T48" fmla="*/ 70 w 245"/>
                <a:gd name="T49" fmla="*/ 244 h 244"/>
                <a:gd name="T50" fmla="*/ 167 w 245"/>
                <a:gd name="T51" fmla="*/ 244 h 244"/>
                <a:gd name="T52" fmla="*/ 167 w 245"/>
                <a:gd name="T53" fmla="*/ 235 h 244"/>
                <a:gd name="T54" fmla="*/ 151 w 245"/>
                <a:gd name="T55" fmla="*/ 231 h 244"/>
                <a:gd name="T56" fmla="*/ 144 w 245"/>
                <a:gd name="T57" fmla="*/ 225 h 244"/>
                <a:gd name="T58" fmla="*/ 139 w 245"/>
                <a:gd name="T59" fmla="*/ 215 h 244"/>
                <a:gd name="T60" fmla="*/ 138 w 245"/>
                <a:gd name="T61" fmla="*/ 199 h 244"/>
                <a:gd name="T62" fmla="*/ 138 w 245"/>
                <a:gd name="T63" fmla="*/ 141 h 244"/>
                <a:gd name="T64" fmla="*/ 197 w 245"/>
                <a:gd name="T65" fmla="*/ 56 h 244"/>
                <a:gd name="T66" fmla="*/ 217 w 245"/>
                <a:gd name="T67" fmla="*/ 29 h 244"/>
                <a:gd name="T68" fmla="*/ 230 w 245"/>
                <a:gd name="T69" fmla="*/ 16 h 244"/>
                <a:gd name="T70" fmla="*/ 245 w 245"/>
                <a:gd name="T71" fmla="*/ 9 h 244"/>
                <a:gd name="T72" fmla="*/ 245 w 245"/>
                <a:gd name="T73"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5" h="244">
                  <a:moveTo>
                    <a:pt x="245" y="0"/>
                  </a:moveTo>
                  <a:cubicBezTo>
                    <a:pt x="165" y="0"/>
                    <a:pt x="165" y="0"/>
                    <a:pt x="165" y="0"/>
                  </a:cubicBezTo>
                  <a:cubicBezTo>
                    <a:pt x="165" y="9"/>
                    <a:pt x="165" y="9"/>
                    <a:pt x="165" y="9"/>
                  </a:cubicBezTo>
                  <a:cubicBezTo>
                    <a:pt x="171" y="9"/>
                    <a:pt x="176" y="11"/>
                    <a:pt x="179" y="13"/>
                  </a:cubicBezTo>
                  <a:cubicBezTo>
                    <a:pt x="182" y="16"/>
                    <a:pt x="183" y="19"/>
                    <a:pt x="183" y="23"/>
                  </a:cubicBezTo>
                  <a:cubicBezTo>
                    <a:pt x="183" y="28"/>
                    <a:pt x="182" y="33"/>
                    <a:pt x="180" y="38"/>
                  </a:cubicBezTo>
                  <a:cubicBezTo>
                    <a:pt x="177" y="44"/>
                    <a:pt x="173" y="51"/>
                    <a:pt x="168" y="59"/>
                  </a:cubicBezTo>
                  <a:cubicBezTo>
                    <a:pt x="126" y="121"/>
                    <a:pt x="126" y="121"/>
                    <a:pt x="126" y="121"/>
                  </a:cubicBezTo>
                  <a:cubicBezTo>
                    <a:pt x="83" y="53"/>
                    <a:pt x="83" y="53"/>
                    <a:pt x="83" y="53"/>
                  </a:cubicBezTo>
                  <a:cubicBezTo>
                    <a:pt x="78" y="45"/>
                    <a:pt x="75" y="39"/>
                    <a:pt x="73" y="35"/>
                  </a:cubicBezTo>
                  <a:cubicBezTo>
                    <a:pt x="71" y="31"/>
                    <a:pt x="70" y="27"/>
                    <a:pt x="70" y="23"/>
                  </a:cubicBezTo>
                  <a:cubicBezTo>
                    <a:pt x="70" y="15"/>
                    <a:pt x="77" y="10"/>
                    <a:pt x="90" y="9"/>
                  </a:cubicBezTo>
                  <a:cubicBezTo>
                    <a:pt x="90" y="0"/>
                    <a:pt x="90" y="0"/>
                    <a:pt x="90" y="0"/>
                  </a:cubicBezTo>
                  <a:cubicBezTo>
                    <a:pt x="0" y="0"/>
                    <a:pt x="0" y="0"/>
                    <a:pt x="0" y="0"/>
                  </a:cubicBezTo>
                  <a:cubicBezTo>
                    <a:pt x="0" y="9"/>
                    <a:pt x="0" y="9"/>
                    <a:pt x="0" y="9"/>
                  </a:cubicBezTo>
                  <a:cubicBezTo>
                    <a:pt x="5" y="10"/>
                    <a:pt x="9" y="12"/>
                    <a:pt x="13" y="15"/>
                  </a:cubicBezTo>
                  <a:cubicBezTo>
                    <a:pt x="16" y="18"/>
                    <a:pt x="20" y="21"/>
                    <a:pt x="24" y="26"/>
                  </a:cubicBezTo>
                  <a:cubicBezTo>
                    <a:pt x="28" y="31"/>
                    <a:pt x="33" y="39"/>
                    <a:pt x="40" y="50"/>
                  </a:cubicBezTo>
                  <a:cubicBezTo>
                    <a:pt x="98" y="142"/>
                    <a:pt x="98" y="142"/>
                    <a:pt x="98" y="142"/>
                  </a:cubicBezTo>
                  <a:cubicBezTo>
                    <a:pt x="98" y="199"/>
                    <a:pt x="98" y="199"/>
                    <a:pt x="98" y="199"/>
                  </a:cubicBezTo>
                  <a:cubicBezTo>
                    <a:pt x="98" y="206"/>
                    <a:pt x="98" y="211"/>
                    <a:pt x="97" y="216"/>
                  </a:cubicBezTo>
                  <a:cubicBezTo>
                    <a:pt x="96" y="220"/>
                    <a:pt x="95" y="223"/>
                    <a:pt x="93" y="226"/>
                  </a:cubicBezTo>
                  <a:cubicBezTo>
                    <a:pt x="91" y="228"/>
                    <a:pt x="88" y="230"/>
                    <a:pt x="85" y="231"/>
                  </a:cubicBezTo>
                  <a:cubicBezTo>
                    <a:pt x="82" y="233"/>
                    <a:pt x="77" y="234"/>
                    <a:pt x="70" y="235"/>
                  </a:cubicBezTo>
                  <a:cubicBezTo>
                    <a:pt x="70" y="244"/>
                    <a:pt x="70" y="244"/>
                    <a:pt x="70" y="244"/>
                  </a:cubicBezTo>
                  <a:cubicBezTo>
                    <a:pt x="167" y="244"/>
                    <a:pt x="167" y="244"/>
                    <a:pt x="167" y="244"/>
                  </a:cubicBezTo>
                  <a:cubicBezTo>
                    <a:pt x="167" y="235"/>
                    <a:pt x="167" y="235"/>
                    <a:pt x="167" y="235"/>
                  </a:cubicBezTo>
                  <a:cubicBezTo>
                    <a:pt x="160" y="234"/>
                    <a:pt x="155" y="233"/>
                    <a:pt x="151" y="231"/>
                  </a:cubicBezTo>
                  <a:cubicBezTo>
                    <a:pt x="148" y="230"/>
                    <a:pt x="145" y="228"/>
                    <a:pt x="144" y="225"/>
                  </a:cubicBezTo>
                  <a:cubicBezTo>
                    <a:pt x="142" y="223"/>
                    <a:pt x="140" y="219"/>
                    <a:pt x="139" y="215"/>
                  </a:cubicBezTo>
                  <a:cubicBezTo>
                    <a:pt x="139" y="211"/>
                    <a:pt x="138" y="206"/>
                    <a:pt x="138" y="199"/>
                  </a:cubicBezTo>
                  <a:cubicBezTo>
                    <a:pt x="138" y="141"/>
                    <a:pt x="138" y="141"/>
                    <a:pt x="138" y="141"/>
                  </a:cubicBezTo>
                  <a:cubicBezTo>
                    <a:pt x="197" y="56"/>
                    <a:pt x="197" y="56"/>
                    <a:pt x="197" y="56"/>
                  </a:cubicBezTo>
                  <a:cubicBezTo>
                    <a:pt x="206" y="43"/>
                    <a:pt x="212" y="34"/>
                    <a:pt x="217" y="29"/>
                  </a:cubicBezTo>
                  <a:cubicBezTo>
                    <a:pt x="221" y="24"/>
                    <a:pt x="226" y="20"/>
                    <a:pt x="230" y="16"/>
                  </a:cubicBezTo>
                  <a:cubicBezTo>
                    <a:pt x="235" y="13"/>
                    <a:pt x="240" y="11"/>
                    <a:pt x="245" y="9"/>
                  </a:cubicBezTo>
                  <a:cubicBezTo>
                    <a:pt x="245" y="0"/>
                    <a:pt x="245" y="0"/>
                    <a:pt x="245" y="0"/>
                  </a:cubicBezTo>
                </a:path>
              </a:pathLst>
            </a:custGeom>
            <a:solidFill>
              <a:srgbClr val="231815"/>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136" name="图片 13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24897" y="1351534"/>
              <a:ext cx="630731" cy="835719"/>
            </a:xfrm>
            <a:prstGeom prst="rect">
              <a:avLst/>
            </a:prstGeom>
          </p:spPr>
        </p:pic>
      </p:grpSp>
      <p:cxnSp>
        <p:nvCxnSpPr>
          <p:cNvPr id="4" name="直接连接符 3"/>
          <p:cNvCxnSpPr>
            <a:cxnSpLocks/>
          </p:cNvCxnSpPr>
          <p:nvPr/>
        </p:nvCxnSpPr>
        <p:spPr>
          <a:xfrm>
            <a:off x="4026940" y="5530198"/>
            <a:ext cx="0" cy="973472"/>
          </a:xfrm>
          <a:prstGeom prst="line">
            <a:avLst/>
          </a:prstGeom>
          <a:ln w="19050">
            <a:solidFill>
              <a:srgbClr val="005EA0"/>
            </a:solidFill>
          </a:ln>
        </p:spPr>
        <p:style>
          <a:lnRef idx="1">
            <a:schemeClr val="accent1"/>
          </a:lnRef>
          <a:fillRef idx="0">
            <a:schemeClr val="accent1"/>
          </a:fillRef>
          <a:effectRef idx="0">
            <a:schemeClr val="accent1"/>
          </a:effectRef>
          <a:fontRef idx="minor">
            <a:schemeClr val="tx1"/>
          </a:fontRef>
        </p:style>
      </p:cxnSp>
      <p:sp>
        <p:nvSpPr>
          <p:cNvPr id="3" name="灯片编号占位符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12" name="文本框 11"/>
          <p:cNvSpPr txBox="1"/>
          <p:nvPr/>
        </p:nvSpPr>
        <p:spPr>
          <a:xfrm>
            <a:off x="4449317" y="5702825"/>
            <a:ext cx="6811511" cy="511807"/>
          </a:xfrm>
          <a:prstGeom prst="rect">
            <a:avLst/>
          </a:prstGeom>
          <a:noFill/>
        </p:spPr>
        <p:txBody>
          <a:bodyPr wrap="square" rtlCol="0">
            <a:spAutoFit/>
          </a:bodyPr>
          <a:lstStyle/>
          <a:p>
            <a:pPr lvl="0" defTabSz="914400" eaLnBrk="1" fontAlgn="auto" hangingPunct="1">
              <a:lnSpc>
                <a:spcPct val="125000"/>
              </a:lnSpc>
              <a:spcBef>
                <a:spcPts val="0"/>
              </a:spcBef>
              <a:spcAft>
                <a:spcPts val="0"/>
              </a:spcAft>
              <a:defRPr/>
            </a:pPr>
            <a:r>
              <a:rPr lang="zh-CN" altLang="en-US" sz="2400" dirty="0">
                <a:solidFill>
                  <a:prstClr val="black">
                    <a:lumMod val="65000"/>
                    <a:lumOff val="35000"/>
                  </a:prstClr>
                </a:solidFill>
                <a:latin typeface="微软雅黑" panose="020B0503020204020204" charset="-122"/>
                <a:ea typeface="微软雅黑" panose="020B0503020204020204" charset="-122"/>
                <a:cs typeface="微软雅黑" panose="020B0503020204020204" charset="-122"/>
              </a:rPr>
              <a:t>南京医科大学公共卫生学院  </a:t>
            </a:r>
            <a:r>
              <a:rPr lang="en-US" altLang="zh-CN" sz="2400" dirty="0">
                <a:solidFill>
                  <a:prstClr val="black">
                    <a:lumMod val="65000"/>
                    <a:lumOff val="35000"/>
                  </a:prstClr>
                </a:solidFill>
                <a:latin typeface="微软雅黑" panose="020B0503020204020204" charset="-122"/>
                <a:ea typeface="微软雅黑" panose="020B0503020204020204" charset="-122"/>
                <a:cs typeface="微软雅黑" panose="020B0503020204020204" charset="-122"/>
              </a:rPr>
              <a:t>2022-3-22</a:t>
            </a:r>
            <a:endParaRPr kumimoji="0" lang="zh-CN" altLang="en-US" sz="24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微软雅黑" panose="020B0503020204020204" charset="-122"/>
            </a:endParaRPr>
          </a:p>
        </p:txBody>
      </p:sp>
      <p:sp>
        <p:nvSpPr>
          <p:cNvPr id="10" name="文本框 9"/>
          <p:cNvSpPr txBox="1"/>
          <p:nvPr/>
        </p:nvSpPr>
        <p:spPr>
          <a:xfrm>
            <a:off x="461375" y="2668807"/>
            <a:ext cx="11520854" cy="959045"/>
          </a:xfrm>
          <a:prstGeom prst="rect">
            <a:avLst/>
          </a:prstGeom>
          <a:noFill/>
        </p:spPr>
        <p:txBody>
          <a:bodyPr wrap="square" rtlCol="0">
            <a:spAutoFit/>
          </a:bodyPr>
          <a:lstStyle/>
          <a:p>
            <a:pPr lvl="0" algn="ctr" defTabSz="914400" eaLnBrk="1" fontAlgn="auto" hangingPunct="1">
              <a:lnSpc>
                <a:spcPct val="130000"/>
              </a:lnSpc>
              <a:spcBef>
                <a:spcPts val="0"/>
              </a:spcBef>
              <a:spcAft>
                <a:spcPts val="0"/>
              </a:spcAft>
              <a:defRPr/>
            </a:pPr>
            <a:r>
              <a:rPr lang="zh-CN" altLang="en-US" sz="4800" b="1" dirty="0">
                <a:solidFill>
                  <a:schemeClr val="bg1"/>
                </a:solidFill>
                <a:latin typeface="微软雅黑" panose="020B0503020204020204" charset="-122"/>
                <a:ea typeface="微软雅黑" panose="020B0503020204020204" charset="-122"/>
                <a:cs typeface="微软雅黑" panose="020B0503020204020204" charset="-122"/>
                <a:sym typeface="+mn-ea"/>
              </a:rPr>
              <a:t>江苏省校园突发新冠疫情应急处置预案</a:t>
            </a:r>
            <a:endParaRPr kumimoji="0" lang="zh-CN" altLang="en-US" sz="48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0C1FEA-2719-4C9B-ABCE-C11B0107A46F}"/>
              </a:ext>
            </a:extLst>
          </p:cNvPr>
          <p:cNvSpPr>
            <a:spLocks noGrp="1"/>
          </p:cNvSpPr>
          <p:nvPr>
            <p:ph type="title"/>
          </p:nvPr>
        </p:nvSpPr>
        <p:spPr>
          <a:xfrm>
            <a:off x="838200" y="341771"/>
            <a:ext cx="10515600" cy="779145"/>
          </a:xfrm>
        </p:spPr>
        <p:txBody>
          <a:bodyPr/>
          <a:lstStyle/>
          <a:p>
            <a:r>
              <a:rPr lang="zh-CN" altLang="zh-CN" dirty="0"/>
              <a:t>二</a:t>
            </a:r>
            <a:r>
              <a:rPr lang="zh-CN" altLang="en-US" dirty="0"/>
              <a:t>、</a:t>
            </a:r>
            <a:r>
              <a:rPr lang="zh-CN" altLang="zh-CN" dirty="0"/>
              <a:t>启动联防联控机制</a:t>
            </a:r>
            <a:endParaRPr lang="zh-CN" altLang="en-US" dirty="0"/>
          </a:p>
        </p:txBody>
      </p:sp>
      <p:sp>
        <p:nvSpPr>
          <p:cNvPr id="3" name="灯片编号占位符 2">
            <a:extLst>
              <a:ext uri="{FF2B5EF4-FFF2-40B4-BE49-F238E27FC236}">
                <a16:creationId xmlns:a16="http://schemas.microsoft.com/office/drawing/2014/main" id="{CC264037-6906-4CFA-9D46-D3519767751B}"/>
              </a:ext>
            </a:extLst>
          </p:cNvPr>
          <p:cNvSpPr>
            <a:spLocks noGrp="1"/>
          </p:cNvSpPr>
          <p:nvPr>
            <p:ph type="sldNum" sz="quarter" idx="12"/>
          </p:nvPr>
        </p:nvSpPr>
        <p:spPr/>
        <p:txBody>
          <a:bodyPr/>
          <a:lstStyle/>
          <a:p>
            <a:fld id="{7D9BB5D0-35E4-459D-AEF3-FE4D7C45CC19}" type="slidenum">
              <a:rPr lang="zh-CN" altLang="en-US" smtClean="0"/>
              <a:t>10</a:t>
            </a:fld>
            <a:endParaRPr lang="zh-CN" altLang="en-US"/>
          </a:p>
        </p:txBody>
      </p:sp>
      <p:sp>
        <p:nvSpPr>
          <p:cNvPr id="4" name="内容占位符 3">
            <a:extLst>
              <a:ext uri="{FF2B5EF4-FFF2-40B4-BE49-F238E27FC236}">
                <a16:creationId xmlns:a16="http://schemas.microsoft.com/office/drawing/2014/main" id="{C19C7632-F300-4C5D-A4E8-BD783627ACE4}"/>
              </a:ext>
            </a:extLst>
          </p:cNvPr>
          <p:cNvSpPr>
            <a:spLocks noGrp="1"/>
          </p:cNvSpPr>
          <p:nvPr>
            <p:ph idx="1"/>
          </p:nvPr>
        </p:nvSpPr>
        <p:spPr>
          <a:xfrm>
            <a:off x="609911" y="1600642"/>
            <a:ext cx="11016031" cy="4310301"/>
          </a:xfrm>
        </p:spPr>
        <p:txBody>
          <a:bodyPr>
            <a:normAutofit/>
          </a:bodyPr>
          <a:lstStyle/>
          <a:p>
            <a:pPr>
              <a:lnSpc>
                <a:spcPct val="100000"/>
              </a:lnSpc>
              <a:spcBef>
                <a:spcPts val="600"/>
              </a:spcBef>
              <a:spcAft>
                <a:spcPts val="600"/>
              </a:spcAft>
            </a:pPr>
            <a:r>
              <a:rPr lang="zh-CN" altLang="zh-CN" dirty="0"/>
              <a:t>在属地县级疫情防控领导</a:t>
            </a:r>
            <a:r>
              <a:rPr lang="zh-CN" altLang="zh-CN" dirty="0">
                <a:solidFill>
                  <a:srgbClr val="FF0000"/>
                </a:solidFill>
              </a:rPr>
              <a:t>指挥机构统一领导</a:t>
            </a:r>
            <a:r>
              <a:rPr lang="zh-CN" altLang="zh-CN" dirty="0"/>
              <a:t>下，成立学校疫情处置</a:t>
            </a:r>
            <a:r>
              <a:rPr lang="zh-CN" altLang="zh-CN" dirty="0">
                <a:solidFill>
                  <a:srgbClr val="FF0000"/>
                </a:solidFill>
              </a:rPr>
              <a:t>专班</a:t>
            </a:r>
            <a:r>
              <a:rPr lang="zh-CN" altLang="en-US" dirty="0"/>
              <a:t>。</a:t>
            </a:r>
            <a:endParaRPr lang="en-US" altLang="zh-CN" dirty="0">
              <a:latin typeface="微软雅黑" panose="020B0503020204020204" pitchFamily="34" charset="-122"/>
              <a:ea typeface="微软雅黑" panose="020B0503020204020204" pitchFamily="34" charset="-122"/>
            </a:endParaRPr>
          </a:p>
          <a:p>
            <a:pPr>
              <a:lnSpc>
                <a:spcPct val="100000"/>
              </a:lnSpc>
              <a:spcBef>
                <a:spcPts val="600"/>
              </a:spcBef>
              <a:spcAft>
                <a:spcPts val="600"/>
              </a:spcAft>
            </a:pPr>
            <a:r>
              <a:rPr lang="zh-CN" altLang="en-US" dirty="0">
                <a:latin typeface="微软雅黑" panose="020B0503020204020204" pitchFamily="34" charset="-122"/>
                <a:ea typeface="微软雅黑" panose="020B0503020204020204" pitchFamily="34" charset="-122"/>
              </a:rPr>
              <a:t>属地</a:t>
            </a:r>
            <a:r>
              <a:rPr lang="zh-CN" altLang="en-US" dirty="0">
                <a:solidFill>
                  <a:srgbClr val="FF0000"/>
                </a:solidFill>
                <a:latin typeface="微软雅黑" panose="020B0503020204020204" pitchFamily="34" charset="-122"/>
                <a:ea typeface="微软雅黑" panose="020B0503020204020204" pitchFamily="34" charset="-122"/>
              </a:rPr>
              <a:t>政府和相关部门</a:t>
            </a:r>
            <a:r>
              <a:rPr lang="zh-CN" altLang="en-US" dirty="0">
                <a:latin typeface="微软雅黑" panose="020B0503020204020204" pitchFamily="34" charset="-122"/>
                <a:ea typeface="微软雅黑" panose="020B0503020204020204" pitchFamily="34" charset="-122"/>
              </a:rPr>
              <a:t>第一时间介入，靠前指挥，建立“一对一”专项协作机制。</a:t>
            </a:r>
            <a:endParaRPr lang="en-US" altLang="zh-CN" dirty="0">
              <a:latin typeface="微软雅黑" panose="020B0503020204020204" pitchFamily="34" charset="-122"/>
              <a:ea typeface="微软雅黑" panose="020B0503020204020204" pitchFamily="34" charset="-122"/>
            </a:endParaRPr>
          </a:p>
          <a:p>
            <a:pPr>
              <a:lnSpc>
                <a:spcPct val="100000"/>
              </a:lnSpc>
              <a:spcBef>
                <a:spcPts val="600"/>
              </a:spcBef>
              <a:spcAft>
                <a:spcPts val="600"/>
              </a:spcAft>
            </a:pPr>
            <a:r>
              <a:rPr lang="zh-CN" altLang="en-US" dirty="0">
                <a:latin typeface="微软雅黑" panose="020B0503020204020204" pitchFamily="34" charset="-122"/>
                <a:ea typeface="微软雅黑" panose="020B0503020204020204" pitchFamily="34" charset="-122"/>
              </a:rPr>
              <a:t>派驻固定对接的“五大员”（包括教育、公安、卫生健康、市场监管及街道社区工作人员和相关专家）进驻学校，协助落实防控措施。</a:t>
            </a:r>
            <a:endParaRPr lang="en-US" altLang="zh-CN" dirty="0">
              <a:latin typeface="微软雅黑" panose="020B0503020204020204" pitchFamily="34" charset="-122"/>
              <a:ea typeface="微软雅黑" panose="020B0503020204020204" pitchFamily="34" charset="-122"/>
            </a:endParaRPr>
          </a:p>
          <a:p>
            <a:pPr>
              <a:lnSpc>
                <a:spcPct val="100000"/>
              </a:lnSpc>
              <a:spcBef>
                <a:spcPts val="600"/>
              </a:spcBef>
              <a:spcAft>
                <a:spcPts val="600"/>
              </a:spcAft>
            </a:pPr>
            <a:r>
              <a:rPr lang="zh-CN" altLang="zh-CN" dirty="0">
                <a:solidFill>
                  <a:srgbClr val="FF0000"/>
                </a:solidFill>
              </a:rPr>
              <a:t>依靠政府部门力量</a:t>
            </a:r>
            <a:r>
              <a:rPr lang="zh-CN" altLang="zh-CN" dirty="0"/>
              <a:t>紧急征用宾馆、交通工具，第一时间将排查出的密接</a:t>
            </a:r>
            <a:r>
              <a:rPr lang="zh-CN" altLang="en-US" dirty="0"/>
              <a:t>、</a:t>
            </a:r>
            <a:r>
              <a:rPr lang="zh-CN" altLang="zh-CN" dirty="0"/>
              <a:t>密接的密接协助转运至校外集中隔离点</a:t>
            </a:r>
            <a:r>
              <a:rPr lang="zh-CN" altLang="en-US" dirty="0"/>
              <a:t>。</a:t>
            </a:r>
            <a:endParaRPr lang="en-US" altLang="zh-CN" dirty="0"/>
          </a:p>
          <a:p>
            <a:pPr>
              <a:lnSpc>
                <a:spcPct val="100000"/>
              </a:lnSpc>
              <a:spcBef>
                <a:spcPts val="600"/>
              </a:spcBef>
              <a:spcAft>
                <a:spcPts val="600"/>
              </a:spcAft>
            </a:pPr>
            <a:r>
              <a:rPr lang="zh-CN" altLang="zh-CN" dirty="0"/>
              <a:t>明确疫情相关信息由属地相关部门</a:t>
            </a:r>
            <a:r>
              <a:rPr lang="zh-CN" altLang="zh-CN" dirty="0">
                <a:solidFill>
                  <a:srgbClr val="FF0000"/>
                </a:solidFill>
              </a:rPr>
              <a:t>扎口</a:t>
            </a:r>
            <a:r>
              <a:rPr lang="zh-CN" altLang="zh-CN" dirty="0"/>
              <a:t>，及时向社会发布事件信息或公告，并向各有关部门通报。</a:t>
            </a:r>
          </a:p>
          <a:p>
            <a:pPr>
              <a:lnSpc>
                <a:spcPct val="100000"/>
              </a:lnSpc>
              <a:spcBef>
                <a:spcPts val="600"/>
              </a:spcBef>
              <a:spcAft>
                <a:spcPts val="600"/>
              </a:spcAft>
            </a:pPr>
            <a:endParaRPr lang="zh-CN" altLang="en-US" dirty="0">
              <a:latin typeface="微软雅黑" panose="020B0503020204020204" pitchFamily="34" charset="-122"/>
              <a:ea typeface="微软雅黑" panose="020B0503020204020204" pitchFamily="34" charset="-122"/>
            </a:endParaRPr>
          </a:p>
        </p:txBody>
      </p:sp>
      <p:sp>
        <p:nvSpPr>
          <p:cNvPr id="5" name="矩形 4">
            <a:extLst>
              <a:ext uri="{FF2B5EF4-FFF2-40B4-BE49-F238E27FC236}">
                <a16:creationId xmlns:a16="http://schemas.microsoft.com/office/drawing/2014/main" id="{50351B3C-B2F7-418C-B2A5-3452FEFCE55D}"/>
              </a:ext>
            </a:extLst>
          </p:cNvPr>
          <p:cNvSpPr/>
          <p:nvPr/>
        </p:nvSpPr>
        <p:spPr>
          <a:xfrm>
            <a:off x="8763000" y="5121217"/>
            <a:ext cx="3178628" cy="132343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defTabSz="914400" eaLnBrk="1" fontAlgn="auto" hangingPunct="1">
              <a:spcBef>
                <a:spcPts val="600"/>
              </a:spcBef>
              <a:spcAft>
                <a:spcPts val="600"/>
              </a:spcAft>
              <a:defRPr/>
            </a:pPr>
            <a:r>
              <a:rPr lang="zh-CN" altLang="en-US" sz="2000" dirty="0">
                <a:solidFill>
                  <a:srgbClr val="FF0000"/>
                </a:solidFill>
                <a:latin typeface="微软雅黑" panose="020B0503020204020204" pitchFamily="34" charset="-122"/>
                <a:ea typeface="微软雅黑" panose="020B0503020204020204" pitchFamily="34" charset="-122"/>
              </a:rPr>
              <a:t>注意事项</a:t>
            </a:r>
            <a:endParaRPr lang="en-US" altLang="zh-CN" sz="2000" dirty="0">
              <a:latin typeface="微软雅黑" panose="020B0503020204020204" pitchFamily="34" charset="-122"/>
              <a:ea typeface="微软雅黑" panose="020B0503020204020204" pitchFamily="34" charset="-122"/>
            </a:endParaRPr>
          </a:p>
          <a:p>
            <a:pPr marL="342900" lvl="0" indent="-342900" defTabSz="914400" eaLnBrk="1" fontAlgn="auto" hangingPunct="1">
              <a:spcBef>
                <a:spcPts val="600"/>
              </a:spcBef>
              <a:spcAft>
                <a:spcPts val="600"/>
              </a:spcAft>
              <a:buFont typeface="Wingdings" panose="05000000000000000000" pitchFamily="2" charset="2"/>
              <a:buChar char="l"/>
              <a:defRPr/>
            </a:pPr>
            <a:r>
              <a:rPr lang="zh-CN" altLang="en-US" sz="2000" dirty="0">
                <a:latin typeface="微软雅黑" panose="020B0503020204020204" pitchFamily="34" charset="-122"/>
                <a:ea typeface="微软雅黑" panose="020B0503020204020204" pitchFamily="34" charset="-122"/>
              </a:rPr>
              <a:t>进驻学校后的办公地点？</a:t>
            </a:r>
            <a:endParaRPr lang="en-US" altLang="zh-CN" sz="2000" dirty="0">
              <a:latin typeface="微软雅黑" panose="020B0503020204020204" pitchFamily="34" charset="-122"/>
              <a:ea typeface="微软雅黑" panose="020B0503020204020204" pitchFamily="34" charset="-122"/>
            </a:endParaRPr>
          </a:p>
          <a:p>
            <a:pPr marL="342900" lvl="0" indent="-342900" defTabSz="914400" eaLnBrk="1" fontAlgn="auto" hangingPunct="1">
              <a:spcBef>
                <a:spcPts val="600"/>
              </a:spcBef>
              <a:spcAft>
                <a:spcPts val="600"/>
              </a:spcAft>
              <a:buFont typeface="Wingdings" panose="05000000000000000000" pitchFamily="2" charset="2"/>
              <a:buChar char="l"/>
              <a:defRPr/>
            </a:pPr>
            <a:r>
              <a:rPr lang="zh-CN" altLang="en-US" sz="2000" dirty="0">
                <a:latin typeface="微软雅黑" panose="020B0503020204020204" pitchFamily="34" charset="-122"/>
                <a:ea typeface="微软雅黑" panose="020B0503020204020204" pitchFamily="34" charset="-122"/>
              </a:rPr>
              <a:t>进驻学校后的食宿安排？</a:t>
            </a:r>
            <a:endParaRPr lang="en-US" altLang="zh-CN"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94201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2991EA-E4D8-4BDF-A11A-26E7BD6AF244}"/>
              </a:ext>
            </a:extLst>
          </p:cNvPr>
          <p:cNvSpPr>
            <a:spLocks noGrp="1"/>
          </p:cNvSpPr>
          <p:nvPr>
            <p:ph type="title"/>
          </p:nvPr>
        </p:nvSpPr>
        <p:spPr/>
        <p:txBody>
          <a:bodyPr/>
          <a:lstStyle/>
          <a:p>
            <a:r>
              <a:rPr lang="zh-CN" altLang="en-US" dirty="0"/>
              <a:t>三、启动校园应急响应</a:t>
            </a:r>
          </a:p>
        </p:txBody>
      </p:sp>
      <p:sp>
        <p:nvSpPr>
          <p:cNvPr id="3" name="灯片编号占位符 2">
            <a:extLst>
              <a:ext uri="{FF2B5EF4-FFF2-40B4-BE49-F238E27FC236}">
                <a16:creationId xmlns:a16="http://schemas.microsoft.com/office/drawing/2014/main" id="{963788FD-F701-4E9B-800A-084E0D2E5D4E}"/>
              </a:ext>
            </a:extLst>
          </p:cNvPr>
          <p:cNvSpPr>
            <a:spLocks noGrp="1"/>
          </p:cNvSpPr>
          <p:nvPr>
            <p:ph type="sldNum" sz="quarter" idx="12"/>
          </p:nvPr>
        </p:nvSpPr>
        <p:spPr/>
        <p:txBody>
          <a:bodyPr/>
          <a:lstStyle/>
          <a:p>
            <a:fld id="{7D9BB5D0-35E4-459D-AEF3-FE4D7C45CC19}" type="slidenum">
              <a:rPr lang="zh-CN" altLang="en-US" smtClean="0"/>
              <a:t>11</a:t>
            </a:fld>
            <a:endParaRPr lang="zh-CN" altLang="en-US"/>
          </a:p>
        </p:txBody>
      </p:sp>
      <p:sp>
        <p:nvSpPr>
          <p:cNvPr id="4" name="内容占位符 3">
            <a:extLst>
              <a:ext uri="{FF2B5EF4-FFF2-40B4-BE49-F238E27FC236}">
                <a16:creationId xmlns:a16="http://schemas.microsoft.com/office/drawing/2014/main" id="{F5447BD4-90E0-4A47-B522-6E5E9FCE51B5}"/>
              </a:ext>
            </a:extLst>
          </p:cNvPr>
          <p:cNvSpPr>
            <a:spLocks noGrp="1"/>
          </p:cNvSpPr>
          <p:nvPr>
            <p:ph idx="1"/>
          </p:nvPr>
        </p:nvSpPr>
        <p:spPr>
          <a:xfrm>
            <a:off x="511820" y="1686013"/>
            <a:ext cx="11070580" cy="3332301"/>
          </a:xfrm>
        </p:spPr>
        <p:txBody>
          <a:bodyPr>
            <a:normAutofit/>
          </a:bodyPr>
          <a:lstStyle/>
          <a:p>
            <a:pPr>
              <a:lnSpc>
                <a:spcPct val="100000"/>
              </a:lnSpc>
              <a:spcBef>
                <a:spcPts val="600"/>
              </a:spcBef>
              <a:spcAft>
                <a:spcPts val="600"/>
              </a:spcAft>
            </a:pPr>
            <a:r>
              <a:rPr lang="zh-CN" altLang="zh-CN" dirty="0"/>
              <a:t>学校新冠肺炎校园突发疫情应急处置工作领导小组、工作组立即进入应急状态</a:t>
            </a:r>
            <a:endParaRPr lang="en-US" altLang="zh-CN" dirty="0"/>
          </a:p>
          <a:p>
            <a:pPr>
              <a:lnSpc>
                <a:spcPct val="100000"/>
              </a:lnSpc>
              <a:spcBef>
                <a:spcPts val="600"/>
              </a:spcBef>
              <a:spcAft>
                <a:spcPts val="600"/>
              </a:spcAft>
            </a:pPr>
            <a:r>
              <a:rPr lang="zh-CN" altLang="zh-CN" dirty="0"/>
              <a:t>应急体系立即启动</a:t>
            </a:r>
            <a:endParaRPr lang="en-US" altLang="zh-CN" dirty="0"/>
          </a:p>
          <a:p>
            <a:pPr>
              <a:lnSpc>
                <a:spcPct val="100000"/>
              </a:lnSpc>
              <a:spcBef>
                <a:spcPts val="600"/>
              </a:spcBef>
              <a:spcAft>
                <a:spcPts val="600"/>
              </a:spcAft>
            </a:pPr>
            <a:r>
              <a:rPr lang="zh-CN" altLang="zh-CN" dirty="0"/>
              <a:t>应急人员立即到岗</a:t>
            </a:r>
            <a:endParaRPr lang="en-US" altLang="zh-CN" dirty="0"/>
          </a:p>
          <a:p>
            <a:pPr>
              <a:lnSpc>
                <a:spcPct val="100000"/>
              </a:lnSpc>
              <a:spcBef>
                <a:spcPts val="600"/>
              </a:spcBef>
              <a:spcAft>
                <a:spcPts val="600"/>
              </a:spcAft>
            </a:pPr>
            <a:r>
              <a:rPr lang="zh-CN" altLang="zh-CN" dirty="0"/>
              <a:t>应急处置立即展开</a:t>
            </a:r>
            <a:endParaRPr lang="en-US" altLang="zh-CN" dirty="0"/>
          </a:p>
          <a:p>
            <a:pPr>
              <a:lnSpc>
                <a:spcPct val="100000"/>
              </a:lnSpc>
              <a:spcBef>
                <a:spcPts val="600"/>
              </a:spcBef>
              <a:spcAft>
                <a:spcPts val="600"/>
              </a:spcAft>
            </a:pPr>
            <a:endParaRPr lang="en-US" altLang="zh-CN" sz="2800" dirty="0">
              <a:latin typeface="微软雅黑" panose="020B0503020204020204" pitchFamily="34" charset="-122"/>
              <a:ea typeface="微软雅黑" panose="020B0503020204020204" pitchFamily="34" charset="-122"/>
            </a:endParaRPr>
          </a:p>
          <a:p>
            <a:pPr>
              <a:lnSpc>
                <a:spcPct val="100000"/>
              </a:lnSpc>
              <a:spcBef>
                <a:spcPts val="600"/>
              </a:spcBef>
              <a:spcAft>
                <a:spcPts val="600"/>
              </a:spcAft>
            </a:pPr>
            <a:endParaRPr lang="zh-CN" altLang="en-US" sz="2800" dirty="0">
              <a:latin typeface="微软雅黑" panose="020B0503020204020204" pitchFamily="34" charset="-122"/>
              <a:ea typeface="微软雅黑" panose="020B0503020204020204" pitchFamily="34" charset="-122"/>
            </a:endParaRPr>
          </a:p>
        </p:txBody>
      </p:sp>
      <p:sp>
        <p:nvSpPr>
          <p:cNvPr id="10" name="矩形 9">
            <a:extLst>
              <a:ext uri="{FF2B5EF4-FFF2-40B4-BE49-F238E27FC236}">
                <a16:creationId xmlns:a16="http://schemas.microsoft.com/office/drawing/2014/main" id="{F8EF01AE-E905-408A-8170-4ECAAC8420B1}"/>
              </a:ext>
            </a:extLst>
          </p:cNvPr>
          <p:cNvSpPr/>
          <p:nvPr/>
        </p:nvSpPr>
        <p:spPr>
          <a:xfrm>
            <a:off x="7868376" y="4587427"/>
            <a:ext cx="3178628" cy="132343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defTabSz="914400" eaLnBrk="1" fontAlgn="auto" hangingPunct="1">
              <a:spcBef>
                <a:spcPts val="600"/>
              </a:spcBef>
              <a:spcAft>
                <a:spcPts val="600"/>
              </a:spcAft>
              <a:defRPr/>
            </a:pPr>
            <a:r>
              <a:rPr lang="zh-CN" altLang="en-US" sz="2000" dirty="0">
                <a:solidFill>
                  <a:srgbClr val="FF0000"/>
                </a:solidFill>
                <a:latin typeface="微软雅黑" panose="020B0503020204020204" pitchFamily="34" charset="-122"/>
                <a:ea typeface="微软雅黑" panose="020B0503020204020204" pitchFamily="34" charset="-122"/>
              </a:rPr>
              <a:t>注意事项</a:t>
            </a:r>
            <a:endParaRPr lang="en-US" altLang="zh-CN" sz="2000" dirty="0">
              <a:latin typeface="微软雅黑" panose="020B0503020204020204" pitchFamily="34" charset="-122"/>
              <a:ea typeface="微软雅黑" panose="020B0503020204020204" pitchFamily="34" charset="-122"/>
            </a:endParaRPr>
          </a:p>
          <a:p>
            <a:pPr marL="342900" lvl="0" indent="-342900" defTabSz="914400" eaLnBrk="1" fontAlgn="auto" hangingPunct="1">
              <a:spcBef>
                <a:spcPts val="600"/>
              </a:spcBef>
              <a:spcAft>
                <a:spcPts val="600"/>
              </a:spcAft>
              <a:buFont typeface="Wingdings" panose="05000000000000000000" pitchFamily="2" charset="2"/>
              <a:buChar char="l"/>
              <a:defRPr/>
            </a:pPr>
            <a:r>
              <a:rPr lang="zh-CN" altLang="en-US" sz="2000" dirty="0">
                <a:latin typeface="微软雅黑" panose="020B0503020204020204" pitchFamily="34" charset="-122"/>
                <a:ea typeface="微软雅黑" panose="020B0503020204020204" pitchFamily="34" charset="-122"/>
              </a:rPr>
              <a:t>谁负责通知各工作组？</a:t>
            </a:r>
            <a:endParaRPr lang="en-US" altLang="zh-CN" sz="2000" dirty="0">
              <a:latin typeface="微软雅黑" panose="020B0503020204020204" pitchFamily="34" charset="-122"/>
              <a:ea typeface="微软雅黑" panose="020B0503020204020204" pitchFamily="34" charset="-122"/>
            </a:endParaRPr>
          </a:p>
          <a:p>
            <a:pPr marL="342900" lvl="0" indent="-342900" defTabSz="914400" eaLnBrk="1" fontAlgn="auto" hangingPunct="1">
              <a:spcBef>
                <a:spcPts val="600"/>
              </a:spcBef>
              <a:spcAft>
                <a:spcPts val="600"/>
              </a:spcAft>
              <a:buFont typeface="Wingdings" panose="05000000000000000000" pitchFamily="2" charset="2"/>
              <a:buChar char="l"/>
              <a:defRPr/>
            </a:pPr>
            <a:r>
              <a:rPr lang="zh-CN" altLang="en-US" sz="2000" dirty="0">
                <a:latin typeface="微软雅黑" panose="020B0503020204020204" pitchFamily="34" charset="-122"/>
                <a:ea typeface="微软雅黑" panose="020B0503020204020204" pitchFamily="34" charset="-122"/>
              </a:rPr>
              <a:t>何时召开第一次会议？</a:t>
            </a:r>
          </a:p>
        </p:txBody>
      </p:sp>
    </p:spTree>
    <p:extLst>
      <p:ext uri="{BB962C8B-B14F-4D97-AF65-F5344CB8AC3E}">
        <p14:creationId xmlns:p14="http://schemas.microsoft.com/office/powerpoint/2010/main" val="573018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8C2093-17D1-4533-AFC1-228423D90DF8}"/>
              </a:ext>
            </a:extLst>
          </p:cNvPr>
          <p:cNvSpPr>
            <a:spLocks noGrp="1"/>
          </p:cNvSpPr>
          <p:nvPr>
            <p:ph type="title"/>
          </p:nvPr>
        </p:nvSpPr>
        <p:spPr/>
        <p:txBody>
          <a:bodyPr/>
          <a:lstStyle/>
          <a:p>
            <a:r>
              <a:rPr lang="zh-CN" altLang="en-US" dirty="0"/>
              <a:t>四、</a:t>
            </a:r>
            <a:r>
              <a:rPr lang="zh-CN" altLang="zh-CN" dirty="0"/>
              <a:t>校园封闭与管控</a:t>
            </a:r>
            <a:endParaRPr lang="zh-CN" altLang="en-US" dirty="0"/>
          </a:p>
        </p:txBody>
      </p:sp>
      <p:sp>
        <p:nvSpPr>
          <p:cNvPr id="3" name="灯片编号占位符 2">
            <a:extLst>
              <a:ext uri="{FF2B5EF4-FFF2-40B4-BE49-F238E27FC236}">
                <a16:creationId xmlns:a16="http://schemas.microsoft.com/office/drawing/2014/main" id="{4724B0B9-1849-4510-BFB4-1AE044F6C936}"/>
              </a:ext>
            </a:extLst>
          </p:cNvPr>
          <p:cNvSpPr>
            <a:spLocks noGrp="1"/>
          </p:cNvSpPr>
          <p:nvPr>
            <p:ph type="sldNum" sz="quarter" idx="12"/>
          </p:nvPr>
        </p:nvSpPr>
        <p:spPr/>
        <p:txBody>
          <a:bodyPr/>
          <a:lstStyle/>
          <a:p>
            <a:fld id="{7D9BB5D0-35E4-459D-AEF3-FE4D7C45CC19}" type="slidenum">
              <a:rPr lang="zh-CN" altLang="en-US" smtClean="0"/>
              <a:t>12</a:t>
            </a:fld>
            <a:endParaRPr lang="zh-CN" altLang="en-US"/>
          </a:p>
        </p:txBody>
      </p:sp>
      <p:sp>
        <p:nvSpPr>
          <p:cNvPr id="4" name="内容占位符 3">
            <a:extLst>
              <a:ext uri="{FF2B5EF4-FFF2-40B4-BE49-F238E27FC236}">
                <a16:creationId xmlns:a16="http://schemas.microsoft.com/office/drawing/2014/main" id="{B3F118CA-EF30-4B3D-B9B6-A080521B8BB1}"/>
              </a:ext>
            </a:extLst>
          </p:cNvPr>
          <p:cNvSpPr>
            <a:spLocks noGrp="1"/>
          </p:cNvSpPr>
          <p:nvPr>
            <p:ph idx="1"/>
          </p:nvPr>
        </p:nvSpPr>
        <p:spPr>
          <a:xfrm>
            <a:off x="522825" y="1487155"/>
            <a:ext cx="10830975" cy="4674899"/>
          </a:xfrm>
        </p:spPr>
        <p:txBody>
          <a:bodyPr>
            <a:normAutofit/>
          </a:bodyPr>
          <a:lstStyle/>
          <a:p>
            <a:pPr>
              <a:lnSpc>
                <a:spcPct val="110000"/>
              </a:lnSpc>
              <a:spcBef>
                <a:spcPts val="600"/>
              </a:spcBef>
              <a:spcAft>
                <a:spcPts val="600"/>
              </a:spcAft>
            </a:pPr>
            <a:r>
              <a:rPr lang="zh-CN" altLang="zh-CN" sz="2000" dirty="0">
                <a:latin typeface="微软雅黑" panose="020B0503020204020204" pitchFamily="34" charset="-122"/>
                <a:ea typeface="微软雅黑" panose="020B0503020204020204" pitchFamily="34" charset="-122"/>
              </a:rPr>
              <a:t>发现核酸检测阳性人员后，经应急处置工作领导小组确认后立即实施校园封闭管理。</a:t>
            </a:r>
            <a:endParaRPr lang="en-US" altLang="zh-CN" sz="2000" dirty="0">
              <a:latin typeface="微软雅黑" panose="020B0503020204020204" pitchFamily="34" charset="-122"/>
              <a:ea typeface="微软雅黑" panose="020B0503020204020204" pitchFamily="34" charset="-122"/>
            </a:endParaRPr>
          </a:p>
          <a:p>
            <a:pPr>
              <a:lnSpc>
                <a:spcPct val="110000"/>
              </a:lnSpc>
              <a:spcBef>
                <a:spcPts val="600"/>
              </a:spcBef>
              <a:spcAft>
                <a:spcPts val="600"/>
              </a:spcAft>
            </a:pPr>
            <a:r>
              <a:rPr lang="zh-CN" altLang="en-US" sz="2000" dirty="0">
                <a:latin typeface="微软雅黑" panose="020B0503020204020204" pitchFamily="34" charset="-122"/>
                <a:ea typeface="微软雅黑" panose="020B0503020204020204" pitchFamily="34" charset="-122"/>
              </a:rPr>
              <a:t>学校大门道闸全部关闭，人员只进不出，病例轨迹涉及场所按要求实施封闭管理。</a:t>
            </a:r>
            <a:endParaRPr lang="en-US" altLang="zh-CN" sz="2000" dirty="0">
              <a:latin typeface="微软雅黑" panose="020B0503020204020204" pitchFamily="34" charset="-122"/>
              <a:ea typeface="微软雅黑" panose="020B0503020204020204" pitchFamily="34" charset="-122"/>
            </a:endParaRPr>
          </a:p>
          <a:p>
            <a:pPr>
              <a:lnSpc>
                <a:spcPct val="110000"/>
              </a:lnSpc>
              <a:spcBef>
                <a:spcPts val="600"/>
              </a:spcBef>
              <a:spcAft>
                <a:spcPts val="600"/>
              </a:spcAft>
            </a:pPr>
            <a:r>
              <a:rPr lang="zh-CN" altLang="zh-CN" sz="2000" dirty="0"/>
              <a:t>立即停止校园内一切教学、科研活动、行政办公会议、文娱体育活动等</a:t>
            </a:r>
            <a:r>
              <a:rPr lang="zh-CN" altLang="en-US" sz="2000" dirty="0"/>
              <a:t>。</a:t>
            </a:r>
            <a:endParaRPr lang="en-US" altLang="zh-CN" sz="2000" dirty="0"/>
          </a:p>
          <a:p>
            <a:pPr>
              <a:lnSpc>
                <a:spcPct val="110000"/>
              </a:lnSpc>
              <a:spcBef>
                <a:spcPts val="600"/>
              </a:spcBef>
              <a:spcAft>
                <a:spcPts val="600"/>
              </a:spcAft>
            </a:pPr>
            <a:r>
              <a:rPr lang="zh-CN" altLang="zh-CN" sz="2000" dirty="0"/>
              <a:t>半小时内通知到每一位师生员工，教职员工全部在办公室待命，学生在党委学工部、学院、辅导员组织下有序回到宿舍待命。</a:t>
            </a:r>
            <a:endParaRPr lang="en-US" altLang="zh-CN" sz="2000" dirty="0"/>
          </a:p>
          <a:p>
            <a:pPr>
              <a:lnSpc>
                <a:spcPct val="110000"/>
              </a:lnSpc>
              <a:spcBef>
                <a:spcPts val="600"/>
              </a:spcBef>
              <a:spcAft>
                <a:spcPts val="600"/>
              </a:spcAft>
            </a:pPr>
            <a:r>
              <a:rPr lang="zh-CN" altLang="zh-CN" sz="2000" dirty="0"/>
              <a:t>一小时内，以应急处置工作领导小组名义向师生员工发送《校园突发疫情情况告知书》</a:t>
            </a:r>
            <a:r>
              <a:rPr lang="zh-CN" altLang="en-US" sz="2000" dirty="0"/>
              <a:t>。</a:t>
            </a:r>
            <a:endParaRPr lang="en-US" altLang="zh-CN" sz="2000" dirty="0"/>
          </a:p>
          <a:p>
            <a:pPr>
              <a:lnSpc>
                <a:spcPct val="110000"/>
              </a:lnSpc>
              <a:spcBef>
                <a:spcPts val="600"/>
              </a:spcBef>
              <a:spcAft>
                <a:spcPts val="600"/>
              </a:spcAft>
            </a:pPr>
            <a:r>
              <a:rPr lang="zh-CN" altLang="zh-CN" sz="2000" dirty="0"/>
              <a:t>加强校门口安保和校内安全巡查</a:t>
            </a:r>
            <a:r>
              <a:rPr lang="zh-CN" altLang="en-US" sz="2000" dirty="0"/>
              <a:t>。</a:t>
            </a:r>
            <a:endParaRPr lang="en-US" altLang="zh-CN" sz="2000" dirty="0"/>
          </a:p>
          <a:p>
            <a:pPr>
              <a:lnSpc>
                <a:spcPct val="110000"/>
              </a:lnSpc>
              <a:spcBef>
                <a:spcPts val="600"/>
              </a:spcBef>
              <a:spcAft>
                <a:spcPts val="600"/>
              </a:spcAft>
            </a:pPr>
            <a:r>
              <a:rPr lang="zh-CN" altLang="zh-CN" sz="2000" dirty="0"/>
              <a:t>校外师生员工做好个人防护，减少外出，主动向所在社区报备。</a:t>
            </a:r>
            <a:endParaRPr lang="en-US" altLang="zh-CN" sz="2000" dirty="0">
              <a:latin typeface="微软雅黑" panose="020B0503020204020204" pitchFamily="34" charset="-122"/>
              <a:ea typeface="微软雅黑" panose="020B0503020204020204" pitchFamily="34" charset="-122"/>
            </a:endParaRPr>
          </a:p>
          <a:p>
            <a:pPr>
              <a:lnSpc>
                <a:spcPct val="110000"/>
              </a:lnSpc>
              <a:spcBef>
                <a:spcPts val="600"/>
              </a:spcBef>
              <a:spcAft>
                <a:spcPts val="600"/>
              </a:spcAft>
            </a:pPr>
            <a:endParaRPr lang="en-US" altLang="zh-CN" sz="2000" dirty="0">
              <a:latin typeface="微软雅黑" panose="020B0503020204020204" pitchFamily="34" charset="-122"/>
              <a:ea typeface="微软雅黑" panose="020B0503020204020204" pitchFamily="34" charset="-122"/>
            </a:endParaRPr>
          </a:p>
          <a:p>
            <a:pPr>
              <a:lnSpc>
                <a:spcPct val="110000"/>
              </a:lnSpc>
              <a:spcBef>
                <a:spcPts val="600"/>
              </a:spcBef>
              <a:spcAft>
                <a:spcPts val="600"/>
              </a:spcAft>
            </a:pPr>
            <a:endParaRPr lang="en-US" altLang="zh-CN" sz="2000" dirty="0">
              <a:latin typeface="微软雅黑" panose="020B0503020204020204" pitchFamily="34" charset="-122"/>
              <a:ea typeface="微软雅黑" panose="020B0503020204020204" pitchFamily="34" charset="-122"/>
            </a:endParaRPr>
          </a:p>
          <a:p>
            <a:pPr>
              <a:lnSpc>
                <a:spcPct val="110000"/>
              </a:lnSpc>
              <a:spcBef>
                <a:spcPts val="600"/>
              </a:spcBef>
              <a:spcAft>
                <a:spcPts val="600"/>
              </a:spcAft>
            </a:pPr>
            <a:endParaRPr lang="zh-CN" altLang="zh-CN" sz="2000" dirty="0">
              <a:latin typeface="微软雅黑" panose="020B0503020204020204" pitchFamily="34" charset="-122"/>
              <a:ea typeface="微软雅黑" panose="020B0503020204020204" pitchFamily="34" charset="-122"/>
            </a:endParaRPr>
          </a:p>
          <a:p>
            <a:pPr>
              <a:lnSpc>
                <a:spcPct val="110000"/>
              </a:lnSpc>
              <a:spcBef>
                <a:spcPts val="600"/>
              </a:spcBef>
              <a:spcAft>
                <a:spcPts val="600"/>
              </a:spcAft>
            </a:pPr>
            <a:endParaRPr lang="en-US" altLang="zh-CN" sz="2000" dirty="0">
              <a:latin typeface="微软雅黑" panose="020B0503020204020204" pitchFamily="34" charset="-122"/>
              <a:ea typeface="微软雅黑" panose="020B0503020204020204" pitchFamily="34" charset="-122"/>
            </a:endParaRPr>
          </a:p>
          <a:p>
            <a:pPr>
              <a:lnSpc>
                <a:spcPct val="110000"/>
              </a:lnSpc>
              <a:spcBef>
                <a:spcPts val="600"/>
              </a:spcBef>
              <a:spcAft>
                <a:spcPts val="600"/>
              </a:spcAft>
            </a:pPr>
            <a:endParaRPr lang="zh-CN" altLang="en-US" sz="2000" dirty="0">
              <a:latin typeface="微软雅黑" panose="020B0503020204020204" pitchFamily="34" charset="-122"/>
              <a:ea typeface="微软雅黑" panose="020B0503020204020204" pitchFamily="34" charset="-122"/>
            </a:endParaRPr>
          </a:p>
        </p:txBody>
      </p:sp>
      <p:sp>
        <p:nvSpPr>
          <p:cNvPr id="5" name="矩形 4">
            <a:extLst>
              <a:ext uri="{FF2B5EF4-FFF2-40B4-BE49-F238E27FC236}">
                <a16:creationId xmlns:a16="http://schemas.microsoft.com/office/drawing/2014/main" id="{33157DD9-CB1D-47E2-BED5-EC40DC662A05}"/>
              </a:ext>
            </a:extLst>
          </p:cNvPr>
          <p:cNvSpPr/>
          <p:nvPr/>
        </p:nvSpPr>
        <p:spPr>
          <a:xfrm>
            <a:off x="8229600" y="5010058"/>
            <a:ext cx="3733799" cy="132343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defTabSz="914400" eaLnBrk="1" fontAlgn="auto" hangingPunct="1">
              <a:spcBef>
                <a:spcPts val="0"/>
              </a:spcBef>
              <a:spcAft>
                <a:spcPts val="0"/>
              </a:spcAft>
              <a:defRPr/>
            </a:pPr>
            <a:r>
              <a:rPr lang="zh-CN" altLang="en-US" sz="2000" dirty="0">
                <a:solidFill>
                  <a:srgbClr val="FF0000"/>
                </a:solidFill>
                <a:latin typeface="微软雅黑" panose="020B0503020204020204" pitchFamily="34" charset="-122"/>
                <a:ea typeface="微软雅黑" panose="020B0503020204020204" pitchFamily="34" charset="-122"/>
              </a:rPr>
              <a:t>注意事项</a:t>
            </a:r>
            <a:endParaRPr lang="en-US" altLang="zh-CN" sz="2000" dirty="0">
              <a:latin typeface="微软雅黑" panose="020B0503020204020204" pitchFamily="34" charset="-122"/>
              <a:ea typeface="微软雅黑" panose="020B0503020204020204" pitchFamily="34" charset="-122"/>
            </a:endParaRPr>
          </a:p>
          <a:p>
            <a:pPr marL="342900" lvl="0" indent="-342900" defTabSz="914400" eaLnBrk="1" fontAlgn="auto" hangingPunct="1">
              <a:spcBef>
                <a:spcPts val="0"/>
              </a:spcBef>
              <a:spcAft>
                <a:spcPts val="0"/>
              </a:spcAft>
              <a:buFont typeface="Wingdings" panose="05000000000000000000" pitchFamily="2" charset="2"/>
              <a:buChar char="l"/>
              <a:defRPr/>
            </a:pPr>
            <a:r>
              <a:rPr lang="zh-CN" altLang="en-US" sz="2000" dirty="0">
                <a:latin typeface="微软雅黑" panose="020B0503020204020204" pitchFamily="34" charset="-122"/>
                <a:ea typeface="微软雅黑" panose="020B0503020204020204" pitchFamily="34" charset="-122"/>
              </a:rPr>
              <a:t>谁发通知？</a:t>
            </a:r>
            <a:endParaRPr lang="en-US" altLang="zh-CN" sz="2000" dirty="0">
              <a:latin typeface="微软雅黑" panose="020B0503020204020204" pitchFamily="34" charset="-122"/>
              <a:ea typeface="微软雅黑" panose="020B0503020204020204" pitchFamily="34" charset="-122"/>
            </a:endParaRPr>
          </a:p>
          <a:p>
            <a:pPr marL="342900" lvl="0" indent="-342900" defTabSz="914400" eaLnBrk="1" fontAlgn="auto" hangingPunct="1">
              <a:spcBef>
                <a:spcPts val="0"/>
              </a:spcBef>
              <a:spcAft>
                <a:spcPts val="0"/>
              </a:spcAft>
              <a:buFont typeface="Wingdings" panose="05000000000000000000" pitchFamily="2" charset="2"/>
              <a:buChar char="l"/>
              <a:defRPr/>
            </a:pPr>
            <a:r>
              <a:rPr lang="zh-CN" altLang="en-US" sz="2000" dirty="0">
                <a:latin typeface="微软雅黑" panose="020B0503020204020204" pitchFamily="34" charset="-122"/>
                <a:ea typeface="微软雅黑" panose="020B0503020204020204" pitchFamily="34" charset="-122"/>
              </a:rPr>
              <a:t>如何通知？</a:t>
            </a:r>
            <a:endParaRPr lang="en-US" altLang="zh-CN" sz="2000" dirty="0">
              <a:latin typeface="微软雅黑" panose="020B0503020204020204" pitchFamily="34" charset="-122"/>
              <a:ea typeface="微软雅黑" panose="020B0503020204020204" pitchFamily="34" charset="-122"/>
            </a:endParaRPr>
          </a:p>
          <a:p>
            <a:pPr marL="342900" lvl="0" indent="-342900" defTabSz="914400" eaLnBrk="1" fontAlgn="auto" hangingPunct="1">
              <a:spcBef>
                <a:spcPts val="0"/>
              </a:spcBef>
              <a:spcAft>
                <a:spcPts val="0"/>
              </a:spcAft>
              <a:buFont typeface="Wingdings" panose="05000000000000000000" pitchFamily="2" charset="2"/>
              <a:buChar char="l"/>
              <a:defRPr/>
            </a:pPr>
            <a:r>
              <a:rPr lang="zh-CN" altLang="en-US" sz="2000" dirty="0">
                <a:latin typeface="微软雅黑" panose="020B0503020204020204" pitchFamily="34" charset="-122"/>
                <a:ea typeface="微软雅黑" panose="020B0503020204020204" pitchFamily="34" charset="-122"/>
              </a:rPr>
              <a:t>如何确保每位师生收到通知？</a:t>
            </a:r>
          </a:p>
        </p:txBody>
      </p:sp>
    </p:spTree>
    <p:extLst>
      <p:ext uri="{BB962C8B-B14F-4D97-AF65-F5344CB8AC3E}">
        <p14:creationId xmlns:p14="http://schemas.microsoft.com/office/powerpoint/2010/main" val="1311544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03EE24-C64E-4269-AEDC-8357219E135D}"/>
              </a:ext>
            </a:extLst>
          </p:cNvPr>
          <p:cNvSpPr>
            <a:spLocks noGrp="1"/>
          </p:cNvSpPr>
          <p:nvPr>
            <p:ph type="title"/>
          </p:nvPr>
        </p:nvSpPr>
        <p:spPr/>
        <p:txBody>
          <a:bodyPr/>
          <a:lstStyle/>
          <a:p>
            <a:r>
              <a:rPr lang="zh-CN" altLang="zh-CN" dirty="0"/>
              <a:t>五</a:t>
            </a:r>
            <a:r>
              <a:rPr lang="zh-CN" altLang="en-US" dirty="0"/>
              <a:t>、协助流调与风险人群排查</a:t>
            </a:r>
          </a:p>
        </p:txBody>
      </p:sp>
      <p:sp>
        <p:nvSpPr>
          <p:cNvPr id="3" name="灯片编号占位符 2">
            <a:extLst>
              <a:ext uri="{FF2B5EF4-FFF2-40B4-BE49-F238E27FC236}">
                <a16:creationId xmlns:a16="http://schemas.microsoft.com/office/drawing/2014/main" id="{B6DAE4AB-A8D4-45BF-B308-F265F300349E}"/>
              </a:ext>
            </a:extLst>
          </p:cNvPr>
          <p:cNvSpPr>
            <a:spLocks noGrp="1"/>
          </p:cNvSpPr>
          <p:nvPr>
            <p:ph type="sldNum" sz="quarter" idx="12"/>
          </p:nvPr>
        </p:nvSpPr>
        <p:spPr/>
        <p:txBody>
          <a:bodyPr/>
          <a:lstStyle/>
          <a:p>
            <a:fld id="{7D9BB5D0-35E4-459D-AEF3-FE4D7C45CC19}" type="slidenum">
              <a:rPr lang="zh-CN" altLang="en-US" smtClean="0"/>
              <a:t>13</a:t>
            </a:fld>
            <a:endParaRPr lang="zh-CN" altLang="en-US"/>
          </a:p>
        </p:txBody>
      </p:sp>
      <p:sp>
        <p:nvSpPr>
          <p:cNvPr id="4" name="内容占位符 3">
            <a:extLst>
              <a:ext uri="{FF2B5EF4-FFF2-40B4-BE49-F238E27FC236}">
                <a16:creationId xmlns:a16="http://schemas.microsoft.com/office/drawing/2014/main" id="{5E8709E3-8086-4420-8D72-6F93078461A0}"/>
              </a:ext>
            </a:extLst>
          </p:cNvPr>
          <p:cNvSpPr>
            <a:spLocks noGrp="1"/>
          </p:cNvSpPr>
          <p:nvPr>
            <p:ph idx="1"/>
          </p:nvPr>
        </p:nvSpPr>
        <p:spPr>
          <a:xfrm>
            <a:off x="555484" y="1861900"/>
            <a:ext cx="7641459" cy="3766014"/>
          </a:xfrm>
        </p:spPr>
        <p:txBody>
          <a:bodyPr>
            <a:normAutofit/>
          </a:bodyPr>
          <a:lstStyle/>
          <a:p>
            <a:pPr>
              <a:lnSpc>
                <a:spcPct val="110000"/>
              </a:lnSpc>
              <a:spcBef>
                <a:spcPts val="600"/>
              </a:spcBef>
              <a:spcAft>
                <a:spcPts val="600"/>
              </a:spcAft>
            </a:pPr>
            <a:r>
              <a:rPr lang="zh-CN" altLang="en-US" dirty="0">
                <a:latin typeface="微软雅黑" panose="020B0503020204020204" pitchFamily="34" charset="-122"/>
                <a:ea typeface="微软雅黑" panose="020B0503020204020204" pitchFamily="34" charset="-122"/>
              </a:rPr>
              <a:t>迅速协助流调专班开展流行病学调查，排查病例行动轨迹，开展传播风险评估，精准划定风险区域。</a:t>
            </a:r>
            <a:endParaRPr lang="en-US" altLang="zh-CN" dirty="0">
              <a:latin typeface="微软雅黑" panose="020B0503020204020204" pitchFamily="34" charset="-122"/>
              <a:ea typeface="微软雅黑" panose="020B0503020204020204" pitchFamily="34" charset="-122"/>
            </a:endParaRPr>
          </a:p>
          <a:p>
            <a:pPr>
              <a:lnSpc>
                <a:spcPct val="110000"/>
              </a:lnSpc>
              <a:spcBef>
                <a:spcPts val="600"/>
              </a:spcBef>
              <a:spcAft>
                <a:spcPts val="600"/>
              </a:spcAft>
            </a:pPr>
            <a:r>
              <a:rPr lang="zh-CN" altLang="en-US" dirty="0">
                <a:latin typeface="微软雅黑" panose="020B0503020204020204" pitchFamily="34" charset="-122"/>
                <a:ea typeface="微软雅黑" panose="020B0503020204020204" pitchFamily="34" charset="-122"/>
              </a:rPr>
              <a:t>按要求调查收集师生员工相关信息，协助开展风险人群排查。</a:t>
            </a:r>
            <a:endParaRPr lang="en-US" altLang="zh-CN" dirty="0">
              <a:latin typeface="微软雅黑" panose="020B0503020204020204" pitchFamily="34" charset="-122"/>
              <a:ea typeface="微软雅黑" panose="020B0503020204020204" pitchFamily="34" charset="-122"/>
            </a:endParaRPr>
          </a:p>
          <a:p>
            <a:pPr>
              <a:lnSpc>
                <a:spcPct val="110000"/>
              </a:lnSpc>
              <a:spcBef>
                <a:spcPts val="600"/>
              </a:spcBef>
              <a:spcAft>
                <a:spcPts val="600"/>
              </a:spcAft>
            </a:pPr>
            <a:r>
              <a:rPr lang="zh-CN" altLang="en-US" dirty="0">
                <a:latin typeface="微软雅黑" panose="020B0503020204020204" pitchFamily="34" charset="-122"/>
                <a:ea typeface="微软雅黑" panose="020B0503020204020204" pitchFamily="34" charset="-122"/>
              </a:rPr>
              <a:t>每日统计汇总各类人员的健康信息、核酸检测结果，分析流行态势，评估防控效果，制作简报。</a:t>
            </a:r>
            <a:endParaRPr lang="en-US" altLang="zh-CN" dirty="0">
              <a:latin typeface="微软雅黑" panose="020B0503020204020204" pitchFamily="34" charset="-122"/>
              <a:ea typeface="微软雅黑" panose="020B0503020204020204" pitchFamily="34" charset="-122"/>
            </a:endParaRPr>
          </a:p>
          <a:p>
            <a:pPr>
              <a:lnSpc>
                <a:spcPct val="110000"/>
              </a:lnSpc>
              <a:spcBef>
                <a:spcPts val="600"/>
              </a:spcBef>
              <a:spcAft>
                <a:spcPts val="600"/>
              </a:spcAft>
            </a:pPr>
            <a:r>
              <a:rPr lang="zh-CN" altLang="en-US" dirty="0">
                <a:latin typeface="微软雅黑" panose="020B0503020204020204" pitchFamily="34" charset="-122"/>
                <a:ea typeface="微软雅黑" panose="020B0503020204020204" pitchFamily="34" charset="-122"/>
              </a:rPr>
              <a:t>提出防控建议。</a:t>
            </a:r>
          </a:p>
        </p:txBody>
      </p:sp>
      <p:sp>
        <p:nvSpPr>
          <p:cNvPr id="6" name="文本框 5">
            <a:extLst>
              <a:ext uri="{FF2B5EF4-FFF2-40B4-BE49-F238E27FC236}">
                <a16:creationId xmlns:a16="http://schemas.microsoft.com/office/drawing/2014/main" id="{3196EFF7-7708-42FC-841C-74CF41D3F077}"/>
              </a:ext>
            </a:extLst>
          </p:cNvPr>
          <p:cNvSpPr txBox="1"/>
          <p:nvPr/>
        </p:nvSpPr>
        <p:spPr>
          <a:xfrm>
            <a:off x="8523514" y="2030961"/>
            <a:ext cx="3331027" cy="3130088"/>
          </a:xfrm>
          <a:prstGeom prst="rect">
            <a:avLst/>
          </a:prstGeom>
          <a:noFill/>
          <a:ln>
            <a:solidFill>
              <a:srgbClr val="C00000"/>
            </a:solidFill>
          </a:ln>
        </p:spPr>
        <p:txBody>
          <a:bodyPr wrap="square" rtlCol="0">
            <a:spAutoFit/>
          </a:bodyPr>
          <a:lstStyle/>
          <a:p>
            <a:pPr lvl="0" algn="ctr" defTabSz="914400" eaLnBrk="1" fontAlgn="auto" hangingPunct="1">
              <a:lnSpc>
                <a:spcPct val="125000"/>
              </a:lnSpc>
              <a:spcBef>
                <a:spcPts val="600"/>
              </a:spcBef>
              <a:spcAft>
                <a:spcPts val="600"/>
              </a:spcAft>
              <a:defRPr/>
            </a:pPr>
            <a:r>
              <a:rPr lang="zh-CN" altLang="en-US" sz="2000" dirty="0">
                <a:solidFill>
                  <a:srgbClr val="FF0000"/>
                </a:solidFill>
                <a:latin typeface="微软雅黑" panose="020B0503020204020204" pitchFamily="34" charset="-122"/>
                <a:ea typeface="微软雅黑" panose="020B0503020204020204" pitchFamily="34" charset="-122"/>
              </a:rPr>
              <a:t>注意事项</a:t>
            </a:r>
            <a:endParaRPr lang="en-US" altLang="zh-CN" sz="2000" dirty="0">
              <a:latin typeface="微软雅黑" panose="020B0503020204020204" pitchFamily="34" charset="-122"/>
              <a:ea typeface="微软雅黑" panose="020B0503020204020204" pitchFamily="34" charset="-122"/>
            </a:endParaRPr>
          </a:p>
          <a:p>
            <a:pPr marL="342900" lvl="0" indent="-342900" defTabSz="914400" eaLnBrk="1" fontAlgn="auto" hangingPunct="1">
              <a:lnSpc>
                <a:spcPct val="125000"/>
              </a:lnSpc>
              <a:spcBef>
                <a:spcPts val="600"/>
              </a:spcBef>
              <a:spcAft>
                <a:spcPts val="600"/>
              </a:spcAft>
              <a:buFont typeface="Wingdings" panose="05000000000000000000" pitchFamily="2" charset="2"/>
              <a:buChar char="l"/>
              <a:defRPr/>
            </a:pPr>
            <a:r>
              <a:rPr lang="zh-CN" altLang="en-US" sz="2000" dirty="0">
                <a:latin typeface="微软雅黑" panose="020B0503020204020204" pitchFamily="34" charset="-122"/>
                <a:ea typeface="微软雅黑" panose="020B0503020204020204" pitchFamily="34" charset="-122"/>
              </a:rPr>
              <a:t>专业的流调溯源工作由疾控等专业机构完成</a:t>
            </a:r>
            <a:endParaRPr lang="en-US" altLang="zh-CN" sz="2000" dirty="0">
              <a:latin typeface="微软雅黑" panose="020B0503020204020204" pitchFamily="34" charset="-122"/>
              <a:ea typeface="微软雅黑" panose="020B0503020204020204" pitchFamily="34" charset="-122"/>
            </a:endParaRPr>
          </a:p>
          <a:p>
            <a:pPr marL="342900" lvl="0" indent="-342900" defTabSz="914400" eaLnBrk="1" fontAlgn="auto" hangingPunct="1">
              <a:lnSpc>
                <a:spcPct val="125000"/>
              </a:lnSpc>
              <a:spcBef>
                <a:spcPts val="600"/>
              </a:spcBef>
              <a:spcAft>
                <a:spcPts val="600"/>
              </a:spcAft>
              <a:buFont typeface="Wingdings" panose="05000000000000000000" pitchFamily="2" charset="2"/>
              <a:buChar char="l"/>
              <a:defRPr/>
            </a:pPr>
            <a:r>
              <a:rPr lang="zh-CN" altLang="en-US" sz="2000" dirty="0">
                <a:latin typeface="微软雅黑" panose="020B0503020204020204" pitchFamily="34" charset="-122"/>
                <a:ea typeface="微软雅黑" panose="020B0503020204020204" pitchFamily="34" charset="-122"/>
              </a:rPr>
              <a:t>学校开展流调便于快速排查病例行动轨迹，开展传播风险评估</a:t>
            </a:r>
          </a:p>
          <a:p>
            <a:pPr>
              <a:lnSpc>
                <a:spcPct val="120000"/>
              </a:lnSpc>
            </a:pPr>
            <a:endParaRPr lang="zh-CN" altLang="en-US" sz="2000" dirty="0"/>
          </a:p>
        </p:txBody>
      </p:sp>
    </p:spTree>
    <p:extLst>
      <p:ext uri="{BB962C8B-B14F-4D97-AF65-F5344CB8AC3E}">
        <p14:creationId xmlns:p14="http://schemas.microsoft.com/office/powerpoint/2010/main" val="1817054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AC8805F-1860-4337-B4F1-C3D7A95D06C3}"/>
              </a:ext>
            </a:extLst>
          </p:cNvPr>
          <p:cNvSpPr>
            <a:spLocks noGrp="1"/>
          </p:cNvSpPr>
          <p:nvPr>
            <p:ph type="title"/>
          </p:nvPr>
        </p:nvSpPr>
        <p:spPr/>
        <p:txBody>
          <a:bodyPr/>
          <a:lstStyle/>
          <a:p>
            <a:r>
              <a:rPr lang="zh-CN" altLang="en-US" dirty="0"/>
              <a:t>接触者类型判定</a:t>
            </a:r>
          </a:p>
        </p:txBody>
      </p:sp>
      <p:sp>
        <p:nvSpPr>
          <p:cNvPr id="3" name="灯片编号占位符 2">
            <a:extLst>
              <a:ext uri="{FF2B5EF4-FFF2-40B4-BE49-F238E27FC236}">
                <a16:creationId xmlns:a16="http://schemas.microsoft.com/office/drawing/2014/main" id="{6ECEE844-99B3-4EE2-BFF1-E5194135241F}"/>
              </a:ext>
            </a:extLst>
          </p:cNvPr>
          <p:cNvSpPr>
            <a:spLocks noGrp="1"/>
          </p:cNvSpPr>
          <p:nvPr>
            <p:ph type="sldNum" sz="quarter" idx="12"/>
          </p:nvPr>
        </p:nvSpPr>
        <p:spPr/>
        <p:txBody>
          <a:bodyPr/>
          <a:lstStyle/>
          <a:p>
            <a:fld id="{7D9BB5D0-35E4-459D-AEF3-FE4D7C45CC19}" type="slidenum">
              <a:rPr lang="zh-CN" altLang="en-US" smtClean="0"/>
              <a:t>14</a:t>
            </a:fld>
            <a:endParaRPr lang="zh-CN" altLang="en-US"/>
          </a:p>
        </p:txBody>
      </p:sp>
      <p:sp>
        <p:nvSpPr>
          <p:cNvPr id="4" name="内容占位符 3">
            <a:extLst>
              <a:ext uri="{FF2B5EF4-FFF2-40B4-BE49-F238E27FC236}">
                <a16:creationId xmlns:a16="http://schemas.microsoft.com/office/drawing/2014/main" id="{165B9360-D6BB-4E96-BCDC-CCC20CE24E0B}"/>
              </a:ext>
            </a:extLst>
          </p:cNvPr>
          <p:cNvSpPr>
            <a:spLocks noGrp="1"/>
          </p:cNvSpPr>
          <p:nvPr>
            <p:ph idx="1"/>
          </p:nvPr>
        </p:nvSpPr>
        <p:spPr/>
        <p:txBody>
          <a:bodyPr>
            <a:normAutofit/>
          </a:bodyPr>
          <a:lstStyle/>
          <a:p>
            <a:pPr>
              <a:lnSpc>
                <a:spcPct val="120000"/>
              </a:lnSpc>
              <a:spcBef>
                <a:spcPts val="600"/>
              </a:spcBef>
              <a:spcAft>
                <a:spcPts val="600"/>
              </a:spcAft>
            </a:pPr>
            <a:r>
              <a:rPr lang="zh-CN" altLang="zh-CN" b="1" dirty="0">
                <a:solidFill>
                  <a:srgbClr val="3333FF"/>
                </a:solidFill>
              </a:rPr>
              <a:t>密切接触者：</a:t>
            </a:r>
            <a:r>
              <a:rPr lang="zh-CN" altLang="zh-CN" sz="2000" dirty="0"/>
              <a:t>指疑似病例和确诊病例症状出现前</a:t>
            </a:r>
            <a:r>
              <a:rPr lang="en-US" altLang="zh-CN" sz="2000" dirty="0"/>
              <a:t>2</a:t>
            </a:r>
            <a:r>
              <a:rPr lang="zh-CN" altLang="zh-CN" sz="2000" dirty="0"/>
              <a:t>天开始，或无症状感染者标本采样前</a:t>
            </a:r>
            <a:r>
              <a:rPr lang="en-US" altLang="zh-CN" sz="2000" dirty="0"/>
              <a:t>2</a:t>
            </a:r>
            <a:r>
              <a:rPr lang="zh-CN" altLang="zh-CN" sz="2000" dirty="0"/>
              <a:t>天开始，与其有近距离接触但未采取有效防护的人员。</a:t>
            </a:r>
          </a:p>
          <a:p>
            <a:pPr>
              <a:lnSpc>
                <a:spcPct val="120000"/>
              </a:lnSpc>
              <a:spcBef>
                <a:spcPts val="600"/>
              </a:spcBef>
              <a:spcAft>
                <a:spcPts val="600"/>
              </a:spcAft>
            </a:pPr>
            <a:r>
              <a:rPr lang="zh-CN" altLang="zh-CN" b="1" dirty="0">
                <a:solidFill>
                  <a:srgbClr val="3333FF"/>
                </a:solidFill>
              </a:rPr>
              <a:t>密接的密接：</a:t>
            </a:r>
            <a:r>
              <a:rPr lang="zh-CN" altLang="zh-CN" sz="2000" dirty="0"/>
              <a:t>对与感染风险较高的密切接触者共同居住和工作等接触频繁的人员可判定为密接的密接。</a:t>
            </a:r>
            <a:r>
              <a:rPr lang="zh-CN" altLang="zh-CN" sz="2000" dirty="0">
                <a:solidFill>
                  <a:srgbClr val="FF0000"/>
                </a:solidFill>
              </a:rPr>
              <a:t>出现校园聚集性疫情、传播链不易明确时，应迅速进行</a:t>
            </a:r>
            <a:r>
              <a:rPr lang="zh-CN" altLang="zh-CN" sz="2000" dirty="0">
                <a:solidFill>
                  <a:srgbClr val="3333FF"/>
                </a:solidFill>
              </a:rPr>
              <a:t>封控管理</a:t>
            </a:r>
            <a:r>
              <a:rPr lang="zh-CN" altLang="zh-CN" sz="2000" dirty="0">
                <a:solidFill>
                  <a:srgbClr val="FF0000"/>
                </a:solidFill>
              </a:rPr>
              <a:t>，优先做好密切接触者的追踪，不再强调判定该范围内密接的密接。</a:t>
            </a:r>
          </a:p>
          <a:p>
            <a:pPr>
              <a:lnSpc>
                <a:spcPct val="120000"/>
              </a:lnSpc>
              <a:spcBef>
                <a:spcPts val="600"/>
              </a:spcBef>
              <a:spcAft>
                <a:spcPts val="600"/>
              </a:spcAft>
            </a:pPr>
            <a:r>
              <a:rPr lang="zh-CN" altLang="zh-CN" b="1" dirty="0">
                <a:solidFill>
                  <a:srgbClr val="3333FF"/>
                </a:solidFill>
              </a:rPr>
              <a:t>一般接触者：</a:t>
            </a:r>
            <a:r>
              <a:rPr lang="zh-CN" altLang="zh-CN" sz="2000" dirty="0"/>
              <a:t>与疑似病例、确诊病例和无症状感染者在乘坐飞机、火车和轮船等同一交通工具、共同生活、学习、工作以及诊疗过程中有过接触，或共同暴露于婚（丧）宴、商场、农贸（集贸）市场、公交车站、地铁内等公共场所的人员，但不符合密切接触者判定原则的人员，为一般接触者。</a:t>
            </a:r>
            <a:endParaRPr lang="zh-CN" altLang="en-US" sz="2000" dirty="0"/>
          </a:p>
        </p:txBody>
      </p:sp>
    </p:spTree>
    <p:extLst>
      <p:ext uri="{BB962C8B-B14F-4D97-AF65-F5344CB8AC3E}">
        <p14:creationId xmlns:p14="http://schemas.microsoft.com/office/powerpoint/2010/main" val="2606714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04FDED-A273-4747-BADF-5B0C50C8F919}"/>
              </a:ext>
            </a:extLst>
          </p:cNvPr>
          <p:cNvSpPr>
            <a:spLocks noGrp="1"/>
          </p:cNvSpPr>
          <p:nvPr>
            <p:ph type="title"/>
          </p:nvPr>
        </p:nvSpPr>
        <p:spPr/>
        <p:txBody>
          <a:bodyPr/>
          <a:lstStyle/>
          <a:p>
            <a:r>
              <a:rPr lang="zh-CN" altLang="zh-CN" dirty="0"/>
              <a:t>六</a:t>
            </a:r>
            <a:r>
              <a:rPr lang="zh-CN" altLang="en-US" dirty="0"/>
              <a:t>、</a:t>
            </a:r>
            <a:r>
              <a:rPr lang="zh-CN" altLang="zh-CN" dirty="0"/>
              <a:t>健康管理与监测</a:t>
            </a:r>
            <a:endParaRPr lang="zh-CN" altLang="en-US" dirty="0"/>
          </a:p>
        </p:txBody>
      </p:sp>
      <p:sp>
        <p:nvSpPr>
          <p:cNvPr id="3" name="灯片编号占位符 2">
            <a:extLst>
              <a:ext uri="{FF2B5EF4-FFF2-40B4-BE49-F238E27FC236}">
                <a16:creationId xmlns:a16="http://schemas.microsoft.com/office/drawing/2014/main" id="{F5EAC91C-8178-4714-B983-70F2A6956681}"/>
              </a:ext>
            </a:extLst>
          </p:cNvPr>
          <p:cNvSpPr>
            <a:spLocks noGrp="1"/>
          </p:cNvSpPr>
          <p:nvPr>
            <p:ph type="sldNum" sz="quarter" idx="12"/>
          </p:nvPr>
        </p:nvSpPr>
        <p:spPr/>
        <p:txBody>
          <a:bodyPr/>
          <a:lstStyle/>
          <a:p>
            <a:fld id="{7D9BB5D0-35E4-459D-AEF3-FE4D7C45CC19}" type="slidenum">
              <a:rPr lang="zh-CN" altLang="en-US" smtClean="0"/>
              <a:t>15</a:t>
            </a:fld>
            <a:endParaRPr lang="zh-CN" altLang="en-US"/>
          </a:p>
        </p:txBody>
      </p:sp>
      <p:sp>
        <p:nvSpPr>
          <p:cNvPr id="4" name="内容占位符 3">
            <a:extLst>
              <a:ext uri="{FF2B5EF4-FFF2-40B4-BE49-F238E27FC236}">
                <a16:creationId xmlns:a16="http://schemas.microsoft.com/office/drawing/2014/main" id="{29D761B6-2695-4CCC-8C97-02185498BBA9}"/>
              </a:ext>
            </a:extLst>
          </p:cNvPr>
          <p:cNvSpPr>
            <a:spLocks noGrp="1"/>
          </p:cNvSpPr>
          <p:nvPr>
            <p:ph idx="1"/>
          </p:nvPr>
        </p:nvSpPr>
        <p:spPr>
          <a:xfrm>
            <a:off x="409494" y="1484081"/>
            <a:ext cx="11152029" cy="1706229"/>
          </a:xfrm>
        </p:spPr>
        <p:txBody>
          <a:bodyPr>
            <a:normAutofit fontScale="92500"/>
          </a:bodyPr>
          <a:lstStyle/>
          <a:p>
            <a:pPr>
              <a:lnSpc>
                <a:spcPct val="100000"/>
              </a:lnSpc>
              <a:spcBef>
                <a:spcPts val="600"/>
              </a:spcBef>
              <a:spcAft>
                <a:spcPts val="600"/>
              </a:spcAft>
            </a:pPr>
            <a:r>
              <a:rPr lang="zh-CN" altLang="en-US" sz="2800" dirty="0"/>
              <a:t>基于流调和风险排查结果，对师生员工分类进行健康管理、健康监测和感染者筛查。</a:t>
            </a:r>
            <a:endParaRPr lang="en-US" altLang="zh-CN" sz="2800" dirty="0"/>
          </a:p>
          <a:p>
            <a:pPr>
              <a:lnSpc>
                <a:spcPct val="100000"/>
              </a:lnSpc>
              <a:spcBef>
                <a:spcPts val="600"/>
              </a:spcBef>
              <a:spcAft>
                <a:spcPts val="600"/>
              </a:spcAft>
            </a:pPr>
            <a:r>
              <a:rPr lang="zh-CN" altLang="en-US" sz="2800" dirty="0"/>
              <a:t>筛查以核酸检测为主，根据疫情防控需要学校可结合使用新冠抗原检测。</a:t>
            </a:r>
          </a:p>
        </p:txBody>
      </p:sp>
      <p:sp>
        <p:nvSpPr>
          <p:cNvPr id="5" name="矩形 4">
            <a:extLst>
              <a:ext uri="{FF2B5EF4-FFF2-40B4-BE49-F238E27FC236}">
                <a16:creationId xmlns:a16="http://schemas.microsoft.com/office/drawing/2014/main" id="{1A62D414-2453-4EDE-BAC5-F387547A4CD7}"/>
              </a:ext>
            </a:extLst>
          </p:cNvPr>
          <p:cNvSpPr/>
          <p:nvPr/>
        </p:nvSpPr>
        <p:spPr>
          <a:xfrm>
            <a:off x="1805811" y="3959397"/>
            <a:ext cx="4573218" cy="147732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zh-CN" altLang="en-US" sz="2000" dirty="0">
                <a:latin typeface="微软雅黑" panose="020B0503020204020204" pitchFamily="34" charset="-122"/>
                <a:ea typeface="微软雅黑" panose="020B0503020204020204" pitchFamily="34" charset="-122"/>
              </a:rPr>
              <a:t>在学校疫情处置专班要求时限内协助社区防控组转运至当地政府安排的集中隔离场所，接受集中隔离医学观察和定期核酸检测。</a:t>
            </a:r>
          </a:p>
        </p:txBody>
      </p:sp>
      <p:sp>
        <p:nvSpPr>
          <p:cNvPr id="6" name="矩形 5">
            <a:extLst>
              <a:ext uri="{FF2B5EF4-FFF2-40B4-BE49-F238E27FC236}">
                <a16:creationId xmlns:a16="http://schemas.microsoft.com/office/drawing/2014/main" id="{12BD2817-4FDA-48CC-A522-B9D38A8C27D2}"/>
              </a:ext>
            </a:extLst>
          </p:cNvPr>
          <p:cNvSpPr/>
          <p:nvPr/>
        </p:nvSpPr>
        <p:spPr>
          <a:xfrm>
            <a:off x="609911" y="3947700"/>
            <a:ext cx="488990" cy="147732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zh-CN" altLang="zh-CN" dirty="0">
                <a:latin typeface="微软雅黑" panose="020B0503020204020204" pitchFamily="34" charset="-122"/>
                <a:ea typeface="微软雅黑" panose="020B0503020204020204" pitchFamily="34" charset="-122"/>
              </a:rPr>
              <a:t>密切接触者</a:t>
            </a:r>
            <a:endParaRPr lang="zh-CN" altLang="en-US" dirty="0"/>
          </a:p>
        </p:txBody>
      </p:sp>
      <p:sp>
        <p:nvSpPr>
          <p:cNvPr id="8" name="矩形 7">
            <a:extLst>
              <a:ext uri="{FF2B5EF4-FFF2-40B4-BE49-F238E27FC236}">
                <a16:creationId xmlns:a16="http://schemas.microsoft.com/office/drawing/2014/main" id="{0D9E0689-D11D-420A-B87F-F394921B553C}"/>
              </a:ext>
            </a:extLst>
          </p:cNvPr>
          <p:cNvSpPr/>
          <p:nvPr/>
        </p:nvSpPr>
        <p:spPr>
          <a:xfrm>
            <a:off x="1180724" y="3949701"/>
            <a:ext cx="488990" cy="147732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zh-CN" altLang="zh-CN" dirty="0">
                <a:latin typeface="微软雅黑" panose="020B0503020204020204" pitchFamily="34" charset="-122"/>
                <a:ea typeface="微软雅黑" panose="020B0503020204020204" pitchFamily="34" charset="-122"/>
              </a:rPr>
              <a:t>密</a:t>
            </a:r>
            <a:r>
              <a:rPr lang="zh-CN" altLang="en-US" dirty="0">
                <a:latin typeface="微软雅黑" panose="020B0503020204020204" pitchFamily="34" charset="-122"/>
                <a:ea typeface="微软雅黑" panose="020B0503020204020204" pitchFamily="34" charset="-122"/>
              </a:rPr>
              <a:t>接的密接</a:t>
            </a:r>
            <a:endParaRPr lang="zh-CN" altLang="en-US" dirty="0"/>
          </a:p>
        </p:txBody>
      </p:sp>
      <p:sp>
        <p:nvSpPr>
          <p:cNvPr id="9" name="矩形 8">
            <a:extLst>
              <a:ext uri="{FF2B5EF4-FFF2-40B4-BE49-F238E27FC236}">
                <a16:creationId xmlns:a16="http://schemas.microsoft.com/office/drawing/2014/main" id="{2224D32A-8FB0-40AF-B51A-1538CA6F1D7C}"/>
              </a:ext>
            </a:extLst>
          </p:cNvPr>
          <p:cNvSpPr/>
          <p:nvPr/>
        </p:nvSpPr>
        <p:spPr>
          <a:xfrm>
            <a:off x="7552623" y="3947700"/>
            <a:ext cx="4171291" cy="147732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spcBef>
                <a:spcPts val="600"/>
              </a:spcBef>
              <a:spcAft>
                <a:spcPts val="600"/>
              </a:spcAft>
            </a:pPr>
            <a:r>
              <a:rPr lang="zh-CN" altLang="en-US" sz="2000" dirty="0">
                <a:latin typeface="微软雅黑" panose="020B0503020204020204" pitchFamily="34" charset="-122"/>
                <a:ea typeface="微软雅黑" panose="020B0503020204020204" pitchFamily="34" charset="-122"/>
              </a:rPr>
              <a:t>健康风险告知和个人健康监测。</a:t>
            </a:r>
            <a:endParaRPr lang="en-US" altLang="zh-CN" sz="2000" dirty="0">
              <a:latin typeface="微软雅黑" panose="020B0503020204020204" pitchFamily="34" charset="-122"/>
              <a:ea typeface="微软雅黑" panose="020B0503020204020204" pitchFamily="34" charset="-122"/>
            </a:endParaRPr>
          </a:p>
          <a:p>
            <a:pPr>
              <a:spcBef>
                <a:spcPts val="600"/>
              </a:spcBef>
              <a:spcAft>
                <a:spcPts val="600"/>
              </a:spcAft>
            </a:pPr>
            <a:r>
              <a:rPr lang="zh-CN" altLang="en-US" sz="2000" dirty="0">
                <a:latin typeface="微软雅黑" panose="020B0503020204020204" pitchFamily="34" charset="-122"/>
                <a:ea typeface="微软雅黑" panose="020B0503020204020204" pitchFamily="34" charset="-122"/>
              </a:rPr>
              <a:t>核酸检测频次按学校疫情处置专班要求执行。</a:t>
            </a:r>
          </a:p>
        </p:txBody>
      </p:sp>
      <p:sp>
        <p:nvSpPr>
          <p:cNvPr id="10" name="矩形 9">
            <a:extLst>
              <a:ext uri="{FF2B5EF4-FFF2-40B4-BE49-F238E27FC236}">
                <a16:creationId xmlns:a16="http://schemas.microsoft.com/office/drawing/2014/main" id="{DEE2F33C-A1C3-4349-AD6A-DFDAC91D4C69}"/>
              </a:ext>
            </a:extLst>
          </p:cNvPr>
          <p:cNvSpPr/>
          <p:nvPr/>
        </p:nvSpPr>
        <p:spPr>
          <a:xfrm>
            <a:off x="7063632" y="3959397"/>
            <a:ext cx="488990"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zh-CN" altLang="en-US" dirty="0">
                <a:latin typeface="微软雅黑" panose="020B0503020204020204" pitchFamily="34" charset="-122"/>
                <a:ea typeface="微软雅黑" panose="020B0503020204020204" pitchFamily="34" charset="-122"/>
              </a:rPr>
              <a:t>一般接触者</a:t>
            </a:r>
            <a:endParaRPr lang="zh-CN" altLang="en-US" dirty="0"/>
          </a:p>
        </p:txBody>
      </p:sp>
    </p:spTree>
    <p:extLst>
      <p:ext uri="{BB962C8B-B14F-4D97-AF65-F5344CB8AC3E}">
        <p14:creationId xmlns:p14="http://schemas.microsoft.com/office/powerpoint/2010/main" val="243396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04FDED-A273-4747-BADF-5B0C50C8F919}"/>
              </a:ext>
            </a:extLst>
          </p:cNvPr>
          <p:cNvSpPr>
            <a:spLocks noGrp="1"/>
          </p:cNvSpPr>
          <p:nvPr>
            <p:ph type="title"/>
          </p:nvPr>
        </p:nvSpPr>
        <p:spPr/>
        <p:txBody>
          <a:bodyPr/>
          <a:lstStyle/>
          <a:p>
            <a:r>
              <a:rPr lang="zh-CN" altLang="zh-CN" dirty="0"/>
              <a:t>六</a:t>
            </a:r>
            <a:r>
              <a:rPr lang="zh-CN" altLang="en-US" dirty="0"/>
              <a:t>、</a:t>
            </a:r>
            <a:r>
              <a:rPr lang="zh-CN" altLang="zh-CN" dirty="0"/>
              <a:t>健康管理与监测</a:t>
            </a:r>
            <a:endParaRPr lang="zh-CN" altLang="en-US" dirty="0"/>
          </a:p>
        </p:txBody>
      </p:sp>
      <p:sp>
        <p:nvSpPr>
          <p:cNvPr id="3" name="灯片编号占位符 2">
            <a:extLst>
              <a:ext uri="{FF2B5EF4-FFF2-40B4-BE49-F238E27FC236}">
                <a16:creationId xmlns:a16="http://schemas.microsoft.com/office/drawing/2014/main" id="{F5EAC91C-8178-4714-B983-70F2A6956681}"/>
              </a:ext>
            </a:extLst>
          </p:cNvPr>
          <p:cNvSpPr>
            <a:spLocks noGrp="1"/>
          </p:cNvSpPr>
          <p:nvPr>
            <p:ph type="sldNum" sz="quarter" idx="12"/>
          </p:nvPr>
        </p:nvSpPr>
        <p:spPr/>
        <p:txBody>
          <a:bodyPr/>
          <a:lstStyle/>
          <a:p>
            <a:fld id="{7D9BB5D0-35E4-459D-AEF3-FE4D7C45CC19}" type="slidenum">
              <a:rPr lang="zh-CN" altLang="en-US" smtClean="0"/>
              <a:t>16</a:t>
            </a:fld>
            <a:endParaRPr lang="zh-CN" altLang="en-US"/>
          </a:p>
        </p:txBody>
      </p:sp>
      <p:sp>
        <p:nvSpPr>
          <p:cNvPr id="4" name="内容占位符 3">
            <a:extLst>
              <a:ext uri="{FF2B5EF4-FFF2-40B4-BE49-F238E27FC236}">
                <a16:creationId xmlns:a16="http://schemas.microsoft.com/office/drawing/2014/main" id="{29D761B6-2695-4CCC-8C97-02185498BBA9}"/>
              </a:ext>
            </a:extLst>
          </p:cNvPr>
          <p:cNvSpPr>
            <a:spLocks noGrp="1"/>
          </p:cNvSpPr>
          <p:nvPr>
            <p:ph idx="1"/>
          </p:nvPr>
        </p:nvSpPr>
        <p:spPr>
          <a:xfrm>
            <a:off x="519986" y="1422840"/>
            <a:ext cx="7905558" cy="4012320"/>
          </a:xfrm>
        </p:spPr>
        <p:txBody>
          <a:bodyPr>
            <a:normAutofit/>
          </a:bodyPr>
          <a:lstStyle/>
          <a:p>
            <a:pPr>
              <a:lnSpc>
                <a:spcPct val="100000"/>
              </a:lnSpc>
              <a:spcBef>
                <a:spcPts val="600"/>
              </a:spcBef>
              <a:buFont typeface="Wingdings" panose="05000000000000000000" pitchFamily="2" charset="2"/>
              <a:buChar char="p"/>
            </a:pPr>
            <a:r>
              <a:rPr lang="zh-CN" altLang="zh-CN" b="1" dirty="0"/>
              <a:t>核酸检测点设置</a:t>
            </a:r>
            <a:endParaRPr lang="zh-CN" altLang="zh-CN" dirty="0"/>
          </a:p>
          <a:p>
            <a:pPr>
              <a:lnSpc>
                <a:spcPct val="100000"/>
              </a:lnSpc>
              <a:spcBef>
                <a:spcPts val="600"/>
              </a:spcBef>
            </a:pPr>
            <a:r>
              <a:rPr lang="zh-CN" altLang="zh-CN" sz="2000" dirty="0"/>
              <a:t>密切接触者、密接的密接核酸检测在集中隔离场所进行</a:t>
            </a:r>
            <a:endParaRPr lang="en-US" altLang="zh-CN" sz="2000" dirty="0"/>
          </a:p>
          <a:p>
            <a:pPr>
              <a:lnSpc>
                <a:spcPct val="100000"/>
              </a:lnSpc>
              <a:spcBef>
                <a:spcPts val="600"/>
              </a:spcBef>
            </a:pPr>
            <a:r>
              <a:rPr lang="zh-CN" altLang="zh-CN" sz="2000" dirty="0"/>
              <a:t>一般接触者的核酸采样由学校统一组织师生至采样点集中进行。</a:t>
            </a:r>
            <a:endParaRPr lang="en-US" altLang="zh-CN" sz="2000" dirty="0"/>
          </a:p>
          <a:p>
            <a:pPr>
              <a:lnSpc>
                <a:spcPct val="100000"/>
              </a:lnSpc>
              <a:spcBef>
                <a:spcPts val="600"/>
              </a:spcBef>
            </a:pPr>
            <a:r>
              <a:rPr lang="zh-CN" altLang="en-US" sz="2000" dirty="0"/>
              <a:t>有发热、咳嗽等症状的人员应该分开采样或者上门采样，避免交叉感染。</a:t>
            </a:r>
          </a:p>
          <a:p>
            <a:pPr>
              <a:lnSpc>
                <a:spcPct val="100000"/>
              </a:lnSpc>
              <a:spcBef>
                <a:spcPts val="600"/>
              </a:spcBef>
              <a:buFont typeface="Wingdings" panose="05000000000000000000" pitchFamily="2" charset="2"/>
              <a:buChar char="p"/>
            </a:pPr>
            <a:r>
              <a:rPr lang="zh-CN" altLang="zh-CN" b="1" dirty="0"/>
              <a:t>环境监测</a:t>
            </a:r>
            <a:endParaRPr lang="zh-CN" altLang="zh-CN" dirty="0"/>
          </a:p>
          <a:p>
            <a:pPr>
              <a:lnSpc>
                <a:spcPct val="100000"/>
              </a:lnSpc>
              <a:spcBef>
                <a:spcPts val="600"/>
              </a:spcBef>
            </a:pPr>
            <a:r>
              <a:rPr lang="zh-CN" altLang="zh-CN" sz="2000" dirty="0"/>
              <a:t>对病例生活、学习、工作的场所进行环境、物品核酸检测，评估风险区域，指导开展消杀工作。</a:t>
            </a:r>
          </a:p>
          <a:p>
            <a:pPr>
              <a:lnSpc>
                <a:spcPct val="100000"/>
              </a:lnSpc>
              <a:spcBef>
                <a:spcPts val="600"/>
              </a:spcBef>
            </a:pPr>
            <a:endParaRPr lang="zh-CN" altLang="en-US" dirty="0"/>
          </a:p>
        </p:txBody>
      </p:sp>
      <p:pic>
        <p:nvPicPr>
          <p:cNvPr id="7" name="图片 6">
            <a:extLst>
              <a:ext uri="{FF2B5EF4-FFF2-40B4-BE49-F238E27FC236}">
                <a16:creationId xmlns:a16="http://schemas.microsoft.com/office/drawing/2014/main" id="{49C9A702-927F-4A0B-AE0E-5C4104424303}"/>
              </a:ext>
            </a:extLst>
          </p:cNvPr>
          <p:cNvPicPr>
            <a:picLocks noChangeAspect="1"/>
          </p:cNvPicPr>
          <p:nvPr/>
        </p:nvPicPr>
        <p:blipFill>
          <a:blip r:embed="rId3"/>
          <a:stretch>
            <a:fillRect/>
          </a:stretch>
        </p:blipFill>
        <p:spPr>
          <a:xfrm>
            <a:off x="0" y="4825583"/>
            <a:ext cx="4899178" cy="1747517"/>
          </a:xfrm>
          <a:prstGeom prst="rect">
            <a:avLst/>
          </a:prstGeom>
        </p:spPr>
      </p:pic>
      <p:pic>
        <p:nvPicPr>
          <p:cNvPr id="11" name="图片 10">
            <a:extLst>
              <a:ext uri="{FF2B5EF4-FFF2-40B4-BE49-F238E27FC236}">
                <a16:creationId xmlns:a16="http://schemas.microsoft.com/office/drawing/2014/main" id="{2B409617-E330-44C7-A4EC-3B85B3649201}"/>
              </a:ext>
            </a:extLst>
          </p:cNvPr>
          <p:cNvPicPr>
            <a:picLocks noChangeAspect="1"/>
          </p:cNvPicPr>
          <p:nvPr/>
        </p:nvPicPr>
        <p:blipFill>
          <a:blip r:embed="rId4"/>
          <a:stretch>
            <a:fillRect/>
          </a:stretch>
        </p:blipFill>
        <p:spPr>
          <a:xfrm>
            <a:off x="4836548" y="4820746"/>
            <a:ext cx="3380526" cy="1752354"/>
          </a:xfrm>
          <a:prstGeom prst="rect">
            <a:avLst/>
          </a:prstGeom>
        </p:spPr>
      </p:pic>
      <p:sp>
        <p:nvSpPr>
          <p:cNvPr id="8" name="文本框 7">
            <a:extLst>
              <a:ext uri="{FF2B5EF4-FFF2-40B4-BE49-F238E27FC236}">
                <a16:creationId xmlns:a16="http://schemas.microsoft.com/office/drawing/2014/main" id="{E6620627-82C4-4C85-BC50-663998080473}"/>
              </a:ext>
            </a:extLst>
          </p:cNvPr>
          <p:cNvSpPr txBox="1"/>
          <p:nvPr/>
        </p:nvSpPr>
        <p:spPr>
          <a:xfrm>
            <a:off x="8858445" y="1680043"/>
            <a:ext cx="3004456" cy="4289123"/>
          </a:xfrm>
          <a:prstGeom prst="rect">
            <a:avLst/>
          </a:prstGeom>
          <a:noFill/>
          <a:ln>
            <a:solidFill>
              <a:srgbClr val="C00000"/>
            </a:solidFill>
          </a:ln>
        </p:spPr>
        <p:txBody>
          <a:bodyPr wrap="square" rtlCol="0">
            <a:spAutoFit/>
          </a:bodyPr>
          <a:lstStyle/>
          <a:p>
            <a:pPr lvl="0" algn="ctr" defTabSz="914400" eaLnBrk="1" fontAlgn="auto" hangingPunct="1">
              <a:lnSpc>
                <a:spcPct val="125000"/>
              </a:lnSpc>
              <a:spcBef>
                <a:spcPts val="600"/>
              </a:spcBef>
              <a:spcAft>
                <a:spcPts val="600"/>
              </a:spcAft>
              <a:defRPr/>
            </a:pPr>
            <a:r>
              <a:rPr lang="zh-CN" altLang="en-US" sz="2000" dirty="0">
                <a:solidFill>
                  <a:srgbClr val="FF0000"/>
                </a:solidFill>
                <a:latin typeface="微软雅黑" panose="020B0503020204020204" pitchFamily="34" charset="-122"/>
                <a:ea typeface="微软雅黑" panose="020B0503020204020204" pitchFamily="34" charset="-122"/>
              </a:rPr>
              <a:t>注意事项</a:t>
            </a:r>
            <a:endParaRPr lang="en-US" altLang="zh-CN" sz="2000" dirty="0">
              <a:latin typeface="微软雅黑" panose="020B0503020204020204" pitchFamily="34" charset="-122"/>
              <a:ea typeface="微软雅黑" panose="020B0503020204020204" pitchFamily="34" charset="-122"/>
            </a:endParaRPr>
          </a:p>
          <a:p>
            <a:pPr marL="342900" lvl="0" indent="-342900" defTabSz="914400" eaLnBrk="1" fontAlgn="auto" hangingPunct="1">
              <a:lnSpc>
                <a:spcPct val="125000"/>
              </a:lnSpc>
              <a:spcBef>
                <a:spcPts val="600"/>
              </a:spcBef>
              <a:spcAft>
                <a:spcPts val="600"/>
              </a:spcAft>
              <a:buFont typeface="Wingdings" panose="05000000000000000000" pitchFamily="2" charset="2"/>
              <a:buChar char="l"/>
              <a:defRPr/>
            </a:pPr>
            <a:r>
              <a:rPr lang="zh-CN" altLang="en-US" sz="2000" dirty="0">
                <a:latin typeface="微软雅黑" panose="020B0503020204020204" pitchFamily="34" charset="-122"/>
                <a:ea typeface="微软雅黑" panose="020B0503020204020204" pitchFamily="34" charset="-122"/>
              </a:rPr>
              <a:t>大规模核酸采集现场安排在室外时，如何保障供电？</a:t>
            </a:r>
            <a:endParaRPr lang="en-US" altLang="zh-CN" sz="2000" dirty="0">
              <a:latin typeface="微软雅黑" panose="020B0503020204020204" pitchFamily="34" charset="-122"/>
              <a:ea typeface="微软雅黑" panose="020B0503020204020204" pitchFamily="34" charset="-122"/>
            </a:endParaRPr>
          </a:p>
          <a:p>
            <a:pPr marL="342900" lvl="0" indent="-342900" defTabSz="914400" eaLnBrk="1" fontAlgn="auto" hangingPunct="1">
              <a:lnSpc>
                <a:spcPct val="125000"/>
              </a:lnSpc>
              <a:spcBef>
                <a:spcPts val="600"/>
              </a:spcBef>
              <a:spcAft>
                <a:spcPts val="600"/>
              </a:spcAft>
              <a:buFont typeface="Wingdings" panose="05000000000000000000" pitchFamily="2" charset="2"/>
              <a:buChar char="l"/>
              <a:defRPr/>
            </a:pPr>
            <a:r>
              <a:rPr lang="zh-CN" altLang="en-US" sz="2000" dirty="0">
                <a:latin typeface="微软雅黑" panose="020B0503020204020204" pitchFamily="34" charset="-122"/>
                <a:ea typeface="微软雅黑" panose="020B0503020204020204" pitchFamily="34" charset="-122"/>
              </a:rPr>
              <a:t>雨雪天气怎么办？</a:t>
            </a:r>
            <a:endParaRPr lang="en-US" altLang="zh-CN" sz="2000" dirty="0">
              <a:latin typeface="微软雅黑" panose="020B0503020204020204" pitchFamily="34" charset="-122"/>
              <a:ea typeface="微软雅黑" panose="020B0503020204020204" pitchFamily="34" charset="-122"/>
            </a:endParaRPr>
          </a:p>
          <a:p>
            <a:pPr marL="342900" indent="-342900" defTabSz="914400" eaLnBrk="1" fontAlgn="auto" hangingPunct="1">
              <a:lnSpc>
                <a:spcPct val="125000"/>
              </a:lnSpc>
              <a:spcBef>
                <a:spcPts val="600"/>
              </a:spcBef>
              <a:spcAft>
                <a:spcPts val="600"/>
              </a:spcAft>
              <a:buFont typeface="Wingdings" panose="05000000000000000000" pitchFamily="2" charset="2"/>
              <a:buChar char="l"/>
              <a:defRPr/>
            </a:pPr>
            <a:r>
              <a:rPr lang="zh-CN" altLang="en-US" sz="2000" dirty="0">
                <a:latin typeface="微软雅黑" panose="020B0503020204020204" pitchFamily="34" charset="-122"/>
                <a:ea typeface="微软雅黑" panose="020B0503020204020204" pitchFamily="34" charset="-122"/>
              </a:rPr>
              <a:t>使用有线网络还是无线？网速是否足够？</a:t>
            </a:r>
            <a:endParaRPr lang="en-US" altLang="zh-CN" sz="2000" dirty="0">
              <a:latin typeface="微软雅黑" panose="020B0503020204020204" pitchFamily="34" charset="-122"/>
              <a:ea typeface="微软雅黑" panose="020B0503020204020204" pitchFamily="34" charset="-122"/>
            </a:endParaRPr>
          </a:p>
          <a:p>
            <a:pPr marL="342900" indent="-342900" defTabSz="914400" eaLnBrk="1" fontAlgn="auto" hangingPunct="1">
              <a:lnSpc>
                <a:spcPct val="125000"/>
              </a:lnSpc>
              <a:spcBef>
                <a:spcPts val="600"/>
              </a:spcBef>
              <a:spcAft>
                <a:spcPts val="600"/>
              </a:spcAft>
              <a:buFont typeface="Wingdings" panose="05000000000000000000" pitchFamily="2" charset="2"/>
              <a:buChar char="l"/>
              <a:defRPr/>
            </a:pPr>
            <a:r>
              <a:rPr lang="zh-CN" altLang="en-US" sz="2000" dirty="0">
                <a:latin typeface="微软雅黑" panose="020B0503020204020204" pitchFamily="34" charset="-122"/>
                <a:ea typeface="微软雅黑" panose="020B0503020204020204" pitchFamily="34" charset="-122"/>
              </a:rPr>
              <a:t>手机信号是否正常？</a:t>
            </a:r>
            <a:endParaRPr lang="en-US" altLang="zh-CN" sz="2000" dirty="0">
              <a:latin typeface="微软雅黑" panose="020B0503020204020204" pitchFamily="34" charset="-122"/>
              <a:ea typeface="微软雅黑" panose="020B0503020204020204" pitchFamily="34" charset="-122"/>
            </a:endParaRPr>
          </a:p>
          <a:p>
            <a:pPr marL="342900" lvl="0" indent="-342900" defTabSz="914400" eaLnBrk="1" fontAlgn="auto" hangingPunct="1">
              <a:lnSpc>
                <a:spcPct val="125000"/>
              </a:lnSpc>
              <a:spcBef>
                <a:spcPts val="600"/>
              </a:spcBef>
              <a:spcAft>
                <a:spcPts val="600"/>
              </a:spcAft>
              <a:buFont typeface="Wingdings" panose="05000000000000000000" pitchFamily="2" charset="2"/>
              <a:buChar char="l"/>
              <a:defRPr/>
            </a:pPr>
            <a:r>
              <a:rPr lang="zh-CN" altLang="en-US" sz="2000" dirty="0">
                <a:latin typeface="微软雅黑" panose="020B0503020204020204" pitchFamily="34" charset="-122"/>
                <a:ea typeface="微软雅黑" panose="020B0503020204020204" pitchFamily="34" charset="-122"/>
              </a:rPr>
              <a:t>断网后有无备用方案？</a:t>
            </a:r>
          </a:p>
        </p:txBody>
      </p:sp>
    </p:spTree>
    <p:extLst>
      <p:ext uri="{BB962C8B-B14F-4D97-AF65-F5344CB8AC3E}">
        <p14:creationId xmlns:p14="http://schemas.microsoft.com/office/powerpoint/2010/main" val="1216645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4AB7F1-6423-42E8-A7DC-ABD39BC5DD4C}"/>
              </a:ext>
            </a:extLst>
          </p:cNvPr>
          <p:cNvSpPr>
            <a:spLocks noGrp="1"/>
          </p:cNvSpPr>
          <p:nvPr>
            <p:ph type="title"/>
          </p:nvPr>
        </p:nvSpPr>
        <p:spPr/>
        <p:txBody>
          <a:bodyPr/>
          <a:lstStyle/>
          <a:p>
            <a:r>
              <a:rPr lang="zh-CN" altLang="en-US" dirty="0"/>
              <a:t>七、</a:t>
            </a:r>
            <a:r>
              <a:rPr lang="zh-CN" altLang="zh-CN" dirty="0"/>
              <a:t>分区管控</a:t>
            </a:r>
            <a:endParaRPr lang="zh-CN" altLang="en-US" dirty="0"/>
          </a:p>
        </p:txBody>
      </p:sp>
      <p:sp>
        <p:nvSpPr>
          <p:cNvPr id="3" name="灯片编号占位符 2">
            <a:extLst>
              <a:ext uri="{FF2B5EF4-FFF2-40B4-BE49-F238E27FC236}">
                <a16:creationId xmlns:a16="http://schemas.microsoft.com/office/drawing/2014/main" id="{5B7D1ABB-A912-4726-BE87-3E37B1254E47}"/>
              </a:ext>
            </a:extLst>
          </p:cNvPr>
          <p:cNvSpPr>
            <a:spLocks noGrp="1"/>
          </p:cNvSpPr>
          <p:nvPr>
            <p:ph type="sldNum" sz="quarter" idx="12"/>
          </p:nvPr>
        </p:nvSpPr>
        <p:spPr/>
        <p:txBody>
          <a:bodyPr/>
          <a:lstStyle/>
          <a:p>
            <a:fld id="{7D9BB5D0-35E4-459D-AEF3-FE4D7C45CC19}" type="slidenum">
              <a:rPr lang="zh-CN" altLang="en-US" smtClean="0"/>
              <a:t>17</a:t>
            </a:fld>
            <a:endParaRPr lang="zh-CN" altLang="en-US"/>
          </a:p>
        </p:txBody>
      </p:sp>
      <p:sp>
        <p:nvSpPr>
          <p:cNvPr id="4" name="内容占位符 3">
            <a:extLst>
              <a:ext uri="{FF2B5EF4-FFF2-40B4-BE49-F238E27FC236}">
                <a16:creationId xmlns:a16="http://schemas.microsoft.com/office/drawing/2014/main" id="{A9F598E7-1B13-49E8-9E7C-569223810BA0}"/>
              </a:ext>
            </a:extLst>
          </p:cNvPr>
          <p:cNvSpPr>
            <a:spLocks noGrp="1"/>
          </p:cNvSpPr>
          <p:nvPr>
            <p:ph idx="1"/>
          </p:nvPr>
        </p:nvSpPr>
        <p:spPr>
          <a:xfrm>
            <a:off x="1275568" y="1879920"/>
            <a:ext cx="5919890" cy="1008000"/>
          </a:xfrm>
        </p:spPr>
        <p:style>
          <a:lnRef idx="3">
            <a:schemeClr val="lt1"/>
          </a:lnRef>
          <a:fillRef idx="1">
            <a:schemeClr val="accent2"/>
          </a:fillRef>
          <a:effectRef idx="1">
            <a:schemeClr val="accent2"/>
          </a:effectRef>
          <a:fontRef idx="minor">
            <a:schemeClr val="lt1"/>
          </a:fontRef>
        </p:style>
        <p:txBody>
          <a:bodyPr anchor="ctr" anchorCtr="0">
            <a:normAutofit/>
          </a:bodyPr>
          <a:lstStyle/>
          <a:p>
            <a:pPr marL="0" indent="0">
              <a:buNone/>
            </a:pPr>
            <a:r>
              <a:rPr lang="zh-CN" altLang="zh-CN" dirty="0">
                <a:solidFill>
                  <a:schemeClr val="bg1"/>
                </a:solidFill>
              </a:rPr>
              <a:t>病例和无症状者的居住楼栋或活动频繁的实验室、教室、办公室及其周边区域</a:t>
            </a:r>
            <a:endParaRPr lang="zh-CN" altLang="en-US" dirty="0">
              <a:solidFill>
                <a:schemeClr val="bg1"/>
              </a:solidFill>
            </a:endParaRPr>
          </a:p>
        </p:txBody>
      </p:sp>
      <p:sp>
        <p:nvSpPr>
          <p:cNvPr id="5" name="内容占位符 3">
            <a:extLst>
              <a:ext uri="{FF2B5EF4-FFF2-40B4-BE49-F238E27FC236}">
                <a16:creationId xmlns:a16="http://schemas.microsoft.com/office/drawing/2014/main" id="{0AD24ECC-EBD5-4BFB-90F7-EF52D2DCB994}"/>
              </a:ext>
            </a:extLst>
          </p:cNvPr>
          <p:cNvSpPr txBox="1">
            <a:spLocks/>
          </p:cNvSpPr>
          <p:nvPr/>
        </p:nvSpPr>
        <p:spPr>
          <a:xfrm>
            <a:off x="1275566" y="3934268"/>
            <a:ext cx="5919890" cy="1656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zh-CN" altLang="en-US" sz="2400" kern="1200" dirty="0">
                <a:solidFill>
                  <a:schemeClr val="tx1"/>
                </a:solidFill>
                <a:latin typeface="Times New Roman" panose="02020603050405020304" pitchFamily="18" charset="0"/>
                <a:ea typeface="微软雅黑" panose="020B0503020204020204" charset="-122"/>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fontAlgn="auto">
              <a:lnSpc>
                <a:spcPct val="100000"/>
              </a:lnSpc>
              <a:spcBef>
                <a:spcPts val="0"/>
              </a:spcBef>
              <a:spcAft>
                <a:spcPts val="0"/>
              </a:spcAft>
              <a:buNone/>
            </a:pPr>
            <a:r>
              <a:rPr lang="zh-CN" altLang="en-US" dirty="0">
                <a:latin typeface="微软雅黑" panose="020B0503020204020204" pitchFamily="34" charset="-122"/>
                <a:ea typeface="微软雅黑" panose="020B0503020204020204" pitchFamily="34" charset="-122"/>
              </a:rPr>
              <a:t>病例发病前</a:t>
            </a: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天或无症状感染者检测阳性前</a:t>
            </a: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天起至隔离管理前，如其工作地、活动地等区域人员具有一定的传播风险，且其密接、密接的密接追踪判定难度大</a:t>
            </a:r>
          </a:p>
        </p:txBody>
      </p:sp>
      <p:sp>
        <p:nvSpPr>
          <p:cNvPr id="7" name="矩形 6">
            <a:extLst>
              <a:ext uri="{FF2B5EF4-FFF2-40B4-BE49-F238E27FC236}">
                <a16:creationId xmlns:a16="http://schemas.microsoft.com/office/drawing/2014/main" id="{DF2E6321-25F7-45D5-B190-59CC1969CC05}"/>
              </a:ext>
            </a:extLst>
          </p:cNvPr>
          <p:cNvSpPr/>
          <p:nvPr/>
        </p:nvSpPr>
        <p:spPr>
          <a:xfrm>
            <a:off x="7520505" y="1872257"/>
            <a:ext cx="1937185" cy="1015663"/>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342900" indent="-342900">
              <a:buFont typeface="Arial" panose="020B0604020202020204" pitchFamily="34" charset="0"/>
              <a:buChar char="•"/>
            </a:pPr>
            <a:r>
              <a:rPr lang="zh-CN" altLang="zh-CN" sz="2000" kern="100" dirty="0">
                <a:latin typeface="微软雅黑" panose="020B0503020204020204" pitchFamily="34" charset="-122"/>
                <a:ea typeface="微软雅黑" panose="020B0503020204020204" pitchFamily="34" charset="-122"/>
                <a:cs typeface="方正仿宋简体"/>
              </a:rPr>
              <a:t>区域封闭</a:t>
            </a:r>
            <a:endParaRPr lang="en-US" altLang="zh-CN" sz="2000" kern="100" dirty="0">
              <a:latin typeface="微软雅黑" panose="020B0503020204020204" pitchFamily="34" charset="-122"/>
              <a:ea typeface="微软雅黑" panose="020B0503020204020204" pitchFamily="34" charset="-122"/>
              <a:cs typeface="方正仿宋简体"/>
            </a:endParaRPr>
          </a:p>
          <a:p>
            <a:pPr marL="342900" indent="-342900">
              <a:buFont typeface="Arial" panose="020B0604020202020204" pitchFamily="34" charset="0"/>
              <a:buChar char="•"/>
            </a:pPr>
            <a:r>
              <a:rPr lang="zh-CN" altLang="zh-CN" sz="2000" kern="100" dirty="0">
                <a:latin typeface="微软雅黑" panose="020B0503020204020204" pitchFamily="34" charset="-122"/>
                <a:ea typeface="微软雅黑" panose="020B0503020204020204" pitchFamily="34" charset="-122"/>
                <a:cs typeface="方正仿宋简体"/>
              </a:rPr>
              <a:t>足不出门</a:t>
            </a:r>
            <a:endParaRPr lang="en-US" altLang="zh-CN" sz="2000" kern="100" dirty="0">
              <a:latin typeface="微软雅黑" panose="020B0503020204020204" pitchFamily="34" charset="-122"/>
              <a:ea typeface="微软雅黑" panose="020B0503020204020204" pitchFamily="34" charset="-122"/>
              <a:cs typeface="方正仿宋简体"/>
            </a:endParaRPr>
          </a:p>
          <a:p>
            <a:pPr marL="342900" indent="-342900">
              <a:buFont typeface="Arial" panose="020B0604020202020204" pitchFamily="34" charset="0"/>
              <a:buChar char="•"/>
            </a:pPr>
            <a:r>
              <a:rPr lang="zh-CN" altLang="zh-CN" sz="2000" kern="100" dirty="0">
                <a:latin typeface="微软雅黑" panose="020B0503020204020204" pitchFamily="34" charset="-122"/>
                <a:ea typeface="微软雅黑" panose="020B0503020204020204" pitchFamily="34" charset="-122"/>
                <a:cs typeface="方正仿宋简体"/>
              </a:rPr>
              <a:t>服务上门</a:t>
            </a:r>
            <a:endParaRPr lang="zh-CN" altLang="en-US" sz="2000" dirty="0">
              <a:latin typeface="微软雅黑" panose="020B0503020204020204" pitchFamily="34" charset="-122"/>
              <a:ea typeface="微软雅黑" panose="020B0503020204020204" pitchFamily="34" charset="-122"/>
            </a:endParaRPr>
          </a:p>
        </p:txBody>
      </p:sp>
      <p:sp>
        <p:nvSpPr>
          <p:cNvPr id="8" name="矩形 7">
            <a:extLst>
              <a:ext uri="{FF2B5EF4-FFF2-40B4-BE49-F238E27FC236}">
                <a16:creationId xmlns:a16="http://schemas.microsoft.com/office/drawing/2014/main" id="{6B04218D-6FBC-4E53-BAA2-1509E8E063B8}"/>
              </a:ext>
            </a:extLst>
          </p:cNvPr>
          <p:cNvSpPr/>
          <p:nvPr/>
        </p:nvSpPr>
        <p:spPr>
          <a:xfrm>
            <a:off x="7520505" y="3925586"/>
            <a:ext cx="1632385" cy="1631216"/>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342900" indent="-342900">
              <a:buFont typeface="Arial" panose="020B0604020202020204" pitchFamily="34" charset="0"/>
              <a:buChar char="•"/>
            </a:pPr>
            <a:r>
              <a:rPr lang="zh-CN" altLang="zh-CN" sz="2000" kern="100" dirty="0">
                <a:solidFill>
                  <a:schemeClr val="dk1"/>
                </a:solidFill>
                <a:latin typeface="微软雅黑" panose="020B0503020204020204" pitchFamily="34" charset="-122"/>
                <a:ea typeface="微软雅黑" panose="020B0503020204020204" pitchFamily="34" charset="-122"/>
              </a:rPr>
              <a:t>人不出区</a:t>
            </a:r>
            <a:endParaRPr lang="en-US" altLang="zh-CN" sz="2000" kern="100" dirty="0">
              <a:solidFill>
                <a:schemeClr val="dk1"/>
              </a:solidFill>
              <a:latin typeface="微软雅黑" panose="020B0503020204020204" pitchFamily="34" charset="-122"/>
              <a:ea typeface="微软雅黑" panose="020B0503020204020204" pitchFamily="34" charset="-122"/>
            </a:endParaRPr>
          </a:p>
          <a:p>
            <a:pPr marL="342900" indent="-342900">
              <a:buFont typeface="Arial" panose="020B0604020202020204" pitchFamily="34" charset="0"/>
              <a:buChar char="•"/>
            </a:pPr>
            <a:r>
              <a:rPr lang="zh-CN" altLang="zh-CN" sz="2000" kern="100" dirty="0">
                <a:solidFill>
                  <a:schemeClr val="dk1"/>
                </a:solidFill>
                <a:latin typeface="微软雅黑" panose="020B0503020204020204" pitchFamily="34" charset="-122"/>
                <a:ea typeface="微软雅黑" panose="020B0503020204020204" pitchFamily="34" charset="-122"/>
              </a:rPr>
              <a:t>严禁聚集</a:t>
            </a:r>
            <a:endParaRPr lang="en-US" altLang="zh-CN" sz="2000" kern="100" dirty="0">
              <a:solidFill>
                <a:schemeClr val="dk1"/>
              </a:solidFill>
              <a:latin typeface="微软雅黑" panose="020B0503020204020204" pitchFamily="34" charset="-122"/>
              <a:ea typeface="微软雅黑" panose="020B0503020204020204" pitchFamily="34" charset="-122"/>
            </a:endParaRPr>
          </a:p>
          <a:p>
            <a:pPr marL="342900" indent="-342900">
              <a:buFont typeface="Arial" panose="020B0604020202020204" pitchFamily="34" charset="0"/>
              <a:buChar char="•"/>
            </a:pPr>
            <a:r>
              <a:rPr lang="zh-CN" altLang="zh-CN" sz="2000" dirty="0">
                <a:latin typeface="微软雅黑" panose="020B0503020204020204" pitchFamily="34" charset="-122"/>
                <a:ea typeface="微软雅黑" panose="020B0503020204020204" pitchFamily="34" charset="-122"/>
              </a:rPr>
              <a:t>出现阳性</a:t>
            </a:r>
            <a:r>
              <a:rPr lang="zh-CN" altLang="en-US" sz="2000" dirty="0">
                <a:latin typeface="微软雅黑" panose="020B0503020204020204" pitchFamily="34" charset="-122"/>
                <a:ea typeface="微软雅黑" panose="020B0503020204020204" pitchFamily="34" charset="-122"/>
              </a:rPr>
              <a:t>则</a:t>
            </a:r>
            <a:r>
              <a:rPr lang="zh-CN" altLang="zh-CN" sz="2000" dirty="0">
                <a:latin typeface="微软雅黑" panose="020B0503020204020204" pitchFamily="34" charset="-122"/>
                <a:ea typeface="微软雅黑" panose="020B0503020204020204" pitchFamily="34" charset="-122"/>
              </a:rPr>
              <a:t>转为封控区</a:t>
            </a:r>
            <a:endParaRPr lang="zh-CN" altLang="en-US" sz="2000" kern="100" dirty="0">
              <a:solidFill>
                <a:schemeClr val="dk1"/>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F2717E6C-5BE8-4535-866B-99BA9316FFC9}"/>
              </a:ext>
            </a:extLst>
          </p:cNvPr>
          <p:cNvSpPr/>
          <p:nvPr/>
        </p:nvSpPr>
        <p:spPr>
          <a:xfrm>
            <a:off x="827316" y="1879920"/>
            <a:ext cx="437366" cy="100800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zh-CN" altLang="zh-CN" sz="2000" b="1" dirty="0">
                <a:solidFill>
                  <a:schemeClr val="accent2">
                    <a:lumMod val="75000"/>
                  </a:schemeClr>
                </a:solidFill>
                <a:latin typeface="微软雅黑" panose="020B0503020204020204" pitchFamily="34" charset="-122"/>
                <a:ea typeface="微软雅黑" panose="020B0503020204020204" pitchFamily="34" charset="-122"/>
              </a:rPr>
              <a:t>封控区</a:t>
            </a:r>
            <a:endParaRPr lang="zh-CN" altLang="en-US" sz="2000" b="1" dirty="0">
              <a:solidFill>
                <a:schemeClr val="accent2">
                  <a:lumMod val="75000"/>
                </a:schemeClr>
              </a:solidFill>
              <a:latin typeface="微软雅黑" panose="020B0503020204020204" pitchFamily="34" charset="-122"/>
              <a:ea typeface="微软雅黑" panose="020B0503020204020204" pitchFamily="34" charset="-122"/>
            </a:endParaRPr>
          </a:p>
        </p:txBody>
      </p:sp>
      <p:sp>
        <p:nvSpPr>
          <p:cNvPr id="10" name="矩形 9">
            <a:extLst>
              <a:ext uri="{FF2B5EF4-FFF2-40B4-BE49-F238E27FC236}">
                <a16:creationId xmlns:a16="http://schemas.microsoft.com/office/drawing/2014/main" id="{AEFCABBA-B96F-4CA2-A018-C3BB9F6B6C87}"/>
              </a:ext>
            </a:extLst>
          </p:cNvPr>
          <p:cNvSpPr/>
          <p:nvPr/>
        </p:nvSpPr>
        <p:spPr>
          <a:xfrm>
            <a:off x="816428" y="3925586"/>
            <a:ext cx="437365" cy="1656000"/>
          </a:xfrm>
          <a:prstGeom prst="rect">
            <a:avLst/>
          </a:prstGeom>
        </p:spPr>
        <p:style>
          <a:lnRef idx="2">
            <a:schemeClr val="accent2"/>
          </a:lnRef>
          <a:fillRef idx="1">
            <a:schemeClr val="lt1"/>
          </a:fillRef>
          <a:effectRef idx="0">
            <a:schemeClr val="accent2"/>
          </a:effectRef>
          <a:fontRef idx="minor">
            <a:schemeClr val="dk1"/>
          </a:fontRef>
        </p:style>
        <p:txBody>
          <a:bodyPr wrap="square">
            <a:noAutofit/>
          </a:bodyPr>
          <a:lstStyle/>
          <a:p>
            <a:pPr algn="ctr"/>
            <a:endParaRPr lang="en-US" altLang="zh-CN" sz="1600" b="1" dirty="0">
              <a:solidFill>
                <a:schemeClr val="accent2">
                  <a:lumMod val="75000"/>
                </a:schemeClr>
              </a:solidFill>
              <a:latin typeface="微软雅黑" panose="020B0503020204020204" pitchFamily="34" charset="-122"/>
              <a:ea typeface="微软雅黑" panose="020B0503020204020204" pitchFamily="34" charset="-122"/>
            </a:endParaRPr>
          </a:p>
          <a:p>
            <a:pPr algn="ctr"/>
            <a:r>
              <a:rPr lang="zh-CN" altLang="en-US" sz="2400" b="1" dirty="0">
                <a:solidFill>
                  <a:schemeClr val="accent2">
                    <a:lumMod val="75000"/>
                  </a:schemeClr>
                </a:solidFill>
                <a:latin typeface="微软雅黑" panose="020B0503020204020204" pitchFamily="34" charset="-122"/>
                <a:ea typeface="微软雅黑" panose="020B0503020204020204" pitchFamily="34" charset="-122"/>
              </a:rPr>
              <a:t>管</a:t>
            </a:r>
            <a:r>
              <a:rPr lang="zh-CN" altLang="zh-CN" sz="2400" b="1" dirty="0">
                <a:solidFill>
                  <a:schemeClr val="accent2">
                    <a:lumMod val="75000"/>
                  </a:schemeClr>
                </a:solidFill>
                <a:latin typeface="微软雅黑" panose="020B0503020204020204" pitchFamily="34" charset="-122"/>
                <a:ea typeface="微软雅黑" panose="020B0503020204020204" pitchFamily="34" charset="-122"/>
              </a:rPr>
              <a:t>控区</a:t>
            </a:r>
            <a:endParaRPr lang="zh-CN" altLang="en-US" sz="2400" b="1" dirty="0">
              <a:solidFill>
                <a:schemeClr val="accent2">
                  <a:lumMod val="75000"/>
                </a:schemeClr>
              </a:solidFill>
              <a:latin typeface="微软雅黑" panose="020B0503020204020204" pitchFamily="34" charset="-122"/>
              <a:ea typeface="微软雅黑" panose="020B0503020204020204" pitchFamily="34" charset="-122"/>
            </a:endParaRPr>
          </a:p>
        </p:txBody>
      </p:sp>
      <p:sp>
        <p:nvSpPr>
          <p:cNvPr id="11" name="文本框 10">
            <a:extLst>
              <a:ext uri="{FF2B5EF4-FFF2-40B4-BE49-F238E27FC236}">
                <a16:creationId xmlns:a16="http://schemas.microsoft.com/office/drawing/2014/main" id="{9E296BD2-F145-40E2-98C5-4DEE8BA7B452}"/>
              </a:ext>
            </a:extLst>
          </p:cNvPr>
          <p:cNvSpPr txBox="1"/>
          <p:nvPr/>
        </p:nvSpPr>
        <p:spPr>
          <a:xfrm>
            <a:off x="9477939" y="2052732"/>
            <a:ext cx="2373085" cy="3277307"/>
          </a:xfrm>
          <a:prstGeom prst="rect">
            <a:avLst/>
          </a:prstGeom>
          <a:noFill/>
          <a:ln>
            <a:solidFill>
              <a:srgbClr val="C00000"/>
            </a:solidFill>
          </a:ln>
        </p:spPr>
        <p:txBody>
          <a:bodyPr wrap="square" rtlCol="0">
            <a:spAutoFit/>
          </a:bodyPr>
          <a:lstStyle/>
          <a:p>
            <a:pPr lvl="0" algn="ctr" defTabSz="914400" eaLnBrk="1" fontAlgn="auto" hangingPunct="1">
              <a:lnSpc>
                <a:spcPct val="125000"/>
              </a:lnSpc>
              <a:spcBef>
                <a:spcPts val="600"/>
              </a:spcBef>
              <a:spcAft>
                <a:spcPts val="600"/>
              </a:spcAft>
              <a:defRPr/>
            </a:pPr>
            <a:r>
              <a:rPr lang="zh-CN" altLang="en-US" sz="2000" dirty="0">
                <a:solidFill>
                  <a:srgbClr val="FF0000"/>
                </a:solidFill>
                <a:latin typeface="微软雅黑" panose="020B0503020204020204" pitchFamily="34" charset="-122"/>
                <a:ea typeface="微软雅黑" panose="020B0503020204020204" pitchFamily="34" charset="-122"/>
              </a:rPr>
              <a:t>注意事项</a:t>
            </a:r>
            <a:endParaRPr lang="en-US" altLang="zh-CN" sz="2000" dirty="0">
              <a:solidFill>
                <a:srgbClr val="FF0000"/>
              </a:solidFill>
              <a:latin typeface="微软雅黑" panose="020B0503020204020204" pitchFamily="34" charset="-122"/>
              <a:ea typeface="微软雅黑" panose="020B0503020204020204" pitchFamily="34" charset="-122"/>
            </a:endParaRPr>
          </a:p>
          <a:p>
            <a:pPr marL="342900" lvl="0" indent="-342900" defTabSz="914400" eaLnBrk="1" fontAlgn="auto" hangingPunct="1">
              <a:lnSpc>
                <a:spcPct val="125000"/>
              </a:lnSpc>
              <a:spcBef>
                <a:spcPts val="600"/>
              </a:spcBef>
              <a:spcAft>
                <a:spcPts val="600"/>
              </a:spcAft>
              <a:buFont typeface="Wingdings" panose="05000000000000000000" pitchFamily="2" charset="2"/>
              <a:buChar char="l"/>
              <a:defRPr/>
            </a:pPr>
            <a:r>
              <a:rPr lang="zh-CN" altLang="en-US" sz="2000" dirty="0">
                <a:latin typeface="微软雅黑" panose="020B0503020204020204" pitchFamily="34" charset="-122"/>
                <a:ea typeface="微软雅黑" panose="020B0503020204020204" pitchFamily="34" charset="-122"/>
              </a:rPr>
              <a:t>不能一封了之。</a:t>
            </a:r>
            <a:endParaRPr lang="en-US" altLang="zh-CN" sz="2000" dirty="0">
              <a:latin typeface="微软雅黑" panose="020B0503020204020204" pitchFamily="34" charset="-122"/>
              <a:ea typeface="微软雅黑" panose="020B0503020204020204" pitchFamily="34" charset="-122"/>
            </a:endParaRPr>
          </a:p>
          <a:p>
            <a:pPr marL="342900" indent="-342900">
              <a:lnSpc>
                <a:spcPct val="120000"/>
              </a:lnSpc>
              <a:buFont typeface="Wingdings" panose="05000000000000000000" pitchFamily="2" charset="2"/>
              <a:buChar char="l"/>
            </a:pPr>
            <a:r>
              <a:rPr lang="zh-CN" altLang="en-US" sz="2000" dirty="0">
                <a:latin typeface="微软雅黑" panose="020B0503020204020204" pitchFamily="34" charset="-122"/>
                <a:ea typeface="微软雅黑" panose="020B0503020204020204" pitchFamily="34" charset="-122"/>
              </a:rPr>
              <a:t>封控区的生活设施是否满足需要？（卫生间、餐饮、网络等）</a:t>
            </a:r>
            <a:endParaRPr lang="en-US" altLang="zh-CN" sz="2000" dirty="0">
              <a:latin typeface="微软雅黑" panose="020B0503020204020204" pitchFamily="34" charset="-122"/>
              <a:ea typeface="微软雅黑" panose="020B0503020204020204" pitchFamily="34" charset="-122"/>
            </a:endParaRPr>
          </a:p>
          <a:p>
            <a:pPr marL="342900" indent="-342900">
              <a:lnSpc>
                <a:spcPct val="120000"/>
              </a:lnSpc>
              <a:buFont typeface="Wingdings" panose="05000000000000000000" pitchFamily="2" charset="2"/>
              <a:buChar char="l"/>
            </a:pPr>
            <a:r>
              <a:rPr lang="zh-CN" altLang="en-US" sz="2000" dirty="0">
                <a:latin typeface="微软雅黑" panose="020B0503020204020204" pitchFamily="34" charset="-122"/>
                <a:ea typeface="微软雅黑" panose="020B0503020204020204" pitchFamily="34" charset="-122"/>
              </a:rPr>
              <a:t>师生诉求是否畅通？</a:t>
            </a:r>
          </a:p>
        </p:txBody>
      </p:sp>
    </p:spTree>
    <p:extLst>
      <p:ext uri="{BB962C8B-B14F-4D97-AF65-F5344CB8AC3E}">
        <p14:creationId xmlns:p14="http://schemas.microsoft.com/office/powerpoint/2010/main" val="3723952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C9CB998-E6E6-4492-84DE-CF4DF7BF7EFE}"/>
              </a:ext>
            </a:extLst>
          </p:cNvPr>
          <p:cNvSpPr>
            <a:spLocks noGrp="1"/>
          </p:cNvSpPr>
          <p:nvPr>
            <p:ph type="title"/>
          </p:nvPr>
        </p:nvSpPr>
        <p:spPr/>
        <p:txBody>
          <a:bodyPr/>
          <a:lstStyle/>
          <a:p>
            <a:r>
              <a:rPr lang="zh-CN" altLang="en-US" dirty="0"/>
              <a:t>八、</a:t>
            </a:r>
            <a:r>
              <a:rPr lang="zh-CN" altLang="zh-CN" dirty="0"/>
              <a:t>校园消杀与环境管理</a:t>
            </a:r>
            <a:endParaRPr lang="zh-CN" altLang="en-US" dirty="0"/>
          </a:p>
        </p:txBody>
      </p:sp>
      <p:sp>
        <p:nvSpPr>
          <p:cNvPr id="3" name="灯片编号占位符 2">
            <a:extLst>
              <a:ext uri="{FF2B5EF4-FFF2-40B4-BE49-F238E27FC236}">
                <a16:creationId xmlns:a16="http://schemas.microsoft.com/office/drawing/2014/main" id="{C3C76869-8FAF-4628-9F91-1EF16B16DA0C}"/>
              </a:ext>
            </a:extLst>
          </p:cNvPr>
          <p:cNvSpPr>
            <a:spLocks noGrp="1"/>
          </p:cNvSpPr>
          <p:nvPr>
            <p:ph type="sldNum" sz="quarter" idx="12"/>
          </p:nvPr>
        </p:nvSpPr>
        <p:spPr/>
        <p:txBody>
          <a:bodyPr/>
          <a:lstStyle/>
          <a:p>
            <a:fld id="{7D9BB5D0-35E4-459D-AEF3-FE4D7C45CC19}" type="slidenum">
              <a:rPr lang="zh-CN" altLang="en-US" smtClean="0"/>
              <a:t>18</a:t>
            </a:fld>
            <a:endParaRPr lang="zh-CN" altLang="en-US"/>
          </a:p>
        </p:txBody>
      </p:sp>
      <p:sp>
        <p:nvSpPr>
          <p:cNvPr id="4" name="内容占位符 3">
            <a:extLst>
              <a:ext uri="{FF2B5EF4-FFF2-40B4-BE49-F238E27FC236}">
                <a16:creationId xmlns:a16="http://schemas.microsoft.com/office/drawing/2014/main" id="{0BD7ACDA-5299-4275-A3A1-FA65AF271861}"/>
              </a:ext>
            </a:extLst>
          </p:cNvPr>
          <p:cNvSpPr>
            <a:spLocks noGrp="1"/>
          </p:cNvSpPr>
          <p:nvPr>
            <p:ph idx="1"/>
          </p:nvPr>
        </p:nvSpPr>
        <p:spPr>
          <a:xfrm>
            <a:off x="609913" y="1600641"/>
            <a:ext cx="6999202" cy="4539173"/>
          </a:xfrm>
        </p:spPr>
        <p:txBody>
          <a:bodyPr>
            <a:normAutofit/>
          </a:bodyPr>
          <a:lstStyle/>
          <a:p>
            <a:pPr>
              <a:lnSpc>
                <a:spcPct val="110000"/>
              </a:lnSpc>
              <a:spcBef>
                <a:spcPts val="600"/>
              </a:spcBef>
              <a:spcAft>
                <a:spcPts val="600"/>
              </a:spcAft>
              <a:buFont typeface="Wingdings" panose="05000000000000000000" pitchFamily="2" charset="2"/>
              <a:buChar char="p"/>
            </a:pPr>
            <a:r>
              <a:rPr lang="zh-CN" altLang="en-US" sz="2800" b="1" dirty="0"/>
              <a:t>消毒</a:t>
            </a:r>
            <a:endParaRPr lang="en-US" altLang="zh-CN" sz="2800" b="1" dirty="0"/>
          </a:p>
          <a:p>
            <a:pPr>
              <a:lnSpc>
                <a:spcPct val="110000"/>
              </a:lnSpc>
              <a:spcBef>
                <a:spcPts val="600"/>
              </a:spcBef>
              <a:spcAft>
                <a:spcPts val="600"/>
              </a:spcAft>
            </a:pPr>
            <a:r>
              <a:rPr lang="zh-CN" altLang="en-US" dirty="0"/>
              <a:t>学校在“五大员”专班和属地疾控部门的指导下开展消毒工作。</a:t>
            </a:r>
            <a:endParaRPr lang="en-US" altLang="zh-CN" dirty="0"/>
          </a:p>
          <a:p>
            <a:pPr>
              <a:lnSpc>
                <a:spcPct val="110000"/>
              </a:lnSpc>
              <a:spcBef>
                <a:spcPts val="600"/>
              </a:spcBef>
              <a:spcAft>
                <a:spcPts val="600"/>
              </a:spcAft>
            </a:pPr>
            <a:r>
              <a:rPr lang="zh-CN" altLang="en-US" dirty="0">
                <a:solidFill>
                  <a:schemeClr val="accent2">
                    <a:lumMod val="75000"/>
                  </a:schemeClr>
                </a:solidFill>
              </a:rPr>
              <a:t>随时消毒；终未消毒；预防性消毒</a:t>
            </a:r>
            <a:endParaRPr lang="en-US" altLang="zh-CN" dirty="0">
              <a:solidFill>
                <a:schemeClr val="accent2">
                  <a:lumMod val="75000"/>
                </a:schemeClr>
              </a:solidFill>
            </a:endParaRPr>
          </a:p>
          <a:p>
            <a:pPr>
              <a:lnSpc>
                <a:spcPct val="110000"/>
              </a:lnSpc>
              <a:spcBef>
                <a:spcPts val="600"/>
              </a:spcBef>
              <a:spcAft>
                <a:spcPts val="600"/>
              </a:spcAft>
            </a:pPr>
            <a:endParaRPr lang="en-US" altLang="zh-CN" dirty="0">
              <a:solidFill>
                <a:schemeClr val="accent2">
                  <a:lumMod val="75000"/>
                </a:schemeClr>
              </a:solidFill>
            </a:endParaRPr>
          </a:p>
          <a:p>
            <a:pPr>
              <a:lnSpc>
                <a:spcPct val="110000"/>
              </a:lnSpc>
              <a:spcBef>
                <a:spcPts val="600"/>
              </a:spcBef>
              <a:spcAft>
                <a:spcPts val="600"/>
              </a:spcAft>
              <a:buFont typeface="Wingdings" panose="05000000000000000000" pitchFamily="2" charset="2"/>
              <a:buChar char="p"/>
            </a:pPr>
            <a:r>
              <a:rPr lang="zh-CN" altLang="en-US" sz="2800" b="1" dirty="0">
                <a:latin typeface="微软雅黑" panose="020B0503020204020204" pitchFamily="34" charset="-122"/>
                <a:ea typeface="微软雅黑" panose="020B0503020204020204" pitchFamily="34" charset="-122"/>
              </a:rPr>
              <a:t>环境管理</a:t>
            </a:r>
            <a:endParaRPr lang="en-US" altLang="zh-CN" sz="2800" b="1" dirty="0">
              <a:latin typeface="微软雅黑" panose="020B0503020204020204" pitchFamily="34" charset="-122"/>
              <a:ea typeface="微软雅黑" panose="020B0503020204020204" pitchFamily="34" charset="-122"/>
            </a:endParaRPr>
          </a:p>
          <a:p>
            <a:pPr>
              <a:lnSpc>
                <a:spcPct val="100000"/>
              </a:lnSpc>
              <a:spcBef>
                <a:spcPts val="600"/>
              </a:spcBef>
              <a:spcAft>
                <a:spcPts val="600"/>
              </a:spcAft>
            </a:pPr>
            <a:r>
              <a:rPr lang="zh-CN" altLang="en-US" dirty="0"/>
              <a:t>垃圾处置</a:t>
            </a:r>
            <a:endParaRPr lang="en-US" altLang="zh-CN" dirty="0"/>
          </a:p>
          <a:p>
            <a:pPr>
              <a:lnSpc>
                <a:spcPct val="100000"/>
              </a:lnSpc>
              <a:spcBef>
                <a:spcPts val="600"/>
              </a:spcBef>
              <a:spcAft>
                <a:spcPts val="600"/>
              </a:spcAft>
            </a:pPr>
            <a:r>
              <a:rPr lang="zh-CN" altLang="en-US" dirty="0"/>
              <a:t>废弃口罩处理</a:t>
            </a:r>
            <a:endParaRPr lang="en-US" altLang="zh-CN" dirty="0"/>
          </a:p>
          <a:p>
            <a:pPr>
              <a:lnSpc>
                <a:spcPct val="110000"/>
              </a:lnSpc>
              <a:spcBef>
                <a:spcPts val="600"/>
              </a:spcBef>
              <a:spcAft>
                <a:spcPts val="600"/>
              </a:spcAft>
            </a:pPr>
            <a:endParaRPr lang="zh-CN" altLang="en-US" dirty="0">
              <a:solidFill>
                <a:schemeClr val="accent2">
                  <a:lumMod val="75000"/>
                </a:schemeClr>
              </a:solidFill>
            </a:endParaRPr>
          </a:p>
        </p:txBody>
      </p:sp>
      <p:sp>
        <p:nvSpPr>
          <p:cNvPr id="5" name="文本框 4">
            <a:extLst>
              <a:ext uri="{FF2B5EF4-FFF2-40B4-BE49-F238E27FC236}">
                <a16:creationId xmlns:a16="http://schemas.microsoft.com/office/drawing/2014/main" id="{A114920B-4D7E-4983-83C3-64D0CB23470E}"/>
              </a:ext>
            </a:extLst>
          </p:cNvPr>
          <p:cNvSpPr txBox="1"/>
          <p:nvPr/>
        </p:nvSpPr>
        <p:spPr>
          <a:xfrm>
            <a:off x="8087774" y="2431762"/>
            <a:ext cx="3494313" cy="3407087"/>
          </a:xfrm>
          <a:prstGeom prst="rect">
            <a:avLst/>
          </a:prstGeom>
          <a:noFill/>
          <a:ln>
            <a:solidFill>
              <a:srgbClr val="C00000"/>
            </a:solidFill>
          </a:ln>
        </p:spPr>
        <p:txBody>
          <a:bodyPr wrap="square" rtlCol="0">
            <a:spAutoFit/>
          </a:bodyPr>
          <a:lstStyle/>
          <a:p>
            <a:pPr lvl="0" algn="ctr" defTabSz="914400" eaLnBrk="1" fontAlgn="auto" hangingPunct="1">
              <a:lnSpc>
                <a:spcPct val="120000"/>
              </a:lnSpc>
              <a:spcBef>
                <a:spcPts val="600"/>
              </a:spcBef>
              <a:spcAft>
                <a:spcPts val="600"/>
              </a:spcAft>
              <a:defRPr/>
            </a:pPr>
            <a:r>
              <a:rPr lang="zh-CN" altLang="en-US" sz="2000" dirty="0">
                <a:solidFill>
                  <a:srgbClr val="FF0000"/>
                </a:solidFill>
                <a:latin typeface="微软雅黑" panose="020B0503020204020204" pitchFamily="34" charset="-122"/>
                <a:ea typeface="微软雅黑" panose="020B0503020204020204" pitchFamily="34" charset="-122"/>
              </a:rPr>
              <a:t>注意事项</a:t>
            </a:r>
            <a:endParaRPr lang="en-US" altLang="zh-CN" sz="2000" dirty="0">
              <a:latin typeface="微软雅黑" panose="020B0503020204020204" pitchFamily="34" charset="-122"/>
              <a:ea typeface="微软雅黑" panose="020B0503020204020204" pitchFamily="34" charset="-122"/>
            </a:endParaRPr>
          </a:p>
          <a:p>
            <a:pPr marL="342900" lvl="0" indent="-342900" defTabSz="914400" eaLnBrk="1" fontAlgn="auto" hangingPunct="1">
              <a:lnSpc>
                <a:spcPct val="120000"/>
              </a:lnSpc>
              <a:spcBef>
                <a:spcPts val="600"/>
              </a:spcBef>
              <a:spcAft>
                <a:spcPts val="600"/>
              </a:spcAft>
              <a:buFont typeface="Wingdings" panose="05000000000000000000" pitchFamily="2" charset="2"/>
              <a:buChar char="l"/>
              <a:defRPr/>
            </a:pPr>
            <a:r>
              <a:rPr lang="zh-CN" altLang="en-US" sz="2000" dirty="0">
                <a:latin typeface="微软雅黑" panose="020B0503020204020204" pitchFamily="34" charset="-122"/>
                <a:ea typeface="微软雅黑" panose="020B0503020204020204" pitchFamily="34" charset="-122"/>
              </a:rPr>
              <a:t>学校消毒人员或物资缺乏的，应联系有资质的社会专业力量入校协助。</a:t>
            </a:r>
            <a:endParaRPr lang="en-US" altLang="zh-CN" sz="2000" dirty="0">
              <a:latin typeface="微软雅黑" panose="020B0503020204020204" pitchFamily="34" charset="-122"/>
              <a:ea typeface="微软雅黑" panose="020B0503020204020204" pitchFamily="34" charset="-122"/>
            </a:endParaRPr>
          </a:p>
          <a:p>
            <a:pPr marL="342900" lvl="0" indent="-342900" defTabSz="914400" eaLnBrk="1" fontAlgn="auto" hangingPunct="1">
              <a:lnSpc>
                <a:spcPct val="120000"/>
              </a:lnSpc>
              <a:spcBef>
                <a:spcPts val="600"/>
              </a:spcBef>
              <a:spcAft>
                <a:spcPts val="600"/>
              </a:spcAft>
              <a:buFont typeface="Wingdings" panose="05000000000000000000" pitchFamily="2" charset="2"/>
              <a:buChar char="l"/>
              <a:defRPr/>
            </a:pPr>
            <a:r>
              <a:rPr lang="zh-CN" altLang="zh-CN" sz="2000" dirty="0">
                <a:latin typeface="微软雅黑" panose="020B0503020204020204" pitchFamily="34" charset="-122"/>
                <a:ea typeface="微软雅黑" panose="020B0503020204020204" pitchFamily="34" charset="-122"/>
              </a:rPr>
              <a:t>病例宿舍产生的垃圾和工作人员使用过的防护用品等作为医疗废物处理。</a:t>
            </a:r>
            <a:endParaRPr lang="zh-CN" altLang="en-US" sz="2000" dirty="0">
              <a:latin typeface="微软雅黑" panose="020B0503020204020204" pitchFamily="34" charset="-122"/>
              <a:ea typeface="微软雅黑" panose="020B0503020204020204" pitchFamily="34" charset="-122"/>
            </a:endParaRPr>
          </a:p>
          <a:p>
            <a:pPr>
              <a:lnSpc>
                <a:spcPct val="120000"/>
              </a:lnSpc>
            </a:pPr>
            <a:endParaRPr lang="zh-CN" altLang="en-US" sz="2000" dirty="0"/>
          </a:p>
        </p:txBody>
      </p:sp>
    </p:spTree>
    <p:extLst>
      <p:ext uri="{BB962C8B-B14F-4D97-AF65-F5344CB8AC3E}">
        <p14:creationId xmlns:p14="http://schemas.microsoft.com/office/powerpoint/2010/main" val="1806988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38F5C8-855B-46EC-8C41-C968FC06C17C}"/>
              </a:ext>
            </a:extLst>
          </p:cNvPr>
          <p:cNvSpPr>
            <a:spLocks noGrp="1"/>
          </p:cNvSpPr>
          <p:nvPr>
            <p:ph type="title"/>
          </p:nvPr>
        </p:nvSpPr>
        <p:spPr/>
        <p:txBody>
          <a:bodyPr/>
          <a:lstStyle/>
          <a:p>
            <a:r>
              <a:rPr lang="zh-CN" altLang="en-US" dirty="0"/>
              <a:t>九、后勤保障与服务</a:t>
            </a:r>
          </a:p>
        </p:txBody>
      </p:sp>
      <p:sp>
        <p:nvSpPr>
          <p:cNvPr id="3" name="灯片编号占位符 2">
            <a:extLst>
              <a:ext uri="{FF2B5EF4-FFF2-40B4-BE49-F238E27FC236}">
                <a16:creationId xmlns:a16="http://schemas.microsoft.com/office/drawing/2014/main" id="{334DC5E2-68E4-4802-9DEA-339EC0125978}"/>
              </a:ext>
            </a:extLst>
          </p:cNvPr>
          <p:cNvSpPr>
            <a:spLocks noGrp="1"/>
          </p:cNvSpPr>
          <p:nvPr>
            <p:ph type="sldNum" sz="quarter" idx="12"/>
          </p:nvPr>
        </p:nvSpPr>
        <p:spPr/>
        <p:txBody>
          <a:bodyPr/>
          <a:lstStyle/>
          <a:p>
            <a:fld id="{7D9BB5D0-35E4-459D-AEF3-FE4D7C45CC19}" type="slidenum">
              <a:rPr lang="zh-CN" altLang="en-US" smtClean="0"/>
              <a:t>19</a:t>
            </a:fld>
            <a:endParaRPr lang="zh-CN" altLang="en-US"/>
          </a:p>
        </p:txBody>
      </p:sp>
      <p:sp>
        <p:nvSpPr>
          <p:cNvPr id="4" name="内容占位符 3">
            <a:extLst>
              <a:ext uri="{FF2B5EF4-FFF2-40B4-BE49-F238E27FC236}">
                <a16:creationId xmlns:a16="http://schemas.microsoft.com/office/drawing/2014/main" id="{671B5CC4-14C0-4470-A2FE-DDEE92E9B2F8}"/>
              </a:ext>
            </a:extLst>
          </p:cNvPr>
          <p:cNvSpPr>
            <a:spLocks noGrp="1"/>
          </p:cNvSpPr>
          <p:nvPr>
            <p:ph idx="1"/>
          </p:nvPr>
        </p:nvSpPr>
        <p:spPr>
          <a:xfrm>
            <a:off x="609912" y="1600642"/>
            <a:ext cx="7416488" cy="4571558"/>
          </a:xfrm>
        </p:spPr>
        <p:txBody>
          <a:bodyPr>
            <a:normAutofit/>
          </a:bodyPr>
          <a:lstStyle/>
          <a:p>
            <a:pPr marL="457200" indent="-457200">
              <a:lnSpc>
                <a:spcPct val="100000"/>
              </a:lnSpc>
              <a:spcBef>
                <a:spcPts val="600"/>
              </a:spcBef>
              <a:spcAft>
                <a:spcPts val="600"/>
              </a:spcAft>
              <a:buAutoNum type="arabicPeriod"/>
            </a:pPr>
            <a:r>
              <a:rPr lang="zh-CN" altLang="zh-CN" sz="2800" b="1" dirty="0">
                <a:latin typeface="微软雅黑" panose="020B0503020204020204" pitchFamily="34" charset="-122"/>
                <a:ea typeface="微软雅黑" panose="020B0503020204020204" pitchFamily="34" charset="-122"/>
              </a:rPr>
              <a:t>做好餐饮保障</a:t>
            </a:r>
            <a:endParaRPr lang="en-US" altLang="zh-CN" sz="2800" b="1" dirty="0">
              <a:latin typeface="微软雅黑" panose="020B0503020204020204" pitchFamily="34" charset="-122"/>
              <a:ea typeface="微软雅黑" panose="020B0503020204020204" pitchFamily="34" charset="-122"/>
            </a:endParaRPr>
          </a:p>
          <a:p>
            <a:pPr marL="0" indent="0">
              <a:lnSpc>
                <a:spcPct val="100000"/>
              </a:lnSpc>
              <a:spcBef>
                <a:spcPts val="600"/>
              </a:spcBef>
              <a:spcAft>
                <a:spcPts val="600"/>
              </a:spcAft>
              <a:buNone/>
            </a:pPr>
            <a:endParaRPr lang="zh-CN" altLang="zh-CN" sz="1200" b="1" dirty="0">
              <a:latin typeface="微软雅黑" panose="020B0503020204020204" pitchFamily="34" charset="-122"/>
              <a:ea typeface="微软雅黑" panose="020B0503020204020204" pitchFamily="34" charset="-122"/>
            </a:endParaRPr>
          </a:p>
          <a:p>
            <a:pPr>
              <a:lnSpc>
                <a:spcPct val="100000"/>
              </a:lnSpc>
              <a:spcBef>
                <a:spcPts val="600"/>
              </a:spcBef>
              <a:spcAft>
                <a:spcPts val="600"/>
              </a:spcAft>
            </a:pPr>
            <a:r>
              <a:rPr lang="zh-CN" altLang="zh-CN" dirty="0"/>
              <a:t>为师生提供安全、卫生的饮用水。</a:t>
            </a:r>
            <a:endParaRPr lang="en-US" altLang="zh-CN" dirty="0"/>
          </a:p>
          <a:p>
            <a:pPr>
              <a:lnSpc>
                <a:spcPct val="100000"/>
              </a:lnSpc>
              <a:spcBef>
                <a:spcPts val="600"/>
              </a:spcBef>
              <a:spcAft>
                <a:spcPts val="600"/>
              </a:spcAft>
            </a:pPr>
            <a:r>
              <a:rPr lang="zh-CN" altLang="zh-CN" dirty="0"/>
              <a:t>及时采购、储备粮油、蔬菜、肉类等基本生活物资，严格监管采购渠道。</a:t>
            </a:r>
            <a:endParaRPr lang="en-US" altLang="zh-CN" dirty="0"/>
          </a:p>
          <a:p>
            <a:pPr>
              <a:lnSpc>
                <a:spcPct val="100000"/>
              </a:lnSpc>
              <a:spcBef>
                <a:spcPts val="600"/>
              </a:spcBef>
              <a:spcAft>
                <a:spcPts val="600"/>
              </a:spcAft>
            </a:pPr>
            <a:r>
              <a:rPr lang="zh-CN" altLang="zh-CN" dirty="0"/>
              <a:t>采用线上订餐、食堂无接触式配送方式供餐。</a:t>
            </a:r>
            <a:endParaRPr lang="en-US" altLang="zh-CN" dirty="0"/>
          </a:p>
          <a:p>
            <a:pPr>
              <a:lnSpc>
                <a:spcPct val="100000"/>
              </a:lnSpc>
              <a:spcBef>
                <a:spcPts val="600"/>
              </a:spcBef>
              <a:spcAft>
                <a:spcPts val="600"/>
              </a:spcAft>
            </a:pPr>
            <a:r>
              <a:rPr lang="zh-CN" altLang="zh-CN" dirty="0"/>
              <a:t>餐饮种类多样化，以满足不同群体的需求。</a:t>
            </a:r>
            <a:endParaRPr lang="en-US" altLang="zh-CN" dirty="0"/>
          </a:p>
          <a:p>
            <a:pPr>
              <a:lnSpc>
                <a:spcPct val="100000"/>
              </a:lnSpc>
              <a:spcBef>
                <a:spcPts val="600"/>
              </a:spcBef>
              <a:spcAft>
                <a:spcPts val="600"/>
              </a:spcAft>
            </a:pPr>
            <a:r>
              <a:rPr lang="zh-CN" altLang="zh-CN" dirty="0"/>
              <a:t>如果食堂供应能力不足，可寻求第三方供餐服务。</a:t>
            </a:r>
            <a:endParaRPr lang="zh-CN" altLang="en-US" dirty="0"/>
          </a:p>
        </p:txBody>
      </p:sp>
      <p:sp>
        <p:nvSpPr>
          <p:cNvPr id="5" name="文本框 4">
            <a:extLst>
              <a:ext uri="{FF2B5EF4-FFF2-40B4-BE49-F238E27FC236}">
                <a16:creationId xmlns:a16="http://schemas.microsoft.com/office/drawing/2014/main" id="{662FB073-EED2-4E9B-A09F-E534BC03283A}"/>
              </a:ext>
            </a:extLst>
          </p:cNvPr>
          <p:cNvSpPr txBox="1"/>
          <p:nvPr/>
        </p:nvSpPr>
        <p:spPr>
          <a:xfrm>
            <a:off x="8026400" y="2041250"/>
            <a:ext cx="3952239" cy="3385542"/>
          </a:xfrm>
          <a:prstGeom prst="rect">
            <a:avLst/>
          </a:prstGeom>
          <a:noFill/>
          <a:ln>
            <a:solidFill>
              <a:srgbClr val="C00000"/>
            </a:solidFill>
          </a:ln>
        </p:spPr>
        <p:txBody>
          <a:bodyPr wrap="square" rtlCol="0">
            <a:spAutoFit/>
          </a:bodyPr>
          <a:lstStyle/>
          <a:p>
            <a:pPr lvl="0" algn="ctr" defTabSz="914400" eaLnBrk="1" fontAlgn="auto" hangingPunct="1">
              <a:spcBef>
                <a:spcPts val="600"/>
              </a:spcBef>
              <a:spcAft>
                <a:spcPts val="600"/>
              </a:spcAft>
              <a:defRPr/>
            </a:pPr>
            <a:r>
              <a:rPr lang="zh-CN" altLang="en-US" sz="2400" dirty="0">
                <a:solidFill>
                  <a:srgbClr val="FF0000"/>
                </a:solidFill>
                <a:latin typeface="微软雅黑" panose="020B0503020204020204" pitchFamily="34" charset="-122"/>
                <a:ea typeface="微软雅黑" panose="020B0503020204020204" pitchFamily="34" charset="-122"/>
              </a:rPr>
              <a:t>注意事项</a:t>
            </a:r>
            <a:endParaRPr lang="en-US" altLang="zh-CN" sz="2400" dirty="0">
              <a:latin typeface="微软雅黑" panose="020B0503020204020204" pitchFamily="34" charset="-122"/>
              <a:ea typeface="微软雅黑" panose="020B0503020204020204" pitchFamily="34" charset="-122"/>
            </a:endParaRPr>
          </a:p>
          <a:p>
            <a:pPr marL="342900" lvl="0" indent="-342900" defTabSz="914400" eaLnBrk="1" fontAlgn="auto" hangingPunct="1">
              <a:spcBef>
                <a:spcPts val="600"/>
              </a:spcBef>
              <a:spcAft>
                <a:spcPts val="600"/>
              </a:spcAft>
              <a:buFont typeface="Wingdings" panose="05000000000000000000" pitchFamily="2" charset="2"/>
              <a:buChar char="l"/>
              <a:defRPr/>
            </a:pPr>
            <a:r>
              <a:rPr lang="zh-CN" altLang="en-US" sz="2000" dirty="0">
                <a:latin typeface="微软雅黑" panose="020B0503020204020204" pitchFamily="34" charset="-122"/>
                <a:ea typeface="微软雅黑" panose="020B0503020204020204" pitchFamily="34" charset="-122"/>
              </a:rPr>
              <a:t>最大配餐量？</a:t>
            </a:r>
            <a:endParaRPr lang="en-US" altLang="zh-CN" sz="2000" dirty="0">
              <a:latin typeface="微软雅黑" panose="020B0503020204020204" pitchFamily="34" charset="-122"/>
              <a:ea typeface="微软雅黑" panose="020B0503020204020204" pitchFamily="34" charset="-122"/>
            </a:endParaRPr>
          </a:p>
          <a:p>
            <a:pPr marL="342900" lvl="0" indent="-342900" defTabSz="914400" eaLnBrk="1" fontAlgn="auto" hangingPunct="1">
              <a:spcBef>
                <a:spcPts val="600"/>
              </a:spcBef>
              <a:spcAft>
                <a:spcPts val="600"/>
              </a:spcAft>
              <a:buFont typeface="Wingdings" panose="05000000000000000000" pitchFamily="2" charset="2"/>
              <a:buChar char="l"/>
              <a:defRPr/>
            </a:pPr>
            <a:r>
              <a:rPr lang="zh-CN" altLang="en-US" sz="2000" dirty="0">
                <a:latin typeface="微软雅黑" panose="020B0503020204020204" pitchFamily="34" charset="-122"/>
                <a:ea typeface="微软雅黑" panose="020B0503020204020204" pitchFamily="34" charset="-122"/>
              </a:rPr>
              <a:t>食堂人员被隔离怎么办？</a:t>
            </a:r>
            <a:endParaRPr lang="en-US" altLang="zh-CN" sz="2000" dirty="0">
              <a:latin typeface="微软雅黑" panose="020B0503020204020204" pitchFamily="34" charset="-122"/>
              <a:ea typeface="微软雅黑" panose="020B0503020204020204" pitchFamily="34" charset="-122"/>
            </a:endParaRPr>
          </a:p>
          <a:p>
            <a:pPr marL="342900" lvl="0" indent="-342900" defTabSz="914400" eaLnBrk="1" fontAlgn="auto" hangingPunct="1">
              <a:spcBef>
                <a:spcPts val="600"/>
              </a:spcBef>
              <a:spcAft>
                <a:spcPts val="600"/>
              </a:spcAft>
              <a:buFont typeface="Wingdings" panose="05000000000000000000" pitchFamily="2" charset="2"/>
              <a:buChar char="l"/>
              <a:defRPr/>
            </a:pPr>
            <a:r>
              <a:rPr lang="zh-CN" altLang="en-US" sz="2000" dirty="0">
                <a:latin typeface="微软雅黑" panose="020B0503020204020204" pitchFamily="34" charset="-122"/>
                <a:ea typeface="微软雅黑" panose="020B0503020204020204" pitchFamily="34" charset="-122"/>
              </a:rPr>
              <a:t>谁负责配送（后勤人员？志愿者？）？</a:t>
            </a:r>
            <a:endParaRPr lang="en-US" altLang="zh-CN" sz="2000" dirty="0">
              <a:latin typeface="微软雅黑" panose="020B0503020204020204" pitchFamily="34" charset="-122"/>
              <a:ea typeface="微软雅黑" panose="020B0503020204020204" pitchFamily="34" charset="-122"/>
            </a:endParaRPr>
          </a:p>
          <a:p>
            <a:pPr marL="342900" lvl="0" indent="-342900" defTabSz="914400" eaLnBrk="1" fontAlgn="auto" hangingPunct="1">
              <a:spcBef>
                <a:spcPts val="600"/>
              </a:spcBef>
              <a:spcAft>
                <a:spcPts val="600"/>
              </a:spcAft>
              <a:buFont typeface="Wingdings" panose="05000000000000000000" pitchFamily="2" charset="2"/>
              <a:buChar char="l"/>
              <a:defRPr/>
            </a:pPr>
            <a:r>
              <a:rPr lang="zh-CN" altLang="en-US" sz="2000" dirty="0">
                <a:latin typeface="微软雅黑" panose="020B0503020204020204" pitchFamily="34" charset="-122"/>
                <a:ea typeface="微软雅黑" panose="020B0503020204020204" pitchFamily="34" charset="-122"/>
              </a:rPr>
              <a:t>餐盒如何交接？</a:t>
            </a:r>
            <a:endParaRPr lang="en-US" altLang="zh-CN" sz="2000" dirty="0">
              <a:latin typeface="微软雅黑" panose="020B0503020204020204" pitchFamily="34" charset="-122"/>
              <a:ea typeface="微软雅黑" panose="020B0503020204020204" pitchFamily="34" charset="-122"/>
            </a:endParaRPr>
          </a:p>
          <a:p>
            <a:pPr marL="342900" lvl="0" indent="-342900" defTabSz="914400" eaLnBrk="1" fontAlgn="auto" hangingPunct="1">
              <a:spcBef>
                <a:spcPts val="600"/>
              </a:spcBef>
              <a:spcAft>
                <a:spcPts val="600"/>
              </a:spcAft>
              <a:buFont typeface="Wingdings" panose="05000000000000000000" pitchFamily="2" charset="2"/>
              <a:buChar char="l"/>
              <a:defRPr/>
            </a:pPr>
            <a:r>
              <a:rPr lang="zh-CN" altLang="en-US" sz="2000" dirty="0">
                <a:latin typeface="微软雅黑" panose="020B0503020204020204" pitchFamily="34" charset="-122"/>
                <a:ea typeface="微软雅黑" panose="020B0503020204020204" pitchFamily="34" charset="-122"/>
              </a:rPr>
              <a:t>是否有第三方餐饮公司的清单与协议？ </a:t>
            </a:r>
            <a:endParaRPr lang="zh-CN" altLang="en-US" sz="2000" dirty="0"/>
          </a:p>
        </p:txBody>
      </p:sp>
    </p:spTree>
    <p:extLst>
      <p:ext uri="{BB962C8B-B14F-4D97-AF65-F5344CB8AC3E}">
        <p14:creationId xmlns:p14="http://schemas.microsoft.com/office/powerpoint/2010/main" val="232464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325DBD4F-2B56-493E-BAC1-9A0FE7D6E3F8}"/>
              </a:ext>
            </a:extLst>
          </p:cNvPr>
          <p:cNvSpPr>
            <a:spLocks noGrp="1"/>
          </p:cNvSpPr>
          <p:nvPr>
            <p:ph type="title"/>
          </p:nvPr>
        </p:nvSpPr>
        <p:spPr/>
        <p:txBody>
          <a:bodyPr>
            <a:normAutofit/>
          </a:bodyPr>
          <a:lstStyle/>
          <a:p>
            <a:r>
              <a:rPr lang="zh-CN" altLang="en-US" dirty="0"/>
              <a:t>近期国内疫情态势</a:t>
            </a:r>
          </a:p>
        </p:txBody>
      </p:sp>
      <p:sp>
        <p:nvSpPr>
          <p:cNvPr id="2" name="灯片编号占位符 1">
            <a:extLst>
              <a:ext uri="{FF2B5EF4-FFF2-40B4-BE49-F238E27FC236}">
                <a16:creationId xmlns:a16="http://schemas.microsoft.com/office/drawing/2014/main" id="{E15E6183-CF70-400B-B155-D8F117EA3861}"/>
              </a:ext>
            </a:extLst>
          </p:cNvPr>
          <p:cNvSpPr>
            <a:spLocks noGrp="1"/>
          </p:cNvSpPr>
          <p:nvPr>
            <p:ph type="sldNum" sz="quarter" idx="12"/>
          </p:nvPr>
        </p:nvSpPr>
        <p:spPr/>
        <p:txBody>
          <a:bodyPr/>
          <a:lstStyle/>
          <a:p>
            <a:fld id="{7D9BB5D0-35E4-459D-AEF3-FE4D7C45CC19}" type="slidenum">
              <a:rPr lang="zh-CN" altLang="en-US" smtClean="0"/>
              <a:t>2</a:t>
            </a:fld>
            <a:endParaRPr lang="zh-CN" altLang="en-US"/>
          </a:p>
        </p:txBody>
      </p:sp>
      <p:sp>
        <p:nvSpPr>
          <p:cNvPr id="4" name="内容占位符 3">
            <a:extLst>
              <a:ext uri="{FF2B5EF4-FFF2-40B4-BE49-F238E27FC236}">
                <a16:creationId xmlns:a16="http://schemas.microsoft.com/office/drawing/2014/main" id="{C003A8F9-9FD9-46F9-B0AE-BA9C21C2A77A}"/>
              </a:ext>
            </a:extLst>
          </p:cNvPr>
          <p:cNvSpPr>
            <a:spLocks noGrp="1"/>
          </p:cNvSpPr>
          <p:nvPr>
            <p:ph idx="1"/>
          </p:nvPr>
        </p:nvSpPr>
        <p:spPr>
          <a:xfrm>
            <a:off x="536984" y="2062191"/>
            <a:ext cx="7296257" cy="3301057"/>
          </a:xfrm>
        </p:spPr>
        <p:txBody>
          <a:bodyPr>
            <a:normAutofit/>
          </a:bodyPr>
          <a:lstStyle/>
          <a:p>
            <a:pPr>
              <a:lnSpc>
                <a:spcPct val="120000"/>
              </a:lnSpc>
              <a:spcBef>
                <a:spcPts val="600"/>
              </a:spcBef>
              <a:spcAft>
                <a:spcPts val="600"/>
              </a:spcAft>
            </a:pPr>
            <a:r>
              <a:rPr lang="zh-CN" altLang="en-US" dirty="0"/>
              <a:t>多地多点发生本土聚集性疫情，发生频次明显增加，感染人数快速增长，波及范围不断扩大。</a:t>
            </a:r>
            <a:endParaRPr lang="en-US" altLang="zh-CN" dirty="0"/>
          </a:p>
          <a:p>
            <a:pPr>
              <a:lnSpc>
                <a:spcPct val="120000"/>
              </a:lnSpc>
              <a:spcBef>
                <a:spcPts val="600"/>
              </a:spcBef>
              <a:spcAft>
                <a:spcPts val="600"/>
              </a:spcAft>
            </a:pPr>
            <a:r>
              <a:rPr lang="zh-CN" altLang="en-US" dirty="0"/>
              <a:t>主要为奥密克戎变异株，潜伏期短（平均</a:t>
            </a:r>
            <a:r>
              <a:rPr lang="en-US" altLang="zh-CN" dirty="0"/>
              <a:t>2-3</a:t>
            </a:r>
            <a:r>
              <a:rPr lang="zh-CN" altLang="en-US" dirty="0"/>
              <a:t>天），传播速度快。</a:t>
            </a:r>
            <a:endParaRPr lang="en-US" altLang="zh-CN" dirty="0"/>
          </a:p>
          <a:p>
            <a:pPr>
              <a:lnSpc>
                <a:spcPct val="120000"/>
              </a:lnSpc>
              <a:spcBef>
                <a:spcPts val="600"/>
              </a:spcBef>
              <a:spcAft>
                <a:spcPts val="600"/>
              </a:spcAft>
            </a:pPr>
            <a:r>
              <a:rPr lang="zh-CN" altLang="en-US" dirty="0"/>
              <a:t>隐匿性强，初期较难识别，易出现点状散发甚至局部暴发。</a:t>
            </a:r>
            <a:endParaRPr lang="en-US" altLang="zh-CN" b="1" dirty="0"/>
          </a:p>
        </p:txBody>
      </p:sp>
      <p:pic>
        <p:nvPicPr>
          <p:cNvPr id="7" name="图片 6">
            <a:extLst>
              <a:ext uri="{FF2B5EF4-FFF2-40B4-BE49-F238E27FC236}">
                <a16:creationId xmlns:a16="http://schemas.microsoft.com/office/drawing/2014/main" id="{045A3AA5-D10D-4750-9FCA-3DFE2D7ADAF5}"/>
              </a:ext>
            </a:extLst>
          </p:cNvPr>
          <p:cNvPicPr>
            <a:picLocks noChangeAspect="1"/>
          </p:cNvPicPr>
          <p:nvPr/>
        </p:nvPicPr>
        <p:blipFill>
          <a:blip r:embed="rId3"/>
          <a:stretch>
            <a:fillRect/>
          </a:stretch>
        </p:blipFill>
        <p:spPr>
          <a:xfrm>
            <a:off x="7931285" y="2127505"/>
            <a:ext cx="4151960" cy="2967009"/>
          </a:xfrm>
          <a:prstGeom prst="rect">
            <a:avLst/>
          </a:prstGeom>
        </p:spPr>
      </p:pic>
    </p:spTree>
    <p:extLst>
      <p:ext uri="{BB962C8B-B14F-4D97-AF65-F5344CB8AC3E}">
        <p14:creationId xmlns:p14="http://schemas.microsoft.com/office/powerpoint/2010/main" val="1447443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38F5C8-855B-46EC-8C41-C968FC06C17C}"/>
              </a:ext>
            </a:extLst>
          </p:cNvPr>
          <p:cNvSpPr>
            <a:spLocks noGrp="1"/>
          </p:cNvSpPr>
          <p:nvPr>
            <p:ph type="title"/>
          </p:nvPr>
        </p:nvSpPr>
        <p:spPr/>
        <p:txBody>
          <a:bodyPr/>
          <a:lstStyle/>
          <a:p>
            <a:r>
              <a:rPr lang="zh-CN" altLang="en-US" dirty="0"/>
              <a:t>九、后勤保障与服务</a:t>
            </a:r>
          </a:p>
        </p:txBody>
      </p:sp>
      <p:sp>
        <p:nvSpPr>
          <p:cNvPr id="3" name="灯片编号占位符 2">
            <a:extLst>
              <a:ext uri="{FF2B5EF4-FFF2-40B4-BE49-F238E27FC236}">
                <a16:creationId xmlns:a16="http://schemas.microsoft.com/office/drawing/2014/main" id="{334DC5E2-68E4-4802-9DEA-339EC0125978}"/>
              </a:ext>
            </a:extLst>
          </p:cNvPr>
          <p:cNvSpPr>
            <a:spLocks noGrp="1"/>
          </p:cNvSpPr>
          <p:nvPr>
            <p:ph type="sldNum" sz="quarter" idx="12"/>
          </p:nvPr>
        </p:nvSpPr>
        <p:spPr/>
        <p:txBody>
          <a:bodyPr/>
          <a:lstStyle/>
          <a:p>
            <a:fld id="{7D9BB5D0-35E4-459D-AEF3-FE4D7C45CC19}" type="slidenum">
              <a:rPr lang="zh-CN" altLang="en-US" smtClean="0"/>
              <a:t>20</a:t>
            </a:fld>
            <a:endParaRPr lang="zh-CN" altLang="en-US"/>
          </a:p>
        </p:txBody>
      </p:sp>
      <p:sp>
        <p:nvSpPr>
          <p:cNvPr id="4" name="内容占位符 3">
            <a:extLst>
              <a:ext uri="{FF2B5EF4-FFF2-40B4-BE49-F238E27FC236}">
                <a16:creationId xmlns:a16="http://schemas.microsoft.com/office/drawing/2014/main" id="{671B5CC4-14C0-4470-A2FE-DDEE92E9B2F8}"/>
              </a:ext>
            </a:extLst>
          </p:cNvPr>
          <p:cNvSpPr>
            <a:spLocks noGrp="1"/>
          </p:cNvSpPr>
          <p:nvPr>
            <p:ph idx="1"/>
          </p:nvPr>
        </p:nvSpPr>
        <p:spPr>
          <a:xfrm>
            <a:off x="609911" y="1600642"/>
            <a:ext cx="7380203" cy="4526014"/>
          </a:xfrm>
        </p:spPr>
        <p:txBody>
          <a:bodyPr>
            <a:normAutofit/>
          </a:bodyPr>
          <a:lstStyle/>
          <a:p>
            <a:pPr marL="0" indent="0">
              <a:lnSpc>
                <a:spcPct val="125000"/>
              </a:lnSpc>
              <a:spcBef>
                <a:spcPts val="600"/>
              </a:spcBef>
              <a:spcAft>
                <a:spcPts val="600"/>
              </a:spcAft>
              <a:buNone/>
            </a:pPr>
            <a:r>
              <a:rPr lang="en-US" altLang="zh-CN" sz="2800" b="1" dirty="0">
                <a:latin typeface="微软雅黑" panose="020B0503020204020204" pitchFamily="34" charset="-122"/>
                <a:ea typeface="微软雅黑" panose="020B0503020204020204" pitchFamily="34" charset="-122"/>
              </a:rPr>
              <a:t>2. </a:t>
            </a:r>
            <a:r>
              <a:rPr lang="zh-CN" altLang="en-US" sz="2800" b="1" dirty="0">
                <a:latin typeface="微软雅黑" panose="020B0503020204020204" pitchFamily="34" charset="-122"/>
                <a:ea typeface="微软雅黑" panose="020B0503020204020204" pitchFamily="34" charset="-122"/>
              </a:rPr>
              <a:t>做好防疫物资供应</a:t>
            </a:r>
            <a:endParaRPr lang="en-US" altLang="zh-CN" sz="2800" b="1" dirty="0">
              <a:latin typeface="微软雅黑" panose="020B0503020204020204" pitchFamily="34" charset="-122"/>
              <a:ea typeface="微软雅黑" panose="020B0503020204020204" pitchFamily="34" charset="-122"/>
            </a:endParaRPr>
          </a:p>
          <a:p>
            <a:pPr marL="0" indent="0">
              <a:lnSpc>
                <a:spcPct val="125000"/>
              </a:lnSpc>
              <a:spcBef>
                <a:spcPts val="600"/>
              </a:spcBef>
              <a:spcAft>
                <a:spcPts val="600"/>
              </a:spcAft>
              <a:buNone/>
            </a:pPr>
            <a:endParaRPr lang="en-US" altLang="zh-CN" sz="1200" b="1" dirty="0">
              <a:latin typeface="微软雅黑" panose="020B0503020204020204" pitchFamily="34" charset="-122"/>
              <a:ea typeface="微软雅黑" panose="020B0503020204020204" pitchFamily="34" charset="-122"/>
            </a:endParaRPr>
          </a:p>
          <a:p>
            <a:pPr>
              <a:lnSpc>
                <a:spcPct val="125000"/>
              </a:lnSpc>
              <a:spcBef>
                <a:spcPts val="600"/>
              </a:spcBef>
              <a:spcAft>
                <a:spcPts val="600"/>
              </a:spcAft>
            </a:pPr>
            <a:r>
              <a:rPr lang="zh-CN" altLang="en-US" dirty="0"/>
              <a:t>向师生提供必要的防疫物资，如体温计、洗手液、肥皂、消毒液、口罩、防护帽、乳胶手套、隔离衣等。</a:t>
            </a:r>
            <a:endParaRPr lang="en-US" altLang="zh-CN" dirty="0"/>
          </a:p>
          <a:p>
            <a:pPr>
              <a:lnSpc>
                <a:spcPct val="125000"/>
              </a:lnSpc>
              <a:spcBef>
                <a:spcPts val="600"/>
              </a:spcBef>
              <a:spcAft>
                <a:spcPts val="600"/>
              </a:spcAft>
            </a:pPr>
            <a:r>
              <a:rPr lang="zh-CN" altLang="en-US" dirty="0"/>
              <a:t>学校后勤管理部门应制定“疫情防控物资计划表和进库出库登记表”，动态掌握和及时储备数量足够、品种齐全的疫情防控物资。</a:t>
            </a:r>
          </a:p>
        </p:txBody>
      </p:sp>
      <p:sp>
        <p:nvSpPr>
          <p:cNvPr id="5" name="文本框 4">
            <a:extLst>
              <a:ext uri="{FF2B5EF4-FFF2-40B4-BE49-F238E27FC236}">
                <a16:creationId xmlns:a16="http://schemas.microsoft.com/office/drawing/2014/main" id="{45B5EC9C-E101-4FB8-A486-F621650CA4C2}"/>
              </a:ext>
            </a:extLst>
          </p:cNvPr>
          <p:cNvSpPr txBox="1"/>
          <p:nvPr/>
        </p:nvSpPr>
        <p:spPr>
          <a:xfrm>
            <a:off x="8501744" y="2859608"/>
            <a:ext cx="3331027" cy="2141612"/>
          </a:xfrm>
          <a:prstGeom prst="rect">
            <a:avLst/>
          </a:prstGeom>
          <a:noFill/>
          <a:ln>
            <a:solidFill>
              <a:srgbClr val="C00000"/>
            </a:solidFill>
          </a:ln>
        </p:spPr>
        <p:txBody>
          <a:bodyPr wrap="square" rtlCol="0">
            <a:spAutoFit/>
          </a:bodyPr>
          <a:lstStyle/>
          <a:p>
            <a:pPr lvl="0" algn="ctr" defTabSz="914400" eaLnBrk="1" fontAlgn="auto" hangingPunct="1">
              <a:lnSpc>
                <a:spcPct val="120000"/>
              </a:lnSpc>
              <a:spcBef>
                <a:spcPts val="600"/>
              </a:spcBef>
              <a:spcAft>
                <a:spcPts val="600"/>
              </a:spcAft>
              <a:defRPr/>
            </a:pPr>
            <a:r>
              <a:rPr lang="zh-CN" altLang="en-US" sz="2400" dirty="0">
                <a:solidFill>
                  <a:srgbClr val="FF0000"/>
                </a:solidFill>
                <a:latin typeface="微软雅黑" panose="020B0503020204020204" pitchFamily="34" charset="-122"/>
                <a:ea typeface="微软雅黑" panose="020B0503020204020204" pitchFamily="34" charset="-122"/>
              </a:rPr>
              <a:t>注意事项</a:t>
            </a:r>
            <a:endParaRPr lang="en-US" altLang="zh-CN" sz="2400" dirty="0">
              <a:latin typeface="微软雅黑" panose="020B0503020204020204" pitchFamily="34" charset="-122"/>
              <a:ea typeface="微软雅黑" panose="020B0503020204020204" pitchFamily="34" charset="-122"/>
            </a:endParaRPr>
          </a:p>
          <a:p>
            <a:pPr marL="342900" lvl="0" indent="-342900" defTabSz="914400" eaLnBrk="1" fontAlgn="auto" hangingPunct="1">
              <a:lnSpc>
                <a:spcPct val="120000"/>
              </a:lnSpc>
              <a:spcBef>
                <a:spcPts val="600"/>
              </a:spcBef>
              <a:spcAft>
                <a:spcPts val="600"/>
              </a:spcAft>
              <a:buFont typeface="Wingdings" panose="05000000000000000000" pitchFamily="2" charset="2"/>
              <a:buChar char="l"/>
              <a:defRPr/>
            </a:pPr>
            <a:r>
              <a:rPr lang="zh-CN" altLang="en-US" sz="2400" dirty="0">
                <a:latin typeface="微软雅黑" panose="020B0503020204020204" pitchFamily="34" charset="-122"/>
                <a:ea typeface="微软雅黑" panose="020B0503020204020204" pitchFamily="34" charset="-122"/>
              </a:rPr>
              <a:t>储备种类与数量？</a:t>
            </a:r>
            <a:endParaRPr lang="en-US" altLang="zh-CN" sz="2400" dirty="0">
              <a:latin typeface="微软雅黑" panose="020B0503020204020204" pitchFamily="34" charset="-122"/>
              <a:ea typeface="微软雅黑" panose="020B0503020204020204" pitchFamily="34" charset="-122"/>
            </a:endParaRPr>
          </a:p>
          <a:p>
            <a:pPr marL="342900" lvl="0" indent="-342900" defTabSz="914400" eaLnBrk="1" fontAlgn="auto" hangingPunct="1">
              <a:lnSpc>
                <a:spcPct val="120000"/>
              </a:lnSpc>
              <a:spcBef>
                <a:spcPts val="600"/>
              </a:spcBef>
              <a:spcAft>
                <a:spcPts val="600"/>
              </a:spcAft>
              <a:buFont typeface="Wingdings" panose="05000000000000000000" pitchFamily="2" charset="2"/>
              <a:buChar char="l"/>
              <a:defRPr/>
            </a:pPr>
            <a:r>
              <a:rPr lang="zh-CN" altLang="en-US" sz="2400" dirty="0">
                <a:latin typeface="微软雅黑" panose="020B0503020204020204" pitchFamily="34" charset="-122"/>
                <a:ea typeface="微软雅黑" panose="020B0503020204020204" pitchFamily="34" charset="-122"/>
              </a:rPr>
              <a:t>紧急情况下如何采购与调配？</a:t>
            </a:r>
            <a:endParaRPr lang="zh-CN" altLang="en-US" sz="2400" dirty="0"/>
          </a:p>
        </p:txBody>
      </p:sp>
    </p:spTree>
    <p:extLst>
      <p:ext uri="{BB962C8B-B14F-4D97-AF65-F5344CB8AC3E}">
        <p14:creationId xmlns:p14="http://schemas.microsoft.com/office/powerpoint/2010/main" val="1534211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38F5C8-855B-46EC-8C41-C968FC06C17C}"/>
              </a:ext>
            </a:extLst>
          </p:cNvPr>
          <p:cNvSpPr>
            <a:spLocks noGrp="1"/>
          </p:cNvSpPr>
          <p:nvPr>
            <p:ph type="title"/>
          </p:nvPr>
        </p:nvSpPr>
        <p:spPr/>
        <p:txBody>
          <a:bodyPr/>
          <a:lstStyle/>
          <a:p>
            <a:r>
              <a:rPr lang="zh-CN" altLang="en-US" dirty="0"/>
              <a:t>九、后勤保障与服务</a:t>
            </a:r>
          </a:p>
        </p:txBody>
      </p:sp>
      <p:sp>
        <p:nvSpPr>
          <p:cNvPr id="3" name="灯片编号占位符 2">
            <a:extLst>
              <a:ext uri="{FF2B5EF4-FFF2-40B4-BE49-F238E27FC236}">
                <a16:creationId xmlns:a16="http://schemas.microsoft.com/office/drawing/2014/main" id="{334DC5E2-68E4-4802-9DEA-339EC0125978}"/>
              </a:ext>
            </a:extLst>
          </p:cNvPr>
          <p:cNvSpPr>
            <a:spLocks noGrp="1"/>
          </p:cNvSpPr>
          <p:nvPr>
            <p:ph type="sldNum" sz="quarter" idx="12"/>
          </p:nvPr>
        </p:nvSpPr>
        <p:spPr/>
        <p:txBody>
          <a:bodyPr/>
          <a:lstStyle/>
          <a:p>
            <a:fld id="{7D9BB5D0-35E4-459D-AEF3-FE4D7C45CC19}" type="slidenum">
              <a:rPr lang="zh-CN" altLang="en-US" smtClean="0"/>
              <a:t>21</a:t>
            </a:fld>
            <a:endParaRPr lang="zh-CN" altLang="en-US"/>
          </a:p>
        </p:txBody>
      </p:sp>
      <p:sp>
        <p:nvSpPr>
          <p:cNvPr id="4" name="内容占位符 3">
            <a:extLst>
              <a:ext uri="{FF2B5EF4-FFF2-40B4-BE49-F238E27FC236}">
                <a16:creationId xmlns:a16="http://schemas.microsoft.com/office/drawing/2014/main" id="{671B5CC4-14C0-4470-A2FE-DDEE92E9B2F8}"/>
              </a:ext>
            </a:extLst>
          </p:cNvPr>
          <p:cNvSpPr>
            <a:spLocks noGrp="1"/>
          </p:cNvSpPr>
          <p:nvPr>
            <p:ph idx="1"/>
          </p:nvPr>
        </p:nvSpPr>
        <p:spPr>
          <a:xfrm>
            <a:off x="609912" y="1600642"/>
            <a:ext cx="7497768" cy="4495358"/>
          </a:xfrm>
        </p:spPr>
        <p:txBody>
          <a:bodyPr>
            <a:normAutofit/>
          </a:bodyPr>
          <a:lstStyle/>
          <a:p>
            <a:pPr marL="0" indent="0">
              <a:lnSpc>
                <a:spcPct val="125000"/>
              </a:lnSpc>
              <a:spcBef>
                <a:spcPts val="600"/>
              </a:spcBef>
              <a:spcAft>
                <a:spcPts val="600"/>
              </a:spcAft>
              <a:buNone/>
            </a:pPr>
            <a:r>
              <a:rPr lang="en-US" altLang="zh-CN" sz="3200" b="1" dirty="0">
                <a:latin typeface="微软雅黑" panose="020B0503020204020204" pitchFamily="34" charset="-122"/>
                <a:ea typeface="微软雅黑" panose="020B0503020204020204" pitchFamily="34" charset="-122"/>
              </a:rPr>
              <a:t>3.</a:t>
            </a:r>
            <a:r>
              <a:rPr lang="zh-CN" altLang="en-US" sz="3200" b="1" dirty="0">
                <a:latin typeface="微软雅黑" panose="020B0503020204020204" pitchFamily="34" charset="-122"/>
                <a:ea typeface="微软雅黑" panose="020B0503020204020204" pitchFamily="34" charset="-122"/>
              </a:rPr>
              <a:t>做好生活用品保障</a:t>
            </a:r>
            <a:endParaRPr lang="en-US" altLang="zh-CN" sz="3200" b="1" dirty="0">
              <a:latin typeface="微软雅黑" panose="020B0503020204020204" pitchFamily="34" charset="-122"/>
              <a:ea typeface="微软雅黑" panose="020B0503020204020204" pitchFamily="34" charset="-122"/>
            </a:endParaRPr>
          </a:p>
          <a:p>
            <a:pPr marL="0" indent="0">
              <a:lnSpc>
                <a:spcPct val="125000"/>
              </a:lnSpc>
              <a:spcBef>
                <a:spcPts val="600"/>
              </a:spcBef>
              <a:spcAft>
                <a:spcPts val="600"/>
              </a:spcAft>
              <a:buNone/>
            </a:pPr>
            <a:endParaRPr lang="en-US" altLang="zh-CN" sz="1400" b="1" dirty="0">
              <a:latin typeface="微软雅黑" panose="020B0503020204020204" pitchFamily="34" charset="-122"/>
              <a:ea typeface="微软雅黑" panose="020B0503020204020204" pitchFamily="34" charset="-122"/>
            </a:endParaRPr>
          </a:p>
          <a:p>
            <a:pPr>
              <a:lnSpc>
                <a:spcPct val="125000"/>
              </a:lnSpc>
              <a:spcBef>
                <a:spcPts val="600"/>
              </a:spcBef>
              <a:spcAft>
                <a:spcPts val="600"/>
              </a:spcAft>
            </a:pPr>
            <a:r>
              <a:rPr lang="zh-CN" altLang="en-US" dirty="0"/>
              <a:t>确保生活必需品储备充足、供应有序、价格稳定。</a:t>
            </a:r>
            <a:endParaRPr lang="en-US" altLang="zh-CN" dirty="0"/>
          </a:p>
          <a:p>
            <a:pPr>
              <a:lnSpc>
                <a:spcPct val="125000"/>
              </a:lnSpc>
              <a:spcBef>
                <a:spcPts val="600"/>
              </a:spcBef>
              <a:spcAft>
                <a:spcPts val="600"/>
              </a:spcAft>
            </a:pPr>
            <a:r>
              <a:rPr lang="zh-CN" altLang="en-US" dirty="0"/>
              <a:t>为师生提供电话订货或线上订货和无接触配送。</a:t>
            </a:r>
            <a:endParaRPr lang="en-US" altLang="zh-CN" dirty="0"/>
          </a:p>
          <a:p>
            <a:pPr>
              <a:lnSpc>
                <a:spcPct val="125000"/>
              </a:lnSpc>
              <a:spcBef>
                <a:spcPts val="600"/>
              </a:spcBef>
              <a:spcAft>
                <a:spcPts val="600"/>
              </a:spcAft>
            </a:pPr>
            <a:r>
              <a:rPr lang="zh-CN" altLang="en-US" dirty="0"/>
              <a:t>对经济有困难的学生，学校应给予适当补助或减免。</a:t>
            </a:r>
          </a:p>
          <a:p>
            <a:pPr>
              <a:lnSpc>
                <a:spcPct val="125000"/>
              </a:lnSpc>
              <a:spcBef>
                <a:spcPts val="600"/>
              </a:spcBef>
              <a:spcAft>
                <a:spcPts val="600"/>
              </a:spcAft>
            </a:pPr>
            <a:endParaRPr lang="zh-CN" altLang="en-US" sz="2800" dirty="0"/>
          </a:p>
        </p:txBody>
      </p:sp>
      <p:sp>
        <p:nvSpPr>
          <p:cNvPr id="5" name="文本框 4">
            <a:extLst>
              <a:ext uri="{FF2B5EF4-FFF2-40B4-BE49-F238E27FC236}">
                <a16:creationId xmlns:a16="http://schemas.microsoft.com/office/drawing/2014/main" id="{1A04F522-7890-4DCA-82C3-EA676680ADB3}"/>
              </a:ext>
            </a:extLst>
          </p:cNvPr>
          <p:cNvSpPr txBox="1"/>
          <p:nvPr/>
        </p:nvSpPr>
        <p:spPr>
          <a:xfrm>
            <a:off x="8233955" y="1973291"/>
            <a:ext cx="3591974" cy="3780715"/>
          </a:xfrm>
          <a:prstGeom prst="rect">
            <a:avLst/>
          </a:prstGeom>
          <a:noFill/>
          <a:ln>
            <a:solidFill>
              <a:srgbClr val="C00000"/>
            </a:solidFill>
          </a:ln>
        </p:spPr>
        <p:txBody>
          <a:bodyPr wrap="square" rtlCol="0">
            <a:spAutoFit/>
          </a:bodyPr>
          <a:lstStyle/>
          <a:p>
            <a:pPr lvl="0" algn="ctr" defTabSz="914400" eaLnBrk="1" fontAlgn="auto" hangingPunct="1">
              <a:lnSpc>
                <a:spcPct val="120000"/>
              </a:lnSpc>
              <a:spcBef>
                <a:spcPts val="600"/>
              </a:spcBef>
              <a:spcAft>
                <a:spcPts val="600"/>
              </a:spcAft>
              <a:defRPr/>
            </a:pPr>
            <a:r>
              <a:rPr lang="zh-CN" altLang="en-US" sz="2400" dirty="0">
                <a:solidFill>
                  <a:srgbClr val="FF0000"/>
                </a:solidFill>
                <a:latin typeface="微软雅黑" panose="020B0503020204020204" pitchFamily="34" charset="-122"/>
                <a:ea typeface="微软雅黑" panose="020B0503020204020204" pitchFamily="34" charset="-122"/>
              </a:rPr>
              <a:t>注意事项</a:t>
            </a:r>
            <a:endParaRPr lang="en-US" altLang="zh-CN" sz="2400" dirty="0">
              <a:latin typeface="微软雅黑" panose="020B0503020204020204" pitchFamily="34" charset="-122"/>
              <a:ea typeface="微软雅黑" panose="020B0503020204020204" pitchFamily="34" charset="-122"/>
            </a:endParaRPr>
          </a:p>
          <a:p>
            <a:pPr marL="342900" lvl="0" indent="-342900" defTabSz="914400" eaLnBrk="1" fontAlgn="auto" hangingPunct="1">
              <a:lnSpc>
                <a:spcPct val="120000"/>
              </a:lnSpc>
              <a:spcBef>
                <a:spcPts val="600"/>
              </a:spcBef>
              <a:spcAft>
                <a:spcPts val="600"/>
              </a:spcAft>
              <a:buFont typeface="Wingdings" panose="05000000000000000000" pitchFamily="2" charset="2"/>
              <a:buChar char="l"/>
              <a:defRPr/>
            </a:pPr>
            <a:r>
              <a:rPr lang="zh-CN" altLang="en-US" sz="2400" dirty="0">
                <a:latin typeface="微软雅黑" panose="020B0503020204020204" pitchFamily="34" charset="-122"/>
                <a:ea typeface="微软雅黑" panose="020B0503020204020204" pitchFamily="34" charset="-122"/>
              </a:rPr>
              <a:t>封控区师生如何购物？</a:t>
            </a:r>
            <a:endParaRPr lang="en-US" altLang="zh-CN" sz="2400" dirty="0">
              <a:latin typeface="微软雅黑" panose="020B0503020204020204" pitchFamily="34" charset="-122"/>
              <a:ea typeface="微软雅黑" panose="020B0503020204020204" pitchFamily="34" charset="-122"/>
            </a:endParaRPr>
          </a:p>
          <a:p>
            <a:pPr marL="342900" lvl="0" indent="-342900" defTabSz="914400" eaLnBrk="1" fontAlgn="auto" hangingPunct="1">
              <a:lnSpc>
                <a:spcPct val="120000"/>
              </a:lnSpc>
              <a:spcBef>
                <a:spcPts val="600"/>
              </a:spcBef>
              <a:spcAft>
                <a:spcPts val="600"/>
              </a:spcAft>
              <a:buFont typeface="Wingdings" panose="05000000000000000000" pitchFamily="2" charset="2"/>
              <a:buChar char="l"/>
              <a:defRPr/>
            </a:pPr>
            <a:r>
              <a:rPr lang="zh-CN" altLang="en-US" sz="2400" dirty="0">
                <a:latin typeface="微软雅黑" panose="020B0503020204020204" pitchFamily="34" charset="-122"/>
                <a:ea typeface="微软雅黑" panose="020B0503020204020204" pitchFamily="34" charset="-122"/>
              </a:rPr>
              <a:t>校内超市是否开放？校内超市无法实现在线订货时怎么办？ </a:t>
            </a:r>
            <a:endParaRPr lang="en-US" altLang="zh-CN" sz="2400" dirty="0">
              <a:latin typeface="微软雅黑" panose="020B0503020204020204" pitchFamily="34" charset="-122"/>
              <a:ea typeface="微软雅黑" panose="020B0503020204020204" pitchFamily="34" charset="-122"/>
            </a:endParaRPr>
          </a:p>
          <a:p>
            <a:pPr marL="342900" lvl="0" indent="-342900" defTabSz="914400" eaLnBrk="1" fontAlgn="auto" hangingPunct="1">
              <a:lnSpc>
                <a:spcPct val="120000"/>
              </a:lnSpc>
              <a:spcBef>
                <a:spcPts val="600"/>
              </a:spcBef>
              <a:spcAft>
                <a:spcPts val="600"/>
              </a:spcAft>
              <a:buFont typeface="Wingdings" panose="05000000000000000000" pitchFamily="2" charset="2"/>
              <a:buChar char="l"/>
              <a:defRPr/>
            </a:pPr>
            <a:r>
              <a:rPr lang="zh-CN" altLang="en-US" sz="2400" dirty="0">
                <a:latin typeface="微软雅黑" panose="020B0503020204020204" pitchFamily="34" charset="-122"/>
                <a:ea typeface="微软雅黑" panose="020B0503020204020204" pitchFamily="34" charset="-122"/>
              </a:rPr>
              <a:t>快递收寄是否进行？</a:t>
            </a:r>
            <a:endParaRPr lang="en-US" altLang="zh-CN" sz="2400" dirty="0">
              <a:latin typeface="微软雅黑" panose="020B0503020204020204" pitchFamily="34" charset="-122"/>
              <a:ea typeface="微软雅黑" panose="020B0503020204020204" pitchFamily="34" charset="-122"/>
            </a:endParaRPr>
          </a:p>
          <a:p>
            <a:pPr marL="342900" lvl="0" indent="-342900" defTabSz="914400" eaLnBrk="1" fontAlgn="auto" hangingPunct="1">
              <a:lnSpc>
                <a:spcPct val="120000"/>
              </a:lnSpc>
              <a:spcBef>
                <a:spcPts val="600"/>
              </a:spcBef>
              <a:spcAft>
                <a:spcPts val="600"/>
              </a:spcAft>
              <a:buFont typeface="Wingdings" panose="05000000000000000000" pitchFamily="2" charset="2"/>
              <a:buChar char="l"/>
              <a:defRPr/>
            </a:pPr>
            <a:endParaRPr lang="zh-CN" altLang="en-US" sz="2400" dirty="0"/>
          </a:p>
        </p:txBody>
      </p:sp>
    </p:spTree>
    <p:extLst>
      <p:ext uri="{BB962C8B-B14F-4D97-AF65-F5344CB8AC3E}">
        <p14:creationId xmlns:p14="http://schemas.microsoft.com/office/powerpoint/2010/main" val="236702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38F5C8-855B-46EC-8C41-C968FC06C17C}"/>
              </a:ext>
            </a:extLst>
          </p:cNvPr>
          <p:cNvSpPr>
            <a:spLocks noGrp="1"/>
          </p:cNvSpPr>
          <p:nvPr>
            <p:ph type="title"/>
          </p:nvPr>
        </p:nvSpPr>
        <p:spPr/>
        <p:txBody>
          <a:bodyPr/>
          <a:lstStyle/>
          <a:p>
            <a:r>
              <a:rPr lang="zh-CN" altLang="en-US" dirty="0"/>
              <a:t>九、后勤保障与服务</a:t>
            </a:r>
          </a:p>
        </p:txBody>
      </p:sp>
      <p:sp>
        <p:nvSpPr>
          <p:cNvPr id="3" name="灯片编号占位符 2">
            <a:extLst>
              <a:ext uri="{FF2B5EF4-FFF2-40B4-BE49-F238E27FC236}">
                <a16:creationId xmlns:a16="http://schemas.microsoft.com/office/drawing/2014/main" id="{334DC5E2-68E4-4802-9DEA-339EC0125978}"/>
              </a:ext>
            </a:extLst>
          </p:cNvPr>
          <p:cNvSpPr>
            <a:spLocks noGrp="1"/>
          </p:cNvSpPr>
          <p:nvPr>
            <p:ph type="sldNum" sz="quarter" idx="12"/>
          </p:nvPr>
        </p:nvSpPr>
        <p:spPr/>
        <p:txBody>
          <a:bodyPr/>
          <a:lstStyle/>
          <a:p>
            <a:fld id="{7D9BB5D0-35E4-459D-AEF3-FE4D7C45CC19}" type="slidenum">
              <a:rPr lang="zh-CN" altLang="en-US" smtClean="0"/>
              <a:t>22</a:t>
            </a:fld>
            <a:endParaRPr lang="zh-CN" altLang="en-US"/>
          </a:p>
        </p:txBody>
      </p:sp>
      <p:sp>
        <p:nvSpPr>
          <p:cNvPr id="4" name="内容占位符 3">
            <a:extLst>
              <a:ext uri="{FF2B5EF4-FFF2-40B4-BE49-F238E27FC236}">
                <a16:creationId xmlns:a16="http://schemas.microsoft.com/office/drawing/2014/main" id="{671B5CC4-14C0-4470-A2FE-DDEE92E9B2F8}"/>
              </a:ext>
            </a:extLst>
          </p:cNvPr>
          <p:cNvSpPr>
            <a:spLocks noGrp="1"/>
          </p:cNvSpPr>
          <p:nvPr>
            <p:ph idx="1"/>
          </p:nvPr>
        </p:nvSpPr>
        <p:spPr>
          <a:xfrm>
            <a:off x="609911" y="1600642"/>
            <a:ext cx="6291631" cy="4526014"/>
          </a:xfrm>
        </p:spPr>
        <p:txBody>
          <a:bodyPr>
            <a:normAutofit/>
          </a:bodyPr>
          <a:lstStyle/>
          <a:p>
            <a:pPr marL="0" indent="0">
              <a:lnSpc>
                <a:spcPct val="125000"/>
              </a:lnSpc>
              <a:spcBef>
                <a:spcPts val="600"/>
              </a:spcBef>
              <a:spcAft>
                <a:spcPts val="600"/>
              </a:spcAft>
              <a:buNone/>
            </a:pPr>
            <a:r>
              <a:rPr lang="en-US" altLang="zh-CN" sz="3200" b="1" dirty="0">
                <a:latin typeface="微软雅黑" panose="020B0503020204020204" pitchFamily="34" charset="-122"/>
                <a:ea typeface="微软雅黑" panose="020B0503020204020204" pitchFamily="34" charset="-122"/>
              </a:rPr>
              <a:t>4.</a:t>
            </a:r>
            <a:r>
              <a:rPr lang="zh-CN" altLang="en-US" sz="3200" b="1" dirty="0">
                <a:latin typeface="微软雅黑" panose="020B0503020204020204" pitchFamily="34" charset="-122"/>
                <a:ea typeface="微软雅黑" panose="020B0503020204020204" pitchFamily="34" charset="-122"/>
              </a:rPr>
              <a:t>协助做好转运组织工作</a:t>
            </a:r>
            <a:endParaRPr lang="en-US" altLang="zh-CN" sz="3200" b="1" dirty="0">
              <a:latin typeface="微软雅黑" panose="020B0503020204020204" pitchFamily="34" charset="-122"/>
              <a:ea typeface="微软雅黑" panose="020B0503020204020204" pitchFamily="34" charset="-122"/>
            </a:endParaRPr>
          </a:p>
          <a:p>
            <a:pPr marL="0" indent="0">
              <a:lnSpc>
                <a:spcPct val="125000"/>
              </a:lnSpc>
              <a:spcBef>
                <a:spcPts val="600"/>
              </a:spcBef>
              <a:spcAft>
                <a:spcPts val="600"/>
              </a:spcAft>
              <a:buNone/>
            </a:pPr>
            <a:endParaRPr lang="en-US" altLang="zh-CN" sz="1400" b="1" dirty="0">
              <a:latin typeface="微软雅黑" panose="020B0503020204020204" pitchFamily="34" charset="-122"/>
              <a:ea typeface="微软雅黑" panose="020B0503020204020204" pitchFamily="34" charset="-122"/>
            </a:endParaRPr>
          </a:p>
          <a:p>
            <a:pPr>
              <a:lnSpc>
                <a:spcPct val="125000"/>
              </a:lnSpc>
              <a:spcBef>
                <a:spcPts val="600"/>
              </a:spcBef>
              <a:spcAft>
                <a:spcPts val="600"/>
              </a:spcAft>
            </a:pPr>
            <a:r>
              <a:rPr lang="zh-CN" altLang="en-US" dirty="0"/>
              <a:t>配合属地学校疫情处置专班，高效、快速完成需要进行集中隔离师生员工的转运工作。</a:t>
            </a:r>
            <a:endParaRPr lang="en-US" altLang="zh-CN" dirty="0"/>
          </a:p>
          <a:p>
            <a:pPr>
              <a:lnSpc>
                <a:spcPct val="125000"/>
              </a:lnSpc>
              <a:spcBef>
                <a:spcPts val="600"/>
              </a:spcBef>
              <a:spcAft>
                <a:spcPts val="600"/>
              </a:spcAft>
            </a:pPr>
            <a:r>
              <a:rPr lang="zh-CN" altLang="en-US" dirty="0"/>
              <a:t>做好前往校外就医人员的接送工作</a:t>
            </a:r>
            <a:r>
              <a:rPr lang="zh-CN" altLang="en-US" sz="2800" dirty="0"/>
              <a:t>。</a:t>
            </a:r>
          </a:p>
        </p:txBody>
      </p:sp>
      <p:sp>
        <p:nvSpPr>
          <p:cNvPr id="5" name="文本框 4">
            <a:extLst>
              <a:ext uri="{FF2B5EF4-FFF2-40B4-BE49-F238E27FC236}">
                <a16:creationId xmlns:a16="http://schemas.microsoft.com/office/drawing/2014/main" id="{7132B7D0-9BC2-41D1-A6A4-B6A17E2037D4}"/>
              </a:ext>
            </a:extLst>
          </p:cNvPr>
          <p:cNvSpPr txBox="1"/>
          <p:nvPr/>
        </p:nvSpPr>
        <p:spPr>
          <a:xfrm>
            <a:off x="7133590" y="2424831"/>
            <a:ext cx="4845050" cy="2892587"/>
          </a:xfrm>
          <a:prstGeom prst="rect">
            <a:avLst/>
          </a:prstGeom>
          <a:noFill/>
          <a:ln>
            <a:solidFill>
              <a:srgbClr val="C00000"/>
            </a:solidFill>
          </a:ln>
        </p:spPr>
        <p:txBody>
          <a:bodyPr wrap="square" rtlCol="0">
            <a:spAutoFit/>
          </a:bodyPr>
          <a:lstStyle/>
          <a:p>
            <a:pPr lvl="0" algn="ctr" defTabSz="914400" eaLnBrk="1" fontAlgn="auto" hangingPunct="1">
              <a:lnSpc>
                <a:spcPct val="120000"/>
              </a:lnSpc>
              <a:spcBef>
                <a:spcPts val="600"/>
              </a:spcBef>
              <a:spcAft>
                <a:spcPts val="600"/>
              </a:spcAft>
              <a:defRPr/>
            </a:pPr>
            <a:r>
              <a:rPr lang="zh-CN" altLang="en-US" sz="2400" dirty="0">
                <a:solidFill>
                  <a:srgbClr val="FF0000"/>
                </a:solidFill>
                <a:latin typeface="微软雅黑" panose="020B0503020204020204" pitchFamily="34" charset="-122"/>
                <a:ea typeface="微软雅黑" panose="020B0503020204020204" pitchFamily="34" charset="-122"/>
              </a:rPr>
              <a:t>注意事项</a:t>
            </a:r>
            <a:endParaRPr lang="en-US" altLang="zh-CN" sz="2400" dirty="0">
              <a:latin typeface="微软雅黑" panose="020B0503020204020204" pitchFamily="34" charset="-122"/>
              <a:ea typeface="微软雅黑" panose="020B0503020204020204" pitchFamily="34" charset="-122"/>
            </a:endParaRPr>
          </a:p>
          <a:p>
            <a:pPr marL="342900" lvl="0" indent="-342900" defTabSz="914400" eaLnBrk="1" fontAlgn="auto" hangingPunct="1">
              <a:lnSpc>
                <a:spcPct val="120000"/>
              </a:lnSpc>
              <a:spcBef>
                <a:spcPts val="600"/>
              </a:spcBef>
              <a:spcAft>
                <a:spcPts val="600"/>
              </a:spcAft>
              <a:buFont typeface="Wingdings" panose="05000000000000000000" pitchFamily="2" charset="2"/>
              <a:buChar char="l"/>
              <a:defRPr/>
            </a:pPr>
            <a:r>
              <a:rPr lang="zh-CN" altLang="en-US" sz="2400" dirty="0">
                <a:latin typeface="微软雅黑" panose="020B0503020204020204" pitchFamily="34" charset="-122"/>
                <a:ea typeface="微软雅黑" panose="020B0503020204020204" pitchFamily="34" charset="-122"/>
              </a:rPr>
              <a:t>密接转运使用何种车辆？</a:t>
            </a:r>
            <a:endParaRPr lang="en-US" altLang="zh-CN" sz="2400" dirty="0">
              <a:latin typeface="微软雅黑" panose="020B0503020204020204" pitchFamily="34" charset="-122"/>
              <a:ea typeface="微软雅黑" panose="020B0503020204020204" pitchFamily="34" charset="-122"/>
            </a:endParaRPr>
          </a:p>
          <a:p>
            <a:pPr marL="342900" lvl="0" indent="-342900" defTabSz="914400" eaLnBrk="1" fontAlgn="auto" hangingPunct="1">
              <a:lnSpc>
                <a:spcPct val="120000"/>
              </a:lnSpc>
              <a:spcBef>
                <a:spcPts val="600"/>
              </a:spcBef>
              <a:spcAft>
                <a:spcPts val="600"/>
              </a:spcAft>
              <a:buFont typeface="Wingdings" panose="05000000000000000000" pitchFamily="2" charset="2"/>
              <a:buChar char="l"/>
              <a:defRPr/>
            </a:pPr>
            <a:r>
              <a:rPr lang="zh-CN" altLang="en-US" sz="2400" dirty="0">
                <a:latin typeface="微软雅黑" panose="020B0503020204020204" pitchFamily="34" charset="-122"/>
                <a:ea typeface="微软雅黑" panose="020B0503020204020204" pitchFamily="34" charset="-122"/>
              </a:rPr>
              <a:t>校外就医人员使用何种车辆？</a:t>
            </a:r>
            <a:endParaRPr lang="en-US" altLang="zh-CN" sz="2400" dirty="0">
              <a:latin typeface="微软雅黑" panose="020B0503020204020204" pitchFamily="34" charset="-122"/>
              <a:ea typeface="微软雅黑" panose="020B0503020204020204" pitchFamily="34" charset="-122"/>
            </a:endParaRPr>
          </a:p>
          <a:p>
            <a:pPr marL="342900" lvl="0" indent="-342900" defTabSz="914400" eaLnBrk="1" fontAlgn="auto" hangingPunct="1">
              <a:lnSpc>
                <a:spcPct val="120000"/>
              </a:lnSpc>
              <a:spcBef>
                <a:spcPts val="600"/>
              </a:spcBef>
              <a:spcAft>
                <a:spcPts val="600"/>
              </a:spcAft>
              <a:buFont typeface="Wingdings" panose="05000000000000000000" pitchFamily="2" charset="2"/>
              <a:buChar char="l"/>
              <a:defRPr/>
            </a:pPr>
            <a:r>
              <a:rPr lang="zh-CN" altLang="en-US" sz="2400" dirty="0">
                <a:latin typeface="微软雅黑" panose="020B0503020204020204" pitchFamily="34" charset="-122"/>
                <a:ea typeface="微软雅黑" panose="020B0503020204020204" pitchFamily="34" charset="-122"/>
              </a:rPr>
              <a:t>转运人员数量大怎么办？</a:t>
            </a:r>
            <a:endParaRPr lang="en-US" altLang="zh-CN" sz="2400" dirty="0">
              <a:latin typeface="微软雅黑" panose="020B0503020204020204" pitchFamily="34" charset="-122"/>
              <a:ea typeface="微软雅黑" panose="020B0503020204020204" pitchFamily="34" charset="-122"/>
            </a:endParaRPr>
          </a:p>
          <a:p>
            <a:pPr marL="342900" lvl="0" indent="-342900" defTabSz="914400" eaLnBrk="1" fontAlgn="auto" hangingPunct="1">
              <a:lnSpc>
                <a:spcPct val="120000"/>
              </a:lnSpc>
              <a:spcBef>
                <a:spcPts val="600"/>
              </a:spcBef>
              <a:spcAft>
                <a:spcPts val="600"/>
              </a:spcAft>
              <a:buFont typeface="Wingdings" panose="05000000000000000000" pitchFamily="2" charset="2"/>
              <a:buChar char="l"/>
              <a:defRPr/>
            </a:pPr>
            <a:r>
              <a:rPr lang="zh-CN" altLang="en-US" sz="2400" dirty="0">
                <a:latin typeface="微软雅黑" panose="020B0503020204020204" pitchFamily="34" charset="-122"/>
                <a:ea typeface="微软雅黑" panose="020B0503020204020204" pitchFamily="34" charset="-122"/>
              </a:rPr>
              <a:t>转运人员如何防护？</a:t>
            </a:r>
            <a:endParaRPr lang="zh-CN" altLang="en-US" sz="2400" dirty="0"/>
          </a:p>
        </p:txBody>
      </p:sp>
    </p:spTree>
    <p:extLst>
      <p:ext uri="{BB962C8B-B14F-4D97-AF65-F5344CB8AC3E}">
        <p14:creationId xmlns:p14="http://schemas.microsoft.com/office/powerpoint/2010/main" val="3031981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049CEA-3ED0-4425-BE8C-43F4A8701017}"/>
              </a:ext>
            </a:extLst>
          </p:cNvPr>
          <p:cNvSpPr>
            <a:spLocks noGrp="1"/>
          </p:cNvSpPr>
          <p:nvPr>
            <p:ph type="title"/>
          </p:nvPr>
        </p:nvSpPr>
        <p:spPr/>
        <p:txBody>
          <a:bodyPr/>
          <a:lstStyle/>
          <a:p>
            <a:r>
              <a:rPr lang="zh-CN" altLang="en-US" dirty="0"/>
              <a:t>十、健康宣教</a:t>
            </a:r>
          </a:p>
        </p:txBody>
      </p:sp>
      <p:sp>
        <p:nvSpPr>
          <p:cNvPr id="3" name="灯片编号占位符 2">
            <a:extLst>
              <a:ext uri="{FF2B5EF4-FFF2-40B4-BE49-F238E27FC236}">
                <a16:creationId xmlns:a16="http://schemas.microsoft.com/office/drawing/2014/main" id="{269C85E9-6671-46E3-B968-6566EF243E2F}"/>
              </a:ext>
            </a:extLst>
          </p:cNvPr>
          <p:cNvSpPr>
            <a:spLocks noGrp="1"/>
          </p:cNvSpPr>
          <p:nvPr>
            <p:ph type="sldNum" sz="quarter" idx="12"/>
          </p:nvPr>
        </p:nvSpPr>
        <p:spPr/>
        <p:txBody>
          <a:bodyPr/>
          <a:lstStyle/>
          <a:p>
            <a:fld id="{7D9BB5D0-35E4-459D-AEF3-FE4D7C45CC19}" type="slidenum">
              <a:rPr lang="zh-CN" altLang="en-US" smtClean="0"/>
              <a:t>23</a:t>
            </a:fld>
            <a:endParaRPr lang="zh-CN" altLang="en-US"/>
          </a:p>
        </p:txBody>
      </p:sp>
      <p:sp>
        <p:nvSpPr>
          <p:cNvPr id="4" name="内容占位符 3">
            <a:extLst>
              <a:ext uri="{FF2B5EF4-FFF2-40B4-BE49-F238E27FC236}">
                <a16:creationId xmlns:a16="http://schemas.microsoft.com/office/drawing/2014/main" id="{BF433A21-AABC-4E6D-A981-EDA68A7B9FC6}"/>
              </a:ext>
            </a:extLst>
          </p:cNvPr>
          <p:cNvSpPr>
            <a:spLocks noGrp="1"/>
          </p:cNvSpPr>
          <p:nvPr>
            <p:ph idx="1"/>
          </p:nvPr>
        </p:nvSpPr>
        <p:spPr>
          <a:xfrm>
            <a:off x="609911" y="1446723"/>
            <a:ext cx="11001716" cy="2744277"/>
          </a:xfrm>
        </p:spPr>
        <p:txBody>
          <a:bodyPr>
            <a:normAutofit/>
          </a:bodyPr>
          <a:lstStyle/>
          <a:p>
            <a:pPr eaLnBrk="0" fontAlgn="base" hangingPunct="0">
              <a:lnSpc>
                <a:spcPct val="100000"/>
              </a:lnSpc>
              <a:spcBef>
                <a:spcPts val="600"/>
              </a:spcBef>
              <a:spcAft>
                <a:spcPts val="600"/>
              </a:spcAft>
              <a:defRPr/>
            </a:pPr>
            <a:r>
              <a:rPr lang="zh-CN" altLang="zh-CN" dirty="0">
                <a:latin typeface="微软雅黑" panose="020B0503020204020204" pitchFamily="34" charset="-122"/>
                <a:ea typeface="微软雅黑" panose="020B0503020204020204" pitchFamily="34" charset="-122"/>
              </a:rPr>
              <a:t>可采用线上培训的方式</a:t>
            </a:r>
            <a:r>
              <a:rPr lang="zh-CN" altLang="en-US" dirty="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分类</a:t>
            </a:r>
            <a:r>
              <a:rPr lang="zh-CN" altLang="en-US" dirty="0">
                <a:latin typeface="微软雅黑" panose="020B0503020204020204" pitchFamily="34" charset="-122"/>
                <a:ea typeface="微软雅黑" panose="020B0503020204020204" pitchFamily="34" charset="-122"/>
              </a:rPr>
              <a:t>开展</a:t>
            </a:r>
            <a:r>
              <a:rPr lang="zh-CN" altLang="zh-CN" dirty="0">
                <a:latin typeface="微软雅黑" panose="020B0503020204020204" pitchFamily="34" charset="-122"/>
                <a:ea typeface="微软雅黑" panose="020B0503020204020204" pitchFamily="34" charset="-122"/>
              </a:rPr>
              <a:t>健康宣教</a:t>
            </a:r>
            <a:r>
              <a:rPr lang="en-US" altLang="zh-CN" dirty="0">
                <a:latin typeface="微软雅黑" panose="020B0503020204020204" pitchFamily="34" charset="-122"/>
                <a:ea typeface="微软雅黑" panose="020B0503020204020204" pitchFamily="34" charset="-122"/>
              </a:rPr>
              <a:t>【</a:t>
            </a:r>
            <a:r>
              <a:rPr lang="zh-CN" altLang="zh-CN" sz="2000" dirty="0">
                <a:latin typeface="楷体" panose="02010609060101010101" pitchFamily="49" charset="-122"/>
                <a:ea typeface="楷体" panose="02010609060101010101" pitchFamily="49" charset="-122"/>
              </a:rPr>
              <a:t>学校疫情防控领导小组、工作小组、院系（部门）负责人、辅导员（兼职班主任）、学生骨干（志愿者）、食堂员工、宿舍管理人员、安保、物业、医务人员等</a:t>
            </a:r>
            <a:r>
              <a:rPr lang="en-US" altLang="zh-CN" dirty="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a:p>
            <a:pPr eaLnBrk="0" fontAlgn="base" hangingPunct="0">
              <a:lnSpc>
                <a:spcPct val="100000"/>
              </a:lnSpc>
              <a:spcBef>
                <a:spcPts val="600"/>
              </a:spcBef>
              <a:spcAft>
                <a:spcPts val="600"/>
              </a:spcAft>
              <a:defRPr/>
            </a:pPr>
            <a:r>
              <a:rPr lang="zh-CN" altLang="zh-CN" dirty="0">
                <a:latin typeface="微软雅黑" panose="020B0503020204020204" pitchFamily="34" charset="-122"/>
                <a:ea typeface="微软雅黑" panose="020B0503020204020204" pitchFamily="34" charset="-122"/>
              </a:rPr>
              <a:t>建立实时在线管理群，确保指令直达，高效临机处置突发事件。</a:t>
            </a:r>
            <a:endParaRPr lang="en-US" altLang="zh-CN" dirty="0">
              <a:latin typeface="微软雅黑" panose="020B0503020204020204" pitchFamily="34" charset="-122"/>
              <a:ea typeface="微软雅黑" panose="020B0503020204020204" pitchFamily="34" charset="-122"/>
            </a:endParaRPr>
          </a:p>
          <a:p>
            <a:pPr eaLnBrk="0" fontAlgn="base" hangingPunct="0">
              <a:lnSpc>
                <a:spcPct val="100000"/>
              </a:lnSpc>
              <a:spcBef>
                <a:spcPts val="600"/>
              </a:spcBef>
              <a:spcAft>
                <a:spcPts val="600"/>
              </a:spcAft>
              <a:defRPr/>
            </a:pPr>
            <a:r>
              <a:rPr lang="zh-CN" altLang="zh-CN" dirty="0">
                <a:latin typeface="微软雅黑" panose="020B0503020204020204" pitchFamily="34" charset="-122"/>
                <a:ea typeface="微软雅黑" panose="020B0503020204020204" pitchFamily="34" charset="-122"/>
              </a:rPr>
              <a:t>充分利用江苏校园疫情防控培训平台</a:t>
            </a:r>
            <a:r>
              <a:rPr lang="zh-CN" altLang="zh-CN" sz="1600" dirty="0">
                <a:ea typeface="微软雅黑" panose="020B0503020204020204" pitchFamily="34" charset="-122"/>
              </a:rPr>
              <a:t>（</a:t>
            </a:r>
            <a:r>
              <a:rPr lang="en-US" altLang="zh-CN" sz="1600" dirty="0">
                <a:ea typeface="微软雅黑" panose="020B0503020204020204" pitchFamily="34" charset="-122"/>
              </a:rPr>
              <a:t>http://wmooc.icourses.cn/js2020.html</a:t>
            </a:r>
            <a:r>
              <a:rPr lang="zh-CN" altLang="zh-CN" sz="1600" dirty="0">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全面加强师生员工疫情防控能力培训。</a:t>
            </a:r>
            <a:endParaRPr lang="zh-CN" altLang="en-US" dirty="0">
              <a:latin typeface="微软雅黑" panose="020B0503020204020204" pitchFamily="34" charset="-122"/>
              <a:ea typeface="微软雅黑" panose="020B0503020204020204" pitchFamily="34" charset="-122"/>
            </a:endParaRPr>
          </a:p>
        </p:txBody>
      </p:sp>
      <p:pic>
        <p:nvPicPr>
          <p:cNvPr id="6" name="图片 5">
            <a:extLst>
              <a:ext uri="{FF2B5EF4-FFF2-40B4-BE49-F238E27FC236}">
                <a16:creationId xmlns:a16="http://schemas.microsoft.com/office/drawing/2014/main" id="{F7C00815-3295-4B88-91F3-A3E028E48DE7}"/>
              </a:ext>
            </a:extLst>
          </p:cNvPr>
          <p:cNvPicPr>
            <a:picLocks noChangeAspect="1"/>
          </p:cNvPicPr>
          <p:nvPr/>
        </p:nvPicPr>
        <p:blipFill rotWithShape="1">
          <a:blip r:embed="rId3"/>
          <a:srcRect t="39767"/>
          <a:stretch/>
        </p:blipFill>
        <p:spPr>
          <a:xfrm>
            <a:off x="14769" y="4843701"/>
            <a:ext cx="12192000" cy="1550975"/>
          </a:xfrm>
          <a:prstGeom prst="rect">
            <a:avLst/>
          </a:prstGeom>
        </p:spPr>
      </p:pic>
    </p:spTree>
    <p:extLst>
      <p:ext uri="{BB962C8B-B14F-4D97-AF65-F5344CB8AC3E}">
        <p14:creationId xmlns:p14="http://schemas.microsoft.com/office/powerpoint/2010/main" val="14197449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6EF59B2-10F2-46BF-AD6F-825CE4459D7C}"/>
              </a:ext>
            </a:extLst>
          </p:cNvPr>
          <p:cNvSpPr>
            <a:spLocks noGrp="1"/>
          </p:cNvSpPr>
          <p:nvPr>
            <p:ph type="title"/>
          </p:nvPr>
        </p:nvSpPr>
        <p:spPr/>
        <p:txBody>
          <a:bodyPr/>
          <a:lstStyle/>
          <a:p>
            <a:r>
              <a:rPr lang="zh-CN" altLang="en-US" dirty="0"/>
              <a:t>十一、心理健康服务</a:t>
            </a:r>
          </a:p>
        </p:txBody>
      </p:sp>
      <p:sp>
        <p:nvSpPr>
          <p:cNvPr id="3" name="灯片编号占位符 2">
            <a:extLst>
              <a:ext uri="{FF2B5EF4-FFF2-40B4-BE49-F238E27FC236}">
                <a16:creationId xmlns:a16="http://schemas.microsoft.com/office/drawing/2014/main" id="{A60E986E-3AAC-4F99-B013-0D3B9C79FD97}"/>
              </a:ext>
            </a:extLst>
          </p:cNvPr>
          <p:cNvSpPr>
            <a:spLocks noGrp="1"/>
          </p:cNvSpPr>
          <p:nvPr>
            <p:ph type="sldNum" sz="quarter" idx="12"/>
          </p:nvPr>
        </p:nvSpPr>
        <p:spPr/>
        <p:txBody>
          <a:bodyPr/>
          <a:lstStyle/>
          <a:p>
            <a:fld id="{7D9BB5D0-35E4-459D-AEF3-FE4D7C45CC19}" type="slidenum">
              <a:rPr lang="zh-CN" altLang="en-US" smtClean="0"/>
              <a:t>24</a:t>
            </a:fld>
            <a:endParaRPr lang="zh-CN" altLang="en-US"/>
          </a:p>
        </p:txBody>
      </p:sp>
      <p:sp>
        <p:nvSpPr>
          <p:cNvPr id="4" name="内容占位符 3">
            <a:extLst>
              <a:ext uri="{FF2B5EF4-FFF2-40B4-BE49-F238E27FC236}">
                <a16:creationId xmlns:a16="http://schemas.microsoft.com/office/drawing/2014/main" id="{38B918D0-6F25-47A4-91B8-7D3CF2FA02D6}"/>
              </a:ext>
            </a:extLst>
          </p:cNvPr>
          <p:cNvSpPr>
            <a:spLocks noGrp="1"/>
          </p:cNvSpPr>
          <p:nvPr>
            <p:ph idx="1"/>
          </p:nvPr>
        </p:nvSpPr>
        <p:spPr>
          <a:xfrm>
            <a:off x="609911" y="1600642"/>
            <a:ext cx="10972179" cy="2482843"/>
          </a:xfrm>
        </p:spPr>
        <p:txBody>
          <a:bodyPr/>
          <a:lstStyle/>
          <a:p>
            <a:pPr>
              <a:lnSpc>
                <a:spcPct val="100000"/>
              </a:lnSpc>
              <a:spcBef>
                <a:spcPts val="600"/>
              </a:spcBef>
              <a:spcAft>
                <a:spcPts val="600"/>
              </a:spcAft>
            </a:pPr>
            <a:r>
              <a:rPr lang="zh-CN" altLang="zh-CN" dirty="0"/>
              <a:t>协调属地行政部门、专业机构组建由精神科医生、精神科护士、心理治疗师组成的</a:t>
            </a:r>
            <a:r>
              <a:rPr lang="zh-CN" altLang="zh-CN" dirty="0">
                <a:solidFill>
                  <a:srgbClr val="FF0000"/>
                </a:solidFill>
              </a:rPr>
              <a:t>心理危机干预组</a:t>
            </a:r>
            <a:r>
              <a:rPr lang="zh-CN" altLang="en-US" dirty="0"/>
              <a:t>。</a:t>
            </a:r>
            <a:endParaRPr lang="en-US" altLang="zh-CN" dirty="0"/>
          </a:p>
          <a:p>
            <a:pPr>
              <a:lnSpc>
                <a:spcPct val="100000"/>
              </a:lnSpc>
              <a:spcBef>
                <a:spcPts val="600"/>
              </a:spcBef>
              <a:spcAft>
                <a:spcPts val="600"/>
              </a:spcAft>
            </a:pPr>
            <a:r>
              <a:rPr lang="zh-CN" altLang="zh-CN" dirty="0"/>
              <a:t>开设疫情防控心理支持</a:t>
            </a:r>
            <a:r>
              <a:rPr lang="zh-CN" altLang="zh-CN" dirty="0">
                <a:solidFill>
                  <a:srgbClr val="FF0000"/>
                </a:solidFill>
              </a:rPr>
              <a:t>热线</a:t>
            </a:r>
            <a:r>
              <a:rPr lang="zh-CN" altLang="en-US" dirty="0"/>
              <a:t>，</a:t>
            </a:r>
            <a:r>
              <a:rPr lang="zh-CN" altLang="zh-CN" dirty="0"/>
              <a:t>热线电话实行</a:t>
            </a:r>
            <a:r>
              <a:rPr lang="en-US" altLang="zh-CN" dirty="0"/>
              <a:t>24</a:t>
            </a:r>
            <a:r>
              <a:rPr lang="zh-CN" altLang="zh-CN" dirty="0"/>
              <a:t>小时值班制</a:t>
            </a:r>
            <a:r>
              <a:rPr lang="zh-CN" altLang="en-US" dirty="0"/>
              <a:t>。</a:t>
            </a:r>
            <a:endParaRPr lang="en-US" altLang="zh-CN" dirty="0"/>
          </a:p>
          <a:p>
            <a:pPr>
              <a:lnSpc>
                <a:spcPct val="100000"/>
              </a:lnSpc>
              <a:spcBef>
                <a:spcPts val="600"/>
              </a:spcBef>
              <a:spcAft>
                <a:spcPts val="600"/>
              </a:spcAft>
            </a:pPr>
            <a:r>
              <a:rPr lang="zh-CN" altLang="zh-CN" dirty="0"/>
              <a:t>发挥</a:t>
            </a:r>
            <a:r>
              <a:rPr lang="en-US" altLang="zh-CN" dirty="0"/>
              <a:t>“</a:t>
            </a:r>
            <a:r>
              <a:rPr lang="zh-CN" altLang="zh-CN" dirty="0">
                <a:solidFill>
                  <a:srgbClr val="FF0000"/>
                </a:solidFill>
              </a:rPr>
              <a:t>家庭</a:t>
            </a:r>
            <a:r>
              <a:rPr lang="en-US" altLang="zh-CN" dirty="0">
                <a:solidFill>
                  <a:srgbClr val="FF0000"/>
                </a:solidFill>
              </a:rPr>
              <a:t>-</a:t>
            </a:r>
            <a:r>
              <a:rPr lang="zh-CN" altLang="zh-CN" dirty="0">
                <a:solidFill>
                  <a:srgbClr val="FF0000"/>
                </a:solidFill>
              </a:rPr>
              <a:t>班级</a:t>
            </a:r>
            <a:r>
              <a:rPr lang="en-US" altLang="zh-CN" dirty="0">
                <a:solidFill>
                  <a:srgbClr val="FF0000"/>
                </a:solidFill>
              </a:rPr>
              <a:t>-</a:t>
            </a:r>
            <a:r>
              <a:rPr lang="zh-CN" altLang="zh-CN" dirty="0">
                <a:solidFill>
                  <a:srgbClr val="FF0000"/>
                </a:solidFill>
              </a:rPr>
              <a:t>学院</a:t>
            </a:r>
            <a:r>
              <a:rPr lang="en-US" altLang="zh-CN" dirty="0">
                <a:solidFill>
                  <a:srgbClr val="FF0000"/>
                </a:solidFill>
              </a:rPr>
              <a:t>-</a:t>
            </a:r>
            <a:r>
              <a:rPr lang="zh-CN" altLang="zh-CN" dirty="0">
                <a:solidFill>
                  <a:srgbClr val="FF0000"/>
                </a:solidFill>
              </a:rPr>
              <a:t>学校</a:t>
            </a:r>
            <a:r>
              <a:rPr lang="en-US" altLang="zh-CN" dirty="0"/>
              <a:t>”</a:t>
            </a:r>
            <a:r>
              <a:rPr lang="zh-CN" altLang="zh-CN" dirty="0"/>
              <a:t>四级网络作用，组建心理个案重点关怀专班，对目标人群分类分层次开展精准心理健康指导。</a:t>
            </a:r>
            <a:endParaRPr lang="zh-CN" altLang="en-US" dirty="0"/>
          </a:p>
        </p:txBody>
      </p:sp>
      <p:graphicFrame>
        <p:nvGraphicFramePr>
          <p:cNvPr id="5" name="图示 4">
            <a:extLst>
              <a:ext uri="{FF2B5EF4-FFF2-40B4-BE49-F238E27FC236}">
                <a16:creationId xmlns:a16="http://schemas.microsoft.com/office/drawing/2014/main" id="{817F60E1-73EF-4450-B477-54AEA403AD03}"/>
              </a:ext>
            </a:extLst>
          </p:cNvPr>
          <p:cNvGraphicFramePr/>
          <p:nvPr>
            <p:extLst>
              <p:ext uri="{D42A27DB-BD31-4B8C-83A1-F6EECF244321}">
                <p14:modId xmlns:p14="http://schemas.microsoft.com/office/powerpoint/2010/main" val="4212184121"/>
              </p:ext>
            </p:extLst>
          </p:nvPr>
        </p:nvGraphicFramePr>
        <p:xfrm>
          <a:off x="274181" y="4196220"/>
          <a:ext cx="6915759" cy="2296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矩形 5">
            <a:extLst>
              <a:ext uri="{FF2B5EF4-FFF2-40B4-BE49-F238E27FC236}">
                <a16:creationId xmlns:a16="http://schemas.microsoft.com/office/drawing/2014/main" id="{B74A3C3A-2E41-4AC5-95BE-31417E42286D}"/>
              </a:ext>
            </a:extLst>
          </p:cNvPr>
          <p:cNvSpPr/>
          <p:nvPr/>
        </p:nvSpPr>
        <p:spPr>
          <a:xfrm>
            <a:off x="7725300" y="4805939"/>
            <a:ext cx="3256000" cy="954107"/>
          </a:xfrm>
          <a:prstGeom prst="rect">
            <a:avLst/>
          </a:prstGeom>
        </p:spPr>
        <p:txBody>
          <a:bodyPr wrap="square">
            <a:spAutoFit/>
          </a:bodyPr>
          <a:lstStyle/>
          <a:p>
            <a:pPr algn="ctr"/>
            <a:r>
              <a:rPr lang="zh-CN" altLang="en-US" sz="2800" dirty="0">
                <a:latin typeface="微软雅黑" panose="020B0503020204020204" pitchFamily="34" charset="-122"/>
                <a:ea typeface="微软雅黑" panose="020B0503020204020204" pitchFamily="34" charset="-122"/>
              </a:rPr>
              <a:t>分类进行</a:t>
            </a:r>
            <a:endParaRPr lang="en-US" altLang="zh-CN" sz="2800" dirty="0">
              <a:latin typeface="微软雅黑" panose="020B0503020204020204" pitchFamily="34" charset="-122"/>
              <a:ea typeface="微软雅黑" panose="020B0503020204020204" pitchFamily="34" charset="-122"/>
            </a:endParaRPr>
          </a:p>
          <a:p>
            <a:pPr algn="ctr"/>
            <a:r>
              <a:rPr lang="zh-CN" altLang="en-US" sz="2800" dirty="0">
                <a:latin typeface="微软雅黑" panose="020B0503020204020204" pitchFamily="34" charset="-122"/>
                <a:ea typeface="微软雅黑" panose="020B0503020204020204" pitchFamily="34" charset="-122"/>
              </a:rPr>
              <a:t>心理健康服务</a:t>
            </a:r>
          </a:p>
        </p:txBody>
      </p:sp>
    </p:spTree>
    <p:extLst>
      <p:ext uri="{BB962C8B-B14F-4D97-AF65-F5344CB8AC3E}">
        <p14:creationId xmlns:p14="http://schemas.microsoft.com/office/powerpoint/2010/main" val="1318048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F95EB2-8BDE-4C70-96A4-FC3A6D4700BD}"/>
              </a:ext>
            </a:extLst>
          </p:cNvPr>
          <p:cNvSpPr>
            <a:spLocks noGrp="1"/>
          </p:cNvSpPr>
          <p:nvPr>
            <p:ph type="title"/>
          </p:nvPr>
        </p:nvSpPr>
        <p:spPr/>
        <p:txBody>
          <a:bodyPr/>
          <a:lstStyle/>
          <a:p>
            <a:r>
              <a:rPr lang="zh-CN" altLang="en-US" dirty="0"/>
              <a:t>十二、教学运行</a:t>
            </a:r>
          </a:p>
        </p:txBody>
      </p:sp>
      <p:sp>
        <p:nvSpPr>
          <p:cNvPr id="3" name="灯片编号占位符 2">
            <a:extLst>
              <a:ext uri="{FF2B5EF4-FFF2-40B4-BE49-F238E27FC236}">
                <a16:creationId xmlns:a16="http://schemas.microsoft.com/office/drawing/2014/main" id="{4B763CB2-2318-423D-8F9D-01E11DCD4F54}"/>
              </a:ext>
            </a:extLst>
          </p:cNvPr>
          <p:cNvSpPr>
            <a:spLocks noGrp="1"/>
          </p:cNvSpPr>
          <p:nvPr>
            <p:ph type="sldNum" sz="quarter" idx="12"/>
          </p:nvPr>
        </p:nvSpPr>
        <p:spPr>
          <a:xfrm>
            <a:off x="9437914" y="6561969"/>
            <a:ext cx="2743200" cy="365125"/>
          </a:xfrm>
        </p:spPr>
        <p:txBody>
          <a:bodyPr/>
          <a:lstStyle/>
          <a:p>
            <a:fld id="{7D9BB5D0-35E4-459D-AEF3-FE4D7C45CC19}" type="slidenum">
              <a:rPr lang="zh-CN" altLang="en-US" smtClean="0"/>
              <a:t>25</a:t>
            </a:fld>
            <a:endParaRPr lang="zh-CN" altLang="en-US"/>
          </a:p>
        </p:txBody>
      </p:sp>
      <p:sp>
        <p:nvSpPr>
          <p:cNvPr id="4" name="内容占位符 3">
            <a:extLst>
              <a:ext uri="{FF2B5EF4-FFF2-40B4-BE49-F238E27FC236}">
                <a16:creationId xmlns:a16="http://schemas.microsoft.com/office/drawing/2014/main" id="{D75F2D81-4A51-428F-B6A5-01BDFA002898}"/>
              </a:ext>
            </a:extLst>
          </p:cNvPr>
          <p:cNvSpPr>
            <a:spLocks noGrp="1"/>
          </p:cNvSpPr>
          <p:nvPr>
            <p:ph idx="1"/>
          </p:nvPr>
        </p:nvSpPr>
        <p:spPr>
          <a:xfrm>
            <a:off x="609912" y="1600642"/>
            <a:ext cx="6063031" cy="4526014"/>
          </a:xfrm>
        </p:spPr>
        <p:txBody>
          <a:bodyPr>
            <a:normAutofit/>
          </a:bodyPr>
          <a:lstStyle/>
          <a:p>
            <a:pPr>
              <a:lnSpc>
                <a:spcPct val="120000"/>
              </a:lnSpc>
              <a:spcBef>
                <a:spcPts val="600"/>
              </a:spcBef>
              <a:spcAft>
                <a:spcPts val="600"/>
              </a:spcAft>
            </a:pPr>
            <a:r>
              <a:rPr lang="zh-CN" altLang="en-US" dirty="0"/>
              <a:t>疫情得到有效控制前，师生员工居家或留在宿舍，停止一切聚集性活动和其他集体活动。</a:t>
            </a:r>
            <a:endParaRPr lang="en-US" altLang="zh-CN" dirty="0"/>
          </a:p>
          <a:p>
            <a:pPr>
              <a:lnSpc>
                <a:spcPct val="120000"/>
              </a:lnSpc>
              <a:spcBef>
                <a:spcPts val="600"/>
              </a:spcBef>
              <a:spcAft>
                <a:spcPts val="600"/>
              </a:spcAft>
            </a:pPr>
            <a:r>
              <a:rPr lang="zh-CN" altLang="zh-CN" dirty="0"/>
              <a:t>引导学生开展网络自主学习，线上完成预习、作业布置、视频答疑、考核等环节，保证学生跟上教学进度。</a:t>
            </a:r>
            <a:endParaRPr lang="en-US" altLang="zh-CN" dirty="0"/>
          </a:p>
          <a:p>
            <a:pPr>
              <a:lnSpc>
                <a:spcPct val="120000"/>
              </a:lnSpc>
              <a:spcBef>
                <a:spcPts val="600"/>
              </a:spcBef>
              <a:spcAft>
                <a:spcPts val="600"/>
              </a:spcAft>
            </a:pPr>
            <a:r>
              <a:rPr lang="zh-CN" altLang="zh-CN" dirty="0"/>
              <a:t>根据疫情变化，适时做好假期延期和实习、见习、毕业等相关工作的衔接与教学进度调整。</a:t>
            </a:r>
            <a:endParaRPr lang="zh-CN" altLang="en-US" dirty="0"/>
          </a:p>
        </p:txBody>
      </p:sp>
      <p:pic>
        <p:nvPicPr>
          <p:cNvPr id="6" name="图片 5">
            <a:extLst>
              <a:ext uri="{FF2B5EF4-FFF2-40B4-BE49-F238E27FC236}">
                <a16:creationId xmlns:a16="http://schemas.microsoft.com/office/drawing/2014/main" id="{86ECE27E-B1F5-455E-8297-5669EB1E4E1F}"/>
              </a:ext>
            </a:extLst>
          </p:cNvPr>
          <p:cNvPicPr>
            <a:picLocks noChangeAspect="1"/>
          </p:cNvPicPr>
          <p:nvPr/>
        </p:nvPicPr>
        <p:blipFill>
          <a:blip r:embed="rId3"/>
          <a:stretch>
            <a:fillRect/>
          </a:stretch>
        </p:blipFill>
        <p:spPr>
          <a:xfrm>
            <a:off x="7052153" y="2095146"/>
            <a:ext cx="4958456" cy="33035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96707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EBC5B1-53CD-404B-ABF2-DB60466569DD}"/>
              </a:ext>
            </a:extLst>
          </p:cNvPr>
          <p:cNvSpPr>
            <a:spLocks noGrp="1"/>
          </p:cNvSpPr>
          <p:nvPr>
            <p:ph type="title"/>
          </p:nvPr>
        </p:nvSpPr>
        <p:spPr/>
        <p:txBody>
          <a:bodyPr/>
          <a:lstStyle/>
          <a:p>
            <a:r>
              <a:rPr lang="zh-CN" altLang="en-US" dirty="0"/>
              <a:t>十三、舆论宣传引导</a:t>
            </a:r>
          </a:p>
        </p:txBody>
      </p:sp>
      <p:sp>
        <p:nvSpPr>
          <p:cNvPr id="3" name="灯片编号占位符 2">
            <a:extLst>
              <a:ext uri="{FF2B5EF4-FFF2-40B4-BE49-F238E27FC236}">
                <a16:creationId xmlns:a16="http://schemas.microsoft.com/office/drawing/2014/main" id="{8631F167-739F-4660-8F18-1F308F00D3A6}"/>
              </a:ext>
            </a:extLst>
          </p:cNvPr>
          <p:cNvSpPr>
            <a:spLocks noGrp="1"/>
          </p:cNvSpPr>
          <p:nvPr>
            <p:ph type="sldNum" sz="quarter" idx="12"/>
          </p:nvPr>
        </p:nvSpPr>
        <p:spPr/>
        <p:txBody>
          <a:bodyPr/>
          <a:lstStyle/>
          <a:p>
            <a:fld id="{7D9BB5D0-35E4-459D-AEF3-FE4D7C45CC19}" type="slidenum">
              <a:rPr lang="zh-CN" altLang="en-US" smtClean="0"/>
              <a:t>26</a:t>
            </a:fld>
            <a:endParaRPr lang="zh-CN" altLang="en-US"/>
          </a:p>
        </p:txBody>
      </p:sp>
      <p:sp>
        <p:nvSpPr>
          <p:cNvPr id="4" name="内容占位符 3">
            <a:extLst>
              <a:ext uri="{FF2B5EF4-FFF2-40B4-BE49-F238E27FC236}">
                <a16:creationId xmlns:a16="http://schemas.microsoft.com/office/drawing/2014/main" id="{8251ADB9-67A3-4345-937B-31374A3230B8}"/>
              </a:ext>
            </a:extLst>
          </p:cNvPr>
          <p:cNvSpPr>
            <a:spLocks noGrp="1"/>
          </p:cNvSpPr>
          <p:nvPr>
            <p:ph idx="1"/>
          </p:nvPr>
        </p:nvSpPr>
        <p:spPr>
          <a:xfrm>
            <a:off x="544597" y="1566175"/>
            <a:ext cx="7532603" cy="4461955"/>
          </a:xfrm>
        </p:spPr>
        <p:txBody>
          <a:bodyPr>
            <a:normAutofit fontScale="92500" lnSpcReduction="10000"/>
          </a:bodyPr>
          <a:lstStyle/>
          <a:p>
            <a:pPr marL="0" indent="0">
              <a:lnSpc>
                <a:spcPct val="110000"/>
              </a:lnSpc>
              <a:spcBef>
                <a:spcPts val="600"/>
              </a:spcBef>
              <a:spcAft>
                <a:spcPts val="600"/>
              </a:spcAft>
              <a:buNone/>
            </a:pPr>
            <a:r>
              <a:rPr lang="en-US" altLang="zh-CN" b="1" dirty="0"/>
              <a:t>1</a:t>
            </a:r>
            <a:r>
              <a:rPr lang="zh-CN" altLang="zh-CN" b="1" dirty="0"/>
              <a:t>、及时发布</a:t>
            </a:r>
            <a:r>
              <a:rPr lang="zh-CN" altLang="zh-CN" b="1" dirty="0">
                <a:solidFill>
                  <a:srgbClr val="FF0000"/>
                </a:solidFill>
              </a:rPr>
              <a:t>权威信息</a:t>
            </a:r>
            <a:endParaRPr lang="zh-CN" altLang="zh-CN" dirty="0">
              <a:solidFill>
                <a:srgbClr val="FF0000"/>
              </a:solidFill>
            </a:endParaRPr>
          </a:p>
          <a:p>
            <a:pPr>
              <a:lnSpc>
                <a:spcPct val="110000"/>
              </a:lnSpc>
              <a:spcBef>
                <a:spcPts val="600"/>
              </a:spcBef>
              <a:spcAft>
                <a:spcPts val="600"/>
              </a:spcAft>
            </a:pPr>
            <a:r>
              <a:rPr lang="zh-CN" altLang="zh-CN" dirty="0"/>
              <a:t>在属地统一扎口管理下，及时通报校内疫情情况，回应社会和师生关切。</a:t>
            </a:r>
            <a:endParaRPr lang="en-US" altLang="zh-CN" dirty="0"/>
          </a:p>
          <a:p>
            <a:pPr>
              <a:lnSpc>
                <a:spcPct val="110000"/>
              </a:lnSpc>
              <a:spcBef>
                <a:spcPts val="600"/>
              </a:spcBef>
              <a:spcAft>
                <a:spcPts val="600"/>
              </a:spcAft>
            </a:pPr>
            <a:r>
              <a:rPr lang="zh-CN" altLang="zh-CN" dirty="0"/>
              <a:t>积极引导正面舆论，推送权威信息</a:t>
            </a:r>
            <a:r>
              <a:rPr lang="en-US" altLang="zh-CN" dirty="0"/>
              <a:t>“</a:t>
            </a:r>
            <a:r>
              <a:rPr lang="zh-CN" altLang="zh-CN" dirty="0"/>
              <a:t>入圈</a:t>
            </a:r>
            <a:r>
              <a:rPr lang="en-US" altLang="zh-CN" dirty="0"/>
              <a:t>”</a:t>
            </a:r>
            <a:r>
              <a:rPr lang="zh-CN" altLang="zh-CN" dirty="0"/>
              <a:t>。</a:t>
            </a:r>
            <a:endParaRPr lang="en-US" altLang="zh-CN" dirty="0"/>
          </a:p>
          <a:p>
            <a:pPr>
              <a:lnSpc>
                <a:spcPct val="110000"/>
              </a:lnSpc>
              <a:spcBef>
                <a:spcPts val="600"/>
              </a:spcBef>
              <a:spcAft>
                <a:spcPts val="600"/>
              </a:spcAft>
            </a:pPr>
            <a:endParaRPr lang="zh-CN" altLang="zh-CN" dirty="0"/>
          </a:p>
          <a:p>
            <a:pPr marL="0" indent="0">
              <a:lnSpc>
                <a:spcPct val="110000"/>
              </a:lnSpc>
              <a:spcBef>
                <a:spcPts val="600"/>
              </a:spcBef>
              <a:spcAft>
                <a:spcPts val="600"/>
              </a:spcAft>
              <a:buNone/>
            </a:pPr>
            <a:r>
              <a:rPr lang="en-US" altLang="zh-CN" b="1" dirty="0"/>
              <a:t>2</a:t>
            </a:r>
            <a:r>
              <a:rPr lang="zh-CN" altLang="zh-CN" b="1" dirty="0"/>
              <a:t>、加强全网疫情专题</a:t>
            </a:r>
            <a:r>
              <a:rPr lang="zh-CN" altLang="zh-CN" b="1" dirty="0">
                <a:solidFill>
                  <a:srgbClr val="FF0000"/>
                </a:solidFill>
              </a:rPr>
              <a:t>舆情监测</a:t>
            </a:r>
            <a:endParaRPr lang="zh-CN" altLang="zh-CN" dirty="0">
              <a:solidFill>
                <a:srgbClr val="FF0000"/>
              </a:solidFill>
            </a:endParaRPr>
          </a:p>
          <a:p>
            <a:pPr>
              <a:lnSpc>
                <a:spcPct val="110000"/>
              </a:lnSpc>
              <a:spcBef>
                <a:spcPts val="600"/>
              </a:spcBef>
              <a:spcAft>
                <a:spcPts val="600"/>
              </a:spcAft>
            </a:pPr>
            <a:r>
              <a:rPr lang="zh-CN" altLang="zh-CN" dirty="0"/>
              <a:t>发现重大舆情及时在防控工作群通报，第一时间上报学校疫情防控工作领导小组，并协同属地有关部门，跟进处理。</a:t>
            </a:r>
            <a:endParaRPr lang="en-US" altLang="zh-CN" dirty="0"/>
          </a:p>
          <a:p>
            <a:pPr>
              <a:lnSpc>
                <a:spcPct val="110000"/>
              </a:lnSpc>
              <a:spcBef>
                <a:spcPts val="600"/>
              </a:spcBef>
              <a:spcAft>
                <a:spcPts val="600"/>
              </a:spcAft>
            </a:pPr>
            <a:r>
              <a:rPr lang="zh-CN" altLang="zh-CN" dirty="0"/>
              <a:t>利用校内媒体和官方渠道，及时宣传疫情防控的注意事项、辟谣信息和重大舆情信息等，强化校内舆情监测与引导。</a:t>
            </a:r>
          </a:p>
          <a:p>
            <a:pPr>
              <a:lnSpc>
                <a:spcPct val="110000"/>
              </a:lnSpc>
              <a:spcBef>
                <a:spcPts val="600"/>
              </a:spcBef>
              <a:spcAft>
                <a:spcPts val="600"/>
              </a:spcAft>
            </a:pPr>
            <a:endParaRPr lang="zh-CN" altLang="en-US" dirty="0"/>
          </a:p>
        </p:txBody>
      </p:sp>
      <p:sp>
        <p:nvSpPr>
          <p:cNvPr id="5" name="文本框 4">
            <a:extLst>
              <a:ext uri="{FF2B5EF4-FFF2-40B4-BE49-F238E27FC236}">
                <a16:creationId xmlns:a16="http://schemas.microsoft.com/office/drawing/2014/main" id="{6E922141-2D47-43A8-81D2-128E0EDD0A16}"/>
              </a:ext>
            </a:extLst>
          </p:cNvPr>
          <p:cNvSpPr txBox="1"/>
          <p:nvPr/>
        </p:nvSpPr>
        <p:spPr>
          <a:xfrm>
            <a:off x="8371116" y="2352814"/>
            <a:ext cx="3461346" cy="3170099"/>
          </a:xfrm>
          <a:prstGeom prst="rect">
            <a:avLst/>
          </a:prstGeom>
          <a:noFill/>
          <a:ln>
            <a:solidFill>
              <a:srgbClr val="C00000"/>
            </a:solidFill>
          </a:ln>
        </p:spPr>
        <p:txBody>
          <a:bodyPr wrap="square" rtlCol="0">
            <a:spAutoFit/>
          </a:bodyPr>
          <a:lstStyle/>
          <a:p>
            <a:pPr lvl="0" algn="ctr" defTabSz="914400" eaLnBrk="1" fontAlgn="auto" hangingPunct="1">
              <a:spcBef>
                <a:spcPts val="600"/>
              </a:spcBef>
              <a:spcAft>
                <a:spcPts val="600"/>
              </a:spcAft>
              <a:defRPr/>
            </a:pPr>
            <a:r>
              <a:rPr lang="zh-CN" altLang="en-US" sz="2000" dirty="0">
                <a:solidFill>
                  <a:srgbClr val="FF0000"/>
                </a:solidFill>
                <a:latin typeface="微软雅黑" panose="020B0503020204020204" pitchFamily="34" charset="-122"/>
                <a:ea typeface="微软雅黑" panose="020B0503020204020204" pitchFamily="34" charset="-122"/>
              </a:rPr>
              <a:t>注意事项</a:t>
            </a:r>
            <a:endParaRPr lang="en-US" altLang="zh-CN" sz="2000" dirty="0">
              <a:latin typeface="微软雅黑" panose="020B0503020204020204" pitchFamily="34" charset="-122"/>
              <a:ea typeface="微软雅黑" panose="020B0503020204020204" pitchFamily="34" charset="-122"/>
            </a:endParaRPr>
          </a:p>
          <a:p>
            <a:pPr marL="342900" lvl="0" indent="-342900" defTabSz="914400" eaLnBrk="1" fontAlgn="auto" hangingPunct="1">
              <a:spcBef>
                <a:spcPts val="600"/>
              </a:spcBef>
              <a:spcAft>
                <a:spcPts val="600"/>
              </a:spcAft>
              <a:buFont typeface="Wingdings" panose="05000000000000000000" pitchFamily="2" charset="2"/>
              <a:buChar char="l"/>
              <a:defRPr/>
            </a:pPr>
            <a:r>
              <a:rPr lang="zh-CN" altLang="en-US" sz="2000" dirty="0">
                <a:latin typeface="微软雅黑" panose="020B0503020204020204" pitchFamily="34" charset="-122"/>
                <a:ea typeface="微软雅黑" panose="020B0503020204020204" pitchFamily="34" charset="-122"/>
              </a:rPr>
              <a:t>是否召开新闻发布会？</a:t>
            </a:r>
            <a:endParaRPr lang="en-US" altLang="zh-CN" sz="2000" dirty="0">
              <a:latin typeface="微软雅黑" panose="020B0503020204020204" pitchFamily="34" charset="-122"/>
              <a:ea typeface="微软雅黑" panose="020B0503020204020204" pitchFamily="34" charset="-122"/>
            </a:endParaRPr>
          </a:p>
          <a:p>
            <a:pPr marL="342900" lvl="0" indent="-342900" defTabSz="914400" eaLnBrk="1" fontAlgn="auto" hangingPunct="1">
              <a:spcBef>
                <a:spcPts val="600"/>
              </a:spcBef>
              <a:spcAft>
                <a:spcPts val="600"/>
              </a:spcAft>
              <a:buFont typeface="Wingdings" panose="05000000000000000000" pitchFamily="2" charset="2"/>
              <a:buChar char="l"/>
              <a:defRPr/>
            </a:pPr>
            <a:r>
              <a:rPr lang="zh-CN" altLang="en-US" sz="2000" dirty="0">
                <a:latin typeface="微软雅黑" panose="020B0503020204020204" pitchFamily="34" charset="-122"/>
                <a:ea typeface="微软雅黑" panose="020B0503020204020204" pitchFamily="34" charset="-122"/>
              </a:rPr>
              <a:t>何时召开新闻发布会？</a:t>
            </a:r>
            <a:endParaRPr lang="en-US" altLang="zh-CN" sz="2000" dirty="0">
              <a:latin typeface="微软雅黑" panose="020B0503020204020204" pitchFamily="34" charset="-122"/>
              <a:ea typeface="微软雅黑" panose="020B0503020204020204" pitchFamily="34" charset="-122"/>
            </a:endParaRPr>
          </a:p>
          <a:p>
            <a:pPr marL="342900" lvl="0" indent="-342900" defTabSz="914400" eaLnBrk="1" fontAlgn="auto" hangingPunct="1">
              <a:spcBef>
                <a:spcPts val="600"/>
              </a:spcBef>
              <a:spcAft>
                <a:spcPts val="600"/>
              </a:spcAft>
              <a:buFont typeface="Wingdings" panose="05000000000000000000" pitchFamily="2" charset="2"/>
              <a:buChar char="l"/>
              <a:defRPr/>
            </a:pPr>
            <a:r>
              <a:rPr lang="zh-CN" altLang="en-US" sz="2000" dirty="0">
                <a:latin typeface="微软雅黑" panose="020B0503020204020204" pitchFamily="34" charset="-122"/>
                <a:ea typeface="微软雅黑" panose="020B0503020204020204" pitchFamily="34" charset="-122"/>
              </a:rPr>
              <a:t>谁负责回答记者提问？</a:t>
            </a:r>
            <a:endParaRPr lang="en-US" altLang="zh-CN" sz="2000" dirty="0">
              <a:latin typeface="微软雅黑" panose="020B0503020204020204" pitchFamily="34" charset="-122"/>
              <a:ea typeface="微软雅黑" panose="020B0503020204020204" pitchFamily="34" charset="-122"/>
            </a:endParaRPr>
          </a:p>
          <a:p>
            <a:pPr marL="342900" lvl="0" indent="-342900" defTabSz="914400" eaLnBrk="1" fontAlgn="auto" hangingPunct="1">
              <a:spcBef>
                <a:spcPts val="600"/>
              </a:spcBef>
              <a:spcAft>
                <a:spcPts val="600"/>
              </a:spcAft>
              <a:buFont typeface="Wingdings" panose="05000000000000000000" pitchFamily="2" charset="2"/>
              <a:buChar char="l"/>
              <a:defRPr/>
            </a:pPr>
            <a:r>
              <a:rPr lang="zh-CN" altLang="en-US" sz="2000" dirty="0">
                <a:latin typeface="微软雅黑" panose="020B0503020204020204" pitchFamily="34" charset="-122"/>
                <a:ea typeface="微软雅黑" panose="020B0503020204020204" pitchFamily="34" charset="-122"/>
              </a:rPr>
              <a:t>如何应对媒体采访？</a:t>
            </a:r>
            <a:endParaRPr lang="en-US" altLang="zh-CN" sz="2000" dirty="0">
              <a:latin typeface="微软雅黑" panose="020B0503020204020204" pitchFamily="34" charset="-122"/>
              <a:ea typeface="微软雅黑" panose="020B0503020204020204" pitchFamily="34" charset="-122"/>
            </a:endParaRPr>
          </a:p>
          <a:p>
            <a:pPr marL="342900" lvl="0" indent="-342900" defTabSz="914400" eaLnBrk="1" fontAlgn="auto" hangingPunct="1">
              <a:spcBef>
                <a:spcPts val="600"/>
              </a:spcBef>
              <a:spcAft>
                <a:spcPts val="600"/>
              </a:spcAft>
              <a:buFont typeface="Wingdings" panose="05000000000000000000" pitchFamily="2" charset="2"/>
              <a:buChar char="l"/>
              <a:defRPr/>
            </a:pPr>
            <a:r>
              <a:rPr lang="zh-CN" altLang="en-US" sz="2000" dirty="0">
                <a:latin typeface="微软雅黑" panose="020B0503020204020204" pitchFamily="34" charset="-122"/>
                <a:ea typeface="微软雅黑" panose="020B0503020204020204" pitchFamily="34" charset="-122"/>
              </a:rPr>
              <a:t>信息公开的时间和程度？</a:t>
            </a:r>
            <a:endParaRPr lang="en-US" altLang="zh-CN" sz="2000" dirty="0">
              <a:latin typeface="微软雅黑" panose="020B0503020204020204" pitchFamily="34" charset="-122"/>
              <a:ea typeface="微软雅黑" panose="020B0503020204020204" pitchFamily="34" charset="-122"/>
            </a:endParaRPr>
          </a:p>
          <a:p>
            <a:pPr marL="342900" lvl="0" indent="-342900" defTabSz="914400" eaLnBrk="1" fontAlgn="auto" hangingPunct="1">
              <a:spcBef>
                <a:spcPts val="600"/>
              </a:spcBef>
              <a:spcAft>
                <a:spcPts val="600"/>
              </a:spcAft>
              <a:buFont typeface="Wingdings" panose="05000000000000000000" pitchFamily="2" charset="2"/>
              <a:buChar char="l"/>
              <a:defRPr/>
            </a:pPr>
            <a:r>
              <a:rPr lang="zh-CN" altLang="en-US" sz="2000" dirty="0">
                <a:latin typeface="微软雅黑" panose="020B0503020204020204" pitchFamily="34" charset="-122"/>
                <a:ea typeface="微软雅黑" panose="020B0503020204020204" pitchFamily="34" charset="-122"/>
              </a:rPr>
              <a:t>如何让家长及时获悉？</a:t>
            </a:r>
            <a:endParaRPr lang="zh-CN" altLang="en-US" sz="2000" dirty="0"/>
          </a:p>
        </p:txBody>
      </p:sp>
    </p:spTree>
    <p:extLst>
      <p:ext uri="{BB962C8B-B14F-4D97-AF65-F5344CB8AC3E}">
        <p14:creationId xmlns:p14="http://schemas.microsoft.com/office/powerpoint/2010/main" val="39635584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D5B6AB8-3AC7-41C3-B2DB-E6013801D73C}"/>
              </a:ext>
            </a:extLst>
          </p:cNvPr>
          <p:cNvSpPr>
            <a:spLocks noGrp="1"/>
          </p:cNvSpPr>
          <p:nvPr>
            <p:ph type="title"/>
          </p:nvPr>
        </p:nvSpPr>
        <p:spPr/>
        <p:txBody>
          <a:bodyPr/>
          <a:lstStyle/>
          <a:p>
            <a:r>
              <a:rPr lang="zh-CN" altLang="en-US" dirty="0"/>
              <a:t>十四、紧急医疗救助</a:t>
            </a:r>
          </a:p>
        </p:txBody>
      </p:sp>
      <p:sp>
        <p:nvSpPr>
          <p:cNvPr id="3" name="灯片编号占位符 2">
            <a:extLst>
              <a:ext uri="{FF2B5EF4-FFF2-40B4-BE49-F238E27FC236}">
                <a16:creationId xmlns:a16="http://schemas.microsoft.com/office/drawing/2014/main" id="{E58A1338-F1AE-43E7-91F1-229DC35C2EA6}"/>
              </a:ext>
            </a:extLst>
          </p:cNvPr>
          <p:cNvSpPr>
            <a:spLocks noGrp="1"/>
          </p:cNvSpPr>
          <p:nvPr>
            <p:ph type="sldNum" sz="quarter" idx="12"/>
          </p:nvPr>
        </p:nvSpPr>
        <p:spPr/>
        <p:txBody>
          <a:bodyPr/>
          <a:lstStyle/>
          <a:p>
            <a:fld id="{7D9BB5D0-35E4-459D-AEF3-FE4D7C45CC19}" type="slidenum">
              <a:rPr lang="zh-CN" altLang="en-US" smtClean="0"/>
              <a:t>27</a:t>
            </a:fld>
            <a:endParaRPr lang="zh-CN" altLang="en-US"/>
          </a:p>
        </p:txBody>
      </p:sp>
      <p:sp>
        <p:nvSpPr>
          <p:cNvPr id="4" name="内容占位符 3">
            <a:extLst>
              <a:ext uri="{FF2B5EF4-FFF2-40B4-BE49-F238E27FC236}">
                <a16:creationId xmlns:a16="http://schemas.microsoft.com/office/drawing/2014/main" id="{3CFAA3B0-B9A0-447E-8169-86D10365A20C}"/>
              </a:ext>
            </a:extLst>
          </p:cNvPr>
          <p:cNvSpPr>
            <a:spLocks noGrp="1"/>
          </p:cNvSpPr>
          <p:nvPr>
            <p:ph idx="1"/>
          </p:nvPr>
        </p:nvSpPr>
        <p:spPr>
          <a:xfrm>
            <a:off x="609911" y="1600642"/>
            <a:ext cx="7325049" cy="4526014"/>
          </a:xfrm>
        </p:spPr>
        <p:txBody>
          <a:bodyPr>
            <a:normAutofit/>
          </a:bodyPr>
          <a:lstStyle/>
          <a:p>
            <a:pPr>
              <a:lnSpc>
                <a:spcPct val="100000"/>
              </a:lnSpc>
              <a:spcBef>
                <a:spcPts val="600"/>
              </a:spcBef>
              <a:spcAft>
                <a:spcPts val="600"/>
              </a:spcAft>
            </a:pPr>
            <a:r>
              <a:rPr lang="zh-CN" altLang="zh-CN" dirty="0"/>
              <a:t>关注师生医疗需求。</a:t>
            </a:r>
            <a:endParaRPr lang="en-US" altLang="zh-CN" dirty="0"/>
          </a:p>
          <a:p>
            <a:pPr>
              <a:lnSpc>
                <a:spcPct val="100000"/>
              </a:lnSpc>
              <a:spcBef>
                <a:spcPts val="600"/>
              </a:spcBef>
              <a:spcAft>
                <a:spcPts val="600"/>
              </a:spcAft>
            </a:pPr>
            <a:r>
              <a:rPr lang="zh-CN" altLang="zh-CN" dirty="0"/>
              <a:t>各学院疫情防控领导小组成员、分管学生副书记、辅导员、宿舍管理员应第一时间建立联络网</a:t>
            </a:r>
            <a:r>
              <a:rPr lang="zh-CN" altLang="en-US" dirty="0"/>
              <a:t>。</a:t>
            </a:r>
            <a:endParaRPr lang="en-US" altLang="zh-CN" dirty="0"/>
          </a:p>
          <a:p>
            <a:pPr>
              <a:lnSpc>
                <a:spcPct val="100000"/>
              </a:lnSpc>
              <a:spcBef>
                <a:spcPts val="600"/>
              </a:spcBef>
              <a:spcAft>
                <a:spcPts val="600"/>
              </a:spcAft>
            </a:pPr>
            <a:r>
              <a:rPr lang="zh-CN" altLang="zh-CN" dirty="0"/>
              <a:t>接到医疗救助申请后，组织会诊，确定诊疗方案。</a:t>
            </a:r>
            <a:endParaRPr lang="en-US" altLang="zh-CN" dirty="0"/>
          </a:p>
          <a:p>
            <a:pPr>
              <a:lnSpc>
                <a:spcPct val="100000"/>
              </a:lnSpc>
              <a:spcBef>
                <a:spcPts val="600"/>
              </a:spcBef>
              <a:spcAft>
                <a:spcPts val="600"/>
              </a:spcAft>
            </a:pPr>
            <a:r>
              <a:rPr lang="zh-CN" altLang="zh-CN" dirty="0"/>
              <a:t>如需校外就医，联系安排疫情保障车辆送至定点医院就诊。</a:t>
            </a:r>
            <a:endParaRPr lang="en-US" altLang="zh-CN" dirty="0"/>
          </a:p>
          <a:p>
            <a:pPr>
              <a:lnSpc>
                <a:spcPct val="100000"/>
              </a:lnSpc>
              <a:spcBef>
                <a:spcPts val="600"/>
              </a:spcBef>
              <a:spcAft>
                <a:spcPts val="600"/>
              </a:spcAft>
            </a:pPr>
            <a:r>
              <a:rPr lang="zh-CN" altLang="zh-CN" dirty="0"/>
              <a:t>人员转运期间，做好防护和全封闭管理措施，做好人员信息登记，坚决防止疫情输出风险。</a:t>
            </a:r>
          </a:p>
          <a:p>
            <a:pPr>
              <a:lnSpc>
                <a:spcPct val="100000"/>
              </a:lnSpc>
              <a:spcBef>
                <a:spcPts val="600"/>
              </a:spcBef>
              <a:spcAft>
                <a:spcPts val="600"/>
              </a:spcAft>
            </a:pPr>
            <a:endParaRPr lang="zh-CN" altLang="en-US" dirty="0"/>
          </a:p>
        </p:txBody>
      </p:sp>
      <p:sp>
        <p:nvSpPr>
          <p:cNvPr id="5" name="文本框 4">
            <a:extLst>
              <a:ext uri="{FF2B5EF4-FFF2-40B4-BE49-F238E27FC236}">
                <a16:creationId xmlns:a16="http://schemas.microsoft.com/office/drawing/2014/main" id="{25027870-0D6D-4862-9BAC-BFF52272B061}"/>
              </a:ext>
            </a:extLst>
          </p:cNvPr>
          <p:cNvSpPr txBox="1"/>
          <p:nvPr/>
        </p:nvSpPr>
        <p:spPr>
          <a:xfrm>
            <a:off x="8272418" y="2025682"/>
            <a:ext cx="3461346" cy="3328732"/>
          </a:xfrm>
          <a:prstGeom prst="rect">
            <a:avLst/>
          </a:prstGeom>
          <a:noFill/>
          <a:ln>
            <a:solidFill>
              <a:srgbClr val="C00000"/>
            </a:solidFill>
          </a:ln>
        </p:spPr>
        <p:txBody>
          <a:bodyPr wrap="square" rtlCol="0">
            <a:spAutoFit/>
          </a:bodyPr>
          <a:lstStyle/>
          <a:p>
            <a:pPr lvl="0" algn="ctr" defTabSz="914400" eaLnBrk="1" fontAlgn="auto" hangingPunct="1">
              <a:lnSpc>
                <a:spcPct val="120000"/>
              </a:lnSpc>
              <a:spcBef>
                <a:spcPts val="600"/>
              </a:spcBef>
              <a:spcAft>
                <a:spcPts val="600"/>
              </a:spcAft>
              <a:defRPr/>
            </a:pPr>
            <a:r>
              <a:rPr lang="zh-CN" altLang="en-US" sz="2000" dirty="0">
                <a:solidFill>
                  <a:srgbClr val="FF0000"/>
                </a:solidFill>
                <a:latin typeface="微软雅黑" panose="020B0503020204020204" pitchFamily="34" charset="-122"/>
                <a:ea typeface="微软雅黑" panose="020B0503020204020204" pitchFamily="34" charset="-122"/>
              </a:rPr>
              <a:t>注意事项</a:t>
            </a:r>
            <a:endParaRPr lang="en-US" altLang="zh-CN" sz="2000" dirty="0">
              <a:latin typeface="微软雅黑" panose="020B0503020204020204" pitchFamily="34" charset="-122"/>
              <a:ea typeface="微软雅黑" panose="020B0503020204020204" pitchFamily="34" charset="-122"/>
            </a:endParaRPr>
          </a:p>
          <a:p>
            <a:pPr marL="342900" lvl="0" indent="-342900" defTabSz="914400" eaLnBrk="1" fontAlgn="auto" hangingPunct="1">
              <a:lnSpc>
                <a:spcPct val="120000"/>
              </a:lnSpc>
              <a:spcBef>
                <a:spcPts val="600"/>
              </a:spcBef>
              <a:spcAft>
                <a:spcPts val="600"/>
              </a:spcAft>
              <a:buFont typeface="Wingdings" panose="05000000000000000000" pitchFamily="2" charset="2"/>
              <a:buChar char="l"/>
              <a:defRPr/>
            </a:pPr>
            <a:r>
              <a:rPr lang="zh-CN" altLang="en-US" sz="2000" dirty="0">
                <a:latin typeface="微软雅黑" panose="020B0503020204020204" pitchFamily="34" charset="-122"/>
                <a:ea typeface="微软雅黑" panose="020B0503020204020204" pitchFamily="34" charset="-122"/>
              </a:rPr>
              <a:t>校园封闭管理时，师生医疗服务需求量极大，全部转运至校外医疗机构就诊比较困难，如何快速分诊、及时处置？</a:t>
            </a:r>
            <a:endParaRPr lang="en-US" altLang="zh-CN" sz="2000" dirty="0">
              <a:latin typeface="微软雅黑" panose="020B0503020204020204" pitchFamily="34" charset="-122"/>
              <a:ea typeface="微软雅黑" panose="020B0503020204020204" pitchFamily="34" charset="-122"/>
            </a:endParaRPr>
          </a:p>
          <a:p>
            <a:pPr marL="342900" lvl="0" indent="-342900" defTabSz="914400" eaLnBrk="1" fontAlgn="auto" hangingPunct="1">
              <a:lnSpc>
                <a:spcPct val="120000"/>
              </a:lnSpc>
              <a:spcBef>
                <a:spcPts val="600"/>
              </a:spcBef>
              <a:spcAft>
                <a:spcPts val="600"/>
              </a:spcAft>
              <a:buFont typeface="Wingdings" panose="05000000000000000000" pitchFamily="2" charset="2"/>
              <a:buChar char="l"/>
              <a:defRPr/>
            </a:pPr>
            <a:r>
              <a:rPr lang="zh-CN" altLang="en-US" sz="2000" dirty="0">
                <a:latin typeface="微软雅黑" panose="020B0503020204020204" pitchFamily="34" charset="-122"/>
                <a:ea typeface="微软雅黑" panose="020B0503020204020204" pitchFamily="34" charset="-122"/>
              </a:rPr>
              <a:t>是否需安排专职医生进驻校园？ </a:t>
            </a:r>
            <a:endParaRPr lang="zh-CN" altLang="en-US" sz="2000" dirty="0"/>
          </a:p>
        </p:txBody>
      </p:sp>
    </p:spTree>
    <p:extLst>
      <p:ext uri="{BB962C8B-B14F-4D97-AF65-F5344CB8AC3E}">
        <p14:creationId xmlns:p14="http://schemas.microsoft.com/office/powerpoint/2010/main" val="260314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1C766C-F789-4A02-ABFF-E766170EA79B}"/>
              </a:ext>
            </a:extLst>
          </p:cNvPr>
          <p:cNvSpPr>
            <a:spLocks noGrp="1"/>
          </p:cNvSpPr>
          <p:nvPr>
            <p:ph type="title"/>
          </p:nvPr>
        </p:nvSpPr>
        <p:spPr/>
        <p:txBody>
          <a:bodyPr/>
          <a:lstStyle/>
          <a:p>
            <a:r>
              <a:rPr lang="zh-CN" altLang="en-US" dirty="0"/>
              <a:t>应急处置流程图</a:t>
            </a:r>
          </a:p>
        </p:txBody>
      </p:sp>
      <p:sp>
        <p:nvSpPr>
          <p:cNvPr id="3" name="灯片编号占位符 2">
            <a:extLst>
              <a:ext uri="{FF2B5EF4-FFF2-40B4-BE49-F238E27FC236}">
                <a16:creationId xmlns:a16="http://schemas.microsoft.com/office/drawing/2014/main" id="{AC290F12-7F5E-444E-A7F5-5A5161293A3D}"/>
              </a:ext>
            </a:extLst>
          </p:cNvPr>
          <p:cNvSpPr>
            <a:spLocks noGrp="1"/>
          </p:cNvSpPr>
          <p:nvPr>
            <p:ph type="sldNum" sz="quarter" idx="12"/>
          </p:nvPr>
        </p:nvSpPr>
        <p:spPr/>
        <p:txBody>
          <a:bodyPr/>
          <a:lstStyle/>
          <a:p>
            <a:fld id="{7D9BB5D0-35E4-459D-AEF3-FE4D7C45CC19}" type="slidenum">
              <a:rPr lang="zh-CN" altLang="en-US" smtClean="0"/>
              <a:t>28</a:t>
            </a:fld>
            <a:endParaRPr lang="zh-CN" altLang="en-US"/>
          </a:p>
        </p:txBody>
      </p:sp>
      <p:pic>
        <p:nvPicPr>
          <p:cNvPr id="5" name="图片 4">
            <a:extLst>
              <a:ext uri="{FF2B5EF4-FFF2-40B4-BE49-F238E27FC236}">
                <a16:creationId xmlns:a16="http://schemas.microsoft.com/office/drawing/2014/main" id="{3AE3256D-DBB6-4190-9E3C-12D872AE96EA}"/>
              </a:ext>
            </a:extLst>
          </p:cNvPr>
          <p:cNvPicPr/>
          <p:nvPr/>
        </p:nvPicPr>
        <p:blipFill rotWithShape="1">
          <a:blip r:embed="rId3" cstate="print"/>
          <a:srcRect b="8576"/>
          <a:stretch/>
        </p:blipFill>
        <p:spPr>
          <a:xfrm>
            <a:off x="264160" y="1278256"/>
            <a:ext cx="11353800" cy="5214619"/>
          </a:xfrm>
          <a:prstGeom prst="rect">
            <a:avLst/>
          </a:prstGeom>
          <a:noFill/>
          <a:ln w="9525">
            <a:noFill/>
            <a:miter lim="800000"/>
            <a:headEnd/>
            <a:tailEnd/>
          </a:ln>
        </p:spPr>
      </p:pic>
    </p:spTree>
    <p:extLst>
      <p:ext uri="{BB962C8B-B14F-4D97-AF65-F5344CB8AC3E}">
        <p14:creationId xmlns:p14="http://schemas.microsoft.com/office/powerpoint/2010/main" val="4102213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34D1D9-A43F-49CB-99AB-E2D8B65DEDC9}"/>
              </a:ext>
            </a:extLst>
          </p:cNvPr>
          <p:cNvSpPr>
            <a:spLocks noGrp="1"/>
          </p:cNvSpPr>
          <p:nvPr>
            <p:ph type="title"/>
          </p:nvPr>
        </p:nvSpPr>
        <p:spPr/>
        <p:txBody>
          <a:bodyPr/>
          <a:lstStyle/>
          <a:p>
            <a:r>
              <a:rPr lang="zh-CN" altLang="en-US" dirty="0"/>
              <a:t>预案使用注意事项</a:t>
            </a:r>
          </a:p>
        </p:txBody>
      </p:sp>
      <p:sp>
        <p:nvSpPr>
          <p:cNvPr id="3" name="灯片编号占位符 2">
            <a:extLst>
              <a:ext uri="{FF2B5EF4-FFF2-40B4-BE49-F238E27FC236}">
                <a16:creationId xmlns:a16="http://schemas.microsoft.com/office/drawing/2014/main" id="{D433C2B5-E297-429C-AF47-A1732B456D82}"/>
              </a:ext>
            </a:extLst>
          </p:cNvPr>
          <p:cNvSpPr>
            <a:spLocks noGrp="1"/>
          </p:cNvSpPr>
          <p:nvPr>
            <p:ph type="sldNum" sz="quarter" idx="12"/>
          </p:nvPr>
        </p:nvSpPr>
        <p:spPr/>
        <p:txBody>
          <a:bodyPr/>
          <a:lstStyle/>
          <a:p>
            <a:fld id="{7D9BB5D0-35E4-459D-AEF3-FE4D7C45CC19}" type="slidenum">
              <a:rPr lang="zh-CN" altLang="en-US" smtClean="0"/>
              <a:t>29</a:t>
            </a:fld>
            <a:endParaRPr lang="zh-CN" altLang="en-US"/>
          </a:p>
        </p:txBody>
      </p:sp>
      <p:sp>
        <p:nvSpPr>
          <p:cNvPr id="4" name="内容占位符 3">
            <a:extLst>
              <a:ext uri="{FF2B5EF4-FFF2-40B4-BE49-F238E27FC236}">
                <a16:creationId xmlns:a16="http://schemas.microsoft.com/office/drawing/2014/main" id="{796E7554-5FBA-48B6-A178-A25A888FA194}"/>
              </a:ext>
            </a:extLst>
          </p:cNvPr>
          <p:cNvSpPr>
            <a:spLocks noGrp="1"/>
          </p:cNvSpPr>
          <p:nvPr>
            <p:ph idx="1"/>
          </p:nvPr>
        </p:nvSpPr>
        <p:spPr>
          <a:xfrm>
            <a:off x="1219821" y="1692082"/>
            <a:ext cx="9387219" cy="4526014"/>
          </a:xfrm>
        </p:spPr>
        <p:txBody>
          <a:bodyPr/>
          <a:lstStyle/>
          <a:p>
            <a:pPr marL="342900" indent="-342900">
              <a:lnSpc>
                <a:spcPct val="120000"/>
              </a:lnSpc>
              <a:spcBef>
                <a:spcPts val="600"/>
              </a:spcBef>
              <a:spcAft>
                <a:spcPts val="600"/>
              </a:spcAft>
              <a:defRPr/>
            </a:pPr>
            <a:r>
              <a:rPr lang="zh-CN" altLang="en-US" dirty="0">
                <a:latin typeface="微软雅黑" panose="020B0503020204020204" pitchFamily="34" charset="-122"/>
                <a:ea typeface="微软雅黑" panose="020B0503020204020204" pitchFamily="34" charset="-122"/>
              </a:rPr>
              <a:t>本预案提供指导性建议，各校应根据实际制订实施方案</a:t>
            </a:r>
            <a:endParaRPr lang="zh-CN" altLang="en-US" dirty="0"/>
          </a:p>
          <a:p>
            <a:pPr marL="342900" lvl="0" indent="-342900">
              <a:lnSpc>
                <a:spcPct val="120000"/>
              </a:lnSpc>
              <a:spcBef>
                <a:spcPts val="600"/>
              </a:spcBef>
              <a:spcAft>
                <a:spcPts val="600"/>
              </a:spcAft>
              <a:defRPr/>
            </a:pPr>
            <a:r>
              <a:rPr lang="zh-CN" altLang="en-US" dirty="0">
                <a:latin typeface="微软雅黑" panose="020B0503020204020204" pitchFamily="34" charset="-122"/>
                <a:ea typeface="微软雅黑" panose="020B0503020204020204" pitchFamily="34" charset="-122"/>
              </a:rPr>
              <a:t>厘清学校、属地、专业机构的职责</a:t>
            </a:r>
            <a:endParaRPr lang="en-US" altLang="zh-CN" dirty="0">
              <a:latin typeface="微软雅黑" panose="020B0503020204020204" pitchFamily="34" charset="-122"/>
              <a:ea typeface="微软雅黑" panose="020B0503020204020204" pitchFamily="34" charset="-122"/>
            </a:endParaRPr>
          </a:p>
          <a:p>
            <a:pPr marL="342900" lvl="0" indent="-342900">
              <a:lnSpc>
                <a:spcPct val="120000"/>
              </a:lnSpc>
              <a:spcBef>
                <a:spcPts val="600"/>
              </a:spcBef>
              <a:spcAft>
                <a:spcPts val="600"/>
              </a:spcAft>
              <a:defRPr/>
            </a:pPr>
            <a:r>
              <a:rPr lang="zh-CN" altLang="en-US" dirty="0">
                <a:latin typeface="微软雅黑" panose="020B0503020204020204" pitchFamily="34" charset="-122"/>
                <a:ea typeface="微软雅黑" panose="020B0503020204020204" pitchFamily="34" charset="-122"/>
              </a:rPr>
              <a:t>明确专业的人做专业的事</a:t>
            </a:r>
            <a:endParaRPr lang="en-US" altLang="zh-CN" dirty="0">
              <a:latin typeface="微软雅黑" panose="020B0503020204020204" pitchFamily="34" charset="-122"/>
              <a:ea typeface="微软雅黑" panose="020B0503020204020204" pitchFamily="34" charset="-122"/>
            </a:endParaRPr>
          </a:p>
          <a:p>
            <a:pPr marL="342900" lvl="0" indent="-342900">
              <a:lnSpc>
                <a:spcPct val="120000"/>
              </a:lnSpc>
              <a:spcBef>
                <a:spcPts val="600"/>
              </a:spcBef>
              <a:spcAft>
                <a:spcPts val="600"/>
              </a:spcAft>
              <a:defRPr/>
            </a:pPr>
            <a:r>
              <a:rPr lang="zh-CN" altLang="en-US" dirty="0">
                <a:latin typeface="微软雅黑" panose="020B0503020204020204" pitchFamily="34" charset="-122"/>
                <a:ea typeface="微软雅黑" panose="020B0503020204020204" pitchFamily="34" charset="-122"/>
              </a:rPr>
              <a:t>学校重点是配合属地和专业部门的工作</a:t>
            </a:r>
            <a:endParaRPr lang="en-US" altLang="zh-CN" dirty="0">
              <a:latin typeface="微软雅黑" panose="020B0503020204020204" pitchFamily="34" charset="-122"/>
              <a:ea typeface="微软雅黑" panose="020B0503020204020204" pitchFamily="34" charset="-122"/>
            </a:endParaRPr>
          </a:p>
          <a:p>
            <a:pPr marL="342900" lvl="0" indent="-342900">
              <a:lnSpc>
                <a:spcPct val="120000"/>
              </a:lnSpc>
              <a:spcBef>
                <a:spcPts val="600"/>
              </a:spcBef>
              <a:spcAft>
                <a:spcPts val="600"/>
              </a:spcAft>
              <a:defRPr/>
            </a:pPr>
            <a:r>
              <a:rPr lang="zh-CN" altLang="en-US" dirty="0">
                <a:latin typeface="微软雅黑" panose="020B0503020204020204" pitchFamily="34" charset="-122"/>
                <a:ea typeface="微软雅黑" panose="020B0503020204020204" pitchFamily="34" charset="-122"/>
              </a:rPr>
              <a:t>学校要落实校园防控人员、场地、设施、物资等要素</a:t>
            </a:r>
            <a:endParaRPr lang="en-US" altLang="zh-CN" dirty="0">
              <a:latin typeface="微软雅黑" panose="020B0503020204020204" pitchFamily="34" charset="-122"/>
              <a:ea typeface="微软雅黑" panose="020B0503020204020204" pitchFamily="34" charset="-122"/>
            </a:endParaRPr>
          </a:p>
          <a:p>
            <a:endParaRPr lang="zh-CN" altLang="en-US" dirty="0"/>
          </a:p>
        </p:txBody>
      </p:sp>
    </p:spTree>
    <p:extLst>
      <p:ext uri="{BB962C8B-B14F-4D97-AF65-F5344CB8AC3E}">
        <p14:creationId xmlns:p14="http://schemas.microsoft.com/office/powerpoint/2010/main" val="1132003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E55B94-D0F7-4625-84DA-D0630D2C5FED}"/>
              </a:ext>
            </a:extLst>
          </p:cNvPr>
          <p:cNvSpPr>
            <a:spLocks noGrp="1"/>
          </p:cNvSpPr>
          <p:nvPr>
            <p:ph type="title"/>
          </p:nvPr>
        </p:nvSpPr>
        <p:spPr/>
        <p:txBody>
          <a:bodyPr/>
          <a:lstStyle/>
          <a:p>
            <a:r>
              <a:rPr lang="zh-CN" altLang="en-US" dirty="0"/>
              <a:t>编制背景</a:t>
            </a:r>
          </a:p>
        </p:txBody>
      </p:sp>
      <p:sp>
        <p:nvSpPr>
          <p:cNvPr id="3" name="灯片编号占位符 2">
            <a:extLst>
              <a:ext uri="{FF2B5EF4-FFF2-40B4-BE49-F238E27FC236}">
                <a16:creationId xmlns:a16="http://schemas.microsoft.com/office/drawing/2014/main" id="{BE28199F-36F5-47A9-B670-F81202D97804}"/>
              </a:ext>
            </a:extLst>
          </p:cNvPr>
          <p:cNvSpPr>
            <a:spLocks noGrp="1"/>
          </p:cNvSpPr>
          <p:nvPr>
            <p:ph type="sldNum" sz="quarter" idx="12"/>
          </p:nvPr>
        </p:nvSpPr>
        <p:spPr/>
        <p:txBody>
          <a:bodyPr/>
          <a:lstStyle/>
          <a:p>
            <a:fld id="{7D9BB5D0-35E4-459D-AEF3-FE4D7C45CC19}" type="slidenum">
              <a:rPr lang="zh-CN" altLang="en-US" smtClean="0"/>
              <a:t>3</a:t>
            </a:fld>
            <a:endParaRPr lang="zh-CN" altLang="en-US"/>
          </a:p>
        </p:txBody>
      </p:sp>
      <p:sp>
        <p:nvSpPr>
          <p:cNvPr id="4" name="内容占位符 3">
            <a:extLst>
              <a:ext uri="{FF2B5EF4-FFF2-40B4-BE49-F238E27FC236}">
                <a16:creationId xmlns:a16="http://schemas.microsoft.com/office/drawing/2014/main" id="{6D873816-A566-4EDD-B573-04FBE7A4846F}"/>
              </a:ext>
            </a:extLst>
          </p:cNvPr>
          <p:cNvSpPr>
            <a:spLocks noGrp="1"/>
          </p:cNvSpPr>
          <p:nvPr>
            <p:ph idx="1"/>
          </p:nvPr>
        </p:nvSpPr>
        <p:spPr>
          <a:xfrm>
            <a:off x="752288" y="3916392"/>
            <a:ext cx="4590108" cy="2145082"/>
          </a:xfrm>
        </p:spPr>
        <p:txBody>
          <a:bodyPr>
            <a:normAutofit/>
          </a:bodyPr>
          <a:lstStyle/>
          <a:p>
            <a:pPr>
              <a:lnSpc>
                <a:spcPct val="150000"/>
              </a:lnSpc>
              <a:spcBef>
                <a:spcPts val="600"/>
              </a:spcBef>
              <a:spcAft>
                <a:spcPts val="600"/>
              </a:spcAft>
            </a:pPr>
            <a:r>
              <a:rPr lang="zh-CN" altLang="en-US" dirty="0"/>
              <a:t>校内未出现感染者</a:t>
            </a:r>
            <a:endParaRPr lang="en-US" altLang="zh-CN" dirty="0"/>
          </a:p>
          <a:p>
            <a:pPr>
              <a:lnSpc>
                <a:spcPct val="150000"/>
              </a:lnSpc>
              <a:spcBef>
                <a:spcPts val="600"/>
              </a:spcBef>
              <a:spcAft>
                <a:spcPts val="600"/>
              </a:spcAft>
            </a:pPr>
            <a:r>
              <a:rPr lang="zh-CN" altLang="en-US" dirty="0"/>
              <a:t>但所在区域或周边地区有感染者，面临输入风险 </a:t>
            </a:r>
          </a:p>
        </p:txBody>
      </p:sp>
      <p:sp>
        <p:nvSpPr>
          <p:cNvPr id="5" name="矩形 4">
            <a:extLst>
              <a:ext uri="{FF2B5EF4-FFF2-40B4-BE49-F238E27FC236}">
                <a16:creationId xmlns:a16="http://schemas.microsoft.com/office/drawing/2014/main" id="{103F1C4F-366F-4EF9-9FF6-F5BF8E36FF67}"/>
              </a:ext>
            </a:extLst>
          </p:cNvPr>
          <p:cNvSpPr/>
          <p:nvPr/>
        </p:nvSpPr>
        <p:spPr>
          <a:xfrm>
            <a:off x="431851" y="2411702"/>
            <a:ext cx="5040000" cy="101729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3600" dirty="0">
                <a:latin typeface="微软雅黑" panose="020B0503020204020204" pitchFamily="34" charset="-122"/>
                <a:ea typeface="微软雅黑" panose="020B0503020204020204" pitchFamily="34" charset="-122"/>
              </a:rPr>
              <a:t>常态化疫情防控方案</a:t>
            </a:r>
          </a:p>
        </p:txBody>
      </p:sp>
      <p:sp>
        <p:nvSpPr>
          <p:cNvPr id="6" name="矩形 5">
            <a:extLst>
              <a:ext uri="{FF2B5EF4-FFF2-40B4-BE49-F238E27FC236}">
                <a16:creationId xmlns:a16="http://schemas.microsoft.com/office/drawing/2014/main" id="{51C50273-803F-4815-8153-F3BE6B96BA15}"/>
              </a:ext>
            </a:extLst>
          </p:cNvPr>
          <p:cNvSpPr/>
          <p:nvPr/>
        </p:nvSpPr>
        <p:spPr>
          <a:xfrm>
            <a:off x="6565427" y="2411700"/>
            <a:ext cx="5040000" cy="101729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3600" dirty="0">
                <a:latin typeface="微软雅黑" panose="020B0503020204020204" pitchFamily="34" charset="-122"/>
                <a:ea typeface="微软雅黑" panose="020B0503020204020204" pitchFamily="34" charset="-122"/>
              </a:rPr>
              <a:t>突发疫情应急处置方案</a:t>
            </a:r>
          </a:p>
        </p:txBody>
      </p:sp>
      <p:sp>
        <p:nvSpPr>
          <p:cNvPr id="7" name="内容占位符 3">
            <a:extLst>
              <a:ext uri="{FF2B5EF4-FFF2-40B4-BE49-F238E27FC236}">
                <a16:creationId xmlns:a16="http://schemas.microsoft.com/office/drawing/2014/main" id="{0B3DF5D3-4C35-4007-AB7B-20866CDBC1CF}"/>
              </a:ext>
            </a:extLst>
          </p:cNvPr>
          <p:cNvSpPr txBox="1">
            <a:spLocks/>
          </p:cNvSpPr>
          <p:nvPr/>
        </p:nvSpPr>
        <p:spPr>
          <a:xfrm>
            <a:off x="6936691" y="3916392"/>
            <a:ext cx="4297471" cy="151878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lang="zh-CN" altLang="en-US" sz="2400" kern="1200" dirty="0">
                <a:solidFill>
                  <a:schemeClr val="tx1"/>
                </a:solidFill>
                <a:latin typeface="Times New Roman" panose="02020603050405020304" pitchFamily="18" charset="0"/>
                <a:ea typeface="微软雅黑" panose="020B0503020204020204" charset="-122"/>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50000"/>
              </a:lnSpc>
              <a:spcBef>
                <a:spcPts val="600"/>
              </a:spcBef>
              <a:spcAft>
                <a:spcPts val="600"/>
              </a:spcAft>
            </a:pPr>
            <a:r>
              <a:rPr lang="zh-CN" altLang="en-US" dirty="0"/>
              <a:t>校内师生员工出现感染者</a:t>
            </a:r>
            <a:endParaRPr lang="en-US" altLang="zh-CN" dirty="0"/>
          </a:p>
          <a:p>
            <a:pPr fontAlgn="auto">
              <a:lnSpc>
                <a:spcPct val="150000"/>
              </a:lnSpc>
              <a:spcBef>
                <a:spcPts val="600"/>
              </a:spcBef>
              <a:spcAft>
                <a:spcPts val="600"/>
              </a:spcAft>
            </a:pPr>
            <a:r>
              <a:rPr lang="zh-CN" altLang="en-US" dirty="0"/>
              <a:t>包括初筛阳性；确诊病例；疑似病例；无症状感染者</a:t>
            </a:r>
          </a:p>
        </p:txBody>
      </p:sp>
      <p:sp>
        <p:nvSpPr>
          <p:cNvPr id="8" name="箭头: 右 7">
            <a:extLst>
              <a:ext uri="{FF2B5EF4-FFF2-40B4-BE49-F238E27FC236}">
                <a16:creationId xmlns:a16="http://schemas.microsoft.com/office/drawing/2014/main" id="{F21CF00D-48B2-42A3-9D66-C3B04D38E7A3}"/>
              </a:ext>
            </a:extLst>
          </p:cNvPr>
          <p:cNvSpPr/>
          <p:nvPr/>
        </p:nvSpPr>
        <p:spPr>
          <a:xfrm>
            <a:off x="5730359" y="2524344"/>
            <a:ext cx="720000" cy="3600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箭头: 左 9">
            <a:extLst>
              <a:ext uri="{FF2B5EF4-FFF2-40B4-BE49-F238E27FC236}">
                <a16:creationId xmlns:a16="http://schemas.microsoft.com/office/drawing/2014/main" id="{70FBE242-98D2-4A0C-BB7C-B068BCEB2924}"/>
              </a:ext>
            </a:extLst>
          </p:cNvPr>
          <p:cNvSpPr/>
          <p:nvPr/>
        </p:nvSpPr>
        <p:spPr>
          <a:xfrm>
            <a:off x="5730359" y="2971059"/>
            <a:ext cx="720000" cy="360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35C65C3A-B887-461A-B8D2-9135C6B19BA3}"/>
              </a:ext>
            </a:extLst>
          </p:cNvPr>
          <p:cNvSpPr/>
          <p:nvPr/>
        </p:nvSpPr>
        <p:spPr>
          <a:xfrm>
            <a:off x="4959280" y="1739641"/>
            <a:ext cx="2262158" cy="369332"/>
          </a:xfrm>
          <a:prstGeom prst="rect">
            <a:avLst/>
          </a:prstGeom>
        </p:spPr>
        <p:txBody>
          <a:bodyPr wrap="none">
            <a:spAutoFit/>
          </a:bodyPr>
          <a:lstStyle/>
          <a:p>
            <a:r>
              <a:rPr lang="zh-CN" altLang="zh-CN" dirty="0">
                <a:solidFill>
                  <a:srgbClr val="4B04FC"/>
                </a:solidFill>
                <a:latin typeface="微软雅黑" panose="020B0503020204020204" pitchFamily="34" charset="-122"/>
                <a:ea typeface="微软雅黑" panose="020B0503020204020204" pitchFamily="34" charset="-122"/>
              </a:rPr>
              <a:t>常态</a:t>
            </a:r>
            <a:r>
              <a:rPr lang="zh-CN" altLang="zh-CN" dirty="0">
                <a:latin typeface="微软雅黑" panose="020B0503020204020204" pitchFamily="34" charset="-122"/>
                <a:ea typeface="微软雅黑" panose="020B0503020204020204" pitchFamily="34" charset="-122"/>
              </a:rPr>
              <a:t>与</a:t>
            </a:r>
            <a:r>
              <a:rPr lang="zh-CN" altLang="zh-CN" dirty="0">
                <a:solidFill>
                  <a:srgbClr val="FF0000"/>
                </a:solidFill>
                <a:latin typeface="微软雅黑" panose="020B0503020204020204" pitchFamily="34" charset="-122"/>
                <a:ea typeface="微软雅黑" panose="020B0503020204020204" pitchFamily="34" charset="-122"/>
              </a:rPr>
              <a:t>应急</a:t>
            </a:r>
            <a:r>
              <a:rPr lang="zh-CN" altLang="zh-CN" dirty="0">
                <a:latin typeface="微软雅黑" panose="020B0503020204020204" pitchFamily="34" charset="-122"/>
                <a:ea typeface="微软雅黑" panose="020B0503020204020204" pitchFamily="34" charset="-122"/>
              </a:rPr>
              <a:t>机制转换</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82218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36727F56-DFFA-43F5-A0E4-DA2F26269075}"/>
              </a:ext>
            </a:extLst>
          </p:cNvPr>
          <p:cNvSpPr/>
          <p:nvPr/>
        </p:nvSpPr>
        <p:spPr>
          <a:xfrm>
            <a:off x="2103119" y="5432852"/>
            <a:ext cx="7985759" cy="868823"/>
          </a:xfrm>
          <a:prstGeom prst="rect">
            <a:avLst/>
          </a:prstGeom>
        </p:spPr>
        <p:txBody>
          <a:bodyPr vert="horz" lIns="91440" tIns="45720" rIns="91440" bIns="45720" rtlCol="0" anchor="ctr">
            <a:noAutofit/>
          </a:bodyPr>
          <a:lstStyle/>
          <a:p>
            <a:pPr marL="0" marR="0" lvl="0" indent="0" algn="ctr" defTabSz="914400" rtl="0" eaLnBrk="1" fontAlgn="base" latinLnBrk="0" hangingPunct="1">
              <a:lnSpc>
                <a:spcPct val="90000"/>
              </a:lnSpc>
              <a:spcBef>
                <a:spcPct val="0"/>
              </a:spcBef>
              <a:spcAft>
                <a:spcPts val="600"/>
              </a:spcAft>
              <a:buClrTx/>
              <a:buSzTx/>
              <a:buFontTx/>
              <a:buNone/>
              <a:tabLst/>
              <a:defRPr/>
            </a:pPr>
            <a:r>
              <a:rPr kumimoji="0" lang="zh-CN" altLang="en-US" sz="6000" b="1" i="0" u="none" strike="noStrike" kern="1200" cap="all" spc="0" normalizeH="0" baseline="0" noProof="0" dirty="0">
                <a:ln w="3175" cmpd="sng">
                  <a:noFill/>
                </a:ln>
                <a:solidFill>
                  <a:schemeClr val="accent6">
                    <a:lumMod val="75000"/>
                  </a:schemeClr>
                </a:solidFill>
                <a:effectLst/>
                <a:uLnTx/>
                <a:uFillTx/>
                <a:latin typeface="+mn-lt"/>
                <a:ea typeface="等线 Light" panose="02010600030101010101" pitchFamily="2" charset="-122"/>
                <a:cs typeface="+mn-cs"/>
              </a:rPr>
              <a:t>谢谢</a:t>
            </a:r>
            <a:endParaRPr kumimoji="0" lang="en-US" altLang="zh-CN" sz="6000" b="1" i="0" u="none" strike="noStrike" kern="1200" cap="all" spc="0" normalizeH="0" baseline="0" noProof="0" dirty="0">
              <a:ln w="3175" cmpd="sng">
                <a:noFill/>
              </a:ln>
              <a:solidFill>
                <a:schemeClr val="accent6">
                  <a:lumMod val="75000"/>
                </a:schemeClr>
              </a:solidFill>
              <a:effectLst/>
              <a:uLnTx/>
              <a:uFillTx/>
              <a:latin typeface="+mn-lt"/>
              <a:ea typeface="等线 Light" panose="02010600030101010101" pitchFamily="2" charset="-122"/>
              <a:cs typeface="+mn-cs"/>
            </a:endParaRPr>
          </a:p>
        </p:txBody>
      </p:sp>
      <p:pic>
        <p:nvPicPr>
          <p:cNvPr id="3" name="图片 2" descr="湖边的风景&#10;&#10;已生成极高可信度的说明">
            <a:extLst>
              <a:ext uri="{FF2B5EF4-FFF2-40B4-BE49-F238E27FC236}">
                <a16:creationId xmlns:a16="http://schemas.microsoft.com/office/drawing/2014/main" id="{5219A624-845B-4025-9976-410021FC43E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242391"/>
            <a:ext cx="12191999" cy="3869634"/>
          </a:xfrm>
          <a:prstGeom prst="rect">
            <a:avLst/>
          </a:prstGeom>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A341AB-0BB5-476D-A3EA-BE456FAAB42F}"/>
              </a:ext>
            </a:extLst>
          </p:cNvPr>
          <p:cNvSpPr>
            <a:spLocks noGrp="1"/>
          </p:cNvSpPr>
          <p:nvPr>
            <p:ph type="title"/>
          </p:nvPr>
        </p:nvSpPr>
        <p:spPr/>
        <p:txBody>
          <a:bodyPr/>
          <a:lstStyle/>
          <a:p>
            <a:r>
              <a:rPr lang="zh-CN" altLang="en-US" dirty="0"/>
              <a:t>工作原则</a:t>
            </a:r>
          </a:p>
        </p:txBody>
      </p:sp>
      <p:sp>
        <p:nvSpPr>
          <p:cNvPr id="3" name="灯片编号占位符 2">
            <a:extLst>
              <a:ext uri="{FF2B5EF4-FFF2-40B4-BE49-F238E27FC236}">
                <a16:creationId xmlns:a16="http://schemas.microsoft.com/office/drawing/2014/main" id="{0580FE80-8217-4A35-83A4-E93DBCC1EFCD}"/>
              </a:ext>
            </a:extLst>
          </p:cNvPr>
          <p:cNvSpPr>
            <a:spLocks noGrp="1"/>
          </p:cNvSpPr>
          <p:nvPr>
            <p:ph type="sldNum" sz="quarter" idx="12"/>
          </p:nvPr>
        </p:nvSpPr>
        <p:spPr/>
        <p:txBody>
          <a:bodyPr/>
          <a:lstStyle/>
          <a:p>
            <a:fld id="{7D9BB5D0-35E4-459D-AEF3-FE4D7C45CC19}" type="slidenum">
              <a:rPr lang="zh-CN" altLang="en-US" smtClean="0"/>
              <a:t>4</a:t>
            </a:fld>
            <a:endParaRPr lang="zh-CN" altLang="en-US"/>
          </a:p>
        </p:txBody>
      </p:sp>
      <p:sp>
        <p:nvSpPr>
          <p:cNvPr id="4" name="内容占位符 3">
            <a:extLst>
              <a:ext uri="{FF2B5EF4-FFF2-40B4-BE49-F238E27FC236}">
                <a16:creationId xmlns:a16="http://schemas.microsoft.com/office/drawing/2014/main" id="{85BE8A1E-06F6-448A-84A5-6556D2B95669}"/>
              </a:ext>
            </a:extLst>
          </p:cNvPr>
          <p:cNvSpPr>
            <a:spLocks noGrp="1"/>
          </p:cNvSpPr>
          <p:nvPr>
            <p:ph idx="1"/>
          </p:nvPr>
        </p:nvSpPr>
        <p:spPr/>
        <p:txBody>
          <a:bodyPr>
            <a:normAutofit lnSpcReduction="10000"/>
          </a:bodyPr>
          <a:lstStyle/>
          <a:p>
            <a:pPr>
              <a:lnSpc>
                <a:spcPct val="100000"/>
              </a:lnSpc>
              <a:spcBef>
                <a:spcPts val="600"/>
              </a:spcBef>
              <a:spcAft>
                <a:spcPts val="600"/>
              </a:spcAft>
            </a:pPr>
            <a:r>
              <a:rPr lang="zh-CN" altLang="zh-CN" sz="3200" dirty="0">
                <a:solidFill>
                  <a:schemeClr val="accent2">
                    <a:lumMod val="75000"/>
                  </a:schemeClr>
                </a:solidFill>
                <a:latin typeface="微软雅黑" panose="020B0503020204020204" pitchFamily="34" charset="-122"/>
                <a:ea typeface="微软雅黑" panose="020B0503020204020204" pitchFamily="34" charset="-122"/>
              </a:rPr>
              <a:t>统一领导，分级负责</a:t>
            </a:r>
            <a:endParaRPr lang="en-US" altLang="zh-CN" sz="3200" dirty="0">
              <a:solidFill>
                <a:schemeClr val="accent2">
                  <a:lumMod val="75000"/>
                </a:schemeClr>
              </a:solidFill>
              <a:latin typeface="微软雅黑" panose="020B0503020204020204" pitchFamily="34" charset="-122"/>
              <a:ea typeface="微软雅黑" panose="020B0503020204020204" pitchFamily="34" charset="-122"/>
            </a:endParaRPr>
          </a:p>
          <a:p>
            <a:pPr marL="0" indent="538163">
              <a:lnSpc>
                <a:spcPct val="100000"/>
              </a:lnSpc>
              <a:spcBef>
                <a:spcPts val="600"/>
              </a:spcBef>
              <a:spcAft>
                <a:spcPts val="600"/>
              </a:spcAft>
              <a:buNone/>
            </a:pPr>
            <a:r>
              <a:rPr lang="zh-CN" altLang="zh-CN" dirty="0">
                <a:latin typeface="楷体" panose="02010609060101010101" pitchFamily="49" charset="-122"/>
                <a:ea typeface="楷体" panose="02010609060101010101" pitchFamily="49" charset="-122"/>
              </a:rPr>
              <a:t>坚持</a:t>
            </a:r>
            <a:r>
              <a:rPr lang="en-US" altLang="zh-CN" dirty="0">
                <a:latin typeface="楷体" panose="02010609060101010101" pitchFamily="49" charset="-122"/>
                <a:ea typeface="楷体" panose="02010609060101010101" pitchFamily="49" charset="-122"/>
              </a:rPr>
              <a:t>“</a:t>
            </a:r>
            <a:r>
              <a:rPr lang="zh-CN" altLang="zh-CN" dirty="0">
                <a:latin typeface="楷体" panose="02010609060101010101" pitchFamily="49" charset="-122"/>
                <a:ea typeface="楷体" panose="02010609060101010101" pitchFamily="49" charset="-122"/>
              </a:rPr>
              <a:t>外防输入、内防反弹</a:t>
            </a:r>
            <a:r>
              <a:rPr lang="en-US" altLang="zh-CN" dirty="0">
                <a:latin typeface="楷体" panose="02010609060101010101" pitchFamily="49" charset="-122"/>
                <a:ea typeface="楷体" panose="02010609060101010101" pitchFamily="49" charset="-122"/>
              </a:rPr>
              <a:t>”</a:t>
            </a:r>
            <a:r>
              <a:rPr lang="zh-CN" altLang="zh-CN" dirty="0">
                <a:latin typeface="楷体" panose="02010609060101010101" pitchFamily="49" charset="-122"/>
                <a:ea typeface="楷体" panose="02010609060101010101" pitchFamily="49" charset="-122"/>
              </a:rPr>
              <a:t>总策略</a:t>
            </a:r>
            <a:r>
              <a:rPr lang="zh-CN" altLang="en-US" dirty="0">
                <a:latin typeface="楷体" panose="02010609060101010101" pitchFamily="49" charset="-122"/>
                <a:ea typeface="楷体" panose="02010609060101010101" pitchFamily="49" charset="-122"/>
              </a:rPr>
              <a:t>和</a:t>
            </a:r>
            <a:r>
              <a:rPr lang="en-US" altLang="zh-CN" dirty="0">
                <a:latin typeface="楷体" panose="02010609060101010101" pitchFamily="49" charset="-122"/>
                <a:ea typeface="楷体" panose="02010609060101010101" pitchFamily="49" charset="-122"/>
              </a:rPr>
              <a:t>“</a:t>
            </a:r>
            <a:r>
              <a:rPr lang="zh-CN" altLang="zh-CN" dirty="0">
                <a:latin typeface="楷体" panose="02010609060101010101" pitchFamily="49" charset="-122"/>
                <a:ea typeface="楷体" panose="02010609060101010101" pitchFamily="49" charset="-122"/>
              </a:rPr>
              <a:t>动态清零</a:t>
            </a:r>
            <a:r>
              <a:rPr lang="en-US" altLang="zh-CN" dirty="0">
                <a:latin typeface="楷体" panose="02010609060101010101" pitchFamily="49" charset="-122"/>
                <a:ea typeface="楷体" panose="02010609060101010101" pitchFamily="49" charset="-122"/>
              </a:rPr>
              <a:t>”</a:t>
            </a:r>
            <a:r>
              <a:rPr lang="zh-CN" altLang="zh-CN" dirty="0">
                <a:latin typeface="楷体" panose="02010609060101010101" pitchFamily="49" charset="-122"/>
                <a:ea typeface="楷体" panose="02010609060101010101" pitchFamily="49" charset="-122"/>
              </a:rPr>
              <a:t>总方针</a:t>
            </a:r>
            <a:endParaRPr lang="en-US" altLang="zh-CN" sz="3200" dirty="0">
              <a:latin typeface="楷体" panose="02010609060101010101" pitchFamily="49" charset="-122"/>
              <a:ea typeface="楷体" panose="02010609060101010101" pitchFamily="49" charset="-122"/>
            </a:endParaRPr>
          </a:p>
          <a:p>
            <a:pPr>
              <a:lnSpc>
                <a:spcPct val="110000"/>
              </a:lnSpc>
              <a:spcBef>
                <a:spcPts val="600"/>
              </a:spcBef>
              <a:spcAft>
                <a:spcPts val="600"/>
              </a:spcAft>
            </a:pPr>
            <a:r>
              <a:rPr lang="zh-CN" altLang="zh-CN" sz="3200" dirty="0">
                <a:solidFill>
                  <a:schemeClr val="accent2">
                    <a:lumMod val="75000"/>
                  </a:schemeClr>
                </a:solidFill>
                <a:latin typeface="微软雅黑" panose="020B0503020204020204" pitchFamily="34" charset="-122"/>
                <a:ea typeface="微软雅黑" panose="020B0503020204020204" pitchFamily="34" charset="-122"/>
              </a:rPr>
              <a:t>以人为本，生命至上</a:t>
            </a:r>
            <a:endParaRPr lang="en-US" altLang="zh-CN" sz="3200" dirty="0">
              <a:solidFill>
                <a:schemeClr val="accent2">
                  <a:lumMod val="75000"/>
                </a:schemeClr>
              </a:solidFill>
              <a:latin typeface="微软雅黑" panose="020B0503020204020204" pitchFamily="34" charset="-122"/>
              <a:ea typeface="微软雅黑" panose="020B0503020204020204" pitchFamily="34" charset="-122"/>
            </a:endParaRPr>
          </a:p>
          <a:p>
            <a:pPr marL="0" indent="538163">
              <a:lnSpc>
                <a:spcPct val="100000"/>
              </a:lnSpc>
              <a:spcBef>
                <a:spcPts val="600"/>
              </a:spcBef>
              <a:spcAft>
                <a:spcPts val="600"/>
              </a:spcAft>
              <a:buNone/>
            </a:pPr>
            <a:r>
              <a:rPr lang="zh-CN" altLang="zh-CN" dirty="0">
                <a:latin typeface="楷体" panose="02010609060101010101" pitchFamily="49" charset="-122"/>
                <a:ea typeface="楷体" panose="02010609060101010101" pitchFamily="49" charset="-122"/>
              </a:rPr>
              <a:t>始终将师生员工生命健康放在第一位</a:t>
            </a:r>
            <a:endParaRPr lang="en-US" altLang="zh-CN" sz="3200" dirty="0">
              <a:latin typeface="楷体" panose="02010609060101010101" pitchFamily="49" charset="-122"/>
              <a:ea typeface="楷体" panose="02010609060101010101" pitchFamily="49" charset="-122"/>
            </a:endParaRPr>
          </a:p>
          <a:p>
            <a:pPr>
              <a:lnSpc>
                <a:spcPct val="110000"/>
              </a:lnSpc>
              <a:spcBef>
                <a:spcPts val="600"/>
              </a:spcBef>
              <a:spcAft>
                <a:spcPts val="600"/>
              </a:spcAft>
            </a:pPr>
            <a:r>
              <a:rPr lang="zh-CN" altLang="zh-CN" sz="3200" dirty="0">
                <a:solidFill>
                  <a:schemeClr val="accent2">
                    <a:lumMod val="75000"/>
                  </a:schemeClr>
                </a:solidFill>
                <a:latin typeface="微软雅黑" panose="020B0503020204020204" pitchFamily="34" charset="-122"/>
                <a:ea typeface="微软雅黑" panose="020B0503020204020204" pitchFamily="34" charset="-122"/>
              </a:rPr>
              <a:t>校地协同，联防联控</a:t>
            </a:r>
            <a:endParaRPr lang="en-US" altLang="zh-CN" sz="3200" dirty="0">
              <a:solidFill>
                <a:schemeClr val="accent2">
                  <a:lumMod val="75000"/>
                </a:schemeClr>
              </a:solidFill>
              <a:latin typeface="微软雅黑" panose="020B0503020204020204" pitchFamily="34" charset="-122"/>
              <a:ea typeface="微软雅黑" panose="020B0503020204020204" pitchFamily="34" charset="-122"/>
            </a:endParaRPr>
          </a:p>
          <a:p>
            <a:pPr marL="0" indent="538163">
              <a:lnSpc>
                <a:spcPct val="100000"/>
              </a:lnSpc>
              <a:spcBef>
                <a:spcPts val="600"/>
              </a:spcBef>
              <a:spcAft>
                <a:spcPts val="600"/>
              </a:spcAft>
              <a:buNone/>
            </a:pPr>
            <a:r>
              <a:rPr lang="zh-CN" altLang="zh-CN" dirty="0">
                <a:latin typeface="楷体" panose="02010609060101010101" pitchFamily="49" charset="-122"/>
                <a:ea typeface="楷体" panose="02010609060101010101" pitchFamily="49" charset="-122"/>
              </a:rPr>
              <a:t>与属地无缝对接、协同作战</a:t>
            </a:r>
            <a:endParaRPr lang="en-US" altLang="zh-CN" sz="3200" dirty="0">
              <a:latin typeface="楷体" panose="02010609060101010101" pitchFamily="49" charset="-122"/>
              <a:ea typeface="楷体" panose="02010609060101010101" pitchFamily="49" charset="-122"/>
            </a:endParaRPr>
          </a:p>
          <a:p>
            <a:pPr>
              <a:lnSpc>
                <a:spcPct val="110000"/>
              </a:lnSpc>
              <a:spcBef>
                <a:spcPts val="600"/>
              </a:spcBef>
              <a:spcAft>
                <a:spcPts val="600"/>
              </a:spcAft>
            </a:pPr>
            <a:r>
              <a:rPr lang="zh-CN" altLang="zh-CN" sz="3200" dirty="0">
                <a:solidFill>
                  <a:schemeClr val="accent2">
                    <a:lumMod val="75000"/>
                  </a:schemeClr>
                </a:solidFill>
                <a:latin typeface="微软雅黑" panose="020B0503020204020204" pitchFamily="34" charset="-122"/>
                <a:ea typeface="微软雅黑" panose="020B0503020204020204" pitchFamily="34" charset="-122"/>
              </a:rPr>
              <a:t>严格管控，科学防控</a:t>
            </a:r>
          </a:p>
          <a:p>
            <a:pPr marL="0" indent="538163">
              <a:lnSpc>
                <a:spcPct val="100000"/>
              </a:lnSpc>
              <a:spcBef>
                <a:spcPts val="600"/>
              </a:spcBef>
              <a:spcAft>
                <a:spcPts val="600"/>
              </a:spcAft>
              <a:buNone/>
            </a:pPr>
            <a:r>
              <a:rPr lang="zh-CN" altLang="zh-CN" dirty="0">
                <a:latin typeface="楷体" panose="02010609060101010101" pitchFamily="49" charset="-122"/>
                <a:ea typeface="楷体" panose="02010609060101010101" pitchFamily="49" charset="-122"/>
              </a:rPr>
              <a:t>做到依法防控、科学防控、精准防控</a:t>
            </a:r>
            <a:endParaRPr lang="en-US" altLang="zh-CN" sz="3200" dirty="0">
              <a:latin typeface="楷体" panose="02010609060101010101" pitchFamily="49" charset="-122"/>
              <a:ea typeface="楷体" panose="02010609060101010101" pitchFamily="49" charset="-122"/>
            </a:endParaRPr>
          </a:p>
          <a:p>
            <a:pPr>
              <a:lnSpc>
                <a:spcPct val="100000"/>
              </a:lnSpc>
              <a:spcBef>
                <a:spcPts val="600"/>
              </a:spcBef>
              <a:spcAft>
                <a:spcPts val="600"/>
              </a:spcAft>
            </a:pPr>
            <a:endParaRPr lang="zh-CN" altLang="en-US" sz="3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86602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E600E2-F086-424B-BA1E-DBB0BB2B317D}"/>
              </a:ext>
            </a:extLst>
          </p:cNvPr>
          <p:cNvSpPr>
            <a:spLocks noGrp="1"/>
          </p:cNvSpPr>
          <p:nvPr>
            <p:ph type="title"/>
          </p:nvPr>
        </p:nvSpPr>
        <p:spPr>
          <a:xfrm>
            <a:off x="838200" y="365125"/>
            <a:ext cx="10515600" cy="779145"/>
          </a:xfrm>
        </p:spPr>
        <p:txBody>
          <a:bodyPr>
            <a:normAutofit/>
          </a:bodyPr>
          <a:lstStyle/>
          <a:p>
            <a:r>
              <a:rPr lang="zh-CN" altLang="en-US" dirty="0"/>
              <a:t>组织体系</a:t>
            </a:r>
          </a:p>
        </p:txBody>
      </p:sp>
      <p:sp>
        <p:nvSpPr>
          <p:cNvPr id="3" name="灯片编号占位符 2">
            <a:extLst>
              <a:ext uri="{FF2B5EF4-FFF2-40B4-BE49-F238E27FC236}">
                <a16:creationId xmlns:a16="http://schemas.microsoft.com/office/drawing/2014/main" id="{062DE5D8-2E82-47AC-9A72-EFAAC9CA80A4}"/>
              </a:ext>
            </a:extLst>
          </p:cNvPr>
          <p:cNvSpPr>
            <a:spLocks noGrp="1"/>
          </p:cNvSpPr>
          <p:nvPr>
            <p:ph type="sldNum" sz="quarter" idx="12"/>
          </p:nvPr>
        </p:nvSpPr>
        <p:spPr/>
        <p:txBody>
          <a:bodyPr/>
          <a:lstStyle/>
          <a:p>
            <a:fld id="{7D9BB5D0-35E4-459D-AEF3-FE4D7C45CC19}" type="slidenum">
              <a:rPr lang="zh-CN" altLang="en-US" smtClean="0"/>
              <a:t>5</a:t>
            </a:fld>
            <a:endParaRPr lang="zh-CN" altLang="en-US"/>
          </a:p>
        </p:txBody>
      </p:sp>
      <p:sp>
        <p:nvSpPr>
          <p:cNvPr id="5" name="矩形 4">
            <a:extLst>
              <a:ext uri="{FF2B5EF4-FFF2-40B4-BE49-F238E27FC236}">
                <a16:creationId xmlns:a16="http://schemas.microsoft.com/office/drawing/2014/main" id="{A6B36A20-F302-41AF-A14A-E953A5A18249}"/>
              </a:ext>
            </a:extLst>
          </p:cNvPr>
          <p:cNvSpPr/>
          <p:nvPr/>
        </p:nvSpPr>
        <p:spPr>
          <a:xfrm>
            <a:off x="958299" y="3205887"/>
            <a:ext cx="6596388" cy="61395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2800" dirty="0">
                <a:latin typeface="微软雅黑" panose="020B0503020204020204" pitchFamily="34" charset="-122"/>
                <a:ea typeface="微软雅黑" panose="020B0503020204020204" pitchFamily="34" charset="-122"/>
              </a:rPr>
              <a:t>学校突发新冠肺炎疫情应急工作领导小组</a:t>
            </a:r>
          </a:p>
        </p:txBody>
      </p:sp>
      <p:sp>
        <p:nvSpPr>
          <p:cNvPr id="6" name="矩形 5">
            <a:extLst>
              <a:ext uri="{FF2B5EF4-FFF2-40B4-BE49-F238E27FC236}">
                <a16:creationId xmlns:a16="http://schemas.microsoft.com/office/drawing/2014/main" id="{755AFE67-70F4-44C0-9FF3-5C61BF2E49D1}"/>
              </a:ext>
            </a:extLst>
          </p:cNvPr>
          <p:cNvSpPr/>
          <p:nvPr/>
        </p:nvSpPr>
        <p:spPr>
          <a:xfrm>
            <a:off x="898250" y="1429060"/>
            <a:ext cx="6656438" cy="77914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zh-CN" altLang="zh-CN" sz="2400" dirty="0">
                <a:latin typeface="微软雅黑" panose="020B0503020204020204" pitchFamily="34" charset="-122"/>
                <a:ea typeface="微软雅黑" panose="020B0503020204020204" pitchFamily="34" charset="-122"/>
              </a:rPr>
              <a:t>上级主管部门</a:t>
            </a:r>
            <a:endParaRPr lang="en-US" altLang="zh-CN" sz="2400" dirty="0">
              <a:latin typeface="微软雅黑" panose="020B0503020204020204" pitchFamily="34" charset="-122"/>
              <a:ea typeface="微软雅黑" panose="020B0503020204020204" pitchFamily="34" charset="-122"/>
            </a:endParaRPr>
          </a:p>
          <a:p>
            <a:pPr algn="ctr"/>
            <a:r>
              <a:rPr lang="zh-CN" altLang="zh-CN" sz="2400" dirty="0">
                <a:latin typeface="微软雅黑" panose="020B0503020204020204" pitchFamily="34" charset="-122"/>
                <a:ea typeface="微软雅黑" panose="020B0503020204020204" pitchFamily="34" charset="-122"/>
              </a:rPr>
              <a:t>属地县级疫情防控指挥机构</a:t>
            </a:r>
            <a:endParaRPr lang="zh-CN" altLang="en-US" sz="3600" dirty="0">
              <a:latin typeface="微软雅黑" panose="020B0503020204020204" pitchFamily="34" charset="-122"/>
              <a:ea typeface="微软雅黑" panose="020B0503020204020204" pitchFamily="34" charset="-122"/>
            </a:endParaRPr>
          </a:p>
        </p:txBody>
      </p:sp>
      <p:sp>
        <p:nvSpPr>
          <p:cNvPr id="14" name="箭头: 下 13">
            <a:extLst>
              <a:ext uri="{FF2B5EF4-FFF2-40B4-BE49-F238E27FC236}">
                <a16:creationId xmlns:a16="http://schemas.microsoft.com/office/drawing/2014/main" id="{DBC4D38F-1593-4287-AD20-1AC154A8472B}"/>
              </a:ext>
            </a:extLst>
          </p:cNvPr>
          <p:cNvSpPr/>
          <p:nvPr/>
        </p:nvSpPr>
        <p:spPr>
          <a:xfrm>
            <a:off x="4230332" y="2373392"/>
            <a:ext cx="693552" cy="667308"/>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328F03AE-A163-405B-A390-3F804D4F1AAF}"/>
              </a:ext>
            </a:extLst>
          </p:cNvPr>
          <p:cNvSpPr/>
          <p:nvPr/>
        </p:nvSpPr>
        <p:spPr>
          <a:xfrm>
            <a:off x="838200" y="4312448"/>
            <a:ext cx="7477817" cy="1907702"/>
          </a:xfrm>
          <a:prstGeom prst="rect">
            <a:avLst/>
          </a:prstGeom>
        </p:spPr>
        <p:txBody>
          <a:bodyPr wrap="square" numCol="2">
            <a:spAutoFit/>
          </a:bodyPr>
          <a:lstStyle/>
          <a:p>
            <a:pPr marL="342900" indent="-342900">
              <a:lnSpc>
                <a:spcPct val="120000"/>
              </a:lnSpc>
              <a:buFont typeface="Arial" panose="020B0604020202020204" pitchFamily="34" charset="0"/>
              <a:buChar char="•"/>
            </a:pPr>
            <a:r>
              <a:rPr lang="zh-CN" altLang="zh-CN" sz="2000" kern="100" dirty="0">
                <a:latin typeface="微软雅黑" panose="020B0503020204020204" pitchFamily="34" charset="-122"/>
                <a:ea typeface="微软雅黑" panose="020B0503020204020204" pitchFamily="34" charset="-122"/>
                <a:cs typeface="Times New Roman" panose="02020603050405020304" pitchFamily="18" charset="0"/>
              </a:rPr>
              <a:t>综合及联防联控组</a:t>
            </a:r>
            <a:endParaRPr lang="en-US" altLang="zh-CN" sz="20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342900" indent="-342900">
              <a:lnSpc>
                <a:spcPct val="120000"/>
              </a:lnSpc>
              <a:buFont typeface="Arial" panose="020B0604020202020204" pitchFamily="34" charset="0"/>
              <a:buChar char="•"/>
            </a:pPr>
            <a:r>
              <a:rPr lang="zh-CN" altLang="zh-CN" sz="2000" kern="100" dirty="0">
                <a:latin typeface="微软雅黑" panose="020B0503020204020204" pitchFamily="34" charset="-122"/>
                <a:ea typeface="微软雅黑" panose="020B0503020204020204" pitchFamily="34" charset="-122"/>
                <a:cs typeface="Times New Roman" panose="02020603050405020304" pitchFamily="18" charset="0"/>
              </a:rPr>
              <a:t>流调转运组</a:t>
            </a:r>
            <a:endParaRPr lang="en-US" altLang="zh-CN" sz="20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342900" indent="-342900">
              <a:lnSpc>
                <a:spcPct val="120000"/>
              </a:lnSpc>
              <a:buFont typeface="Arial" panose="020B0604020202020204" pitchFamily="34" charset="0"/>
              <a:buChar char="•"/>
            </a:pPr>
            <a:r>
              <a:rPr lang="zh-CN" altLang="zh-CN" sz="2000" kern="100" dirty="0">
                <a:latin typeface="微软雅黑" panose="020B0503020204020204" pitchFamily="34" charset="-122"/>
                <a:ea typeface="微软雅黑" panose="020B0503020204020204" pitchFamily="34" charset="-122"/>
                <a:cs typeface="Times New Roman" panose="02020603050405020304" pitchFamily="18" charset="0"/>
              </a:rPr>
              <a:t>检测组</a:t>
            </a:r>
            <a:endParaRPr lang="en-US" altLang="zh-CN" sz="20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342900" indent="-342900">
              <a:lnSpc>
                <a:spcPct val="120000"/>
              </a:lnSpc>
              <a:buFont typeface="Arial" panose="020B0604020202020204" pitchFamily="34" charset="0"/>
              <a:buChar char="•"/>
            </a:pPr>
            <a:r>
              <a:rPr lang="zh-CN" altLang="zh-CN" sz="2000" kern="100" dirty="0">
                <a:latin typeface="微软雅黑" panose="020B0503020204020204" pitchFamily="34" charset="-122"/>
                <a:ea typeface="微软雅黑" panose="020B0503020204020204" pitchFamily="34" charset="-122"/>
                <a:cs typeface="Times New Roman" panose="02020603050405020304" pitchFamily="18" charset="0"/>
              </a:rPr>
              <a:t>健康监测及人员管理组</a:t>
            </a:r>
            <a:endParaRPr lang="en-US" altLang="zh-CN" sz="20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342900" indent="-342900">
              <a:lnSpc>
                <a:spcPct val="120000"/>
              </a:lnSpc>
              <a:buFont typeface="Arial" panose="020B0604020202020204" pitchFamily="34" charset="0"/>
              <a:buChar char="•"/>
            </a:pPr>
            <a:r>
              <a:rPr lang="zh-CN" altLang="zh-CN" sz="2000" kern="100" dirty="0">
                <a:latin typeface="微软雅黑" panose="020B0503020204020204" pitchFamily="34" charset="-122"/>
                <a:ea typeface="微软雅黑" panose="020B0503020204020204" pitchFamily="34" charset="-122"/>
                <a:cs typeface="Times New Roman" panose="02020603050405020304" pitchFamily="18" charset="0"/>
              </a:rPr>
              <a:t>校园管控督查组</a:t>
            </a:r>
            <a:endParaRPr lang="en-US" altLang="zh-CN" sz="20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342900" indent="-342900">
              <a:lnSpc>
                <a:spcPct val="120000"/>
              </a:lnSpc>
              <a:buFont typeface="Arial" panose="020B0604020202020204" pitchFamily="34" charset="0"/>
              <a:buChar char="•"/>
            </a:pPr>
            <a:r>
              <a:rPr lang="zh-CN" altLang="zh-CN" sz="2000" kern="100" dirty="0">
                <a:latin typeface="微软雅黑" panose="020B0503020204020204" pitchFamily="34" charset="-122"/>
                <a:ea typeface="微软雅黑" panose="020B0503020204020204" pitchFamily="34" charset="-122"/>
                <a:cs typeface="Times New Roman" panose="02020603050405020304" pitchFamily="18" charset="0"/>
              </a:rPr>
              <a:t>志愿服务保障组</a:t>
            </a:r>
            <a:endParaRPr lang="en-US" altLang="zh-CN" sz="20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342900" indent="-342900">
              <a:lnSpc>
                <a:spcPct val="120000"/>
              </a:lnSpc>
              <a:buFont typeface="Arial" panose="020B0604020202020204" pitchFamily="34" charset="0"/>
              <a:buChar char="•"/>
            </a:pPr>
            <a:r>
              <a:rPr lang="zh-CN" altLang="zh-CN" sz="2000" kern="100" dirty="0">
                <a:latin typeface="微软雅黑" panose="020B0503020204020204" pitchFamily="34" charset="-122"/>
                <a:ea typeface="微软雅黑" panose="020B0503020204020204" pitchFamily="34" charset="-122"/>
                <a:cs typeface="Times New Roman" panose="02020603050405020304" pitchFamily="18" charset="0"/>
              </a:rPr>
              <a:t>心理危机干预组</a:t>
            </a:r>
            <a:endParaRPr lang="en-US" altLang="zh-CN" sz="20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342900" indent="-342900">
              <a:lnSpc>
                <a:spcPct val="120000"/>
              </a:lnSpc>
              <a:buFont typeface="Arial" panose="020B0604020202020204" pitchFamily="34" charset="0"/>
              <a:buChar char="•"/>
            </a:pPr>
            <a:r>
              <a:rPr lang="zh-CN" altLang="zh-CN" sz="2000" kern="100" dirty="0">
                <a:latin typeface="微软雅黑" panose="020B0503020204020204" pitchFamily="34" charset="-122"/>
                <a:ea typeface="微软雅黑" panose="020B0503020204020204" pitchFamily="34" charset="-122"/>
                <a:cs typeface="Times New Roman" panose="02020603050405020304" pitchFamily="18" charset="0"/>
              </a:rPr>
              <a:t>后勤保障与消杀组</a:t>
            </a:r>
            <a:endParaRPr lang="en-US" altLang="zh-CN" sz="20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342900" indent="-342900">
              <a:lnSpc>
                <a:spcPct val="120000"/>
              </a:lnSpc>
              <a:buFont typeface="Arial" panose="020B0604020202020204" pitchFamily="34" charset="0"/>
              <a:buChar char="•"/>
            </a:pPr>
            <a:r>
              <a:rPr lang="zh-CN" altLang="zh-CN" sz="2000" kern="100" dirty="0">
                <a:latin typeface="微软雅黑" panose="020B0503020204020204" pitchFamily="34" charset="-122"/>
                <a:ea typeface="微软雅黑" panose="020B0503020204020204" pitchFamily="34" charset="-122"/>
                <a:cs typeface="Times New Roman" panose="02020603050405020304" pitchFamily="18" charset="0"/>
              </a:rPr>
              <a:t>宣传教育与舆情管控组</a:t>
            </a:r>
            <a:endParaRPr lang="en-US" altLang="zh-CN" sz="20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342900" indent="-342900">
              <a:lnSpc>
                <a:spcPct val="120000"/>
              </a:lnSpc>
              <a:buFont typeface="Arial" panose="020B0604020202020204" pitchFamily="34" charset="0"/>
              <a:buChar char="•"/>
            </a:pPr>
            <a:r>
              <a:rPr lang="zh-CN" altLang="zh-CN" sz="2000" kern="100" dirty="0">
                <a:latin typeface="微软雅黑" panose="020B0503020204020204" pitchFamily="34" charset="-122"/>
                <a:ea typeface="微软雅黑" panose="020B0503020204020204" pitchFamily="34" charset="-122"/>
                <a:cs typeface="Times New Roman" panose="02020603050405020304" pitchFamily="18" charset="0"/>
              </a:rPr>
              <a:t>教学运行组</a:t>
            </a:r>
            <a:endParaRPr lang="zh-CN" altLang="en-US" sz="2000" dirty="0">
              <a:latin typeface="微软雅黑" panose="020B0503020204020204" pitchFamily="34" charset="-122"/>
              <a:ea typeface="微软雅黑" panose="020B0503020204020204" pitchFamily="34" charset="-122"/>
            </a:endParaRPr>
          </a:p>
        </p:txBody>
      </p:sp>
      <p:sp>
        <p:nvSpPr>
          <p:cNvPr id="8" name="矩形 7">
            <a:extLst>
              <a:ext uri="{FF2B5EF4-FFF2-40B4-BE49-F238E27FC236}">
                <a16:creationId xmlns:a16="http://schemas.microsoft.com/office/drawing/2014/main" id="{BC4158EC-68E1-497A-885B-896FEB320F65}"/>
              </a:ext>
            </a:extLst>
          </p:cNvPr>
          <p:cNvSpPr/>
          <p:nvPr/>
        </p:nvSpPr>
        <p:spPr>
          <a:xfrm>
            <a:off x="8577944" y="2914181"/>
            <a:ext cx="3178628" cy="317009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defTabSz="914400" eaLnBrk="1" fontAlgn="auto" hangingPunct="1">
              <a:spcBef>
                <a:spcPts val="600"/>
              </a:spcBef>
              <a:spcAft>
                <a:spcPts val="600"/>
              </a:spcAft>
              <a:defRPr/>
            </a:pPr>
            <a:r>
              <a:rPr lang="zh-CN" altLang="en-US" sz="2000" dirty="0">
                <a:solidFill>
                  <a:srgbClr val="FF0000"/>
                </a:solidFill>
                <a:latin typeface="微软雅黑" panose="020B0503020204020204" pitchFamily="34" charset="-122"/>
                <a:ea typeface="微软雅黑" panose="020B0503020204020204" pitchFamily="34" charset="-122"/>
              </a:rPr>
              <a:t>注意事项</a:t>
            </a:r>
            <a:endParaRPr lang="en-US" altLang="zh-CN" sz="2000" dirty="0">
              <a:latin typeface="微软雅黑" panose="020B0503020204020204" pitchFamily="34" charset="-122"/>
              <a:ea typeface="微软雅黑" panose="020B0503020204020204" pitchFamily="34" charset="-122"/>
            </a:endParaRPr>
          </a:p>
          <a:p>
            <a:pPr marL="342900" lvl="0" indent="-342900" defTabSz="914400" eaLnBrk="1" fontAlgn="auto" hangingPunct="1">
              <a:spcBef>
                <a:spcPts val="600"/>
              </a:spcBef>
              <a:spcAft>
                <a:spcPts val="600"/>
              </a:spcAft>
              <a:buFont typeface="Wingdings" panose="05000000000000000000" pitchFamily="2" charset="2"/>
              <a:buChar char="l"/>
              <a:defRPr/>
            </a:pPr>
            <a:r>
              <a:rPr lang="zh-CN" altLang="zh-CN" sz="2000" dirty="0">
                <a:latin typeface="微软雅黑" panose="020B0503020204020204" pitchFamily="34" charset="-122"/>
                <a:ea typeface="微软雅黑" panose="020B0503020204020204" pitchFamily="34" charset="-122"/>
              </a:rPr>
              <a:t>与属地疾控、卫健、公安、网信、环保、街道、社区等部门协同</a:t>
            </a:r>
            <a:r>
              <a:rPr lang="zh-CN" altLang="en-US" sz="2000" dirty="0">
                <a:latin typeface="微软雅黑" panose="020B0503020204020204" pitchFamily="34" charset="-122"/>
                <a:ea typeface="微软雅黑" panose="020B0503020204020204" pitchFamily="34" charset="-122"/>
              </a:rPr>
              <a:t>工作</a:t>
            </a:r>
            <a:endParaRPr lang="en-US" altLang="zh-CN" sz="2000" dirty="0">
              <a:latin typeface="微软雅黑" panose="020B0503020204020204" pitchFamily="34" charset="-122"/>
              <a:ea typeface="微软雅黑" panose="020B0503020204020204" pitchFamily="34" charset="-122"/>
            </a:endParaRPr>
          </a:p>
          <a:p>
            <a:pPr marL="342900" lvl="0" indent="-342900" defTabSz="914400" eaLnBrk="1" fontAlgn="auto" hangingPunct="1">
              <a:spcBef>
                <a:spcPts val="600"/>
              </a:spcBef>
              <a:spcAft>
                <a:spcPts val="600"/>
              </a:spcAft>
              <a:buFont typeface="Wingdings" panose="05000000000000000000" pitchFamily="2" charset="2"/>
              <a:buChar char="l"/>
              <a:defRPr/>
            </a:pPr>
            <a:r>
              <a:rPr lang="zh-CN" altLang="zh-CN" sz="2000" dirty="0">
                <a:latin typeface="微软雅黑" panose="020B0503020204020204" pitchFamily="34" charset="-122"/>
                <a:ea typeface="微软雅黑" panose="020B0503020204020204" pitchFamily="34" charset="-122"/>
              </a:rPr>
              <a:t>明确学校、上级主管部门、属地政府、卫生行政部门、疾控机构、医疗机构（定点医院）联系人及联系方式</a:t>
            </a:r>
            <a:endParaRPr lang="zh-CN" altLang="en-US"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30225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DE8C41-48DA-467B-9F07-500934DC53C2}"/>
              </a:ext>
            </a:extLst>
          </p:cNvPr>
          <p:cNvSpPr>
            <a:spLocks noGrp="1"/>
          </p:cNvSpPr>
          <p:nvPr>
            <p:ph type="title"/>
          </p:nvPr>
        </p:nvSpPr>
        <p:spPr/>
        <p:txBody>
          <a:bodyPr/>
          <a:lstStyle/>
          <a:p>
            <a:r>
              <a:rPr lang="zh-CN" altLang="en-US" dirty="0"/>
              <a:t>一、信息上报</a:t>
            </a:r>
          </a:p>
        </p:txBody>
      </p:sp>
      <p:sp>
        <p:nvSpPr>
          <p:cNvPr id="3" name="灯片编号占位符 2">
            <a:extLst>
              <a:ext uri="{FF2B5EF4-FFF2-40B4-BE49-F238E27FC236}">
                <a16:creationId xmlns:a16="http://schemas.microsoft.com/office/drawing/2014/main" id="{9024C361-2606-4B1F-AD2D-37F1E0CD6681}"/>
              </a:ext>
            </a:extLst>
          </p:cNvPr>
          <p:cNvSpPr>
            <a:spLocks noGrp="1"/>
          </p:cNvSpPr>
          <p:nvPr>
            <p:ph type="sldNum" sz="quarter" idx="12"/>
          </p:nvPr>
        </p:nvSpPr>
        <p:spPr/>
        <p:txBody>
          <a:bodyPr/>
          <a:lstStyle/>
          <a:p>
            <a:fld id="{7D9BB5D0-35E4-459D-AEF3-FE4D7C45CC19}" type="slidenum">
              <a:rPr lang="zh-CN" altLang="en-US" smtClean="0"/>
              <a:t>6</a:t>
            </a:fld>
            <a:endParaRPr lang="zh-CN" altLang="en-US"/>
          </a:p>
        </p:txBody>
      </p:sp>
      <p:sp>
        <p:nvSpPr>
          <p:cNvPr id="6" name="流程图: 终止 5">
            <a:extLst>
              <a:ext uri="{FF2B5EF4-FFF2-40B4-BE49-F238E27FC236}">
                <a16:creationId xmlns:a16="http://schemas.microsoft.com/office/drawing/2014/main" id="{3DE8CABF-4298-4963-8788-DE2A903A7632}"/>
              </a:ext>
            </a:extLst>
          </p:cNvPr>
          <p:cNvSpPr/>
          <p:nvPr/>
        </p:nvSpPr>
        <p:spPr>
          <a:xfrm>
            <a:off x="3992054" y="3681276"/>
            <a:ext cx="2412000" cy="1002642"/>
          </a:xfrm>
          <a:prstGeom prst="flowChartTerminator">
            <a:avLst/>
          </a:prstGeom>
          <a:solidFill>
            <a:srgbClr val="C00000"/>
          </a:solidFill>
          <a:ln w="9525" cap="flat" cmpd="sng" algn="ctr">
            <a:solidFill>
              <a:schemeClr val="tx1"/>
            </a:solidFill>
            <a:prstDash val="solid"/>
            <a:miter lim="800000"/>
          </a:ln>
        </p:spPr>
        <p:txBody>
          <a:bodyPr rot="0" spcFirstLastPara="0" vert="horz" wrap="square" lIns="67213" tIns="33608" rIns="67213" bIns="33608" numCol="1" spcCol="0" rtlCol="0" fromWordArt="0" anchor="ctr" anchorCtr="0" forceAA="0" compatLnSpc="1">
            <a:noAutofit/>
          </a:bodyPr>
          <a:lstStyle/>
          <a:p>
            <a:pPr algn="ctr"/>
            <a:r>
              <a:rPr lang="zh-CN" altLang="en-US" sz="2000" kern="100" dirty="0">
                <a:solidFill>
                  <a:srgbClr val="FFFF00"/>
                </a:solidFill>
                <a:latin typeface="微软雅黑" panose="020B0503020204020204" pitchFamily="34" charset="-122"/>
                <a:ea typeface="微软雅黑" panose="020B0503020204020204" pitchFamily="34" charset="-122"/>
                <a:cs typeface="Times New Roman" panose="02020603050405020304" pitchFamily="18" charset="0"/>
              </a:rPr>
              <a:t>启动校园疫情防控应急响应</a:t>
            </a:r>
            <a:endPar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矩形: 圆角 6">
            <a:extLst>
              <a:ext uri="{FF2B5EF4-FFF2-40B4-BE49-F238E27FC236}">
                <a16:creationId xmlns:a16="http://schemas.microsoft.com/office/drawing/2014/main" id="{374C005C-FBED-415A-8701-58E6DD5DF6D3}"/>
              </a:ext>
            </a:extLst>
          </p:cNvPr>
          <p:cNvSpPr/>
          <p:nvPr/>
        </p:nvSpPr>
        <p:spPr>
          <a:xfrm>
            <a:off x="8637845" y="1795437"/>
            <a:ext cx="2664000" cy="892212"/>
          </a:xfrm>
          <a:prstGeom prst="roundRect">
            <a:avLst/>
          </a:prstGeom>
          <a:solidFill>
            <a:schemeClr val="bg1"/>
          </a:solidFill>
          <a:ln w="9525">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2000" kern="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属地</a:t>
            </a:r>
            <a:r>
              <a:rPr lang="zh-CN" altLang="zh-CN" sz="20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联防联控指挥部</a:t>
            </a:r>
            <a:r>
              <a:rPr lang="zh-CN" altLang="en-US" sz="20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a:t>
            </a:r>
            <a:r>
              <a:rPr lang="zh-CN" altLang="zh-CN" sz="2000" kern="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教育主管部门</a:t>
            </a:r>
            <a:r>
              <a:rPr lang="zh-CN" altLang="en-US" sz="2000" kern="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等</a:t>
            </a:r>
            <a:endParaRPr lang="zh-CN" altLang="zh-CN" sz="20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矩形: 圆角 7">
            <a:extLst>
              <a:ext uri="{FF2B5EF4-FFF2-40B4-BE49-F238E27FC236}">
                <a16:creationId xmlns:a16="http://schemas.microsoft.com/office/drawing/2014/main" id="{1AF04573-2E32-4B2F-B603-6D91D1CD6212}"/>
              </a:ext>
            </a:extLst>
          </p:cNvPr>
          <p:cNvSpPr/>
          <p:nvPr/>
        </p:nvSpPr>
        <p:spPr>
          <a:xfrm>
            <a:off x="3842304" y="1910554"/>
            <a:ext cx="2714734" cy="720000"/>
          </a:xfrm>
          <a:prstGeom prst="roundRect">
            <a:avLst/>
          </a:prstGeom>
          <a:noFill/>
          <a:ln w="9525">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000" kern="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学校突发新冠肺炎疫情应急工作领导小组</a:t>
            </a:r>
            <a:endParaRPr lang="zh-CN" altLang="zh-CN" sz="20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9" name="直接箭头连接符 8">
            <a:extLst>
              <a:ext uri="{FF2B5EF4-FFF2-40B4-BE49-F238E27FC236}">
                <a16:creationId xmlns:a16="http://schemas.microsoft.com/office/drawing/2014/main" id="{5DE59D67-FD82-4163-B678-2FB9E1F0DD1C}"/>
              </a:ext>
            </a:extLst>
          </p:cNvPr>
          <p:cNvCxnSpPr>
            <a:cxnSpLocks/>
          </p:cNvCxnSpPr>
          <p:nvPr/>
        </p:nvCxnSpPr>
        <p:spPr>
          <a:xfrm>
            <a:off x="6544512" y="2251225"/>
            <a:ext cx="203993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矩形: 圆角 9">
            <a:extLst>
              <a:ext uri="{FF2B5EF4-FFF2-40B4-BE49-F238E27FC236}">
                <a16:creationId xmlns:a16="http://schemas.microsoft.com/office/drawing/2014/main" id="{283394D5-E4EE-419C-9D1E-082FE13C00FA}"/>
              </a:ext>
            </a:extLst>
          </p:cNvPr>
          <p:cNvSpPr/>
          <p:nvPr/>
        </p:nvSpPr>
        <p:spPr>
          <a:xfrm>
            <a:off x="667452" y="1903854"/>
            <a:ext cx="1693172" cy="720000"/>
          </a:xfrm>
          <a:prstGeom prst="roundRect">
            <a:avLst/>
          </a:prstGeom>
          <a:solidFill>
            <a:schemeClr val="bg1"/>
          </a:solidFill>
          <a:ln w="9525">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zh-CN" sz="20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阳性</a:t>
            </a:r>
            <a:r>
              <a:rPr lang="zh-CN" altLang="en-US" sz="20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感染者</a:t>
            </a:r>
            <a:endParaRPr lang="zh-CN" altLang="zh-CN" sz="20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11" name="直接箭头连接符 10">
            <a:extLst>
              <a:ext uri="{FF2B5EF4-FFF2-40B4-BE49-F238E27FC236}">
                <a16:creationId xmlns:a16="http://schemas.microsoft.com/office/drawing/2014/main" id="{280A468E-F47B-4E94-99F5-3F8022924354}"/>
              </a:ext>
            </a:extLst>
          </p:cNvPr>
          <p:cNvCxnSpPr>
            <a:cxnSpLocks/>
            <a:stCxn id="10" idx="3"/>
            <a:endCxn id="8" idx="1"/>
          </p:cNvCxnSpPr>
          <p:nvPr/>
        </p:nvCxnSpPr>
        <p:spPr>
          <a:xfrm>
            <a:off x="2360624" y="2263854"/>
            <a:ext cx="1481680" cy="67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a:extLst>
              <a:ext uri="{FF2B5EF4-FFF2-40B4-BE49-F238E27FC236}">
                <a16:creationId xmlns:a16="http://schemas.microsoft.com/office/drawing/2014/main" id="{B39EB0EB-9009-4E96-8C3A-D546ADAC17A3}"/>
              </a:ext>
            </a:extLst>
          </p:cNvPr>
          <p:cNvCxnSpPr>
            <a:cxnSpLocks/>
            <a:stCxn id="8" idx="2"/>
            <a:endCxn id="6" idx="0"/>
          </p:cNvCxnSpPr>
          <p:nvPr/>
        </p:nvCxnSpPr>
        <p:spPr>
          <a:xfrm flipH="1">
            <a:off x="5198054" y="2630554"/>
            <a:ext cx="1617" cy="10507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矩形: 圆角 12">
            <a:extLst>
              <a:ext uri="{FF2B5EF4-FFF2-40B4-BE49-F238E27FC236}">
                <a16:creationId xmlns:a16="http://schemas.microsoft.com/office/drawing/2014/main" id="{2F97AD2A-1505-48CA-9687-74F75D00BF39}"/>
              </a:ext>
            </a:extLst>
          </p:cNvPr>
          <p:cNvSpPr/>
          <p:nvPr/>
        </p:nvSpPr>
        <p:spPr>
          <a:xfrm>
            <a:off x="5232181" y="2821916"/>
            <a:ext cx="1727638" cy="607084"/>
          </a:xfrm>
          <a:prstGeom prst="roundRect">
            <a:avLst>
              <a:gd name="adj" fmla="val 50000"/>
            </a:avLst>
          </a:prstGeom>
          <a:solidFill>
            <a:schemeClr val="bg1"/>
          </a:solidFill>
          <a:ln w="9525">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20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常态与应急机制转换</a:t>
            </a:r>
            <a:endParaRPr lang="zh-CN" altLang="zh-CN" sz="20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 name="矩形: 圆角 13">
            <a:extLst>
              <a:ext uri="{FF2B5EF4-FFF2-40B4-BE49-F238E27FC236}">
                <a16:creationId xmlns:a16="http://schemas.microsoft.com/office/drawing/2014/main" id="{BAF2866D-EA08-411E-8A13-99CD4B320AD2}"/>
              </a:ext>
            </a:extLst>
          </p:cNvPr>
          <p:cNvSpPr/>
          <p:nvPr/>
        </p:nvSpPr>
        <p:spPr>
          <a:xfrm>
            <a:off x="2433745" y="1634445"/>
            <a:ext cx="1070767" cy="538818"/>
          </a:xfrm>
          <a:prstGeom prst="roundRect">
            <a:avLst/>
          </a:prstGeom>
          <a:solidFill>
            <a:schemeClr val="bg1"/>
          </a:solidFill>
          <a:ln w="9525">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20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报告</a:t>
            </a:r>
            <a:endParaRPr lang="zh-CN" altLang="zh-CN" sz="20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5" name="矩形: 圆角 14">
            <a:extLst>
              <a:ext uri="{FF2B5EF4-FFF2-40B4-BE49-F238E27FC236}">
                <a16:creationId xmlns:a16="http://schemas.microsoft.com/office/drawing/2014/main" id="{D686A116-EACC-44BD-AD85-7540479CEAFC}"/>
              </a:ext>
            </a:extLst>
          </p:cNvPr>
          <p:cNvSpPr/>
          <p:nvPr/>
        </p:nvSpPr>
        <p:spPr>
          <a:xfrm>
            <a:off x="6982545" y="1648051"/>
            <a:ext cx="1070767" cy="538818"/>
          </a:xfrm>
          <a:prstGeom prst="roundRect">
            <a:avLst/>
          </a:prstGeom>
          <a:solidFill>
            <a:schemeClr val="bg1"/>
          </a:solidFill>
          <a:ln w="9525">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20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报告</a:t>
            </a:r>
            <a:endParaRPr lang="zh-CN" altLang="zh-CN" sz="20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6" name="矩形 15">
            <a:extLst>
              <a:ext uri="{FF2B5EF4-FFF2-40B4-BE49-F238E27FC236}">
                <a16:creationId xmlns:a16="http://schemas.microsoft.com/office/drawing/2014/main" id="{AD0B43A8-AA24-4D60-A60F-0F745D9EBAFA}"/>
              </a:ext>
            </a:extLst>
          </p:cNvPr>
          <p:cNvSpPr/>
          <p:nvPr/>
        </p:nvSpPr>
        <p:spPr>
          <a:xfrm>
            <a:off x="434266" y="5240512"/>
            <a:ext cx="10867579" cy="800219"/>
          </a:xfrm>
          <a:prstGeom prst="rect">
            <a:avLst/>
          </a:prstGeom>
        </p:spPr>
        <p:txBody>
          <a:bodyPr wrap="square">
            <a:spAutoFit/>
          </a:bodyPr>
          <a:lstStyle/>
          <a:p>
            <a:pPr marL="285750" indent="-285750">
              <a:spcBef>
                <a:spcPts val="600"/>
              </a:spcBef>
              <a:spcAft>
                <a:spcPts val="600"/>
              </a:spcAft>
              <a:buFont typeface="Arial" panose="020B0604020202020204" pitchFamily="34" charset="0"/>
              <a:buChar cha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病例在校内：第一时间管控，启用应急隔离室隔离，联系属地防控部门转运，向属地和上级汇报。</a:t>
            </a:r>
          </a:p>
          <a:p>
            <a:pPr marL="285750" indent="-285750">
              <a:spcBef>
                <a:spcPts val="600"/>
              </a:spcBef>
              <a:spcAft>
                <a:spcPts val="600"/>
              </a:spcAft>
              <a:buFont typeface="Arial" panose="020B0604020202020204" pitchFamily="34" charset="0"/>
              <a:buChar char="•"/>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病例在校外：向属地防控部门和上级主管部门报告。</a:t>
            </a:r>
          </a:p>
        </p:txBody>
      </p:sp>
    </p:spTree>
    <p:extLst>
      <p:ext uri="{BB962C8B-B14F-4D97-AF65-F5344CB8AC3E}">
        <p14:creationId xmlns:p14="http://schemas.microsoft.com/office/powerpoint/2010/main" val="1729780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9024C361-2606-4B1F-AD2D-37F1E0CD6681}"/>
              </a:ext>
            </a:extLst>
          </p:cNvPr>
          <p:cNvSpPr>
            <a:spLocks noGrp="1"/>
          </p:cNvSpPr>
          <p:nvPr>
            <p:ph type="sldNum" sz="quarter" idx="12"/>
          </p:nvPr>
        </p:nvSpPr>
        <p:spPr/>
        <p:txBody>
          <a:bodyPr/>
          <a:lstStyle/>
          <a:p>
            <a:fld id="{7D9BB5D0-35E4-459D-AEF3-FE4D7C45CC19}" type="slidenum">
              <a:rPr lang="zh-CN" altLang="en-US" sz="1100" smtClean="0">
                <a:latin typeface="微软雅黑" panose="020B0503020204020204" pitchFamily="34" charset="-122"/>
                <a:ea typeface="微软雅黑" panose="020B0503020204020204" pitchFamily="34" charset="-122"/>
              </a:rPr>
              <a:t>7</a:t>
            </a:fld>
            <a:endParaRPr lang="zh-CN" altLang="en-US" sz="1100">
              <a:latin typeface="微软雅黑" panose="020B0503020204020204" pitchFamily="34" charset="-122"/>
              <a:ea typeface="微软雅黑" panose="020B0503020204020204" pitchFamily="34" charset="-122"/>
            </a:endParaRPr>
          </a:p>
        </p:txBody>
      </p:sp>
      <p:sp>
        <p:nvSpPr>
          <p:cNvPr id="54" name="矩形: 圆角 53">
            <a:extLst>
              <a:ext uri="{FF2B5EF4-FFF2-40B4-BE49-F238E27FC236}">
                <a16:creationId xmlns:a16="http://schemas.microsoft.com/office/drawing/2014/main" id="{89E5DADB-3452-4A78-903B-716E071A7F87}"/>
              </a:ext>
            </a:extLst>
          </p:cNvPr>
          <p:cNvSpPr/>
          <p:nvPr/>
        </p:nvSpPr>
        <p:spPr>
          <a:xfrm>
            <a:off x="5538217" y="5081534"/>
            <a:ext cx="954458" cy="538818"/>
          </a:xfrm>
          <a:prstGeom prst="roundRect">
            <a:avLst/>
          </a:prstGeom>
          <a:solidFill>
            <a:schemeClr val="bg1"/>
          </a:solidFill>
          <a:ln w="9525">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阴性 </a:t>
            </a:r>
            <a:endParaRPr lang="zh-CN" altLang="zh-CN"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5" name="矩形: 圆角 54">
            <a:extLst>
              <a:ext uri="{FF2B5EF4-FFF2-40B4-BE49-F238E27FC236}">
                <a16:creationId xmlns:a16="http://schemas.microsoft.com/office/drawing/2014/main" id="{98A5146B-891E-4BF6-9475-C2FC6CF39A25}"/>
              </a:ext>
            </a:extLst>
          </p:cNvPr>
          <p:cNvSpPr/>
          <p:nvPr/>
        </p:nvSpPr>
        <p:spPr>
          <a:xfrm>
            <a:off x="2398978" y="3630153"/>
            <a:ext cx="1003804" cy="538818"/>
          </a:xfrm>
          <a:prstGeom prst="roundRect">
            <a:avLst/>
          </a:prstGeom>
          <a:solidFill>
            <a:schemeClr val="bg1"/>
          </a:solidFill>
          <a:ln w="9525">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阳性</a:t>
            </a:r>
            <a:r>
              <a:rPr lang="zh-CN" altLang="en-US"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 </a:t>
            </a:r>
            <a:endParaRPr lang="zh-CN" altLang="zh-CN"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6" name="流程图: 终止 55">
            <a:extLst>
              <a:ext uri="{FF2B5EF4-FFF2-40B4-BE49-F238E27FC236}">
                <a16:creationId xmlns:a16="http://schemas.microsoft.com/office/drawing/2014/main" id="{F6054E93-6E09-467A-8E69-76F4F0D84EAE}"/>
              </a:ext>
            </a:extLst>
          </p:cNvPr>
          <p:cNvSpPr/>
          <p:nvPr/>
        </p:nvSpPr>
        <p:spPr>
          <a:xfrm>
            <a:off x="9653837" y="2937171"/>
            <a:ext cx="1771338" cy="1002642"/>
          </a:xfrm>
          <a:prstGeom prst="flowChartTerminator">
            <a:avLst/>
          </a:prstGeom>
          <a:solidFill>
            <a:srgbClr val="C00000"/>
          </a:solidFill>
          <a:ln w="9525" cap="flat" cmpd="sng" algn="ctr">
            <a:solidFill>
              <a:schemeClr val="tx1"/>
            </a:solidFill>
            <a:prstDash val="solid"/>
            <a:miter lim="800000"/>
          </a:ln>
        </p:spPr>
        <p:txBody>
          <a:bodyPr rot="0" spcFirstLastPara="0" vert="horz" wrap="square" lIns="67213" tIns="33608" rIns="67213" bIns="33608" numCol="1" spcCol="0" rtlCol="0" fromWordArt="0" anchor="ctr" anchorCtr="0" forceAA="0" compatLnSpc="1">
            <a:noAutofit/>
          </a:bodyPr>
          <a:lstStyle/>
          <a:p>
            <a:pPr algn="ctr"/>
            <a:r>
              <a:rPr lang="zh-CN" altLang="en-US" kern="100" dirty="0">
                <a:solidFill>
                  <a:srgbClr val="FFFF00"/>
                </a:solidFill>
                <a:latin typeface="微软雅黑" panose="020B0503020204020204" pitchFamily="34" charset="-122"/>
                <a:ea typeface="微软雅黑" panose="020B0503020204020204" pitchFamily="34" charset="-122"/>
                <a:cs typeface="Times New Roman" panose="02020603050405020304" pitchFamily="18" charset="0"/>
              </a:rPr>
              <a:t>启动校园疫情防控应急响应</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7" name="矩形: 圆角 56">
            <a:extLst>
              <a:ext uri="{FF2B5EF4-FFF2-40B4-BE49-F238E27FC236}">
                <a16:creationId xmlns:a16="http://schemas.microsoft.com/office/drawing/2014/main" id="{BE86944E-CA04-468C-B006-FFFB7B8FB30A}"/>
              </a:ext>
            </a:extLst>
          </p:cNvPr>
          <p:cNvSpPr/>
          <p:nvPr/>
        </p:nvSpPr>
        <p:spPr>
          <a:xfrm>
            <a:off x="3502282" y="1664916"/>
            <a:ext cx="2177876" cy="720000"/>
          </a:xfrm>
          <a:prstGeom prst="roundRect">
            <a:avLst/>
          </a:prstGeom>
          <a:solidFill>
            <a:schemeClr val="bg1"/>
          </a:solidFill>
          <a:ln w="9525">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单管初筛</a:t>
            </a:r>
            <a:r>
              <a:rPr lang="zh-CN" altLang="zh-CN"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阳性</a:t>
            </a:r>
          </a:p>
        </p:txBody>
      </p:sp>
      <p:sp>
        <p:nvSpPr>
          <p:cNvPr id="58" name="矩形: 圆角 57">
            <a:extLst>
              <a:ext uri="{FF2B5EF4-FFF2-40B4-BE49-F238E27FC236}">
                <a16:creationId xmlns:a16="http://schemas.microsoft.com/office/drawing/2014/main" id="{B35A2545-64E1-4DEC-9B35-01CA098D43F3}"/>
              </a:ext>
            </a:extLst>
          </p:cNvPr>
          <p:cNvSpPr/>
          <p:nvPr/>
        </p:nvSpPr>
        <p:spPr>
          <a:xfrm>
            <a:off x="9457690" y="1739398"/>
            <a:ext cx="2163632" cy="720000"/>
          </a:xfrm>
          <a:prstGeom prst="roundRect">
            <a:avLst/>
          </a:prstGeom>
          <a:noFill/>
          <a:ln w="9525">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kern="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学校疫情防控领导小组</a:t>
            </a:r>
            <a:endParaRPr lang="zh-CN"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9" name="矩形: 圆角 58">
            <a:extLst>
              <a:ext uri="{FF2B5EF4-FFF2-40B4-BE49-F238E27FC236}">
                <a16:creationId xmlns:a16="http://schemas.microsoft.com/office/drawing/2014/main" id="{3E579DF5-C948-4E38-8C98-3D3B8FDD36D9}"/>
              </a:ext>
            </a:extLst>
          </p:cNvPr>
          <p:cNvSpPr/>
          <p:nvPr/>
        </p:nvSpPr>
        <p:spPr>
          <a:xfrm>
            <a:off x="3512436" y="2734572"/>
            <a:ext cx="2177876" cy="720000"/>
          </a:xfrm>
          <a:prstGeom prst="roundRect">
            <a:avLst/>
          </a:prstGeom>
          <a:solidFill>
            <a:schemeClr val="bg1"/>
          </a:solidFill>
          <a:ln w="9525">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阳性人员就地隔离</a:t>
            </a:r>
            <a:endParaRPr lang="zh-CN"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0" name="矩形: 圆角 59">
            <a:extLst>
              <a:ext uri="{FF2B5EF4-FFF2-40B4-BE49-F238E27FC236}">
                <a16:creationId xmlns:a16="http://schemas.microsoft.com/office/drawing/2014/main" id="{B0596535-F151-4904-9140-D2E9C0ED7595}"/>
              </a:ext>
            </a:extLst>
          </p:cNvPr>
          <p:cNvSpPr/>
          <p:nvPr/>
        </p:nvSpPr>
        <p:spPr>
          <a:xfrm>
            <a:off x="3520722" y="3792644"/>
            <a:ext cx="2177876" cy="900000"/>
          </a:xfrm>
          <a:prstGeom prst="roundRect">
            <a:avLst/>
          </a:prstGeom>
          <a:solidFill>
            <a:schemeClr val="bg1"/>
          </a:solidFill>
          <a:ln w="9525">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zh-CN" kern="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转运至</a:t>
            </a:r>
            <a:r>
              <a:rPr lang="zh-CN" altLang="en-US" kern="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指定场所</a:t>
            </a:r>
            <a:endParaRPr lang="en-US" altLang="zh-CN" kern="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algn="ctr"/>
            <a:r>
              <a:rPr lang="zh-CN" altLang="en-US" kern="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等待复核结果 </a:t>
            </a:r>
            <a:endParaRPr lang="zh-CN"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1" name="矩形: 圆角 60">
            <a:extLst>
              <a:ext uri="{FF2B5EF4-FFF2-40B4-BE49-F238E27FC236}">
                <a16:creationId xmlns:a16="http://schemas.microsoft.com/office/drawing/2014/main" id="{852FC6D4-EBA0-4A27-810B-4E4DA33F9B30}"/>
              </a:ext>
            </a:extLst>
          </p:cNvPr>
          <p:cNvSpPr/>
          <p:nvPr/>
        </p:nvSpPr>
        <p:spPr>
          <a:xfrm>
            <a:off x="4305127" y="5307439"/>
            <a:ext cx="1153562" cy="956878"/>
          </a:xfrm>
          <a:prstGeom prst="roundRect">
            <a:avLst/>
          </a:prstGeom>
          <a:solidFill>
            <a:schemeClr val="bg1"/>
          </a:solidFill>
          <a:ln w="9525">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kern="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重新采样检测</a:t>
            </a:r>
            <a:endParaRPr lang="zh-CN"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5" name="矩形: 圆角 64">
            <a:extLst>
              <a:ext uri="{FF2B5EF4-FFF2-40B4-BE49-F238E27FC236}">
                <a16:creationId xmlns:a16="http://schemas.microsoft.com/office/drawing/2014/main" id="{C9B56E07-EEA3-40D5-AA4C-0E5F94A40CA8}"/>
              </a:ext>
            </a:extLst>
          </p:cNvPr>
          <p:cNvSpPr/>
          <p:nvPr/>
        </p:nvSpPr>
        <p:spPr>
          <a:xfrm>
            <a:off x="1008531" y="3809645"/>
            <a:ext cx="1443473" cy="892212"/>
          </a:xfrm>
          <a:prstGeom prst="roundRect">
            <a:avLst/>
          </a:prstGeom>
          <a:solidFill>
            <a:schemeClr val="bg1"/>
          </a:solidFill>
          <a:ln w="9525">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zh-CN" kern="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转运至定点医院</a:t>
            </a:r>
            <a:endParaRPr lang="zh-CN"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6" name="矩形: 圆角 65">
            <a:extLst>
              <a:ext uri="{FF2B5EF4-FFF2-40B4-BE49-F238E27FC236}">
                <a16:creationId xmlns:a16="http://schemas.microsoft.com/office/drawing/2014/main" id="{C00B1C86-4EF7-49DE-85E1-779C75F49189}"/>
              </a:ext>
            </a:extLst>
          </p:cNvPr>
          <p:cNvSpPr/>
          <p:nvPr/>
        </p:nvSpPr>
        <p:spPr>
          <a:xfrm>
            <a:off x="7131017" y="5350943"/>
            <a:ext cx="1901556" cy="892212"/>
          </a:xfrm>
          <a:prstGeom prst="roundRect">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kern="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解除隔离</a:t>
            </a:r>
            <a:endParaRPr lang="en-US" altLang="zh-CN" kern="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a:p>
            <a:pPr algn="ctr"/>
            <a:r>
              <a:rPr lang="zh-CN" altLang="en-US" kern="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终止应急响应</a:t>
            </a:r>
            <a:endParaRPr lang="zh-CN" altLang="zh-CN"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67" name="直接箭头连接符 66">
            <a:extLst>
              <a:ext uri="{FF2B5EF4-FFF2-40B4-BE49-F238E27FC236}">
                <a16:creationId xmlns:a16="http://schemas.microsoft.com/office/drawing/2014/main" id="{1CC3F9F7-E576-4371-A30B-EBA6F433F291}"/>
              </a:ext>
            </a:extLst>
          </p:cNvPr>
          <p:cNvCxnSpPr>
            <a:cxnSpLocks/>
            <a:stCxn id="60" idx="1"/>
            <a:endCxn id="65" idx="3"/>
          </p:cNvCxnSpPr>
          <p:nvPr/>
        </p:nvCxnSpPr>
        <p:spPr>
          <a:xfrm flipH="1">
            <a:off x="2452004" y="4242644"/>
            <a:ext cx="1068718" cy="131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接箭头连接符 67">
            <a:extLst>
              <a:ext uri="{FF2B5EF4-FFF2-40B4-BE49-F238E27FC236}">
                <a16:creationId xmlns:a16="http://schemas.microsoft.com/office/drawing/2014/main" id="{DEC5F847-660E-4E91-8769-B453C491F501}"/>
              </a:ext>
            </a:extLst>
          </p:cNvPr>
          <p:cNvCxnSpPr>
            <a:cxnSpLocks/>
          </p:cNvCxnSpPr>
          <p:nvPr/>
        </p:nvCxnSpPr>
        <p:spPr>
          <a:xfrm>
            <a:off x="4630395" y="4704865"/>
            <a:ext cx="0" cy="6288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连接符: 肘形 68">
            <a:extLst>
              <a:ext uri="{FF2B5EF4-FFF2-40B4-BE49-F238E27FC236}">
                <a16:creationId xmlns:a16="http://schemas.microsoft.com/office/drawing/2014/main" id="{FCAAB72C-11B0-441C-9358-752410143084}"/>
              </a:ext>
            </a:extLst>
          </p:cNvPr>
          <p:cNvCxnSpPr>
            <a:cxnSpLocks/>
            <a:stCxn id="61" idx="1"/>
            <a:endCxn id="65" idx="2"/>
          </p:cNvCxnSpPr>
          <p:nvPr/>
        </p:nvCxnSpPr>
        <p:spPr>
          <a:xfrm rot="10800000">
            <a:off x="1730269" y="4701858"/>
            <a:ext cx="2574859" cy="1084021"/>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0" name="矩形: 圆角 69">
            <a:extLst>
              <a:ext uri="{FF2B5EF4-FFF2-40B4-BE49-F238E27FC236}">
                <a16:creationId xmlns:a16="http://schemas.microsoft.com/office/drawing/2014/main" id="{23540917-54BB-4471-B44A-110ABD7F9F28}"/>
              </a:ext>
            </a:extLst>
          </p:cNvPr>
          <p:cNvSpPr/>
          <p:nvPr/>
        </p:nvSpPr>
        <p:spPr>
          <a:xfrm>
            <a:off x="2643276" y="5182971"/>
            <a:ext cx="1003804" cy="538818"/>
          </a:xfrm>
          <a:prstGeom prst="roundRect">
            <a:avLst/>
          </a:prstGeom>
          <a:solidFill>
            <a:schemeClr val="bg1"/>
          </a:solidFill>
          <a:ln w="9525">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阳性</a:t>
            </a:r>
            <a:r>
              <a:rPr lang="zh-CN" altLang="en-US"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 </a:t>
            </a:r>
            <a:endParaRPr lang="zh-CN" altLang="zh-CN"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79" name="直接箭头连接符 78">
            <a:extLst>
              <a:ext uri="{FF2B5EF4-FFF2-40B4-BE49-F238E27FC236}">
                <a16:creationId xmlns:a16="http://schemas.microsoft.com/office/drawing/2014/main" id="{D3685C52-0F84-4F98-A759-C94F2D5469CC}"/>
              </a:ext>
            </a:extLst>
          </p:cNvPr>
          <p:cNvCxnSpPr>
            <a:cxnSpLocks/>
            <a:stCxn id="57" idx="2"/>
            <a:endCxn id="59" idx="0"/>
          </p:cNvCxnSpPr>
          <p:nvPr/>
        </p:nvCxnSpPr>
        <p:spPr>
          <a:xfrm>
            <a:off x="4591220" y="2384916"/>
            <a:ext cx="10154" cy="3496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直接箭头连接符 79">
            <a:extLst>
              <a:ext uri="{FF2B5EF4-FFF2-40B4-BE49-F238E27FC236}">
                <a16:creationId xmlns:a16="http://schemas.microsoft.com/office/drawing/2014/main" id="{E84DCD92-86EE-4530-AB1E-F555C6887A63}"/>
              </a:ext>
            </a:extLst>
          </p:cNvPr>
          <p:cNvCxnSpPr>
            <a:cxnSpLocks/>
            <a:stCxn id="59" idx="2"/>
            <a:endCxn id="60" idx="0"/>
          </p:cNvCxnSpPr>
          <p:nvPr/>
        </p:nvCxnSpPr>
        <p:spPr>
          <a:xfrm>
            <a:off x="4601374" y="3454572"/>
            <a:ext cx="8286" cy="3380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直接箭头连接符 82">
            <a:extLst>
              <a:ext uri="{FF2B5EF4-FFF2-40B4-BE49-F238E27FC236}">
                <a16:creationId xmlns:a16="http://schemas.microsoft.com/office/drawing/2014/main" id="{86160CC0-1087-447C-B2EA-E22FA39F2B7B}"/>
              </a:ext>
            </a:extLst>
          </p:cNvPr>
          <p:cNvCxnSpPr>
            <a:stCxn id="61" idx="3"/>
            <a:endCxn id="66" idx="1"/>
          </p:cNvCxnSpPr>
          <p:nvPr/>
        </p:nvCxnSpPr>
        <p:spPr>
          <a:xfrm>
            <a:off x="5458689" y="5785878"/>
            <a:ext cx="1672328" cy="111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直接箭头连接符 83">
            <a:extLst>
              <a:ext uri="{FF2B5EF4-FFF2-40B4-BE49-F238E27FC236}">
                <a16:creationId xmlns:a16="http://schemas.microsoft.com/office/drawing/2014/main" id="{549914FA-02B2-4ECA-969B-D32D16DDBC23}"/>
              </a:ext>
            </a:extLst>
          </p:cNvPr>
          <p:cNvCxnSpPr>
            <a:cxnSpLocks/>
            <a:stCxn id="58" idx="2"/>
            <a:endCxn id="56" idx="0"/>
          </p:cNvCxnSpPr>
          <p:nvPr/>
        </p:nvCxnSpPr>
        <p:spPr>
          <a:xfrm>
            <a:off x="10539506" y="2459398"/>
            <a:ext cx="0" cy="4777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连接符: 肘形 84">
            <a:extLst>
              <a:ext uri="{FF2B5EF4-FFF2-40B4-BE49-F238E27FC236}">
                <a16:creationId xmlns:a16="http://schemas.microsoft.com/office/drawing/2014/main" id="{A96CF48C-1735-4AA7-9A9E-13A8A45C301E}"/>
              </a:ext>
            </a:extLst>
          </p:cNvPr>
          <p:cNvCxnSpPr>
            <a:cxnSpLocks/>
            <a:stCxn id="66" idx="3"/>
          </p:cNvCxnSpPr>
          <p:nvPr/>
        </p:nvCxnSpPr>
        <p:spPr>
          <a:xfrm flipV="1">
            <a:off x="9032573" y="4108871"/>
            <a:ext cx="1674599" cy="1688178"/>
          </a:xfrm>
          <a:prstGeom prst="bentConnector2">
            <a:avLst/>
          </a:prstGeom>
          <a:ln cmpd="thickThin">
            <a:solidFill>
              <a:schemeClr val="tx1"/>
            </a:solidFill>
            <a:headEnd type="none"/>
            <a:tailEnd type="diamond" w="lg" len="lg"/>
          </a:ln>
        </p:spPr>
        <p:style>
          <a:lnRef idx="1">
            <a:schemeClr val="accent1"/>
          </a:lnRef>
          <a:fillRef idx="0">
            <a:schemeClr val="accent1"/>
          </a:fillRef>
          <a:effectRef idx="0">
            <a:schemeClr val="accent1"/>
          </a:effectRef>
          <a:fontRef idx="minor">
            <a:schemeClr val="tx1"/>
          </a:fontRef>
        </p:style>
      </p:cxnSp>
      <p:sp>
        <p:nvSpPr>
          <p:cNvPr id="87" name="矩形: 圆角 86">
            <a:extLst>
              <a:ext uri="{FF2B5EF4-FFF2-40B4-BE49-F238E27FC236}">
                <a16:creationId xmlns:a16="http://schemas.microsoft.com/office/drawing/2014/main" id="{F9CEA7A2-2BC9-49EC-B94D-8B89A48EBA57}"/>
              </a:ext>
            </a:extLst>
          </p:cNvPr>
          <p:cNvSpPr/>
          <p:nvPr/>
        </p:nvSpPr>
        <p:spPr>
          <a:xfrm>
            <a:off x="3675937" y="4733868"/>
            <a:ext cx="954458" cy="538818"/>
          </a:xfrm>
          <a:prstGeom prst="roundRect">
            <a:avLst/>
          </a:prstGeom>
          <a:solidFill>
            <a:schemeClr val="bg1"/>
          </a:solidFill>
          <a:ln w="9525">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阴性 </a:t>
            </a:r>
            <a:endParaRPr lang="zh-CN" altLang="zh-CN"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89" name="连接符: 肘形 88">
            <a:extLst>
              <a:ext uri="{FF2B5EF4-FFF2-40B4-BE49-F238E27FC236}">
                <a16:creationId xmlns:a16="http://schemas.microsoft.com/office/drawing/2014/main" id="{DB5C2354-1A3E-403B-846D-1B482BFDD2E5}"/>
              </a:ext>
            </a:extLst>
          </p:cNvPr>
          <p:cNvCxnSpPr>
            <a:cxnSpLocks/>
            <a:stCxn id="57" idx="0"/>
            <a:endCxn id="58" idx="0"/>
          </p:cNvCxnSpPr>
          <p:nvPr/>
        </p:nvCxnSpPr>
        <p:spPr>
          <a:xfrm rot="16200000" flipH="1">
            <a:off x="7528122" y="-1271986"/>
            <a:ext cx="74482" cy="5948286"/>
          </a:xfrm>
          <a:prstGeom prst="bentConnector3">
            <a:avLst>
              <a:gd name="adj1" fmla="val -30692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2" name="标题 141">
            <a:extLst>
              <a:ext uri="{FF2B5EF4-FFF2-40B4-BE49-F238E27FC236}">
                <a16:creationId xmlns:a16="http://schemas.microsoft.com/office/drawing/2014/main" id="{B35C4932-A692-4643-B06D-FDCB5EC65311}"/>
              </a:ext>
            </a:extLst>
          </p:cNvPr>
          <p:cNvSpPr>
            <a:spLocks noGrp="1"/>
          </p:cNvSpPr>
          <p:nvPr>
            <p:ph type="title"/>
          </p:nvPr>
        </p:nvSpPr>
        <p:spPr/>
        <p:txBody>
          <a:bodyPr/>
          <a:lstStyle/>
          <a:p>
            <a:r>
              <a:rPr lang="zh-CN" altLang="en-US" dirty="0"/>
              <a:t>初筛阳性处置流程</a:t>
            </a:r>
            <a:r>
              <a:rPr lang="en-US" altLang="zh-CN" dirty="0"/>
              <a:t>—</a:t>
            </a:r>
            <a:r>
              <a:rPr lang="zh-CN" altLang="en-US" dirty="0"/>
              <a:t>单管</a:t>
            </a:r>
          </a:p>
        </p:txBody>
      </p:sp>
    </p:spTree>
    <p:extLst>
      <p:ext uri="{BB962C8B-B14F-4D97-AF65-F5344CB8AC3E}">
        <p14:creationId xmlns:p14="http://schemas.microsoft.com/office/powerpoint/2010/main" val="3237390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9024C361-2606-4B1F-AD2D-37F1E0CD6681}"/>
              </a:ext>
            </a:extLst>
          </p:cNvPr>
          <p:cNvSpPr>
            <a:spLocks noGrp="1"/>
          </p:cNvSpPr>
          <p:nvPr>
            <p:ph type="sldNum" sz="quarter" idx="12"/>
          </p:nvPr>
        </p:nvSpPr>
        <p:spPr>
          <a:xfrm>
            <a:off x="6191976" y="6363426"/>
            <a:ext cx="2743200" cy="365125"/>
          </a:xfrm>
        </p:spPr>
        <p:txBody>
          <a:bodyPr/>
          <a:lstStyle/>
          <a:p>
            <a:fld id="{7D9BB5D0-35E4-459D-AEF3-FE4D7C45CC19}" type="slidenum">
              <a:rPr lang="zh-CN" altLang="en-US" sz="1100" smtClean="0">
                <a:latin typeface="微软雅黑" panose="020B0503020204020204" pitchFamily="34" charset="-122"/>
                <a:ea typeface="微软雅黑" panose="020B0503020204020204" pitchFamily="34" charset="-122"/>
              </a:rPr>
              <a:t>8</a:t>
            </a:fld>
            <a:endParaRPr lang="zh-CN" altLang="en-US" sz="1100">
              <a:latin typeface="微软雅黑" panose="020B0503020204020204" pitchFamily="34" charset="-122"/>
              <a:ea typeface="微软雅黑" panose="020B0503020204020204" pitchFamily="34" charset="-122"/>
            </a:endParaRPr>
          </a:p>
        </p:txBody>
      </p:sp>
      <p:sp>
        <p:nvSpPr>
          <p:cNvPr id="56" name="流程图: 终止 55">
            <a:extLst>
              <a:ext uri="{FF2B5EF4-FFF2-40B4-BE49-F238E27FC236}">
                <a16:creationId xmlns:a16="http://schemas.microsoft.com/office/drawing/2014/main" id="{F6054E93-6E09-467A-8E69-76F4F0D84EAE}"/>
              </a:ext>
            </a:extLst>
          </p:cNvPr>
          <p:cNvSpPr/>
          <p:nvPr/>
        </p:nvSpPr>
        <p:spPr>
          <a:xfrm>
            <a:off x="7452178" y="2783784"/>
            <a:ext cx="1771338" cy="1002642"/>
          </a:xfrm>
          <a:prstGeom prst="flowChartTerminator">
            <a:avLst/>
          </a:prstGeom>
          <a:solidFill>
            <a:srgbClr val="C00000"/>
          </a:solidFill>
          <a:ln w="9525" cap="flat" cmpd="sng" algn="ctr">
            <a:solidFill>
              <a:schemeClr val="tx1"/>
            </a:solidFill>
            <a:prstDash val="solid"/>
            <a:miter lim="800000"/>
          </a:ln>
        </p:spPr>
        <p:txBody>
          <a:bodyPr rot="0" spcFirstLastPara="0" vert="horz" wrap="square" lIns="67213" tIns="33608" rIns="67213" bIns="33608" numCol="1" spcCol="0" rtlCol="0" fromWordArt="0" anchor="ctr" anchorCtr="0" forceAA="0" compatLnSpc="1">
            <a:noAutofit/>
          </a:bodyPr>
          <a:lstStyle/>
          <a:p>
            <a:pPr algn="ctr"/>
            <a:r>
              <a:rPr lang="zh-CN" altLang="en-US" kern="100" dirty="0">
                <a:solidFill>
                  <a:srgbClr val="FFFF00"/>
                </a:solidFill>
                <a:latin typeface="微软雅黑" panose="020B0503020204020204" pitchFamily="34" charset="-122"/>
                <a:ea typeface="微软雅黑" panose="020B0503020204020204" pitchFamily="34" charset="-122"/>
                <a:cs typeface="Times New Roman" panose="02020603050405020304" pitchFamily="18" charset="0"/>
              </a:rPr>
              <a:t>启动校园疫情防控应急响应</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8" name="矩形: 圆角 57">
            <a:extLst>
              <a:ext uri="{FF2B5EF4-FFF2-40B4-BE49-F238E27FC236}">
                <a16:creationId xmlns:a16="http://schemas.microsoft.com/office/drawing/2014/main" id="{B35A2545-64E1-4DEC-9B35-01CA098D43F3}"/>
              </a:ext>
            </a:extLst>
          </p:cNvPr>
          <p:cNvSpPr/>
          <p:nvPr/>
        </p:nvSpPr>
        <p:spPr>
          <a:xfrm>
            <a:off x="7256031" y="1586011"/>
            <a:ext cx="2163632" cy="720000"/>
          </a:xfrm>
          <a:prstGeom prst="roundRect">
            <a:avLst/>
          </a:prstGeom>
          <a:noFill/>
          <a:ln w="9525">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kern="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学校疫情防控领导小组</a:t>
            </a:r>
            <a:endParaRPr lang="zh-CN"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2" name="矩形: 圆角 61">
            <a:extLst>
              <a:ext uri="{FF2B5EF4-FFF2-40B4-BE49-F238E27FC236}">
                <a16:creationId xmlns:a16="http://schemas.microsoft.com/office/drawing/2014/main" id="{9F4248A6-C70D-45A8-81C5-608E3658FCCB}"/>
              </a:ext>
            </a:extLst>
          </p:cNvPr>
          <p:cNvSpPr/>
          <p:nvPr/>
        </p:nvSpPr>
        <p:spPr>
          <a:xfrm>
            <a:off x="2437011" y="1578870"/>
            <a:ext cx="2177876" cy="720000"/>
          </a:xfrm>
          <a:prstGeom prst="roundRect">
            <a:avLst/>
          </a:prstGeom>
          <a:solidFill>
            <a:schemeClr val="bg1"/>
          </a:solidFill>
          <a:ln w="9525">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混检初筛</a:t>
            </a:r>
            <a:r>
              <a:rPr lang="zh-CN" altLang="zh-CN"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阳性</a:t>
            </a:r>
          </a:p>
        </p:txBody>
      </p:sp>
      <p:sp>
        <p:nvSpPr>
          <p:cNvPr id="63" name="矩形: 圆角 62">
            <a:extLst>
              <a:ext uri="{FF2B5EF4-FFF2-40B4-BE49-F238E27FC236}">
                <a16:creationId xmlns:a16="http://schemas.microsoft.com/office/drawing/2014/main" id="{9B8A2605-16EB-455E-9A7F-CFFD313CB980}"/>
              </a:ext>
            </a:extLst>
          </p:cNvPr>
          <p:cNvSpPr/>
          <p:nvPr/>
        </p:nvSpPr>
        <p:spPr>
          <a:xfrm>
            <a:off x="2442923" y="3769341"/>
            <a:ext cx="2177876" cy="900000"/>
          </a:xfrm>
          <a:prstGeom prst="roundRect">
            <a:avLst/>
          </a:prstGeom>
          <a:solidFill>
            <a:schemeClr val="bg1"/>
          </a:solidFill>
          <a:ln w="9525">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zh-CN" kern="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转运至</a:t>
            </a:r>
            <a:r>
              <a:rPr lang="zh-CN" altLang="en-US" kern="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指定场所</a:t>
            </a:r>
            <a:endParaRPr lang="en-US" altLang="zh-CN" kern="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algn="ctr"/>
            <a:r>
              <a:rPr lang="zh-CN" altLang="en-US" kern="0" dirty="0">
                <a:solidFill>
                  <a:schemeClr val="tx1"/>
                </a:solidFill>
                <a:latin typeface="微软雅黑" panose="020B0503020204020204" pitchFamily="34" charset="-122"/>
                <a:ea typeface="微软雅黑" panose="020B0503020204020204" pitchFamily="34" charset="-122"/>
                <a:cs typeface="宋体" panose="02010600030101010101" pitchFamily="2" charset="-122"/>
              </a:rPr>
              <a:t>单独</a:t>
            </a:r>
            <a:r>
              <a:rPr lang="zh-CN" altLang="en-US" kern="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采样复核</a:t>
            </a:r>
            <a:endParaRPr lang="zh-CN"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4" name="矩形: 圆角 63">
            <a:extLst>
              <a:ext uri="{FF2B5EF4-FFF2-40B4-BE49-F238E27FC236}">
                <a16:creationId xmlns:a16="http://schemas.microsoft.com/office/drawing/2014/main" id="{3E915634-94A2-4B53-8EF7-377764BC53A4}"/>
              </a:ext>
            </a:extLst>
          </p:cNvPr>
          <p:cNvSpPr/>
          <p:nvPr/>
        </p:nvSpPr>
        <p:spPr>
          <a:xfrm>
            <a:off x="2434637" y="2706349"/>
            <a:ext cx="2177876" cy="720000"/>
          </a:xfrm>
          <a:prstGeom prst="roundRect">
            <a:avLst/>
          </a:prstGeom>
          <a:solidFill>
            <a:schemeClr val="bg1"/>
          </a:solidFill>
          <a:ln w="9525">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混检人员就地隔离</a:t>
            </a:r>
            <a:endParaRPr lang="zh-CN"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6" name="矩形: 圆角 65">
            <a:extLst>
              <a:ext uri="{FF2B5EF4-FFF2-40B4-BE49-F238E27FC236}">
                <a16:creationId xmlns:a16="http://schemas.microsoft.com/office/drawing/2014/main" id="{C00B1C86-4EF7-49DE-85E1-779C75F49189}"/>
              </a:ext>
            </a:extLst>
          </p:cNvPr>
          <p:cNvSpPr/>
          <p:nvPr/>
        </p:nvSpPr>
        <p:spPr>
          <a:xfrm>
            <a:off x="2220703" y="5241245"/>
            <a:ext cx="1901556" cy="892212"/>
          </a:xfrm>
          <a:prstGeom prst="roundRect">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kern="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解除隔离</a:t>
            </a:r>
            <a:endParaRPr lang="en-US" altLang="zh-CN" kern="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a:p>
            <a:pPr algn="ctr"/>
            <a:r>
              <a:rPr lang="zh-CN" altLang="en-US" kern="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终止应急响应</a:t>
            </a:r>
            <a:endParaRPr lang="zh-CN" altLang="zh-CN"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1" name="矩形: 圆角 70">
            <a:extLst>
              <a:ext uri="{FF2B5EF4-FFF2-40B4-BE49-F238E27FC236}">
                <a16:creationId xmlns:a16="http://schemas.microsoft.com/office/drawing/2014/main" id="{AC02076C-7542-4228-8709-E002DA9A830B}"/>
              </a:ext>
            </a:extLst>
          </p:cNvPr>
          <p:cNvSpPr/>
          <p:nvPr/>
        </p:nvSpPr>
        <p:spPr>
          <a:xfrm>
            <a:off x="6500348" y="5256757"/>
            <a:ext cx="1427428" cy="892212"/>
          </a:xfrm>
          <a:prstGeom prst="roundRect">
            <a:avLst/>
          </a:prstGeom>
          <a:solidFill>
            <a:schemeClr val="bg1"/>
          </a:solidFill>
          <a:ln w="9525">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kern="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阴性人员按密接管控</a:t>
            </a:r>
            <a:endParaRPr lang="zh-CN"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2" name="矩形: 圆角 71">
            <a:extLst>
              <a:ext uri="{FF2B5EF4-FFF2-40B4-BE49-F238E27FC236}">
                <a16:creationId xmlns:a16="http://schemas.microsoft.com/office/drawing/2014/main" id="{E981AECA-A3B6-4E0A-9471-17D4D9D2A013}"/>
              </a:ext>
            </a:extLst>
          </p:cNvPr>
          <p:cNvSpPr/>
          <p:nvPr/>
        </p:nvSpPr>
        <p:spPr>
          <a:xfrm>
            <a:off x="4768219" y="5292191"/>
            <a:ext cx="1423514" cy="892212"/>
          </a:xfrm>
          <a:prstGeom prst="roundRect">
            <a:avLst/>
          </a:prstGeom>
          <a:solidFill>
            <a:schemeClr val="bg1"/>
          </a:solidFill>
          <a:ln w="9525">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kern="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阳性</a:t>
            </a:r>
            <a:r>
              <a:rPr lang="zh-CN" altLang="zh-CN" kern="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转运至定点医院</a:t>
            </a:r>
            <a:endParaRPr lang="zh-CN"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3" name="矩形: 圆角 72">
            <a:extLst>
              <a:ext uri="{FF2B5EF4-FFF2-40B4-BE49-F238E27FC236}">
                <a16:creationId xmlns:a16="http://schemas.microsoft.com/office/drawing/2014/main" id="{E1844AC2-F272-4591-8F70-7DC919EDB1A9}"/>
              </a:ext>
            </a:extLst>
          </p:cNvPr>
          <p:cNvSpPr/>
          <p:nvPr/>
        </p:nvSpPr>
        <p:spPr>
          <a:xfrm>
            <a:off x="3538496" y="4761765"/>
            <a:ext cx="961968" cy="447671"/>
          </a:xfrm>
          <a:prstGeom prst="roundRect">
            <a:avLst/>
          </a:prstGeom>
          <a:solidFill>
            <a:schemeClr val="bg1"/>
          </a:solidFill>
          <a:ln w="9525">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全阴 </a:t>
            </a:r>
            <a:endParaRPr lang="zh-CN" altLang="zh-CN"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74" name="直接箭头连接符 73">
            <a:extLst>
              <a:ext uri="{FF2B5EF4-FFF2-40B4-BE49-F238E27FC236}">
                <a16:creationId xmlns:a16="http://schemas.microsoft.com/office/drawing/2014/main" id="{36F2DE93-93BD-4AA4-873B-D8DE63EBF8C7}"/>
              </a:ext>
            </a:extLst>
          </p:cNvPr>
          <p:cNvCxnSpPr>
            <a:cxnSpLocks/>
          </p:cNvCxnSpPr>
          <p:nvPr/>
        </p:nvCxnSpPr>
        <p:spPr>
          <a:xfrm>
            <a:off x="3511410" y="4746281"/>
            <a:ext cx="0" cy="4602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连接符: 肘形 74">
            <a:extLst>
              <a:ext uri="{FF2B5EF4-FFF2-40B4-BE49-F238E27FC236}">
                <a16:creationId xmlns:a16="http://schemas.microsoft.com/office/drawing/2014/main" id="{D4C36009-5F5E-4D3E-A403-E332BBC0C771}"/>
              </a:ext>
            </a:extLst>
          </p:cNvPr>
          <p:cNvCxnSpPr>
            <a:cxnSpLocks/>
          </p:cNvCxnSpPr>
          <p:nvPr/>
        </p:nvCxnSpPr>
        <p:spPr>
          <a:xfrm rot="5400000" flipH="1" flipV="1">
            <a:off x="6231775" y="4273286"/>
            <a:ext cx="16766" cy="1937300"/>
          </a:xfrm>
          <a:prstGeom prst="bentConnector3">
            <a:avLst>
              <a:gd name="adj1" fmla="val 1463474"/>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6" name="连接符: 肘形 75">
            <a:extLst>
              <a:ext uri="{FF2B5EF4-FFF2-40B4-BE49-F238E27FC236}">
                <a16:creationId xmlns:a16="http://schemas.microsoft.com/office/drawing/2014/main" id="{35871956-FD29-43BD-80F7-A58F1E8CBA71}"/>
              </a:ext>
            </a:extLst>
          </p:cNvPr>
          <p:cNvCxnSpPr>
            <a:cxnSpLocks/>
          </p:cNvCxnSpPr>
          <p:nvPr/>
        </p:nvCxnSpPr>
        <p:spPr>
          <a:xfrm>
            <a:off x="4647884" y="4095487"/>
            <a:ext cx="1633173" cy="849415"/>
          </a:xfrm>
          <a:prstGeom prst="bentConnector3">
            <a:avLst>
              <a:gd name="adj1" fmla="val 9999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矩形: 圆角 76">
            <a:extLst>
              <a:ext uri="{FF2B5EF4-FFF2-40B4-BE49-F238E27FC236}">
                <a16:creationId xmlns:a16="http://schemas.microsoft.com/office/drawing/2014/main" id="{D67D0199-3154-4529-855C-D8C61618E337}"/>
              </a:ext>
            </a:extLst>
          </p:cNvPr>
          <p:cNvSpPr/>
          <p:nvPr/>
        </p:nvSpPr>
        <p:spPr>
          <a:xfrm>
            <a:off x="4768219" y="4188188"/>
            <a:ext cx="1076416" cy="668568"/>
          </a:xfrm>
          <a:prstGeom prst="roundRect">
            <a:avLst>
              <a:gd name="adj" fmla="val 50000"/>
            </a:avLst>
          </a:prstGeom>
          <a:solidFill>
            <a:schemeClr val="bg1"/>
          </a:solidFill>
          <a:ln w="9525">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部分</a:t>
            </a:r>
            <a:endParaRPr lang="en-US" altLang="zh-CN"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a:p>
            <a:pPr algn="ctr"/>
            <a:r>
              <a:rPr lang="zh-CN" altLang="en-US"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阳性</a:t>
            </a:r>
            <a:r>
              <a:rPr lang="zh-CN" altLang="en-US"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 </a:t>
            </a:r>
            <a:endParaRPr lang="zh-CN" altLang="zh-CN"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78" name="直接箭头连接符 77">
            <a:extLst>
              <a:ext uri="{FF2B5EF4-FFF2-40B4-BE49-F238E27FC236}">
                <a16:creationId xmlns:a16="http://schemas.microsoft.com/office/drawing/2014/main" id="{20754C57-9ED1-423D-9DA5-CDBBEAB640DB}"/>
              </a:ext>
            </a:extLst>
          </p:cNvPr>
          <p:cNvCxnSpPr>
            <a:cxnSpLocks/>
            <a:stCxn id="62" idx="3"/>
            <a:endCxn id="58" idx="1"/>
          </p:cNvCxnSpPr>
          <p:nvPr/>
        </p:nvCxnSpPr>
        <p:spPr>
          <a:xfrm>
            <a:off x="4614887" y="1938870"/>
            <a:ext cx="2641144" cy="71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直接箭头连接符 80">
            <a:extLst>
              <a:ext uri="{FF2B5EF4-FFF2-40B4-BE49-F238E27FC236}">
                <a16:creationId xmlns:a16="http://schemas.microsoft.com/office/drawing/2014/main" id="{404F11CE-77EB-4A6B-8EAE-1FF6F00FF9B7}"/>
              </a:ext>
            </a:extLst>
          </p:cNvPr>
          <p:cNvCxnSpPr>
            <a:cxnSpLocks/>
            <a:stCxn id="62" idx="2"/>
            <a:endCxn id="64" idx="0"/>
          </p:cNvCxnSpPr>
          <p:nvPr/>
        </p:nvCxnSpPr>
        <p:spPr>
          <a:xfrm flipH="1">
            <a:off x="3523575" y="2298870"/>
            <a:ext cx="2374" cy="4074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直接箭头连接符 81">
            <a:extLst>
              <a:ext uri="{FF2B5EF4-FFF2-40B4-BE49-F238E27FC236}">
                <a16:creationId xmlns:a16="http://schemas.microsoft.com/office/drawing/2014/main" id="{92B694BD-588E-4948-8D1C-7992C97E25D4}"/>
              </a:ext>
            </a:extLst>
          </p:cNvPr>
          <p:cNvCxnSpPr>
            <a:cxnSpLocks/>
            <a:stCxn id="64" idx="2"/>
            <a:endCxn id="63" idx="0"/>
          </p:cNvCxnSpPr>
          <p:nvPr/>
        </p:nvCxnSpPr>
        <p:spPr>
          <a:xfrm>
            <a:off x="3523575" y="3426349"/>
            <a:ext cx="8286" cy="3429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直接箭头连接符 83">
            <a:extLst>
              <a:ext uri="{FF2B5EF4-FFF2-40B4-BE49-F238E27FC236}">
                <a16:creationId xmlns:a16="http://schemas.microsoft.com/office/drawing/2014/main" id="{549914FA-02B2-4ECA-969B-D32D16DDBC23}"/>
              </a:ext>
            </a:extLst>
          </p:cNvPr>
          <p:cNvCxnSpPr>
            <a:cxnSpLocks/>
            <a:stCxn id="58" idx="2"/>
            <a:endCxn id="56" idx="0"/>
          </p:cNvCxnSpPr>
          <p:nvPr/>
        </p:nvCxnSpPr>
        <p:spPr>
          <a:xfrm>
            <a:off x="8337847" y="2306011"/>
            <a:ext cx="0" cy="4777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连接符: 肘形 84">
            <a:extLst>
              <a:ext uri="{FF2B5EF4-FFF2-40B4-BE49-F238E27FC236}">
                <a16:creationId xmlns:a16="http://schemas.microsoft.com/office/drawing/2014/main" id="{A96CF48C-1735-4AA7-9A9E-13A8A45C301E}"/>
              </a:ext>
            </a:extLst>
          </p:cNvPr>
          <p:cNvCxnSpPr>
            <a:cxnSpLocks/>
          </p:cNvCxnSpPr>
          <p:nvPr/>
        </p:nvCxnSpPr>
        <p:spPr>
          <a:xfrm rot="5400000" flipH="1" flipV="1">
            <a:off x="4909853" y="1698775"/>
            <a:ext cx="2848352" cy="6052035"/>
          </a:xfrm>
          <a:prstGeom prst="bentConnector4">
            <a:avLst>
              <a:gd name="adj1" fmla="val -8026"/>
              <a:gd name="adj2" fmla="val 103777"/>
            </a:avLst>
          </a:prstGeom>
          <a:ln cmpd="thickThin">
            <a:solidFill>
              <a:schemeClr val="tx1"/>
            </a:solidFill>
            <a:headEnd type="none"/>
            <a:tailEnd type="diamond" w="lg" len="lg"/>
          </a:ln>
        </p:spPr>
        <p:style>
          <a:lnRef idx="1">
            <a:schemeClr val="accent1"/>
          </a:lnRef>
          <a:fillRef idx="0">
            <a:schemeClr val="accent1"/>
          </a:fillRef>
          <a:effectRef idx="0">
            <a:schemeClr val="accent1"/>
          </a:effectRef>
          <a:fontRef idx="minor">
            <a:schemeClr val="tx1"/>
          </a:fontRef>
        </p:style>
      </p:cxnSp>
      <p:sp>
        <p:nvSpPr>
          <p:cNvPr id="142" name="标题 141">
            <a:extLst>
              <a:ext uri="{FF2B5EF4-FFF2-40B4-BE49-F238E27FC236}">
                <a16:creationId xmlns:a16="http://schemas.microsoft.com/office/drawing/2014/main" id="{B35C4932-A692-4643-B06D-FDCB5EC65311}"/>
              </a:ext>
            </a:extLst>
          </p:cNvPr>
          <p:cNvSpPr>
            <a:spLocks noGrp="1"/>
          </p:cNvSpPr>
          <p:nvPr>
            <p:ph type="title"/>
          </p:nvPr>
        </p:nvSpPr>
        <p:spPr>
          <a:xfrm>
            <a:off x="838200" y="365125"/>
            <a:ext cx="10515600" cy="779145"/>
          </a:xfrm>
        </p:spPr>
        <p:txBody>
          <a:bodyPr/>
          <a:lstStyle/>
          <a:p>
            <a:r>
              <a:rPr lang="zh-CN" altLang="en-US" dirty="0"/>
              <a:t>初筛阳性处置流程</a:t>
            </a:r>
            <a:r>
              <a:rPr lang="en-US" altLang="zh-CN" dirty="0"/>
              <a:t>—</a:t>
            </a:r>
            <a:r>
              <a:rPr lang="zh-CN" altLang="en-US" dirty="0"/>
              <a:t>混检</a:t>
            </a:r>
          </a:p>
        </p:txBody>
      </p:sp>
    </p:spTree>
    <p:extLst>
      <p:ext uri="{BB962C8B-B14F-4D97-AF65-F5344CB8AC3E}">
        <p14:creationId xmlns:p14="http://schemas.microsoft.com/office/powerpoint/2010/main" val="1919974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A5916F-6775-4620-828C-628D885CBA12}"/>
              </a:ext>
            </a:extLst>
          </p:cNvPr>
          <p:cNvSpPr>
            <a:spLocks noGrp="1"/>
          </p:cNvSpPr>
          <p:nvPr>
            <p:ph type="title"/>
          </p:nvPr>
        </p:nvSpPr>
        <p:spPr/>
        <p:txBody>
          <a:bodyPr/>
          <a:lstStyle/>
          <a:p>
            <a:r>
              <a:rPr lang="zh-CN" altLang="en-US" dirty="0"/>
              <a:t>抗原检测阳性处置流程</a:t>
            </a:r>
          </a:p>
        </p:txBody>
      </p:sp>
      <p:sp>
        <p:nvSpPr>
          <p:cNvPr id="3" name="灯片编号占位符 2">
            <a:extLst>
              <a:ext uri="{FF2B5EF4-FFF2-40B4-BE49-F238E27FC236}">
                <a16:creationId xmlns:a16="http://schemas.microsoft.com/office/drawing/2014/main" id="{EF19A545-8177-4BEA-90D5-C8316A751FB6}"/>
              </a:ext>
            </a:extLst>
          </p:cNvPr>
          <p:cNvSpPr>
            <a:spLocks noGrp="1"/>
          </p:cNvSpPr>
          <p:nvPr>
            <p:ph type="sldNum" sz="quarter" idx="12"/>
          </p:nvPr>
        </p:nvSpPr>
        <p:spPr/>
        <p:txBody>
          <a:bodyPr/>
          <a:lstStyle/>
          <a:p>
            <a:fld id="{7D9BB5D0-35E4-459D-AEF3-FE4D7C45CC19}" type="slidenum">
              <a:rPr lang="zh-CN" altLang="en-US" smtClean="0"/>
              <a:t>9</a:t>
            </a:fld>
            <a:endParaRPr lang="zh-CN" altLang="en-US"/>
          </a:p>
        </p:txBody>
      </p:sp>
      <p:sp>
        <p:nvSpPr>
          <p:cNvPr id="5" name="流程图: 终止 4">
            <a:extLst>
              <a:ext uri="{FF2B5EF4-FFF2-40B4-BE49-F238E27FC236}">
                <a16:creationId xmlns:a16="http://schemas.microsoft.com/office/drawing/2014/main" id="{3BEB2D26-59B7-4684-91FD-F8FE8D667CED}"/>
              </a:ext>
            </a:extLst>
          </p:cNvPr>
          <p:cNvSpPr/>
          <p:nvPr/>
        </p:nvSpPr>
        <p:spPr>
          <a:xfrm>
            <a:off x="7452178" y="2783784"/>
            <a:ext cx="1771338" cy="1002642"/>
          </a:xfrm>
          <a:prstGeom prst="flowChartTerminator">
            <a:avLst/>
          </a:prstGeom>
          <a:solidFill>
            <a:srgbClr val="C00000"/>
          </a:solidFill>
          <a:ln w="9525" cap="flat" cmpd="sng" algn="ctr">
            <a:solidFill>
              <a:schemeClr val="tx1"/>
            </a:solidFill>
            <a:prstDash val="solid"/>
            <a:miter lim="800000"/>
          </a:ln>
        </p:spPr>
        <p:txBody>
          <a:bodyPr rot="0" spcFirstLastPara="0" vert="horz" wrap="square" lIns="67213" tIns="33608" rIns="67213" bIns="33608" numCol="1" spcCol="0" rtlCol="0" fromWordArt="0" anchor="ctr" anchorCtr="0" forceAA="0" compatLnSpc="1">
            <a:noAutofit/>
          </a:bodyPr>
          <a:lstStyle/>
          <a:p>
            <a:pPr algn="ctr"/>
            <a:r>
              <a:rPr lang="zh-CN" altLang="en-US" kern="100" dirty="0">
                <a:solidFill>
                  <a:srgbClr val="FFFF00"/>
                </a:solidFill>
                <a:latin typeface="微软雅黑" panose="020B0503020204020204" pitchFamily="34" charset="-122"/>
                <a:ea typeface="微软雅黑" panose="020B0503020204020204" pitchFamily="34" charset="-122"/>
                <a:cs typeface="Times New Roman" panose="02020603050405020304" pitchFamily="18" charset="0"/>
              </a:rPr>
              <a:t>启动校园疫情防控应急响应</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矩形: 圆角 5">
            <a:extLst>
              <a:ext uri="{FF2B5EF4-FFF2-40B4-BE49-F238E27FC236}">
                <a16:creationId xmlns:a16="http://schemas.microsoft.com/office/drawing/2014/main" id="{C96EE321-A07F-4873-B90A-7919BCEAAD7E}"/>
              </a:ext>
            </a:extLst>
          </p:cNvPr>
          <p:cNvSpPr/>
          <p:nvPr/>
        </p:nvSpPr>
        <p:spPr>
          <a:xfrm>
            <a:off x="7256031" y="1586011"/>
            <a:ext cx="2163632" cy="720000"/>
          </a:xfrm>
          <a:prstGeom prst="roundRect">
            <a:avLst/>
          </a:prstGeom>
          <a:noFill/>
          <a:ln w="9525">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kern="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学校疫情防控领导小组</a:t>
            </a:r>
            <a:endParaRPr lang="zh-CN"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矩形: 圆角 6">
            <a:extLst>
              <a:ext uri="{FF2B5EF4-FFF2-40B4-BE49-F238E27FC236}">
                <a16:creationId xmlns:a16="http://schemas.microsoft.com/office/drawing/2014/main" id="{00B2F33F-295B-4E79-9D07-58D31D8D761F}"/>
              </a:ext>
            </a:extLst>
          </p:cNvPr>
          <p:cNvSpPr/>
          <p:nvPr/>
        </p:nvSpPr>
        <p:spPr>
          <a:xfrm>
            <a:off x="2437011" y="1578870"/>
            <a:ext cx="2177876" cy="720000"/>
          </a:xfrm>
          <a:prstGeom prst="roundRect">
            <a:avLst/>
          </a:prstGeom>
          <a:solidFill>
            <a:schemeClr val="bg1"/>
          </a:solidFill>
          <a:ln w="9525">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抗原自测</a:t>
            </a:r>
            <a:r>
              <a:rPr lang="zh-CN" altLang="zh-CN"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阳性</a:t>
            </a:r>
          </a:p>
        </p:txBody>
      </p:sp>
      <p:sp>
        <p:nvSpPr>
          <p:cNvPr id="8" name="矩形: 圆角 7">
            <a:extLst>
              <a:ext uri="{FF2B5EF4-FFF2-40B4-BE49-F238E27FC236}">
                <a16:creationId xmlns:a16="http://schemas.microsoft.com/office/drawing/2014/main" id="{9CA82577-08BE-47EC-AC5F-6AC77DF5E10E}"/>
              </a:ext>
            </a:extLst>
          </p:cNvPr>
          <p:cNvSpPr/>
          <p:nvPr/>
        </p:nvSpPr>
        <p:spPr>
          <a:xfrm>
            <a:off x="2442923" y="3769341"/>
            <a:ext cx="2177876" cy="900000"/>
          </a:xfrm>
          <a:prstGeom prst="roundRect">
            <a:avLst/>
          </a:prstGeom>
          <a:solidFill>
            <a:schemeClr val="bg1"/>
          </a:solidFill>
          <a:ln w="9525">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zh-CN" kern="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转运至</a:t>
            </a:r>
            <a:r>
              <a:rPr lang="zh-CN" altLang="en-US" kern="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指定场所</a:t>
            </a:r>
            <a:endParaRPr lang="en-US" altLang="zh-CN" kern="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algn="ctr"/>
            <a:r>
              <a:rPr lang="zh-CN" altLang="en-US" kern="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核酸采样复核</a:t>
            </a:r>
            <a:endParaRPr lang="zh-CN"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矩形: 圆角 8">
            <a:extLst>
              <a:ext uri="{FF2B5EF4-FFF2-40B4-BE49-F238E27FC236}">
                <a16:creationId xmlns:a16="http://schemas.microsoft.com/office/drawing/2014/main" id="{FCCB1EA8-5CA5-4F46-ACAC-1B22936FCE47}"/>
              </a:ext>
            </a:extLst>
          </p:cNvPr>
          <p:cNvSpPr/>
          <p:nvPr/>
        </p:nvSpPr>
        <p:spPr>
          <a:xfrm>
            <a:off x="2434637" y="2706349"/>
            <a:ext cx="2177876" cy="720000"/>
          </a:xfrm>
          <a:prstGeom prst="roundRect">
            <a:avLst/>
          </a:prstGeom>
          <a:solidFill>
            <a:schemeClr val="bg1"/>
          </a:solidFill>
          <a:ln w="9525">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就地隔离</a:t>
            </a:r>
            <a:endParaRPr lang="zh-CN"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矩形: 圆角 9">
            <a:extLst>
              <a:ext uri="{FF2B5EF4-FFF2-40B4-BE49-F238E27FC236}">
                <a16:creationId xmlns:a16="http://schemas.microsoft.com/office/drawing/2014/main" id="{F24C3D25-CF6C-47DD-878D-7BC362F0FDA9}"/>
              </a:ext>
            </a:extLst>
          </p:cNvPr>
          <p:cNvSpPr/>
          <p:nvPr/>
        </p:nvSpPr>
        <p:spPr>
          <a:xfrm>
            <a:off x="2560632" y="5239812"/>
            <a:ext cx="1901556" cy="892212"/>
          </a:xfrm>
          <a:prstGeom prst="roundRect">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kern="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解除隔离</a:t>
            </a:r>
            <a:endParaRPr lang="en-US" altLang="zh-CN" kern="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a:p>
            <a:pPr algn="ctr"/>
            <a:r>
              <a:rPr lang="zh-CN" altLang="en-US" kern="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终止应急响应</a:t>
            </a:r>
            <a:endParaRPr lang="zh-CN" altLang="zh-CN"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 name="矩形: 圆角 11">
            <a:extLst>
              <a:ext uri="{FF2B5EF4-FFF2-40B4-BE49-F238E27FC236}">
                <a16:creationId xmlns:a16="http://schemas.microsoft.com/office/drawing/2014/main" id="{CAE8F6DD-87D1-4C09-BC8B-845600216BE9}"/>
              </a:ext>
            </a:extLst>
          </p:cNvPr>
          <p:cNvSpPr/>
          <p:nvPr/>
        </p:nvSpPr>
        <p:spPr>
          <a:xfrm>
            <a:off x="5517905" y="5008001"/>
            <a:ext cx="1423514" cy="892212"/>
          </a:xfrm>
          <a:prstGeom prst="roundRect">
            <a:avLst/>
          </a:prstGeom>
          <a:solidFill>
            <a:schemeClr val="bg1"/>
          </a:solidFill>
          <a:ln w="9525">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kern="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阳性</a:t>
            </a:r>
            <a:r>
              <a:rPr lang="zh-CN" altLang="zh-CN" kern="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转运至定点医院</a:t>
            </a:r>
            <a:endParaRPr lang="zh-CN"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矩形: 圆角 12">
            <a:extLst>
              <a:ext uri="{FF2B5EF4-FFF2-40B4-BE49-F238E27FC236}">
                <a16:creationId xmlns:a16="http://schemas.microsoft.com/office/drawing/2014/main" id="{AB61A413-13A8-4E89-A4A4-112E742C421E}"/>
              </a:ext>
            </a:extLst>
          </p:cNvPr>
          <p:cNvSpPr/>
          <p:nvPr/>
        </p:nvSpPr>
        <p:spPr>
          <a:xfrm>
            <a:off x="3538496" y="4761765"/>
            <a:ext cx="961968" cy="447671"/>
          </a:xfrm>
          <a:prstGeom prst="roundRect">
            <a:avLst/>
          </a:prstGeom>
          <a:solidFill>
            <a:schemeClr val="bg1"/>
          </a:solidFill>
          <a:ln w="9525">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阴性 </a:t>
            </a:r>
            <a:endParaRPr lang="zh-CN" altLang="zh-CN"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14" name="直接箭头连接符 13">
            <a:extLst>
              <a:ext uri="{FF2B5EF4-FFF2-40B4-BE49-F238E27FC236}">
                <a16:creationId xmlns:a16="http://schemas.microsoft.com/office/drawing/2014/main" id="{32244E67-DEDD-47BF-B5D3-151371D2B79E}"/>
              </a:ext>
            </a:extLst>
          </p:cNvPr>
          <p:cNvCxnSpPr>
            <a:cxnSpLocks/>
          </p:cNvCxnSpPr>
          <p:nvPr/>
        </p:nvCxnSpPr>
        <p:spPr>
          <a:xfrm>
            <a:off x="3511410" y="4746281"/>
            <a:ext cx="0" cy="4602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连接符: 肘形 15">
            <a:extLst>
              <a:ext uri="{FF2B5EF4-FFF2-40B4-BE49-F238E27FC236}">
                <a16:creationId xmlns:a16="http://schemas.microsoft.com/office/drawing/2014/main" id="{43D5D158-CFE0-4AB5-B91A-11CEB03D6D3E}"/>
              </a:ext>
            </a:extLst>
          </p:cNvPr>
          <p:cNvCxnSpPr>
            <a:cxnSpLocks/>
          </p:cNvCxnSpPr>
          <p:nvPr/>
        </p:nvCxnSpPr>
        <p:spPr>
          <a:xfrm>
            <a:off x="4647884" y="4095487"/>
            <a:ext cx="1633173" cy="849415"/>
          </a:xfrm>
          <a:prstGeom prst="bentConnector3">
            <a:avLst>
              <a:gd name="adj1" fmla="val 9999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矩形: 圆角 16">
            <a:extLst>
              <a:ext uri="{FF2B5EF4-FFF2-40B4-BE49-F238E27FC236}">
                <a16:creationId xmlns:a16="http://schemas.microsoft.com/office/drawing/2014/main" id="{E171A834-D1F2-4A1E-B3E3-DF85031D709A}"/>
              </a:ext>
            </a:extLst>
          </p:cNvPr>
          <p:cNvSpPr/>
          <p:nvPr/>
        </p:nvSpPr>
        <p:spPr>
          <a:xfrm>
            <a:off x="4768219" y="4188188"/>
            <a:ext cx="1076416" cy="668568"/>
          </a:xfrm>
          <a:prstGeom prst="roundRect">
            <a:avLst>
              <a:gd name="adj" fmla="val 50000"/>
            </a:avLst>
          </a:prstGeom>
          <a:solidFill>
            <a:schemeClr val="bg1"/>
          </a:solidFill>
          <a:ln w="9525">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阳性</a:t>
            </a:r>
            <a:r>
              <a:rPr lang="zh-CN" altLang="en-US"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 </a:t>
            </a:r>
            <a:endParaRPr lang="zh-CN" altLang="zh-CN"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18" name="直接箭头连接符 17">
            <a:extLst>
              <a:ext uri="{FF2B5EF4-FFF2-40B4-BE49-F238E27FC236}">
                <a16:creationId xmlns:a16="http://schemas.microsoft.com/office/drawing/2014/main" id="{C8C4CCEA-2CEE-4B3E-A12C-F24B2C953F16}"/>
              </a:ext>
            </a:extLst>
          </p:cNvPr>
          <p:cNvCxnSpPr>
            <a:cxnSpLocks/>
            <a:stCxn id="7" idx="3"/>
            <a:endCxn id="6" idx="1"/>
          </p:cNvCxnSpPr>
          <p:nvPr/>
        </p:nvCxnSpPr>
        <p:spPr>
          <a:xfrm>
            <a:off x="4614887" y="1938870"/>
            <a:ext cx="2641144" cy="71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a:extLst>
              <a:ext uri="{FF2B5EF4-FFF2-40B4-BE49-F238E27FC236}">
                <a16:creationId xmlns:a16="http://schemas.microsoft.com/office/drawing/2014/main" id="{386CE92F-4779-41E7-BD28-EF3A15292B13}"/>
              </a:ext>
            </a:extLst>
          </p:cNvPr>
          <p:cNvCxnSpPr>
            <a:cxnSpLocks/>
            <a:stCxn id="7" idx="2"/>
            <a:endCxn id="9" idx="0"/>
          </p:cNvCxnSpPr>
          <p:nvPr/>
        </p:nvCxnSpPr>
        <p:spPr>
          <a:xfrm flipH="1">
            <a:off x="3523575" y="2298870"/>
            <a:ext cx="2374" cy="4074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a:extLst>
              <a:ext uri="{FF2B5EF4-FFF2-40B4-BE49-F238E27FC236}">
                <a16:creationId xmlns:a16="http://schemas.microsoft.com/office/drawing/2014/main" id="{45CB19A2-F944-4FDE-A0A5-D6FE1730306F}"/>
              </a:ext>
            </a:extLst>
          </p:cNvPr>
          <p:cNvCxnSpPr>
            <a:cxnSpLocks/>
            <a:stCxn id="9" idx="2"/>
            <a:endCxn id="8" idx="0"/>
          </p:cNvCxnSpPr>
          <p:nvPr/>
        </p:nvCxnSpPr>
        <p:spPr>
          <a:xfrm>
            <a:off x="3523575" y="3426349"/>
            <a:ext cx="8286" cy="3429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a:extLst>
              <a:ext uri="{FF2B5EF4-FFF2-40B4-BE49-F238E27FC236}">
                <a16:creationId xmlns:a16="http://schemas.microsoft.com/office/drawing/2014/main" id="{BF05B77C-F103-497C-8BE2-B21857ACEE73}"/>
              </a:ext>
            </a:extLst>
          </p:cNvPr>
          <p:cNvCxnSpPr>
            <a:cxnSpLocks/>
            <a:stCxn id="6" idx="2"/>
            <a:endCxn id="5" idx="0"/>
          </p:cNvCxnSpPr>
          <p:nvPr/>
        </p:nvCxnSpPr>
        <p:spPr>
          <a:xfrm>
            <a:off x="8337847" y="2306011"/>
            <a:ext cx="0" cy="4777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连接符: 肘形 21">
            <a:extLst>
              <a:ext uri="{FF2B5EF4-FFF2-40B4-BE49-F238E27FC236}">
                <a16:creationId xmlns:a16="http://schemas.microsoft.com/office/drawing/2014/main" id="{329EBB1A-5B7A-4E9C-A08B-1EFE9BAFE2D8}"/>
              </a:ext>
            </a:extLst>
          </p:cNvPr>
          <p:cNvCxnSpPr>
            <a:cxnSpLocks/>
            <a:stCxn id="10" idx="2"/>
            <a:endCxn id="5" idx="3"/>
          </p:cNvCxnSpPr>
          <p:nvPr/>
        </p:nvCxnSpPr>
        <p:spPr>
          <a:xfrm rot="5400000" flipH="1" flipV="1">
            <a:off x="4944003" y="1852512"/>
            <a:ext cx="2846919" cy="5712106"/>
          </a:xfrm>
          <a:prstGeom prst="bentConnector4">
            <a:avLst>
              <a:gd name="adj1" fmla="val -8030"/>
              <a:gd name="adj2" fmla="val 104002"/>
            </a:avLst>
          </a:prstGeom>
          <a:ln cmpd="thickThin">
            <a:solidFill>
              <a:schemeClr val="tx1"/>
            </a:solidFill>
            <a:headEnd type="none"/>
            <a:tailEnd type="diamond"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26556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4113ef2763e34584c133593fa4f926eb5351887"/>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4079</TotalTime>
  <Words>5920</Words>
  <Application>Microsoft Office PowerPoint</Application>
  <PresentationFormat>宽屏</PresentationFormat>
  <Paragraphs>409</Paragraphs>
  <Slides>30</Slides>
  <Notes>30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30</vt:i4>
      </vt:variant>
    </vt:vector>
  </HeadingPairs>
  <TitlesOfParts>
    <vt:vector size="40" baseType="lpstr">
      <vt:lpstr>等线 Light</vt:lpstr>
      <vt:lpstr>方正仿宋简体</vt:lpstr>
      <vt:lpstr>楷体</vt:lpstr>
      <vt:lpstr>宋体</vt:lpstr>
      <vt:lpstr>微软雅黑</vt:lpstr>
      <vt:lpstr>Arial</vt:lpstr>
      <vt:lpstr>Calibri</vt:lpstr>
      <vt:lpstr>Times New Roman</vt:lpstr>
      <vt:lpstr>Wingdings</vt:lpstr>
      <vt:lpstr>Office 主题</vt:lpstr>
      <vt:lpstr>PowerPoint 演示文稿</vt:lpstr>
      <vt:lpstr>近期国内疫情态势</vt:lpstr>
      <vt:lpstr>编制背景</vt:lpstr>
      <vt:lpstr>工作原则</vt:lpstr>
      <vt:lpstr>组织体系</vt:lpstr>
      <vt:lpstr>一、信息上报</vt:lpstr>
      <vt:lpstr>初筛阳性处置流程—单管</vt:lpstr>
      <vt:lpstr>初筛阳性处置流程—混检</vt:lpstr>
      <vt:lpstr>抗原检测阳性处置流程</vt:lpstr>
      <vt:lpstr>二、启动联防联控机制</vt:lpstr>
      <vt:lpstr>三、启动校园应急响应</vt:lpstr>
      <vt:lpstr>四、校园封闭与管控</vt:lpstr>
      <vt:lpstr>五、协助流调与风险人群排查</vt:lpstr>
      <vt:lpstr>接触者类型判定</vt:lpstr>
      <vt:lpstr>六、健康管理与监测</vt:lpstr>
      <vt:lpstr>六、健康管理与监测</vt:lpstr>
      <vt:lpstr>七、分区管控</vt:lpstr>
      <vt:lpstr>八、校园消杀与环境管理</vt:lpstr>
      <vt:lpstr>九、后勤保障与服务</vt:lpstr>
      <vt:lpstr>九、后勤保障与服务</vt:lpstr>
      <vt:lpstr>九、后勤保障与服务</vt:lpstr>
      <vt:lpstr>九、后勤保障与服务</vt:lpstr>
      <vt:lpstr>十、健康宣教</vt:lpstr>
      <vt:lpstr>十一、心理健康服务</vt:lpstr>
      <vt:lpstr>十二、教学运行</vt:lpstr>
      <vt:lpstr>十三、舆论宣传引导</vt:lpstr>
      <vt:lpstr>十四、紧急医疗救助</vt:lpstr>
      <vt:lpstr>应急处置流程图</vt:lpstr>
      <vt:lpstr>预案使用注意事项</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WANG JIANMING</dc:creator>
  <cp:lastModifiedBy>WANG JIANMING</cp:lastModifiedBy>
  <cp:revision>505</cp:revision>
  <dcterms:created xsi:type="dcterms:W3CDTF">2021-10-28T07:14:07Z</dcterms:created>
  <dcterms:modified xsi:type="dcterms:W3CDTF">2022-03-22T04:47:33Z</dcterms:modified>
</cp:coreProperties>
</file>