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64" r:id="rId5"/>
    <p:sldId id="265" r:id="rId6"/>
    <p:sldId id="266" r:id="rId7"/>
    <p:sldId id="260" r:id="rId8"/>
    <p:sldId id="269" r:id="rId9"/>
    <p:sldId id="273" r:id="rId10"/>
    <p:sldId id="275" r:id="rId11"/>
    <p:sldId id="271" r:id="rId12"/>
    <p:sldId id="259" r:id="rId13"/>
    <p:sldId id="261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E13F-9CF8-468E-89ED-4DA2287C71C6}" type="datetimeFigureOut">
              <a:rPr lang="zh-CN" altLang="en-US" smtClean="0"/>
              <a:t>2021/1/7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0B11-CE57-4E8B-8D7D-A18862E953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217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E13F-9CF8-468E-89ED-4DA2287C71C6}" type="datetimeFigureOut">
              <a:rPr lang="zh-CN" altLang="en-US" smtClean="0"/>
              <a:t>2021/1/7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0B11-CE57-4E8B-8D7D-A18862E953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018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E13F-9CF8-468E-89ED-4DA2287C71C6}" type="datetimeFigureOut">
              <a:rPr lang="zh-CN" altLang="en-US" smtClean="0"/>
              <a:t>2021/1/7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0B11-CE57-4E8B-8D7D-A18862E953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68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E13F-9CF8-468E-89ED-4DA2287C71C6}" type="datetimeFigureOut">
              <a:rPr lang="zh-CN" altLang="en-US" smtClean="0"/>
              <a:t>2021/1/7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0B11-CE57-4E8B-8D7D-A18862E953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988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E13F-9CF8-468E-89ED-4DA2287C71C6}" type="datetimeFigureOut">
              <a:rPr lang="zh-CN" altLang="en-US" smtClean="0"/>
              <a:t>2021/1/7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0B11-CE57-4E8B-8D7D-A18862E953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020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E13F-9CF8-468E-89ED-4DA2287C71C6}" type="datetimeFigureOut">
              <a:rPr lang="zh-CN" altLang="en-US" smtClean="0"/>
              <a:t>2021/1/7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0B11-CE57-4E8B-8D7D-A18862E953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559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E13F-9CF8-468E-89ED-4DA2287C71C6}" type="datetimeFigureOut">
              <a:rPr lang="zh-CN" altLang="en-US" smtClean="0"/>
              <a:t>2021/1/7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0B11-CE57-4E8B-8D7D-A18862E953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130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E13F-9CF8-468E-89ED-4DA2287C71C6}" type="datetimeFigureOut">
              <a:rPr lang="zh-CN" altLang="en-US" smtClean="0"/>
              <a:t>2021/1/7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0B11-CE57-4E8B-8D7D-A18862E953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697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E13F-9CF8-468E-89ED-4DA2287C71C6}" type="datetimeFigureOut">
              <a:rPr lang="zh-CN" altLang="en-US" smtClean="0"/>
              <a:t>2021/1/7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0B11-CE57-4E8B-8D7D-A18862E953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367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E13F-9CF8-468E-89ED-4DA2287C71C6}" type="datetimeFigureOut">
              <a:rPr lang="zh-CN" altLang="en-US" smtClean="0"/>
              <a:t>2021/1/7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0B11-CE57-4E8B-8D7D-A18862E953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663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E13F-9CF8-468E-89ED-4DA2287C71C6}" type="datetimeFigureOut">
              <a:rPr lang="zh-CN" altLang="en-US" smtClean="0"/>
              <a:t>2021/1/7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00B11-CE57-4E8B-8D7D-A18862E953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376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7E13F-9CF8-468E-89ED-4DA2287C71C6}" type="datetimeFigureOut">
              <a:rPr lang="zh-CN" altLang="en-US" smtClean="0"/>
              <a:t>2021/1/7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00B11-CE57-4E8B-8D7D-A18862E953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311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&#20363;2.gsp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&#20363;2&#65288;2&#65289;.gs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37869" y="2294561"/>
            <a:ext cx="63401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  <a:defRPr/>
            </a:pPr>
            <a:r>
              <a:rPr lang="zh-CN" altLang="en-US" sz="4800" b="1" dirty="0"/>
              <a:t>一次函数中的面积问题</a:t>
            </a:r>
          </a:p>
        </p:txBody>
      </p:sp>
    </p:spTree>
    <p:extLst>
      <p:ext uri="{BB962C8B-B14F-4D97-AF65-F5344CB8AC3E}">
        <p14:creationId xmlns:p14="http://schemas.microsoft.com/office/powerpoint/2010/main" val="3496235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20481"/>
          <p:cNvSpPr txBox="1">
            <a:spLocks noChangeArrowheads="1"/>
          </p:cNvSpPr>
          <p:nvPr/>
        </p:nvSpPr>
        <p:spPr bwMode="auto">
          <a:xfrm>
            <a:off x="453858" y="815300"/>
            <a:ext cx="968391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例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：已知：一次函数</a:t>
            </a:r>
            <a:r>
              <a:rPr lang="en-US" altLang="zh-CN" sz="2800" b="1" dirty="0">
                <a:latin typeface="Times New Roman" panose="02020603050405020304" pitchFamily="18" charset="0"/>
              </a:rPr>
              <a:t>y=-2x+8</a:t>
            </a:r>
            <a:r>
              <a:rPr lang="zh-CN" altLang="en-US" sz="2800" b="1" dirty="0">
                <a:latin typeface="Times New Roman" panose="02020603050405020304" pitchFamily="18" charset="0"/>
              </a:rPr>
              <a:t>的图象与</a:t>
            </a:r>
            <a:r>
              <a:rPr lang="en-US" altLang="zh-CN" sz="2800" b="1" dirty="0">
                <a:latin typeface="Times New Roman" panose="02020603050405020304" pitchFamily="18" charset="0"/>
              </a:rPr>
              <a:t>x</a:t>
            </a:r>
            <a:r>
              <a:rPr lang="zh-CN" altLang="en-US" sz="2800" b="1" dirty="0">
                <a:latin typeface="Times New Roman" panose="02020603050405020304" pitchFamily="18" charset="0"/>
              </a:rPr>
              <a:t>轴交于</a:t>
            </a:r>
            <a:r>
              <a:rPr lang="en-US" altLang="zh-CN" sz="2800" b="1" dirty="0">
                <a:latin typeface="Times New Roman" panose="02020603050405020304" pitchFamily="18" charset="0"/>
              </a:rPr>
              <a:t>B</a:t>
            </a:r>
            <a:r>
              <a:rPr lang="zh-CN" altLang="en-US" sz="2800" b="1" dirty="0">
                <a:latin typeface="Times New Roman" panose="02020603050405020304" pitchFamily="18" charset="0"/>
              </a:rPr>
              <a:t>点，与</a:t>
            </a:r>
            <a:r>
              <a:rPr lang="en-US" altLang="zh-CN" sz="2800" b="1" dirty="0">
                <a:latin typeface="Times New Roman" panose="02020603050405020304" pitchFamily="18" charset="0"/>
              </a:rPr>
              <a:t>y</a:t>
            </a:r>
            <a:r>
              <a:rPr lang="zh-CN" altLang="en-US" sz="2800" b="1" dirty="0">
                <a:latin typeface="Times New Roman" panose="02020603050405020304" pitchFamily="18" charset="0"/>
              </a:rPr>
              <a:t>轴交于</a:t>
            </a:r>
            <a:r>
              <a:rPr lang="en-US" altLang="zh-CN" sz="2800" b="1" dirty="0">
                <a:latin typeface="Times New Roman" panose="02020603050405020304" pitchFamily="18" charset="0"/>
              </a:rPr>
              <a:t>A</a:t>
            </a:r>
            <a:r>
              <a:rPr lang="zh-CN" altLang="en-US" sz="2800" b="1" dirty="0">
                <a:latin typeface="Times New Roman" panose="02020603050405020304" pitchFamily="18" charset="0"/>
              </a:rPr>
              <a:t>点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630191" y="292080"/>
            <a:ext cx="10488612" cy="523220"/>
          </a:xfrm>
          <a:prstGeom prst="rect">
            <a:avLst/>
          </a:prstGeom>
          <a:noFill/>
          <a:ln w="19050" algn="ctr">
            <a:noFill/>
            <a:prstDash val="sysDot"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2800" b="1" dirty="0">
                <a:solidFill>
                  <a:srgbClr val="FF3300"/>
                </a:solidFill>
              </a:rPr>
              <a:t>三、根据直线与坐标轴围成的三角形面积求坐标或函数的解析式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E0F5DF9-2060-4C70-AC34-C5C3E6D30D4D}"/>
              </a:ext>
            </a:extLst>
          </p:cNvPr>
          <p:cNvSpPr txBox="1"/>
          <p:nvPr/>
        </p:nvSpPr>
        <p:spPr>
          <a:xfrm>
            <a:off x="194285" y="1712367"/>
            <a:ext cx="103124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）</a:t>
            </a:r>
            <a:r>
              <a:rPr lang="en-US" altLang="zh-CN" sz="2800" b="1" dirty="0">
                <a:latin typeface="Times New Roman" panose="02020603050405020304" pitchFamily="18" charset="0"/>
              </a:rPr>
              <a:t>y</a:t>
            </a:r>
            <a:r>
              <a:rPr lang="zh-CN" altLang="en-US" sz="2800" b="1" dirty="0">
                <a:latin typeface="Times New Roman" panose="02020603050405020304" pitchFamily="18" charset="0"/>
              </a:rPr>
              <a:t>轴上有一点</a:t>
            </a:r>
            <a:r>
              <a:rPr lang="en-US" altLang="zh-CN" sz="2800" b="1" dirty="0">
                <a:latin typeface="Times New Roman" panose="02020603050405020304" pitchFamily="18" charset="0"/>
              </a:rPr>
              <a:t>C</a:t>
            </a:r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</a:rPr>
              <a:t>0</a:t>
            </a:r>
            <a:r>
              <a:rPr lang="zh-CN" altLang="en-US" sz="2800" b="1" dirty="0">
                <a:latin typeface="Times New Roman" panose="02020603050405020304" pitchFamily="18" charset="0"/>
              </a:rPr>
              <a:t>，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），若</a:t>
            </a:r>
            <a:r>
              <a:rPr lang="en-US" altLang="zh-CN" sz="2800" b="1" dirty="0">
                <a:latin typeface="Times New Roman" panose="02020603050405020304" pitchFamily="18" charset="0"/>
              </a:rPr>
              <a:t>P</a:t>
            </a:r>
            <a:r>
              <a:rPr lang="zh-CN" altLang="en-US" sz="2800" b="1" dirty="0">
                <a:latin typeface="Times New Roman" panose="02020603050405020304" pitchFamily="18" charset="0"/>
              </a:rPr>
              <a:t>是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线段</a:t>
            </a:r>
            <a:r>
              <a:rPr lang="en-US" altLang="zh-CN" sz="2800" b="1" dirty="0">
                <a:latin typeface="Times New Roman" panose="02020603050405020304" pitchFamily="18" charset="0"/>
              </a:rPr>
              <a:t>AB</a:t>
            </a:r>
            <a:r>
              <a:rPr lang="zh-CN" altLang="en-US" sz="2800" b="1" dirty="0">
                <a:latin typeface="Times New Roman" panose="02020603050405020304" pitchFamily="18" charset="0"/>
              </a:rPr>
              <a:t>上一点，且四边形</a:t>
            </a:r>
            <a:r>
              <a:rPr lang="en-US" altLang="zh-CN" sz="2800" b="1" dirty="0">
                <a:latin typeface="Times New Roman" panose="02020603050405020304" pitchFamily="18" charset="0"/>
              </a:rPr>
              <a:t>OCPB</a:t>
            </a:r>
            <a:r>
              <a:rPr lang="zh-CN" altLang="en-US" sz="2800" b="1" dirty="0">
                <a:latin typeface="Times New Roman" panose="02020603050405020304" pitchFamily="18" charset="0"/>
              </a:rPr>
              <a:t>的面积等于</a:t>
            </a:r>
            <a:r>
              <a:rPr lang="en-US" altLang="zh-CN" sz="2800" b="1" dirty="0">
                <a:latin typeface="Times New Roman" panose="02020603050405020304" pitchFamily="18" charset="0"/>
              </a:rPr>
              <a:t>13</a:t>
            </a:r>
            <a:r>
              <a:rPr lang="zh-CN" altLang="en-US" sz="2800" b="1" dirty="0">
                <a:latin typeface="Times New Roman" panose="02020603050405020304" pitchFamily="18" charset="0"/>
              </a:rPr>
              <a:t>，求直线</a:t>
            </a:r>
            <a:r>
              <a:rPr lang="en-US" altLang="zh-CN" sz="2800" b="1" dirty="0">
                <a:latin typeface="Times New Roman" panose="02020603050405020304" pitchFamily="18" charset="0"/>
              </a:rPr>
              <a:t>CP</a:t>
            </a:r>
            <a:r>
              <a:rPr lang="zh-CN" altLang="en-US" sz="2800" b="1" dirty="0">
                <a:latin typeface="Times New Roman" panose="02020603050405020304" pitchFamily="18" charset="0"/>
              </a:rPr>
              <a:t>的表达式</a:t>
            </a:r>
          </a:p>
          <a:p>
            <a:endParaRPr lang="zh-CN" altLang="en-US" sz="2800" dirty="0"/>
          </a:p>
          <a:p>
            <a:endParaRPr lang="zh-CN" altLang="en-US" sz="28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1D4AB1E-17C8-4790-BAD6-50AA74B92D4E}"/>
              </a:ext>
            </a:extLst>
          </p:cNvPr>
          <p:cNvSpPr txBox="1"/>
          <p:nvPr/>
        </p:nvSpPr>
        <p:spPr>
          <a:xfrm>
            <a:off x="426805" y="2818356"/>
            <a:ext cx="7703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/>
                </a:solidFill>
              </a:rPr>
              <a:t>解：当</a:t>
            </a:r>
            <a:r>
              <a:rPr lang="en-US" altLang="zh-CN" sz="2000" b="1" dirty="0">
                <a:solidFill>
                  <a:schemeClr val="accent1"/>
                </a:solidFill>
              </a:rPr>
              <a:t>x=0</a:t>
            </a:r>
            <a:r>
              <a:rPr lang="zh-CN" altLang="en-US" sz="2000" b="1" dirty="0">
                <a:solidFill>
                  <a:schemeClr val="accent1"/>
                </a:solidFill>
              </a:rPr>
              <a:t>时     代入</a:t>
            </a:r>
            <a:r>
              <a:rPr lang="en-US" altLang="zh-CN" sz="2000" b="1" dirty="0">
                <a:solidFill>
                  <a:schemeClr val="accent1"/>
                </a:solidFill>
              </a:rPr>
              <a:t>y=-2x+8</a:t>
            </a:r>
            <a:r>
              <a:rPr lang="zh-CN" altLang="en-US" sz="2000" b="1" dirty="0">
                <a:solidFill>
                  <a:schemeClr val="accent1"/>
                </a:solidFill>
              </a:rPr>
              <a:t>，得</a:t>
            </a:r>
            <a:r>
              <a:rPr lang="en-US" altLang="zh-CN" sz="2000" b="1" dirty="0">
                <a:solidFill>
                  <a:schemeClr val="accent1"/>
                </a:solidFill>
              </a:rPr>
              <a:t>y=8</a:t>
            </a:r>
            <a:r>
              <a:rPr lang="zh-CN" altLang="en-US" sz="2000" b="1" dirty="0">
                <a:solidFill>
                  <a:schemeClr val="accent1"/>
                </a:solidFill>
              </a:rPr>
              <a:t>，∴</a:t>
            </a:r>
            <a:r>
              <a:rPr lang="en-US" altLang="zh-CN" sz="2000" b="1" dirty="0">
                <a:solidFill>
                  <a:schemeClr val="accent1"/>
                </a:solidFill>
              </a:rPr>
              <a:t>A</a:t>
            </a:r>
            <a:r>
              <a:rPr lang="zh-CN" altLang="en-US" sz="2000" b="1" dirty="0">
                <a:solidFill>
                  <a:schemeClr val="accent1"/>
                </a:solidFill>
              </a:rPr>
              <a:t>（</a:t>
            </a:r>
            <a:r>
              <a:rPr lang="en-US" altLang="zh-CN" sz="2000" b="1" dirty="0">
                <a:solidFill>
                  <a:schemeClr val="accent1"/>
                </a:solidFill>
              </a:rPr>
              <a:t>0</a:t>
            </a:r>
            <a:r>
              <a:rPr lang="zh-CN" altLang="en-US" sz="2000" b="1" dirty="0">
                <a:solidFill>
                  <a:schemeClr val="accent1"/>
                </a:solidFill>
              </a:rPr>
              <a:t>，</a:t>
            </a:r>
            <a:r>
              <a:rPr lang="en-US" altLang="zh-CN" sz="2000" b="1" dirty="0">
                <a:solidFill>
                  <a:schemeClr val="accent1"/>
                </a:solidFill>
              </a:rPr>
              <a:t>8</a:t>
            </a:r>
            <a:r>
              <a:rPr lang="zh-CN" altLang="en-US" sz="2000" b="1" dirty="0">
                <a:solidFill>
                  <a:schemeClr val="accent1"/>
                </a:solidFill>
              </a:rPr>
              <a:t>）</a:t>
            </a:r>
            <a:endParaRPr lang="en-US" altLang="zh-CN" sz="2000" b="1" dirty="0">
              <a:solidFill>
                <a:schemeClr val="accent1"/>
              </a:solidFill>
            </a:endParaRPr>
          </a:p>
          <a:p>
            <a:r>
              <a:rPr lang="zh-CN" altLang="en-US" sz="2000" b="1" dirty="0">
                <a:solidFill>
                  <a:schemeClr val="accent1"/>
                </a:solidFill>
              </a:rPr>
              <a:t>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56C7982A-5160-4DAD-948E-2C6DC3F9F4E9}"/>
                  </a:ext>
                </a:extLst>
              </p:cNvPr>
              <p:cNvSpPr txBox="1"/>
              <p:nvPr/>
            </p:nvSpPr>
            <p:spPr>
              <a:xfrm>
                <a:off x="368601" y="3172299"/>
                <a:ext cx="5623266" cy="535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chemeClr val="accent1"/>
                    </a:solidFill>
                  </a:rPr>
                  <a:t>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zh-CN" altLang="en-US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△</m:t>
                        </m:r>
                        <m: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𝑶𝑨𝑩</m:t>
                        </m:r>
                      </m:sub>
                    </m:sSub>
                  </m:oMath>
                </a14:m>
                <a:r>
                  <a:rPr lang="en-US" altLang="zh-CN" sz="2000" b="1" dirty="0">
                    <a:solidFill>
                      <a:schemeClr val="accent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000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zh-CN" sz="2000" b="1" dirty="0">
                    <a:solidFill>
                      <a:schemeClr val="accent1"/>
                    </a:solidFill>
                  </a:rPr>
                  <a:t>OB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altLang="zh-CN" sz="2000" b="1" dirty="0">
                    <a:solidFill>
                      <a:schemeClr val="accent1"/>
                    </a:solidFill>
                  </a:rPr>
                  <a:t>OA=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CN" sz="2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US" altLang="zh-CN" sz="2000" b="1" dirty="0">
                    <a:solidFill>
                      <a:schemeClr val="accent1"/>
                    </a:solidFill>
                  </a:rPr>
                  <a:t>=16</a:t>
                </a:r>
                <a:endParaRPr lang="zh-CN" altLang="en-US" sz="2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56C7982A-5160-4DAD-948E-2C6DC3F9F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1" y="3172299"/>
                <a:ext cx="5623266" cy="535468"/>
              </a:xfrm>
              <a:prstGeom prst="rect">
                <a:avLst/>
              </a:prstGeom>
              <a:blipFill>
                <a:blip r:embed="rId2"/>
                <a:stretch>
                  <a:fillRect l="-1083" b="-79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D811EC25-DD4C-4CA9-A154-9C8AE936B04E}"/>
                  </a:ext>
                </a:extLst>
              </p:cNvPr>
              <p:cNvSpPr txBox="1"/>
              <p:nvPr/>
            </p:nvSpPr>
            <p:spPr>
              <a:xfrm>
                <a:off x="380555" y="3612451"/>
                <a:ext cx="7156257" cy="471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chemeClr val="accent1"/>
                    </a:solidFill>
                  </a:rPr>
                  <a:t>∵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zh-CN" altLang="en-US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四边形</m:t>
                        </m:r>
                        <m: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  <m:r>
                          <m:rPr>
                            <m:sty m:val="p"/>
                          </m:rPr>
                          <a:rPr lang="en-US" altLang="zh-CN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m:rPr>
                            <m:sty m:val="p"/>
                          </m:rPr>
                          <a:rPr lang="en-US" altLang="zh-CN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</m:oMath>
                </a14:m>
                <a:r>
                  <a:rPr lang="en-US" altLang="zh-CN" sz="2000" b="1" dirty="0">
                    <a:solidFill>
                      <a:schemeClr val="accent1"/>
                    </a:solidFill>
                  </a:rPr>
                  <a:t>=13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      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zh-CN" altLang="en-US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△</m:t>
                        </m:r>
                        <m:r>
                          <m:rPr>
                            <m:sty m:val="p"/>
                          </m:rPr>
                          <a:rPr lang="en-US" altLang="zh-CN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𝑪𝑷</m:t>
                        </m:r>
                      </m:sub>
                    </m:sSub>
                  </m:oMath>
                </a14:m>
                <a:r>
                  <a:rPr lang="en-US" altLang="zh-CN" sz="2000" b="1" dirty="0">
                    <a:solidFill>
                      <a:schemeClr val="accent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sz="20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zh-CN" altLang="en-US" sz="20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△</m:t>
                            </m:r>
                            <m:r>
                              <a:rPr lang="en-US" altLang="zh-CN" sz="20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𝑶𝑨𝑩</m:t>
                            </m:r>
                          </m:sub>
                        </m:sSub>
                        <m: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zh-CN" altLang="en-US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四边形</m:t>
                        </m:r>
                        <m:r>
                          <m:rPr>
                            <m:sty m:val="p"/>
                          </m:rPr>
                          <a:rPr lang="en-US" altLang="zh-CN" sz="2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OCPB</m:t>
                        </m:r>
                      </m:sub>
                    </m:sSub>
                  </m:oMath>
                </a14:m>
                <a:r>
                  <a:rPr lang="en-US" altLang="zh-CN" sz="2000" b="1" dirty="0">
                    <a:solidFill>
                      <a:schemeClr val="accent1"/>
                    </a:solidFill>
                  </a:rPr>
                  <a:t>=3</a:t>
                </a:r>
                <a:endParaRPr lang="zh-CN" altLang="en-US" sz="2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D811EC25-DD4C-4CA9-A154-9C8AE936B0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55" y="3612451"/>
                <a:ext cx="7156257" cy="471924"/>
              </a:xfrm>
              <a:prstGeom prst="rect">
                <a:avLst/>
              </a:prstGeom>
              <a:blipFill>
                <a:blip r:embed="rId3"/>
                <a:stretch>
                  <a:fillRect l="-852" t="-6494" b="-1558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12E455F3-63CC-4BA3-9F73-6F2BF2105D2E}"/>
                  </a:ext>
                </a:extLst>
              </p:cNvPr>
              <p:cNvSpPr txBox="1"/>
              <p:nvPr/>
            </p:nvSpPr>
            <p:spPr>
              <a:xfrm>
                <a:off x="468568" y="3936803"/>
                <a:ext cx="6375748" cy="1535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chemeClr val="accent1"/>
                    </a:solidFill>
                  </a:rPr>
                  <a:t>∴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US" altLang="zh-CN" sz="2000" b="1" dirty="0">
                    <a:solidFill>
                      <a:schemeClr val="accent1"/>
                    </a:solidFill>
                  </a:rPr>
                  <a:t>C</a:t>
                </a:r>
                <a14:m>
                  <m:oMath xmlns:m="http://schemas.openxmlformats.org/officeDocument/2006/math">
                    <m:r>
                      <a:rPr lang="en-US" altLang="zh-CN" sz="20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000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b="1" i="1" dirty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1" i="1" dirty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zh-CN" sz="2000" b="1" i="1" dirty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000" b="1" dirty="0">
                    <a:solidFill>
                      <a:schemeClr val="accent1"/>
                    </a:solidFill>
                  </a:rPr>
                  <a:t>=3 </a:t>
                </a:r>
              </a:p>
              <a:p>
                <a:r>
                  <a:rPr lang="zh-CN" altLang="en-US" sz="2000" b="1" dirty="0">
                    <a:solidFill>
                      <a:schemeClr val="accent1"/>
                    </a:solidFill>
                  </a:rPr>
                  <a:t>∴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b="1" i="1" dirty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1" i="1" dirty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altLang="zh-CN" sz="2000" b="1" i="1" dirty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000" b="1" dirty="0">
                    <a:solidFill>
                      <a:schemeClr val="accent1"/>
                    </a:solidFill>
                  </a:rPr>
                  <a:t>=1</a:t>
                </a:r>
              </a:p>
              <a:p>
                <a:r>
                  <a:rPr lang="zh-CN" altLang="en-US" sz="2000" b="1" dirty="0">
                    <a:solidFill>
                      <a:schemeClr val="accent1"/>
                    </a:solidFill>
                  </a:rPr>
                  <a:t>∴</a:t>
                </a:r>
                <a:r>
                  <a:rPr lang="en-US" altLang="zh-CN" sz="2000" b="1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1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1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zh-CN" sz="2000" b="1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altLang="zh-CN" sz="2000" b="1" dirty="0">
                    <a:solidFill>
                      <a:schemeClr val="accent1"/>
                    </a:solidFill>
                  </a:rPr>
                  <a:t>=1</a:t>
                </a:r>
              </a:p>
              <a:p>
                <a:r>
                  <a:rPr lang="zh-CN" altLang="en-US" sz="2000" b="1" dirty="0">
                    <a:solidFill>
                      <a:schemeClr val="accent1"/>
                    </a:solidFill>
                  </a:rPr>
                  <a:t>当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x=1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时       代入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y=-2x+8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，得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y=6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，∴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P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（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1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，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6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）</a:t>
                </a: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12E455F3-63CC-4BA3-9F73-6F2BF2105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68" y="3936803"/>
                <a:ext cx="6375748" cy="1535933"/>
              </a:xfrm>
              <a:prstGeom prst="rect">
                <a:avLst/>
              </a:prstGeom>
              <a:blipFill>
                <a:blip r:embed="rId4"/>
                <a:stretch>
                  <a:fillRect l="-1052" b="-59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017121D4-6ADB-4933-9925-52AEDC1AEA32}"/>
                  </a:ext>
                </a:extLst>
              </p:cNvPr>
              <p:cNvSpPr txBox="1"/>
              <p:nvPr/>
            </p:nvSpPr>
            <p:spPr>
              <a:xfrm>
                <a:off x="473053" y="5392227"/>
                <a:ext cx="7063759" cy="1086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chemeClr val="accent1"/>
                    </a:solidFill>
                  </a:rPr>
                  <a:t>设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CP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的函数表达式为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y=</a:t>
                </a:r>
                <a:r>
                  <a:rPr lang="en-US" altLang="zh-CN" sz="2000" b="1" dirty="0" err="1">
                    <a:solidFill>
                      <a:schemeClr val="accent1"/>
                    </a:solidFill>
                  </a:rPr>
                  <a:t>kx+b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（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k</a:t>
                </a:r>
                <a14:m>
                  <m:oMath xmlns:m="http://schemas.openxmlformats.org/officeDocument/2006/math">
                    <m:r>
                      <a:rPr lang="en-US" altLang="zh-CN" sz="2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altLang="zh-CN" sz="2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zh-CN" altLang="en-US" sz="2000" b="1" dirty="0">
                    <a:solidFill>
                      <a:schemeClr val="accent1"/>
                    </a:solidFill>
                  </a:rPr>
                  <a:t>）</a:t>
                </a:r>
                <a:endParaRPr lang="en-US" altLang="zh-CN" sz="2000" b="1" dirty="0">
                  <a:solidFill>
                    <a:schemeClr val="accent1"/>
                  </a:solidFill>
                </a:endParaRPr>
              </a:p>
              <a:p>
                <a:r>
                  <a:rPr lang="zh-CN" altLang="en-US" sz="2000" b="1" dirty="0">
                    <a:solidFill>
                      <a:schemeClr val="accent1"/>
                    </a:solidFill>
                  </a:rPr>
                  <a:t>把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P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（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1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，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6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），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C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（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0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，</a:t>
                </a:r>
                <a:r>
                  <a:rPr lang="en-US" altLang="zh-CN" sz="2000" b="1" dirty="0">
                    <a:solidFill>
                      <a:schemeClr val="accent1"/>
                    </a:solidFill>
                  </a:rPr>
                  <a:t>2</a:t>
                </a:r>
                <a:r>
                  <a:rPr lang="zh-CN" altLang="en-US" sz="2000" b="1" dirty="0">
                    <a:solidFill>
                      <a:schemeClr val="accent1"/>
                    </a:solidFill>
                  </a:rPr>
                  <a:t>）分别代入，解得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altLang="zh-CN" sz="2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sz="20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altLang="zh-CN" sz="20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k</m:t>
                            </m:r>
                            <m:r>
                              <a:rPr lang="en-US" altLang="zh-CN" sz="2000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altLang="zh-CN" sz="20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altLang="zh-CN" sz="2000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  <m:r>
                              <a:rPr lang="en-US" altLang="zh-CN" sz="2000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altLang="zh-CN" sz="2000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endParaRPr lang="zh-CN" altLang="en-US" sz="2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017121D4-6ADB-4933-9925-52AEDC1AEA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53" y="5392227"/>
                <a:ext cx="7063759" cy="1086644"/>
              </a:xfrm>
              <a:prstGeom prst="rect">
                <a:avLst/>
              </a:prstGeom>
              <a:blipFill>
                <a:blip r:embed="rId5"/>
                <a:stretch>
                  <a:fillRect l="-950" t="-33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3BDEA1B3-62DE-4029-B3BB-DE1B56BBAC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18599" y="2666474"/>
            <a:ext cx="4514883" cy="414340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536CDED0-5C1D-4FF5-BF06-EB4A029416B7}"/>
              </a:ext>
            </a:extLst>
          </p:cNvPr>
          <p:cNvSpPr txBox="1"/>
          <p:nvPr/>
        </p:nvSpPr>
        <p:spPr>
          <a:xfrm>
            <a:off x="468568" y="6365865"/>
            <a:ext cx="5545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/>
                </a:solidFill>
              </a:rPr>
              <a:t>∴</a:t>
            </a:r>
            <a:r>
              <a:rPr lang="en-US" altLang="zh-CN" sz="2000" b="1" dirty="0">
                <a:solidFill>
                  <a:schemeClr val="accent1"/>
                </a:solidFill>
              </a:rPr>
              <a:t>CP</a:t>
            </a:r>
            <a:r>
              <a:rPr lang="zh-CN" altLang="en-US" sz="2000" b="1" dirty="0">
                <a:solidFill>
                  <a:schemeClr val="accent1"/>
                </a:solidFill>
              </a:rPr>
              <a:t>表达式为</a:t>
            </a:r>
            <a:r>
              <a:rPr lang="en-US" altLang="zh-CN" sz="2000" b="1" dirty="0">
                <a:solidFill>
                  <a:schemeClr val="accent1"/>
                </a:solidFill>
              </a:rPr>
              <a:t>y=4x+2</a:t>
            </a:r>
            <a:endParaRPr lang="zh-CN" altLang="en-US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99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9" grpId="0"/>
      <p:bldP spid="11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703388" y="260351"/>
            <a:ext cx="4464050" cy="366713"/>
          </a:xfrm>
          <a:prstGeom prst="rect">
            <a:avLst/>
          </a:prstGeom>
          <a:noFill/>
          <a:ln w="19050" algn="ctr">
            <a:noFill/>
            <a:prstDash val="sysDot"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endParaRPr lang="zh-CN" altLang="en-U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703388" y="1"/>
            <a:ext cx="4392612" cy="523875"/>
          </a:xfrm>
          <a:prstGeom prst="rect">
            <a:avLst/>
          </a:prstGeom>
          <a:noFill/>
          <a:ln w="19050" algn="ctr">
            <a:noFill/>
            <a:prstDash val="sysDot"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zh-CN" altLang="en-US" sz="2800" b="1" dirty="0">
                <a:solidFill>
                  <a:srgbClr val="FF3300"/>
                </a:solidFill>
              </a:rPr>
              <a:t>四、归纳整理</a:t>
            </a:r>
            <a:endParaRPr lang="en-US" altLang="zh-CN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38314" y="357188"/>
            <a:ext cx="10211516" cy="4343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800" b="1" dirty="0">
                <a:solidFill>
                  <a:srgbClr val="0070C0"/>
                </a:solidFill>
              </a:rPr>
              <a:t>一、知识要点</a:t>
            </a:r>
            <a:endParaRPr lang="en-US" altLang="zh-CN" sz="2800" b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en-US" altLang="zh-CN" sz="2800" b="1" dirty="0"/>
              <a:t>1</a:t>
            </a:r>
            <a:r>
              <a:rPr lang="zh-CN" altLang="en-US" sz="2800" b="1" dirty="0"/>
              <a:t>、求三角形面积的一般方法：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800" b="1" dirty="0"/>
              <a:t>        </a:t>
            </a:r>
            <a:r>
              <a:rPr lang="zh-CN" altLang="en-US" sz="2800" b="1" dirty="0">
                <a:solidFill>
                  <a:srgbClr val="FF0000"/>
                </a:solidFill>
              </a:rPr>
              <a:t>规则三角形：</a:t>
            </a:r>
            <a:r>
              <a:rPr lang="zh-CN" altLang="en-US" sz="2800" b="1" dirty="0"/>
              <a:t>把</a:t>
            </a:r>
            <a:r>
              <a:rPr lang="zh-CN" altLang="en-US" sz="2800" b="1" dirty="0">
                <a:solidFill>
                  <a:srgbClr val="FF0000"/>
                </a:solidFill>
              </a:rPr>
              <a:t>在坐标轴上</a:t>
            </a:r>
            <a:r>
              <a:rPr lang="zh-CN" altLang="en-US" sz="2800" b="1" dirty="0">
                <a:solidFill>
                  <a:schemeClr val="accent2">
                    <a:lumMod val="75000"/>
                  </a:schemeClr>
                </a:solidFill>
              </a:rPr>
              <a:t>或</a:t>
            </a:r>
            <a:r>
              <a:rPr lang="zh-CN" altLang="en-US" sz="2800" b="1" dirty="0">
                <a:solidFill>
                  <a:srgbClr val="FF0000"/>
                </a:solidFill>
              </a:rPr>
              <a:t>平行于坐标轴</a:t>
            </a:r>
            <a:r>
              <a:rPr lang="zh-CN" altLang="en-US" sz="2800" b="1" dirty="0"/>
              <a:t>的</a:t>
            </a:r>
            <a:r>
              <a:rPr lang="zh-CN" altLang="en-US" sz="2800" b="1" dirty="0">
                <a:solidFill>
                  <a:schemeClr val="accent2">
                    <a:lumMod val="75000"/>
                  </a:schemeClr>
                </a:solidFill>
              </a:rPr>
              <a:t>边</a:t>
            </a:r>
            <a:r>
              <a:rPr lang="zh-CN" altLang="en-US" sz="2800" b="1" dirty="0"/>
              <a:t>作为底边，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800" b="1" dirty="0"/>
              <a:t>        一般三角形：</a:t>
            </a:r>
            <a:r>
              <a:rPr lang="zh-CN" altLang="en-US" sz="2800" b="1" dirty="0">
                <a:solidFill>
                  <a:srgbClr val="FF0000"/>
                </a:solidFill>
              </a:rPr>
              <a:t>割补</a:t>
            </a:r>
            <a:r>
              <a:rPr lang="zh-CN" altLang="en-US" sz="2800" b="1" dirty="0"/>
              <a:t>转化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800" b="1" dirty="0"/>
              <a:t> 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、四边形面积常转化为三角形面积之和或差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800" b="1" dirty="0"/>
              <a:t> </a:t>
            </a:r>
            <a:r>
              <a:rPr lang="en-US" altLang="zh-CN" sz="2800" b="1" dirty="0"/>
              <a:t>3</a:t>
            </a:r>
            <a:r>
              <a:rPr lang="zh-CN" altLang="en-US" sz="2800" b="1" dirty="0"/>
              <a:t>、已知三角形面积求坐标或解析式</a:t>
            </a:r>
            <a:r>
              <a:rPr lang="en-US" altLang="zh-CN" sz="2800" b="1" dirty="0"/>
              <a:t>,</a:t>
            </a:r>
            <a:r>
              <a:rPr lang="zh-CN" altLang="en-US" sz="2800" b="1" dirty="0"/>
              <a:t>要注意</a:t>
            </a:r>
            <a:r>
              <a:rPr lang="zh-CN" altLang="en-US" sz="2800" b="1" dirty="0">
                <a:solidFill>
                  <a:srgbClr val="FF0000"/>
                </a:solidFill>
              </a:rPr>
              <a:t>多种情况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dirty="0"/>
              <a:t>  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881189" y="4357689"/>
            <a:ext cx="75009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 dirty="0">
                <a:solidFill>
                  <a:srgbClr val="0070C0"/>
                </a:solidFill>
              </a:rPr>
              <a:t>二、数学思想</a:t>
            </a:r>
          </a:p>
          <a:p>
            <a:r>
              <a:rPr lang="zh-CN" altLang="en-US" sz="3200" b="1" dirty="0"/>
              <a:t>    </a:t>
            </a:r>
            <a:r>
              <a:rPr lang="en-US" altLang="zh-CN" sz="3200" b="1" dirty="0"/>
              <a:t>1</a:t>
            </a:r>
            <a:r>
              <a:rPr lang="zh-CN" altLang="en-US" sz="3200" b="1" dirty="0"/>
              <a:t>、数形结合  </a:t>
            </a:r>
            <a:r>
              <a:rPr lang="en-US" altLang="zh-CN" sz="3200" b="1" dirty="0"/>
              <a:t>2</a:t>
            </a:r>
            <a:r>
              <a:rPr lang="zh-CN" altLang="en-US" sz="3200" b="1" dirty="0"/>
              <a:t>、转化</a:t>
            </a:r>
            <a:r>
              <a:rPr lang="en-US" altLang="zh-CN" sz="3200" b="1" dirty="0"/>
              <a:t>    3</a:t>
            </a:r>
            <a:r>
              <a:rPr lang="zh-CN" altLang="en-US" sz="3200" b="1" dirty="0"/>
              <a:t>、分类</a:t>
            </a:r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2271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文本框 15361"/>
          <p:cNvSpPr txBox="1">
            <a:spLocks noChangeArrowheads="1"/>
          </p:cNvSpPr>
          <p:nvPr/>
        </p:nvSpPr>
        <p:spPr bwMode="auto">
          <a:xfrm>
            <a:off x="424364" y="584716"/>
            <a:ext cx="8250405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课后练习：</a:t>
            </a:r>
            <a:endParaRPr lang="en-US" altLang="zh-CN" sz="3200" b="1" dirty="0">
              <a:solidFill>
                <a:schemeClr val="tx2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1.</a:t>
            </a:r>
            <a:r>
              <a:rPr lang="zh-CN" altLang="en-US" sz="3200" b="1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已知直线</a:t>
            </a:r>
            <a:r>
              <a:rPr lang="en-US" altLang="zh-CN" sz="3200" b="1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y=2x+3</a:t>
            </a:r>
            <a:r>
              <a:rPr lang="zh-CN" altLang="en-US" sz="3200" b="1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</a:t>
            </a:r>
            <a:r>
              <a:rPr lang="en-US" altLang="zh-CN" sz="3200" b="1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y=-2x-1</a:t>
            </a: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求:(1)两直线与</a:t>
            </a:r>
            <a:r>
              <a:rPr lang="en-US" altLang="zh-CN" sz="3200" b="1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y</a:t>
            </a:r>
            <a:r>
              <a:rPr lang="zh-CN" altLang="en-US" sz="3200" b="1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轴围成的三角形的面积</a:t>
            </a: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(2)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两直线与x轴围成的三角形的面积</a:t>
            </a: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     (3)求四边形</a:t>
            </a:r>
            <a:r>
              <a:rPr lang="zh-CN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APDO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的面积</a:t>
            </a:r>
            <a:endParaRPr lang="en-US" altLang="zh-CN" sz="32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    </a:t>
            </a:r>
          </a:p>
        </p:txBody>
      </p:sp>
      <p:sp>
        <p:nvSpPr>
          <p:cNvPr id="10243" name="直接连接符 15363"/>
          <p:cNvSpPr>
            <a:spLocks noChangeShapeType="1"/>
          </p:cNvSpPr>
          <p:nvPr/>
        </p:nvSpPr>
        <p:spPr bwMode="auto">
          <a:xfrm flipH="1" flipV="1">
            <a:off x="9709819" y="2106028"/>
            <a:ext cx="46038" cy="4159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41620001-9A38-4E78-AC85-222272C76499}"/>
              </a:ext>
            </a:extLst>
          </p:cNvPr>
          <p:cNvGrpSpPr/>
          <p:nvPr/>
        </p:nvGrpSpPr>
        <p:grpSpPr>
          <a:xfrm>
            <a:off x="8539833" y="1520241"/>
            <a:ext cx="3105150" cy="4614862"/>
            <a:chOff x="8539833" y="1520241"/>
            <a:chExt cx="3105150" cy="4614862"/>
          </a:xfrm>
        </p:grpSpPr>
        <p:sp>
          <p:nvSpPr>
            <p:cNvPr id="10242" name="直接连接符 15362"/>
            <p:cNvSpPr>
              <a:spLocks noChangeShapeType="1"/>
            </p:cNvSpPr>
            <p:nvPr/>
          </p:nvSpPr>
          <p:spPr bwMode="auto">
            <a:xfrm>
              <a:off x="8539833" y="4626978"/>
              <a:ext cx="27447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44" name="直接连接符 15364"/>
            <p:cNvSpPr>
              <a:spLocks noChangeShapeType="1"/>
            </p:cNvSpPr>
            <p:nvPr/>
          </p:nvSpPr>
          <p:spPr bwMode="auto">
            <a:xfrm flipH="1">
              <a:off x="8763670" y="2331453"/>
              <a:ext cx="1350963" cy="30607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45" name="直接连接符 15365"/>
            <p:cNvSpPr>
              <a:spLocks noChangeShapeType="1"/>
            </p:cNvSpPr>
            <p:nvPr/>
          </p:nvSpPr>
          <p:spPr bwMode="auto">
            <a:xfrm>
              <a:off x="8855745" y="3412541"/>
              <a:ext cx="1304925" cy="260826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46" name="文本框 15366"/>
            <p:cNvSpPr txBox="1">
              <a:spLocks noChangeArrowheads="1"/>
            </p:cNvSpPr>
            <p:nvPr/>
          </p:nvSpPr>
          <p:spPr bwMode="auto">
            <a:xfrm>
              <a:off x="11284620" y="4176128"/>
              <a:ext cx="36036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0247" name="文本框 15367"/>
            <p:cNvSpPr txBox="1">
              <a:spLocks noChangeArrowheads="1"/>
            </p:cNvSpPr>
            <p:nvPr/>
          </p:nvSpPr>
          <p:spPr bwMode="auto">
            <a:xfrm>
              <a:off x="9395495" y="1520241"/>
              <a:ext cx="574675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0248" name="文本框 15368"/>
            <p:cNvSpPr txBox="1">
              <a:spLocks noChangeArrowheads="1"/>
            </p:cNvSpPr>
            <p:nvPr/>
          </p:nvSpPr>
          <p:spPr bwMode="auto">
            <a:xfrm>
              <a:off x="9709820" y="4176128"/>
              <a:ext cx="36036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0249" name="文本框 15369"/>
            <p:cNvSpPr txBox="1">
              <a:spLocks noChangeArrowheads="1"/>
            </p:cNvSpPr>
            <p:nvPr/>
          </p:nvSpPr>
          <p:spPr bwMode="auto">
            <a:xfrm>
              <a:off x="10024145" y="1699629"/>
              <a:ext cx="136842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800">
                  <a:solidFill>
                    <a:srgbClr val="FF0000"/>
                  </a:solidFill>
                  <a:latin typeface="Times New Roman" panose="02020603050405020304" pitchFamily="18" charset="0"/>
                </a:rPr>
                <a:t>y=2x+</a:t>
              </a:r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0250" name="文本框 15370"/>
            <p:cNvSpPr txBox="1">
              <a:spLocks noChangeArrowheads="1"/>
            </p:cNvSpPr>
            <p:nvPr/>
          </p:nvSpPr>
          <p:spPr bwMode="auto">
            <a:xfrm>
              <a:off x="10159082" y="5615991"/>
              <a:ext cx="1439862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sz="2800">
                  <a:latin typeface="Times New Roman" panose="02020603050405020304" pitchFamily="18" charset="0"/>
                </a:rPr>
                <a:t>y=-2x-1</a:t>
              </a:r>
            </a:p>
          </p:txBody>
        </p:sp>
        <p:sp>
          <p:nvSpPr>
            <p:cNvPr id="10251" name="文本框 15371"/>
            <p:cNvSpPr txBox="1">
              <a:spLocks noChangeArrowheads="1"/>
            </p:cNvSpPr>
            <p:nvPr/>
          </p:nvSpPr>
          <p:spPr bwMode="auto">
            <a:xfrm>
              <a:off x="9349457" y="2690228"/>
              <a:ext cx="36036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0252" name="文本框 15372"/>
            <p:cNvSpPr txBox="1">
              <a:spLocks noChangeArrowheads="1"/>
            </p:cNvSpPr>
            <p:nvPr/>
          </p:nvSpPr>
          <p:spPr bwMode="auto">
            <a:xfrm>
              <a:off x="9709819" y="4941303"/>
              <a:ext cx="431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0253" name="文本框 15373"/>
            <p:cNvSpPr txBox="1">
              <a:spLocks noChangeArrowheads="1"/>
            </p:cNvSpPr>
            <p:nvPr/>
          </p:nvSpPr>
          <p:spPr bwMode="auto">
            <a:xfrm>
              <a:off x="8763670" y="4176128"/>
              <a:ext cx="36036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0254" name="文本框 15374"/>
            <p:cNvSpPr txBox="1">
              <a:spLocks noChangeArrowheads="1"/>
            </p:cNvSpPr>
            <p:nvPr/>
          </p:nvSpPr>
          <p:spPr bwMode="auto">
            <a:xfrm>
              <a:off x="9258969" y="4580941"/>
              <a:ext cx="431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0255" name="文本框 15375"/>
            <p:cNvSpPr txBox="1">
              <a:spLocks noChangeArrowheads="1"/>
            </p:cNvSpPr>
            <p:nvPr/>
          </p:nvSpPr>
          <p:spPr bwMode="auto">
            <a:xfrm>
              <a:off x="9035132" y="3636378"/>
              <a:ext cx="36036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>
                  <a:latin typeface="Times New Roman" panose="02020603050405020304" pitchFamily="18" charset="0"/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1462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4929" y="751114"/>
            <a:ext cx="11674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2.</a:t>
            </a:r>
            <a:r>
              <a:rPr lang="zh-CN" altLang="en-US" sz="3600" b="1" dirty="0"/>
              <a:t>已知直线</a:t>
            </a:r>
            <a:r>
              <a:rPr lang="en-US" altLang="zh-CN" sz="3600" b="1" dirty="0"/>
              <a:t>y=-2x+8</a:t>
            </a:r>
            <a:r>
              <a:rPr lang="zh-CN" altLang="en-US" sz="3600" b="1" dirty="0"/>
              <a:t>与</a:t>
            </a:r>
            <a:r>
              <a:rPr lang="en-US" altLang="zh-CN" sz="3600" b="1" dirty="0"/>
              <a:t>y</a:t>
            </a:r>
            <a:r>
              <a:rPr lang="zh-CN" altLang="en-US" sz="3600" b="1" dirty="0"/>
              <a:t>轴交于点</a:t>
            </a:r>
            <a:r>
              <a:rPr lang="en-US" altLang="zh-CN" sz="3600" b="1" dirty="0"/>
              <a:t>A</a:t>
            </a:r>
            <a:r>
              <a:rPr lang="zh-CN" altLang="en-US" sz="3600" b="1" dirty="0"/>
              <a:t>，与</a:t>
            </a:r>
            <a:r>
              <a:rPr lang="en-US" altLang="zh-CN" sz="3600" b="1" dirty="0"/>
              <a:t>x</a:t>
            </a:r>
            <a:r>
              <a:rPr lang="zh-CN" altLang="en-US" sz="3600" b="1" dirty="0"/>
              <a:t>轴交于点</a:t>
            </a:r>
            <a:r>
              <a:rPr lang="en-US" altLang="zh-CN" sz="3600" b="1" dirty="0"/>
              <a:t>B</a:t>
            </a:r>
            <a:r>
              <a:rPr lang="zh-CN" altLang="en-US" sz="3600" b="1" dirty="0"/>
              <a:t>，在</a:t>
            </a:r>
            <a:r>
              <a:rPr lang="en-US" altLang="zh-CN" sz="3600" b="1" dirty="0"/>
              <a:t>y</a:t>
            </a:r>
            <a:r>
              <a:rPr lang="zh-CN" altLang="en-US" sz="3600" b="1" dirty="0"/>
              <a:t>轴上有一点</a:t>
            </a:r>
            <a:r>
              <a:rPr lang="en-US" altLang="zh-CN" sz="3600" b="1" dirty="0"/>
              <a:t>C</a:t>
            </a:r>
            <a:r>
              <a:rPr lang="zh-CN" altLang="en-US" sz="3600" b="1" dirty="0"/>
              <a:t>（</a:t>
            </a:r>
            <a:r>
              <a:rPr lang="en-US" altLang="zh-CN" sz="3600" b="1" dirty="0"/>
              <a:t>0</a:t>
            </a:r>
            <a:r>
              <a:rPr lang="zh-CN" altLang="en-US" sz="3600" b="1" dirty="0"/>
              <a:t>，</a:t>
            </a:r>
            <a:r>
              <a:rPr lang="en-US" altLang="zh-CN" sz="3600" b="1" dirty="0"/>
              <a:t>-2</a:t>
            </a:r>
            <a:r>
              <a:rPr lang="zh-CN" altLang="en-US" sz="3600" b="1" dirty="0"/>
              <a:t>），若点</a:t>
            </a:r>
            <a:r>
              <a:rPr lang="en-US" altLang="zh-CN" sz="3600" b="1" dirty="0"/>
              <a:t>P</a:t>
            </a:r>
            <a:r>
              <a:rPr lang="zh-CN" altLang="en-US" sz="3600" b="1" dirty="0"/>
              <a:t>是线段</a:t>
            </a:r>
            <a:r>
              <a:rPr lang="en-US" altLang="zh-CN" sz="3600" b="1" dirty="0"/>
              <a:t>AB</a:t>
            </a:r>
            <a:r>
              <a:rPr lang="zh-CN" altLang="en-US" sz="3600" b="1" dirty="0"/>
              <a:t>上一点，且△</a:t>
            </a:r>
            <a:r>
              <a:rPr lang="en-US" altLang="zh-CN" sz="3600" b="1" dirty="0"/>
              <a:t>PBC</a:t>
            </a:r>
            <a:r>
              <a:rPr lang="zh-CN" altLang="en-US" sz="3600" b="1" dirty="0"/>
              <a:t>的面积是</a:t>
            </a:r>
            <a:r>
              <a:rPr lang="en-US" altLang="zh-CN" sz="3600" b="1" dirty="0"/>
              <a:t>15</a:t>
            </a:r>
            <a:r>
              <a:rPr lang="zh-CN" altLang="en-US" sz="3600" b="1" dirty="0"/>
              <a:t>，求出</a:t>
            </a:r>
            <a:r>
              <a:rPr lang="en-US" altLang="zh-CN" sz="3600" b="1" dirty="0"/>
              <a:t>P</a:t>
            </a:r>
            <a:r>
              <a:rPr lang="zh-CN" altLang="en-US" sz="3600" b="1" dirty="0"/>
              <a:t>点的坐标</a:t>
            </a:r>
          </a:p>
        </p:txBody>
      </p:sp>
    </p:spTree>
    <p:extLst>
      <p:ext uri="{BB962C8B-B14F-4D97-AF65-F5344CB8AC3E}">
        <p14:creationId xmlns:p14="http://schemas.microsoft.com/office/powerpoint/2010/main" val="124175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03348" y="862691"/>
            <a:ext cx="1102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accent1"/>
                </a:solidFill>
              </a:rPr>
              <a:t>8</a:t>
            </a:r>
            <a:endParaRPr lang="zh-CN" altLang="en-US" sz="2000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9481724" y="1718413"/>
                <a:ext cx="11022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zh-CN" sz="24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2400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altLang="zh-CN" sz="2400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sz="2400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</m:oMath>
                  </m:oMathPara>
                </a14:m>
                <a:endParaRPr lang="zh-CN" altLang="en-US" sz="2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1724" y="1718413"/>
                <a:ext cx="1102290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/>
        </p:nvSpPr>
        <p:spPr>
          <a:xfrm>
            <a:off x="9574560" y="3044649"/>
            <a:ext cx="1102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accent1"/>
                </a:solidFill>
              </a:rPr>
              <a:t>5</a:t>
            </a:r>
            <a:endParaRPr lang="zh-CN" altLang="en-US" sz="2000" b="1" dirty="0">
              <a:solidFill>
                <a:schemeClr val="accent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574560" y="2581340"/>
            <a:ext cx="1102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accent1"/>
                </a:solidFill>
              </a:rPr>
              <a:t>5</a:t>
            </a:r>
            <a:endParaRPr lang="zh-CN" altLang="en-US" sz="2000" b="1" dirty="0">
              <a:solidFill>
                <a:schemeClr val="accent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758257" y="1326671"/>
            <a:ext cx="1102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accent1"/>
                </a:solidFill>
              </a:rPr>
              <a:t>8</a:t>
            </a:r>
            <a:endParaRPr lang="zh-CN" altLang="en-US" sz="2000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9207112" y="3457648"/>
                <a:ext cx="11022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zh-CN" sz="24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2400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altLang="zh-CN" sz="2400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sz="2400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</m:oMath>
                  </m:oMathPara>
                </a14:m>
                <a:endParaRPr lang="zh-CN" altLang="en-US" sz="2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112" y="3457648"/>
                <a:ext cx="110229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77585" y="57380"/>
            <a:ext cx="7366119" cy="523220"/>
          </a:xfrm>
          <a:prstGeom prst="rect">
            <a:avLst/>
          </a:prstGeom>
          <a:noFill/>
          <a:ln w="19050" cap="flat" cmpd="sng" algn="ctr">
            <a:noFill/>
            <a:prstDash val="sysDot"/>
            <a:miter lim="800000"/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一</a:t>
            </a:r>
            <a:r>
              <a:rPr lang="zh-CN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求坐标轴上（平行于坐标轴）的线段长度</a:t>
            </a:r>
            <a:endParaRPr lang="zh-CN" sz="2800" dirty="0">
              <a:solidFill>
                <a:srgbClr val="FF0000"/>
              </a:solidFill>
            </a:endParaRPr>
          </a:p>
        </p:txBody>
      </p:sp>
      <p:grpSp>
        <p:nvGrpSpPr>
          <p:cNvPr id="124" name="组合 123">
            <a:extLst>
              <a:ext uri="{FF2B5EF4-FFF2-40B4-BE49-F238E27FC236}">
                <a16:creationId xmlns:a16="http://schemas.microsoft.com/office/drawing/2014/main" id="{F711E8F9-FB15-49E2-8410-7B73B8F580EA}"/>
              </a:ext>
            </a:extLst>
          </p:cNvPr>
          <p:cNvGrpSpPr/>
          <p:nvPr/>
        </p:nvGrpSpPr>
        <p:grpSpPr>
          <a:xfrm>
            <a:off x="510238" y="3780355"/>
            <a:ext cx="3522350" cy="2727929"/>
            <a:chOff x="581261" y="3800210"/>
            <a:chExt cx="3522350" cy="2727929"/>
          </a:xfrm>
        </p:grpSpPr>
        <p:sp>
          <p:nvSpPr>
            <p:cNvPr id="33" name="直接连接符 15362">
              <a:extLst>
                <a:ext uri="{FF2B5EF4-FFF2-40B4-BE49-F238E27FC236}">
                  <a16:creationId xmlns:a16="http://schemas.microsoft.com/office/drawing/2014/main" id="{3447408A-9FCA-4608-96BF-B9BEFF1065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13272" y="3827010"/>
              <a:ext cx="0" cy="270112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23" name="组合 122">
              <a:extLst>
                <a:ext uri="{FF2B5EF4-FFF2-40B4-BE49-F238E27FC236}">
                  <a16:creationId xmlns:a16="http://schemas.microsoft.com/office/drawing/2014/main" id="{AB9AFED6-22B2-4F60-8159-69D298EB89D5}"/>
                </a:ext>
              </a:extLst>
            </p:cNvPr>
            <p:cNvGrpSpPr/>
            <p:nvPr/>
          </p:nvGrpSpPr>
          <p:grpSpPr>
            <a:xfrm>
              <a:off x="581261" y="3800210"/>
              <a:ext cx="3522350" cy="2653789"/>
              <a:chOff x="620255" y="3842593"/>
              <a:chExt cx="3522350" cy="2653789"/>
            </a:xfrm>
          </p:grpSpPr>
          <p:sp>
            <p:nvSpPr>
              <p:cNvPr id="34" name="直接连接符 15363">
                <a:extLst>
                  <a:ext uri="{FF2B5EF4-FFF2-40B4-BE49-F238E27FC236}">
                    <a16:creationId xmlns:a16="http://schemas.microsoft.com/office/drawing/2014/main" id="{92E1F69C-B208-4C92-8C74-0E5B48E3AB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0255" y="5534568"/>
                <a:ext cx="3522350" cy="11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22" name="组合 121">
                <a:extLst>
                  <a:ext uri="{FF2B5EF4-FFF2-40B4-BE49-F238E27FC236}">
                    <a16:creationId xmlns:a16="http://schemas.microsoft.com/office/drawing/2014/main" id="{7975F3EB-9138-4545-AE0E-D3E25D67C0A1}"/>
                  </a:ext>
                </a:extLst>
              </p:cNvPr>
              <p:cNvGrpSpPr/>
              <p:nvPr/>
            </p:nvGrpSpPr>
            <p:grpSpPr>
              <a:xfrm>
                <a:off x="988272" y="3842593"/>
                <a:ext cx="3073579" cy="2653789"/>
                <a:chOff x="988272" y="3842593"/>
                <a:chExt cx="3073579" cy="2653789"/>
              </a:xfrm>
            </p:grpSpPr>
            <p:grpSp>
              <p:nvGrpSpPr>
                <p:cNvPr id="35" name="组合 34">
                  <a:extLst>
                    <a:ext uri="{FF2B5EF4-FFF2-40B4-BE49-F238E27FC236}">
                      <a16:creationId xmlns:a16="http://schemas.microsoft.com/office/drawing/2014/main" id="{4EF2DA19-5374-4876-917E-95DD0F6FBC76}"/>
                    </a:ext>
                  </a:extLst>
                </p:cNvPr>
                <p:cNvGrpSpPr/>
                <p:nvPr/>
              </p:nvGrpSpPr>
              <p:grpSpPr>
                <a:xfrm>
                  <a:off x="988272" y="3842593"/>
                  <a:ext cx="3073579" cy="2103694"/>
                  <a:chOff x="357188" y="1872281"/>
                  <a:chExt cx="3957637" cy="2964832"/>
                </a:xfrm>
              </p:grpSpPr>
              <p:sp>
                <p:nvSpPr>
                  <p:cNvPr id="37" name="文本框 15361">
                    <a:extLst>
                      <a:ext uri="{FF2B5EF4-FFF2-40B4-BE49-F238E27FC236}">
                        <a16:creationId xmlns:a16="http://schemas.microsoft.com/office/drawing/2014/main" id="{5DF6195F-C554-4C11-946E-EC3F0F110D0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35150" y="1989138"/>
                    <a:ext cx="315913" cy="3667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b="1">
                        <a:latin typeface="Comic Sans MS" panose="030F0702030302020204" pitchFamily="66" charset="0"/>
                      </a:rPr>
                      <a:t>y</a:t>
                    </a:r>
                  </a:p>
                </p:txBody>
              </p:sp>
              <p:sp>
                <p:nvSpPr>
                  <p:cNvPr id="38" name="直接连接符 15364">
                    <a:extLst>
                      <a:ext uri="{FF2B5EF4-FFF2-40B4-BE49-F238E27FC236}">
                        <a16:creationId xmlns:a16="http://schemas.microsoft.com/office/drawing/2014/main" id="{1E020A95-7C7D-4C84-84CC-F16C4808DE0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82925" y="4249738"/>
                    <a:ext cx="0" cy="5397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9" name="直接连接符 15365">
                    <a:extLst>
                      <a:ext uri="{FF2B5EF4-FFF2-40B4-BE49-F238E27FC236}">
                        <a16:creationId xmlns:a16="http://schemas.microsoft.com/office/drawing/2014/main" id="{B3E0B46D-4E35-462C-B4A0-69BD97523E3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895475" y="4249738"/>
                    <a:ext cx="0" cy="5397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0" name="直接连接符 15366">
                    <a:extLst>
                      <a:ext uri="{FF2B5EF4-FFF2-40B4-BE49-F238E27FC236}">
                        <a16:creationId xmlns:a16="http://schemas.microsoft.com/office/drawing/2014/main" id="{5FD69546-D2E9-404D-8E15-986E568308E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274763" y="4249738"/>
                    <a:ext cx="0" cy="5397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1" name="直接连接符 15367">
                    <a:extLst>
                      <a:ext uri="{FF2B5EF4-FFF2-40B4-BE49-F238E27FC236}">
                        <a16:creationId xmlns:a16="http://schemas.microsoft.com/office/drawing/2014/main" id="{19CED88A-6A39-4086-9642-D6081D7536E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52463" y="4249738"/>
                    <a:ext cx="0" cy="5397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2" name="直接连接符 15368">
                    <a:extLst>
                      <a:ext uri="{FF2B5EF4-FFF2-40B4-BE49-F238E27FC236}">
                        <a16:creationId xmlns:a16="http://schemas.microsoft.com/office/drawing/2014/main" id="{DF7E8F43-198C-4418-95BE-BD891FC642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76500" y="4725988"/>
                    <a:ext cx="58738" cy="1587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3" name="直接连接符 15369">
                    <a:extLst>
                      <a:ext uri="{FF2B5EF4-FFF2-40B4-BE49-F238E27FC236}">
                        <a16:creationId xmlns:a16="http://schemas.microsoft.com/office/drawing/2014/main" id="{0FBAAA2E-FAC4-4330-B2A0-27BCBA433BC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76500" y="4438650"/>
                    <a:ext cx="58738" cy="158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4" name="直接连接符 15370">
                    <a:extLst>
                      <a:ext uri="{FF2B5EF4-FFF2-40B4-BE49-F238E27FC236}">
                        <a16:creationId xmlns:a16="http://schemas.microsoft.com/office/drawing/2014/main" id="{83D5F323-F90A-4DEB-85FD-254BE3400D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76500" y="3862388"/>
                    <a:ext cx="58738" cy="1587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5" name="直接连接符 15371">
                    <a:extLst>
                      <a:ext uri="{FF2B5EF4-FFF2-40B4-BE49-F238E27FC236}">
                        <a16:creationId xmlns:a16="http://schemas.microsoft.com/office/drawing/2014/main" id="{767677C3-7967-41AF-A967-65E02EBEDDB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76500" y="3357563"/>
                    <a:ext cx="58738" cy="1587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6" name="直接连接符 15372">
                    <a:extLst>
                      <a:ext uri="{FF2B5EF4-FFF2-40B4-BE49-F238E27FC236}">
                        <a16:creationId xmlns:a16="http://schemas.microsoft.com/office/drawing/2014/main" id="{A1ED437E-37E8-4427-B803-4A685403AEC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76500" y="2925763"/>
                    <a:ext cx="58738" cy="1587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7" name="直接连接符 15373">
                    <a:extLst>
                      <a:ext uri="{FF2B5EF4-FFF2-40B4-BE49-F238E27FC236}">
                        <a16:creationId xmlns:a16="http://schemas.microsoft.com/office/drawing/2014/main" id="{D8F54D0F-C241-4833-9CAD-438C758B5C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76500" y="2493963"/>
                    <a:ext cx="58738" cy="1587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" name="直接连接符 15374">
                    <a:extLst>
                      <a:ext uri="{FF2B5EF4-FFF2-40B4-BE49-F238E27FC236}">
                        <a16:creationId xmlns:a16="http://schemas.microsoft.com/office/drawing/2014/main" id="{C343D9F1-9976-4A5B-AC83-5BFC2160E86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662363" y="4275138"/>
                    <a:ext cx="0" cy="58737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9" name="文本框 15375">
                    <a:extLst>
                      <a:ext uri="{FF2B5EF4-FFF2-40B4-BE49-F238E27FC236}">
                        <a16:creationId xmlns:a16="http://schemas.microsoft.com/office/drawing/2014/main" id="{3E1A2654-982C-4594-9E73-9221172D74C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92550" y="4470400"/>
                    <a:ext cx="422275" cy="366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b="1">
                        <a:latin typeface="Comic Sans MS" panose="030F0702030302020204" pitchFamily="66" charset="0"/>
                      </a:rPr>
                      <a:t>x</a:t>
                    </a:r>
                  </a:p>
                </p:txBody>
              </p:sp>
              <p:sp>
                <p:nvSpPr>
                  <p:cNvPr id="50" name="文本框 15376">
                    <a:extLst>
                      <a:ext uri="{FF2B5EF4-FFF2-40B4-BE49-F238E27FC236}">
                        <a16:creationId xmlns:a16="http://schemas.microsoft.com/office/drawing/2014/main" id="{CDFDA803-8138-4B96-83FB-8014DBFB9BF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12950" y="4289425"/>
                    <a:ext cx="555625" cy="366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>
                        <a:latin typeface="Comic Sans MS" panose="030F0702030302020204" pitchFamily="66" charset="0"/>
                      </a:rPr>
                      <a:t>0</a:t>
                    </a:r>
                  </a:p>
                </p:txBody>
              </p:sp>
              <p:sp>
                <p:nvSpPr>
                  <p:cNvPr id="51" name="文本框 15377">
                    <a:extLst>
                      <a:ext uri="{FF2B5EF4-FFF2-40B4-BE49-F238E27FC236}">
                        <a16:creationId xmlns:a16="http://schemas.microsoft.com/office/drawing/2014/main" id="{8DF244A3-8BDB-41E7-9DA8-E4254A0AE77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84475" y="4387850"/>
                    <a:ext cx="315913" cy="366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>
                        <a:latin typeface="Comic Sans MS" panose="030F0702030302020204" pitchFamily="66" charset="0"/>
                      </a:rPr>
                      <a:t>1</a:t>
                    </a:r>
                  </a:p>
                </p:txBody>
              </p:sp>
              <p:sp>
                <p:nvSpPr>
                  <p:cNvPr id="52" name="文本框 15378">
                    <a:extLst>
                      <a:ext uri="{FF2B5EF4-FFF2-40B4-BE49-F238E27FC236}">
                        <a16:creationId xmlns:a16="http://schemas.microsoft.com/office/drawing/2014/main" id="{436D7BCF-F6AF-4766-A978-B14C74B918E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19238" y="4387850"/>
                    <a:ext cx="844550" cy="366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>
                        <a:latin typeface="Comic Sans MS" panose="030F0702030302020204" pitchFamily="66" charset="0"/>
                      </a:rPr>
                      <a:t>-1</a:t>
                    </a:r>
                  </a:p>
                </p:txBody>
              </p:sp>
              <p:sp>
                <p:nvSpPr>
                  <p:cNvPr id="53" name="文本框 15379">
                    <a:extLst>
                      <a:ext uri="{FF2B5EF4-FFF2-40B4-BE49-F238E27FC236}">
                        <a16:creationId xmlns:a16="http://schemas.microsoft.com/office/drawing/2014/main" id="{D4E4CBAF-5D94-463D-BAC4-FEE4481E004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0600" y="4387850"/>
                    <a:ext cx="633413" cy="366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dirty="0">
                        <a:latin typeface="Comic Sans MS" panose="030F0702030302020204" pitchFamily="66" charset="0"/>
                      </a:rPr>
                      <a:t>-2</a:t>
                    </a:r>
                  </a:p>
                </p:txBody>
              </p:sp>
              <p:sp>
                <p:nvSpPr>
                  <p:cNvPr id="54" name="文本框 15380">
                    <a:extLst>
                      <a:ext uri="{FF2B5EF4-FFF2-40B4-BE49-F238E27FC236}">
                        <a16:creationId xmlns:a16="http://schemas.microsoft.com/office/drawing/2014/main" id="{F3E01603-3D26-4AED-A16A-1EE79713C11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7188" y="4387850"/>
                    <a:ext cx="633412" cy="3667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>
                        <a:latin typeface="Comic Sans MS" panose="030F0702030302020204" pitchFamily="66" charset="0"/>
                      </a:rPr>
                      <a:t>-3</a:t>
                    </a:r>
                  </a:p>
                </p:txBody>
              </p:sp>
              <p:sp>
                <p:nvSpPr>
                  <p:cNvPr id="55" name="文本框 15381">
                    <a:extLst>
                      <a:ext uri="{FF2B5EF4-FFF2-40B4-BE49-F238E27FC236}">
                        <a16:creationId xmlns:a16="http://schemas.microsoft.com/office/drawing/2014/main" id="{6FFF31F2-BC69-42A7-9E52-ECB4E0871E5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77524" y="1872281"/>
                    <a:ext cx="422275" cy="22772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dirty="0">
                        <a:latin typeface="Comic Sans MS" panose="030F0702030302020204" pitchFamily="66" charset="0"/>
                      </a:rPr>
                      <a:t>4</a:t>
                    </a:r>
                  </a:p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dirty="0">
                        <a:latin typeface="Comic Sans MS" panose="030F0702030302020204" pitchFamily="66" charset="0"/>
                      </a:rPr>
                      <a:t>3</a:t>
                    </a:r>
                  </a:p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dirty="0">
                        <a:latin typeface="Comic Sans MS" panose="030F0702030302020204" pitchFamily="66" charset="0"/>
                      </a:rPr>
                      <a:t>2</a:t>
                    </a:r>
                  </a:p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dirty="0">
                        <a:latin typeface="Comic Sans MS" panose="030F0702030302020204" pitchFamily="66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36" name="文本框 15382">
                  <a:extLst>
                    <a:ext uri="{FF2B5EF4-FFF2-40B4-BE49-F238E27FC236}">
                      <a16:creationId xmlns:a16="http://schemas.microsoft.com/office/drawing/2014/main" id="{327A844F-D21B-47F5-90FE-AC286EDB55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09395" y="5650449"/>
                  <a:ext cx="655894" cy="845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dirty="0">
                      <a:latin typeface="Comic Sans MS" panose="030F0702030302020204" pitchFamily="66" charset="0"/>
                    </a:rPr>
                    <a:t>-1</a:t>
                  </a:r>
                </a:p>
                <a:p>
                  <a:pPr>
                    <a:spcBef>
                      <a:spcPct val="50000"/>
                    </a:spcBef>
                  </a:pPr>
                  <a:r>
                    <a:rPr lang="en-US" altLang="zh-CN" dirty="0">
                      <a:latin typeface="Comic Sans MS" panose="030F0702030302020204" pitchFamily="66" charset="0"/>
                    </a:rPr>
                    <a:t>-2</a:t>
                  </a:r>
                </a:p>
                <a:p>
                  <a:pPr>
                    <a:spcBef>
                      <a:spcPct val="50000"/>
                    </a:spcBef>
                  </a:pPr>
                  <a:r>
                    <a:rPr lang="en-US" altLang="zh-CN" dirty="0">
                      <a:latin typeface="Comic Sans MS" panose="030F0702030302020204" pitchFamily="66" charset="0"/>
                    </a:rPr>
                    <a:t>-3</a:t>
                  </a:r>
                </a:p>
              </p:txBody>
            </p:sp>
          </p:grpSp>
        </p:grpSp>
      </p:grp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818E5905-0B40-463B-8D1A-8E7875E54E5D}"/>
              </a:ext>
            </a:extLst>
          </p:cNvPr>
          <p:cNvGrpSpPr/>
          <p:nvPr/>
        </p:nvGrpSpPr>
        <p:grpSpPr>
          <a:xfrm>
            <a:off x="5042724" y="3766913"/>
            <a:ext cx="3522350" cy="2792368"/>
            <a:chOff x="-115888" y="2005012"/>
            <a:chExt cx="4535488" cy="3935413"/>
          </a:xfrm>
        </p:grpSpPr>
        <p:sp>
          <p:nvSpPr>
            <p:cNvPr id="57" name="直接连接符 15362">
              <a:extLst>
                <a:ext uri="{FF2B5EF4-FFF2-40B4-BE49-F238E27FC236}">
                  <a16:creationId xmlns:a16="http://schemas.microsoft.com/office/drawing/2014/main" id="{799577A7-707B-4A20-9AB0-CD980A1762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6500" y="2133600"/>
              <a:ext cx="0" cy="3806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直接连接符 15363">
              <a:extLst>
                <a:ext uri="{FF2B5EF4-FFF2-40B4-BE49-F238E27FC236}">
                  <a16:creationId xmlns:a16="http://schemas.microsoft.com/office/drawing/2014/main" id="{06008566-8AC2-41E4-BEF3-F29262EA7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15888" y="4303713"/>
              <a:ext cx="4535488" cy="15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3A24A38F-B543-4B3B-B422-F43819524CDE}"/>
                </a:ext>
              </a:extLst>
            </p:cNvPr>
            <p:cNvGrpSpPr/>
            <p:nvPr/>
          </p:nvGrpSpPr>
          <p:grpSpPr>
            <a:xfrm>
              <a:off x="354467" y="2005012"/>
              <a:ext cx="3957637" cy="2847975"/>
              <a:chOff x="357188" y="1989138"/>
              <a:chExt cx="3957637" cy="2847975"/>
            </a:xfrm>
          </p:grpSpPr>
          <p:sp>
            <p:nvSpPr>
              <p:cNvPr id="61" name="文本框 15361">
                <a:extLst>
                  <a:ext uri="{FF2B5EF4-FFF2-40B4-BE49-F238E27FC236}">
                    <a16:creationId xmlns:a16="http://schemas.microsoft.com/office/drawing/2014/main" id="{D37C6390-389F-4B33-9CA7-FC33504DFD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35150" y="1989138"/>
                <a:ext cx="315913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b="1">
                    <a:latin typeface="Comic Sans MS" panose="030F0702030302020204" pitchFamily="66" charset="0"/>
                  </a:rPr>
                  <a:t>y</a:t>
                </a:r>
              </a:p>
            </p:txBody>
          </p:sp>
          <p:sp>
            <p:nvSpPr>
              <p:cNvPr id="62" name="直接连接符 15364">
                <a:extLst>
                  <a:ext uri="{FF2B5EF4-FFF2-40B4-BE49-F238E27FC236}">
                    <a16:creationId xmlns:a16="http://schemas.microsoft.com/office/drawing/2014/main" id="{F1100C2B-B7A9-4BBE-A73D-AEC8C2B059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82925" y="4249738"/>
                <a:ext cx="0" cy="539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3" name="直接连接符 15365">
                <a:extLst>
                  <a:ext uri="{FF2B5EF4-FFF2-40B4-BE49-F238E27FC236}">
                    <a16:creationId xmlns:a16="http://schemas.microsoft.com/office/drawing/2014/main" id="{D0387A60-139B-42E5-BE4A-649965ECBF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95475" y="4249738"/>
                <a:ext cx="0" cy="539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4" name="直接连接符 15366">
                <a:extLst>
                  <a:ext uri="{FF2B5EF4-FFF2-40B4-BE49-F238E27FC236}">
                    <a16:creationId xmlns:a16="http://schemas.microsoft.com/office/drawing/2014/main" id="{708CD330-50B8-47E8-83A3-65BEE5B94A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74763" y="4249738"/>
                <a:ext cx="0" cy="539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5" name="直接连接符 15367">
                <a:extLst>
                  <a:ext uri="{FF2B5EF4-FFF2-40B4-BE49-F238E27FC236}">
                    <a16:creationId xmlns:a16="http://schemas.microsoft.com/office/drawing/2014/main" id="{258105AE-7E53-455B-BB1C-C2CE3CE3EB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2463" y="4249738"/>
                <a:ext cx="0" cy="539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6" name="直接连接符 15368">
                <a:extLst>
                  <a:ext uri="{FF2B5EF4-FFF2-40B4-BE49-F238E27FC236}">
                    <a16:creationId xmlns:a16="http://schemas.microsoft.com/office/drawing/2014/main" id="{A72027FF-40E0-465C-B59E-8EAB40C69C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6500" y="4725988"/>
                <a:ext cx="58738" cy="158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7" name="直接连接符 15369">
                <a:extLst>
                  <a:ext uri="{FF2B5EF4-FFF2-40B4-BE49-F238E27FC236}">
                    <a16:creationId xmlns:a16="http://schemas.microsoft.com/office/drawing/2014/main" id="{E96255F3-B529-4297-89BE-28BFD165D3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6500" y="4438650"/>
                <a:ext cx="58738" cy="15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8" name="直接连接符 15370">
                <a:extLst>
                  <a:ext uri="{FF2B5EF4-FFF2-40B4-BE49-F238E27FC236}">
                    <a16:creationId xmlns:a16="http://schemas.microsoft.com/office/drawing/2014/main" id="{9273784E-675C-4BCC-8585-838B39E7A5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6500" y="3862388"/>
                <a:ext cx="58738" cy="158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9" name="直接连接符 15371">
                <a:extLst>
                  <a:ext uri="{FF2B5EF4-FFF2-40B4-BE49-F238E27FC236}">
                    <a16:creationId xmlns:a16="http://schemas.microsoft.com/office/drawing/2014/main" id="{53433A0B-646C-4683-B285-5362E9163B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6500" y="3357563"/>
                <a:ext cx="58738" cy="158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0" name="直接连接符 15372">
                <a:extLst>
                  <a:ext uri="{FF2B5EF4-FFF2-40B4-BE49-F238E27FC236}">
                    <a16:creationId xmlns:a16="http://schemas.microsoft.com/office/drawing/2014/main" id="{59A4A240-9B97-4FD0-AA67-A2B7D27611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6500" y="2925763"/>
                <a:ext cx="58738" cy="158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" name="直接连接符 15373">
                <a:extLst>
                  <a:ext uri="{FF2B5EF4-FFF2-40B4-BE49-F238E27FC236}">
                    <a16:creationId xmlns:a16="http://schemas.microsoft.com/office/drawing/2014/main" id="{A82F9A29-28A9-4568-AB50-A54E0C3E78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6500" y="2493963"/>
                <a:ext cx="58738" cy="158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" name="直接连接符 15374">
                <a:extLst>
                  <a:ext uri="{FF2B5EF4-FFF2-40B4-BE49-F238E27FC236}">
                    <a16:creationId xmlns:a16="http://schemas.microsoft.com/office/drawing/2014/main" id="{9951F9F5-A030-42E4-A539-BBDA092AF2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62363" y="4275138"/>
                <a:ext cx="0" cy="587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3" name="文本框 15375">
                <a:extLst>
                  <a:ext uri="{FF2B5EF4-FFF2-40B4-BE49-F238E27FC236}">
                    <a16:creationId xmlns:a16="http://schemas.microsoft.com/office/drawing/2014/main" id="{4B1054F7-E90D-4B55-9CA9-5AF69AB35E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92550" y="4470400"/>
                <a:ext cx="42227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b="1" dirty="0">
                    <a:latin typeface="Comic Sans MS" panose="030F0702030302020204" pitchFamily="66" charset="0"/>
                  </a:rPr>
                  <a:t>x</a:t>
                </a:r>
              </a:p>
            </p:txBody>
          </p:sp>
          <p:sp>
            <p:nvSpPr>
              <p:cNvPr id="74" name="文本框 15376">
                <a:extLst>
                  <a:ext uri="{FF2B5EF4-FFF2-40B4-BE49-F238E27FC236}">
                    <a16:creationId xmlns:a16="http://schemas.microsoft.com/office/drawing/2014/main" id="{5413B6DE-F0B7-4410-ACF7-4335E9144D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2950" y="4289425"/>
                <a:ext cx="5556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Comic Sans MS" panose="030F0702030302020204" pitchFamily="66" charset="0"/>
                  </a:rPr>
                  <a:t>0</a:t>
                </a:r>
              </a:p>
            </p:txBody>
          </p:sp>
          <p:sp>
            <p:nvSpPr>
              <p:cNvPr id="75" name="文本框 15377">
                <a:extLst>
                  <a:ext uri="{FF2B5EF4-FFF2-40B4-BE49-F238E27FC236}">
                    <a16:creationId xmlns:a16="http://schemas.microsoft.com/office/drawing/2014/main" id="{6CF955A6-229B-4A41-AA11-D57E68CACB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4475" y="4387850"/>
                <a:ext cx="315913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Comic Sans MS" panose="030F0702030302020204" pitchFamily="66" charset="0"/>
                  </a:rPr>
                  <a:t>1</a:t>
                </a:r>
              </a:p>
            </p:txBody>
          </p:sp>
          <p:sp>
            <p:nvSpPr>
              <p:cNvPr id="76" name="文本框 15378">
                <a:extLst>
                  <a:ext uri="{FF2B5EF4-FFF2-40B4-BE49-F238E27FC236}">
                    <a16:creationId xmlns:a16="http://schemas.microsoft.com/office/drawing/2014/main" id="{2A14BA24-8E2E-4661-846B-216B66227A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19238" y="4387850"/>
                <a:ext cx="8445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Comic Sans MS" panose="030F0702030302020204" pitchFamily="66" charset="0"/>
                  </a:rPr>
                  <a:t>-1</a:t>
                </a:r>
              </a:p>
            </p:txBody>
          </p:sp>
          <p:sp>
            <p:nvSpPr>
              <p:cNvPr id="77" name="文本框 15379">
                <a:extLst>
                  <a:ext uri="{FF2B5EF4-FFF2-40B4-BE49-F238E27FC236}">
                    <a16:creationId xmlns:a16="http://schemas.microsoft.com/office/drawing/2014/main" id="{BB68466B-CDEC-4190-8E05-E57F312106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0600" y="4387850"/>
                <a:ext cx="633413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Comic Sans MS" panose="030F0702030302020204" pitchFamily="66" charset="0"/>
                  </a:rPr>
                  <a:t>-2</a:t>
                </a:r>
              </a:p>
            </p:txBody>
          </p:sp>
          <p:sp>
            <p:nvSpPr>
              <p:cNvPr id="78" name="文本框 15380">
                <a:extLst>
                  <a:ext uri="{FF2B5EF4-FFF2-40B4-BE49-F238E27FC236}">
                    <a16:creationId xmlns:a16="http://schemas.microsoft.com/office/drawing/2014/main" id="{E5B0157C-FDA3-41CD-9F13-E1F835B6B7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188" y="4387850"/>
                <a:ext cx="633412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Comic Sans MS" panose="030F0702030302020204" pitchFamily="66" charset="0"/>
                  </a:rPr>
                  <a:t>-3</a:t>
                </a:r>
              </a:p>
            </p:txBody>
          </p:sp>
          <p:sp>
            <p:nvSpPr>
              <p:cNvPr id="79" name="文本框 15381">
                <a:extLst>
                  <a:ext uri="{FF2B5EF4-FFF2-40B4-BE49-F238E27FC236}">
                    <a16:creationId xmlns:a16="http://schemas.microsoft.com/office/drawing/2014/main" id="{CF13DD13-1EF9-4B80-8C5F-7DFB74E3F8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8765" y="2067733"/>
                <a:ext cx="422275" cy="2277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dirty="0">
                    <a:latin typeface="Comic Sans MS" panose="030F0702030302020204" pitchFamily="66" charset="0"/>
                  </a:rPr>
                  <a:t>4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zh-CN" dirty="0">
                    <a:latin typeface="Comic Sans MS" panose="030F0702030302020204" pitchFamily="66" charset="0"/>
                  </a:rPr>
                  <a:t>3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zh-CN" dirty="0">
                    <a:latin typeface="Comic Sans MS" panose="030F0702030302020204" pitchFamily="66" charset="0"/>
                  </a:rPr>
                  <a:t>2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zh-CN" dirty="0">
                    <a:latin typeface="Comic Sans MS" panose="030F0702030302020204" pitchFamily="66" charset="0"/>
                  </a:rPr>
                  <a:t>1</a:t>
                </a:r>
              </a:p>
            </p:txBody>
          </p:sp>
        </p:grpSp>
        <p:sp>
          <p:nvSpPr>
            <p:cNvPr id="60" name="文本框 15382">
              <a:extLst>
                <a:ext uri="{FF2B5EF4-FFF2-40B4-BE49-F238E27FC236}">
                  <a16:creationId xmlns:a16="http://schemas.microsoft.com/office/drawing/2014/main" id="{A830BF79-CBF3-43D5-BA89-57231CC809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5155" y="4444782"/>
              <a:ext cx="844550" cy="1192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>
                  <a:latin typeface="Comic Sans MS" panose="030F0702030302020204" pitchFamily="66" charset="0"/>
                </a:rPr>
                <a:t>-1</a:t>
              </a:r>
            </a:p>
            <a:p>
              <a:pPr>
                <a:spcBef>
                  <a:spcPct val="50000"/>
                </a:spcBef>
              </a:pPr>
              <a:r>
                <a:rPr lang="en-US" altLang="zh-CN" dirty="0">
                  <a:latin typeface="Comic Sans MS" panose="030F0702030302020204" pitchFamily="66" charset="0"/>
                </a:rPr>
                <a:t>-2</a:t>
              </a:r>
            </a:p>
            <a:p>
              <a:pPr>
                <a:spcBef>
                  <a:spcPct val="50000"/>
                </a:spcBef>
              </a:pPr>
              <a:r>
                <a:rPr lang="en-US" altLang="zh-CN" dirty="0">
                  <a:latin typeface="Comic Sans MS" panose="030F0702030302020204" pitchFamily="66" charset="0"/>
                </a:rPr>
                <a:t>-3</a:t>
              </a:r>
            </a:p>
          </p:txBody>
        </p:sp>
      </p:grpSp>
      <p:sp>
        <p:nvSpPr>
          <p:cNvPr id="95" name="文本框 94">
            <a:extLst>
              <a:ext uri="{FF2B5EF4-FFF2-40B4-BE49-F238E27FC236}">
                <a16:creationId xmlns:a16="http://schemas.microsoft.com/office/drawing/2014/main" id="{921F3260-53FC-447F-9E6F-8FBB18D545F5}"/>
              </a:ext>
            </a:extLst>
          </p:cNvPr>
          <p:cNvSpPr txBox="1"/>
          <p:nvPr/>
        </p:nvSpPr>
        <p:spPr>
          <a:xfrm>
            <a:off x="5787055" y="4494377"/>
            <a:ext cx="412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P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id="{AC11E644-63EC-4D24-8B65-0D9766DAA7F3}"/>
              </a:ext>
            </a:extLst>
          </p:cNvPr>
          <p:cNvSpPr txBox="1"/>
          <p:nvPr/>
        </p:nvSpPr>
        <p:spPr>
          <a:xfrm>
            <a:off x="5900186" y="6076314"/>
            <a:ext cx="412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Q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0" name="文本框 119">
            <a:extLst>
              <a:ext uri="{FF2B5EF4-FFF2-40B4-BE49-F238E27FC236}">
                <a16:creationId xmlns:a16="http://schemas.microsoft.com/office/drawing/2014/main" id="{993D8583-E8DE-4DB4-A5AF-10CBA08049F8}"/>
              </a:ext>
            </a:extLst>
          </p:cNvPr>
          <p:cNvSpPr txBox="1"/>
          <p:nvPr/>
        </p:nvSpPr>
        <p:spPr>
          <a:xfrm>
            <a:off x="5678467" y="4691431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b="1" dirty="0">
                <a:latin typeface="Times New Roman" panose="02020603050405020304" pitchFamily="18" charset="0"/>
              </a:rPr>
              <a:t>(</a:t>
            </a:r>
            <a:r>
              <a:rPr lang="en-US" altLang="zh-CN" sz="1800" b="1" dirty="0">
                <a:latin typeface="Times New Roman" panose="02020603050405020304" pitchFamily="18" charset="0"/>
              </a:rPr>
              <a:t>n</a:t>
            </a:r>
            <a:r>
              <a:rPr lang="zh-CN" altLang="en-US" sz="1800" b="1" dirty="0">
                <a:latin typeface="Times New Roman" panose="02020603050405020304" pitchFamily="18" charset="0"/>
              </a:rPr>
              <a:t>,</a:t>
            </a:r>
            <a:r>
              <a:rPr lang="en-US" altLang="zh-CN" sz="1800" b="1" dirty="0">
                <a:latin typeface="Times New Roman" panose="02020603050405020304" pitchFamily="18" charset="0"/>
              </a:rPr>
              <a:t>a)</a:t>
            </a:r>
            <a:endParaRPr lang="zh-CN" altLang="en-US" dirty="0"/>
          </a:p>
        </p:txBody>
      </p:sp>
      <p:sp>
        <p:nvSpPr>
          <p:cNvPr id="121" name="文本框 120">
            <a:extLst>
              <a:ext uri="{FF2B5EF4-FFF2-40B4-BE49-F238E27FC236}">
                <a16:creationId xmlns:a16="http://schemas.microsoft.com/office/drawing/2014/main" id="{8845FB8A-DE72-459F-8C8B-7B2C7C28A73C}"/>
              </a:ext>
            </a:extLst>
          </p:cNvPr>
          <p:cNvSpPr txBox="1"/>
          <p:nvPr/>
        </p:nvSpPr>
        <p:spPr>
          <a:xfrm>
            <a:off x="5741849" y="631171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b="1" dirty="0">
                <a:latin typeface="Times New Roman" panose="02020603050405020304" pitchFamily="18" charset="0"/>
              </a:rPr>
              <a:t>(</a:t>
            </a:r>
            <a:r>
              <a:rPr lang="en-US" altLang="zh-CN" sz="1800" b="1" dirty="0">
                <a:latin typeface="Times New Roman" panose="02020603050405020304" pitchFamily="18" charset="0"/>
              </a:rPr>
              <a:t>n</a:t>
            </a:r>
            <a:r>
              <a:rPr lang="zh-CN" altLang="en-US" sz="1800" b="1" dirty="0">
                <a:latin typeface="Times New Roman" panose="02020603050405020304" pitchFamily="18" charset="0"/>
              </a:rPr>
              <a:t>,</a:t>
            </a:r>
            <a:r>
              <a:rPr lang="en-US" altLang="zh-CN" b="1" dirty="0">
                <a:latin typeface="Times New Roman" panose="02020603050405020304" pitchFamily="18" charset="0"/>
              </a:rPr>
              <a:t>b</a:t>
            </a:r>
            <a:r>
              <a:rPr lang="en-US" altLang="zh-CN" sz="1800" b="1" dirty="0">
                <a:latin typeface="Times New Roman" panose="02020603050405020304" pitchFamily="18" charset="0"/>
              </a:rPr>
              <a:t>)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79712" y="806243"/>
            <a:ext cx="1128908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CN" sz="2800" b="1" dirty="0">
                <a:latin typeface="Times New Roman" panose="02020603050405020304" pitchFamily="18" charset="0"/>
              </a:rPr>
              <a:t>1.</a:t>
            </a:r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）在x轴上有两个点M(-3,0)和 N(5,0)，则MN的长度为__</a:t>
            </a:r>
            <a:r>
              <a:rPr lang="en-US" altLang="zh-CN" sz="2800" b="1" dirty="0">
                <a:latin typeface="Times New Roman" panose="02020603050405020304" pitchFamily="18" charset="0"/>
              </a:rPr>
              <a:t>___</a:t>
            </a:r>
            <a:r>
              <a:rPr lang="zh-CN" altLang="en-US" sz="2800" b="1" dirty="0">
                <a:latin typeface="Times New Roman" panose="02020603050405020304" pitchFamily="18" charset="0"/>
              </a:rPr>
              <a:t>__</a:t>
            </a:r>
            <a:r>
              <a:rPr lang="en-US" altLang="zh-CN" sz="2800" b="1" dirty="0">
                <a:latin typeface="Times New Roman" panose="02020603050405020304" pitchFamily="18" charset="0"/>
              </a:rPr>
              <a:t>.</a:t>
            </a:r>
          </a:p>
          <a:p>
            <a:pPr marL="0" lvl="1"/>
            <a:r>
              <a:rPr lang="zh-CN" altLang="en-US" sz="2800" b="1" dirty="0">
                <a:latin typeface="Times New Roman" panose="02020603050405020304" pitchFamily="18" charset="0"/>
              </a:rPr>
              <a:t>   （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）平面上有两个点</a:t>
            </a:r>
            <a:r>
              <a:rPr lang="en-US" altLang="zh-CN" sz="2800" b="1" dirty="0">
                <a:latin typeface="Times New Roman" panose="02020603050405020304" pitchFamily="18" charset="0"/>
              </a:rPr>
              <a:t>M</a:t>
            </a:r>
            <a:r>
              <a:rPr lang="zh-CN" altLang="en-US" sz="2800" b="1" dirty="0">
                <a:latin typeface="Times New Roman" panose="02020603050405020304" pitchFamily="18" charset="0"/>
              </a:rPr>
              <a:t>(-3,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)和 N(5,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)，则MN的长度为__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</a:t>
            </a:r>
            <a:r>
              <a:rPr lang="zh-CN" altLang="en-US" sz="2800" b="1" dirty="0">
                <a:latin typeface="Times New Roman" panose="02020603050405020304" pitchFamily="18" charset="0"/>
              </a:rPr>
              <a:t>__</a:t>
            </a:r>
            <a:r>
              <a:rPr lang="en-US" altLang="zh-CN" sz="2800" b="1" dirty="0">
                <a:latin typeface="Times New Roman" panose="02020603050405020304" pitchFamily="18" charset="0"/>
              </a:rPr>
              <a:t>.</a:t>
            </a:r>
          </a:p>
          <a:p>
            <a:pPr marL="0" lvl="1"/>
            <a:r>
              <a:rPr lang="zh-CN" altLang="en-US" sz="2800" b="1" dirty="0">
                <a:latin typeface="Times New Roman" panose="02020603050405020304" pitchFamily="18" charset="0"/>
              </a:rPr>
              <a:t>   （</a:t>
            </a:r>
            <a:r>
              <a:rPr lang="en-US" altLang="zh-CN" sz="2800" b="1" dirty="0">
                <a:latin typeface="Times New Roman" panose="02020603050405020304" pitchFamily="18" charset="0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</a:rPr>
              <a:t>）平面上有两个点</a:t>
            </a:r>
            <a:r>
              <a:rPr lang="en-US" altLang="zh-CN" sz="2800" b="1" dirty="0">
                <a:latin typeface="Times New Roman" panose="02020603050405020304" pitchFamily="18" charset="0"/>
              </a:rPr>
              <a:t>M</a:t>
            </a:r>
            <a:r>
              <a:rPr lang="zh-CN" altLang="en-US" sz="2800" b="1" dirty="0">
                <a:latin typeface="Times New Roman" panose="02020603050405020304" pitchFamily="18" charset="0"/>
              </a:rPr>
              <a:t> (</a:t>
            </a:r>
            <a:r>
              <a:rPr lang="en-US" altLang="zh-CN" sz="2800" b="1" dirty="0">
                <a:latin typeface="Times New Roman" panose="02020603050405020304" pitchFamily="18" charset="0"/>
              </a:rPr>
              <a:t>a</a:t>
            </a:r>
            <a:r>
              <a:rPr lang="zh-CN" altLang="en-US" sz="2800" b="1" dirty="0">
                <a:latin typeface="Times New Roman" panose="02020603050405020304" pitchFamily="18" charset="0"/>
              </a:rPr>
              <a:t>,</a:t>
            </a:r>
            <a:r>
              <a:rPr lang="en-US" altLang="zh-CN" sz="2800" b="1" dirty="0">
                <a:latin typeface="Times New Roman" panose="02020603050405020304" pitchFamily="18" charset="0"/>
              </a:rPr>
              <a:t>m</a:t>
            </a:r>
            <a:r>
              <a:rPr lang="zh-CN" altLang="en-US" sz="2800" b="1" dirty="0">
                <a:latin typeface="Times New Roman" panose="02020603050405020304" pitchFamily="18" charset="0"/>
              </a:rPr>
              <a:t>)和 N(</a:t>
            </a:r>
            <a:r>
              <a:rPr lang="en-US" altLang="zh-CN" sz="2800" b="1" dirty="0">
                <a:latin typeface="Times New Roman" panose="02020603050405020304" pitchFamily="18" charset="0"/>
              </a:rPr>
              <a:t>b</a:t>
            </a:r>
            <a:r>
              <a:rPr lang="zh-CN" altLang="en-US" sz="2800" b="1" dirty="0">
                <a:latin typeface="Times New Roman" panose="02020603050405020304" pitchFamily="18" charset="0"/>
              </a:rPr>
              <a:t>,</a:t>
            </a:r>
            <a:r>
              <a:rPr lang="en-US" altLang="zh-CN" sz="2800" b="1" dirty="0">
                <a:latin typeface="Times New Roman" panose="02020603050405020304" pitchFamily="18" charset="0"/>
              </a:rPr>
              <a:t>m</a:t>
            </a:r>
            <a:r>
              <a:rPr lang="zh-CN" altLang="en-US" sz="2800" b="1" dirty="0">
                <a:latin typeface="Times New Roman" panose="02020603050405020304" pitchFamily="18" charset="0"/>
              </a:rPr>
              <a:t>)，则MN的长度为__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</a:t>
            </a:r>
            <a:r>
              <a:rPr lang="zh-CN" altLang="en-US" sz="2800" b="1" dirty="0">
                <a:latin typeface="Times New Roman" panose="02020603050405020304" pitchFamily="18" charset="0"/>
              </a:rPr>
              <a:t>__</a:t>
            </a:r>
            <a:r>
              <a:rPr lang="en-US" altLang="zh-CN" sz="2800" b="1" dirty="0">
                <a:latin typeface="Times New Roman" panose="02020603050405020304" pitchFamily="18" charset="0"/>
              </a:rPr>
              <a:t>.</a:t>
            </a:r>
          </a:p>
          <a:p>
            <a:pPr marL="0" lvl="1"/>
            <a:endParaRPr lang="en-US" altLang="zh-CN" sz="2800" b="1" dirty="0">
              <a:latin typeface="Times New Roman" panose="02020603050405020304" pitchFamily="18" charset="0"/>
            </a:endParaRPr>
          </a:p>
          <a:p>
            <a:pPr marL="0" lvl="1"/>
            <a:r>
              <a:rPr lang="en-US" altLang="zh-CN" sz="2800" b="1" dirty="0">
                <a:latin typeface="Times New Roman" panose="02020603050405020304" pitchFamily="18" charset="0"/>
              </a:rPr>
              <a:t>2.</a:t>
            </a:r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）在</a:t>
            </a:r>
            <a:r>
              <a:rPr lang="en-US" altLang="zh-CN" sz="2800" b="1" dirty="0">
                <a:latin typeface="Times New Roman" panose="02020603050405020304" pitchFamily="18" charset="0"/>
              </a:rPr>
              <a:t>y</a:t>
            </a:r>
            <a:r>
              <a:rPr lang="zh-CN" altLang="en-US" sz="2800" b="1" dirty="0">
                <a:latin typeface="Times New Roman" panose="02020603050405020304" pitchFamily="18" charset="0"/>
              </a:rPr>
              <a:t>轴上有两个点</a:t>
            </a:r>
            <a:r>
              <a:rPr lang="en-US" altLang="zh-CN" sz="2800" b="1" dirty="0">
                <a:latin typeface="Times New Roman" panose="02020603050405020304" pitchFamily="18" charset="0"/>
              </a:rPr>
              <a:t>P</a:t>
            </a:r>
            <a:r>
              <a:rPr lang="zh-CN" altLang="en-US" sz="2800" b="1" dirty="0">
                <a:latin typeface="Times New Roman" panose="02020603050405020304" pitchFamily="18" charset="0"/>
              </a:rPr>
              <a:t>(0,</a:t>
            </a:r>
            <a:r>
              <a:rPr lang="en-US" altLang="zh-CN" sz="2800" b="1" dirty="0">
                <a:latin typeface="Times New Roman" panose="02020603050405020304" pitchFamily="18" charset="0"/>
              </a:rPr>
              <a:t>3)</a:t>
            </a:r>
            <a:r>
              <a:rPr lang="zh-CN" altLang="en-US" sz="2800" b="1" dirty="0">
                <a:latin typeface="Times New Roman" panose="02020603050405020304" pitchFamily="18" charset="0"/>
              </a:rPr>
              <a:t>和 Q(0,</a:t>
            </a:r>
            <a:r>
              <a:rPr lang="en-US" altLang="zh-CN" sz="2800" b="1" dirty="0">
                <a:latin typeface="Times New Roman" panose="02020603050405020304" pitchFamily="18" charset="0"/>
              </a:rPr>
              <a:t>8)</a:t>
            </a:r>
            <a:r>
              <a:rPr lang="zh-CN" altLang="en-US" sz="2800" b="1" dirty="0">
                <a:latin typeface="Times New Roman" panose="02020603050405020304" pitchFamily="18" charset="0"/>
              </a:rPr>
              <a:t>，则PQ的长度为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_________.</a:t>
            </a:r>
          </a:p>
          <a:p>
            <a:pPr marL="0" lvl="1"/>
            <a:r>
              <a:rPr lang="zh-CN" altLang="en-US" sz="2800" b="1" dirty="0">
                <a:latin typeface="Times New Roman" panose="02020603050405020304" pitchFamily="18" charset="0"/>
              </a:rPr>
              <a:t>   （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）平面上有两个点</a:t>
            </a:r>
            <a:r>
              <a:rPr lang="en-US" altLang="zh-CN" sz="2800" b="1" dirty="0">
                <a:latin typeface="Times New Roman" panose="02020603050405020304" pitchFamily="18" charset="0"/>
              </a:rPr>
              <a:t>P</a:t>
            </a:r>
            <a:r>
              <a:rPr lang="zh-CN" altLang="en-US" sz="2800" b="1" dirty="0">
                <a:latin typeface="Times New Roman" panose="02020603050405020304" pitchFamily="18" charset="0"/>
              </a:rPr>
              <a:t>(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,</a:t>
            </a:r>
            <a:r>
              <a:rPr lang="en-US" altLang="zh-CN" sz="2800" b="1" dirty="0">
                <a:latin typeface="Times New Roman" panose="02020603050405020304" pitchFamily="18" charset="0"/>
              </a:rPr>
              <a:t>3)</a:t>
            </a:r>
            <a:r>
              <a:rPr lang="zh-CN" altLang="en-US" sz="2800" b="1" dirty="0">
                <a:latin typeface="Times New Roman" panose="02020603050405020304" pitchFamily="18" charset="0"/>
              </a:rPr>
              <a:t>和 Q(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,</a:t>
            </a:r>
            <a:r>
              <a:rPr lang="en-US" altLang="zh-CN" sz="2800" b="1" dirty="0">
                <a:latin typeface="Times New Roman" panose="02020603050405020304" pitchFamily="18" charset="0"/>
              </a:rPr>
              <a:t>8)</a:t>
            </a:r>
            <a:r>
              <a:rPr lang="zh-CN" altLang="en-US" sz="2800" b="1" dirty="0">
                <a:latin typeface="Times New Roman" panose="02020603050405020304" pitchFamily="18" charset="0"/>
              </a:rPr>
              <a:t>，则PQ的长度为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_________.</a:t>
            </a:r>
          </a:p>
          <a:p>
            <a:pPr marL="0" lvl="1"/>
            <a:r>
              <a:rPr lang="zh-CN" altLang="en-US" sz="2800" b="1" dirty="0">
                <a:latin typeface="Times New Roman" panose="02020603050405020304" pitchFamily="18" charset="0"/>
              </a:rPr>
              <a:t>   （</a:t>
            </a:r>
            <a:r>
              <a:rPr lang="en-US" altLang="zh-CN" sz="2800" b="1" dirty="0">
                <a:latin typeface="Times New Roman" panose="02020603050405020304" pitchFamily="18" charset="0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</a:rPr>
              <a:t>）平面上有两个点</a:t>
            </a:r>
            <a:r>
              <a:rPr lang="en-US" altLang="zh-CN" sz="2800" b="1" dirty="0">
                <a:latin typeface="Times New Roman" panose="02020603050405020304" pitchFamily="18" charset="0"/>
              </a:rPr>
              <a:t>P</a:t>
            </a:r>
            <a:r>
              <a:rPr lang="zh-CN" altLang="en-US" sz="2800" b="1" dirty="0">
                <a:latin typeface="Times New Roman" panose="02020603050405020304" pitchFamily="18" charset="0"/>
              </a:rPr>
              <a:t>(</a:t>
            </a:r>
            <a:r>
              <a:rPr lang="en-US" altLang="zh-CN" sz="2800" b="1" dirty="0">
                <a:latin typeface="Times New Roman" panose="02020603050405020304" pitchFamily="18" charset="0"/>
              </a:rPr>
              <a:t>n</a:t>
            </a:r>
            <a:r>
              <a:rPr lang="zh-CN" altLang="en-US" sz="2800" b="1" dirty="0">
                <a:latin typeface="Times New Roman" panose="02020603050405020304" pitchFamily="18" charset="0"/>
              </a:rPr>
              <a:t>,</a:t>
            </a:r>
            <a:r>
              <a:rPr lang="en-US" altLang="zh-CN" sz="2800" b="1" dirty="0">
                <a:latin typeface="Times New Roman" panose="02020603050405020304" pitchFamily="18" charset="0"/>
              </a:rPr>
              <a:t>a)</a:t>
            </a:r>
            <a:r>
              <a:rPr lang="zh-CN" altLang="en-US" sz="2800" b="1" dirty="0">
                <a:latin typeface="Times New Roman" panose="02020603050405020304" pitchFamily="18" charset="0"/>
              </a:rPr>
              <a:t>和 Q(</a:t>
            </a:r>
            <a:r>
              <a:rPr lang="en-US" altLang="zh-CN" sz="2800" b="1" dirty="0">
                <a:latin typeface="Times New Roman" panose="02020603050405020304" pitchFamily="18" charset="0"/>
              </a:rPr>
              <a:t>n</a:t>
            </a:r>
            <a:r>
              <a:rPr lang="zh-CN" altLang="en-US" sz="2800" b="1" dirty="0">
                <a:latin typeface="Times New Roman" panose="02020603050405020304" pitchFamily="18" charset="0"/>
              </a:rPr>
              <a:t>,</a:t>
            </a:r>
            <a:r>
              <a:rPr lang="en-US" altLang="zh-CN" sz="2800" b="1" dirty="0">
                <a:latin typeface="Times New Roman" panose="02020603050405020304" pitchFamily="18" charset="0"/>
              </a:rPr>
              <a:t>b)</a:t>
            </a:r>
            <a:r>
              <a:rPr lang="zh-CN" altLang="en-US" sz="2800" b="1" dirty="0">
                <a:latin typeface="Times New Roman" panose="02020603050405020304" pitchFamily="18" charset="0"/>
              </a:rPr>
              <a:t>，则PQ的长度为</a:t>
            </a:r>
            <a:r>
              <a:rPr lang="en-US" altLang="zh-CN" sz="2800" b="1" dirty="0">
                <a:latin typeface="Times New Roman" panose="02020603050405020304" pitchFamily="18" charset="0"/>
              </a:rPr>
              <a:t>_________.</a:t>
            </a:r>
          </a:p>
          <a:p>
            <a:pPr marL="0" lvl="1"/>
            <a:endParaRPr lang="en-US" altLang="zh-CN" sz="2800" b="1" dirty="0">
              <a:latin typeface="Times New Roman" panose="02020603050405020304" pitchFamily="18" charset="0"/>
            </a:endParaRPr>
          </a:p>
          <a:p>
            <a:pPr marL="0" lvl="1"/>
            <a:endParaRPr lang="en-US" altLang="zh-CN" sz="2800" b="1" dirty="0">
              <a:latin typeface="Times New Roman" panose="02020603050405020304" pitchFamily="18" charset="0"/>
            </a:endParaRPr>
          </a:p>
          <a:p>
            <a:pPr marL="0" lvl="1"/>
            <a:endParaRPr lang="zh-CN" altLang="en-US" sz="2800" b="1" dirty="0">
              <a:latin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BF762520-724F-46F6-9970-75AAFD711A3F}"/>
              </a:ext>
            </a:extLst>
          </p:cNvPr>
          <p:cNvSpPr txBox="1"/>
          <p:nvPr/>
        </p:nvSpPr>
        <p:spPr>
          <a:xfrm>
            <a:off x="1554006" y="4592200"/>
            <a:ext cx="412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id="{FC09D693-B0F3-4B19-AE3F-0506F52E4D8C}"/>
              </a:ext>
            </a:extLst>
          </p:cNvPr>
          <p:cNvSpPr txBox="1"/>
          <p:nvPr/>
        </p:nvSpPr>
        <p:spPr>
          <a:xfrm>
            <a:off x="2899071" y="4592200"/>
            <a:ext cx="412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8" name="文本框 117">
            <a:extLst>
              <a:ext uri="{FF2B5EF4-FFF2-40B4-BE49-F238E27FC236}">
                <a16:creationId xmlns:a16="http://schemas.microsoft.com/office/drawing/2014/main" id="{BEF9593C-C747-4421-A386-0CAD7F80C768}"/>
              </a:ext>
            </a:extLst>
          </p:cNvPr>
          <p:cNvSpPr txBox="1"/>
          <p:nvPr/>
        </p:nvSpPr>
        <p:spPr>
          <a:xfrm>
            <a:off x="1340431" y="5049224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b="1" dirty="0">
                <a:latin typeface="Times New Roman" panose="02020603050405020304" pitchFamily="18" charset="0"/>
              </a:rPr>
              <a:t>(</a:t>
            </a:r>
            <a:r>
              <a:rPr lang="en-US" altLang="zh-CN" sz="1800" b="1" dirty="0">
                <a:latin typeface="Times New Roman" panose="02020603050405020304" pitchFamily="18" charset="0"/>
              </a:rPr>
              <a:t>a</a:t>
            </a:r>
            <a:r>
              <a:rPr lang="zh-CN" altLang="en-US" sz="1800" b="1" dirty="0">
                <a:latin typeface="Times New Roman" panose="02020603050405020304" pitchFamily="18" charset="0"/>
              </a:rPr>
              <a:t>,</a:t>
            </a:r>
            <a:r>
              <a:rPr lang="en-US" altLang="zh-CN" sz="1800" b="1" dirty="0">
                <a:latin typeface="Times New Roman" panose="02020603050405020304" pitchFamily="18" charset="0"/>
              </a:rPr>
              <a:t>m</a:t>
            </a:r>
            <a:r>
              <a:rPr lang="zh-CN" altLang="en-US" sz="1800" b="1" dirty="0">
                <a:latin typeface="Times New Roman" panose="02020603050405020304" pitchFamily="18" charset="0"/>
              </a:rPr>
              <a:t>)</a:t>
            </a:r>
            <a:endParaRPr lang="zh-CN" altLang="en-US" dirty="0"/>
          </a:p>
        </p:txBody>
      </p:sp>
      <p:sp>
        <p:nvSpPr>
          <p:cNvPr id="119" name="文本框 118">
            <a:extLst>
              <a:ext uri="{FF2B5EF4-FFF2-40B4-BE49-F238E27FC236}">
                <a16:creationId xmlns:a16="http://schemas.microsoft.com/office/drawing/2014/main" id="{E966C385-EF6B-4AD9-8658-D9085F8FC647}"/>
              </a:ext>
            </a:extLst>
          </p:cNvPr>
          <p:cNvSpPr txBox="1"/>
          <p:nvPr/>
        </p:nvSpPr>
        <p:spPr>
          <a:xfrm>
            <a:off x="2845404" y="504922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b="1" dirty="0">
                <a:latin typeface="Times New Roman" panose="02020603050405020304" pitchFamily="18" charset="0"/>
              </a:rPr>
              <a:t>(</a:t>
            </a:r>
            <a:r>
              <a:rPr lang="en-US" altLang="zh-CN" b="1" dirty="0">
                <a:latin typeface="Times New Roman" panose="02020603050405020304" pitchFamily="18" charset="0"/>
              </a:rPr>
              <a:t>b</a:t>
            </a:r>
            <a:r>
              <a:rPr lang="zh-CN" altLang="en-US" sz="1800" b="1" dirty="0">
                <a:latin typeface="Times New Roman" panose="02020603050405020304" pitchFamily="18" charset="0"/>
              </a:rPr>
              <a:t>,</a:t>
            </a:r>
            <a:r>
              <a:rPr lang="en-US" altLang="zh-CN" sz="1800" b="1" dirty="0">
                <a:latin typeface="Times New Roman" panose="02020603050405020304" pitchFamily="18" charset="0"/>
              </a:rPr>
              <a:t>m</a:t>
            </a:r>
            <a:r>
              <a:rPr lang="zh-CN" altLang="en-US" sz="1800" b="1" dirty="0">
                <a:latin typeface="Times New Roman" panose="02020603050405020304" pitchFamily="18" charset="0"/>
              </a:rPr>
              <a:t>)</a:t>
            </a:r>
            <a:endParaRPr lang="zh-CN" altLang="en-US" dirty="0"/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83B870FC-20E2-4B06-8BE3-310A7305822F}"/>
              </a:ext>
            </a:extLst>
          </p:cNvPr>
          <p:cNvSpPr/>
          <p:nvPr/>
        </p:nvSpPr>
        <p:spPr>
          <a:xfrm>
            <a:off x="1750869" y="4959658"/>
            <a:ext cx="6139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椭圆 79">
            <a:extLst>
              <a:ext uri="{FF2B5EF4-FFF2-40B4-BE49-F238E27FC236}">
                <a16:creationId xmlns:a16="http://schemas.microsoft.com/office/drawing/2014/main" id="{F19CDD8B-319A-423C-9E6E-C8DFAEA78A64}"/>
              </a:ext>
            </a:extLst>
          </p:cNvPr>
          <p:cNvSpPr/>
          <p:nvPr/>
        </p:nvSpPr>
        <p:spPr>
          <a:xfrm>
            <a:off x="3005296" y="4981524"/>
            <a:ext cx="6139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7E9AAB75-5078-43DC-A4F1-659CD51AD750}"/>
              </a:ext>
            </a:extLst>
          </p:cNvPr>
          <p:cNvCxnSpPr>
            <a:cxnSpLocks/>
          </p:cNvCxnSpPr>
          <p:nvPr/>
        </p:nvCxnSpPr>
        <p:spPr>
          <a:xfrm>
            <a:off x="1786499" y="4982188"/>
            <a:ext cx="1207663" cy="1341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椭圆 80">
            <a:extLst>
              <a:ext uri="{FF2B5EF4-FFF2-40B4-BE49-F238E27FC236}">
                <a16:creationId xmlns:a16="http://schemas.microsoft.com/office/drawing/2014/main" id="{3F697A52-6D4E-4046-9F97-D2C1D1F1D27C}"/>
              </a:ext>
            </a:extLst>
          </p:cNvPr>
          <p:cNvSpPr/>
          <p:nvPr/>
        </p:nvSpPr>
        <p:spPr>
          <a:xfrm>
            <a:off x="6282340" y="4645712"/>
            <a:ext cx="6139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2" name="椭圆 81">
            <a:extLst>
              <a:ext uri="{FF2B5EF4-FFF2-40B4-BE49-F238E27FC236}">
                <a16:creationId xmlns:a16="http://schemas.microsoft.com/office/drawing/2014/main" id="{42FA65FA-173E-489B-8E89-04589A3AEC2E}"/>
              </a:ext>
            </a:extLst>
          </p:cNvPr>
          <p:cNvSpPr/>
          <p:nvPr/>
        </p:nvSpPr>
        <p:spPr>
          <a:xfrm>
            <a:off x="6285610" y="6069540"/>
            <a:ext cx="6139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15D9E143-149D-451A-AD6C-75FB652A9A28}"/>
              </a:ext>
            </a:extLst>
          </p:cNvPr>
          <p:cNvCxnSpPr>
            <a:cxnSpLocks/>
          </p:cNvCxnSpPr>
          <p:nvPr/>
        </p:nvCxnSpPr>
        <p:spPr>
          <a:xfrm>
            <a:off x="6304608" y="4670727"/>
            <a:ext cx="14851" cy="143703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79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95" grpId="0"/>
      <p:bldP spid="96" grpId="0"/>
      <p:bldP spid="120" grpId="0"/>
      <p:bldP spid="121" grpId="0"/>
      <p:bldP spid="93" grpId="0"/>
      <p:bldP spid="94" grpId="0"/>
      <p:bldP spid="118" grpId="0"/>
      <p:bldP spid="119" grpId="0"/>
      <p:bldP spid="3" grpId="0" animBg="1"/>
      <p:bldP spid="80" grpId="0" animBg="1"/>
      <p:bldP spid="81" grpId="0" animBg="1"/>
      <p:bldP spid="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401052" y="497304"/>
                <a:ext cx="11790948" cy="1574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>
                    <a:solidFill>
                      <a:schemeClr val="tx1"/>
                    </a:solidFill>
                  </a:rPr>
                  <a:t>例</a:t>
                </a:r>
                <a:r>
                  <a:rPr lang="en-US" altLang="zh-CN" sz="2800" b="1" dirty="0">
                    <a:solidFill>
                      <a:schemeClr val="tx1"/>
                    </a:solidFill>
                  </a:rPr>
                  <a:t>1:</a:t>
                </a:r>
                <a:r>
                  <a:rPr lang="zh-CN" altLang="en-US" sz="2800" b="1" dirty="0">
                    <a:solidFill>
                      <a:schemeClr val="tx1"/>
                    </a:solidFill>
                  </a:rPr>
                  <a:t>如图，</a:t>
                </a:r>
                <a14:m>
                  <m:oMath xmlns:m="http://schemas.openxmlformats.org/officeDocument/2006/math">
                    <m:r>
                      <a:rPr lang="zh-CN" alt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直线</m:t>
                    </m:r>
                    <m:sSub>
                      <m:sSub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800" b="1" i="1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CN" sz="2800" b="1" dirty="0"/>
                  <a:t>=</a:t>
                </a:r>
                <a14:m>
                  <m:oMath xmlns:m="http://schemas.openxmlformats.org/officeDocument/2006/math"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zh-CN" altLang="en-US" sz="2800" b="1" dirty="0"/>
                  <a:t>与</a:t>
                </a:r>
                <a:r>
                  <a:rPr lang="en-US" altLang="zh-CN" sz="2800" b="1" dirty="0"/>
                  <a:t>y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A</a:t>
                </a:r>
                <a:r>
                  <a:rPr lang="zh-CN" altLang="en-US" sz="2800" b="1" dirty="0"/>
                  <a:t>，与</a:t>
                </a:r>
                <a:r>
                  <a:rPr lang="en-US" altLang="zh-CN" sz="2800" b="1" dirty="0"/>
                  <a:t>x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B </a:t>
                </a:r>
              </a:p>
              <a:p>
                <a:r>
                  <a:rPr lang="zh-CN" altLang="en-US" sz="2800" b="1" dirty="0"/>
                  <a:t>（</a:t>
                </a:r>
                <a:r>
                  <a:rPr lang="en-US" altLang="zh-CN" sz="2800" b="1" dirty="0"/>
                  <a:t>1</a:t>
                </a:r>
                <a:r>
                  <a:rPr lang="zh-CN" altLang="en-US" sz="2800" b="1" dirty="0"/>
                  <a:t>）求出该直线与坐标轴围成的三角形面积</a:t>
                </a:r>
                <a:r>
                  <a:rPr lang="en-US" altLang="zh-CN" sz="2800" b="1" dirty="0"/>
                  <a:t>.  </a:t>
                </a:r>
              </a:p>
              <a:p>
                <a:endParaRPr lang="zh-CN" altLang="en-US" sz="2800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52" y="497304"/>
                <a:ext cx="11790948" cy="1574405"/>
              </a:xfrm>
              <a:prstGeom prst="rect">
                <a:avLst/>
              </a:prstGeom>
              <a:blipFill>
                <a:blip r:embed="rId2"/>
                <a:stretch>
                  <a:fillRect l="-10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77585" y="57380"/>
            <a:ext cx="7725192" cy="523220"/>
          </a:xfrm>
          <a:prstGeom prst="rect">
            <a:avLst/>
          </a:prstGeom>
          <a:noFill/>
          <a:ln w="19050" cap="flat" cmpd="sng" algn="ctr">
            <a:noFill/>
            <a:prstDash val="sysDot"/>
            <a:miter lim="800000"/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  <a:defRPr/>
            </a:pPr>
            <a:r>
              <a:rPr lang="zh-CN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二、根据解析式求直线与坐标轴围成的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图</a:t>
            </a:r>
            <a:r>
              <a:rPr lang="zh-CN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形面积</a:t>
            </a:r>
            <a:endParaRPr lang="zh-CN" sz="2800" dirty="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474" y="1967704"/>
            <a:ext cx="6097474" cy="478657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260993" y="2336269"/>
                <a:ext cx="6035533" cy="28150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>
                    <a:solidFill>
                      <a:srgbClr val="0070C0"/>
                    </a:solidFill>
                  </a:rPr>
                  <a:t>解：把</a:t>
                </a:r>
                <a:r>
                  <a:rPr lang="en-US" altLang="zh-CN" sz="2800" b="1" dirty="0">
                    <a:solidFill>
                      <a:srgbClr val="0070C0"/>
                    </a:solidFill>
                  </a:rPr>
                  <a:t>x=0</a:t>
                </a:r>
                <a:r>
                  <a:rPr lang="zh-CN" altLang="en-US" sz="2800" b="1" dirty="0">
                    <a:solidFill>
                      <a:srgbClr val="0070C0"/>
                    </a:solidFill>
                  </a:rPr>
                  <a:t>代入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altLang="zh-CN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zh-CN" altLang="en-US" sz="2800" b="1" dirty="0">
                    <a:solidFill>
                      <a:srgbClr val="0070C0"/>
                    </a:solidFill>
                  </a:rPr>
                  <a:t>，得</a:t>
                </a:r>
                <a:r>
                  <a:rPr lang="en-US" altLang="zh-CN" sz="2800" b="1" dirty="0">
                    <a:solidFill>
                      <a:srgbClr val="0070C0"/>
                    </a:solidFill>
                  </a:rPr>
                  <a:t>y=3</a:t>
                </a:r>
              </a:p>
              <a:p>
                <a:r>
                  <a:rPr lang="zh-CN" altLang="en-US" sz="2800" b="1" dirty="0">
                    <a:solidFill>
                      <a:srgbClr val="0070C0"/>
                    </a:solidFill>
                  </a:rPr>
                  <a:t>∴</a:t>
                </a:r>
                <a:r>
                  <a:rPr lang="en-US" altLang="zh-CN" sz="2800" b="1" dirty="0">
                    <a:solidFill>
                      <a:srgbClr val="0070C0"/>
                    </a:solidFill>
                  </a:rPr>
                  <a:t>A</a:t>
                </a:r>
                <a:r>
                  <a:rPr lang="zh-CN" altLang="en-US" sz="2800" b="1" dirty="0">
                    <a:solidFill>
                      <a:srgbClr val="0070C0"/>
                    </a:solidFill>
                  </a:rPr>
                  <a:t>（</a:t>
                </a:r>
                <a:r>
                  <a:rPr lang="en-US" altLang="zh-CN" sz="2800" b="1" dirty="0">
                    <a:solidFill>
                      <a:srgbClr val="0070C0"/>
                    </a:solidFill>
                  </a:rPr>
                  <a:t>0</a:t>
                </a:r>
                <a:r>
                  <a:rPr lang="zh-CN" altLang="en-US" sz="2800" b="1" dirty="0">
                    <a:solidFill>
                      <a:srgbClr val="0070C0"/>
                    </a:solidFill>
                  </a:rPr>
                  <a:t>，</a:t>
                </a:r>
                <a:r>
                  <a:rPr lang="en-US" altLang="zh-CN" sz="2800" b="1" dirty="0">
                    <a:solidFill>
                      <a:srgbClr val="0070C0"/>
                    </a:solidFill>
                  </a:rPr>
                  <a:t>3</a:t>
                </a:r>
                <a:r>
                  <a:rPr lang="zh-CN" altLang="en-US" sz="2800" b="1" dirty="0">
                    <a:solidFill>
                      <a:srgbClr val="0070C0"/>
                    </a:solidFill>
                  </a:rPr>
                  <a:t>）</a:t>
                </a:r>
                <a:endParaRPr lang="en-US" altLang="zh-CN" sz="2800" b="1" dirty="0">
                  <a:solidFill>
                    <a:srgbClr val="0070C0"/>
                  </a:solidFill>
                </a:endParaRPr>
              </a:p>
              <a:p>
                <a:r>
                  <a:rPr lang="zh-CN" altLang="en-US" sz="2800" b="1" dirty="0">
                    <a:solidFill>
                      <a:srgbClr val="0070C0"/>
                    </a:solidFill>
                  </a:rPr>
                  <a:t>把</a:t>
                </a:r>
                <a:r>
                  <a:rPr lang="en-US" altLang="zh-CN" sz="2800" b="1" dirty="0">
                    <a:solidFill>
                      <a:srgbClr val="0070C0"/>
                    </a:solidFill>
                  </a:rPr>
                  <a:t>y=0</a:t>
                </a:r>
                <a:r>
                  <a:rPr lang="zh-CN" altLang="en-US" sz="2800" b="1" dirty="0">
                    <a:solidFill>
                      <a:srgbClr val="0070C0"/>
                    </a:solidFill>
                  </a:rPr>
                  <a:t>代入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altLang="zh-CN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zh-CN" altLang="en-US" sz="2800" b="1" dirty="0">
                    <a:solidFill>
                      <a:srgbClr val="0070C0"/>
                    </a:solidFill>
                  </a:rPr>
                  <a:t>，得</a:t>
                </a:r>
                <a:r>
                  <a:rPr lang="en-US" altLang="zh-CN" sz="2800" b="1" dirty="0">
                    <a:solidFill>
                      <a:srgbClr val="0070C0"/>
                    </a:solidFill>
                  </a:rPr>
                  <a:t>x=6</a:t>
                </a:r>
              </a:p>
              <a:p>
                <a:r>
                  <a:rPr lang="zh-CN" altLang="en-US" sz="2800" b="1" dirty="0">
                    <a:solidFill>
                      <a:srgbClr val="0070C0"/>
                    </a:solidFill>
                  </a:rPr>
                  <a:t>∴</a:t>
                </a:r>
                <a:r>
                  <a:rPr lang="en-US" altLang="zh-CN" sz="2800" b="1" dirty="0">
                    <a:solidFill>
                      <a:srgbClr val="0070C0"/>
                    </a:solidFill>
                  </a:rPr>
                  <a:t>B</a:t>
                </a:r>
                <a:r>
                  <a:rPr lang="zh-CN" altLang="en-US" sz="2800" b="1" dirty="0">
                    <a:solidFill>
                      <a:srgbClr val="0070C0"/>
                    </a:solidFill>
                  </a:rPr>
                  <a:t>（</a:t>
                </a:r>
                <a:r>
                  <a:rPr lang="en-US" altLang="zh-CN" sz="2800" b="1" dirty="0">
                    <a:solidFill>
                      <a:srgbClr val="0070C0"/>
                    </a:solidFill>
                  </a:rPr>
                  <a:t>6</a:t>
                </a:r>
                <a:r>
                  <a:rPr lang="zh-CN" altLang="en-US" sz="2800" b="1" dirty="0">
                    <a:solidFill>
                      <a:srgbClr val="0070C0"/>
                    </a:solidFill>
                  </a:rPr>
                  <a:t>，</a:t>
                </a:r>
                <a:r>
                  <a:rPr lang="en-US" altLang="zh-CN" sz="2800" b="1" dirty="0">
                    <a:solidFill>
                      <a:srgbClr val="0070C0"/>
                    </a:solidFill>
                  </a:rPr>
                  <a:t>0</a:t>
                </a:r>
                <a:r>
                  <a:rPr lang="zh-CN" altLang="en-US" sz="2800" b="1" dirty="0">
                    <a:solidFill>
                      <a:srgbClr val="0070C0"/>
                    </a:solidFill>
                  </a:rPr>
                  <a:t>）</a:t>
                </a:r>
                <a:endParaRPr lang="en-US" altLang="zh-CN" sz="2800" b="1" dirty="0">
                  <a:solidFill>
                    <a:srgbClr val="0070C0"/>
                  </a:solidFill>
                </a:endParaRPr>
              </a:p>
              <a:p>
                <a:r>
                  <a:rPr lang="zh-CN" altLang="en-US" sz="2800" b="1" dirty="0">
                    <a:solidFill>
                      <a:srgbClr val="0070C0"/>
                    </a:solidFill>
                  </a:rPr>
                  <a:t>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zh-CN" alt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△</m:t>
                        </m:r>
                        <m:r>
                          <a:rPr lang="en-US" altLang="zh-CN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𝑶𝑨𝑩</m:t>
                        </m:r>
                      </m:sub>
                    </m:sSub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OA</a:t>
                </a:r>
                <a14:m>
                  <m:oMath xmlns:m="http://schemas.openxmlformats.org/officeDocument/2006/math"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OB=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=9</a:t>
                </a:r>
                <a:endParaRPr lang="zh-CN" altLang="en-US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993" y="2336269"/>
                <a:ext cx="6035533" cy="2815001"/>
              </a:xfrm>
              <a:prstGeom prst="rect">
                <a:avLst/>
              </a:prstGeom>
              <a:blipFill>
                <a:blip r:embed="rId4"/>
                <a:stretch>
                  <a:fillRect l="-2121" b="-19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132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9263" y="2364867"/>
            <a:ext cx="4806997" cy="42547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401052" y="497304"/>
                <a:ext cx="11790948" cy="1143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>
                    <a:solidFill>
                      <a:schemeClr val="tx1"/>
                    </a:solidFill>
                  </a:rPr>
                  <a:t>例</a:t>
                </a:r>
                <a:r>
                  <a:rPr lang="en-US" altLang="zh-CN" sz="2800" b="1" dirty="0">
                    <a:solidFill>
                      <a:schemeClr val="tx1"/>
                    </a:solidFill>
                  </a:rPr>
                  <a:t>1:</a:t>
                </a:r>
                <a:r>
                  <a:rPr lang="zh-CN" altLang="en-US" sz="2800" b="1" dirty="0">
                    <a:solidFill>
                      <a:schemeClr val="tx1"/>
                    </a:solidFill>
                  </a:rPr>
                  <a:t>如图，</a:t>
                </a:r>
                <a14:m>
                  <m:oMath xmlns:m="http://schemas.openxmlformats.org/officeDocument/2006/math">
                    <m:r>
                      <a:rPr lang="zh-CN" alt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直线</m:t>
                    </m:r>
                    <m:sSub>
                      <m:sSub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CN" sz="2800" b="1" dirty="0"/>
                  <a:t>=</a:t>
                </a:r>
                <a14:m>
                  <m:oMath xmlns:m="http://schemas.openxmlformats.org/officeDocument/2006/math"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zh-CN" altLang="en-US" sz="2800" b="1" dirty="0"/>
                  <a:t>与</a:t>
                </a:r>
                <a:r>
                  <a:rPr lang="en-US" altLang="zh-CN" sz="2800" b="1" dirty="0"/>
                  <a:t>y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A</a:t>
                </a:r>
                <a:r>
                  <a:rPr lang="zh-CN" altLang="en-US" sz="2800" b="1" dirty="0"/>
                  <a:t>，与</a:t>
                </a:r>
                <a:r>
                  <a:rPr lang="en-US" altLang="zh-CN" sz="2800" b="1" dirty="0"/>
                  <a:t>x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B </a:t>
                </a:r>
              </a:p>
              <a:p>
                <a:endParaRPr lang="zh-CN" altLang="en-US" sz="2800" b="1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52" y="497304"/>
                <a:ext cx="11790948" cy="1143518"/>
              </a:xfrm>
              <a:prstGeom prst="rect">
                <a:avLst/>
              </a:prstGeom>
              <a:blipFill>
                <a:blip r:embed="rId3"/>
                <a:stretch>
                  <a:fillRect l="-10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146390" y="954136"/>
                <a:ext cx="11710737" cy="1851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/>
                  <a:t>（</a:t>
                </a:r>
                <a:r>
                  <a:rPr lang="en-US" altLang="zh-CN" sz="2800" b="1" dirty="0"/>
                  <a:t>2</a:t>
                </a:r>
                <a:r>
                  <a:rPr lang="zh-CN" altLang="en-US" sz="2800" b="1" dirty="0"/>
                  <a:t>）若直线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800" b="1" i="1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CN" sz="2800" b="1" dirty="0"/>
                  <a:t>=x-3</a:t>
                </a:r>
                <a:r>
                  <a:rPr lang="zh-CN" altLang="en-US" sz="2800" b="1" dirty="0"/>
                  <a:t>与</a:t>
                </a:r>
                <a:r>
                  <a:rPr lang="en-US" altLang="zh-CN" sz="2800" b="1" dirty="0"/>
                  <a:t>y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D</a:t>
                </a:r>
                <a:r>
                  <a:rPr lang="zh-CN" altLang="en-US" sz="2800" b="1" dirty="0"/>
                  <a:t>，与</a:t>
                </a:r>
                <a:r>
                  <a:rPr lang="en-US" altLang="zh-CN" sz="2800" b="1" dirty="0"/>
                  <a:t>x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C</a:t>
                </a:r>
                <a:r>
                  <a:rPr lang="zh-CN" altLang="en-US" sz="2800" b="1" dirty="0"/>
                  <a:t>，与直线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800" b="1" i="1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CN" sz="2800" b="1" dirty="0"/>
                  <a:t>=</a:t>
                </a:r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zh-CN" altLang="en-US" sz="2800" b="1" dirty="0"/>
                  <a:t>交于点</a:t>
                </a:r>
                <a:r>
                  <a:rPr lang="en-US" altLang="zh-CN" sz="2800" b="1" dirty="0"/>
                  <a:t>G</a:t>
                </a:r>
              </a:p>
              <a:p>
                <a:r>
                  <a:rPr lang="zh-CN" altLang="en-US" sz="2800" b="1" dirty="0"/>
                  <a:t>①求出两条直线与</a:t>
                </a:r>
                <a:r>
                  <a:rPr lang="en-US" altLang="zh-CN" sz="2800" b="1" dirty="0"/>
                  <a:t>x</a:t>
                </a:r>
                <a:r>
                  <a:rPr lang="zh-CN" altLang="en-US" sz="2800" b="1" dirty="0"/>
                  <a:t>轴围成的三角形面积</a:t>
                </a:r>
                <a:endParaRPr lang="en-US" altLang="zh-CN" sz="2800" b="1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90" y="954136"/>
                <a:ext cx="11710737" cy="1851404"/>
              </a:xfrm>
              <a:prstGeom prst="rect">
                <a:avLst/>
              </a:prstGeom>
              <a:blipFill>
                <a:blip r:embed="rId4"/>
                <a:stretch>
                  <a:fillRect l="-10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77585" y="57380"/>
            <a:ext cx="7725192" cy="523220"/>
          </a:xfrm>
          <a:prstGeom prst="rect">
            <a:avLst/>
          </a:prstGeom>
          <a:noFill/>
          <a:ln w="19050" cap="flat" cmpd="sng" algn="ctr">
            <a:noFill/>
            <a:prstDash val="sysDot"/>
            <a:miter lim="800000"/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  <a:defRPr/>
            </a:pPr>
            <a:r>
              <a:rPr lang="zh-CN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二、根据解析式求直线与坐标轴围成的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图</a:t>
            </a:r>
            <a:r>
              <a:rPr lang="zh-CN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形面积</a:t>
            </a:r>
            <a:endParaRPr lang="zh-CN" sz="2800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4452" y="2935979"/>
            <a:ext cx="65115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70C0"/>
                </a:solidFill>
              </a:rPr>
              <a:t>解：当</a:t>
            </a:r>
            <a:r>
              <a:rPr lang="en-US" altLang="zh-CN" sz="2400" b="1" dirty="0">
                <a:solidFill>
                  <a:srgbClr val="0070C0"/>
                </a:solidFill>
              </a:rPr>
              <a:t>y=0         x-3=0</a:t>
            </a:r>
          </a:p>
          <a:p>
            <a:r>
              <a:rPr lang="en-US" altLang="zh-CN" sz="2400" b="1" dirty="0">
                <a:solidFill>
                  <a:srgbClr val="0070C0"/>
                </a:solidFill>
              </a:rPr>
              <a:t>                              x=3   </a:t>
            </a:r>
            <a:r>
              <a:rPr lang="zh-CN" altLang="en-US" sz="2400" b="1" dirty="0">
                <a:solidFill>
                  <a:srgbClr val="0070C0"/>
                </a:solidFill>
              </a:rPr>
              <a:t>∴</a:t>
            </a:r>
            <a:r>
              <a:rPr lang="en-US" altLang="zh-CN" sz="2400" b="1" dirty="0">
                <a:solidFill>
                  <a:srgbClr val="0070C0"/>
                </a:solidFill>
              </a:rPr>
              <a:t>C</a:t>
            </a:r>
            <a:r>
              <a:rPr lang="zh-CN" altLang="en-US" sz="2400" b="1" dirty="0">
                <a:solidFill>
                  <a:srgbClr val="0070C0"/>
                </a:solidFill>
              </a:rPr>
              <a:t>（</a:t>
            </a:r>
            <a:r>
              <a:rPr lang="en-US" altLang="zh-CN" sz="2400" b="1" dirty="0">
                <a:solidFill>
                  <a:srgbClr val="0070C0"/>
                </a:solidFill>
              </a:rPr>
              <a:t>3</a:t>
            </a:r>
            <a:r>
              <a:rPr lang="zh-CN" altLang="en-US" sz="2400" b="1" dirty="0">
                <a:solidFill>
                  <a:srgbClr val="0070C0"/>
                </a:solidFill>
              </a:rPr>
              <a:t>，</a:t>
            </a:r>
            <a:r>
              <a:rPr lang="en-US" altLang="zh-CN" sz="2400" b="1" dirty="0">
                <a:solidFill>
                  <a:srgbClr val="0070C0"/>
                </a:solidFill>
              </a:rPr>
              <a:t>0</a:t>
            </a:r>
            <a:r>
              <a:rPr lang="zh-CN" altLang="en-US" sz="2400" b="1" dirty="0">
                <a:solidFill>
                  <a:srgbClr val="0070C0"/>
                </a:solidFill>
              </a:rPr>
              <a:t>）</a:t>
            </a:r>
            <a:endParaRPr lang="en-US" altLang="zh-CN" sz="2400" b="1" dirty="0">
              <a:solidFill>
                <a:srgbClr val="0070C0"/>
              </a:solidFill>
            </a:endParaRPr>
          </a:p>
          <a:p>
            <a:r>
              <a:rPr lang="zh-CN" altLang="en-US" sz="2400" b="1" dirty="0">
                <a:solidFill>
                  <a:srgbClr val="0070C0"/>
                </a:solidFill>
              </a:rPr>
              <a:t>∵</a:t>
            </a:r>
            <a:r>
              <a:rPr lang="en-US" altLang="zh-CN" sz="2400" b="1" dirty="0">
                <a:solidFill>
                  <a:srgbClr val="0070C0"/>
                </a:solidFill>
              </a:rPr>
              <a:t>B</a:t>
            </a:r>
            <a:r>
              <a:rPr lang="zh-CN" altLang="en-US" sz="2400" b="1" dirty="0">
                <a:solidFill>
                  <a:srgbClr val="0070C0"/>
                </a:solidFill>
              </a:rPr>
              <a:t>（</a:t>
            </a:r>
            <a:r>
              <a:rPr lang="en-US" altLang="zh-CN" sz="2400" b="1" dirty="0">
                <a:solidFill>
                  <a:srgbClr val="0070C0"/>
                </a:solidFill>
              </a:rPr>
              <a:t>6</a:t>
            </a:r>
            <a:r>
              <a:rPr lang="zh-CN" altLang="en-US" sz="2400" b="1" dirty="0">
                <a:solidFill>
                  <a:srgbClr val="0070C0"/>
                </a:solidFill>
              </a:rPr>
              <a:t>，</a:t>
            </a:r>
            <a:r>
              <a:rPr lang="en-US" altLang="zh-CN" sz="2400" b="1" dirty="0">
                <a:solidFill>
                  <a:srgbClr val="0070C0"/>
                </a:solidFill>
              </a:rPr>
              <a:t>0</a:t>
            </a:r>
            <a:r>
              <a:rPr lang="zh-CN" altLang="en-US" sz="2400" b="1" dirty="0">
                <a:solidFill>
                  <a:srgbClr val="0070C0"/>
                </a:solidFill>
              </a:rPr>
              <a:t>）</a:t>
            </a:r>
            <a:r>
              <a:rPr lang="en-US" altLang="zh-CN" sz="2400" b="1" dirty="0">
                <a:solidFill>
                  <a:srgbClr val="0070C0"/>
                </a:solidFill>
              </a:rPr>
              <a:t>      </a:t>
            </a:r>
            <a:r>
              <a:rPr lang="zh-CN" altLang="en-US" sz="2400" b="1" dirty="0">
                <a:solidFill>
                  <a:srgbClr val="0070C0"/>
                </a:solidFill>
              </a:rPr>
              <a:t>∴</a:t>
            </a:r>
            <a:r>
              <a:rPr lang="en-US" altLang="zh-CN" sz="2400" b="1" dirty="0">
                <a:solidFill>
                  <a:srgbClr val="0070C0"/>
                </a:solidFill>
              </a:rPr>
              <a:t>BC=3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95740" y="4026069"/>
                <a:ext cx="7073143" cy="10749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解方程组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US" altLang="zh-CN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altLang="zh-CN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altLang="zh-CN" sz="2000" b="1" dirty="0">
                                <a:solidFill>
                                  <a:srgbClr val="0070C0"/>
                                </a:solidFill>
                              </a:rPr>
                              <m:t>=</m:t>
                            </m:r>
                            <m:r>
                              <a:rPr lang="en-US" altLang="zh-C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zh-CN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altLang="zh-CN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  <m:r>
                              <a:rPr lang="en-US" altLang="zh-C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altLang="zh-C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  <m:e>
                            <m:sSub>
                              <m:sSubPr>
                                <m:ctrlPr>
                                  <a:rPr lang="en-US" altLang="zh-CN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altLang="zh-CN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altLang="zh-CN" sz="2000" b="1" dirty="0">
                                <a:solidFill>
                                  <a:srgbClr val="0070C0"/>
                                </a:solidFill>
                              </a:rPr>
                              <m:t>=</m:t>
                            </m:r>
                            <m:r>
                              <m:rPr>
                                <m:nor/>
                              </m:rPr>
                              <a:rPr lang="en-US" altLang="zh-CN" sz="2000" b="1" dirty="0">
                                <a:solidFill>
                                  <a:srgbClr val="0070C0"/>
                                </a:solidFill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en-US" altLang="zh-CN" sz="2000" b="1" dirty="0">
                                <a:solidFill>
                                  <a:srgbClr val="0070C0"/>
                                </a:solidFill>
                              </a:rPr>
                              <m:t>−3</m:t>
                            </m:r>
                            <m:r>
                              <a:rPr lang="en-US" altLang="zh-CN" sz="20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            </m:t>
                            </m:r>
                          </m:e>
                        </m:eqArr>
                      </m:e>
                    </m:d>
                  </m:oMath>
                </a14:m>
                <a:r>
                  <a:rPr lang="zh-CN" altLang="en-US" sz="2000" b="1" dirty="0">
                    <a:solidFill>
                      <a:srgbClr val="0070C0"/>
                    </a:solidFill>
                  </a:rPr>
                  <a:t>，得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altLang="zh-CN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altLang="zh-CN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altLang="zh-CN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  <m:e>
                            <m:r>
                              <a:rPr lang="en-US" altLang="zh-CN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US" altLang="zh-CN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altLang="zh-CN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eqArr>
                      </m:e>
                    </m:d>
                  </m:oMath>
                </a14:m>
                <a:r>
                  <a:rPr lang="zh-CN" altLang="en-US" sz="2000" b="1" dirty="0">
                    <a:solidFill>
                      <a:srgbClr val="0070C0"/>
                    </a:solidFill>
                  </a:rPr>
                  <a:t>，∴</a:t>
                </a:r>
                <a:r>
                  <a:rPr lang="en-US" altLang="zh-CN" sz="2000" b="1" dirty="0">
                    <a:solidFill>
                      <a:srgbClr val="0070C0"/>
                    </a:solidFill>
                  </a:rPr>
                  <a:t>G</a:t>
                </a:r>
                <a:r>
                  <a:rPr lang="zh-CN" altLang="en-US" sz="2000" b="1" dirty="0">
                    <a:solidFill>
                      <a:srgbClr val="0070C0"/>
                    </a:solidFill>
                  </a:rPr>
                  <a:t>（</a:t>
                </a:r>
                <a:r>
                  <a:rPr lang="en-US" altLang="zh-CN" sz="2000" b="1" dirty="0">
                    <a:solidFill>
                      <a:srgbClr val="0070C0"/>
                    </a:solidFill>
                  </a:rPr>
                  <a:t>4</a:t>
                </a:r>
                <a:r>
                  <a:rPr lang="zh-CN" altLang="en-US" sz="2000" b="1" dirty="0">
                    <a:solidFill>
                      <a:srgbClr val="0070C0"/>
                    </a:solidFill>
                  </a:rPr>
                  <a:t>，</a:t>
                </a:r>
                <a:r>
                  <a:rPr lang="en-US" altLang="zh-CN" sz="2000" b="1" dirty="0">
                    <a:solidFill>
                      <a:srgbClr val="0070C0"/>
                    </a:solidFill>
                  </a:rPr>
                  <a:t>1</a:t>
                </a:r>
                <a:r>
                  <a:rPr lang="zh-CN" altLang="en-US" sz="2000" b="1" dirty="0">
                    <a:solidFill>
                      <a:srgbClr val="0070C0"/>
                    </a:solidFill>
                  </a:rPr>
                  <a:t>）</a:t>
                </a:r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40" y="4026069"/>
                <a:ext cx="7073143" cy="10749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39155" y="4755605"/>
                <a:ext cx="7073143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>
                    <a:solidFill>
                      <a:srgbClr val="0070C0"/>
                    </a:solidFill>
                  </a:rPr>
                  <a:t>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zh-CN" alt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△</m:t>
                        </m:r>
                        <m:r>
                          <a:rPr lang="en-US" altLang="zh-CN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𝑮𝑪𝑩</m:t>
                        </m:r>
                      </m:sub>
                    </m:sSub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BC</a:t>
                </a:r>
                <a14:m>
                  <m:oMath xmlns:m="http://schemas.openxmlformats.org/officeDocument/2006/math"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8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altLang="zh-CN" sz="28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𝑮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zh-CN" altLang="en-US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5" y="4755605"/>
                <a:ext cx="7073143" cy="712631"/>
              </a:xfrm>
              <a:prstGeom prst="rect">
                <a:avLst/>
              </a:prstGeom>
              <a:blipFill>
                <a:blip r:embed="rId7"/>
                <a:stretch>
                  <a:fillRect l="-1723" b="-102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/>
              <p:cNvSpPr txBox="1"/>
              <p:nvPr/>
            </p:nvSpPr>
            <p:spPr>
              <a:xfrm>
                <a:off x="95740" y="5473278"/>
                <a:ext cx="651152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rgbClr val="0070C0"/>
                    </a:solidFill>
                  </a:rPr>
                  <a:t>当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x=0   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代入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altLang="zh-C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CN" sz="2400" b="1" dirty="0">
                    <a:solidFill>
                      <a:srgbClr val="0070C0"/>
                    </a:solidFill>
                  </a:rPr>
                  <a:t>=x-3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，得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y=-3   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∴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D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（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0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，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-3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）</a:t>
                </a:r>
                <a:endParaRPr lang="en-US" altLang="zh-CN" sz="2400" b="1" dirty="0">
                  <a:solidFill>
                    <a:srgbClr val="0070C0"/>
                  </a:solidFill>
                </a:endParaRPr>
              </a:p>
              <a:p>
                <a:r>
                  <a:rPr lang="zh-CN" altLang="en-US" sz="2400" b="1" dirty="0">
                    <a:solidFill>
                      <a:srgbClr val="0070C0"/>
                    </a:solidFill>
                  </a:rPr>
                  <a:t>∵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A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（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0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，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3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）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      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∴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AD=6</a:t>
                </a:r>
                <a:endParaRPr lang="zh-CN" altLang="en-US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40" y="5473278"/>
                <a:ext cx="6511522" cy="830997"/>
              </a:xfrm>
              <a:prstGeom prst="rect">
                <a:avLst/>
              </a:prstGeom>
              <a:blipFill>
                <a:blip r:embed="rId8"/>
                <a:stretch>
                  <a:fillRect l="-1498" t="-5147" b="-169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118098" y="6145369"/>
                <a:ext cx="7073143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>
                    <a:solidFill>
                      <a:srgbClr val="0070C0"/>
                    </a:solidFill>
                  </a:rPr>
                  <a:t>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zh-CN" alt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△</m:t>
                        </m:r>
                        <m:r>
                          <m:rPr>
                            <m:sty m:val="p"/>
                          </m:rPr>
                          <a:rPr lang="en-US" altLang="zh-CN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ADG</m:t>
                        </m:r>
                      </m:sub>
                    </m:sSub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m:rPr>
                        <m:sty m:val="p"/>
                      </m:rPr>
                      <a:rPr lang="en-US" altLang="zh-CN" sz="28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AD</m:t>
                    </m:r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8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28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a:rPr lang="en-US" altLang="zh-CN" sz="28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𝑮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altLang="zh-CN" sz="2800" b="1" dirty="0">
                    <a:solidFill>
                      <a:srgbClr val="0070C0"/>
                    </a:solidFill>
                  </a:rPr>
                  <a:t>=12</a:t>
                </a:r>
                <a:endParaRPr lang="zh-CN" altLang="en-US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98" y="6145369"/>
                <a:ext cx="7073143" cy="712631"/>
              </a:xfrm>
              <a:prstGeom prst="rect">
                <a:avLst/>
              </a:prstGeom>
              <a:blipFill>
                <a:blip r:embed="rId9"/>
                <a:stretch>
                  <a:fillRect l="-1723" b="-102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/>
          <p:cNvSpPr txBox="1"/>
          <p:nvPr/>
        </p:nvSpPr>
        <p:spPr>
          <a:xfrm>
            <a:off x="124452" y="2569129"/>
            <a:ext cx="8158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②求出两条直线与</a:t>
            </a:r>
            <a:r>
              <a:rPr lang="en-US" altLang="zh-CN" sz="2800" b="1" dirty="0"/>
              <a:t>y</a:t>
            </a:r>
            <a:r>
              <a:rPr lang="zh-CN" altLang="en-US" sz="2800" b="1" dirty="0"/>
              <a:t>轴围成的三角形面积</a:t>
            </a:r>
            <a:r>
              <a:rPr lang="en-US" altLang="zh-CN" sz="2800" b="1" dirty="0"/>
              <a:t>(</a:t>
            </a:r>
            <a:r>
              <a:rPr lang="zh-CN" altLang="en-US" sz="2800" b="1" dirty="0">
                <a:solidFill>
                  <a:srgbClr val="FF0000"/>
                </a:solidFill>
              </a:rPr>
              <a:t>独立完成</a:t>
            </a:r>
            <a:r>
              <a:rPr lang="en-US" altLang="zh-CN" sz="2800" b="1" dirty="0"/>
              <a:t>)</a:t>
            </a:r>
          </a:p>
        </p:txBody>
      </p:sp>
      <p:sp>
        <p:nvSpPr>
          <p:cNvPr id="3" name="等腰三角形 2">
            <a:extLst>
              <a:ext uri="{FF2B5EF4-FFF2-40B4-BE49-F238E27FC236}">
                <a16:creationId xmlns:a16="http://schemas.microsoft.com/office/drawing/2014/main" id="{E3738DF2-2B38-4ECF-946C-261C8469B2AC}"/>
              </a:ext>
            </a:extLst>
          </p:cNvPr>
          <p:cNvSpPr/>
          <p:nvPr/>
        </p:nvSpPr>
        <p:spPr>
          <a:xfrm>
            <a:off x="10367494" y="4606742"/>
            <a:ext cx="1059554" cy="369332"/>
          </a:xfrm>
          <a:prstGeom prst="triangle">
            <a:avLst>
              <a:gd name="adj" fmla="val 338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47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id="{08964B8B-FF2F-4CB6-91E8-7E69DFCAA9B6}"/>
              </a:ext>
            </a:extLst>
          </p:cNvPr>
          <p:cNvGrpSpPr/>
          <p:nvPr/>
        </p:nvGrpSpPr>
        <p:grpSpPr>
          <a:xfrm>
            <a:off x="6842472" y="2014563"/>
            <a:ext cx="5349528" cy="4734902"/>
            <a:chOff x="6842472" y="2014563"/>
            <a:chExt cx="5349528" cy="4734902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E9118885-2203-4A23-810A-CC5E391D1F95}"/>
                </a:ext>
              </a:extLst>
            </p:cNvPr>
            <p:cNvGrpSpPr/>
            <p:nvPr/>
          </p:nvGrpSpPr>
          <p:grpSpPr>
            <a:xfrm>
              <a:off x="6842472" y="2014563"/>
              <a:ext cx="5349528" cy="4734902"/>
              <a:chOff x="6488481" y="1802062"/>
              <a:chExt cx="5349528" cy="4734902"/>
            </a:xfrm>
          </p:grpSpPr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488481" y="1802062"/>
                <a:ext cx="5349528" cy="4734902"/>
              </a:xfrm>
              <a:prstGeom prst="rect">
                <a:avLst/>
              </a:prstGeom>
            </p:spPr>
          </p:pic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C26A001C-A72D-4FC5-9758-7C029FAC92FF}"/>
                  </a:ext>
                </a:extLst>
              </p:cNvPr>
              <p:cNvSpPr txBox="1"/>
              <p:nvPr/>
            </p:nvSpPr>
            <p:spPr>
              <a:xfrm>
                <a:off x="9425836" y="4979401"/>
                <a:ext cx="9995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（</a:t>
                </a:r>
                <a:r>
                  <a:rPr lang="en-US" altLang="zh-CN" dirty="0"/>
                  <a:t>3</a:t>
                </a:r>
                <a:r>
                  <a:rPr lang="zh-CN" altLang="en-US" dirty="0"/>
                  <a:t>，</a:t>
                </a:r>
                <a:r>
                  <a:rPr lang="en-US" altLang="zh-CN" dirty="0"/>
                  <a:t>0</a:t>
                </a:r>
                <a:r>
                  <a:rPr lang="zh-CN" altLang="en-US" dirty="0"/>
                  <a:t>）</a:t>
                </a: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6E8F1FF5-01A8-41A8-ADA3-51A619A6FCEC}"/>
                  </a:ext>
                </a:extLst>
              </p:cNvPr>
              <p:cNvSpPr txBox="1"/>
              <p:nvPr/>
            </p:nvSpPr>
            <p:spPr>
              <a:xfrm>
                <a:off x="10204217" y="4033773"/>
                <a:ext cx="9995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（</a:t>
                </a:r>
                <a:r>
                  <a:rPr lang="en-US" altLang="zh-CN" dirty="0"/>
                  <a:t>4</a:t>
                </a:r>
                <a:r>
                  <a:rPr lang="zh-CN" altLang="en-US" dirty="0"/>
                  <a:t>，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）</a:t>
                </a:r>
              </a:p>
            </p:txBody>
          </p:sp>
        </p:grp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3EEE7F0E-C078-4381-ABBE-77274BE67849}"/>
                </a:ext>
              </a:extLst>
            </p:cNvPr>
            <p:cNvSpPr txBox="1"/>
            <p:nvPr/>
          </p:nvSpPr>
          <p:spPr>
            <a:xfrm>
              <a:off x="7772751" y="3558590"/>
              <a:ext cx="999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/>
                <a:t>（</a:t>
              </a:r>
              <a:r>
                <a:rPr lang="en-US" altLang="zh-CN" dirty="0"/>
                <a:t>0</a:t>
              </a:r>
              <a:r>
                <a:rPr lang="zh-CN" altLang="en-US" dirty="0"/>
                <a:t>，</a:t>
              </a:r>
              <a:r>
                <a:rPr lang="en-US" altLang="zh-CN" dirty="0"/>
                <a:t>3</a:t>
              </a:r>
              <a:r>
                <a:rPr lang="zh-CN" altLang="en-US" dirty="0"/>
                <a:t>）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7EBAE1AE-7B00-4FDA-8564-B920099D866C}"/>
                </a:ext>
              </a:extLst>
            </p:cNvPr>
            <p:cNvSpPr txBox="1"/>
            <p:nvPr/>
          </p:nvSpPr>
          <p:spPr>
            <a:xfrm>
              <a:off x="7660193" y="6034650"/>
              <a:ext cx="999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/>
                <a:t>（</a:t>
              </a:r>
              <a:r>
                <a:rPr lang="en-US" altLang="zh-CN" dirty="0"/>
                <a:t>0</a:t>
              </a:r>
              <a:r>
                <a:rPr lang="zh-CN" altLang="en-US" dirty="0"/>
                <a:t>，</a:t>
              </a:r>
              <a:r>
                <a:rPr lang="en-US" altLang="zh-CN" dirty="0"/>
                <a:t>-3</a:t>
              </a:r>
              <a:r>
                <a:rPr lang="zh-CN" altLang="en-US" dirty="0"/>
                <a:t>）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401052" y="497304"/>
                <a:ext cx="11790948" cy="1143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>
                    <a:solidFill>
                      <a:schemeClr val="tx1"/>
                    </a:solidFill>
                  </a:rPr>
                  <a:t>例</a:t>
                </a:r>
                <a:r>
                  <a:rPr lang="en-US" altLang="zh-CN" sz="2800" b="1" dirty="0">
                    <a:solidFill>
                      <a:schemeClr val="tx1"/>
                    </a:solidFill>
                  </a:rPr>
                  <a:t>1:</a:t>
                </a:r>
                <a:r>
                  <a:rPr lang="zh-CN" altLang="en-US" sz="2800" b="1" dirty="0">
                    <a:solidFill>
                      <a:schemeClr val="tx1"/>
                    </a:solidFill>
                  </a:rPr>
                  <a:t>如图，</a:t>
                </a:r>
                <a14:m>
                  <m:oMath xmlns:m="http://schemas.openxmlformats.org/officeDocument/2006/math">
                    <m:r>
                      <a:rPr lang="zh-CN" alt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直线</m:t>
                    </m:r>
                    <m:sSub>
                      <m:sSub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800" b="1" i="1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CN" sz="2800" b="1" dirty="0"/>
                  <a:t>=</a:t>
                </a:r>
                <a14:m>
                  <m:oMath xmlns:m="http://schemas.openxmlformats.org/officeDocument/2006/math"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zh-CN" altLang="en-US" sz="2800" b="1" dirty="0"/>
                  <a:t>与</a:t>
                </a:r>
                <a:r>
                  <a:rPr lang="en-US" altLang="zh-CN" sz="2800" b="1" dirty="0"/>
                  <a:t>y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A</a:t>
                </a:r>
                <a:r>
                  <a:rPr lang="zh-CN" altLang="en-US" sz="2800" b="1" dirty="0"/>
                  <a:t>，与</a:t>
                </a:r>
                <a:r>
                  <a:rPr lang="en-US" altLang="zh-CN" sz="2800" b="1" dirty="0"/>
                  <a:t>x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B </a:t>
                </a:r>
              </a:p>
              <a:p>
                <a:endParaRPr lang="zh-CN" altLang="en-US" sz="2800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52" y="497304"/>
                <a:ext cx="11790948" cy="1143518"/>
              </a:xfrm>
              <a:prstGeom prst="rect">
                <a:avLst/>
              </a:prstGeom>
              <a:blipFill>
                <a:blip r:embed="rId3"/>
                <a:stretch>
                  <a:fillRect l="-10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277585" y="1354850"/>
                <a:ext cx="11710737" cy="1420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/>
                  <a:t>（</a:t>
                </a:r>
                <a:r>
                  <a:rPr lang="en-US" altLang="zh-CN" sz="2800" b="1" dirty="0"/>
                  <a:t>2</a:t>
                </a:r>
                <a:r>
                  <a:rPr lang="zh-CN" altLang="en-US" sz="2800" b="1" dirty="0"/>
                  <a:t>）若直线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800" b="1" i="1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CN" sz="2800" b="1" dirty="0"/>
                  <a:t>=x-3</a:t>
                </a:r>
                <a:r>
                  <a:rPr lang="zh-CN" altLang="en-US" sz="2800" b="1" dirty="0"/>
                  <a:t>与</a:t>
                </a:r>
                <a:r>
                  <a:rPr lang="en-US" altLang="zh-CN" sz="2800" b="1" dirty="0"/>
                  <a:t>y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D</a:t>
                </a:r>
                <a:r>
                  <a:rPr lang="zh-CN" altLang="en-US" sz="2800" b="1" dirty="0"/>
                  <a:t>，与</a:t>
                </a:r>
                <a:r>
                  <a:rPr lang="en-US" altLang="zh-CN" sz="2800" b="1" dirty="0"/>
                  <a:t>x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C</a:t>
                </a:r>
                <a:r>
                  <a:rPr lang="zh-CN" altLang="en-US" sz="2800" b="1" dirty="0"/>
                  <a:t>，与直线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800" b="1" i="1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CN" sz="2800" b="1" dirty="0"/>
                  <a:t>=</a:t>
                </a:r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zh-CN" altLang="en-US" sz="2800" b="1" dirty="0"/>
                  <a:t>交于点</a:t>
                </a:r>
                <a:r>
                  <a:rPr lang="en-US" altLang="zh-CN" sz="2800" b="1" dirty="0"/>
                  <a:t>G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85" y="1354850"/>
                <a:ext cx="11710737" cy="1420517"/>
              </a:xfrm>
              <a:prstGeom prst="rect">
                <a:avLst/>
              </a:prstGeom>
              <a:blipFill>
                <a:blip r:embed="rId4"/>
                <a:stretch>
                  <a:fillRect l="-10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277584" y="2498368"/>
            <a:ext cx="1171073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③求出两条直线与坐标轴围成的四边形</a:t>
            </a:r>
            <a:r>
              <a:rPr lang="en-US" altLang="zh-CN" sz="2800" b="1" dirty="0"/>
              <a:t>AOCG</a:t>
            </a:r>
            <a:r>
              <a:rPr lang="zh-CN" altLang="en-US" sz="2800" b="1" dirty="0"/>
              <a:t>的面积</a:t>
            </a:r>
            <a:endParaRPr lang="en-US" altLang="zh-CN" sz="2800" b="1" dirty="0"/>
          </a:p>
          <a:p>
            <a:endParaRPr lang="zh-CN" altLang="en-US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77585" y="57380"/>
            <a:ext cx="7725192" cy="523220"/>
          </a:xfrm>
          <a:prstGeom prst="rect">
            <a:avLst/>
          </a:prstGeom>
          <a:noFill/>
          <a:ln w="19050" cap="flat" cmpd="sng" algn="ctr">
            <a:noFill/>
            <a:prstDash val="sysDot"/>
            <a:miter lim="800000"/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  <a:defRPr/>
            </a:pPr>
            <a:r>
              <a:rPr lang="zh-CN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二、根据解析式求直线与坐标轴围成的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图</a:t>
            </a:r>
            <a:r>
              <a:rPr lang="zh-CN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形面积</a:t>
            </a:r>
            <a:endParaRPr lang="zh-CN" sz="2800" dirty="0">
              <a:solidFill>
                <a:srgbClr val="FF0000"/>
              </a:solidFill>
            </a:endParaRPr>
          </a:p>
        </p:txBody>
      </p:sp>
      <p:sp>
        <p:nvSpPr>
          <p:cNvPr id="2" name="任意多边形 1"/>
          <p:cNvSpPr/>
          <p:nvPr/>
        </p:nvSpPr>
        <p:spPr>
          <a:xfrm>
            <a:off x="8909268" y="3592597"/>
            <a:ext cx="1741118" cy="1315233"/>
          </a:xfrm>
          <a:custGeom>
            <a:avLst/>
            <a:gdLst>
              <a:gd name="connsiteX0" fmla="*/ 0 w 1741118"/>
              <a:gd name="connsiteY0" fmla="*/ 0 h 1315233"/>
              <a:gd name="connsiteX1" fmla="*/ 25052 w 1741118"/>
              <a:gd name="connsiteY1" fmla="*/ 1315233 h 1315233"/>
              <a:gd name="connsiteX2" fmla="*/ 1290181 w 1741118"/>
              <a:gd name="connsiteY2" fmla="*/ 1315233 h 1315233"/>
              <a:gd name="connsiteX3" fmla="*/ 1741118 w 1741118"/>
              <a:gd name="connsiteY3" fmla="*/ 901874 h 1315233"/>
              <a:gd name="connsiteX4" fmla="*/ 0 w 1741118"/>
              <a:gd name="connsiteY4" fmla="*/ 0 h 131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1118" h="1315233">
                <a:moveTo>
                  <a:pt x="0" y="0"/>
                </a:moveTo>
                <a:lnTo>
                  <a:pt x="25052" y="1315233"/>
                </a:lnTo>
                <a:lnTo>
                  <a:pt x="1290181" y="1315233"/>
                </a:lnTo>
                <a:lnTo>
                  <a:pt x="1741118" y="901874"/>
                </a:lnTo>
                <a:lnTo>
                  <a:pt x="0" y="0"/>
                </a:lnTo>
                <a:close/>
              </a:path>
            </a:pathLst>
          </a:custGeom>
          <a:solidFill>
            <a:srgbClr val="FF0000">
              <a:alpha val="5686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51354" y="3109693"/>
            <a:ext cx="5210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（同桌之间说说，并把它写下来）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0FC69B0-FD53-4482-8F08-C28A6E13A59B}"/>
              </a:ext>
            </a:extLst>
          </p:cNvPr>
          <p:cNvSpPr txBox="1"/>
          <p:nvPr/>
        </p:nvSpPr>
        <p:spPr>
          <a:xfrm>
            <a:off x="10703994" y="4979401"/>
            <a:ext cx="99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6</a:t>
            </a:r>
            <a:r>
              <a:rPr lang="zh-CN" altLang="en-US" dirty="0"/>
              <a:t>，</a:t>
            </a:r>
            <a:r>
              <a:rPr lang="en-US" altLang="zh-CN" dirty="0"/>
              <a:t>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07362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DE9F1867-F5AA-4217-B0F1-2903E1DA72F6}"/>
              </a:ext>
            </a:extLst>
          </p:cNvPr>
          <p:cNvGrpSpPr/>
          <p:nvPr/>
        </p:nvGrpSpPr>
        <p:grpSpPr>
          <a:xfrm>
            <a:off x="6450325" y="1853852"/>
            <a:ext cx="5537996" cy="4844347"/>
            <a:chOff x="6450325" y="1853852"/>
            <a:chExt cx="5537996" cy="4844347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50325" y="1853852"/>
              <a:ext cx="5537996" cy="4844347"/>
            </a:xfrm>
            <a:prstGeom prst="rect">
              <a:avLst/>
            </a:prstGeom>
          </p:spPr>
        </p:pic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76E4F0C1-2F2B-4C29-BE52-AF5D97F6CFE9}"/>
                </a:ext>
              </a:extLst>
            </p:cNvPr>
            <p:cNvSpPr txBox="1"/>
            <p:nvPr/>
          </p:nvSpPr>
          <p:spPr>
            <a:xfrm>
              <a:off x="9504464" y="4927933"/>
              <a:ext cx="999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/>
                <a:t>（</a:t>
              </a:r>
              <a:r>
                <a:rPr lang="en-US" altLang="zh-CN" dirty="0"/>
                <a:t>3</a:t>
              </a:r>
              <a:r>
                <a:rPr lang="zh-CN" altLang="en-US" dirty="0"/>
                <a:t>，</a:t>
              </a:r>
              <a:r>
                <a:rPr lang="en-US" altLang="zh-CN" dirty="0"/>
                <a:t>0</a:t>
              </a:r>
              <a:r>
                <a:rPr lang="zh-CN" altLang="en-US" dirty="0"/>
                <a:t>）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C5E8ED6F-B7D3-4FE3-A04F-6769FEA10E95}"/>
                </a:ext>
              </a:extLst>
            </p:cNvPr>
            <p:cNvSpPr txBox="1"/>
            <p:nvPr/>
          </p:nvSpPr>
          <p:spPr>
            <a:xfrm>
              <a:off x="10300808" y="4042800"/>
              <a:ext cx="999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/>
                <a:t>（</a:t>
              </a:r>
              <a:r>
                <a:rPr lang="en-US" altLang="zh-CN" dirty="0"/>
                <a:t>4</a:t>
              </a:r>
              <a:r>
                <a:rPr lang="zh-CN" altLang="en-US" dirty="0"/>
                <a:t>，</a:t>
              </a:r>
              <a:r>
                <a:rPr lang="en-US" altLang="zh-CN" dirty="0"/>
                <a:t>1</a:t>
              </a:r>
              <a:r>
                <a:rPr lang="zh-CN" altLang="en-US" dirty="0"/>
                <a:t>）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401052" y="497304"/>
                <a:ext cx="11790948" cy="1143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>
                    <a:solidFill>
                      <a:schemeClr val="tx1"/>
                    </a:solidFill>
                  </a:rPr>
                  <a:t>例</a:t>
                </a:r>
                <a:r>
                  <a:rPr lang="en-US" altLang="zh-CN" sz="2800" b="1" dirty="0">
                    <a:solidFill>
                      <a:schemeClr val="tx1"/>
                    </a:solidFill>
                  </a:rPr>
                  <a:t>1:</a:t>
                </a:r>
                <a:r>
                  <a:rPr lang="zh-CN" altLang="en-US" sz="2800" b="1" dirty="0">
                    <a:solidFill>
                      <a:schemeClr val="tx1"/>
                    </a:solidFill>
                  </a:rPr>
                  <a:t>如图，</a:t>
                </a:r>
                <a14:m>
                  <m:oMath xmlns:m="http://schemas.openxmlformats.org/officeDocument/2006/math">
                    <m:r>
                      <a:rPr lang="zh-CN" alt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直线</m:t>
                    </m:r>
                    <m:sSub>
                      <m:sSub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800" b="1" i="1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CN" sz="2800" b="1" dirty="0"/>
                  <a:t>=</a:t>
                </a:r>
                <a14:m>
                  <m:oMath xmlns:m="http://schemas.openxmlformats.org/officeDocument/2006/math"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8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zh-CN" altLang="en-US" sz="2800" b="1" dirty="0"/>
                  <a:t>与</a:t>
                </a:r>
                <a:r>
                  <a:rPr lang="en-US" altLang="zh-CN" sz="2800" b="1" dirty="0"/>
                  <a:t>y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A</a:t>
                </a:r>
                <a:r>
                  <a:rPr lang="zh-CN" altLang="en-US" sz="2800" b="1" dirty="0"/>
                  <a:t>，与</a:t>
                </a:r>
                <a:r>
                  <a:rPr lang="en-US" altLang="zh-CN" sz="2800" b="1" dirty="0"/>
                  <a:t>x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B </a:t>
                </a:r>
              </a:p>
              <a:p>
                <a:endParaRPr lang="zh-CN" altLang="en-US" sz="2800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52" y="497304"/>
                <a:ext cx="11790948" cy="1143518"/>
              </a:xfrm>
              <a:prstGeom prst="rect">
                <a:avLst/>
              </a:prstGeom>
              <a:blipFill>
                <a:blip r:embed="rId3"/>
                <a:stretch>
                  <a:fillRect l="-10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277585" y="1317282"/>
                <a:ext cx="11710737" cy="1143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/>
                  <a:t>（</a:t>
                </a:r>
                <a:r>
                  <a:rPr lang="en-US" altLang="zh-CN" sz="2800" b="1" dirty="0"/>
                  <a:t>2</a:t>
                </a:r>
                <a:r>
                  <a:rPr lang="zh-CN" altLang="en-US" sz="2800" b="1" dirty="0"/>
                  <a:t>）若直线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800" b="1" i="1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CN" sz="2800" b="1" dirty="0"/>
                  <a:t>=x-3</a:t>
                </a:r>
                <a:r>
                  <a:rPr lang="zh-CN" altLang="en-US" sz="2800" b="1" dirty="0"/>
                  <a:t>与</a:t>
                </a:r>
                <a:r>
                  <a:rPr lang="en-US" altLang="zh-CN" sz="2800" b="1" dirty="0"/>
                  <a:t>y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D</a:t>
                </a:r>
                <a:r>
                  <a:rPr lang="zh-CN" altLang="en-US" sz="2800" b="1" dirty="0"/>
                  <a:t>，与</a:t>
                </a:r>
                <a:r>
                  <a:rPr lang="en-US" altLang="zh-CN" sz="2800" b="1" dirty="0"/>
                  <a:t>x</a:t>
                </a:r>
                <a:r>
                  <a:rPr lang="zh-CN" altLang="en-US" sz="2800" b="1" dirty="0"/>
                  <a:t>轴交于点</a:t>
                </a:r>
                <a:r>
                  <a:rPr lang="en-US" altLang="zh-CN" sz="2800" b="1" dirty="0"/>
                  <a:t>C</a:t>
                </a:r>
                <a:r>
                  <a:rPr lang="zh-CN" altLang="en-US" sz="2800" b="1" dirty="0"/>
                  <a:t>，与直线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800" b="1" i="1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CN" sz="2800" b="1" dirty="0"/>
                  <a:t>=</a:t>
                </a:r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800" b="1" i="1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zh-CN" altLang="en-US" sz="2800" b="1" dirty="0"/>
                  <a:t>交于点</a:t>
                </a:r>
                <a:r>
                  <a:rPr lang="en-US" altLang="zh-CN" sz="2800" b="1" dirty="0"/>
                  <a:t>G</a:t>
                </a:r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85" y="1317282"/>
                <a:ext cx="11710737" cy="1143518"/>
              </a:xfrm>
              <a:prstGeom prst="rect">
                <a:avLst/>
              </a:prstGeom>
              <a:blipFill>
                <a:blip r:embed="rId4"/>
                <a:stretch>
                  <a:fillRect l="-1093" b="-1329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112954" y="2665225"/>
            <a:ext cx="1171073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④连接</a:t>
            </a:r>
            <a:r>
              <a:rPr lang="en-US" altLang="zh-CN" sz="2800" b="1" dirty="0"/>
              <a:t>AC</a:t>
            </a:r>
            <a:r>
              <a:rPr lang="zh-CN" altLang="en-US" sz="2800" b="1" dirty="0"/>
              <a:t>，你有哪些方法可以求△</a:t>
            </a:r>
            <a:r>
              <a:rPr lang="en-US" altLang="zh-CN" sz="2800" b="1" dirty="0"/>
              <a:t>ACG</a:t>
            </a:r>
            <a:r>
              <a:rPr lang="zh-CN" altLang="en-US" sz="2800" b="1" dirty="0"/>
              <a:t>面积？</a:t>
            </a:r>
            <a:endParaRPr lang="en-US" altLang="zh-CN" sz="2800" b="1" dirty="0"/>
          </a:p>
          <a:p>
            <a:r>
              <a:rPr lang="zh-CN" altLang="en-US" sz="2800" b="1" dirty="0">
                <a:solidFill>
                  <a:srgbClr val="FF0000"/>
                </a:solidFill>
              </a:rPr>
              <a:t>（独立完成后在小组里分享你的方法）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77585" y="57380"/>
            <a:ext cx="7725192" cy="523220"/>
          </a:xfrm>
          <a:prstGeom prst="rect">
            <a:avLst/>
          </a:prstGeom>
          <a:noFill/>
          <a:ln w="19050" cap="flat" cmpd="sng" algn="ctr">
            <a:noFill/>
            <a:prstDash val="sysDot"/>
            <a:miter lim="800000"/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  <a:defRPr/>
            </a:pPr>
            <a:r>
              <a:rPr lang="zh-CN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二、根据解析式求直线与坐标轴围成的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图</a:t>
            </a:r>
            <a:r>
              <a:rPr lang="zh-CN" sz="2800" b="1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形面积</a:t>
            </a:r>
            <a:endParaRPr lang="zh-CN" sz="2800" dirty="0">
              <a:solidFill>
                <a:srgbClr val="FF0000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4CCD1F7-5680-4749-9335-A11B715BEDB2}"/>
              </a:ext>
            </a:extLst>
          </p:cNvPr>
          <p:cNvSpPr txBox="1"/>
          <p:nvPr/>
        </p:nvSpPr>
        <p:spPr>
          <a:xfrm>
            <a:off x="7697390" y="3356115"/>
            <a:ext cx="99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0</a:t>
            </a:r>
            <a:r>
              <a:rPr lang="zh-CN" altLang="en-US" dirty="0"/>
              <a:t>，</a:t>
            </a:r>
            <a:r>
              <a:rPr lang="en-US" altLang="zh-CN" dirty="0"/>
              <a:t>3</a:t>
            </a:r>
            <a:r>
              <a:rPr lang="zh-CN" altLang="en-US" dirty="0"/>
              <a:t>）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DE8005A-25E5-43B2-B60F-0E4FA5E25BBA}"/>
              </a:ext>
            </a:extLst>
          </p:cNvPr>
          <p:cNvSpPr txBox="1"/>
          <p:nvPr/>
        </p:nvSpPr>
        <p:spPr>
          <a:xfrm>
            <a:off x="7408201" y="5882351"/>
            <a:ext cx="99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0</a:t>
            </a:r>
            <a:r>
              <a:rPr lang="zh-CN" altLang="en-US" dirty="0"/>
              <a:t>，</a:t>
            </a:r>
            <a:r>
              <a:rPr lang="en-US" altLang="zh-CN" dirty="0"/>
              <a:t>-3</a:t>
            </a:r>
            <a:r>
              <a:rPr lang="zh-CN" altLang="en-US" dirty="0"/>
              <a:t>）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253E03EE-E996-449B-8DD0-4947DB9E8F93}"/>
              </a:ext>
            </a:extLst>
          </p:cNvPr>
          <p:cNvSpPr txBox="1"/>
          <p:nvPr/>
        </p:nvSpPr>
        <p:spPr>
          <a:xfrm>
            <a:off x="10824136" y="4927933"/>
            <a:ext cx="99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6</a:t>
            </a:r>
            <a:r>
              <a:rPr lang="zh-CN" altLang="en-US" dirty="0"/>
              <a:t>，</a:t>
            </a:r>
            <a:r>
              <a:rPr lang="en-US" altLang="zh-CN" dirty="0"/>
              <a:t>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87476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20481"/>
          <p:cNvSpPr txBox="1">
            <a:spLocks noChangeArrowheads="1"/>
          </p:cNvSpPr>
          <p:nvPr/>
        </p:nvSpPr>
        <p:spPr bwMode="auto">
          <a:xfrm>
            <a:off x="453858" y="815300"/>
            <a:ext cx="968391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hlinkClick r:id="rId2" action="ppaction://hlinkfile"/>
              </a:rPr>
              <a:t>例</a:t>
            </a:r>
            <a:r>
              <a:rPr lang="en-US" altLang="zh-CN" sz="2800" b="1" dirty="0">
                <a:latin typeface="Times New Roman" panose="02020603050405020304" pitchFamily="18" charset="0"/>
                <a:hlinkClick r:id="rId2" action="ppaction://hlinkfile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：已知：一次函数</a:t>
            </a:r>
            <a:r>
              <a:rPr lang="en-US" altLang="zh-CN" sz="2800" b="1" dirty="0">
                <a:latin typeface="Times New Roman" panose="02020603050405020304" pitchFamily="18" charset="0"/>
              </a:rPr>
              <a:t>y=-2x+8</a:t>
            </a:r>
            <a:r>
              <a:rPr lang="zh-CN" altLang="en-US" sz="2800" b="1" dirty="0">
                <a:latin typeface="Times New Roman" panose="02020603050405020304" pitchFamily="18" charset="0"/>
              </a:rPr>
              <a:t>的图象与</a:t>
            </a:r>
            <a:r>
              <a:rPr lang="en-US" altLang="zh-CN" sz="2800" b="1" dirty="0">
                <a:latin typeface="Times New Roman" panose="02020603050405020304" pitchFamily="18" charset="0"/>
              </a:rPr>
              <a:t>x</a:t>
            </a:r>
            <a:r>
              <a:rPr lang="zh-CN" altLang="en-US" sz="2800" b="1" dirty="0">
                <a:latin typeface="Times New Roman" panose="02020603050405020304" pitchFamily="18" charset="0"/>
              </a:rPr>
              <a:t>轴交于</a:t>
            </a:r>
            <a:r>
              <a:rPr lang="en-US" altLang="zh-CN" sz="2800" b="1" dirty="0">
                <a:latin typeface="Times New Roman" panose="02020603050405020304" pitchFamily="18" charset="0"/>
              </a:rPr>
              <a:t>B</a:t>
            </a:r>
            <a:r>
              <a:rPr lang="zh-CN" altLang="en-US" sz="2800" b="1" dirty="0">
                <a:latin typeface="Times New Roman" panose="02020603050405020304" pitchFamily="18" charset="0"/>
              </a:rPr>
              <a:t>点，与</a:t>
            </a:r>
            <a:r>
              <a:rPr lang="en-US" altLang="zh-CN" sz="2800" b="1" dirty="0">
                <a:latin typeface="Times New Roman" panose="02020603050405020304" pitchFamily="18" charset="0"/>
              </a:rPr>
              <a:t>y</a:t>
            </a:r>
            <a:r>
              <a:rPr lang="zh-CN" altLang="en-US" sz="2800" b="1" dirty="0">
                <a:latin typeface="Times New Roman" panose="02020603050405020304" pitchFamily="18" charset="0"/>
              </a:rPr>
              <a:t>轴交于</a:t>
            </a:r>
            <a:r>
              <a:rPr lang="en-US" altLang="zh-CN" sz="2800" b="1" dirty="0">
                <a:latin typeface="Times New Roman" panose="02020603050405020304" pitchFamily="18" charset="0"/>
              </a:rPr>
              <a:t>A</a:t>
            </a:r>
            <a:r>
              <a:rPr lang="zh-CN" altLang="en-US" sz="2800" b="1" dirty="0">
                <a:latin typeface="Times New Roman" panose="02020603050405020304" pitchFamily="18" charset="0"/>
              </a:rPr>
              <a:t>点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630191" y="292080"/>
            <a:ext cx="10488612" cy="523220"/>
          </a:xfrm>
          <a:prstGeom prst="rect">
            <a:avLst/>
          </a:prstGeom>
          <a:noFill/>
          <a:ln w="19050" algn="ctr">
            <a:noFill/>
            <a:prstDash val="sysDot"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2800" b="1" dirty="0">
                <a:solidFill>
                  <a:srgbClr val="FF3300"/>
                </a:solidFill>
              </a:rPr>
              <a:t>三、根据直线与坐标轴围成的三角形面积求坐标或函数的解析式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7776" y="2196115"/>
            <a:ext cx="3318631" cy="4661886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3E0F5DF9-2060-4C70-AC34-C5C3E6D30D4D}"/>
              </a:ext>
            </a:extLst>
          </p:cNvPr>
          <p:cNvSpPr txBox="1"/>
          <p:nvPr/>
        </p:nvSpPr>
        <p:spPr>
          <a:xfrm>
            <a:off x="194285" y="1712367"/>
            <a:ext cx="10312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）</a:t>
            </a:r>
            <a:r>
              <a:rPr lang="en-US" altLang="zh-CN" sz="2800" b="1" dirty="0">
                <a:latin typeface="Times New Roman" panose="02020603050405020304" pitchFamily="18" charset="0"/>
              </a:rPr>
              <a:t>P</a:t>
            </a:r>
            <a:r>
              <a:rPr lang="zh-CN" altLang="en-US" sz="2800" b="1" dirty="0">
                <a:latin typeface="Times New Roman" panose="02020603050405020304" pitchFamily="18" charset="0"/>
              </a:rPr>
              <a:t>是直线</a:t>
            </a:r>
            <a:r>
              <a:rPr lang="en-US" altLang="zh-CN" sz="2800" b="1" dirty="0">
                <a:latin typeface="Times New Roman" panose="02020603050405020304" pitchFamily="18" charset="0"/>
              </a:rPr>
              <a:t>AB</a:t>
            </a:r>
            <a:r>
              <a:rPr lang="zh-CN" altLang="en-US" sz="2800" b="1" dirty="0">
                <a:latin typeface="Times New Roman" panose="02020603050405020304" pitchFamily="18" charset="0"/>
              </a:rPr>
              <a:t>上一点，且△</a:t>
            </a:r>
            <a:r>
              <a:rPr lang="en-US" altLang="zh-CN" sz="2800" b="1" dirty="0">
                <a:latin typeface="Times New Roman" panose="02020603050405020304" pitchFamily="18" charset="0"/>
              </a:rPr>
              <a:t>POB</a:t>
            </a:r>
            <a:r>
              <a:rPr lang="zh-CN" altLang="en-US" sz="2800" b="1" dirty="0">
                <a:latin typeface="Times New Roman" panose="02020603050405020304" pitchFamily="18" charset="0"/>
              </a:rPr>
              <a:t>的面积等于</a:t>
            </a:r>
            <a:r>
              <a:rPr lang="en-US" altLang="zh-CN" sz="2800" b="1" dirty="0">
                <a:latin typeface="Times New Roman" panose="02020603050405020304" pitchFamily="18" charset="0"/>
              </a:rPr>
              <a:t>6</a:t>
            </a:r>
            <a:r>
              <a:rPr lang="zh-CN" altLang="en-US" sz="2800" b="1" dirty="0">
                <a:latin typeface="Times New Roman" panose="02020603050405020304" pitchFamily="18" charset="0"/>
              </a:rPr>
              <a:t>，求</a:t>
            </a:r>
            <a:r>
              <a:rPr lang="en-US" altLang="zh-CN" sz="2800" b="1" dirty="0">
                <a:latin typeface="Times New Roman" panose="02020603050405020304" pitchFamily="18" charset="0"/>
              </a:rPr>
              <a:t>P</a:t>
            </a:r>
            <a:r>
              <a:rPr lang="zh-CN" altLang="en-US" sz="2800" b="1" dirty="0">
                <a:latin typeface="Times New Roman" panose="02020603050405020304" pitchFamily="18" charset="0"/>
              </a:rPr>
              <a:t>点的坐标。</a:t>
            </a:r>
          </a:p>
          <a:p>
            <a:endParaRPr lang="zh-CN" altLang="en-US" sz="2800" dirty="0"/>
          </a:p>
          <a:p>
            <a:endParaRPr lang="zh-CN" altLang="en-US" sz="28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E00E606-FC85-4BCD-A3C1-9DE8AA87F3A2}"/>
              </a:ext>
            </a:extLst>
          </p:cNvPr>
          <p:cNvSpPr/>
          <p:nvPr/>
        </p:nvSpPr>
        <p:spPr>
          <a:xfrm>
            <a:off x="1803042" y="1769407"/>
            <a:ext cx="1184857" cy="42670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28A0BDA-9B28-4B53-B56A-BE765DC7F53D}"/>
              </a:ext>
            </a:extLst>
          </p:cNvPr>
          <p:cNvSpPr/>
          <p:nvPr/>
        </p:nvSpPr>
        <p:spPr>
          <a:xfrm>
            <a:off x="6162540" y="1769407"/>
            <a:ext cx="734097" cy="42670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384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7277EBED-C70E-4144-85D3-ADD7C7EF4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9886" y="1793404"/>
            <a:ext cx="4764808" cy="4787326"/>
          </a:xfrm>
          <a:prstGeom prst="rect">
            <a:avLst/>
          </a:prstGeom>
        </p:spPr>
      </p:pic>
      <p:sp>
        <p:nvSpPr>
          <p:cNvPr id="11265" name="文本框 20481"/>
          <p:cNvSpPr txBox="1">
            <a:spLocks noChangeArrowheads="1"/>
          </p:cNvSpPr>
          <p:nvPr/>
        </p:nvSpPr>
        <p:spPr bwMode="auto">
          <a:xfrm>
            <a:off x="453858" y="599959"/>
            <a:ext cx="968391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例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：已知：一次函数</a:t>
            </a:r>
            <a:r>
              <a:rPr lang="en-US" altLang="zh-CN" sz="2800" b="1" dirty="0">
                <a:latin typeface="Times New Roman" panose="02020603050405020304" pitchFamily="18" charset="0"/>
              </a:rPr>
              <a:t>y=-2x+8</a:t>
            </a:r>
            <a:r>
              <a:rPr lang="zh-CN" altLang="en-US" sz="2800" b="1" dirty="0">
                <a:latin typeface="Times New Roman" panose="02020603050405020304" pitchFamily="18" charset="0"/>
              </a:rPr>
              <a:t>的图象与</a:t>
            </a:r>
            <a:r>
              <a:rPr lang="en-US" altLang="zh-CN" sz="2800" b="1" dirty="0">
                <a:latin typeface="Times New Roman" panose="02020603050405020304" pitchFamily="18" charset="0"/>
              </a:rPr>
              <a:t>x</a:t>
            </a:r>
            <a:r>
              <a:rPr lang="zh-CN" altLang="en-US" sz="2800" b="1" dirty="0">
                <a:latin typeface="Times New Roman" panose="02020603050405020304" pitchFamily="18" charset="0"/>
              </a:rPr>
              <a:t>轴交于</a:t>
            </a:r>
            <a:r>
              <a:rPr lang="en-US" altLang="zh-CN" sz="2800" b="1" dirty="0">
                <a:latin typeface="Times New Roman" panose="02020603050405020304" pitchFamily="18" charset="0"/>
              </a:rPr>
              <a:t>B</a:t>
            </a:r>
            <a:r>
              <a:rPr lang="zh-CN" altLang="en-US" sz="2800" b="1" dirty="0">
                <a:latin typeface="Times New Roman" panose="02020603050405020304" pitchFamily="18" charset="0"/>
              </a:rPr>
              <a:t>点，与</a:t>
            </a:r>
            <a:r>
              <a:rPr lang="en-US" altLang="zh-CN" sz="2800" b="1" dirty="0">
                <a:latin typeface="Times New Roman" panose="02020603050405020304" pitchFamily="18" charset="0"/>
              </a:rPr>
              <a:t>y</a:t>
            </a:r>
            <a:r>
              <a:rPr lang="zh-CN" altLang="en-US" sz="2800" b="1" dirty="0">
                <a:latin typeface="Times New Roman" panose="02020603050405020304" pitchFamily="18" charset="0"/>
              </a:rPr>
              <a:t>轴交于</a:t>
            </a:r>
            <a:r>
              <a:rPr lang="en-US" altLang="zh-CN" sz="2800" b="1" dirty="0">
                <a:latin typeface="Times New Roman" panose="02020603050405020304" pitchFamily="18" charset="0"/>
              </a:rPr>
              <a:t>A</a:t>
            </a:r>
            <a:r>
              <a:rPr lang="zh-CN" altLang="en-US" sz="2800" b="1" dirty="0">
                <a:latin typeface="Times New Roman" panose="02020603050405020304" pitchFamily="18" charset="0"/>
              </a:rPr>
              <a:t>点</a:t>
            </a:r>
            <a:endParaRPr lang="en-US" altLang="zh-CN" sz="2800" b="1" dirty="0"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3858" y="1920452"/>
            <a:ext cx="7862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0070C0"/>
                </a:solidFill>
              </a:rPr>
              <a:t>解：当</a:t>
            </a:r>
            <a:r>
              <a:rPr lang="en-US" altLang="zh-CN" sz="2800" b="1" dirty="0">
                <a:solidFill>
                  <a:srgbClr val="0070C0"/>
                </a:solidFill>
              </a:rPr>
              <a:t>y=0</a:t>
            </a:r>
            <a:r>
              <a:rPr lang="zh-CN" altLang="en-US" sz="2800" b="1" dirty="0">
                <a:solidFill>
                  <a:srgbClr val="0070C0"/>
                </a:solidFill>
              </a:rPr>
              <a:t>    代入</a:t>
            </a:r>
            <a:r>
              <a:rPr lang="en-US" altLang="zh-CN" sz="2800" b="1" dirty="0">
                <a:solidFill>
                  <a:srgbClr val="0070C0"/>
                </a:solidFill>
              </a:rPr>
              <a:t>y=-2x+8</a:t>
            </a:r>
            <a:r>
              <a:rPr lang="zh-CN" altLang="en-US" sz="2800" b="1" dirty="0">
                <a:solidFill>
                  <a:srgbClr val="0070C0"/>
                </a:solidFill>
              </a:rPr>
              <a:t>，得</a:t>
            </a:r>
            <a:r>
              <a:rPr lang="en-US" altLang="zh-CN" sz="2800" b="1" dirty="0">
                <a:solidFill>
                  <a:srgbClr val="0070C0"/>
                </a:solidFill>
              </a:rPr>
              <a:t>x=4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zh-CN" altLang="en-US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∴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B</a:t>
            </a:r>
            <a:r>
              <a:rPr lang="zh-CN" altLang="en-US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0</a:t>
            </a:r>
            <a:r>
              <a:rPr lang="zh-CN" altLang="en-US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）即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OB=4</a:t>
            </a:r>
            <a:r>
              <a:rPr lang="zh-CN" altLang="en-US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endParaRPr lang="zh-CN" altLang="en-US" sz="28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440523" y="2874559"/>
                <a:ext cx="7191767" cy="13730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>
                    <a:solidFill>
                      <a:srgbClr val="0070C0"/>
                    </a:solidFill>
                  </a:rPr>
                  <a:t>∵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zh-CN" altLang="en-US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△</m:t>
                        </m:r>
                        <m:r>
                          <a:rPr lang="en-US" altLang="zh-CN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𝑷𝑶𝑩</m:t>
                        </m:r>
                      </m:sub>
                    </m:sSub>
                  </m:oMath>
                </a14:m>
                <a:r>
                  <a:rPr lang="en-US" altLang="zh-CN" sz="3200" b="1" dirty="0">
                    <a:solidFill>
                      <a:srgbClr val="0070C0"/>
                    </a:solidFill>
                  </a:rPr>
                  <a:t>=6   </a:t>
                </a:r>
                <a:r>
                  <a:rPr lang="zh-CN" altLang="en-US" sz="3200" b="1" dirty="0">
                    <a:solidFill>
                      <a:srgbClr val="0070C0"/>
                    </a:solidFill>
                  </a:rPr>
                  <a:t>∴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CN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zh-CN" sz="3200" b="1" dirty="0">
                    <a:solidFill>
                      <a:srgbClr val="0070C0"/>
                    </a:solidFill>
                  </a:rPr>
                  <a:t>OB</a:t>
                </a:r>
                <a14:m>
                  <m:oMath xmlns:m="http://schemas.openxmlformats.org/officeDocument/2006/math">
                    <m:r>
                      <a:rPr lang="en-US" altLang="zh-CN" sz="32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altLang="zh-CN" sz="3200" b="1" dirty="0">
                    <a:solidFill>
                      <a:srgbClr val="0070C0"/>
                    </a:solidFill>
                  </a:rPr>
                  <a:t>h=6   </a:t>
                </a:r>
                <a:r>
                  <a:rPr lang="zh-CN" altLang="en-US" sz="3200" b="1" dirty="0">
                    <a:solidFill>
                      <a:srgbClr val="0070C0"/>
                    </a:solidFill>
                  </a:rPr>
                  <a:t>∴</a:t>
                </a:r>
                <a:r>
                  <a:rPr lang="en-US" altLang="zh-CN" sz="3200" b="1" dirty="0">
                    <a:solidFill>
                      <a:srgbClr val="0070C0"/>
                    </a:solidFill>
                  </a:rPr>
                  <a:t>h=3   </a:t>
                </a:r>
              </a:p>
              <a:p>
                <a:r>
                  <a:rPr lang="en-US" altLang="zh-CN" sz="3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sz="3200" b="1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altLang="zh-CN" sz="3200" b="1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3200" b="1" dirty="0">
                    <a:solidFill>
                      <a:srgbClr val="0070C0"/>
                    </a:solidFill>
                  </a:rPr>
                  <a:t> = 3</a:t>
                </a:r>
                <a:endParaRPr lang="zh-CN" altLang="en-US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23" y="2874559"/>
                <a:ext cx="7191767" cy="1373068"/>
              </a:xfrm>
              <a:prstGeom prst="rect">
                <a:avLst/>
              </a:prstGeom>
              <a:blipFill>
                <a:blip r:embed="rId3"/>
                <a:stretch>
                  <a:fillRect l="-2119" b="-1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577962" y="4220547"/>
                <a:ext cx="3267385" cy="2307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rgbClr val="0070C0"/>
                    </a:solidFill>
                  </a:rPr>
                  <a:t>当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P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在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OB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上方时</a:t>
                </a:r>
                <a:endParaRPr lang="en-US" altLang="zh-CN" sz="2400" b="1" dirty="0">
                  <a:solidFill>
                    <a:srgbClr val="0070C0"/>
                  </a:solidFill>
                </a:endParaRPr>
              </a:p>
              <a:p>
                <a:r>
                  <a:rPr lang="zh-CN" altLang="en-US" sz="2400" b="1" dirty="0">
                    <a:solidFill>
                      <a:srgbClr val="0070C0"/>
                    </a:solidFill>
                  </a:rPr>
                  <a:t>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altLang="zh-C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altLang="zh-CN" sz="2400" b="1" dirty="0">
                    <a:solidFill>
                      <a:srgbClr val="0070C0"/>
                    </a:solidFill>
                  </a:rPr>
                  <a:t>=3</a:t>
                </a:r>
              </a:p>
              <a:p>
                <a:r>
                  <a:rPr lang="zh-CN" altLang="en-US" sz="2400" b="1" dirty="0">
                    <a:solidFill>
                      <a:srgbClr val="0070C0"/>
                    </a:solidFill>
                  </a:rPr>
                  <a:t>当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y=3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 时      </a:t>
                </a:r>
                <a:r>
                  <a:rPr lang="en-US" altLang="zh-CN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-2x+8=3</a:t>
                </a:r>
              </a:p>
              <a:p>
                <a:r>
                  <a:rPr lang="zh-CN" altLang="en-US" sz="2400" b="1" dirty="0">
                    <a:solidFill>
                      <a:srgbClr val="0070C0"/>
                    </a:solidFill>
                  </a:rPr>
                  <a:t>                           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altLang="zh-C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altLang="zh-CN" sz="2400" b="1" dirty="0">
                  <a:solidFill>
                    <a:srgbClr val="0070C0"/>
                  </a:solidFill>
                </a:endParaRPr>
              </a:p>
              <a:p>
                <a:r>
                  <a:rPr lang="zh-CN" altLang="en-US" sz="2400" b="1" dirty="0">
                    <a:solidFill>
                      <a:srgbClr val="0070C0"/>
                    </a:solidFill>
                  </a:rPr>
                  <a:t>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zh-C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zh-CN" altLang="en-US" sz="2400" b="1" dirty="0">
                    <a:solidFill>
                      <a:srgbClr val="0070C0"/>
                    </a:solidFill>
                  </a:rPr>
                  <a:t>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altLang="zh-CN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zh-CN" altLang="en-US" sz="2400" b="1" dirty="0">
                    <a:solidFill>
                      <a:srgbClr val="0070C0"/>
                    </a:solidFill>
                  </a:rPr>
                  <a:t>，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3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）</a:t>
                </a:r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62" y="4220547"/>
                <a:ext cx="3267385" cy="2307811"/>
              </a:xfrm>
              <a:prstGeom prst="rect">
                <a:avLst/>
              </a:prstGeom>
              <a:blipFill>
                <a:blip r:embed="rId4"/>
                <a:stretch>
                  <a:fillRect l="-2985" t="-1847" b="-2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/>
              <p:cNvSpPr txBox="1"/>
              <p:nvPr/>
            </p:nvSpPr>
            <p:spPr>
              <a:xfrm>
                <a:off x="4227465" y="4187067"/>
                <a:ext cx="3866907" cy="2296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rgbClr val="0070C0"/>
                    </a:solidFill>
                  </a:rPr>
                  <a:t>当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P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在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OB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下方时</a:t>
                </a:r>
                <a:endParaRPr lang="en-US" altLang="zh-CN" sz="2400" b="1" dirty="0">
                  <a:solidFill>
                    <a:srgbClr val="0070C0"/>
                  </a:solidFill>
                </a:endParaRPr>
              </a:p>
              <a:p>
                <a:r>
                  <a:rPr lang="zh-CN" altLang="en-US" sz="2400" b="1" dirty="0">
                    <a:solidFill>
                      <a:srgbClr val="0070C0"/>
                    </a:solidFill>
                  </a:rPr>
                  <a:t>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altLang="zh-C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altLang="zh-CN" sz="2400" b="1" dirty="0">
                    <a:solidFill>
                      <a:srgbClr val="0070C0"/>
                    </a:solidFill>
                  </a:rPr>
                  <a:t>=-3</a:t>
                </a:r>
              </a:p>
              <a:p>
                <a:r>
                  <a:rPr lang="zh-CN" altLang="en-US" sz="2400" b="1" dirty="0">
                    <a:solidFill>
                      <a:srgbClr val="0070C0"/>
                    </a:solidFill>
                  </a:rPr>
                  <a:t>当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y=-3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时    </a:t>
                </a:r>
                <a:r>
                  <a:rPr lang="en-US" altLang="zh-CN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-2x+8=-3</a:t>
                </a:r>
              </a:p>
              <a:p>
                <a:r>
                  <a:rPr lang="zh-CN" altLang="en-US" sz="2400" b="1" dirty="0">
                    <a:solidFill>
                      <a:srgbClr val="0070C0"/>
                    </a:solidFill>
                  </a:rPr>
                  <a:t>                         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altLang="zh-C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altLang="zh-CN" sz="2400" b="1" dirty="0">
                  <a:solidFill>
                    <a:srgbClr val="0070C0"/>
                  </a:solidFill>
                </a:endParaRPr>
              </a:p>
              <a:p>
                <a:r>
                  <a:rPr lang="zh-CN" altLang="en-US" sz="2400" b="1" dirty="0">
                    <a:solidFill>
                      <a:srgbClr val="0070C0"/>
                    </a:solidFill>
                  </a:rPr>
                  <a:t>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zh-C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zh-CN" altLang="en-US" sz="2400" b="1" dirty="0">
                    <a:solidFill>
                      <a:srgbClr val="0070C0"/>
                    </a:solidFill>
                  </a:rPr>
                  <a:t>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altLang="zh-CN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zh-CN" altLang="en-US" sz="2400" b="1" dirty="0">
                    <a:solidFill>
                      <a:srgbClr val="0070C0"/>
                    </a:solidFill>
                  </a:rPr>
                  <a:t>，</a:t>
                </a:r>
                <a:r>
                  <a:rPr lang="en-US" altLang="zh-CN" sz="2400" b="1" dirty="0">
                    <a:solidFill>
                      <a:srgbClr val="0070C0"/>
                    </a:solidFill>
                  </a:rPr>
                  <a:t>-3</a:t>
                </a:r>
                <a:r>
                  <a:rPr lang="zh-CN" altLang="en-US" sz="2400" b="1" dirty="0">
                    <a:solidFill>
                      <a:srgbClr val="0070C0"/>
                    </a:solidFill>
                  </a:rPr>
                  <a:t>）</a:t>
                </a:r>
              </a:p>
            </p:txBody>
          </p:sp>
        </mc:Choice>
        <mc:Fallback xmlns=""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465" y="4187067"/>
                <a:ext cx="3866907" cy="2296911"/>
              </a:xfrm>
              <a:prstGeom prst="rect">
                <a:avLst/>
              </a:prstGeom>
              <a:blipFill>
                <a:blip r:embed="rId5"/>
                <a:stretch>
                  <a:fillRect l="-2362" t="-1857" b="-21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339385" y="6291385"/>
                <a:ext cx="7318715" cy="847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sz="2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综上所述</m:t>
                    </m:r>
                    <m:r>
                      <a:rPr lang="zh-CN" altLang="en-US" sz="2000" b="1" i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，</m:t>
                    </m:r>
                    <m:sSub>
                      <m:sSubPr>
                        <m:ctrlPr>
                          <a:rPr lang="en-US" altLang="zh-C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altLang="zh-CN" sz="20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zh-CN" altLang="en-US" sz="2000" b="1" dirty="0">
                    <a:solidFill>
                      <a:srgbClr val="0070C0"/>
                    </a:solidFill>
                  </a:rPr>
                  <a:t>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1" i="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altLang="zh-CN" sz="2000" b="1" i="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zh-CN" altLang="en-US" sz="2000" b="1" dirty="0">
                    <a:solidFill>
                      <a:srgbClr val="0070C0"/>
                    </a:solidFill>
                  </a:rPr>
                  <a:t>，</a:t>
                </a:r>
                <a:r>
                  <a:rPr lang="en-US" altLang="zh-CN" sz="2000" b="1" dirty="0">
                    <a:solidFill>
                      <a:srgbClr val="0070C0"/>
                    </a:solidFill>
                  </a:rPr>
                  <a:t>3</a:t>
                </a:r>
                <a:r>
                  <a:rPr lang="zh-CN" altLang="en-US" sz="2000" b="1" dirty="0">
                    <a:solidFill>
                      <a:srgbClr val="0070C0"/>
                    </a:solidFill>
                  </a:rPr>
                  <a:t>），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altLang="zh-CN" sz="20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zh-CN" altLang="en-US" sz="2000" b="1" dirty="0">
                    <a:solidFill>
                      <a:srgbClr val="0070C0"/>
                    </a:solidFill>
                  </a:rPr>
                  <a:t>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1" i="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altLang="zh-CN" sz="2000" b="1" i="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zh-CN" altLang="en-US" sz="2000" b="1" dirty="0">
                    <a:solidFill>
                      <a:srgbClr val="0070C0"/>
                    </a:solidFill>
                  </a:rPr>
                  <a:t>，</a:t>
                </a:r>
                <a:r>
                  <a:rPr lang="en-US" altLang="zh-CN" sz="2000" b="1" dirty="0">
                    <a:solidFill>
                      <a:srgbClr val="0070C0"/>
                    </a:solidFill>
                  </a:rPr>
                  <a:t>-3</a:t>
                </a:r>
                <a:r>
                  <a:rPr lang="zh-CN" altLang="en-US" sz="2000" b="1" dirty="0">
                    <a:solidFill>
                      <a:srgbClr val="0070C0"/>
                    </a:solidFill>
                  </a:rPr>
                  <a:t>）</a:t>
                </a:r>
              </a:p>
              <a:p>
                <a:endParaRPr lang="zh-CN" altLang="en-US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85" y="6291385"/>
                <a:ext cx="7318715" cy="8477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97534" y="76739"/>
            <a:ext cx="10488612" cy="523220"/>
          </a:xfrm>
          <a:prstGeom prst="rect">
            <a:avLst/>
          </a:prstGeom>
          <a:noFill/>
          <a:ln w="19050" algn="ctr">
            <a:noFill/>
            <a:prstDash val="sysDot"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2800" b="1" dirty="0">
                <a:solidFill>
                  <a:srgbClr val="FF3300"/>
                </a:solidFill>
              </a:rPr>
              <a:t>三、根据直线与坐标轴围成的三角形面积求坐标或函数的解析式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EB61F65-5F37-4F0B-B631-C300E52344F6}"/>
              </a:ext>
            </a:extLst>
          </p:cNvPr>
          <p:cNvSpPr txBox="1"/>
          <p:nvPr/>
        </p:nvSpPr>
        <p:spPr>
          <a:xfrm>
            <a:off x="177306" y="1425629"/>
            <a:ext cx="110612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）</a:t>
            </a:r>
            <a:r>
              <a:rPr lang="en-US" altLang="zh-CN" sz="2800" b="1" dirty="0">
                <a:latin typeface="Times New Roman" panose="02020603050405020304" pitchFamily="18" charset="0"/>
              </a:rPr>
              <a:t>P</a:t>
            </a:r>
            <a:r>
              <a:rPr lang="zh-CN" altLang="en-US" sz="2800" b="1" dirty="0">
                <a:latin typeface="Times New Roman" panose="02020603050405020304" pitchFamily="18" charset="0"/>
              </a:rPr>
              <a:t>是直线</a:t>
            </a:r>
            <a:r>
              <a:rPr lang="en-US" altLang="zh-CN" sz="2800" b="1" dirty="0">
                <a:latin typeface="Times New Roman" panose="02020603050405020304" pitchFamily="18" charset="0"/>
              </a:rPr>
              <a:t>AB</a:t>
            </a:r>
            <a:r>
              <a:rPr lang="zh-CN" altLang="en-US" sz="2800" b="1" dirty="0">
                <a:latin typeface="Times New Roman" panose="02020603050405020304" pitchFamily="18" charset="0"/>
              </a:rPr>
              <a:t>上一点，且△</a:t>
            </a:r>
            <a:r>
              <a:rPr lang="en-US" altLang="zh-CN" sz="2800" b="1" dirty="0">
                <a:latin typeface="Times New Roman" panose="02020603050405020304" pitchFamily="18" charset="0"/>
              </a:rPr>
              <a:t>POB</a:t>
            </a:r>
            <a:r>
              <a:rPr lang="zh-CN" altLang="en-US" sz="2800" b="1" dirty="0">
                <a:latin typeface="Times New Roman" panose="02020603050405020304" pitchFamily="18" charset="0"/>
              </a:rPr>
              <a:t>的面积等于</a:t>
            </a:r>
            <a:r>
              <a:rPr lang="en-US" altLang="zh-CN" sz="2800" b="1" dirty="0">
                <a:latin typeface="Times New Roman" panose="02020603050405020304" pitchFamily="18" charset="0"/>
              </a:rPr>
              <a:t>6</a:t>
            </a:r>
            <a:r>
              <a:rPr lang="zh-CN" altLang="en-US" sz="2800" b="1" dirty="0">
                <a:latin typeface="Times New Roman" panose="02020603050405020304" pitchFamily="18" charset="0"/>
              </a:rPr>
              <a:t>，求</a:t>
            </a:r>
            <a:r>
              <a:rPr lang="en-US" altLang="zh-CN" sz="2800" b="1" dirty="0">
                <a:latin typeface="Times New Roman" panose="02020603050405020304" pitchFamily="18" charset="0"/>
              </a:rPr>
              <a:t>P</a:t>
            </a:r>
            <a:r>
              <a:rPr lang="zh-CN" altLang="en-US" sz="2800" b="1" dirty="0">
                <a:latin typeface="Times New Roman" panose="02020603050405020304" pitchFamily="18" charset="0"/>
              </a:rPr>
              <a:t>点的坐标。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966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1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20481"/>
          <p:cNvSpPr txBox="1">
            <a:spLocks noChangeArrowheads="1"/>
          </p:cNvSpPr>
          <p:nvPr/>
        </p:nvSpPr>
        <p:spPr bwMode="auto">
          <a:xfrm>
            <a:off x="453858" y="815300"/>
            <a:ext cx="968391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hlinkClick r:id="rId2" action="ppaction://hlinkfile"/>
              </a:rPr>
              <a:t>例</a:t>
            </a:r>
            <a:r>
              <a:rPr lang="en-US" altLang="zh-CN" sz="2800" b="1" dirty="0">
                <a:latin typeface="Times New Roman" panose="02020603050405020304" pitchFamily="18" charset="0"/>
                <a:hlinkClick r:id="rId2" action="ppaction://hlinkfile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：已知：一次函数</a:t>
            </a:r>
            <a:r>
              <a:rPr lang="en-US" altLang="zh-CN" sz="2800" b="1" dirty="0">
                <a:latin typeface="Times New Roman" panose="02020603050405020304" pitchFamily="18" charset="0"/>
              </a:rPr>
              <a:t>y=-2x+8</a:t>
            </a:r>
            <a:r>
              <a:rPr lang="zh-CN" altLang="en-US" sz="2800" b="1" dirty="0">
                <a:latin typeface="Times New Roman" panose="02020603050405020304" pitchFamily="18" charset="0"/>
              </a:rPr>
              <a:t>的图象与</a:t>
            </a:r>
            <a:r>
              <a:rPr lang="en-US" altLang="zh-CN" sz="2800" b="1" dirty="0">
                <a:latin typeface="Times New Roman" panose="02020603050405020304" pitchFamily="18" charset="0"/>
              </a:rPr>
              <a:t>x</a:t>
            </a:r>
            <a:r>
              <a:rPr lang="zh-CN" altLang="en-US" sz="2800" b="1" dirty="0">
                <a:latin typeface="Times New Roman" panose="02020603050405020304" pitchFamily="18" charset="0"/>
              </a:rPr>
              <a:t>轴交于</a:t>
            </a:r>
            <a:r>
              <a:rPr lang="en-US" altLang="zh-CN" sz="2800" b="1" dirty="0">
                <a:latin typeface="Times New Roman" panose="02020603050405020304" pitchFamily="18" charset="0"/>
              </a:rPr>
              <a:t>B</a:t>
            </a:r>
            <a:r>
              <a:rPr lang="zh-CN" altLang="en-US" sz="2800" b="1" dirty="0">
                <a:latin typeface="Times New Roman" panose="02020603050405020304" pitchFamily="18" charset="0"/>
              </a:rPr>
              <a:t>点，与</a:t>
            </a:r>
            <a:r>
              <a:rPr lang="en-US" altLang="zh-CN" sz="2800" b="1" dirty="0">
                <a:latin typeface="Times New Roman" panose="02020603050405020304" pitchFamily="18" charset="0"/>
              </a:rPr>
              <a:t>y</a:t>
            </a:r>
            <a:r>
              <a:rPr lang="zh-CN" altLang="en-US" sz="2800" b="1" dirty="0">
                <a:latin typeface="Times New Roman" panose="02020603050405020304" pitchFamily="18" charset="0"/>
              </a:rPr>
              <a:t>轴交于</a:t>
            </a:r>
            <a:r>
              <a:rPr lang="en-US" altLang="zh-CN" sz="2800" b="1" dirty="0">
                <a:latin typeface="Times New Roman" panose="02020603050405020304" pitchFamily="18" charset="0"/>
              </a:rPr>
              <a:t>A</a:t>
            </a:r>
            <a:r>
              <a:rPr lang="zh-CN" altLang="en-US" sz="2800" b="1" dirty="0">
                <a:latin typeface="Times New Roman" panose="02020603050405020304" pitchFamily="18" charset="0"/>
              </a:rPr>
              <a:t>点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630191" y="292080"/>
            <a:ext cx="10488612" cy="523220"/>
          </a:xfrm>
          <a:prstGeom prst="rect">
            <a:avLst/>
          </a:prstGeom>
          <a:noFill/>
          <a:ln w="19050" algn="ctr">
            <a:noFill/>
            <a:prstDash val="sysDot"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2800" b="1" dirty="0">
                <a:solidFill>
                  <a:srgbClr val="FF3300"/>
                </a:solidFill>
              </a:rPr>
              <a:t>三、根据直线与坐标轴围成的三角形面积求坐标或函数的解析式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E0F5DF9-2060-4C70-AC34-C5C3E6D30D4D}"/>
              </a:ext>
            </a:extLst>
          </p:cNvPr>
          <p:cNvSpPr txBox="1"/>
          <p:nvPr/>
        </p:nvSpPr>
        <p:spPr>
          <a:xfrm>
            <a:off x="194285" y="1712367"/>
            <a:ext cx="103124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）</a:t>
            </a:r>
            <a:r>
              <a:rPr lang="en-US" altLang="zh-CN" sz="2800" b="1" dirty="0">
                <a:latin typeface="Times New Roman" panose="02020603050405020304" pitchFamily="18" charset="0"/>
              </a:rPr>
              <a:t>y</a:t>
            </a:r>
            <a:r>
              <a:rPr lang="zh-CN" altLang="en-US" sz="2800" b="1" dirty="0">
                <a:latin typeface="Times New Roman" panose="02020603050405020304" pitchFamily="18" charset="0"/>
              </a:rPr>
              <a:t>轴上有一点</a:t>
            </a:r>
            <a:r>
              <a:rPr lang="en-US" altLang="zh-CN" sz="2800" b="1" dirty="0">
                <a:latin typeface="Times New Roman" panose="02020603050405020304" pitchFamily="18" charset="0"/>
              </a:rPr>
              <a:t>C</a:t>
            </a:r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</a:rPr>
              <a:t>0</a:t>
            </a:r>
            <a:r>
              <a:rPr lang="zh-CN" altLang="en-US" sz="2800" b="1" dirty="0">
                <a:latin typeface="Times New Roman" panose="02020603050405020304" pitchFamily="18" charset="0"/>
              </a:rPr>
              <a:t>，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），若</a:t>
            </a:r>
            <a:r>
              <a:rPr lang="en-US" altLang="zh-CN" sz="2800" b="1" dirty="0">
                <a:latin typeface="Times New Roman" panose="02020603050405020304" pitchFamily="18" charset="0"/>
              </a:rPr>
              <a:t>P</a:t>
            </a:r>
            <a:r>
              <a:rPr lang="zh-CN" altLang="en-US" sz="2800" b="1" dirty="0">
                <a:latin typeface="Times New Roman" panose="02020603050405020304" pitchFamily="18" charset="0"/>
              </a:rPr>
              <a:t>是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线段</a:t>
            </a:r>
            <a:r>
              <a:rPr lang="en-US" altLang="zh-CN" sz="2800" b="1" dirty="0">
                <a:latin typeface="Times New Roman" panose="02020603050405020304" pitchFamily="18" charset="0"/>
              </a:rPr>
              <a:t>AB</a:t>
            </a:r>
            <a:r>
              <a:rPr lang="zh-CN" altLang="en-US" sz="2800" b="1" dirty="0">
                <a:latin typeface="Times New Roman" panose="02020603050405020304" pitchFamily="18" charset="0"/>
              </a:rPr>
              <a:t>上一点，且四边形</a:t>
            </a:r>
            <a:r>
              <a:rPr lang="en-US" altLang="zh-CN" sz="2800" b="1" dirty="0">
                <a:latin typeface="Times New Roman" panose="02020603050405020304" pitchFamily="18" charset="0"/>
              </a:rPr>
              <a:t>OCPB</a:t>
            </a:r>
            <a:r>
              <a:rPr lang="zh-CN" altLang="en-US" sz="2800" b="1" dirty="0">
                <a:latin typeface="Times New Roman" panose="02020603050405020304" pitchFamily="18" charset="0"/>
              </a:rPr>
              <a:t>的面积等于</a:t>
            </a:r>
            <a:r>
              <a:rPr lang="en-US" altLang="zh-CN" sz="2800" b="1" dirty="0">
                <a:latin typeface="Times New Roman" panose="02020603050405020304" pitchFamily="18" charset="0"/>
              </a:rPr>
              <a:t>13</a:t>
            </a:r>
            <a:r>
              <a:rPr lang="zh-CN" altLang="en-US" sz="2800" b="1" dirty="0">
                <a:latin typeface="Times New Roman" panose="02020603050405020304" pitchFamily="18" charset="0"/>
              </a:rPr>
              <a:t>，求直线</a:t>
            </a:r>
            <a:r>
              <a:rPr lang="en-US" altLang="zh-CN" sz="2800" b="1" dirty="0">
                <a:latin typeface="Times New Roman" panose="02020603050405020304" pitchFamily="18" charset="0"/>
              </a:rPr>
              <a:t>CP</a:t>
            </a:r>
            <a:r>
              <a:rPr lang="zh-CN" altLang="en-US" sz="2800" b="1" dirty="0">
                <a:latin typeface="Times New Roman" panose="02020603050405020304" pitchFamily="18" charset="0"/>
              </a:rPr>
              <a:t>的表达式</a:t>
            </a:r>
          </a:p>
          <a:p>
            <a:endParaRPr lang="zh-CN" altLang="en-US" sz="2800" dirty="0"/>
          </a:p>
          <a:p>
            <a:endParaRPr lang="zh-CN" altLang="en-US" sz="28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987A094-D281-4F49-9DEB-2D2B839D6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347" y="2196284"/>
            <a:ext cx="4367244" cy="473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364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1712</Words>
  <Application>Microsoft Office PowerPoint</Application>
  <PresentationFormat>宽屏</PresentationFormat>
  <Paragraphs>159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等线</vt:lpstr>
      <vt:lpstr>等线 Light</vt:lpstr>
      <vt:lpstr>隶书</vt:lpstr>
      <vt:lpstr>宋体</vt:lpstr>
      <vt:lpstr>Arial</vt:lpstr>
      <vt:lpstr>Cambria Math</vt:lpstr>
      <vt:lpstr>Comic Sans MS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HD</dc:creator>
  <cp:lastModifiedBy>1870787834@qq.com</cp:lastModifiedBy>
  <cp:revision>85</cp:revision>
  <dcterms:created xsi:type="dcterms:W3CDTF">2020-12-26T11:13:35Z</dcterms:created>
  <dcterms:modified xsi:type="dcterms:W3CDTF">2021-01-07T04:56:37Z</dcterms:modified>
</cp:coreProperties>
</file>