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3"/>
  </p:sldMasterIdLst>
  <p:notesMasterIdLst>
    <p:notesMasterId r:id="rId12"/>
  </p:notesMasterIdLst>
  <p:handoutMasterIdLst>
    <p:handoutMasterId r:id="rId19"/>
  </p:handoutMasterIdLst>
  <p:sldIdLst>
    <p:sldId id="402" r:id="rId4"/>
    <p:sldId id="410" r:id="rId5"/>
    <p:sldId id="451" r:id="rId6"/>
    <p:sldId id="412" r:id="rId7"/>
    <p:sldId id="413" r:id="rId8"/>
    <p:sldId id="414" r:id="rId9"/>
    <p:sldId id="417" r:id="rId10"/>
    <p:sldId id="418" r:id="rId11"/>
    <p:sldId id="445" r:id="rId13"/>
    <p:sldId id="421" r:id="rId14"/>
    <p:sldId id="422" r:id="rId15"/>
    <p:sldId id="447" r:id="rId16"/>
    <p:sldId id="428" r:id="rId17"/>
    <p:sldId id="429" r:id="rId18"/>
  </p:sldIdLst>
  <p:sldSz cx="9144000" cy="51435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200" b="1" i="0" u="none" kern="1200" baseline="0">
        <a:solidFill>
          <a:srgbClr val="FF0000"/>
        </a:solidFill>
        <a:latin typeface="楷体" panose="02010609060101010101" pitchFamily="49" charset="-122"/>
        <a:ea typeface="楷体" panose="02010609060101010101" pitchFamily="49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200" b="1" i="0" u="none" kern="1200" baseline="0">
        <a:solidFill>
          <a:srgbClr val="FF0000"/>
        </a:solidFill>
        <a:latin typeface="楷体" panose="02010609060101010101" pitchFamily="49" charset="-122"/>
        <a:ea typeface="楷体" panose="02010609060101010101" pitchFamily="49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200" b="1" i="0" u="none" kern="1200" baseline="0">
        <a:solidFill>
          <a:srgbClr val="FF0000"/>
        </a:solidFill>
        <a:latin typeface="楷体" panose="02010609060101010101" pitchFamily="49" charset="-122"/>
        <a:ea typeface="楷体" panose="02010609060101010101" pitchFamily="49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200" b="1" i="0" u="none" kern="1200" baseline="0">
        <a:solidFill>
          <a:srgbClr val="FF0000"/>
        </a:solidFill>
        <a:latin typeface="楷体" panose="02010609060101010101" pitchFamily="49" charset="-122"/>
        <a:ea typeface="楷体" panose="02010609060101010101" pitchFamily="49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200" b="1" i="0" u="none" kern="1200" baseline="0">
        <a:solidFill>
          <a:srgbClr val="FF0000"/>
        </a:solidFill>
        <a:latin typeface="楷体" panose="02010609060101010101" pitchFamily="49" charset="-122"/>
        <a:ea typeface="楷体" panose="02010609060101010101" pitchFamily="49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200" b="1" i="0" u="none" kern="1200" baseline="0">
        <a:solidFill>
          <a:srgbClr val="FF0000"/>
        </a:solidFill>
        <a:latin typeface="楷体" panose="02010609060101010101" pitchFamily="49" charset="-122"/>
        <a:ea typeface="楷体" panose="02010609060101010101" pitchFamily="49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200" b="1" i="0" u="none" kern="1200" baseline="0">
        <a:solidFill>
          <a:srgbClr val="FF0000"/>
        </a:solidFill>
        <a:latin typeface="楷体" panose="02010609060101010101" pitchFamily="49" charset="-122"/>
        <a:ea typeface="楷体" panose="02010609060101010101" pitchFamily="49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200" b="1" i="0" u="none" kern="1200" baseline="0">
        <a:solidFill>
          <a:srgbClr val="FF0000"/>
        </a:solidFill>
        <a:latin typeface="楷体" panose="02010609060101010101" pitchFamily="49" charset="-122"/>
        <a:ea typeface="楷体" panose="02010609060101010101" pitchFamily="49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200" b="1" i="0" u="none" kern="1200" baseline="0">
        <a:solidFill>
          <a:srgbClr val="FF0000"/>
        </a:solidFill>
        <a:latin typeface="楷体" panose="02010609060101010101" pitchFamily="49" charset="-122"/>
        <a:ea typeface="楷体" panose="02010609060101010101" pitchFamily="49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xjj" initials="x" lastIdx="1" clrIdx="1"/>
  <p:cmAuthor id="3" name="lenovo" initials="l" lastIdx="1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90"/>
    <p:restoredTop sz="91474"/>
  </p:normalViewPr>
  <p:slideViewPr>
    <p:cSldViewPr showGuides="1">
      <p:cViewPr>
        <p:scale>
          <a:sx n="110" d="100"/>
          <a:sy n="110" d="100"/>
        </p:scale>
        <p:origin x="-78" y="792"/>
      </p:cViewPr>
      <p:guideLst>
        <p:guide orient="horz" pos="1701"/>
        <p:guide pos="29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7" Type="http://schemas.openxmlformats.org/officeDocument/2006/relationships/image" Target="../media/image18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4" Type="http://schemas.openxmlformats.org/officeDocument/2006/relationships/image" Target="../media/image9.wmf"/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F7ECED3-6540-40C8-B05A-D74B728EACFE}" type="datetimeFigureOut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fontAlgn="base"/>
            <a:fld id="{9A0DB2DC-4C9A-4742-B13C-FB6460FD3503}" type="slidenum">
              <a:rPr lang="zh-CN" altLang="en-US" sz="1200" strike="noStrike" noProof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16386" name="文本占位符 2"/>
          <p:cNvSpPr>
            <a:spLocks noGrp="1"/>
          </p:cNvSpPr>
          <p:nvPr>
            <p:ph type="body"/>
          </p:nvPr>
        </p:nvSpPr>
        <p:spPr/>
        <p:txBody>
          <a:bodyPr vert="horz" lIns="91440" tIns="45720" rIns="91440" bIns="45720" anchor="t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16386" name="文本占位符 2"/>
          <p:cNvSpPr>
            <a:spLocks noGrp="1"/>
          </p:cNvSpPr>
          <p:nvPr>
            <p:ph type="body"/>
          </p:nvPr>
        </p:nvSpPr>
        <p:spPr/>
        <p:txBody>
          <a:bodyPr vert="horz" lIns="91440" tIns="45720" rIns="91440" bIns="45720" anchor="t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3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9394" name="幻灯片图像占位符 43009"/>
          <p:cNvSpPr>
            <a:spLocks noGrp="1" noRot="1" noTextEdit="1"/>
          </p:cNvSpPr>
          <p:nvPr>
            <p:ph type="sldImg"/>
          </p:nvPr>
        </p:nvSpPr>
        <p:spPr/>
      </p:sp>
      <p:sp>
        <p:nvSpPr>
          <p:cNvPr id="59395" name="文本占位符 43010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幻灯片图像占位符 1"/>
          <p:cNvSpPr>
            <a:spLocks noGrp="1" noRot="1" noTextEdit="1"/>
          </p:cNvSpPr>
          <p:nvPr>
            <p:ph type="sldImg"/>
          </p:nvPr>
        </p:nvSpPr>
        <p:spPr/>
      </p:sp>
      <p:sp>
        <p:nvSpPr>
          <p:cNvPr id="30722" name="文本占位符 2"/>
          <p:cNvSpPr>
            <a:spLocks noGrp="1"/>
          </p:cNvSpPr>
          <p:nvPr>
            <p:ph type="body"/>
          </p:nvPr>
        </p:nvSpPr>
        <p:spPr/>
        <p:txBody>
          <a:bodyPr vert="horz" lIns="91440" tIns="45720" rIns="91440" bIns="45720" anchor="t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5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7346" name="幻灯片图像占位符 73729"/>
          <p:cNvSpPr>
            <a:spLocks noGrp="1" noRot="1" noTextEdit="1"/>
          </p:cNvSpPr>
          <p:nvPr>
            <p:ph type="sldImg"/>
          </p:nvPr>
        </p:nvSpPr>
        <p:spPr/>
      </p:sp>
      <p:sp>
        <p:nvSpPr>
          <p:cNvPr id="57347" name="文本占位符 73730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r>
              <a:rPr lang="en-US" altLang="zh-CN" dirty="0" err="1"/>
              <a:t>www.czsx.com.cn</a:t>
            </a:r>
            <a:endParaRPr lang="en-US" altLang="zh-CN"/>
          </a:p>
          <a:p>
            <a:pPr lvl="0"/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方正小标宋_GBK" pitchFamily="1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方正小标宋_GBK" pitchFamily="1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57976" y="457200"/>
            <a:ext cx="2066925" cy="428625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1" y="457200"/>
            <a:ext cx="6048375" cy="42862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方正小标宋_GBK" pitchFamily="1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457200"/>
            <a:ext cx="8267700" cy="428625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方正小标宋_GBK" pitchFamily="1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2057400" y="457200"/>
            <a:ext cx="6019800" cy="3651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257300"/>
            <a:ext cx="4057650" cy="16668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67250" y="1257300"/>
            <a:ext cx="4057650" cy="16668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7200" y="3076575"/>
            <a:ext cx="4057650" cy="16668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67250" y="3076575"/>
            <a:ext cx="4057650" cy="16668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方正小标宋_GBK" pitchFamily="1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4"/>
          <p:cNvGrpSpPr/>
          <p:nvPr userDrawn="1"/>
        </p:nvGrpSpPr>
        <p:grpSpPr>
          <a:xfrm>
            <a:off x="402431" y="-4762"/>
            <a:ext cx="8748713" cy="283369"/>
            <a:chOff x="798" y="5"/>
            <a:chExt cx="18447" cy="595"/>
          </a:xfrm>
        </p:grpSpPr>
        <p:sp>
          <p:nvSpPr>
            <p:cNvPr id="3" name="任意多边形 2"/>
            <p:cNvSpPr/>
            <p:nvPr userDrawn="1"/>
          </p:nvSpPr>
          <p:spPr>
            <a:xfrm>
              <a:off x="820" y="5"/>
              <a:ext cx="18425" cy="575"/>
            </a:xfrm>
            <a:custGeom>
              <a:avLst/>
              <a:gdLst>
                <a:gd name="connsiteX0" fmla="*/ 0 w 18365"/>
                <a:gd name="connsiteY0" fmla="*/ 562 h 575"/>
                <a:gd name="connsiteX1" fmla="*/ 434 w 18365"/>
                <a:gd name="connsiteY1" fmla="*/ 3 h 575"/>
                <a:gd name="connsiteX2" fmla="*/ 18365 w 18365"/>
                <a:gd name="connsiteY2" fmla="*/ 0 h 575"/>
                <a:gd name="connsiteX3" fmla="*/ 18365 w 18365"/>
                <a:gd name="connsiteY3" fmla="*/ 575 h 575"/>
                <a:gd name="connsiteX4" fmla="*/ 2 w 18365"/>
                <a:gd name="connsiteY4" fmla="*/ 575 h 575"/>
                <a:gd name="connsiteX5" fmla="*/ 0 w 18365"/>
                <a:gd name="connsiteY5" fmla="*/ 562 h 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365" h="575">
                  <a:moveTo>
                    <a:pt x="0" y="562"/>
                  </a:moveTo>
                  <a:lnTo>
                    <a:pt x="434" y="3"/>
                  </a:lnTo>
                  <a:lnTo>
                    <a:pt x="18365" y="0"/>
                  </a:lnTo>
                  <a:lnTo>
                    <a:pt x="18365" y="575"/>
                  </a:lnTo>
                  <a:lnTo>
                    <a:pt x="2" y="575"/>
                  </a:lnTo>
                  <a:lnTo>
                    <a:pt x="0" y="562"/>
                  </a:lnTo>
                  <a:close/>
                </a:path>
              </a:pathLst>
            </a:custGeom>
            <a:solidFill>
              <a:srgbClr val="D5E8DF"/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3E4D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100" strike="noStrike" noProof="1">
                <a:solidFill>
                  <a:schemeClr val="lt1"/>
                </a:solidFill>
              </a:endParaRPr>
            </a:p>
          </p:txBody>
        </p:sp>
        <p:cxnSp>
          <p:nvCxnSpPr>
            <p:cNvPr id="8" name="直接连接符 7"/>
            <p:cNvCxnSpPr/>
            <p:nvPr userDrawn="1"/>
          </p:nvCxnSpPr>
          <p:spPr>
            <a:xfrm>
              <a:off x="798" y="600"/>
              <a:ext cx="18425" cy="0"/>
            </a:xfrm>
            <a:prstGeom prst="line">
              <a:avLst/>
            </a:prstGeom>
            <a:ln w="19050" cap="flat">
              <a:solidFill>
                <a:srgbClr val="37A76F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文本框 18"/>
          <p:cNvSpPr txBox="1"/>
          <p:nvPr userDrawn="1"/>
        </p:nvSpPr>
        <p:spPr>
          <a:xfrm>
            <a:off x="510079" y="-84304"/>
            <a:ext cx="4243796" cy="362851"/>
          </a:xfrm>
          <a:prstGeom prst="snip1Rect">
            <a:avLst/>
          </a:prstGeom>
          <a:noFill/>
          <a:effectLst>
            <a:innerShdw blurRad="114300">
              <a:schemeClr val="bg1"/>
            </a:innerShdw>
          </a:effectLst>
        </p:spPr>
        <p:txBody>
          <a:bodyPr wrap="square" rtlCol="0">
            <a:spAutoFit/>
          </a:bodyPr>
          <a:p>
            <a:pPr fontAlgn="base"/>
            <a:r>
              <a:rPr lang="zh-CN" altLang="en-US" sz="1575" b="1" strike="noStrike" noProof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思维导图</a:t>
            </a:r>
            <a:endParaRPr lang="zh-CN" altLang="en-US" sz="1575" b="1" strike="noStrike" noProof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5" name="平行四边形 4">
            <a:hlinkClick r:id="" action="ppaction://noaction"/>
          </p:cNvPr>
          <p:cNvSpPr/>
          <p:nvPr userDrawn="1"/>
        </p:nvSpPr>
        <p:spPr>
          <a:xfrm>
            <a:off x="7737872" y="0"/>
            <a:ext cx="1404938" cy="270272"/>
          </a:xfrm>
          <a:prstGeom prst="parallelogram">
            <a:avLst>
              <a:gd name="adj" fmla="val 750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1125" b="1" strike="noStrike" noProof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返回目录</a:t>
            </a:r>
            <a:endParaRPr lang="zh-CN" altLang="en-US" sz="1125" b="1" strike="noStrike" noProof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grpSp>
        <p:nvGrpSpPr>
          <p:cNvPr id="4103" name="组合 9"/>
          <p:cNvGrpSpPr/>
          <p:nvPr userDrawn="1"/>
        </p:nvGrpSpPr>
        <p:grpSpPr>
          <a:xfrm>
            <a:off x="0" y="5053013"/>
            <a:ext cx="9146381" cy="91679"/>
            <a:chOff x="1" y="9860"/>
            <a:chExt cx="19172" cy="306"/>
          </a:xfrm>
        </p:grpSpPr>
        <p:sp>
          <p:nvSpPr>
            <p:cNvPr id="6" name="矩形 5"/>
            <p:cNvSpPr/>
            <p:nvPr userDrawn="1"/>
          </p:nvSpPr>
          <p:spPr>
            <a:xfrm>
              <a:off x="17" y="9880"/>
              <a:ext cx="19157" cy="286"/>
            </a:xfrm>
            <a:prstGeom prst="rect">
              <a:avLst/>
            </a:prstGeom>
            <a:solidFill>
              <a:srgbClr val="D5E8DF"/>
            </a:solidFill>
            <a:ln w="19050">
              <a:solidFill>
                <a:srgbClr val="C3E4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100" strike="noStrike" noProof="1">
                <a:solidFill>
                  <a:schemeClr val="lt1"/>
                </a:solidFill>
              </a:endParaRPr>
            </a:p>
          </p:txBody>
        </p:sp>
        <p:cxnSp>
          <p:nvCxnSpPr>
            <p:cNvPr id="4" name="直接连接符 3"/>
            <p:cNvCxnSpPr/>
            <p:nvPr userDrawn="1"/>
          </p:nvCxnSpPr>
          <p:spPr>
            <a:xfrm>
              <a:off x="1" y="9860"/>
              <a:ext cx="19157" cy="0"/>
            </a:xfrm>
            <a:prstGeom prst="line">
              <a:avLst/>
            </a:prstGeom>
            <a:ln w="19050" cap="flat">
              <a:solidFill>
                <a:srgbClr val="4FA773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06" name="图片 1" descr="2022《万唯中考试题研究》封面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525"/>
            <a:ext cx="483394" cy="41552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/>
      </p:transition>
    </mc:Choice>
    <mc:Fallback>
      <p:transition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4"/>
          <p:cNvGrpSpPr/>
          <p:nvPr userDrawn="1"/>
        </p:nvGrpSpPr>
        <p:grpSpPr>
          <a:xfrm>
            <a:off x="402431" y="-4762"/>
            <a:ext cx="8748713" cy="283369"/>
            <a:chOff x="798" y="5"/>
            <a:chExt cx="18447" cy="595"/>
          </a:xfrm>
        </p:grpSpPr>
        <p:sp>
          <p:nvSpPr>
            <p:cNvPr id="7" name="任意多边形 6"/>
            <p:cNvSpPr/>
            <p:nvPr userDrawn="1"/>
          </p:nvSpPr>
          <p:spPr>
            <a:xfrm>
              <a:off x="820" y="5"/>
              <a:ext cx="18425" cy="575"/>
            </a:xfrm>
            <a:custGeom>
              <a:avLst/>
              <a:gdLst>
                <a:gd name="connsiteX0" fmla="*/ 0 w 18365"/>
                <a:gd name="connsiteY0" fmla="*/ 562 h 575"/>
                <a:gd name="connsiteX1" fmla="*/ 434 w 18365"/>
                <a:gd name="connsiteY1" fmla="*/ 3 h 575"/>
                <a:gd name="connsiteX2" fmla="*/ 18365 w 18365"/>
                <a:gd name="connsiteY2" fmla="*/ 0 h 575"/>
                <a:gd name="connsiteX3" fmla="*/ 18365 w 18365"/>
                <a:gd name="connsiteY3" fmla="*/ 575 h 575"/>
                <a:gd name="connsiteX4" fmla="*/ 2 w 18365"/>
                <a:gd name="connsiteY4" fmla="*/ 575 h 575"/>
                <a:gd name="connsiteX5" fmla="*/ 0 w 18365"/>
                <a:gd name="connsiteY5" fmla="*/ 562 h 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365" h="575">
                  <a:moveTo>
                    <a:pt x="0" y="562"/>
                  </a:moveTo>
                  <a:lnTo>
                    <a:pt x="434" y="3"/>
                  </a:lnTo>
                  <a:lnTo>
                    <a:pt x="18365" y="0"/>
                  </a:lnTo>
                  <a:lnTo>
                    <a:pt x="18365" y="575"/>
                  </a:lnTo>
                  <a:lnTo>
                    <a:pt x="2" y="575"/>
                  </a:lnTo>
                  <a:lnTo>
                    <a:pt x="0" y="562"/>
                  </a:lnTo>
                  <a:close/>
                </a:path>
              </a:pathLst>
            </a:custGeom>
            <a:solidFill>
              <a:srgbClr val="D5E8DF"/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3E4D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100" strike="noStrike" noProof="1">
                <a:solidFill>
                  <a:schemeClr val="lt1"/>
                </a:solidFill>
              </a:endParaRPr>
            </a:p>
          </p:txBody>
        </p:sp>
        <p:cxnSp>
          <p:nvCxnSpPr>
            <p:cNvPr id="8" name="直接连接符 7"/>
            <p:cNvCxnSpPr/>
            <p:nvPr userDrawn="1"/>
          </p:nvCxnSpPr>
          <p:spPr>
            <a:xfrm>
              <a:off x="798" y="600"/>
              <a:ext cx="18425" cy="0"/>
            </a:xfrm>
            <a:prstGeom prst="line">
              <a:avLst/>
            </a:prstGeom>
            <a:ln w="19050" cap="flat">
              <a:solidFill>
                <a:srgbClr val="37A76F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平行四边形 4">
            <a:hlinkClick r:id="" action="ppaction://noaction"/>
          </p:cNvPr>
          <p:cNvSpPr/>
          <p:nvPr userDrawn="1"/>
        </p:nvSpPr>
        <p:spPr>
          <a:xfrm>
            <a:off x="7722394" y="0"/>
            <a:ext cx="1404938" cy="270272"/>
          </a:xfrm>
          <a:prstGeom prst="parallelogram">
            <a:avLst>
              <a:gd name="adj" fmla="val 750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1125" b="1" strike="noStrike" noProof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返回目录</a:t>
            </a:r>
            <a:endParaRPr lang="zh-CN" altLang="en-US" sz="1125" b="1" strike="noStrike" noProof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grpSp>
        <p:nvGrpSpPr>
          <p:cNvPr id="5126" name="组合 9"/>
          <p:cNvGrpSpPr/>
          <p:nvPr userDrawn="1"/>
        </p:nvGrpSpPr>
        <p:grpSpPr>
          <a:xfrm>
            <a:off x="0" y="5053013"/>
            <a:ext cx="9146381" cy="91679"/>
            <a:chOff x="1" y="9860"/>
            <a:chExt cx="19172" cy="306"/>
          </a:xfrm>
        </p:grpSpPr>
        <p:sp>
          <p:nvSpPr>
            <p:cNvPr id="6" name="矩形 5"/>
            <p:cNvSpPr/>
            <p:nvPr userDrawn="1"/>
          </p:nvSpPr>
          <p:spPr>
            <a:xfrm>
              <a:off x="17" y="9880"/>
              <a:ext cx="19157" cy="286"/>
            </a:xfrm>
            <a:prstGeom prst="rect">
              <a:avLst/>
            </a:prstGeom>
            <a:solidFill>
              <a:srgbClr val="D5E8DF"/>
            </a:solidFill>
            <a:ln w="19050">
              <a:solidFill>
                <a:srgbClr val="C3E4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100" strike="noStrike" noProof="1">
                <a:solidFill>
                  <a:schemeClr val="lt1"/>
                </a:solidFill>
              </a:endParaRPr>
            </a:p>
          </p:txBody>
        </p:sp>
        <p:cxnSp>
          <p:nvCxnSpPr>
            <p:cNvPr id="4" name="直接连接符 3"/>
            <p:cNvCxnSpPr/>
            <p:nvPr userDrawn="1"/>
          </p:nvCxnSpPr>
          <p:spPr>
            <a:xfrm>
              <a:off x="1" y="9860"/>
              <a:ext cx="19157" cy="0"/>
            </a:xfrm>
            <a:prstGeom prst="line">
              <a:avLst/>
            </a:prstGeom>
            <a:ln w="19050" cap="flat">
              <a:solidFill>
                <a:srgbClr val="4FA773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平行四边形 1">
            <a:hlinkClick r:id="" action="ppaction://noaction"/>
          </p:cNvPr>
          <p:cNvSpPr/>
          <p:nvPr userDrawn="1"/>
        </p:nvSpPr>
        <p:spPr>
          <a:xfrm>
            <a:off x="6061472" y="0"/>
            <a:ext cx="1808560" cy="270272"/>
          </a:xfrm>
          <a:prstGeom prst="parallelogram">
            <a:avLst>
              <a:gd name="adj" fmla="val 750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1125" b="1" strike="noStrike" noProof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返回思维导图</a:t>
            </a:r>
            <a:endParaRPr lang="zh-CN" altLang="en-US" sz="1125" b="1" strike="noStrike" noProof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pic>
        <p:nvPicPr>
          <p:cNvPr id="5130" name="图片 2" descr="2022《万唯中考试题研究》封面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525"/>
            <a:ext cx="483394" cy="41552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31" name="文本框 5132"/>
          <p:cNvSpPr txBox="1"/>
          <p:nvPr userDrawn="1"/>
        </p:nvSpPr>
        <p:spPr>
          <a:xfrm>
            <a:off x="629841" y="-42862"/>
            <a:ext cx="5562600" cy="1066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lvl="0">
              <a:spcBef>
                <a:spcPct val="50000"/>
              </a:spcBef>
            </a:pPr>
            <a:r>
              <a:rPr lang="zh-CN" altLang="zh-CN" sz="1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第22课时　锐角三角函数及其应用</a:t>
            </a:r>
            <a:endParaRPr lang="zh-CN" altLang="zh-CN" sz="1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/>
      </p:transition>
    </mc:Choice>
    <mc:Fallback>
      <p:transition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4"/>
          <p:cNvGrpSpPr/>
          <p:nvPr userDrawn="1"/>
        </p:nvGrpSpPr>
        <p:grpSpPr>
          <a:xfrm>
            <a:off x="402431" y="-4762"/>
            <a:ext cx="8748713" cy="283369"/>
            <a:chOff x="798" y="5"/>
            <a:chExt cx="18447" cy="595"/>
          </a:xfrm>
        </p:grpSpPr>
        <p:sp>
          <p:nvSpPr>
            <p:cNvPr id="3" name="任意多边形 2"/>
            <p:cNvSpPr/>
            <p:nvPr userDrawn="1"/>
          </p:nvSpPr>
          <p:spPr>
            <a:xfrm>
              <a:off x="820" y="5"/>
              <a:ext cx="18425" cy="575"/>
            </a:xfrm>
            <a:custGeom>
              <a:avLst/>
              <a:gdLst>
                <a:gd name="connsiteX0" fmla="*/ 0 w 18365"/>
                <a:gd name="connsiteY0" fmla="*/ 562 h 575"/>
                <a:gd name="connsiteX1" fmla="*/ 434 w 18365"/>
                <a:gd name="connsiteY1" fmla="*/ 3 h 575"/>
                <a:gd name="connsiteX2" fmla="*/ 18365 w 18365"/>
                <a:gd name="connsiteY2" fmla="*/ 0 h 575"/>
                <a:gd name="connsiteX3" fmla="*/ 18365 w 18365"/>
                <a:gd name="connsiteY3" fmla="*/ 575 h 575"/>
                <a:gd name="connsiteX4" fmla="*/ 2 w 18365"/>
                <a:gd name="connsiteY4" fmla="*/ 575 h 575"/>
                <a:gd name="connsiteX5" fmla="*/ 0 w 18365"/>
                <a:gd name="connsiteY5" fmla="*/ 562 h 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365" h="575">
                  <a:moveTo>
                    <a:pt x="0" y="562"/>
                  </a:moveTo>
                  <a:lnTo>
                    <a:pt x="434" y="3"/>
                  </a:lnTo>
                  <a:lnTo>
                    <a:pt x="18365" y="0"/>
                  </a:lnTo>
                  <a:lnTo>
                    <a:pt x="18365" y="575"/>
                  </a:lnTo>
                  <a:lnTo>
                    <a:pt x="2" y="575"/>
                  </a:lnTo>
                  <a:lnTo>
                    <a:pt x="0" y="562"/>
                  </a:lnTo>
                  <a:close/>
                </a:path>
              </a:pathLst>
            </a:custGeom>
            <a:solidFill>
              <a:srgbClr val="D5E8DF"/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3E4D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100" strike="noStrike" noProof="1">
                <a:solidFill>
                  <a:schemeClr val="lt1"/>
                </a:solidFill>
              </a:endParaRPr>
            </a:p>
          </p:txBody>
        </p:sp>
        <p:cxnSp>
          <p:nvCxnSpPr>
            <p:cNvPr id="8" name="直接连接符 7"/>
            <p:cNvCxnSpPr/>
            <p:nvPr userDrawn="1"/>
          </p:nvCxnSpPr>
          <p:spPr>
            <a:xfrm>
              <a:off x="798" y="600"/>
              <a:ext cx="18425" cy="0"/>
            </a:xfrm>
            <a:prstGeom prst="line">
              <a:avLst/>
            </a:prstGeom>
            <a:ln w="19050" cap="flat">
              <a:solidFill>
                <a:srgbClr val="37A76F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平行四边形 4">
            <a:hlinkClick r:id="" action="ppaction://noaction"/>
          </p:cNvPr>
          <p:cNvSpPr/>
          <p:nvPr userDrawn="1"/>
        </p:nvSpPr>
        <p:spPr>
          <a:xfrm>
            <a:off x="7737872" y="0"/>
            <a:ext cx="1404938" cy="270272"/>
          </a:xfrm>
          <a:prstGeom prst="parallelogram">
            <a:avLst>
              <a:gd name="adj" fmla="val 750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1125" b="1" strike="noStrike" noProof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返回目录</a:t>
            </a:r>
            <a:endParaRPr lang="zh-CN" altLang="en-US" sz="1125" b="1" strike="noStrike" noProof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grpSp>
        <p:nvGrpSpPr>
          <p:cNvPr id="6150" name="组合 9"/>
          <p:cNvGrpSpPr/>
          <p:nvPr userDrawn="1"/>
        </p:nvGrpSpPr>
        <p:grpSpPr>
          <a:xfrm>
            <a:off x="0" y="5053013"/>
            <a:ext cx="9146381" cy="91679"/>
            <a:chOff x="1" y="9860"/>
            <a:chExt cx="19172" cy="306"/>
          </a:xfrm>
        </p:grpSpPr>
        <p:sp>
          <p:nvSpPr>
            <p:cNvPr id="6" name="矩形 5"/>
            <p:cNvSpPr/>
            <p:nvPr userDrawn="1"/>
          </p:nvSpPr>
          <p:spPr>
            <a:xfrm>
              <a:off x="17" y="9880"/>
              <a:ext cx="19157" cy="286"/>
            </a:xfrm>
            <a:prstGeom prst="rect">
              <a:avLst/>
            </a:prstGeom>
            <a:solidFill>
              <a:srgbClr val="D5E8DF"/>
            </a:solidFill>
            <a:ln w="19050">
              <a:solidFill>
                <a:srgbClr val="C3E4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100" strike="noStrike" noProof="1">
                <a:solidFill>
                  <a:schemeClr val="lt1"/>
                </a:solidFill>
              </a:endParaRPr>
            </a:p>
          </p:txBody>
        </p:sp>
        <p:cxnSp>
          <p:nvCxnSpPr>
            <p:cNvPr id="4" name="直接连接符 3"/>
            <p:cNvCxnSpPr/>
            <p:nvPr userDrawn="1"/>
          </p:nvCxnSpPr>
          <p:spPr>
            <a:xfrm>
              <a:off x="1" y="9860"/>
              <a:ext cx="19157" cy="0"/>
            </a:xfrm>
            <a:prstGeom prst="line">
              <a:avLst/>
            </a:prstGeom>
            <a:ln w="19050" cap="flat">
              <a:solidFill>
                <a:srgbClr val="4FA773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53" name="图片 1" descr="2022《万唯中考试题研究》封面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525"/>
            <a:ext cx="483394" cy="41552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4" name="文本框 6157"/>
          <p:cNvSpPr txBox="1"/>
          <p:nvPr userDrawn="1"/>
        </p:nvSpPr>
        <p:spPr>
          <a:xfrm>
            <a:off x="629841" y="-42862"/>
            <a:ext cx="5562600" cy="1066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lvl="0">
              <a:spcBef>
                <a:spcPct val="50000"/>
              </a:spcBef>
            </a:pPr>
            <a:r>
              <a:rPr lang="zh-CN" altLang="zh-CN" sz="1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第22课时　锐角三角函数及其应用</a:t>
            </a:r>
            <a:endParaRPr lang="zh-CN" altLang="zh-CN" sz="1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/>
      </p:transition>
    </mc:Choice>
    <mc:Fallback>
      <p:transition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方正小标宋_GBK" pitchFamily="1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方正小标宋_GBK" pitchFamily="1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方正小标宋_GBK" pitchFamily="1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方正小标宋_GBK" pitchFamily="1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57300"/>
            <a:ext cx="4057650" cy="348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67250" y="1257300"/>
            <a:ext cx="4057650" cy="348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方正小标宋_GBK" pitchFamily="1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方正小标宋_GBK" pitchFamily="1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方正小标宋_GBK" pitchFamily="1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方正小标宋_GBK" pitchFamily="1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方正小标宋_GBK" pitchFamily="1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方正小标宋_GBK" pitchFamily="1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方正小标宋_GBK" pitchFamily="1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57976" y="457200"/>
            <a:ext cx="2066925" cy="428625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1" y="457200"/>
            <a:ext cx="6048375" cy="42862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方正小标宋_GBK" pitchFamily="1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457200"/>
            <a:ext cx="8267700" cy="428625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方正小标宋_GBK" pitchFamily="1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2057400" y="457200"/>
            <a:ext cx="6019800" cy="3651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257300"/>
            <a:ext cx="4057650" cy="16668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67250" y="1257300"/>
            <a:ext cx="4057650" cy="16668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7200" y="3076575"/>
            <a:ext cx="4057650" cy="16668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67250" y="3076575"/>
            <a:ext cx="4057650" cy="16668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方正小标宋_GBK" pitchFamily="1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方正小标宋_GBK" pitchFamily="1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57300"/>
            <a:ext cx="4057650" cy="348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67250" y="1257300"/>
            <a:ext cx="4057650" cy="348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方正小标宋_GBK" pitchFamily="1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方正小标宋_GBK" pitchFamily="1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方正小标宋_GBK" pitchFamily="1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方正小标宋_GBK" pitchFamily="1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方正小标宋_GBK" pitchFamily="1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方正小标宋_GBK" pitchFamily="1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image" Target="../media/image2.png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4" Type="http://schemas.openxmlformats.org/officeDocument/2006/relationships/image" Target="../media/image2.png"/><Relationship Id="rId13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Oval 105"/>
          <p:cNvSpPr>
            <a:spLocks noChangeArrowheads="1"/>
          </p:cNvSpPr>
          <p:nvPr/>
        </p:nvSpPr>
        <p:spPr bwMode="auto">
          <a:xfrm>
            <a:off x="179388" y="0"/>
            <a:ext cx="6804025" cy="5143500"/>
          </a:xfrm>
          <a:prstGeom prst="ellipse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7" name="Rectangle 106"/>
          <p:cNvSpPr>
            <a:spLocks noChangeArrowheads="1"/>
          </p:cNvSpPr>
          <p:nvPr/>
        </p:nvSpPr>
        <p:spPr bwMode="auto">
          <a:xfrm>
            <a:off x="0" y="411163"/>
            <a:ext cx="9144000" cy="4857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8" name="Rectangle 3"/>
          <p:cNvSpPr>
            <a:spLocks noGrp="1"/>
          </p:cNvSpPr>
          <p:nvPr>
            <p:ph type="body"/>
          </p:nvPr>
        </p:nvSpPr>
        <p:spPr>
          <a:xfrm>
            <a:off x="457200" y="1257300"/>
            <a:ext cx="8267700" cy="34861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3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35375" y="4900613"/>
            <a:ext cx="2089150" cy="196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000" b="0">
                <a:solidFill>
                  <a:schemeClr val="tx2"/>
                </a:solidFill>
                <a:latin typeface="Arial" panose="020B0604020202020204" pitchFamily="34" charset="0"/>
                <a:ea typeface="方正小标宋_GBK" pitchFamily="1" charset="-122"/>
                <a:sym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方正小标宋_GBK" pitchFamily="1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030" name="Rectangle 2"/>
          <p:cNvSpPr>
            <a:spLocks noGrp="1"/>
          </p:cNvSpPr>
          <p:nvPr>
            <p:ph type="title"/>
          </p:nvPr>
        </p:nvSpPr>
        <p:spPr>
          <a:xfrm>
            <a:off x="2057400" y="457200"/>
            <a:ext cx="60198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31" name="矩形 11"/>
          <p:cNvSpPr>
            <a:spLocks noChangeArrowheads="1"/>
          </p:cNvSpPr>
          <p:nvPr/>
        </p:nvSpPr>
        <p:spPr bwMode="auto">
          <a:xfrm>
            <a:off x="323850" y="4786313"/>
            <a:ext cx="2303463" cy="2460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  <a:t>苏科数学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2" name="Oval 109"/>
          <p:cNvSpPr>
            <a:spLocks noChangeArrowheads="1"/>
          </p:cNvSpPr>
          <p:nvPr/>
        </p:nvSpPr>
        <p:spPr bwMode="auto">
          <a:xfrm>
            <a:off x="539750" y="141288"/>
            <a:ext cx="746125" cy="595313"/>
          </a:xfrm>
          <a:prstGeom prst="ellipse">
            <a:avLst/>
          </a:prstGeom>
          <a:solidFill>
            <a:schemeClr val="folHlink"/>
          </a:solidFill>
          <a:ln w="38100" cmpd="sng">
            <a:solidFill>
              <a:schemeClr val="bg1"/>
            </a:solidFill>
            <a:rou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33" name="Picture 7" descr="社标PPT3"/>
          <p:cNvPicPr>
            <a:picLocks noChangeAspect="1"/>
          </p:cNvPicPr>
          <p:nvPr/>
        </p:nvPicPr>
        <p:blipFill>
          <a:blip r:embed="rId17">
            <a:grayscl/>
            <a:lum bright="100000"/>
          </a:blip>
          <a:stretch>
            <a:fillRect/>
          </a:stretch>
        </p:blipFill>
        <p:spPr>
          <a:xfrm>
            <a:off x="684213" y="195263"/>
            <a:ext cx="431800" cy="48895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Arial" panose="020B0604020202020204" pitchFamily="34" charset="0"/>
          <a:cs typeface="+mj-cs"/>
          <a:sym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v"/>
        <a:defRPr sz="2400">
          <a:solidFill>
            <a:schemeClr val="tx1"/>
          </a:solidFill>
          <a:latin typeface="+mn-lt"/>
          <a:ea typeface="Arial" panose="020B0604020202020204" pitchFamily="34" charset="0"/>
          <a:cs typeface="+mn-cs"/>
          <a:sym typeface="Arial" panose="020B0604020202020204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+mn-lt"/>
          <a:cs typeface="+mn-cs"/>
          <a:sym typeface="Arial" panose="020B0604020202020204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•"/>
        <a:defRPr sz="2400">
          <a:solidFill>
            <a:schemeClr val="tx1"/>
          </a:solidFill>
          <a:latin typeface="+mn-lt"/>
          <a:cs typeface="+mn-cs"/>
          <a:sym typeface="Arial" panose="020B0604020202020204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–"/>
        <a:defRPr sz="1600">
          <a:solidFill>
            <a:schemeClr val="tx1"/>
          </a:solidFill>
          <a:latin typeface="+mn-lt"/>
          <a:cs typeface="+mn-cs"/>
          <a:sym typeface="Arial" panose="020B0604020202020204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  <a:cs typeface="+mn-cs"/>
          <a:sym typeface="Arial" panose="020B0604020202020204" pitchFamily="34" charset="0"/>
        </a:defRPr>
      </a:lvl5pPr>
      <a:lvl6pPr marL="2514600" indent="-228600" algn="l" defTabSz="0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  <a:cs typeface="+mn-cs"/>
          <a:sym typeface="Arial" panose="020B0604020202020204" pitchFamily="34" charset="0"/>
        </a:defRPr>
      </a:lvl6pPr>
      <a:lvl7pPr marL="2971800" indent="-228600" algn="l" defTabSz="0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  <a:cs typeface="+mn-cs"/>
          <a:sym typeface="Arial" panose="020B0604020202020204" pitchFamily="34" charset="0"/>
        </a:defRPr>
      </a:lvl7pPr>
      <a:lvl8pPr marL="3429000" indent="-228600" algn="l" defTabSz="0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  <a:cs typeface="+mn-cs"/>
          <a:sym typeface="Arial" panose="020B0604020202020204" pitchFamily="34" charset="0"/>
        </a:defRPr>
      </a:lvl8pPr>
      <a:lvl9pPr marL="3886200" indent="-228600" algn="l" defTabSz="0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  <a:cs typeface="+mn-cs"/>
          <a:sym typeface="Arial" panose="020B060402020202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Oval 105"/>
          <p:cNvSpPr>
            <a:spLocks noChangeArrowheads="1"/>
          </p:cNvSpPr>
          <p:nvPr/>
        </p:nvSpPr>
        <p:spPr bwMode="auto">
          <a:xfrm>
            <a:off x="179388" y="0"/>
            <a:ext cx="6804025" cy="5143500"/>
          </a:xfrm>
          <a:prstGeom prst="ellipse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7" name="Rectangle 106"/>
          <p:cNvSpPr>
            <a:spLocks noChangeArrowheads="1"/>
          </p:cNvSpPr>
          <p:nvPr/>
        </p:nvSpPr>
        <p:spPr bwMode="auto">
          <a:xfrm>
            <a:off x="0" y="411163"/>
            <a:ext cx="9144000" cy="4857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8" name="Rectangle 3"/>
          <p:cNvSpPr>
            <a:spLocks noGrp="1"/>
          </p:cNvSpPr>
          <p:nvPr>
            <p:ph type="body"/>
          </p:nvPr>
        </p:nvSpPr>
        <p:spPr>
          <a:xfrm>
            <a:off x="457200" y="1257300"/>
            <a:ext cx="8267700" cy="34861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3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35375" y="4900613"/>
            <a:ext cx="2089150" cy="196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000" b="0">
                <a:solidFill>
                  <a:schemeClr val="tx2"/>
                </a:solidFill>
                <a:latin typeface="Arial" panose="020B0604020202020204" pitchFamily="34" charset="0"/>
                <a:ea typeface="方正小标宋_GBK" pitchFamily="1" charset="-122"/>
                <a:sym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方正小标宋_GBK" pitchFamily="1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030" name="Rectangle 2"/>
          <p:cNvSpPr>
            <a:spLocks noGrp="1"/>
          </p:cNvSpPr>
          <p:nvPr>
            <p:ph type="title"/>
          </p:nvPr>
        </p:nvSpPr>
        <p:spPr>
          <a:xfrm>
            <a:off x="2057400" y="457200"/>
            <a:ext cx="60198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31" name="矩形 11"/>
          <p:cNvSpPr>
            <a:spLocks noChangeArrowheads="1"/>
          </p:cNvSpPr>
          <p:nvPr/>
        </p:nvSpPr>
        <p:spPr bwMode="auto">
          <a:xfrm>
            <a:off x="323850" y="4786313"/>
            <a:ext cx="2303463" cy="2460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  <a:t>苏科数学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2" name="Oval 109"/>
          <p:cNvSpPr>
            <a:spLocks noChangeArrowheads="1"/>
          </p:cNvSpPr>
          <p:nvPr/>
        </p:nvSpPr>
        <p:spPr bwMode="auto">
          <a:xfrm>
            <a:off x="539750" y="141288"/>
            <a:ext cx="746125" cy="595313"/>
          </a:xfrm>
          <a:prstGeom prst="ellipse">
            <a:avLst/>
          </a:prstGeom>
          <a:solidFill>
            <a:schemeClr val="folHlink"/>
          </a:solidFill>
          <a:ln w="38100" cmpd="sng">
            <a:solidFill>
              <a:schemeClr val="bg1"/>
            </a:solidFill>
            <a:rou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33" name="Picture 7" descr="社标PPT3"/>
          <p:cNvPicPr>
            <a:picLocks noChangeAspect="1"/>
          </p:cNvPicPr>
          <p:nvPr/>
        </p:nvPicPr>
        <p:blipFill>
          <a:blip r:embed="rId14">
            <a:grayscl/>
            <a:lum bright="100000"/>
          </a:blip>
          <a:stretch>
            <a:fillRect/>
          </a:stretch>
        </p:blipFill>
        <p:spPr>
          <a:xfrm>
            <a:off x="684213" y="195263"/>
            <a:ext cx="431800" cy="48895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Arial" panose="020B0604020202020204" pitchFamily="34" charset="0"/>
          <a:cs typeface="+mj-cs"/>
          <a:sym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v"/>
        <a:defRPr sz="2400">
          <a:solidFill>
            <a:schemeClr val="tx1"/>
          </a:solidFill>
          <a:latin typeface="+mn-lt"/>
          <a:ea typeface="Arial" panose="020B0604020202020204" pitchFamily="34" charset="0"/>
          <a:cs typeface="+mn-cs"/>
          <a:sym typeface="Arial" panose="020B0604020202020204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+mn-lt"/>
          <a:cs typeface="+mn-cs"/>
          <a:sym typeface="Arial" panose="020B0604020202020204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•"/>
        <a:defRPr sz="2400">
          <a:solidFill>
            <a:schemeClr val="tx1"/>
          </a:solidFill>
          <a:latin typeface="+mn-lt"/>
          <a:cs typeface="+mn-cs"/>
          <a:sym typeface="Arial" panose="020B0604020202020204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–"/>
        <a:defRPr sz="1600">
          <a:solidFill>
            <a:schemeClr val="tx1"/>
          </a:solidFill>
          <a:latin typeface="+mn-lt"/>
          <a:cs typeface="+mn-cs"/>
          <a:sym typeface="Arial" panose="020B0604020202020204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  <a:cs typeface="+mn-cs"/>
          <a:sym typeface="Arial" panose="020B0604020202020204" pitchFamily="34" charset="0"/>
        </a:defRPr>
      </a:lvl5pPr>
      <a:lvl6pPr marL="2514600" indent="-228600" algn="l" defTabSz="0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  <a:cs typeface="+mn-cs"/>
          <a:sym typeface="Arial" panose="020B0604020202020204" pitchFamily="34" charset="0"/>
        </a:defRPr>
      </a:lvl6pPr>
      <a:lvl7pPr marL="2971800" indent="-228600" algn="l" defTabSz="0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  <a:cs typeface="+mn-cs"/>
          <a:sym typeface="Arial" panose="020B0604020202020204" pitchFamily="34" charset="0"/>
        </a:defRPr>
      </a:lvl7pPr>
      <a:lvl8pPr marL="3429000" indent="-228600" algn="l" defTabSz="0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  <a:cs typeface="+mn-cs"/>
          <a:sym typeface="Arial" panose="020B0604020202020204" pitchFamily="34" charset="0"/>
        </a:defRPr>
      </a:lvl8pPr>
      <a:lvl9pPr marL="3886200" indent="-228600" algn="l" defTabSz="0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  <a:cs typeface="+mn-cs"/>
          <a:sym typeface="Arial" panose="020B060402020202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52.xml"/><Relationship Id="rId8" Type="http://schemas.openxmlformats.org/officeDocument/2006/relationships/tags" Target="../tags/tag51.xml"/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7" Type="http://schemas.openxmlformats.org/officeDocument/2006/relationships/notesSlide" Target="../notesSlides/notesSlide3.xml"/><Relationship Id="rId36" Type="http://schemas.openxmlformats.org/officeDocument/2006/relationships/slideLayout" Target="../slideLayouts/slideLayout7.xml"/><Relationship Id="rId35" Type="http://schemas.openxmlformats.org/officeDocument/2006/relationships/audio" Target="../media/audio1.wav"/><Relationship Id="rId34" Type="http://schemas.openxmlformats.org/officeDocument/2006/relationships/tags" Target="../tags/tag77.xml"/><Relationship Id="rId33" Type="http://schemas.openxmlformats.org/officeDocument/2006/relationships/tags" Target="../tags/tag76.xml"/><Relationship Id="rId32" Type="http://schemas.openxmlformats.org/officeDocument/2006/relationships/tags" Target="../tags/tag75.xml"/><Relationship Id="rId31" Type="http://schemas.openxmlformats.org/officeDocument/2006/relationships/tags" Target="../tags/tag74.xml"/><Relationship Id="rId30" Type="http://schemas.openxmlformats.org/officeDocument/2006/relationships/tags" Target="../tags/tag73.xml"/><Relationship Id="rId3" Type="http://schemas.openxmlformats.org/officeDocument/2006/relationships/tags" Target="../tags/tag46.xml"/><Relationship Id="rId29" Type="http://schemas.openxmlformats.org/officeDocument/2006/relationships/tags" Target="../tags/tag72.xml"/><Relationship Id="rId28" Type="http://schemas.openxmlformats.org/officeDocument/2006/relationships/tags" Target="../tags/tag71.xml"/><Relationship Id="rId27" Type="http://schemas.openxmlformats.org/officeDocument/2006/relationships/tags" Target="../tags/tag70.xml"/><Relationship Id="rId26" Type="http://schemas.openxmlformats.org/officeDocument/2006/relationships/tags" Target="../tags/tag69.xml"/><Relationship Id="rId25" Type="http://schemas.openxmlformats.org/officeDocument/2006/relationships/tags" Target="../tags/tag68.xml"/><Relationship Id="rId24" Type="http://schemas.openxmlformats.org/officeDocument/2006/relationships/tags" Target="../tags/tag67.xml"/><Relationship Id="rId23" Type="http://schemas.openxmlformats.org/officeDocument/2006/relationships/tags" Target="../tags/tag66.xml"/><Relationship Id="rId22" Type="http://schemas.openxmlformats.org/officeDocument/2006/relationships/tags" Target="../tags/tag65.xml"/><Relationship Id="rId21" Type="http://schemas.openxmlformats.org/officeDocument/2006/relationships/tags" Target="../tags/tag64.xml"/><Relationship Id="rId20" Type="http://schemas.openxmlformats.org/officeDocument/2006/relationships/tags" Target="../tags/tag63.xml"/><Relationship Id="rId2" Type="http://schemas.openxmlformats.org/officeDocument/2006/relationships/tags" Target="../tags/tag45.xml"/><Relationship Id="rId19" Type="http://schemas.openxmlformats.org/officeDocument/2006/relationships/tags" Target="../tags/tag62.xml"/><Relationship Id="rId18" Type="http://schemas.openxmlformats.org/officeDocument/2006/relationships/tags" Target="../tags/tag61.xml"/><Relationship Id="rId17" Type="http://schemas.openxmlformats.org/officeDocument/2006/relationships/tags" Target="../tags/tag60.xml"/><Relationship Id="rId16" Type="http://schemas.openxmlformats.org/officeDocument/2006/relationships/tags" Target="../tags/tag59.xml"/><Relationship Id="rId15" Type="http://schemas.openxmlformats.org/officeDocument/2006/relationships/tags" Target="../tags/tag58.xml"/><Relationship Id="rId14" Type="http://schemas.openxmlformats.org/officeDocument/2006/relationships/tags" Target="../tags/tag57.xml"/><Relationship Id="rId13" Type="http://schemas.openxmlformats.org/officeDocument/2006/relationships/tags" Target="../tags/tag56.xml"/><Relationship Id="rId12" Type="http://schemas.openxmlformats.org/officeDocument/2006/relationships/tags" Target="../tags/tag55.xml"/><Relationship Id="rId11" Type="http://schemas.openxmlformats.org/officeDocument/2006/relationships/tags" Target="../tags/tag54.xml"/><Relationship Id="rId10" Type="http://schemas.openxmlformats.org/officeDocument/2006/relationships/tags" Target="../tags/tag53.xml"/><Relationship Id="rId1" Type="http://schemas.openxmlformats.org/officeDocument/2006/relationships/tags" Target="../tags/tag44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6.vml"/><Relationship Id="rId8" Type="http://schemas.openxmlformats.org/officeDocument/2006/relationships/slideLayout" Target="../slideLayouts/slideLayout7.xml"/><Relationship Id="rId7" Type="http://schemas.openxmlformats.org/officeDocument/2006/relationships/tags" Target="../tags/tag78.x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5.emf"/><Relationship Id="rId3" Type="http://schemas.openxmlformats.org/officeDocument/2006/relationships/oleObject" Target="../embeddings/oleObject21.bin"/><Relationship Id="rId2" Type="http://schemas.openxmlformats.org/officeDocument/2006/relationships/image" Target="../media/image24.emf"/><Relationship Id="rId10" Type="http://schemas.openxmlformats.org/officeDocument/2006/relationships/notesSlide" Target="../notesSlides/notesSlide4.xml"/><Relationship Id="rId1" Type="http://schemas.openxmlformats.org/officeDocument/2006/relationships/oleObject" Target="../embeddings/oleObject20.bin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81.xml"/><Relationship Id="rId3" Type="http://schemas.openxmlformats.org/officeDocument/2006/relationships/image" Target="../media/image27.png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86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image" Target="../media/image6.png"/><Relationship Id="rId3" Type="http://schemas.openxmlformats.org/officeDocument/2006/relationships/tags" Target="../tags/tag83.xml"/><Relationship Id="rId2" Type="http://schemas.openxmlformats.org/officeDocument/2006/relationships/image" Target="../media/image5.png"/><Relationship Id="rId1" Type="http://schemas.openxmlformats.org/officeDocument/2006/relationships/tags" Target="../tags/tag82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94.xml"/><Relationship Id="rId8" Type="http://schemas.openxmlformats.org/officeDocument/2006/relationships/tags" Target="../tags/tag93.xml"/><Relationship Id="rId7" Type="http://schemas.openxmlformats.org/officeDocument/2006/relationships/tags" Target="../tags/tag92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slide" Target="slide1.xml"/><Relationship Id="rId18" Type="http://schemas.openxmlformats.org/officeDocument/2006/relationships/slideLayout" Target="../slideLayouts/slideLayout14.xml"/><Relationship Id="rId17" Type="http://schemas.openxmlformats.org/officeDocument/2006/relationships/tags" Target="../tags/tag102.xml"/><Relationship Id="rId16" Type="http://schemas.openxmlformats.org/officeDocument/2006/relationships/tags" Target="../tags/tag101.xml"/><Relationship Id="rId15" Type="http://schemas.openxmlformats.org/officeDocument/2006/relationships/tags" Target="../tags/tag100.xml"/><Relationship Id="rId14" Type="http://schemas.openxmlformats.org/officeDocument/2006/relationships/tags" Target="../tags/tag99.xml"/><Relationship Id="rId13" Type="http://schemas.openxmlformats.org/officeDocument/2006/relationships/tags" Target="../tags/tag98.xml"/><Relationship Id="rId12" Type="http://schemas.openxmlformats.org/officeDocument/2006/relationships/tags" Target="../tags/tag97.xml"/><Relationship Id="rId11" Type="http://schemas.openxmlformats.org/officeDocument/2006/relationships/tags" Target="../tags/tag96.xml"/><Relationship Id="rId10" Type="http://schemas.openxmlformats.org/officeDocument/2006/relationships/tags" Target="../tags/tag95.xml"/><Relationship Id="rId1" Type="http://schemas.openxmlformats.org/officeDocument/2006/relationships/tags" Target="../tags/tag87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image" Target="../media/image6.png"/><Relationship Id="rId3" Type="http://schemas.openxmlformats.org/officeDocument/2006/relationships/tags" Target="../tags/tag2.xml"/><Relationship Id="rId2" Type="http://schemas.openxmlformats.org/officeDocument/2006/relationships/image" Target="../media/image5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0" Type="http://schemas.openxmlformats.org/officeDocument/2006/relationships/vmlDrawing" Target="../drawings/vmlDrawing1.vml"/><Relationship Id="rId2" Type="http://schemas.openxmlformats.org/officeDocument/2006/relationships/tags" Target="../tags/tag6.xml"/><Relationship Id="rId19" Type="http://schemas.openxmlformats.org/officeDocument/2006/relationships/slideLayout" Target="../slideLayouts/slideLayout7.xml"/><Relationship Id="rId18" Type="http://schemas.openxmlformats.org/officeDocument/2006/relationships/tags" Target="../tags/tag15.xml"/><Relationship Id="rId17" Type="http://schemas.openxmlformats.org/officeDocument/2006/relationships/tags" Target="../tags/tag14.xml"/><Relationship Id="rId16" Type="http://schemas.openxmlformats.org/officeDocument/2006/relationships/tags" Target="../tags/tag13.xml"/><Relationship Id="rId15" Type="http://schemas.openxmlformats.org/officeDocument/2006/relationships/image" Target="../media/image10.wmf"/><Relationship Id="rId14" Type="http://schemas.openxmlformats.org/officeDocument/2006/relationships/image" Target="../media/image9.wmf"/><Relationship Id="rId13" Type="http://schemas.openxmlformats.org/officeDocument/2006/relationships/oleObject" Target="../embeddings/oleObject3.bin"/><Relationship Id="rId12" Type="http://schemas.openxmlformats.org/officeDocument/2006/relationships/tags" Target="../tags/tag12.xml"/><Relationship Id="rId11" Type="http://schemas.openxmlformats.org/officeDocument/2006/relationships/image" Target="../media/image8.wmf"/><Relationship Id="rId10" Type="http://schemas.openxmlformats.org/officeDocument/2006/relationships/oleObject" Target="../embeddings/oleObject2.bin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image" Target="../media/image6.png"/><Relationship Id="rId3" Type="http://schemas.openxmlformats.org/officeDocument/2006/relationships/tags" Target="../tags/tag17.xml"/><Relationship Id="rId2" Type="http://schemas.openxmlformats.org/officeDocument/2006/relationships/image" Target="../media/image5.png"/><Relationship Id="rId1" Type="http://schemas.openxmlformats.org/officeDocument/2006/relationships/tags" Target="../tags/tag16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.bin"/><Relationship Id="rId8" Type="http://schemas.openxmlformats.org/officeDocument/2006/relationships/image" Target="../media/image14.wmf"/><Relationship Id="rId7" Type="http://schemas.openxmlformats.org/officeDocument/2006/relationships/oleObject" Target="../embeddings/oleObject6.bin"/><Relationship Id="rId6" Type="http://schemas.openxmlformats.org/officeDocument/2006/relationships/image" Target="../media/image1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2.wmf"/><Relationship Id="rId3" Type="http://schemas.openxmlformats.org/officeDocument/2006/relationships/oleObject" Target="../embeddings/oleObject4.bin"/><Relationship Id="rId28" Type="http://schemas.openxmlformats.org/officeDocument/2006/relationships/vmlDrawing" Target="../drawings/vmlDrawing2.vml"/><Relationship Id="rId27" Type="http://schemas.openxmlformats.org/officeDocument/2006/relationships/slideLayout" Target="../slideLayouts/slideLayout7.xml"/><Relationship Id="rId26" Type="http://schemas.openxmlformats.org/officeDocument/2006/relationships/tags" Target="../tags/tag28.xml"/><Relationship Id="rId25" Type="http://schemas.openxmlformats.org/officeDocument/2006/relationships/tags" Target="../tags/tag27.xml"/><Relationship Id="rId24" Type="http://schemas.openxmlformats.org/officeDocument/2006/relationships/tags" Target="../tags/tag26.xml"/><Relationship Id="rId23" Type="http://schemas.openxmlformats.org/officeDocument/2006/relationships/tags" Target="../tags/tag25.xml"/><Relationship Id="rId22" Type="http://schemas.openxmlformats.org/officeDocument/2006/relationships/tags" Target="../tags/tag24.xml"/><Relationship Id="rId21" Type="http://schemas.openxmlformats.org/officeDocument/2006/relationships/tags" Target="../tags/tag23.xml"/><Relationship Id="rId20" Type="http://schemas.openxmlformats.org/officeDocument/2006/relationships/tags" Target="../tags/tag22.xml"/><Relationship Id="rId2" Type="http://schemas.openxmlformats.org/officeDocument/2006/relationships/image" Target="../media/image11.png"/><Relationship Id="rId19" Type="http://schemas.openxmlformats.org/officeDocument/2006/relationships/tags" Target="../tags/tag21.xml"/><Relationship Id="rId18" Type="http://schemas.openxmlformats.org/officeDocument/2006/relationships/image" Target="../media/image18.wmf"/><Relationship Id="rId17" Type="http://schemas.openxmlformats.org/officeDocument/2006/relationships/oleObject" Target="../embeddings/oleObject12.bin"/><Relationship Id="rId16" Type="http://schemas.openxmlformats.org/officeDocument/2006/relationships/image" Target="../media/image17.wmf"/><Relationship Id="rId15" Type="http://schemas.openxmlformats.org/officeDocument/2006/relationships/oleObject" Target="../embeddings/oleObject11.bin"/><Relationship Id="rId14" Type="http://schemas.openxmlformats.org/officeDocument/2006/relationships/image" Target="../media/image16.wmf"/><Relationship Id="rId13" Type="http://schemas.openxmlformats.org/officeDocument/2006/relationships/oleObject" Target="../embeddings/oleObject10.bin"/><Relationship Id="rId12" Type="http://schemas.openxmlformats.org/officeDocument/2006/relationships/image" Target="../media/image15.wmf"/><Relationship Id="rId11" Type="http://schemas.openxmlformats.org/officeDocument/2006/relationships/oleObject" Target="../embeddings/oleObject9.bin"/><Relationship Id="rId10" Type="http://schemas.openxmlformats.org/officeDocument/2006/relationships/oleObject" Target="../embeddings/oleObject8.bin"/><Relationship Id="rId1" Type="http://schemas.openxmlformats.org/officeDocument/2006/relationships/tags" Target="../tags/tag20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wmf"/><Relationship Id="rId8" Type="http://schemas.openxmlformats.org/officeDocument/2006/relationships/oleObject" Target="../embeddings/oleObject15.bin"/><Relationship Id="rId7" Type="http://schemas.openxmlformats.org/officeDocument/2006/relationships/tags" Target="../tags/tag36.x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4.bin"/><Relationship Id="rId4" Type="http://schemas.openxmlformats.org/officeDocument/2006/relationships/tags" Target="../tags/tag35.xml"/><Relationship Id="rId3" Type="http://schemas.openxmlformats.org/officeDocument/2006/relationships/image" Target="../media/image19.wmf"/><Relationship Id="rId2" Type="http://schemas.openxmlformats.org/officeDocument/2006/relationships/oleObject" Target="../embeddings/oleObject13.bin"/><Relationship Id="rId18" Type="http://schemas.openxmlformats.org/officeDocument/2006/relationships/vmlDrawing" Target="../drawings/vmlDrawing3.vml"/><Relationship Id="rId17" Type="http://schemas.openxmlformats.org/officeDocument/2006/relationships/slideLayout" Target="../slideLayouts/slideLayout7.xml"/><Relationship Id="rId16" Type="http://schemas.openxmlformats.org/officeDocument/2006/relationships/tags" Target="../tags/tag41.xml"/><Relationship Id="rId15" Type="http://schemas.openxmlformats.org/officeDocument/2006/relationships/tags" Target="../tags/tag40.xml"/><Relationship Id="rId14" Type="http://schemas.openxmlformats.org/officeDocument/2006/relationships/tags" Target="../tags/tag39.xml"/><Relationship Id="rId13" Type="http://schemas.openxmlformats.org/officeDocument/2006/relationships/tags" Target="../tags/tag38.xml"/><Relationship Id="rId12" Type="http://schemas.openxmlformats.org/officeDocument/2006/relationships/image" Target="../media/image9.wmf"/><Relationship Id="rId11" Type="http://schemas.openxmlformats.org/officeDocument/2006/relationships/oleObject" Target="../embeddings/oleObject16.bin"/><Relationship Id="rId10" Type="http://schemas.openxmlformats.org/officeDocument/2006/relationships/tags" Target="../tags/tag37.xml"/><Relationship Id="rId1" Type="http://schemas.openxmlformats.org/officeDocument/2006/relationships/tags" Target="../tags/tag3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vmlDrawing" Target="../drawings/vmlDrawing4.v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42.xml"/><Relationship Id="rId4" Type="http://schemas.openxmlformats.org/officeDocument/2006/relationships/image" Target="../media/image21.emf"/><Relationship Id="rId3" Type="http://schemas.openxmlformats.org/officeDocument/2006/relationships/oleObject" Target="../embeddings/oleObject18.bin"/><Relationship Id="rId2" Type="http://schemas.openxmlformats.org/officeDocument/2006/relationships/image" Target="../media/image20.emf"/><Relationship Id="rId1" Type="http://schemas.openxmlformats.org/officeDocument/2006/relationships/oleObject" Target="../embeddings/oleObject17.bin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vmlDrawing" Target="../drawings/vmlDrawing5.v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3.xml"/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oleObject" Target="../embeddings/oleObject1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Rectangle 39"/>
          <p:cNvSpPr/>
          <p:nvPr/>
        </p:nvSpPr>
        <p:spPr>
          <a:xfrm>
            <a:off x="0" y="3765550"/>
            <a:ext cx="9144000" cy="811213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p>
            <a:pPr eaLnBrk="0" hangingPunct="0"/>
            <a:endParaRPr lang="zh-CN" altLang="zh-CN" sz="18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4" name="Oval 43"/>
          <p:cNvSpPr/>
          <p:nvPr/>
        </p:nvSpPr>
        <p:spPr>
          <a:xfrm>
            <a:off x="4191000" y="1962150"/>
            <a:ext cx="1223963" cy="917575"/>
          </a:xfrm>
          <a:prstGeom prst="ellipse">
            <a:avLst/>
          </a:prstGeom>
          <a:solidFill>
            <a:srgbClr val="1BABE5">
              <a:alpha val="9804"/>
            </a:srgbClr>
          </a:solidFill>
          <a:ln w="9525">
            <a:noFill/>
          </a:ln>
        </p:spPr>
        <p:txBody>
          <a:bodyPr wrap="none" anchor="ctr" anchorCtr="0"/>
          <a:p>
            <a:pPr eaLnBrk="0" hangingPunct="0"/>
            <a:endParaRPr lang="zh-CN" altLang="zh-CN" sz="18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5" name="TextBox 7"/>
          <p:cNvSpPr/>
          <p:nvPr/>
        </p:nvSpPr>
        <p:spPr>
          <a:xfrm>
            <a:off x="609600" y="3943350"/>
            <a:ext cx="3455988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苏科数学</a:t>
            </a:r>
            <a:endParaRPr lang="zh-CN" altLang="en-US" sz="2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8196" name="Picture 7" descr="社标PPT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3968750"/>
            <a:ext cx="382588" cy="431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矩形 25"/>
          <p:cNvSpPr/>
          <p:nvPr/>
        </p:nvSpPr>
        <p:spPr>
          <a:xfrm>
            <a:off x="1066800" y="1047750"/>
            <a:ext cx="5473700" cy="78359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500" b="1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重概念</a:t>
            </a:r>
            <a:r>
              <a:rPr kumimoji="0" lang="en-US" altLang="zh-CN" sz="4500" b="1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 </a:t>
            </a:r>
            <a:r>
              <a:rPr kumimoji="0" lang="zh-CN" altLang="en-US" sz="4500" b="1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抓应用</a:t>
            </a:r>
            <a:endParaRPr kumimoji="0" lang="zh-CN" altLang="en-US" sz="4500" b="1" i="0" u="none" strike="noStrike" kern="1200" cap="none" spc="0" normalizeH="0" baseline="0" noProof="0" dirty="0">
              <a:ln>
                <a:solidFill>
                  <a:schemeClr val="bg1"/>
                </a:solidFill>
              </a:ln>
              <a:blipFill dpi="0" rotWithShape="1">
                <a:blip r:embed="rId2"/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524258" y="1962409"/>
            <a:ext cx="5989320" cy="783590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500" b="1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——</a:t>
            </a:r>
            <a:r>
              <a:rPr kumimoji="0" lang="zh-CN" altLang="en-US" sz="4500" b="1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聚焦锐角三角函数</a:t>
            </a:r>
            <a:endParaRPr kumimoji="0" lang="zh-CN" altLang="en-US" sz="4500" b="1" i="0" u="none" strike="noStrike" kern="1200" cap="none" spc="0" normalizeH="0" baseline="0" noProof="0" dirty="0">
              <a:ln>
                <a:solidFill>
                  <a:schemeClr val="bg1"/>
                </a:solidFill>
              </a:ln>
              <a:blipFill dpi="0" rotWithShape="1">
                <a:blip r:embed="rId2"/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81" name="直接连接符 40963"/>
          <p:cNvSpPr/>
          <p:nvPr>
            <p:custDataLst>
              <p:tags r:id="rId1"/>
            </p:custDataLst>
          </p:nvPr>
        </p:nvSpPr>
        <p:spPr>
          <a:xfrm>
            <a:off x="1331119" y="3165872"/>
            <a:ext cx="1418035" cy="0"/>
          </a:xfrm>
          <a:prstGeom prst="line">
            <a:avLst/>
          </a:prstGeom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382" name="直接连接符 40964"/>
          <p:cNvSpPr/>
          <p:nvPr>
            <p:custDataLst>
              <p:tags r:id="rId2"/>
            </p:custDataLst>
          </p:nvPr>
        </p:nvSpPr>
        <p:spPr>
          <a:xfrm>
            <a:off x="2749154" y="3165872"/>
            <a:ext cx="990600" cy="1088231"/>
          </a:xfrm>
          <a:prstGeom prst="line">
            <a:avLst/>
          </a:prstGeom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383" name="直接连接符 40965"/>
          <p:cNvSpPr/>
          <p:nvPr>
            <p:custDataLst>
              <p:tags r:id="rId3"/>
            </p:custDataLst>
          </p:nvPr>
        </p:nvSpPr>
        <p:spPr>
          <a:xfrm flipH="1">
            <a:off x="1358504" y="4254104"/>
            <a:ext cx="2996803" cy="0"/>
          </a:xfrm>
          <a:prstGeom prst="line">
            <a:avLst/>
          </a:prstGeom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384" name="直接连接符 40966"/>
          <p:cNvSpPr/>
          <p:nvPr>
            <p:custDataLst>
              <p:tags r:id="rId4"/>
            </p:custDataLst>
          </p:nvPr>
        </p:nvSpPr>
        <p:spPr>
          <a:xfrm>
            <a:off x="2749154" y="3165872"/>
            <a:ext cx="0" cy="1088231"/>
          </a:xfrm>
          <a:prstGeom prst="line">
            <a:avLst/>
          </a:prstGeom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385" name="直接连接符 40967"/>
          <p:cNvSpPr/>
          <p:nvPr>
            <p:custDataLst>
              <p:tags r:id="rId5"/>
            </p:custDataLst>
          </p:nvPr>
        </p:nvSpPr>
        <p:spPr>
          <a:xfrm flipH="1">
            <a:off x="2749154" y="4379119"/>
            <a:ext cx="0" cy="228600"/>
          </a:xfrm>
          <a:prstGeom prst="line">
            <a:avLst/>
          </a:prstGeom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386" name="直接连接符 40968"/>
          <p:cNvSpPr/>
          <p:nvPr>
            <p:custDataLst>
              <p:tags r:id="rId6"/>
            </p:custDataLst>
          </p:nvPr>
        </p:nvSpPr>
        <p:spPr>
          <a:xfrm>
            <a:off x="3739754" y="4355306"/>
            <a:ext cx="0" cy="227410"/>
          </a:xfrm>
          <a:prstGeom prst="line">
            <a:avLst/>
          </a:prstGeom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387" name="直接连接符 40969"/>
          <p:cNvSpPr/>
          <p:nvPr>
            <p:custDataLst>
              <p:tags r:id="rId7"/>
            </p:custDataLst>
          </p:nvPr>
        </p:nvSpPr>
        <p:spPr>
          <a:xfrm flipH="1">
            <a:off x="2749154" y="4481513"/>
            <a:ext cx="348853" cy="0"/>
          </a:xfrm>
          <a:prstGeom prst="line">
            <a:avLst/>
          </a:prstGeom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58388" name="直接连接符 40970"/>
          <p:cNvSpPr/>
          <p:nvPr>
            <p:custDataLst>
              <p:tags r:id="rId8"/>
            </p:custDataLst>
          </p:nvPr>
        </p:nvSpPr>
        <p:spPr>
          <a:xfrm>
            <a:off x="3390900" y="4481513"/>
            <a:ext cx="348854" cy="0"/>
          </a:xfrm>
          <a:prstGeom prst="line">
            <a:avLst/>
          </a:prstGeom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0491" name="文本框 40971"/>
          <p:cNvSpPr txBox="1"/>
          <p:nvPr>
            <p:custDataLst>
              <p:tags r:id="rId9"/>
            </p:custDataLst>
          </p:nvPr>
        </p:nvSpPr>
        <p:spPr>
          <a:xfrm>
            <a:off x="3044428" y="4329113"/>
            <a:ext cx="320279" cy="368300"/>
          </a:xfrm>
          <a:prstGeom prst="rect">
            <a:avLst/>
          </a:prstGeom>
          <a:noFill/>
          <a:ln w="38100">
            <a:noFill/>
          </a:ln>
        </p:spPr>
        <p:txBody>
          <a:bodyPr anchor="t" anchorCtr="0">
            <a:spAutoFit/>
          </a:bodyPr>
          <a:p>
            <a:pPr algn="ctr"/>
            <a:r>
              <a:rPr lang="en-US" altLang="zh-CN" sz="1800" b="1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l</a:t>
            </a:r>
            <a:endParaRPr lang="en-US" altLang="zh-CN" sz="1800" b="1" noProof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0492" name="矩形 40972"/>
          <p:cNvSpPr/>
          <p:nvPr>
            <p:custDataLst>
              <p:tags r:id="rId10"/>
            </p:custDataLst>
          </p:nvPr>
        </p:nvSpPr>
        <p:spPr>
          <a:xfrm>
            <a:off x="2401491" y="3519488"/>
            <a:ext cx="293370" cy="299085"/>
          </a:xfrm>
          <a:prstGeom prst="rect">
            <a:avLst/>
          </a:prstGeom>
          <a:noFill/>
          <a:ln w="38100">
            <a:noFill/>
          </a:ln>
        </p:spPr>
        <p:txBody>
          <a:bodyPr wrap="none" anchor="t" anchorCtr="0">
            <a:spAutoFit/>
          </a:bodyPr>
          <a:p>
            <a:pPr fontAlgn="base"/>
            <a:r>
              <a:rPr lang="en-US" altLang="zh-CN" sz="1350" b="1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h</a:t>
            </a:r>
            <a:endParaRPr lang="en-US" altLang="zh-CN" sz="1350" b="1" strike="noStrike" noProof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0493" name="矩形 40973"/>
          <p:cNvSpPr/>
          <p:nvPr>
            <p:custDataLst>
              <p:tags r:id="rId11"/>
            </p:custDataLst>
          </p:nvPr>
        </p:nvSpPr>
        <p:spPr>
          <a:xfrm>
            <a:off x="3311128" y="4000500"/>
            <a:ext cx="300355" cy="299085"/>
          </a:xfrm>
          <a:prstGeom prst="rect">
            <a:avLst/>
          </a:prstGeom>
          <a:noFill/>
          <a:ln w="38100">
            <a:noFill/>
          </a:ln>
        </p:spPr>
        <p:txBody>
          <a:bodyPr wrap="none" anchor="t" anchorCtr="0">
            <a:spAutoFit/>
          </a:bodyPr>
          <a:p>
            <a:pPr fontAlgn="base"/>
            <a:r>
              <a:rPr lang="el-GR" altLang="zh-CN" sz="1350" b="1" strike="noStrike" noProof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α</a:t>
            </a:r>
            <a:endParaRPr lang="el-GR" altLang="zh-CN" sz="1350" b="1" strike="noStrike" noProof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58392" name="文本框 40975"/>
          <p:cNvSpPr txBox="1"/>
          <p:nvPr/>
        </p:nvSpPr>
        <p:spPr>
          <a:xfrm>
            <a:off x="1543050" y="2119313"/>
            <a:ext cx="2700338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1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1800" b="1">
                <a:solidFill>
                  <a:srgbClr val="FF0000"/>
                </a:solidFill>
                <a:latin typeface="微软雅黑" panose="020B0503020204020204" charset="-122"/>
              </a:rPr>
              <a:t>2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）坡度</a:t>
            </a:r>
            <a:endParaRPr lang="zh-CN" altLang="en-US" sz="1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497" name="矩形 40977"/>
          <p:cNvSpPr/>
          <p:nvPr>
            <p:custDataLst>
              <p:tags r:id="rId12"/>
            </p:custDataLst>
          </p:nvPr>
        </p:nvSpPr>
        <p:spPr>
          <a:xfrm>
            <a:off x="2656126" y="2153603"/>
            <a:ext cx="854710" cy="29908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 fontAlgn="base"/>
            <a:r>
              <a:rPr lang="en-US" altLang="zh-CN" sz="1350" b="1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tan </a:t>
            </a:r>
            <a:r>
              <a:rPr lang="el-GR" altLang="zh-CN" sz="1350" b="1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α</a:t>
            </a:r>
            <a:r>
              <a:rPr lang="en-US" altLang="zh-CN" sz="1350" b="1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350" b="1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＝</a:t>
            </a:r>
            <a:endParaRPr lang="zh-CN" altLang="en-US" sz="1350" b="1" strike="noStrike" noProof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499" name="矩形 40979"/>
          <p:cNvSpPr/>
          <p:nvPr>
            <p:custDataLst>
              <p:tags r:id="rId13"/>
            </p:custDataLst>
          </p:nvPr>
        </p:nvSpPr>
        <p:spPr>
          <a:xfrm>
            <a:off x="3560961" y="1943100"/>
            <a:ext cx="33020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 fontAlgn="base"/>
            <a:r>
              <a:rPr lang="en-US" altLang="zh-CN" sz="1800" b="1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h</a:t>
            </a:r>
            <a:endParaRPr lang="en-US" altLang="zh-CN" sz="1800" b="1" strike="noStrike" noProof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0500" name="矩形 40980"/>
          <p:cNvSpPr/>
          <p:nvPr>
            <p:custDataLst>
              <p:tags r:id="rId14"/>
            </p:custDataLst>
          </p:nvPr>
        </p:nvSpPr>
        <p:spPr>
          <a:xfrm>
            <a:off x="3596481" y="2284810"/>
            <a:ext cx="25082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 fontAlgn="base"/>
            <a:r>
              <a:rPr lang="en-US" altLang="zh-CN" sz="1800" b="1" i="1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l</a:t>
            </a:r>
            <a:endParaRPr lang="en-US" altLang="zh-CN" sz="1800" b="1" i="1" strike="noStrike" noProof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58396" name="直接连接符 40981"/>
          <p:cNvSpPr/>
          <p:nvPr>
            <p:custDataLst>
              <p:tags r:id="rId15"/>
            </p:custDataLst>
          </p:nvPr>
        </p:nvSpPr>
        <p:spPr>
          <a:xfrm>
            <a:off x="3488294" y="2301479"/>
            <a:ext cx="812006" cy="0"/>
          </a:xfrm>
          <a:prstGeom prst="line">
            <a:avLst/>
          </a:prstGeom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02" name="文本框 40982"/>
          <p:cNvSpPr txBox="1"/>
          <p:nvPr/>
        </p:nvSpPr>
        <p:spPr>
          <a:xfrm>
            <a:off x="76200" y="918210"/>
            <a:ext cx="2000250" cy="598805"/>
          </a:xfrm>
          <a:prstGeom prst="rect">
            <a:avLst/>
          </a:prstGeom>
          <a:solidFill>
            <a:srgbClr val="FFCC00"/>
          </a:solidFill>
          <a:ln w="9525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300" b="1" noProof="1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概念反馈</a:t>
            </a:r>
            <a:endParaRPr lang="zh-CN" altLang="en-US" sz="3300" b="1" noProof="1" dirty="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0984" name="文本框 40983"/>
          <p:cNvSpPr txBox="1"/>
          <p:nvPr/>
        </p:nvSpPr>
        <p:spPr>
          <a:xfrm>
            <a:off x="1600200" y="1371600"/>
            <a:ext cx="2700338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1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1800" b="1">
                <a:solidFill>
                  <a:srgbClr val="FF0000"/>
                </a:solidFill>
                <a:latin typeface="微软雅黑" panose="020B0503020204020204" charset="-122"/>
              </a:rPr>
              <a:t>1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）仰角和俯角</a:t>
            </a:r>
            <a:endParaRPr lang="zh-CN" altLang="en-US" sz="1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985" name="文本框 40984"/>
          <p:cNvSpPr txBox="1"/>
          <p:nvPr/>
        </p:nvSpPr>
        <p:spPr>
          <a:xfrm>
            <a:off x="3771900" y="3429000"/>
            <a:ext cx="1727597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1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1800" b="1">
                <a:solidFill>
                  <a:srgbClr val="FF0000"/>
                </a:solidFill>
                <a:latin typeface="微软雅黑" panose="020B0503020204020204" charset="-122"/>
              </a:rPr>
              <a:t>3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）方向角</a:t>
            </a:r>
            <a:endParaRPr lang="zh-CN" altLang="en-US" sz="1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8400" name="直接连接符 40987"/>
          <p:cNvSpPr/>
          <p:nvPr>
            <p:custDataLst>
              <p:tags r:id="rId16"/>
            </p:custDataLst>
          </p:nvPr>
        </p:nvSpPr>
        <p:spPr>
          <a:xfrm>
            <a:off x="5585222" y="4058841"/>
            <a:ext cx="1916906" cy="0"/>
          </a:xfrm>
          <a:prstGeom prst="line">
            <a:avLst/>
          </a:prstGeom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401" name="直接连接符 40988"/>
          <p:cNvSpPr/>
          <p:nvPr>
            <p:custDataLst>
              <p:tags r:id="rId17"/>
            </p:custDataLst>
          </p:nvPr>
        </p:nvSpPr>
        <p:spPr>
          <a:xfrm>
            <a:off x="6503194" y="2978944"/>
            <a:ext cx="0" cy="1944291"/>
          </a:xfrm>
          <a:prstGeom prst="line">
            <a:avLst/>
          </a:prstGeom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402" name="直接连接符 40989"/>
          <p:cNvSpPr/>
          <p:nvPr/>
        </p:nvSpPr>
        <p:spPr>
          <a:xfrm flipH="1">
            <a:off x="5774531" y="4058841"/>
            <a:ext cx="728663" cy="756047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403" name="直接连接符 40990"/>
          <p:cNvSpPr/>
          <p:nvPr/>
        </p:nvSpPr>
        <p:spPr>
          <a:xfrm flipV="1">
            <a:off x="6503194" y="3032522"/>
            <a:ext cx="540544" cy="1026319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11" name="矩形 40991"/>
          <p:cNvSpPr/>
          <p:nvPr>
            <p:custDataLst>
              <p:tags r:id="rId18"/>
            </p:custDataLst>
          </p:nvPr>
        </p:nvSpPr>
        <p:spPr>
          <a:xfrm>
            <a:off x="6503194" y="3292078"/>
            <a:ext cx="567690" cy="29908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1350" b="1">
                <a:solidFill>
                  <a:schemeClr val="dk1"/>
                </a:solidFill>
                <a:latin typeface="微软雅黑" panose="020B0503020204020204" charset="-122"/>
              </a:rPr>
              <a:t>30°</a:t>
            </a:r>
            <a:endParaRPr lang="en-US" altLang="zh-CN" sz="1350" b="1">
              <a:solidFill>
                <a:schemeClr val="dk1"/>
              </a:solidFill>
              <a:latin typeface="微软雅黑" panose="020B0503020204020204" charset="-122"/>
            </a:endParaRPr>
          </a:p>
        </p:txBody>
      </p:sp>
      <p:sp>
        <p:nvSpPr>
          <p:cNvPr id="20512" name="矩形 40992"/>
          <p:cNvSpPr/>
          <p:nvPr>
            <p:custDataLst>
              <p:tags r:id="rId19"/>
            </p:custDataLst>
          </p:nvPr>
        </p:nvSpPr>
        <p:spPr>
          <a:xfrm>
            <a:off x="6125766" y="4291013"/>
            <a:ext cx="567690" cy="29908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1350" b="1">
                <a:solidFill>
                  <a:schemeClr val="dk1"/>
                </a:solidFill>
                <a:latin typeface="微软雅黑" panose="020B0503020204020204" charset="-122"/>
              </a:rPr>
              <a:t>45°</a:t>
            </a:r>
            <a:endParaRPr lang="en-US" altLang="zh-CN" sz="1350" b="1">
              <a:solidFill>
                <a:schemeClr val="dk1"/>
              </a:solidFill>
              <a:latin typeface="微软雅黑" panose="020B0503020204020204" charset="-122"/>
            </a:endParaRPr>
          </a:p>
        </p:txBody>
      </p:sp>
      <p:sp>
        <p:nvSpPr>
          <p:cNvPr id="20513" name="矩形 40993"/>
          <p:cNvSpPr/>
          <p:nvPr>
            <p:custDataLst>
              <p:tags r:id="rId20"/>
            </p:custDataLst>
          </p:nvPr>
        </p:nvSpPr>
        <p:spPr>
          <a:xfrm>
            <a:off x="5612606" y="4776788"/>
            <a:ext cx="300355" cy="29908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fontAlgn="base"/>
            <a:r>
              <a:rPr lang="en-US" altLang="zh-CN" sz="1350" b="1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B</a:t>
            </a:r>
            <a:endParaRPr lang="en-US" altLang="zh-CN" sz="1350" b="1" strike="noStrike" noProof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0514" name="矩形 40994"/>
          <p:cNvSpPr/>
          <p:nvPr>
            <p:custDataLst>
              <p:tags r:id="rId21"/>
            </p:custDataLst>
          </p:nvPr>
        </p:nvSpPr>
        <p:spPr>
          <a:xfrm>
            <a:off x="6449616" y="4048125"/>
            <a:ext cx="323215" cy="29908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fontAlgn="base"/>
            <a:r>
              <a:rPr lang="en-US" altLang="zh-CN" sz="1350" b="1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O</a:t>
            </a:r>
            <a:endParaRPr lang="en-US" altLang="zh-CN" sz="1350" b="1" strike="noStrike" noProof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0515" name="矩形 40995"/>
          <p:cNvSpPr/>
          <p:nvPr>
            <p:custDataLst>
              <p:tags r:id="rId22"/>
            </p:custDataLst>
          </p:nvPr>
        </p:nvSpPr>
        <p:spPr>
          <a:xfrm>
            <a:off x="6988969" y="2832497"/>
            <a:ext cx="311785" cy="29908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fontAlgn="base"/>
            <a:r>
              <a:rPr lang="en-US" altLang="zh-CN" sz="1350" b="1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A</a:t>
            </a:r>
            <a:endParaRPr lang="en-US" altLang="zh-CN" sz="1350" b="1" strike="noStrike" noProof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58409" name="矩形 40996"/>
          <p:cNvSpPr/>
          <p:nvPr/>
        </p:nvSpPr>
        <p:spPr>
          <a:xfrm>
            <a:off x="7502129" y="3912394"/>
            <a:ext cx="354330" cy="29908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135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东</a:t>
            </a:r>
            <a:endParaRPr lang="zh-CN" altLang="en-US" sz="1350" b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8410" name="矩形 40997"/>
          <p:cNvSpPr/>
          <p:nvPr/>
        </p:nvSpPr>
        <p:spPr>
          <a:xfrm>
            <a:off x="5314950" y="3923110"/>
            <a:ext cx="354330" cy="29908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135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西</a:t>
            </a:r>
            <a:endParaRPr lang="zh-CN" altLang="en-US" sz="1350" b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8411" name="矩形 40998"/>
          <p:cNvSpPr/>
          <p:nvPr/>
        </p:nvSpPr>
        <p:spPr>
          <a:xfrm>
            <a:off x="6394847" y="2762250"/>
            <a:ext cx="354330" cy="29908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135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北</a:t>
            </a:r>
            <a:endParaRPr lang="zh-CN" altLang="en-US" sz="1350" b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8412" name="矩形 40999"/>
          <p:cNvSpPr/>
          <p:nvPr/>
        </p:nvSpPr>
        <p:spPr>
          <a:xfrm>
            <a:off x="6313885" y="4868466"/>
            <a:ext cx="354330" cy="29908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135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南</a:t>
            </a:r>
            <a:endParaRPr lang="zh-CN" altLang="en-US" sz="1350" b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001" name="文本框 41000"/>
          <p:cNvSpPr txBox="1"/>
          <p:nvPr>
            <p:custDataLst>
              <p:tags r:id="rId23"/>
            </p:custDataLst>
          </p:nvPr>
        </p:nvSpPr>
        <p:spPr>
          <a:xfrm>
            <a:off x="2234803" y="2566988"/>
            <a:ext cx="130619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l-GR" altLang="zh-CN" sz="2400" b="1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α</a:t>
            </a:r>
            <a:r>
              <a:rPr lang="zh-CN" altLang="en-US" sz="2400" b="1" noProof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为坡角</a:t>
            </a:r>
            <a:endParaRPr lang="zh-CN" altLang="en-US" sz="2400" b="1" noProof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523" name="文本框 41003"/>
          <p:cNvSpPr txBox="1"/>
          <p:nvPr>
            <p:custDataLst>
              <p:tags r:id="rId24"/>
            </p:custDataLst>
          </p:nvPr>
        </p:nvSpPr>
        <p:spPr>
          <a:xfrm>
            <a:off x="5419725" y="3026569"/>
            <a:ext cx="702469" cy="32194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1500" b="1" noProof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视线</a:t>
            </a:r>
            <a:endParaRPr lang="zh-CN" altLang="en-US" sz="1500" b="1" noProof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58415" name="直接连接符 41005"/>
          <p:cNvSpPr/>
          <p:nvPr>
            <p:custDataLst>
              <p:tags r:id="rId25"/>
            </p:custDataLst>
          </p:nvPr>
        </p:nvSpPr>
        <p:spPr>
          <a:xfrm>
            <a:off x="5175647" y="2272904"/>
            <a:ext cx="1754981" cy="0"/>
          </a:xfrm>
          <a:prstGeom prst="line">
            <a:avLst/>
          </a:prstGeom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416" name="直接连接符 41006"/>
          <p:cNvSpPr/>
          <p:nvPr>
            <p:custDataLst>
              <p:tags r:id="rId26"/>
            </p:custDataLst>
          </p:nvPr>
        </p:nvSpPr>
        <p:spPr>
          <a:xfrm flipV="1">
            <a:off x="5175647" y="1516856"/>
            <a:ext cx="0" cy="1565672"/>
          </a:xfrm>
          <a:prstGeom prst="line">
            <a:avLst/>
          </a:prstGeom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417" name="直接连接符 41007"/>
          <p:cNvSpPr/>
          <p:nvPr/>
        </p:nvSpPr>
        <p:spPr>
          <a:xfrm flipV="1">
            <a:off x="5175647" y="1489472"/>
            <a:ext cx="1026319" cy="783431"/>
          </a:xfrm>
          <a:prstGeom prst="line">
            <a:avLst/>
          </a:prstGeom>
          <a:ln w="38100" cap="flat" cmpd="sng">
            <a:solidFill>
              <a:srgbClr val="FF0066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58418" name="直接连接符 41008"/>
          <p:cNvSpPr/>
          <p:nvPr/>
        </p:nvSpPr>
        <p:spPr>
          <a:xfrm>
            <a:off x="5175647" y="2272904"/>
            <a:ext cx="864394" cy="863203"/>
          </a:xfrm>
          <a:prstGeom prst="line">
            <a:avLst/>
          </a:prstGeom>
          <a:ln w="38100" cap="flat" cmpd="sng">
            <a:solidFill>
              <a:srgbClr val="FF0066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0529" name="文本框 41009"/>
          <p:cNvSpPr txBox="1"/>
          <p:nvPr>
            <p:custDataLst>
              <p:tags r:id="rId27"/>
            </p:custDataLst>
          </p:nvPr>
        </p:nvSpPr>
        <p:spPr>
          <a:xfrm>
            <a:off x="4743450" y="1812131"/>
            <a:ext cx="297656" cy="7835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1500" b="1" noProof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铅垂线</a:t>
            </a:r>
            <a:endParaRPr lang="zh-CN" altLang="en-US" sz="1500" b="1" noProof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0530" name="文本框 41010"/>
          <p:cNvSpPr txBox="1"/>
          <p:nvPr>
            <p:custDataLst>
              <p:tags r:id="rId28"/>
            </p:custDataLst>
          </p:nvPr>
        </p:nvSpPr>
        <p:spPr>
          <a:xfrm>
            <a:off x="6958013" y="2109788"/>
            <a:ext cx="1377554" cy="32194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1500" b="1" noProof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水平线</a:t>
            </a:r>
            <a:endParaRPr lang="zh-CN" altLang="en-US" sz="1500" b="1" noProof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0531" name="文本框 41011"/>
          <p:cNvSpPr txBox="1"/>
          <p:nvPr>
            <p:custDataLst>
              <p:tags r:id="rId29"/>
            </p:custDataLst>
          </p:nvPr>
        </p:nvSpPr>
        <p:spPr>
          <a:xfrm>
            <a:off x="6201966" y="1272779"/>
            <a:ext cx="702469" cy="32194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1500" b="1" noProof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视线</a:t>
            </a:r>
            <a:endParaRPr lang="zh-CN" altLang="en-US" sz="1500" b="1" noProof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0532" name="文本框 41012"/>
          <p:cNvSpPr txBox="1"/>
          <p:nvPr>
            <p:custDataLst>
              <p:tags r:id="rId30"/>
            </p:custDataLst>
          </p:nvPr>
        </p:nvSpPr>
        <p:spPr>
          <a:xfrm>
            <a:off x="5611416" y="1885950"/>
            <a:ext cx="702469" cy="32194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1500" b="1" noProof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仰角</a:t>
            </a:r>
            <a:endParaRPr lang="zh-CN" altLang="en-US" sz="1500" b="1" noProof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0533" name="文本框 41013"/>
          <p:cNvSpPr txBox="1"/>
          <p:nvPr>
            <p:custDataLst>
              <p:tags r:id="rId31"/>
            </p:custDataLst>
          </p:nvPr>
        </p:nvSpPr>
        <p:spPr>
          <a:xfrm>
            <a:off x="5526881" y="2352675"/>
            <a:ext cx="702469" cy="32194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1500" b="1" noProof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俯角</a:t>
            </a:r>
            <a:endParaRPr lang="zh-CN" altLang="en-US" sz="1500" b="1" noProof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0534" name="任意多边形 41014"/>
          <p:cNvSpPr/>
          <p:nvPr>
            <p:custDataLst>
              <p:tags r:id="rId32"/>
            </p:custDataLst>
          </p:nvPr>
        </p:nvSpPr>
        <p:spPr>
          <a:xfrm>
            <a:off x="5460206" y="2057400"/>
            <a:ext cx="109538" cy="202406"/>
          </a:xfrm>
          <a:custGeom>
            <a:avLst/>
            <a:gdLst/>
            <a:ahLst/>
            <a:cxnLst/>
            <a:pathLst>
              <a:path w="92" h="170">
                <a:moveTo>
                  <a:pt x="0" y="0"/>
                </a:moveTo>
                <a:cubicBezTo>
                  <a:pt x="25" y="18"/>
                  <a:pt x="51" y="37"/>
                  <a:pt x="66" y="65"/>
                </a:cubicBezTo>
                <a:cubicBezTo>
                  <a:pt x="81" y="93"/>
                  <a:pt x="86" y="131"/>
                  <a:pt x="92" y="170"/>
                </a:cubicBezTo>
              </a:path>
            </a:pathLst>
          </a:custGeom>
          <a:noFill/>
          <a:ln w="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 fontAlgn="base"/>
            <a:endParaRPr lang="zh-CN" altLang="en-US" sz="1350" strike="noStrike" noProof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535" name="任意多边形 41015"/>
          <p:cNvSpPr/>
          <p:nvPr>
            <p:custDataLst>
              <p:tags r:id="rId33"/>
            </p:custDataLst>
          </p:nvPr>
        </p:nvSpPr>
        <p:spPr>
          <a:xfrm>
            <a:off x="5351860" y="2275285"/>
            <a:ext cx="110729" cy="186929"/>
          </a:xfrm>
          <a:custGeom>
            <a:avLst/>
            <a:gdLst/>
            <a:ahLst/>
            <a:cxnLst/>
            <a:pathLst>
              <a:path w="93" h="157">
                <a:moveTo>
                  <a:pt x="91" y="0"/>
                </a:moveTo>
                <a:cubicBezTo>
                  <a:pt x="92" y="26"/>
                  <a:pt x="93" y="53"/>
                  <a:pt x="78" y="79"/>
                </a:cubicBezTo>
                <a:cubicBezTo>
                  <a:pt x="63" y="105"/>
                  <a:pt x="31" y="131"/>
                  <a:pt x="0" y="157"/>
                </a:cubicBezTo>
              </a:path>
            </a:pathLst>
          </a:custGeom>
          <a:noFill/>
          <a:ln w="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 fontAlgn="base"/>
            <a:endParaRPr lang="zh-CN" altLang="en-US" sz="1350" strike="noStrike" noProof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6332" name="文本框 50177"/>
          <p:cNvSpPr txBox="1"/>
          <p:nvPr/>
        </p:nvSpPr>
        <p:spPr>
          <a:xfrm>
            <a:off x="1331119" y="357188"/>
            <a:ext cx="6265069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  <a:scene3d>
              <a:camera prst="orthographicFront"/>
              <a:lightRig rig="threePt" dir="t"/>
            </a:scene3d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板块三、解直角三角形的应用</a:t>
            </a:r>
            <a:endParaRPr lang="zh-CN" altLang="en-US" sz="2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3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1" grpId="0"/>
      <p:bldP spid="40984" grpId="0"/>
      <p:bldP spid="40984" grpId="1"/>
      <p:bldP spid="58392" grpId="0"/>
      <p:bldP spid="58392" grpId="1"/>
      <p:bldP spid="40985" grpId="0"/>
      <p:bldP spid="4098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9697" name="对象 217089"/>
          <p:cNvGraphicFramePr/>
          <p:nvPr/>
        </p:nvGraphicFramePr>
        <p:xfrm>
          <a:off x="693420" y="879475"/>
          <a:ext cx="7186295" cy="2265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11233150" imgH="4464050" progId="Word.Document.8">
                  <p:embed/>
                </p:oleObj>
              </mc:Choice>
              <mc:Fallback>
                <p:oleObj name="" r:id="rId1" imgW="11233150" imgH="4464050" progId="Word.Document.8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93420" y="879475"/>
                        <a:ext cx="7186295" cy="22656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32" name="文本框 50177"/>
          <p:cNvSpPr txBox="1"/>
          <p:nvPr/>
        </p:nvSpPr>
        <p:spPr>
          <a:xfrm>
            <a:off x="1331119" y="357188"/>
            <a:ext cx="6265069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  <a:scene3d>
              <a:camera prst="orthographicFront"/>
              <a:lightRig rig="threePt" dir="t"/>
            </a:scene3d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板块三、解直角三角形的应用</a:t>
            </a:r>
            <a:endParaRPr lang="zh-CN" altLang="en-US" sz="2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46081" name="对象 214017"/>
          <p:cNvGraphicFramePr/>
          <p:nvPr/>
        </p:nvGraphicFramePr>
        <p:xfrm>
          <a:off x="685800" y="2571750"/>
          <a:ext cx="7354570" cy="1947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" r:id="rId3" imgW="11233150" imgH="3460750" progId="Word.Document.8">
                  <p:embed/>
                </p:oleObj>
              </mc:Choice>
              <mc:Fallback>
                <p:oleObj name="" r:id="rId3" imgW="11233150" imgH="3460750" progId="Word.Document.8">
                  <p:embed/>
                  <p:pic>
                    <p:nvPicPr>
                      <p:cNvPr id="0" name="图片 309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2571750"/>
                        <a:ext cx="7354570" cy="194754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2" name="对象 214018"/>
          <p:cNvGraphicFramePr/>
          <p:nvPr/>
        </p:nvGraphicFramePr>
        <p:xfrm>
          <a:off x="3504883" y="4095840"/>
          <a:ext cx="6317615" cy="1307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" r:id="rId5" imgW="11233150" imgH="2324100" progId="Word.Document.8">
                  <p:embed/>
                </p:oleObj>
              </mc:Choice>
              <mc:Fallback>
                <p:oleObj name="" r:id="rId5" imgW="11233150" imgH="2324100" progId="Word.Document.8">
                  <p:embed/>
                  <p:pic>
                    <p:nvPicPr>
                      <p:cNvPr id="0" name="图片 309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04883" y="4095840"/>
                        <a:ext cx="6317615" cy="130746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7"/>
    </p:custDataLst>
  </p:cSld>
  <p:clrMapOvr>
    <a:masterClrMapping/>
  </p:clrMapOvr>
  <p:transition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9" name="文本框 50178"/>
          <p:cNvSpPr txBox="1"/>
          <p:nvPr>
            <p:custDataLst>
              <p:tags r:id="rId1"/>
            </p:custDataLst>
          </p:nvPr>
        </p:nvSpPr>
        <p:spPr>
          <a:xfrm>
            <a:off x="1385888" y="969486"/>
            <a:ext cx="6265069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1800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180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1800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）将实际问题化为数学问题；</a:t>
            </a:r>
            <a:endParaRPr lang="zh-CN" altLang="en-US" sz="1800" noProof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0180" name="文本框 50179"/>
          <p:cNvSpPr txBox="1"/>
          <p:nvPr/>
        </p:nvSpPr>
        <p:spPr>
          <a:xfrm>
            <a:off x="1523683" y="1337786"/>
            <a:ext cx="6265069" cy="33718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（画出图形、化为直角三角形问题）</a:t>
            </a:r>
            <a:endParaRPr lang="zh-CN" altLang="en-US" sz="1600" dirty="0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文本框 50177"/>
          <p:cNvSpPr txBox="1"/>
          <p:nvPr/>
        </p:nvSpPr>
        <p:spPr>
          <a:xfrm>
            <a:off x="1331119" y="357188"/>
            <a:ext cx="6265069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  <a:scene3d>
              <a:camera prst="orthographicFront"/>
              <a:lightRig rig="threePt" dir="t"/>
            </a:scene3d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板块三、解直角三角形的应用</a:t>
            </a:r>
            <a:endParaRPr lang="zh-CN" altLang="en-US" sz="2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439228" y="1580991"/>
            <a:ext cx="6265069" cy="92202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1800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1800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1800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）如果在应用图形中无直接可解的直角三角形，那么可以在两个直角三角形中，根据图形所显示的线段等量关系建立方程得解。</a:t>
            </a:r>
            <a:endParaRPr lang="en-US" altLang="zh-CN" sz="1800" noProof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419350"/>
            <a:ext cx="6110605" cy="221297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/>
      <p:bldP spid="50179" grpId="1"/>
      <p:bldP spid="50180" grpId="0"/>
      <p:bldP spid="50180" grpId="1"/>
      <p:bldP spid="3" grpId="0"/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2945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604522" y="4069556"/>
            <a:ext cx="377428" cy="414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946" name="图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84672" y="697706"/>
            <a:ext cx="402431" cy="342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2" name="文本框 3"/>
          <p:cNvSpPr txBox="1"/>
          <p:nvPr>
            <p:custDataLst>
              <p:tags r:id="rId5"/>
            </p:custDataLst>
          </p:nvPr>
        </p:nvSpPr>
        <p:spPr>
          <a:xfrm>
            <a:off x="1066800" y="960120"/>
            <a:ext cx="70739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R="0" defTabSz="914400" eaLnBrk="0" hangingPunct="0"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幼圆" panose="02010509060101010101" pitchFamily="49" charset="-122"/>
              </a:rPr>
              <a:t>请每个小组，编写一至两道基础问题</a:t>
            </a:r>
            <a:endParaRPr kumimoji="0" lang="zh-CN" altLang="en-US" sz="2800" b="0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幼圆" panose="02010509060101010101" pitchFamily="49" charset="-122"/>
            </a:endParaRPr>
          </a:p>
        </p:txBody>
      </p:sp>
      <p:sp>
        <p:nvSpPr>
          <p:cNvPr id="10242" name="文本框 1"/>
          <p:cNvSpPr txBox="1"/>
          <p:nvPr>
            <p:custDataLst>
              <p:tags r:id="rId6"/>
            </p:custDataLst>
          </p:nvPr>
        </p:nvSpPr>
        <p:spPr>
          <a:xfrm>
            <a:off x="1447800" y="1504950"/>
            <a:ext cx="4112419" cy="18148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/>
            <a:r>
              <a:rPr lang="zh-CN" altLang="en-US" sz="2800" noProof="1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800" noProof="1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800" noProof="1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）三角函数的定义</a:t>
            </a:r>
            <a:endParaRPr lang="zh-CN" altLang="en-US" sz="2800" noProof="1">
              <a:solidFill>
                <a:schemeClr val="dk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eaLnBrk="0" hangingPunct="0"/>
            <a:r>
              <a:rPr lang="zh-CN" altLang="en-US" sz="2800" noProof="1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800" noProof="1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800" noProof="1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）特殊角的三角函数</a:t>
            </a:r>
            <a:endParaRPr lang="zh-CN" altLang="en-US" sz="2800" noProof="1">
              <a:solidFill>
                <a:schemeClr val="dk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eaLnBrk="0" hangingPunct="0"/>
            <a:r>
              <a:rPr lang="zh-CN" altLang="en-US" sz="2800" noProof="1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800" noProof="1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800" noProof="1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）解直角三角形</a:t>
            </a:r>
            <a:endParaRPr lang="zh-CN" altLang="en-US" sz="2800" noProof="1">
              <a:solidFill>
                <a:schemeClr val="dk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eaLnBrk="0" hangingPunct="0"/>
            <a:endParaRPr lang="zh-CN" altLang="en-US" sz="2800" noProof="1">
              <a:solidFill>
                <a:schemeClr val="dk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2949" name="文本框 99"/>
          <p:cNvSpPr txBox="1"/>
          <p:nvPr/>
        </p:nvSpPr>
        <p:spPr>
          <a:xfrm>
            <a:off x="1676400" y="438150"/>
            <a:ext cx="52038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  <a:scene3d>
              <a:camera prst="orthographicFront"/>
              <a:lightRig rig="threePt" dir="t"/>
            </a:scene3d>
          </a:bodyPr>
          <a:p>
            <a:pPr eaLnBrk="0" hangingPunct="0"/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板块四、</a:t>
            </a: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</a:t>
            </a:r>
            <a:r>
              <a:rPr lang="zh-CN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问题设计</a:t>
            </a: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</a:t>
            </a:r>
            <a:r>
              <a:rPr lang="zh-CN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提炼方法</a:t>
            </a:r>
            <a:endParaRPr lang="zh-CN" altLang="zh-CN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562" name="MMConnector"/>
          <p:cNvSpPr/>
          <p:nvPr>
            <p:custDataLst>
              <p:tags r:id="rId1"/>
            </p:custDataLst>
          </p:nvPr>
        </p:nvSpPr>
        <p:spPr>
          <a:xfrm>
            <a:off x="5183505" y="3152299"/>
            <a:ext cx="182404" cy="1011079"/>
          </a:xfrm>
          <a:custGeom>
            <a:avLst/>
            <a:gdLst/>
            <a:ahLst/>
            <a:cxnLst/>
            <a:pathLst>
              <a:path w="205200" h="235600" fill="none">
                <a:moveTo>
                  <a:pt x="-102600" y="-117800"/>
                </a:moveTo>
                <a:cubicBezTo>
                  <a:pt x="6305" y="-117800"/>
                  <a:pt x="-21552" y="117800"/>
                  <a:pt x="102600" y="117800"/>
                </a:cubicBezTo>
              </a:path>
            </a:pathLst>
          </a:custGeom>
          <a:noFill/>
          <a:ln w="25400" cap="rnd" cmpd="sng">
            <a:solidFill>
              <a:srgbClr val="0B5395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100">
              <a:solidFill>
                <a:schemeClr val="dk1"/>
              </a:solidFill>
            </a:endParaRPr>
          </a:p>
        </p:txBody>
      </p:sp>
      <p:sp>
        <p:nvSpPr>
          <p:cNvPr id="66563" name="MainTopic"/>
          <p:cNvSpPr/>
          <p:nvPr/>
        </p:nvSpPr>
        <p:spPr>
          <a:xfrm>
            <a:off x="5261134" y="3372803"/>
            <a:ext cx="984409" cy="491966"/>
          </a:xfrm>
          <a:custGeom>
            <a:avLst/>
            <a:gdLst>
              <a:gd name="txL" fmla="*/ 0 w 904400"/>
              <a:gd name="txT" fmla="*/ 0 h 281200"/>
              <a:gd name="txR" fmla="*/ 904400 w 904400"/>
              <a:gd name="txB" fmla="*/ 281200 h 281200"/>
            </a:gdLst>
            <a:ahLst/>
            <a:cxnLst/>
            <a:rect l="txL" t="txT" r="txR" b="txB"/>
            <a:pathLst>
              <a:path w="904400" h="281200">
                <a:moveTo>
                  <a:pt x="30400" y="0"/>
                </a:moveTo>
                <a:lnTo>
                  <a:pt x="874000" y="0"/>
                </a:lnTo>
                <a:cubicBezTo>
                  <a:pt x="890781" y="0"/>
                  <a:pt x="904400" y="13619"/>
                  <a:pt x="904400" y="30400"/>
                </a:cubicBezTo>
                <a:lnTo>
                  <a:pt x="904400" y="250800"/>
                </a:lnTo>
                <a:cubicBezTo>
                  <a:pt x="904400" y="267581"/>
                  <a:pt x="890781" y="281200"/>
                  <a:pt x="874000" y="281200"/>
                </a:cubicBezTo>
                <a:lnTo>
                  <a:pt x="30400" y="281200"/>
                </a:lnTo>
                <a:cubicBezTo>
                  <a:pt x="13619" y="281200"/>
                  <a:pt x="0" y="267581"/>
                  <a:pt x="0" y="250800"/>
                </a:cubicBezTo>
                <a:lnTo>
                  <a:pt x="0" y="30400"/>
                </a:lnTo>
                <a:cubicBezTo>
                  <a:pt x="0" y="13619"/>
                  <a:pt x="13619" y="0"/>
                  <a:pt x="30400" y="0"/>
                </a:cubicBezTo>
                <a:close/>
              </a:path>
            </a:pathLst>
          </a:custGeom>
          <a:solidFill>
            <a:srgbClr val="EBECF3"/>
          </a:solidFill>
          <a:ln w="19050" cap="flat" cmpd="sng">
            <a:solidFill>
              <a:srgbClr val="0B5395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0" tIns="0" rIns="0" bIns="12656" anchor="ctr" anchorCtr="0"/>
          <a:p>
            <a:pPr algn="ctr"/>
            <a:r>
              <a:rPr lang="zh-CN" altLang="en-US" sz="1350" b="0">
                <a:solidFill>
                  <a:srgbClr val="303030"/>
                </a:solidFill>
                <a:latin typeface="楷体" panose="02010609060101010101" pitchFamily="49" charset="-122"/>
                <a:ea typeface="楷体" panose="02010609060101010101" pitchFamily="49" charset="-122"/>
                <a:hlinkClick r:id="rId2" action="ppaction://hlinksldjump"/>
              </a:rPr>
              <a:t>精确度</a:t>
            </a:r>
            <a:endParaRPr lang="zh-CN" altLang="en-US" sz="1350" b="0">
              <a:solidFill>
                <a:srgbClr val="303030"/>
              </a:solidFill>
              <a:latin typeface="楷体" panose="02010609060101010101" pitchFamily="49" charset="-122"/>
              <a:ea typeface="楷体" panose="02010609060101010101" pitchFamily="49" charset="-122"/>
              <a:hlinkClick r:id="rId2" action="ppaction://hlinksldjump"/>
            </a:endParaRPr>
          </a:p>
        </p:txBody>
      </p:sp>
      <p:sp>
        <p:nvSpPr>
          <p:cNvPr id="66565" name="MainTopic"/>
          <p:cNvSpPr/>
          <p:nvPr/>
        </p:nvSpPr>
        <p:spPr>
          <a:xfrm>
            <a:off x="2993708" y="1489710"/>
            <a:ext cx="827723" cy="491966"/>
          </a:xfrm>
          <a:custGeom>
            <a:avLst/>
            <a:gdLst>
              <a:gd name="txL" fmla="*/ 0 w 904400"/>
              <a:gd name="txT" fmla="*/ 0 h 281200"/>
              <a:gd name="txR" fmla="*/ 904400 w 904400"/>
              <a:gd name="txB" fmla="*/ 281200 h 281200"/>
            </a:gdLst>
            <a:ahLst/>
            <a:cxnLst/>
            <a:rect l="txL" t="txT" r="txR" b="txB"/>
            <a:pathLst>
              <a:path w="904400" h="281200">
                <a:moveTo>
                  <a:pt x="30400" y="0"/>
                </a:moveTo>
                <a:lnTo>
                  <a:pt x="874000" y="0"/>
                </a:lnTo>
                <a:cubicBezTo>
                  <a:pt x="890781" y="0"/>
                  <a:pt x="904400" y="13619"/>
                  <a:pt x="904400" y="30400"/>
                </a:cubicBezTo>
                <a:lnTo>
                  <a:pt x="904400" y="250800"/>
                </a:lnTo>
                <a:cubicBezTo>
                  <a:pt x="904400" y="267581"/>
                  <a:pt x="890781" y="281200"/>
                  <a:pt x="874000" y="281200"/>
                </a:cubicBezTo>
                <a:lnTo>
                  <a:pt x="30400" y="281200"/>
                </a:lnTo>
                <a:cubicBezTo>
                  <a:pt x="13619" y="281200"/>
                  <a:pt x="0" y="267581"/>
                  <a:pt x="0" y="250800"/>
                </a:cubicBezTo>
                <a:lnTo>
                  <a:pt x="0" y="30400"/>
                </a:lnTo>
                <a:cubicBezTo>
                  <a:pt x="0" y="13619"/>
                  <a:pt x="13619" y="0"/>
                  <a:pt x="30400" y="0"/>
                </a:cubicBezTo>
                <a:close/>
              </a:path>
            </a:pathLst>
          </a:custGeom>
          <a:solidFill>
            <a:srgbClr val="EBECF3"/>
          </a:solidFill>
          <a:ln w="19050" cap="flat" cmpd="sng">
            <a:solidFill>
              <a:srgbClr val="0B5395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0" tIns="0" rIns="0" bIns="12656" anchor="ctr" anchorCtr="0"/>
          <a:p>
            <a:pPr algn="ctr"/>
            <a:r>
              <a:rPr lang="zh-CN" altLang="en-US" sz="1350" b="0">
                <a:solidFill>
                  <a:srgbClr val="303030"/>
                </a:solidFill>
                <a:latin typeface="楷体" panose="02010609060101010101" pitchFamily="49" charset="-122"/>
                <a:ea typeface="楷体" panose="02010609060101010101" pitchFamily="49" charset="-122"/>
                <a:hlinkClick r:id="rId2" action="ppaction://hlinksldjump"/>
              </a:rPr>
              <a:t>锐角三</a:t>
            </a:r>
            <a:endParaRPr lang="zh-CN" altLang="en-US" sz="1350" b="0">
              <a:solidFill>
                <a:srgbClr val="303030"/>
              </a:solidFill>
              <a:latin typeface="楷体" panose="02010609060101010101" pitchFamily="49" charset="-122"/>
              <a:ea typeface="楷体" panose="02010609060101010101" pitchFamily="49" charset="-122"/>
              <a:hlinkClick r:id="rId2" action="ppaction://hlinksldjump"/>
            </a:endParaRPr>
          </a:p>
          <a:p>
            <a:pPr algn="ctr"/>
            <a:r>
              <a:rPr lang="zh-CN" altLang="en-US" sz="1350" b="0">
                <a:solidFill>
                  <a:srgbClr val="303030"/>
                </a:solidFill>
                <a:latin typeface="楷体" panose="02010609060101010101" pitchFamily="49" charset="-122"/>
                <a:ea typeface="楷体" panose="02010609060101010101" pitchFamily="49" charset="-122"/>
                <a:hlinkClick r:id="rId2" action="ppaction://hlinksldjump"/>
              </a:rPr>
              <a:t>角函数</a:t>
            </a:r>
            <a:endParaRPr lang="zh-CN" altLang="en-US" sz="1350" b="0">
              <a:solidFill>
                <a:srgbClr val="303030"/>
              </a:solidFill>
              <a:latin typeface="楷体" panose="02010609060101010101" pitchFamily="49" charset="-122"/>
              <a:ea typeface="楷体" panose="02010609060101010101" pitchFamily="49" charset="-122"/>
              <a:hlinkClick r:id="rId2" action="ppaction://hlinksldjump"/>
            </a:endParaRPr>
          </a:p>
        </p:txBody>
      </p:sp>
      <p:sp>
        <p:nvSpPr>
          <p:cNvPr id="66566" name="MMConnector"/>
          <p:cNvSpPr/>
          <p:nvPr>
            <p:custDataLst>
              <p:tags r:id="rId3"/>
            </p:custDataLst>
          </p:nvPr>
        </p:nvSpPr>
        <p:spPr>
          <a:xfrm>
            <a:off x="3970020" y="2191226"/>
            <a:ext cx="285750" cy="885825"/>
          </a:xfrm>
          <a:custGeom>
            <a:avLst/>
            <a:gdLst/>
            <a:ahLst/>
            <a:cxnLst/>
            <a:pathLst>
              <a:path w="205200" h="378100" fill="none">
                <a:moveTo>
                  <a:pt x="102600" y="189050"/>
                </a:moveTo>
                <a:cubicBezTo>
                  <a:pt x="-20237" y="189050"/>
                  <a:pt x="54060" y="-189050"/>
                  <a:pt x="-102600" y="-189050"/>
                </a:cubicBezTo>
              </a:path>
            </a:pathLst>
          </a:custGeom>
          <a:noFill/>
          <a:ln w="25400" cap="rnd" cmpd="sng">
            <a:solidFill>
              <a:srgbClr val="0B5395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100">
              <a:solidFill>
                <a:schemeClr val="dk1"/>
              </a:solidFill>
            </a:endParaRPr>
          </a:p>
        </p:txBody>
      </p:sp>
      <p:sp>
        <p:nvSpPr>
          <p:cNvPr id="66569" name="MMConnector"/>
          <p:cNvSpPr/>
          <p:nvPr>
            <p:custDataLst>
              <p:tags r:id="rId4"/>
            </p:custDataLst>
          </p:nvPr>
        </p:nvSpPr>
        <p:spPr>
          <a:xfrm flipH="1">
            <a:off x="2858453" y="1616393"/>
            <a:ext cx="83344" cy="277654"/>
          </a:xfrm>
          <a:custGeom>
            <a:avLst/>
            <a:gdLst/>
            <a:ahLst/>
            <a:cxnLst/>
            <a:pathLst>
              <a:path w="151200" h="173600" fill="none">
                <a:moveTo>
                  <a:pt x="-75600" y="86800"/>
                </a:moveTo>
                <a:cubicBezTo>
                  <a:pt x="4646" y="86800"/>
                  <a:pt x="-15880" y="-86800"/>
                  <a:pt x="75600" y="-86800"/>
                </a:cubicBezTo>
              </a:path>
            </a:pathLst>
          </a:custGeom>
          <a:noFill/>
          <a:ln w="19050" cap="rnd" cmpd="sng">
            <a:solidFill>
              <a:srgbClr val="696969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100">
              <a:solidFill>
                <a:schemeClr val="dk1"/>
              </a:solidFill>
            </a:endParaRPr>
          </a:p>
        </p:txBody>
      </p:sp>
      <p:sp>
        <p:nvSpPr>
          <p:cNvPr id="66570" name="SubTopic"/>
          <p:cNvSpPr/>
          <p:nvPr/>
        </p:nvSpPr>
        <p:spPr>
          <a:xfrm flipH="1">
            <a:off x="1649730" y="1128713"/>
            <a:ext cx="1250156" cy="348615"/>
          </a:xfrm>
          <a:custGeom>
            <a:avLst/>
            <a:gdLst>
              <a:gd name="txL" fmla="*/ 0 w 610400"/>
              <a:gd name="txT" fmla="*/ 0 h 137200"/>
              <a:gd name="txR" fmla="*/ 610400 w 610400"/>
              <a:gd name="txB" fmla="*/ 137200 h 137200"/>
            </a:gdLst>
            <a:ahLst/>
            <a:cxnLst/>
            <a:rect l="txL" t="txT" r="txR" b="txB"/>
            <a:pathLst>
              <a:path w="610400" h="137200" stroke="0">
                <a:moveTo>
                  <a:pt x="0" y="0"/>
                </a:moveTo>
                <a:lnTo>
                  <a:pt x="610400" y="0"/>
                </a:lnTo>
                <a:lnTo>
                  <a:pt x="610400" y="137200"/>
                </a:lnTo>
                <a:lnTo>
                  <a:pt x="0" y="137200"/>
                </a:lnTo>
                <a:lnTo>
                  <a:pt x="0" y="0"/>
                </a:lnTo>
                <a:close/>
              </a:path>
              <a:path w="610400" h="137200" fill="none">
                <a:moveTo>
                  <a:pt x="0" y="137200"/>
                </a:moveTo>
                <a:lnTo>
                  <a:pt x="610400" y="137200"/>
                </a:lnTo>
              </a:path>
            </a:pathLst>
          </a:custGeom>
          <a:noFill/>
          <a:ln w="19050" cap="flat" cmpd="sng">
            <a:solidFill>
              <a:srgbClr val="69696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0" tIns="0" rIns="0" bIns="12656" anchor="ctr" anchorCtr="0"/>
          <a:p>
            <a:pPr algn="ctr"/>
            <a:r>
              <a:rPr lang="zh-CN" altLang="zh-CN" sz="1350" b="0">
                <a:solidFill>
                  <a:srgbClr val="45454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锐角三角</a:t>
            </a:r>
            <a:endParaRPr lang="zh-CN" altLang="zh-CN" sz="1350" b="0">
              <a:solidFill>
                <a:srgbClr val="454545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zh-CN" sz="1350" b="0">
                <a:solidFill>
                  <a:srgbClr val="45454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函数的定义</a:t>
            </a:r>
            <a:endParaRPr lang="zh-CN" altLang="zh-CN" sz="1350" b="0">
              <a:solidFill>
                <a:srgbClr val="454545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6572" name="MMConnector"/>
          <p:cNvSpPr/>
          <p:nvPr>
            <p:custDataLst>
              <p:tags r:id="rId5"/>
            </p:custDataLst>
          </p:nvPr>
        </p:nvSpPr>
        <p:spPr>
          <a:xfrm flipH="1">
            <a:off x="2849880" y="1917859"/>
            <a:ext cx="91916" cy="318135"/>
          </a:xfrm>
          <a:custGeom>
            <a:avLst/>
            <a:gdLst/>
            <a:ahLst/>
            <a:cxnLst/>
            <a:pathLst>
              <a:path w="151200" h="173600" fill="none">
                <a:moveTo>
                  <a:pt x="-75600" y="-86800"/>
                </a:moveTo>
                <a:cubicBezTo>
                  <a:pt x="4646" y="-86800"/>
                  <a:pt x="-15880" y="86800"/>
                  <a:pt x="75600" y="86800"/>
                </a:cubicBezTo>
              </a:path>
            </a:pathLst>
          </a:custGeom>
          <a:noFill/>
          <a:ln w="19050" cap="rnd" cmpd="sng">
            <a:solidFill>
              <a:srgbClr val="696969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100">
              <a:solidFill>
                <a:schemeClr val="dk1"/>
              </a:solidFill>
            </a:endParaRPr>
          </a:p>
        </p:txBody>
      </p:sp>
      <p:sp>
        <p:nvSpPr>
          <p:cNvPr id="66573" name="SubTopic"/>
          <p:cNvSpPr/>
          <p:nvPr/>
        </p:nvSpPr>
        <p:spPr>
          <a:xfrm flipH="1">
            <a:off x="1649254" y="1686401"/>
            <a:ext cx="1246346" cy="390525"/>
          </a:xfrm>
          <a:custGeom>
            <a:avLst/>
            <a:gdLst>
              <a:gd name="txL" fmla="*/ 0 w 610400"/>
              <a:gd name="txT" fmla="*/ 0 h 137200"/>
              <a:gd name="txR" fmla="*/ 610400 w 610400"/>
              <a:gd name="txB" fmla="*/ 137200 h 137200"/>
            </a:gdLst>
            <a:ahLst/>
            <a:cxnLst/>
            <a:rect l="txL" t="txT" r="txR" b="txB"/>
            <a:pathLst>
              <a:path w="610400" h="137200" stroke="0">
                <a:moveTo>
                  <a:pt x="0" y="0"/>
                </a:moveTo>
                <a:lnTo>
                  <a:pt x="610400" y="0"/>
                </a:lnTo>
                <a:lnTo>
                  <a:pt x="610400" y="137200"/>
                </a:lnTo>
                <a:lnTo>
                  <a:pt x="0" y="137200"/>
                </a:lnTo>
                <a:lnTo>
                  <a:pt x="0" y="0"/>
                </a:lnTo>
                <a:close/>
              </a:path>
              <a:path w="610400" h="137200" fill="none">
                <a:moveTo>
                  <a:pt x="0" y="137200"/>
                </a:moveTo>
                <a:lnTo>
                  <a:pt x="610400" y="137200"/>
                </a:lnTo>
              </a:path>
            </a:pathLst>
          </a:custGeom>
          <a:noFill/>
          <a:ln w="19050" cap="flat" cmpd="sng">
            <a:solidFill>
              <a:srgbClr val="69696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0" tIns="0" rIns="0" bIns="12656" anchor="ctr" anchorCtr="0"/>
          <a:p>
            <a:pPr algn="ctr"/>
            <a:r>
              <a:rPr lang="zh-CN" altLang="zh-CN" sz="1350" b="0">
                <a:solidFill>
                  <a:srgbClr val="45454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特殊角的三角</a:t>
            </a:r>
            <a:endParaRPr lang="zh-CN" altLang="zh-CN" sz="1350" b="0">
              <a:solidFill>
                <a:srgbClr val="454545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zh-CN" sz="1350" b="0">
                <a:solidFill>
                  <a:srgbClr val="45454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函数值</a:t>
            </a:r>
            <a:endParaRPr lang="zh-CN" altLang="zh-CN" sz="1350" b="0">
              <a:solidFill>
                <a:srgbClr val="454545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6575" name="MMConnector"/>
          <p:cNvSpPr/>
          <p:nvPr>
            <p:custDataLst>
              <p:tags r:id="rId6"/>
            </p:custDataLst>
          </p:nvPr>
        </p:nvSpPr>
        <p:spPr>
          <a:xfrm>
            <a:off x="3969068" y="3118009"/>
            <a:ext cx="286703" cy="971550"/>
          </a:xfrm>
          <a:custGeom>
            <a:avLst/>
            <a:gdLst/>
            <a:ahLst/>
            <a:cxnLst/>
            <a:pathLst>
              <a:path w="205200" h="564300" fill="none">
                <a:moveTo>
                  <a:pt x="102600" y="-282150"/>
                </a:moveTo>
                <a:cubicBezTo>
                  <a:pt x="-33771" y="-282150"/>
                  <a:pt x="85639" y="282150"/>
                  <a:pt x="-102600" y="282150"/>
                </a:cubicBezTo>
              </a:path>
            </a:pathLst>
          </a:custGeom>
          <a:noFill/>
          <a:ln w="25400" cap="rnd" cmpd="sng">
            <a:solidFill>
              <a:srgbClr val="0B5395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100">
              <a:solidFill>
                <a:schemeClr val="dk1"/>
              </a:solidFill>
            </a:endParaRPr>
          </a:p>
        </p:txBody>
      </p:sp>
      <p:sp>
        <p:nvSpPr>
          <p:cNvPr id="66576" name="MainTopic"/>
          <p:cNvSpPr/>
          <p:nvPr/>
        </p:nvSpPr>
        <p:spPr>
          <a:xfrm>
            <a:off x="2936558" y="3328035"/>
            <a:ext cx="903446" cy="491966"/>
          </a:xfrm>
          <a:custGeom>
            <a:avLst/>
            <a:gdLst>
              <a:gd name="txL" fmla="*/ 0 w 904400"/>
              <a:gd name="txT" fmla="*/ 0 h 281200"/>
              <a:gd name="txR" fmla="*/ 904400 w 904400"/>
              <a:gd name="txB" fmla="*/ 281200 h 281200"/>
            </a:gdLst>
            <a:ahLst/>
            <a:cxnLst/>
            <a:rect l="txL" t="txT" r="txR" b="txB"/>
            <a:pathLst>
              <a:path w="904400" h="281200">
                <a:moveTo>
                  <a:pt x="30400" y="0"/>
                </a:moveTo>
                <a:lnTo>
                  <a:pt x="874000" y="0"/>
                </a:lnTo>
                <a:cubicBezTo>
                  <a:pt x="890781" y="0"/>
                  <a:pt x="904400" y="13619"/>
                  <a:pt x="904400" y="30400"/>
                </a:cubicBezTo>
                <a:lnTo>
                  <a:pt x="904400" y="250800"/>
                </a:lnTo>
                <a:cubicBezTo>
                  <a:pt x="904400" y="267581"/>
                  <a:pt x="890781" y="281200"/>
                  <a:pt x="874000" y="281200"/>
                </a:cubicBezTo>
                <a:lnTo>
                  <a:pt x="30400" y="281200"/>
                </a:lnTo>
                <a:cubicBezTo>
                  <a:pt x="13619" y="281200"/>
                  <a:pt x="0" y="267581"/>
                  <a:pt x="0" y="250800"/>
                </a:cubicBezTo>
                <a:lnTo>
                  <a:pt x="0" y="30400"/>
                </a:lnTo>
                <a:cubicBezTo>
                  <a:pt x="0" y="13619"/>
                  <a:pt x="13619" y="0"/>
                  <a:pt x="30400" y="0"/>
                </a:cubicBezTo>
                <a:close/>
              </a:path>
            </a:pathLst>
          </a:custGeom>
          <a:solidFill>
            <a:srgbClr val="EBECF3"/>
          </a:solidFill>
          <a:ln w="19050" cap="flat" cmpd="sng">
            <a:solidFill>
              <a:srgbClr val="0B5395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0" tIns="0" rIns="0" bIns="12656" anchor="ctr" anchorCtr="0"/>
          <a:p>
            <a:pPr algn="ctr"/>
            <a:r>
              <a:rPr lang="zh-CN" altLang="en-US" sz="1350" b="0">
                <a:solidFill>
                  <a:srgbClr val="303030"/>
                </a:solidFill>
                <a:latin typeface="楷体" panose="02010609060101010101" pitchFamily="49" charset="-122"/>
                <a:ea typeface="楷体" panose="02010609060101010101" pitchFamily="49" charset="-122"/>
                <a:hlinkClick r:id="rId2" action="ppaction://hlinksldjump"/>
              </a:rPr>
              <a:t>直角三角形</a:t>
            </a:r>
            <a:endParaRPr lang="zh-CN" altLang="en-US" sz="1350" b="0">
              <a:solidFill>
                <a:srgbClr val="303030"/>
              </a:solidFill>
              <a:latin typeface="楷体" panose="02010609060101010101" pitchFamily="49" charset="-122"/>
              <a:ea typeface="楷体" panose="02010609060101010101" pitchFamily="49" charset="-122"/>
              <a:hlinkClick r:id="rId2" action="ppaction://hlinksldjump"/>
            </a:endParaRPr>
          </a:p>
          <a:p>
            <a:pPr algn="ctr"/>
            <a:r>
              <a:rPr lang="zh-CN" altLang="en-US" sz="1350" b="0">
                <a:solidFill>
                  <a:srgbClr val="303030"/>
                </a:solidFill>
                <a:latin typeface="楷体" panose="02010609060101010101" pitchFamily="49" charset="-122"/>
                <a:ea typeface="楷体" panose="02010609060101010101" pitchFamily="49" charset="-122"/>
                <a:hlinkClick r:id="rId2" action="ppaction://hlinksldjump"/>
              </a:rPr>
              <a:t>的边角关系</a:t>
            </a:r>
            <a:endParaRPr lang="zh-CN" altLang="en-US" sz="1350" b="0">
              <a:solidFill>
                <a:srgbClr val="303030"/>
              </a:solidFill>
              <a:latin typeface="楷体" panose="02010609060101010101" pitchFamily="49" charset="-122"/>
              <a:ea typeface="楷体" panose="02010609060101010101" pitchFamily="49" charset="-122"/>
              <a:hlinkClick r:id="rId2" action="ppaction://hlinksldjump"/>
            </a:endParaRPr>
          </a:p>
        </p:txBody>
      </p:sp>
      <p:sp>
        <p:nvSpPr>
          <p:cNvPr id="66579" name="MMConnector"/>
          <p:cNvSpPr/>
          <p:nvPr>
            <p:custDataLst>
              <p:tags r:id="rId7"/>
            </p:custDataLst>
          </p:nvPr>
        </p:nvSpPr>
        <p:spPr>
          <a:xfrm flipH="1">
            <a:off x="2805589" y="3443288"/>
            <a:ext cx="94298" cy="277654"/>
          </a:xfrm>
          <a:custGeom>
            <a:avLst/>
            <a:gdLst/>
            <a:ahLst/>
            <a:cxnLst/>
            <a:pathLst>
              <a:path w="151200" h="173600" fill="none">
                <a:moveTo>
                  <a:pt x="-75600" y="86800"/>
                </a:moveTo>
                <a:cubicBezTo>
                  <a:pt x="4646" y="86800"/>
                  <a:pt x="-15880" y="-86800"/>
                  <a:pt x="75600" y="-86800"/>
                </a:cubicBezTo>
              </a:path>
            </a:pathLst>
          </a:custGeom>
          <a:noFill/>
          <a:ln w="19050" cap="rnd" cmpd="sng">
            <a:solidFill>
              <a:srgbClr val="696969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100">
              <a:solidFill>
                <a:schemeClr val="dk1"/>
              </a:solidFill>
            </a:endParaRPr>
          </a:p>
        </p:txBody>
      </p:sp>
      <p:sp>
        <p:nvSpPr>
          <p:cNvPr id="66580" name="SubTopic"/>
          <p:cNvSpPr/>
          <p:nvPr/>
        </p:nvSpPr>
        <p:spPr>
          <a:xfrm flipH="1">
            <a:off x="1439228" y="3085148"/>
            <a:ext cx="1413510" cy="219551"/>
          </a:xfrm>
          <a:custGeom>
            <a:avLst/>
            <a:gdLst>
              <a:gd name="txL" fmla="*/ 0 w 610400"/>
              <a:gd name="txT" fmla="*/ 0 h 137200"/>
              <a:gd name="txR" fmla="*/ 610400 w 610400"/>
              <a:gd name="txB" fmla="*/ 137200 h 137200"/>
            </a:gdLst>
            <a:ahLst/>
            <a:cxnLst/>
            <a:rect l="txL" t="txT" r="txR" b="txB"/>
            <a:pathLst>
              <a:path w="610400" h="137200" stroke="0">
                <a:moveTo>
                  <a:pt x="0" y="0"/>
                </a:moveTo>
                <a:lnTo>
                  <a:pt x="610400" y="0"/>
                </a:lnTo>
                <a:lnTo>
                  <a:pt x="610400" y="137200"/>
                </a:lnTo>
                <a:lnTo>
                  <a:pt x="0" y="137200"/>
                </a:lnTo>
                <a:lnTo>
                  <a:pt x="0" y="0"/>
                </a:lnTo>
                <a:close/>
              </a:path>
              <a:path w="610400" h="137200" fill="none">
                <a:moveTo>
                  <a:pt x="0" y="137200"/>
                </a:moveTo>
                <a:lnTo>
                  <a:pt x="610400" y="137200"/>
                </a:lnTo>
              </a:path>
            </a:pathLst>
          </a:custGeom>
          <a:noFill/>
          <a:ln w="19050" cap="flat" cmpd="sng">
            <a:solidFill>
              <a:srgbClr val="69696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0" tIns="0" rIns="0" bIns="12656" anchor="ctr" anchorCtr="0"/>
          <a:p>
            <a:pPr algn="ctr"/>
            <a:r>
              <a:rPr lang="zh-CN" altLang="zh-CN" sz="1350" b="0">
                <a:solidFill>
                  <a:srgbClr val="45454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三边关系(勾股定理)</a:t>
            </a:r>
            <a:endParaRPr lang="zh-CN" altLang="zh-CN" sz="1350" b="0">
              <a:solidFill>
                <a:srgbClr val="454545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6582" name="MMConnector"/>
          <p:cNvSpPr/>
          <p:nvPr>
            <p:custDataLst>
              <p:tags r:id="rId8"/>
            </p:custDataLst>
          </p:nvPr>
        </p:nvSpPr>
        <p:spPr>
          <a:xfrm flipH="1">
            <a:off x="2831306" y="3587591"/>
            <a:ext cx="68580" cy="6668"/>
          </a:xfrm>
          <a:custGeom>
            <a:avLst/>
            <a:gdLst/>
            <a:ahLst/>
            <a:cxnLst/>
            <a:pathLst>
              <a:path w="151200" h="5600" fill="none">
                <a:moveTo>
                  <a:pt x="-75600" y="0"/>
                </a:moveTo>
                <a:cubicBezTo>
                  <a:pt x="-15120" y="0"/>
                  <a:pt x="30240" y="0"/>
                  <a:pt x="75600" y="0"/>
                </a:cubicBezTo>
              </a:path>
            </a:pathLst>
          </a:custGeom>
          <a:noFill/>
          <a:ln w="19050" cap="rnd" cmpd="sng">
            <a:solidFill>
              <a:srgbClr val="696969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100">
              <a:solidFill>
                <a:schemeClr val="dk1"/>
              </a:solidFill>
            </a:endParaRPr>
          </a:p>
        </p:txBody>
      </p:sp>
      <p:sp>
        <p:nvSpPr>
          <p:cNvPr id="66583" name="SubTopic"/>
          <p:cNvSpPr/>
          <p:nvPr/>
        </p:nvSpPr>
        <p:spPr>
          <a:xfrm flipH="1">
            <a:off x="1439228" y="3372803"/>
            <a:ext cx="1426369" cy="214789"/>
          </a:xfrm>
          <a:custGeom>
            <a:avLst/>
            <a:gdLst>
              <a:gd name="txL" fmla="*/ 0 w 828800"/>
              <a:gd name="txT" fmla="*/ 0 h 137200"/>
              <a:gd name="txR" fmla="*/ 828541 w 828800"/>
              <a:gd name="txB" fmla="*/ 137200 h 137200"/>
            </a:gdLst>
            <a:ahLst/>
            <a:cxnLst/>
            <a:rect l="txL" t="txT" r="txR" b="txB"/>
            <a:pathLst>
              <a:path w="828800" h="137200" stroke="0">
                <a:moveTo>
                  <a:pt x="0" y="0"/>
                </a:moveTo>
                <a:lnTo>
                  <a:pt x="828800" y="0"/>
                </a:lnTo>
                <a:lnTo>
                  <a:pt x="828800" y="137200"/>
                </a:lnTo>
                <a:lnTo>
                  <a:pt x="0" y="137200"/>
                </a:lnTo>
                <a:lnTo>
                  <a:pt x="0" y="0"/>
                </a:lnTo>
                <a:close/>
              </a:path>
              <a:path w="828800" h="137200" fill="none">
                <a:moveTo>
                  <a:pt x="0" y="137200"/>
                </a:moveTo>
                <a:lnTo>
                  <a:pt x="828800" y="137200"/>
                </a:lnTo>
              </a:path>
            </a:pathLst>
          </a:custGeom>
          <a:noFill/>
          <a:ln w="19050" cap="flat" cmpd="sng">
            <a:solidFill>
              <a:srgbClr val="69696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0" tIns="0" rIns="0" bIns="12656" anchor="ctr" anchorCtr="0"/>
          <a:p>
            <a:pPr algn="ctr"/>
            <a:r>
              <a:rPr lang="zh-CN" altLang="zh-CN" sz="1350" b="0">
                <a:solidFill>
                  <a:srgbClr val="45454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三角关系</a:t>
            </a:r>
            <a:endParaRPr lang="zh-CN" altLang="zh-CN" sz="1350" b="0">
              <a:solidFill>
                <a:srgbClr val="454545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6585" name="MMConnector"/>
          <p:cNvSpPr/>
          <p:nvPr>
            <p:custDataLst>
              <p:tags r:id="rId9"/>
            </p:custDataLst>
          </p:nvPr>
        </p:nvSpPr>
        <p:spPr>
          <a:xfrm flipH="1">
            <a:off x="2795588" y="3744754"/>
            <a:ext cx="104299" cy="318135"/>
          </a:xfrm>
          <a:custGeom>
            <a:avLst/>
            <a:gdLst/>
            <a:ahLst/>
            <a:cxnLst/>
            <a:pathLst>
              <a:path w="151200" h="173600" fill="none">
                <a:moveTo>
                  <a:pt x="-75600" y="-86800"/>
                </a:moveTo>
                <a:cubicBezTo>
                  <a:pt x="4646" y="-86800"/>
                  <a:pt x="-15880" y="86800"/>
                  <a:pt x="75600" y="86800"/>
                </a:cubicBezTo>
              </a:path>
            </a:pathLst>
          </a:custGeom>
          <a:noFill/>
          <a:ln w="19050" cap="rnd" cmpd="sng">
            <a:solidFill>
              <a:srgbClr val="696969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100">
              <a:solidFill>
                <a:schemeClr val="dk1"/>
              </a:solidFill>
            </a:endParaRPr>
          </a:p>
        </p:txBody>
      </p:sp>
      <p:sp>
        <p:nvSpPr>
          <p:cNvPr id="66586" name="SubTopic"/>
          <p:cNvSpPr/>
          <p:nvPr/>
        </p:nvSpPr>
        <p:spPr>
          <a:xfrm flipH="1">
            <a:off x="1438751" y="3686651"/>
            <a:ext cx="1408748" cy="217170"/>
          </a:xfrm>
          <a:custGeom>
            <a:avLst/>
            <a:gdLst>
              <a:gd name="txL" fmla="*/ 0 w 610400"/>
              <a:gd name="txT" fmla="*/ 0 h 137200"/>
              <a:gd name="txR" fmla="*/ 610400 w 610400"/>
              <a:gd name="txB" fmla="*/ 137200 h 137200"/>
            </a:gdLst>
            <a:ahLst/>
            <a:cxnLst/>
            <a:rect l="txL" t="txT" r="txR" b="txB"/>
            <a:pathLst>
              <a:path w="610400" h="137200" stroke="0">
                <a:moveTo>
                  <a:pt x="0" y="0"/>
                </a:moveTo>
                <a:lnTo>
                  <a:pt x="610400" y="0"/>
                </a:lnTo>
                <a:lnTo>
                  <a:pt x="610400" y="137200"/>
                </a:lnTo>
                <a:lnTo>
                  <a:pt x="0" y="137200"/>
                </a:lnTo>
                <a:lnTo>
                  <a:pt x="0" y="0"/>
                </a:lnTo>
                <a:close/>
              </a:path>
              <a:path w="610400" h="137200" fill="none">
                <a:moveTo>
                  <a:pt x="0" y="137200"/>
                </a:moveTo>
                <a:lnTo>
                  <a:pt x="610400" y="137200"/>
                </a:lnTo>
              </a:path>
            </a:pathLst>
          </a:custGeom>
          <a:noFill/>
          <a:ln w="19050" cap="flat" cmpd="sng">
            <a:solidFill>
              <a:srgbClr val="69696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0" tIns="0" rIns="0" bIns="12656" anchor="ctr" anchorCtr="0"/>
          <a:p>
            <a:pPr algn="ctr"/>
            <a:r>
              <a:rPr lang="zh-CN" altLang="zh-CN" sz="1350" b="0">
                <a:solidFill>
                  <a:srgbClr val="45454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边角间关系</a:t>
            </a:r>
            <a:endParaRPr lang="zh-CN" altLang="zh-CN" sz="1350" b="0">
              <a:solidFill>
                <a:srgbClr val="454545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6588" name="MMConnector"/>
          <p:cNvSpPr/>
          <p:nvPr>
            <p:custDataLst>
              <p:tags r:id="rId10"/>
            </p:custDataLst>
          </p:nvPr>
        </p:nvSpPr>
        <p:spPr>
          <a:xfrm>
            <a:off x="5177790" y="2186940"/>
            <a:ext cx="186690" cy="926783"/>
          </a:xfrm>
          <a:custGeom>
            <a:avLst/>
            <a:gdLst/>
            <a:ahLst/>
            <a:cxnLst/>
            <a:pathLst>
              <a:path w="205200" h="235600" fill="none">
                <a:moveTo>
                  <a:pt x="-102600" y="117800"/>
                </a:moveTo>
                <a:cubicBezTo>
                  <a:pt x="6305" y="117800"/>
                  <a:pt x="-21552" y="-117800"/>
                  <a:pt x="102600" y="-117800"/>
                </a:cubicBezTo>
              </a:path>
            </a:pathLst>
          </a:custGeom>
          <a:noFill/>
          <a:ln w="25400" cap="rnd" cmpd="sng">
            <a:solidFill>
              <a:srgbClr val="0B5395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100">
              <a:solidFill>
                <a:schemeClr val="dk1"/>
              </a:solidFill>
            </a:endParaRPr>
          </a:p>
        </p:txBody>
      </p:sp>
      <p:sp>
        <p:nvSpPr>
          <p:cNvPr id="66589" name="MainTopic"/>
          <p:cNvSpPr/>
          <p:nvPr/>
        </p:nvSpPr>
        <p:spPr>
          <a:xfrm>
            <a:off x="5261134" y="1490663"/>
            <a:ext cx="1162050" cy="491966"/>
          </a:xfrm>
          <a:custGeom>
            <a:avLst/>
            <a:gdLst>
              <a:gd name="txL" fmla="*/ 0 w 904400"/>
              <a:gd name="txT" fmla="*/ 0 h 281200"/>
              <a:gd name="txR" fmla="*/ 904400 w 904400"/>
              <a:gd name="txB" fmla="*/ 281200 h 281200"/>
            </a:gdLst>
            <a:ahLst/>
            <a:cxnLst/>
            <a:rect l="txL" t="txT" r="txR" b="txB"/>
            <a:pathLst>
              <a:path w="904400" h="281200">
                <a:moveTo>
                  <a:pt x="30400" y="0"/>
                </a:moveTo>
                <a:lnTo>
                  <a:pt x="874000" y="0"/>
                </a:lnTo>
                <a:cubicBezTo>
                  <a:pt x="890781" y="0"/>
                  <a:pt x="904400" y="13619"/>
                  <a:pt x="904400" y="30400"/>
                </a:cubicBezTo>
                <a:lnTo>
                  <a:pt x="904400" y="250800"/>
                </a:lnTo>
                <a:cubicBezTo>
                  <a:pt x="904400" y="267581"/>
                  <a:pt x="890781" y="281200"/>
                  <a:pt x="874000" y="281200"/>
                </a:cubicBezTo>
                <a:lnTo>
                  <a:pt x="30400" y="281200"/>
                </a:lnTo>
                <a:cubicBezTo>
                  <a:pt x="13619" y="281200"/>
                  <a:pt x="0" y="267581"/>
                  <a:pt x="0" y="250800"/>
                </a:cubicBezTo>
                <a:lnTo>
                  <a:pt x="0" y="30400"/>
                </a:lnTo>
                <a:cubicBezTo>
                  <a:pt x="0" y="13619"/>
                  <a:pt x="13619" y="0"/>
                  <a:pt x="30400" y="0"/>
                </a:cubicBezTo>
                <a:close/>
              </a:path>
            </a:pathLst>
          </a:custGeom>
          <a:solidFill>
            <a:srgbClr val="EBECF3"/>
          </a:solidFill>
          <a:ln w="19050" cap="flat" cmpd="sng">
            <a:solidFill>
              <a:srgbClr val="0B5395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0" tIns="0" rIns="0" bIns="12656" anchor="ctr" anchorCtr="0"/>
          <a:p>
            <a:pPr algn="ctr"/>
            <a:r>
              <a:rPr lang="zh-CN" altLang="en-US" sz="1350" b="0">
                <a:solidFill>
                  <a:srgbClr val="303030"/>
                </a:solidFill>
                <a:latin typeface="楷体" panose="02010609060101010101" pitchFamily="49" charset="-122"/>
                <a:ea typeface="楷体" panose="02010609060101010101" pitchFamily="49" charset="-122"/>
                <a:hlinkClick r:id="rId2" action="ppaction://hlinksldjump"/>
              </a:rPr>
              <a:t>解直角三角形</a:t>
            </a:r>
            <a:endParaRPr lang="zh-CN" altLang="en-US" sz="1350" b="0">
              <a:solidFill>
                <a:srgbClr val="303030"/>
              </a:solidFill>
              <a:latin typeface="楷体" panose="02010609060101010101" pitchFamily="49" charset="-122"/>
              <a:ea typeface="楷体" panose="02010609060101010101" pitchFamily="49" charset="-122"/>
              <a:hlinkClick r:id="rId2" action="ppaction://hlinksldjump"/>
            </a:endParaRPr>
          </a:p>
          <a:p>
            <a:pPr algn="ctr"/>
            <a:r>
              <a:rPr lang="zh-CN" altLang="en-US" sz="1350" b="0">
                <a:solidFill>
                  <a:srgbClr val="303030"/>
                </a:solidFill>
                <a:latin typeface="楷体" panose="02010609060101010101" pitchFamily="49" charset="-122"/>
                <a:ea typeface="楷体" panose="02010609060101010101" pitchFamily="49" charset="-122"/>
                <a:hlinkClick r:id="rId2" action="ppaction://hlinksldjump"/>
              </a:rPr>
              <a:t>的实际应用</a:t>
            </a:r>
            <a:endParaRPr lang="zh-CN" altLang="en-US" sz="1350" b="0">
              <a:solidFill>
                <a:srgbClr val="303030"/>
              </a:solidFill>
              <a:latin typeface="楷体" panose="02010609060101010101" pitchFamily="49" charset="-122"/>
              <a:ea typeface="楷体" panose="02010609060101010101" pitchFamily="49" charset="-122"/>
              <a:hlinkClick r:id="rId2" action="ppaction://hlinksldjump"/>
            </a:endParaRPr>
          </a:p>
        </p:txBody>
      </p:sp>
      <p:sp>
        <p:nvSpPr>
          <p:cNvPr id="66592" name="MMConnector"/>
          <p:cNvSpPr/>
          <p:nvPr>
            <p:custDataLst>
              <p:tags r:id="rId11"/>
            </p:custDataLst>
          </p:nvPr>
        </p:nvSpPr>
        <p:spPr>
          <a:xfrm flipH="1">
            <a:off x="6291739" y="1535906"/>
            <a:ext cx="229553" cy="451961"/>
          </a:xfrm>
          <a:custGeom>
            <a:avLst/>
            <a:gdLst/>
            <a:ahLst/>
            <a:cxnLst/>
            <a:pathLst>
              <a:path w="205200" h="353400" fill="none">
                <a:moveTo>
                  <a:pt x="102600" y="176700"/>
                </a:moveTo>
                <a:cubicBezTo>
                  <a:pt x="-18012" y="176700"/>
                  <a:pt x="48868" y="-176700"/>
                  <a:pt x="-102600" y="-176700"/>
                </a:cubicBezTo>
              </a:path>
            </a:pathLst>
          </a:custGeom>
          <a:noFill/>
          <a:ln w="19050" cap="rnd" cmpd="sng">
            <a:solidFill>
              <a:srgbClr val="696969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100">
              <a:solidFill>
                <a:schemeClr val="dk1"/>
              </a:solidFill>
            </a:endParaRPr>
          </a:p>
        </p:txBody>
      </p:sp>
      <p:sp>
        <p:nvSpPr>
          <p:cNvPr id="66593" name="SubTopic"/>
          <p:cNvSpPr/>
          <p:nvPr/>
        </p:nvSpPr>
        <p:spPr>
          <a:xfrm flipH="1">
            <a:off x="6636068" y="1071563"/>
            <a:ext cx="1107758" cy="238125"/>
          </a:xfrm>
          <a:custGeom>
            <a:avLst/>
            <a:gdLst>
              <a:gd name="txL" fmla="*/ 0 w 334400"/>
              <a:gd name="txT" fmla="*/ 0 h 186200"/>
              <a:gd name="txR" fmla="*/ 334400 w 334400"/>
              <a:gd name="txB" fmla="*/ 185641 h 186200"/>
            </a:gdLst>
            <a:ahLst/>
            <a:cxnLst/>
            <a:rect l="txL" t="txT" r="txR" b="txB"/>
            <a:pathLst>
              <a:path w="334400" h="186200" stroke="0">
                <a:moveTo>
                  <a:pt x="0" y="0"/>
                </a:moveTo>
                <a:lnTo>
                  <a:pt x="334400" y="0"/>
                </a:lnTo>
                <a:lnTo>
                  <a:pt x="334400" y="186200"/>
                </a:lnTo>
                <a:lnTo>
                  <a:pt x="0" y="186200"/>
                </a:lnTo>
                <a:lnTo>
                  <a:pt x="0" y="0"/>
                </a:lnTo>
                <a:close/>
              </a:path>
              <a:path w="334400" h="186200" fill="none">
                <a:moveTo>
                  <a:pt x="0" y="186200"/>
                </a:moveTo>
                <a:lnTo>
                  <a:pt x="334400" y="186200"/>
                </a:lnTo>
              </a:path>
            </a:pathLst>
          </a:custGeom>
          <a:noFill/>
          <a:ln w="19050" cap="flat" cmpd="sng">
            <a:solidFill>
              <a:srgbClr val="69696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0" tIns="0" rIns="0" bIns="12656" anchor="ctr" anchorCtr="0"/>
          <a:p>
            <a:pPr algn="ctr"/>
            <a:r>
              <a:rPr lang="zh-CN" altLang="zh-CN" sz="1350" b="0">
                <a:solidFill>
                  <a:srgbClr val="45454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概念</a:t>
            </a:r>
            <a:endParaRPr lang="zh-CN" altLang="zh-CN" sz="1350" b="0">
              <a:solidFill>
                <a:srgbClr val="454545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6595" name="MMConnector"/>
          <p:cNvSpPr/>
          <p:nvPr>
            <p:custDataLst>
              <p:tags r:id="rId12"/>
            </p:custDataLst>
          </p:nvPr>
        </p:nvSpPr>
        <p:spPr>
          <a:xfrm flipH="1">
            <a:off x="6291739" y="1686878"/>
            <a:ext cx="229553" cy="150971"/>
          </a:xfrm>
          <a:custGeom>
            <a:avLst/>
            <a:gdLst/>
            <a:ahLst/>
            <a:cxnLst/>
            <a:pathLst>
              <a:path w="205200" h="117800" fill="none">
                <a:moveTo>
                  <a:pt x="102600" y="58900"/>
                </a:moveTo>
                <a:cubicBezTo>
                  <a:pt x="6759" y="58900"/>
                  <a:pt x="-8932" y="-58900"/>
                  <a:pt x="-102600" y="-58900"/>
                </a:cubicBezTo>
              </a:path>
            </a:pathLst>
          </a:custGeom>
          <a:noFill/>
          <a:ln w="19050" cap="rnd" cmpd="sng">
            <a:solidFill>
              <a:srgbClr val="696969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100">
              <a:solidFill>
                <a:schemeClr val="dk1"/>
              </a:solidFill>
            </a:endParaRPr>
          </a:p>
        </p:txBody>
      </p:sp>
      <p:sp>
        <p:nvSpPr>
          <p:cNvPr id="66596" name="SubTopic"/>
          <p:cNvSpPr/>
          <p:nvPr/>
        </p:nvSpPr>
        <p:spPr>
          <a:xfrm flipH="1">
            <a:off x="6636068" y="1373029"/>
            <a:ext cx="1107758" cy="238125"/>
          </a:xfrm>
          <a:custGeom>
            <a:avLst/>
            <a:gdLst>
              <a:gd name="txL" fmla="*/ 0 w 334400"/>
              <a:gd name="txT" fmla="*/ 0 h 186200"/>
              <a:gd name="txR" fmla="*/ 334400 w 334400"/>
              <a:gd name="txB" fmla="*/ 185641 h 186200"/>
            </a:gdLst>
            <a:ahLst/>
            <a:cxnLst/>
            <a:rect l="txL" t="txT" r="txR" b="txB"/>
            <a:pathLst>
              <a:path w="334400" h="186200" stroke="0">
                <a:moveTo>
                  <a:pt x="0" y="0"/>
                </a:moveTo>
                <a:lnTo>
                  <a:pt x="334400" y="0"/>
                </a:lnTo>
                <a:lnTo>
                  <a:pt x="334400" y="186200"/>
                </a:lnTo>
                <a:lnTo>
                  <a:pt x="0" y="186200"/>
                </a:lnTo>
                <a:lnTo>
                  <a:pt x="0" y="0"/>
                </a:lnTo>
                <a:close/>
              </a:path>
              <a:path w="334400" h="186200" fill="none">
                <a:moveTo>
                  <a:pt x="0" y="186200"/>
                </a:moveTo>
                <a:lnTo>
                  <a:pt x="334400" y="186200"/>
                </a:lnTo>
              </a:path>
            </a:pathLst>
          </a:custGeom>
          <a:noFill/>
          <a:ln w="19050" cap="flat" cmpd="sng">
            <a:solidFill>
              <a:srgbClr val="69696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0" tIns="0" rIns="0" bIns="12656" anchor="ctr" anchorCtr="0"/>
          <a:p>
            <a:pPr algn="ctr"/>
            <a:r>
              <a:rPr lang="zh-CN" altLang="zh-CN" sz="1350" b="0">
                <a:solidFill>
                  <a:srgbClr val="45454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图形</a:t>
            </a:r>
            <a:endParaRPr lang="zh-CN" altLang="zh-CN" sz="1350" b="0">
              <a:solidFill>
                <a:srgbClr val="454545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6598" name="MMConnector"/>
          <p:cNvSpPr/>
          <p:nvPr>
            <p:custDataLst>
              <p:tags r:id="rId13"/>
            </p:custDataLst>
          </p:nvPr>
        </p:nvSpPr>
        <p:spPr>
          <a:xfrm flipH="1">
            <a:off x="6291739" y="1837373"/>
            <a:ext cx="229553" cy="150495"/>
          </a:xfrm>
          <a:custGeom>
            <a:avLst/>
            <a:gdLst/>
            <a:ahLst/>
            <a:cxnLst/>
            <a:pathLst>
              <a:path w="205200" h="117800" fill="none">
                <a:moveTo>
                  <a:pt x="102600" y="-58900"/>
                </a:moveTo>
                <a:cubicBezTo>
                  <a:pt x="6759" y="-58900"/>
                  <a:pt x="-8932" y="58900"/>
                  <a:pt x="-102600" y="58900"/>
                </a:cubicBezTo>
              </a:path>
            </a:pathLst>
          </a:custGeom>
          <a:noFill/>
          <a:ln w="19050" cap="rnd" cmpd="sng">
            <a:solidFill>
              <a:srgbClr val="696969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100">
              <a:solidFill>
                <a:schemeClr val="dk1"/>
              </a:solidFill>
            </a:endParaRPr>
          </a:p>
        </p:txBody>
      </p:sp>
      <p:sp>
        <p:nvSpPr>
          <p:cNvPr id="66599" name="SubTopic"/>
          <p:cNvSpPr/>
          <p:nvPr>
            <p:custDataLst>
              <p:tags r:id="rId14"/>
            </p:custDataLst>
          </p:nvPr>
        </p:nvSpPr>
        <p:spPr>
          <a:xfrm flipH="1">
            <a:off x="6636068" y="1674495"/>
            <a:ext cx="1107758" cy="238125"/>
          </a:xfrm>
          <a:custGeom>
            <a:avLst/>
            <a:gdLst>
              <a:gd name="txL" fmla="*/ 0 w 334400"/>
              <a:gd name="txT" fmla="*/ 0 h 186200"/>
              <a:gd name="txR" fmla="*/ 334400 w 334400"/>
              <a:gd name="txB" fmla="*/ 185641 h 186200"/>
            </a:gdLst>
            <a:ahLst/>
            <a:cxnLst/>
            <a:rect l="txL" t="txT" r="txR" b="txB"/>
            <a:pathLst>
              <a:path w="334400" h="186200" stroke="0">
                <a:moveTo>
                  <a:pt x="0" y="0"/>
                </a:moveTo>
                <a:lnTo>
                  <a:pt x="334400" y="0"/>
                </a:lnTo>
                <a:lnTo>
                  <a:pt x="334400" y="186200"/>
                </a:lnTo>
                <a:lnTo>
                  <a:pt x="0" y="186200"/>
                </a:lnTo>
                <a:lnTo>
                  <a:pt x="0" y="0"/>
                </a:lnTo>
                <a:close/>
              </a:path>
              <a:path w="334400" h="186200" fill="none">
                <a:moveTo>
                  <a:pt x="0" y="186200"/>
                </a:moveTo>
                <a:lnTo>
                  <a:pt x="334400" y="186200"/>
                </a:lnTo>
              </a:path>
            </a:pathLst>
          </a:custGeom>
          <a:noFill/>
          <a:ln w="19050" cap="flat" cmpd="sng">
            <a:solidFill>
              <a:srgbClr val="69696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0" tIns="0" rIns="0" bIns="12656" anchor="ctr" anchorCtr="0"/>
          <a:p>
            <a:pPr algn="ctr"/>
            <a:r>
              <a:rPr lang="zh-CN" altLang="zh-CN" sz="1350" b="0">
                <a:solidFill>
                  <a:srgbClr val="45454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定义</a:t>
            </a:r>
            <a:endParaRPr lang="zh-CN" altLang="zh-CN" sz="1350" b="0">
              <a:solidFill>
                <a:srgbClr val="454545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6601" name="MMConnector"/>
          <p:cNvSpPr/>
          <p:nvPr>
            <p:custDataLst>
              <p:tags r:id="rId15"/>
            </p:custDataLst>
          </p:nvPr>
        </p:nvSpPr>
        <p:spPr>
          <a:xfrm flipH="1">
            <a:off x="6291739" y="1988344"/>
            <a:ext cx="229553" cy="452438"/>
          </a:xfrm>
          <a:custGeom>
            <a:avLst/>
            <a:gdLst/>
            <a:ahLst/>
            <a:cxnLst/>
            <a:pathLst>
              <a:path w="205200" h="353400" fill="none">
                <a:moveTo>
                  <a:pt x="102600" y="-176700"/>
                </a:moveTo>
                <a:cubicBezTo>
                  <a:pt x="-18012" y="-176700"/>
                  <a:pt x="48868" y="176700"/>
                  <a:pt x="-102600" y="176700"/>
                </a:cubicBezTo>
              </a:path>
            </a:pathLst>
          </a:custGeom>
          <a:noFill/>
          <a:ln w="19050" cap="rnd" cmpd="sng">
            <a:solidFill>
              <a:srgbClr val="696969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100">
              <a:solidFill>
                <a:schemeClr val="dk1"/>
              </a:solidFill>
            </a:endParaRPr>
          </a:p>
        </p:txBody>
      </p:sp>
      <p:sp>
        <p:nvSpPr>
          <p:cNvPr id="66602" name="SubTopic"/>
          <p:cNvSpPr/>
          <p:nvPr>
            <p:custDataLst>
              <p:tags r:id="rId16"/>
            </p:custDataLst>
          </p:nvPr>
        </p:nvSpPr>
        <p:spPr>
          <a:xfrm flipH="1">
            <a:off x="6636068" y="1975961"/>
            <a:ext cx="1107281" cy="238125"/>
          </a:xfrm>
          <a:custGeom>
            <a:avLst/>
            <a:gdLst>
              <a:gd name="txL" fmla="*/ 0 w 532000"/>
              <a:gd name="txT" fmla="*/ 0 h 186200"/>
              <a:gd name="txR" fmla="*/ 532000 w 532000"/>
              <a:gd name="txB" fmla="*/ 185641 h 186200"/>
            </a:gdLst>
            <a:ahLst/>
            <a:cxnLst/>
            <a:rect l="txL" t="txT" r="txR" b="txB"/>
            <a:pathLst>
              <a:path w="532000" h="186200" stroke="0">
                <a:moveTo>
                  <a:pt x="0" y="0"/>
                </a:moveTo>
                <a:lnTo>
                  <a:pt x="532000" y="0"/>
                </a:lnTo>
                <a:lnTo>
                  <a:pt x="532000" y="186200"/>
                </a:lnTo>
                <a:lnTo>
                  <a:pt x="0" y="186200"/>
                </a:lnTo>
                <a:lnTo>
                  <a:pt x="0" y="0"/>
                </a:lnTo>
                <a:close/>
              </a:path>
              <a:path w="532000" h="186200" fill="none">
                <a:moveTo>
                  <a:pt x="0" y="186200"/>
                </a:moveTo>
                <a:lnTo>
                  <a:pt x="532000" y="186200"/>
                </a:lnTo>
              </a:path>
            </a:pathLst>
          </a:custGeom>
          <a:noFill/>
          <a:ln w="19050" cap="flat" cmpd="sng">
            <a:solidFill>
              <a:srgbClr val="69696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0" tIns="0" rIns="0" bIns="12656" anchor="ctr" anchorCtr="0"/>
          <a:p>
            <a:pPr algn="ctr"/>
            <a:r>
              <a:rPr lang="zh-CN" altLang="zh-CN" sz="1350" b="0">
                <a:solidFill>
                  <a:srgbClr val="45454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解题的一般步骤</a:t>
            </a:r>
            <a:endParaRPr lang="zh-CN" altLang="zh-CN" sz="1350" b="0">
              <a:solidFill>
                <a:srgbClr val="454545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6603" name="MainIdea"/>
          <p:cNvSpPr/>
          <p:nvPr/>
        </p:nvSpPr>
        <p:spPr>
          <a:xfrm>
            <a:off x="4094262" y="2369047"/>
            <a:ext cx="992088" cy="566142"/>
          </a:xfrm>
          <a:custGeom>
            <a:avLst/>
            <a:gdLst>
              <a:gd name="txL" fmla="*/ 0 w 630800"/>
              <a:gd name="txT" fmla="*/ 0 h 433200"/>
              <a:gd name="txR" fmla="*/ 630800 w 630800"/>
              <a:gd name="txB" fmla="*/ 433200 h 433200"/>
            </a:gdLst>
            <a:ahLst/>
            <a:cxnLst/>
            <a:rect l="txL" t="txT" r="txR" b="txB"/>
            <a:pathLst>
              <a:path w="630800" h="433200">
                <a:moveTo>
                  <a:pt x="30400" y="0"/>
                </a:moveTo>
                <a:lnTo>
                  <a:pt x="600400" y="0"/>
                </a:lnTo>
                <a:cubicBezTo>
                  <a:pt x="617181" y="0"/>
                  <a:pt x="630800" y="13619"/>
                  <a:pt x="630800" y="30400"/>
                </a:cubicBezTo>
                <a:lnTo>
                  <a:pt x="630800" y="402800"/>
                </a:lnTo>
                <a:cubicBezTo>
                  <a:pt x="630800" y="419581"/>
                  <a:pt x="617181" y="433200"/>
                  <a:pt x="600400" y="433200"/>
                </a:cubicBezTo>
                <a:lnTo>
                  <a:pt x="30400" y="433200"/>
                </a:lnTo>
                <a:cubicBezTo>
                  <a:pt x="13619" y="433200"/>
                  <a:pt x="0" y="419581"/>
                  <a:pt x="0" y="402800"/>
                </a:cubicBezTo>
                <a:lnTo>
                  <a:pt x="0" y="30400"/>
                </a:lnTo>
                <a:cubicBezTo>
                  <a:pt x="0" y="13619"/>
                  <a:pt x="13619" y="0"/>
                  <a:pt x="30400" y="0"/>
                </a:cubicBezTo>
                <a:close/>
              </a:path>
            </a:pathLst>
          </a:custGeom>
          <a:solidFill>
            <a:srgbClr val="435FBC"/>
          </a:solidFill>
          <a:ln w="22800" cap="flat" cmpd="sng">
            <a:solidFill>
              <a:srgbClr val="0B5395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0" tIns="0" rIns="0" bIns="12656" anchor="ctr" anchorCtr="0"/>
          <a:p>
            <a:pPr algn="ctr"/>
            <a:r>
              <a:rPr lang="zh-CN" altLang="zh-CN" sz="1350" b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锐角三角函数</a:t>
            </a:r>
            <a:endParaRPr lang="zh-CN" altLang="zh-CN" sz="1350" b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zh-CN" sz="1350" b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及其应用</a:t>
            </a:r>
            <a:endParaRPr lang="zh-CN" altLang="zh-CN" sz="1350" b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17"/>
    </p:custData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300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604522" y="4069556"/>
            <a:ext cx="377428" cy="414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0" name="图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84672" y="697706"/>
            <a:ext cx="402431" cy="342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8" name="文本框 3"/>
          <p:cNvSpPr txBox="1"/>
          <p:nvPr>
            <p:custDataLst>
              <p:tags r:id="rId5"/>
            </p:custDataLst>
          </p:nvPr>
        </p:nvSpPr>
        <p:spPr>
          <a:xfrm>
            <a:off x="1764506" y="1438275"/>
            <a:ext cx="5688806" cy="1026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R="0" defTabSz="914400" eaLnBrk="0" hangingPunct="0">
              <a:buClrTx/>
              <a:buSzTx/>
              <a:buFont typeface="Arial" panose="020B0604020202020204" pitchFamily="34" charset="0"/>
              <a:buNone/>
            </a:pPr>
            <a:endParaRPr kumimoji="0" lang="zh-CN" altLang="en-US" sz="3040" kern="1200" cap="none" spc="0" normalizeH="0" baseline="0" noProof="1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  <a:p>
            <a:pPr marR="0" defTabSz="914400" eaLnBrk="0" hangingPunct="0"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3040" kern="1200" cap="none" spc="0" normalizeH="0" baseline="0" noProof="1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学生展示自己整理的知识框架</a:t>
            </a:r>
            <a:endParaRPr kumimoji="0" lang="zh-CN" altLang="en-US" sz="3040" kern="1200" cap="none" spc="0" normalizeH="0" baseline="0" noProof="1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43012" name="文本框 99"/>
          <p:cNvSpPr txBox="1"/>
          <p:nvPr/>
        </p:nvSpPr>
        <p:spPr>
          <a:xfrm>
            <a:off x="1337945" y="438150"/>
            <a:ext cx="7708900" cy="506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/>
            <a:r>
              <a:rPr lang="zh-CN" altLang="en-US" sz="27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板块一</a:t>
            </a:r>
            <a:r>
              <a:rPr lang="en-US" altLang="zh-CN" sz="27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sz="27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锐角三角函数的定义、特殊角的三角函数</a:t>
            </a:r>
            <a:endParaRPr lang="zh-CN" sz="27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矩形 22"/>
          <p:cNvSpPr/>
          <p:nvPr>
            <p:custDataLst>
              <p:tags r:id="rId1"/>
            </p:custDataLst>
          </p:nvPr>
        </p:nvSpPr>
        <p:spPr>
          <a:xfrm>
            <a:off x="7056835" y="-1207294"/>
            <a:ext cx="1620441" cy="41402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fontAlgn="base">
              <a:spcBef>
                <a:spcPct val="50000"/>
              </a:spcBef>
            </a:pPr>
            <a:endParaRPr lang="zh-CN" altLang="en-US" sz="2100" b="1" strike="noStrike" noProof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046" name="标题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1439466" y="5299472"/>
            <a:ext cx="6172200" cy="857250"/>
          </a:xfrm>
          <a:ln>
            <a:solidFill>
              <a:srgbClr val="000000"/>
            </a:solidFill>
            <a:miter/>
          </a:ln>
        </p:spPr>
        <p:txBody>
          <a:bodyPr lIns="76200" tIns="28575" rIns="57150" bIns="28575" anchor="ctr" anchorCtr="0"/>
          <a:p>
            <a:pPr marL="0" indent="0" algn="ctr" defTabSz="914400" fontAlgn="base">
              <a:spcAft>
                <a:spcPct val="0"/>
              </a:spcAft>
            </a:pPr>
            <a:r>
              <a:rPr lang="en-US" altLang="zh-CN" sz="3300" b="0">
                <a:solidFill>
                  <a:schemeClr val="dk2"/>
                </a:solidFill>
                <a:latin typeface="汉仪旗黑-85S" charset="0"/>
                <a:ea typeface="宋体" panose="02010600030101010101" pitchFamily="2" charset="-122"/>
                <a:sym typeface="微软雅黑" panose="020B0503020204020204" charset="-122"/>
              </a:rPr>
              <a:t>知识回顾1</a:t>
            </a:r>
            <a:endParaRPr lang="en-US" altLang="zh-CN" sz="3300" b="0">
              <a:solidFill>
                <a:schemeClr val="dk2"/>
              </a:solidFill>
              <a:latin typeface="汉仪旗黑-85S" charset="0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sp>
        <p:nvSpPr>
          <p:cNvPr id="44047" name="矩形 2"/>
          <p:cNvSpPr/>
          <p:nvPr/>
        </p:nvSpPr>
        <p:spPr>
          <a:xfrm>
            <a:off x="1547575" y="843439"/>
            <a:ext cx="3367088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一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charset="-122"/>
              </a:rPr>
              <a:t>.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锐角三角函数的概念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00" name="矩形 3"/>
          <p:cNvSpPr/>
          <p:nvPr>
            <p:custDataLst>
              <p:tags r:id="rId3"/>
            </p:custDataLst>
          </p:nvPr>
        </p:nvSpPr>
        <p:spPr>
          <a:xfrm>
            <a:off x="1427560" y="1700213"/>
            <a:ext cx="5201841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fontAlgn="base">
              <a:spcBef>
                <a:spcPct val="50000"/>
              </a:spcBef>
            </a:pPr>
            <a:r>
              <a:rPr lang="zh-CN" altLang="en-US" sz="2100" b="1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正弦：把锐角</a:t>
            </a:r>
            <a:r>
              <a:rPr lang="en-US" altLang="zh-CN" sz="2100" b="1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 sz="2100" b="1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的对边与斜边的比叫做∠</a:t>
            </a:r>
            <a:r>
              <a:rPr lang="en-US" altLang="zh-CN" sz="2100" b="1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 sz="2100" b="1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的正弦，记作 </a:t>
            </a:r>
            <a:endParaRPr lang="zh-CN" altLang="en-US" sz="2100" b="1" strike="noStrike" noProof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101" name="矩形 4"/>
          <p:cNvSpPr/>
          <p:nvPr>
            <p:custDataLst>
              <p:tags r:id="rId4"/>
            </p:custDataLst>
          </p:nvPr>
        </p:nvSpPr>
        <p:spPr>
          <a:xfrm>
            <a:off x="1143000" y="0"/>
            <a:ext cx="6858000" cy="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fontAlgn="base"/>
            <a:endParaRPr lang="en-US" altLang="zh-CN" sz="1350" strike="noStrike" noProof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44050" name="对象 5"/>
          <p:cNvGraphicFramePr>
            <a:graphicFrameLocks noChangeAspect="1"/>
          </p:cNvGraphicFramePr>
          <p:nvPr/>
        </p:nvGraphicFramePr>
        <p:xfrm>
          <a:off x="3200241" y="2038033"/>
          <a:ext cx="945356" cy="596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5" imgW="14935200" imgH="9448800" progId="Equation.DSMT4">
                  <p:embed/>
                </p:oleObj>
              </mc:Choice>
              <mc:Fallback>
                <p:oleObj name="" r:id="rId5" imgW="14935200" imgH="94488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00241" y="2038033"/>
                        <a:ext cx="945356" cy="59650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矩形 6"/>
          <p:cNvSpPr/>
          <p:nvPr>
            <p:custDataLst>
              <p:tags r:id="rId7"/>
            </p:custDataLst>
          </p:nvPr>
        </p:nvSpPr>
        <p:spPr>
          <a:xfrm>
            <a:off x="1439466" y="2672953"/>
            <a:ext cx="5704285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fontAlgn="base">
              <a:spcBef>
                <a:spcPct val="50000"/>
              </a:spcBef>
            </a:pPr>
            <a:r>
              <a:rPr lang="zh-CN" altLang="en-US" sz="2100" b="1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余弦：把锐角</a:t>
            </a:r>
            <a:r>
              <a:rPr lang="en-US" altLang="zh-CN" sz="2100" b="1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 sz="2100" b="1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的邻边与斜边的比叫做∠</a:t>
            </a:r>
            <a:r>
              <a:rPr lang="en-US" altLang="zh-CN" sz="2100" b="1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 sz="2100" b="1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的余弦，记作 </a:t>
            </a:r>
            <a:endParaRPr lang="zh-CN" altLang="en-US" sz="2100" b="1" strike="noStrike" noProof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104" name="矩形 7"/>
          <p:cNvSpPr/>
          <p:nvPr>
            <p:custDataLst>
              <p:tags r:id="rId8"/>
            </p:custDataLst>
          </p:nvPr>
        </p:nvSpPr>
        <p:spPr>
          <a:xfrm>
            <a:off x="1428750" y="3543300"/>
            <a:ext cx="5741194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fontAlgn="base">
              <a:spcBef>
                <a:spcPct val="50000"/>
              </a:spcBef>
            </a:pPr>
            <a:r>
              <a:rPr lang="zh-CN" altLang="en-US" sz="2100" b="1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正切：把锐角</a:t>
            </a:r>
            <a:r>
              <a:rPr lang="en-US" altLang="zh-CN" sz="2100" b="1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 sz="2100" b="1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的对边与邻边的比叫做∠</a:t>
            </a:r>
            <a:r>
              <a:rPr lang="en-US" altLang="zh-CN" sz="2100" b="1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 sz="2100" b="1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的正切，记作 </a:t>
            </a:r>
            <a:endParaRPr lang="zh-CN" altLang="en-US" sz="2100" b="1" strike="noStrike" noProof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105" name="矩形 8"/>
          <p:cNvSpPr/>
          <p:nvPr>
            <p:custDataLst>
              <p:tags r:id="rId9"/>
            </p:custDataLst>
          </p:nvPr>
        </p:nvSpPr>
        <p:spPr>
          <a:xfrm>
            <a:off x="1143000" y="0"/>
            <a:ext cx="6858000" cy="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fontAlgn="base"/>
            <a:endParaRPr lang="en-US" altLang="zh-CN" sz="1350" strike="noStrike" noProof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44054" name="对象 9"/>
          <p:cNvGraphicFramePr>
            <a:graphicFrameLocks noChangeAspect="1"/>
          </p:cNvGraphicFramePr>
          <p:nvPr/>
        </p:nvGraphicFramePr>
        <p:xfrm>
          <a:off x="2666762" y="3020140"/>
          <a:ext cx="917972" cy="563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0" imgW="15240000" imgH="9448800" progId="Equation.3">
                  <p:embed/>
                </p:oleObj>
              </mc:Choice>
              <mc:Fallback>
                <p:oleObj name="" r:id="rId10" imgW="15240000" imgH="9448800" progId="Equation.3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666762" y="3020140"/>
                        <a:ext cx="917972" cy="56316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7" name="矩形 10"/>
          <p:cNvSpPr/>
          <p:nvPr>
            <p:custDataLst>
              <p:tags r:id="rId12"/>
            </p:custDataLst>
          </p:nvPr>
        </p:nvSpPr>
        <p:spPr>
          <a:xfrm>
            <a:off x="1143000" y="0"/>
            <a:ext cx="6858000" cy="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fontAlgn="base"/>
            <a:endParaRPr lang="en-US" altLang="zh-CN" sz="1350" strike="noStrike" noProof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44056" name="对象 11"/>
          <p:cNvGraphicFramePr>
            <a:graphicFrameLocks noChangeAspect="1"/>
          </p:cNvGraphicFramePr>
          <p:nvPr/>
        </p:nvGraphicFramePr>
        <p:xfrm>
          <a:off x="2743280" y="3866912"/>
          <a:ext cx="945356" cy="579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3" imgW="15240000" imgH="9448800" progId="Equation.3">
                  <p:embed/>
                </p:oleObj>
              </mc:Choice>
              <mc:Fallback>
                <p:oleObj name="" r:id="rId13" imgW="15240000" imgH="9448800" progId="Equation.3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743280" y="3866912"/>
                        <a:ext cx="945356" cy="57983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057" name="图片 12"/>
          <p:cNvPicPr/>
          <p:nvPr/>
        </p:nvPicPr>
        <p:blipFill>
          <a:blip r:embed="rId15"/>
          <a:stretch>
            <a:fillRect/>
          </a:stretch>
        </p:blipFill>
        <p:spPr>
          <a:xfrm>
            <a:off x="6477000" y="864076"/>
            <a:ext cx="2021681" cy="191809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58" name="矩形 13"/>
          <p:cNvSpPr/>
          <p:nvPr/>
        </p:nvSpPr>
        <p:spPr>
          <a:xfrm>
            <a:off x="8331676" y="1581230"/>
            <a:ext cx="812006" cy="321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  <a:scene3d>
              <a:camera prst="orthographicFront"/>
              <a:lightRig rig="threePt" dir="t"/>
            </a:scene3d>
          </a:bodyPr>
          <a:p>
            <a:pPr>
              <a:spcBef>
                <a:spcPct val="50000"/>
              </a:spcBef>
            </a:pPr>
            <a:r>
              <a:rPr lang="zh-CN" altLang="en-US" sz="15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对边</a:t>
            </a:r>
            <a:r>
              <a:rPr lang="en-US" altLang="zh-CN" sz="15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</a:rPr>
              <a:t>a</a:t>
            </a:r>
            <a:endParaRPr lang="en-US" altLang="zh-CN" sz="15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</a:endParaRPr>
          </a:p>
        </p:txBody>
      </p:sp>
      <p:sp>
        <p:nvSpPr>
          <p:cNvPr id="44059" name="矩形 14"/>
          <p:cNvSpPr/>
          <p:nvPr/>
        </p:nvSpPr>
        <p:spPr>
          <a:xfrm>
            <a:off x="7195820" y="2267189"/>
            <a:ext cx="812006" cy="32194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  <a:scene3d>
              <a:camera prst="orthographicFront"/>
              <a:lightRig rig="threePt" dir="t"/>
            </a:scene3d>
          </a:bodyPr>
          <a:p>
            <a:pPr>
              <a:spcBef>
                <a:spcPct val="50000"/>
              </a:spcBef>
            </a:pPr>
            <a:r>
              <a:rPr lang="zh-CN" altLang="en-US" sz="15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邻边</a:t>
            </a:r>
            <a:r>
              <a:rPr lang="en-US" altLang="zh-CN" sz="15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</a:rPr>
              <a:t>b</a:t>
            </a:r>
            <a:endParaRPr lang="en-US" altLang="zh-CN" sz="15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</a:endParaRPr>
          </a:p>
        </p:txBody>
      </p:sp>
      <p:sp>
        <p:nvSpPr>
          <p:cNvPr id="44060" name="矩形 15"/>
          <p:cNvSpPr/>
          <p:nvPr/>
        </p:nvSpPr>
        <p:spPr>
          <a:xfrm>
            <a:off x="6781483" y="1259205"/>
            <a:ext cx="812006" cy="32194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  <a:scene3d>
              <a:camera prst="orthographicFront"/>
              <a:lightRig rig="threePt" dir="t"/>
            </a:scene3d>
          </a:bodyPr>
          <a:p>
            <a:pPr>
              <a:spcBef>
                <a:spcPct val="50000"/>
              </a:spcBef>
            </a:pPr>
            <a:r>
              <a:rPr lang="zh-CN" altLang="en-US" sz="15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斜边</a:t>
            </a:r>
            <a:r>
              <a:rPr lang="en-US" altLang="zh-CN" sz="15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</a:rPr>
              <a:t>c</a:t>
            </a:r>
            <a:endParaRPr lang="en-US" altLang="zh-CN" sz="15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</a:endParaRPr>
          </a:p>
        </p:txBody>
      </p:sp>
      <p:sp>
        <p:nvSpPr>
          <p:cNvPr id="44061" name="矩形 16"/>
          <p:cNvSpPr/>
          <p:nvPr/>
        </p:nvSpPr>
        <p:spPr>
          <a:xfrm>
            <a:off x="1295559" y="4414044"/>
            <a:ext cx="6677025" cy="41402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en-US" sz="2100" b="1">
                <a:solidFill>
                  <a:srgbClr val="FF0000"/>
                </a:solidFill>
                <a:latin typeface="微软雅黑" panose="020B0503020204020204" charset="-122"/>
              </a:rPr>
              <a:t>锐角A的正弦</a:t>
            </a:r>
            <a:r>
              <a:rPr lang="zh-CN" altLang="en-US" sz="21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en-US" sz="2100" b="1">
                <a:solidFill>
                  <a:srgbClr val="FF0000"/>
                </a:solidFill>
                <a:latin typeface="微软雅黑" panose="020B0503020204020204" charset="-122"/>
              </a:rPr>
              <a:t>余弦</a:t>
            </a:r>
            <a:r>
              <a:rPr lang="zh-CN" altLang="en-US" sz="21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en-US" sz="2100" b="1">
                <a:solidFill>
                  <a:srgbClr val="FF0000"/>
                </a:solidFill>
                <a:latin typeface="微软雅黑" panose="020B0503020204020204" charset="-122"/>
              </a:rPr>
              <a:t>正切都叫做∠A的锐角三角函数.</a:t>
            </a:r>
            <a:endParaRPr lang="en-US" altLang="en-US" sz="2100" b="1">
              <a:solidFill>
                <a:srgbClr val="FF0000"/>
              </a:solidFill>
              <a:latin typeface="微软雅黑" panose="020B0503020204020204" charset="-122"/>
            </a:endParaRPr>
          </a:p>
        </p:txBody>
      </p:sp>
      <p:sp>
        <p:nvSpPr>
          <p:cNvPr id="44064" name="Date Placeholder 1"/>
          <p:cNvSpPr>
            <a:spLocks noGrp="1"/>
          </p:cNvSpPr>
          <p:nvPr>
            <p:ph type="dt" sz="half" idx="10"/>
            <p:custDataLst>
              <p:tags r:id="rId16"/>
            </p:custDataLst>
          </p:nvPr>
        </p:nvSpPr>
        <p:spPr>
          <a:xfrm>
            <a:off x="2014538" y="4682729"/>
            <a:ext cx="1428750" cy="342900"/>
          </a:xfrm>
          <a:noFill/>
          <a:ln>
            <a:noFill/>
          </a:ln>
        </p:spPr>
        <p:txBody>
          <a:bodyPr lIns="68580" tIns="34290" rIns="68580" bIns="34290" anchor="b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>
              <a:buClrTx/>
              <a:buSzTx/>
              <a:buFontTx/>
            </a:pPr>
            <a:endParaRPr lang="en-US" altLang="zh-CN" sz="1050">
              <a:solidFill>
                <a:schemeClr val="dk1"/>
              </a:solidFill>
              <a:latin typeface="微软雅黑" panose="020B0503020204020204" charset="-122"/>
            </a:endParaRPr>
          </a:p>
        </p:txBody>
      </p:sp>
      <p:sp>
        <p:nvSpPr>
          <p:cNvPr id="44065" name="Footer Placeholder 2"/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>
          <a:xfrm>
            <a:off x="3886200" y="4682729"/>
            <a:ext cx="2171700" cy="342900"/>
          </a:xfrm>
          <a:noFill/>
          <a:ln>
            <a:noFill/>
          </a:ln>
        </p:spPr>
        <p:txBody>
          <a:bodyPr lIns="68580" tIns="34290" rIns="68580" bIns="34290" anchor="b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 algn="ctr">
              <a:buClrTx/>
              <a:buSzTx/>
              <a:buFontTx/>
            </a:pPr>
            <a:endParaRPr lang="en-US" altLang="zh-CN" sz="1050">
              <a:solidFill>
                <a:schemeClr val="dk1"/>
              </a:solidFill>
              <a:latin typeface="微软雅黑" panose="020B0503020204020204" charset="-122"/>
            </a:endParaRPr>
          </a:p>
        </p:txBody>
      </p:sp>
      <p:sp>
        <p:nvSpPr>
          <p:cNvPr id="2" name="文本框 99"/>
          <p:cNvSpPr txBox="1"/>
          <p:nvPr/>
        </p:nvSpPr>
        <p:spPr>
          <a:xfrm>
            <a:off x="1337945" y="438150"/>
            <a:ext cx="7708900" cy="506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/>
            <a:r>
              <a:rPr lang="zh-CN" altLang="en-US" sz="27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板块一</a:t>
            </a:r>
            <a:r>
              <a:rPr lang="en-US" altLang="zh-CN" sz="27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sz="27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锐角三角函数的定义、特殊角的三角函数</a:t>
            </a:r>
            <a:endParaRPr lang="zh-CN" sz="27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1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61" grpId="0"/>
      <p:bldP spid="4406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5057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604522" y="4069556"/>
            <a:ext cx="377428" cy="414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58" name="图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84672" y="697706"/>
            <a:ext cx="402431" cy="342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1" name="文本框 3"/>
          <p:cNvSpPr txBox="1"/>
          <p:nvPr>
            <p:custDataLst>
              <p:tags r:id="rId5"/>
            </p:custDataLst>
          </p:nvPr>
        </p:nvSpPr>
        <p:spPr>
          <a:xfrm>
            <a:off x="1371600" y="1428750"/>
            <a:ext cx="6400800" cy="2174240"/>
          </a:xfrm>
          <a:prstGeom prst="rect">
            <a:avLst/>
          </a:prstGeom>
          <a:noFill/>
          <a:ln w="9525">
            <a:noFill/>
          </a:ln>
        </p:spPr>
        <p:txBody>
          <a:bodyPr lIns="51435" tIns="25717" rIns="51435" bIns="25717" anchor="t" anchorCtr="0">
            <a:spAutoFit/>
          </a:bodyPr>
          <a:p>
            <a:pPr eaLnBrk="0" hangingPunct="0"/>
            <a:r>
              <a:rPr lang="zh-CN" sz="3000" noProof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温馨提示：</a:t>
            </a:r>
            <a:endParaRPr lang="zh-CN" sz="3000" noProof="1" dirty="0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eaLnBrk="0" hangingPunct="0"/>
            <a:endParaRPr lang="zh-CN" sz="3000" noProof="1" dirty="0">
              <a:solidFill>
                <a:schemeClr val="dk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0" hangingPunct="0"/>
            <a:r>
              <a:rPr lang="zh-CN" altLang="en-US" sz="3000" baseline="30000" noProof="1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</a:t>
            </a:r>
            <a:r>
              <a:rPr lang="en-US" altLang="zh-CN" sz="3000" baseline="30000" noProof="1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</a:t>
            </a:r>
            <a:r>
              <a:rPr lang="zh-CN" altLang="en-US" sz="3000" baseline="30000" noProof="1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）锐角三角函数值是指两条线段的比值，没有单位</a:t>
            </a:r>
            <a:endParaRPr lang="zh-CN" altLang="en-US" sz="3000" baseline="30000" noProof="1" dirty="0">
              <a:solidFill>
                <a:schemeClr val="dk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0" hangingPunct="0"/>
            <a:r>
              <a:rPr lang="zh-CN" altLang="en-US" sz="3000" baseline="30000" noProof="1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</a:t>
            </a:r>
            <a:r>
              <a:rPr lang="en-US" altLang="zh-CN" sz="3000" baseline="30000" noProof="1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</a:t>
            </a:r>
            <a:r>
              <a:rPr lang="zh-CN" altLang="en-US" sz="3000" baseline="30000" noProof="1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）锐角三角函数的大小仅与角的大小有关，与该角所</a:t>
            </a:r>
            <a:r>
              <a:rPr lang="en-US" altLang="zh-CN" sz="3000" baseline="30000" noProof="1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   </a:t>
            </a:r>
            <a:r>
              <a:rPr lang="zh-CN" altLang="en-US" sz="3000" baseline="30000" noProof="1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处的三角形的形状、大小无关；</a:t>
            </a:r>
            <a:endParaRPr lang="zh-CN" altLang="en-US" sz="3000" baseline="30000" noProof="1" dirty="0">
              <a:solidFill>
                <a:schemeClr val="dk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0" hangingPunct="0"/>
            <a:r>
              <a:rPr lang="zh-CN" altLang="en-US" sz="3000" baseline="30000" noProof="1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</a:t>
            </a:r>
            <a:r>
              <a:rPr lang="en-US" altLang="zh-CN" sz="3000" baseline="30000" noProof="1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</a:t>
            </a:r>
            <a:r>
              <a:rPr lang="zh-CN" altLang="en-US" sz="3000" baseline="30000" noProof="1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）运用锐角三角函数解题，需构造直角三角形。</a:t>
            </a:r>
            <a:endParaRPr lang="zh-CN" altLang="en-US" sz="3000" baseline="30000" noProof="1" dirty="0">
              <a:solidFill>
                <a:schemeClr val="dk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" name="文本框 99"/>
          <p:cNvSpPr txBox="1"/>
          <p:nvPr/>
        </p:nvSpPr>
        <p:spPr>
          <a:xfrm>
            <a:off x="1184910" y="438150"/>
            <a:ext cx="7708900" cy="506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/>
            <a:r>
              <a:rPr lang="zh-CN" altLang="en-US" sz="27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板块一</a:t>
            </a:r>
            <a:r>
              <a:rPr lang="en-US" altLang="zh-CN" sz="27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sz="27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锐角三角函数的定义、特殊角的三角函数</a:t>
            </a:r>
            <a:endParaRPr lang="zh-CN" sz="27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93" name="标题 19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1520429" y="5353050"/>
            <a:ext cx="6172200" cy="857250"/>
          </a:xfrm>
          <a:ln>
            <a:solidFill>
              <a:srgbClr val="000000"/>
            </a:solidFill>
            <a:miter/>
          </a:ln>
        </p:spPr>
        <p:txBody>
          <a:bodyPr lIns="76200" tIns="28575" rIns="57150" bIns="28575" anchor="ctr" anchorCtr="0"/>
          <a:p>
            <a:pPr marL="0" indent="0" algn="ctr" defTabSz="914400" fontAlgn="base">
              <a:spcAft>
                <a:spcPct val="0"/>
              </a:spcAft>
            </a:pPr>
            <a:r>
              <a:rPr lang="en-US" altLang="zh-CN" sz="3300" b="0">
                <a:solidFill>
                  <a:schemeClr val="dk2"/>
                </a:solidFill>
                <a:latin typeface="汉仪旗黑-85S" charset="0"/>
                <a:ea typeface="宋体" panose="02010600030101010101" pitchFamily="2" charset="-122"/>
                <a:sym typeface="微软雅黑" panose="020B0503020204020204" charset="-122"/>
              </a:rPr>
              <a:t>知识回顾2</a:t>
            </a:r>
            <a:endParaRPr lang="en-US" altLang="zh-CN" sz="3300" b="0">
              <a:solidFill>
                <a:schemeClr val="dk2"/>
              </a:solidFill>
              <a:latin typeface="汉仪旗黑-85S" charset="0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pic>
        <p:nvPicPr>
          <p:cNvPr id="46094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1480106" y="1352471"/>
            <a:ext cx="4699397" cy="29206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95" name="矩形 2"/>
          <p:cNvSpPr/>
          <p:nvPr/>
        </p:nvSpPr>
        <p:spPr>
          <a:xfrm>
            <a:off x="1600280" y="931625"/>
            <a:ext cx="4351734" cy="50673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7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二</a:t>
            </a:r>
            <a:r>
              <a:rPr lang="en-US" altLang="zh-CN" sz="2700" b="1">
                <a:solidFill>
                  <a:srgbClr val="FF0000"/>
                </a:solidFill>
                <a:latin typeface="微软雅黑" panose="020B0503020204020204" charset="-122"/>
              </a:rPr>
              <a:t>.</a:t>
            </a:r>
            <a:r>
              <a:rPr lang="zh-CN" altLang="en-US" sz="27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特殊角的三角函数值</a:t>
            </a:r>
            <a:endParaRPr lang="zh-CN" altLang="en-US" sz="27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46096" name="对象 3"/>
          <p:cNvGraphicFramePr>
            <a:graphicFrameLocks noChangeAspect="1"/>
          </p:cNvGraphicFramePr>
          <p:nvPr/>
        </p:nvGraphicFramePr>
        <p:xfrm>
          <a:off x="3276521" y="1814830"/>
          <a:ext cx="251222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3" imgW="3657600" imgH="9448800" progId="Equation.3">
                  <p:embed/>
                </p:oleObj>
              </mc:Choice>
              <mc:Fallback>
                <p:oleObj name="" r:id="rId3" imgW="3657600" imgH="9448800" progId="Equation.3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6521" y="1814830"/>
                        <a:ext cx="251222" cy="647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7" name="对象 4"/>
          <p:cNvGraphicFramePr>
            <a:graphicFrameLocks noChangeAspect="1"/>
          </p:cNvGraphicFramePr>
          <p:nvPr/>
        </p:nvGraphicFramePr>
        <p:xfrm>
          <a:off x="5410280" y="1802130"/>
          <a:ext cx="402431" cy="684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" r:id="rId5" imgW="6096000" imgH="10363200" progId="Equation.3">
                  <p:embed/>
                </p:oleObj>
              </mc:Choice>
              <mc:Fallback>
                <p:oleObj name="" r:id="rId5" imgW="6096000" imgH="10363200" progId="Equation.3">
                  <p:embed/>
                  <p:pic>
                    <p:nvPicPr>
                      <p:cNvPr id="0" name="图片 308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10280" y="1802130"/>
                        <a:ext cx="402431" cy="68461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8" name="对象 5"/>
          <p:cNvGraphicFramePr>
            <a:graphicFrameLocks noChangeAspect="1"/>
          </p:cNvGraphicFramePr>
          <p:nvPr/>
        </p:nvGraphicFramePr>
        <p:xfrm>
          <a:off x="4267439" y="1785461"/>
          <a:ext cx="433388" cy="701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7" imgW="6400800" imgH="10363200" progId="Equation.3">
                  <p:embed/>
                </p:oleObj>
              </mc:Choice>
              <mc:Fallback>
                <p:oleObj name="" r:id="rId7" imgW="6400800" imgH="10363200" progId="Equation.3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67439" y="1785461"/>
                        <a:ext cx="433388" cy="70127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9" name="对象 6"/>
          <p:cNvGraphicFramePr>
            <a:graphicFrameLocks noChangeAspect="1"/>
          </p:cNvGraphicFramePr>
          <p:nvPr/>
        </p:nvGraphicFramePr>
        <p:xfrm>
          <a:off x="5486321" y="2776538"/>
          <a:ext cx="219075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9" imgW="3657600" imgH="9448800" progId="Equation.3">
                  <p:embed/>
                </p:oleObj>
              </mc:Choice>
              <mc:Fallback>
                <p:oleObj name="" r:id="rId9" imgW="3657600" imgH="9448800" progId="Equation.3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86321" y="2776538"/>
                        <a:ext cx="219075" cy="5667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00" name="对象 7"/>
          <p:cNvGraphicFramePr>
            <a:graphicFrameLocks noChangeAspect="1"/>
          </p:cNvGraphicFramePr>
          <p:nvPr/>
        </p:nvGraphicFramePr>
        <p:xfrm>
          <a:off x="3130788" y="2733040"/>
          <a:ext cx="397669" cy="675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" r:id="rId10" imgW="6096000" imgH="10363200" progId="Equation.3">
                  <p:embed/>
                </p:oleObj>
              </mc:Choice>
              <mc:Fallback>
                <p:oleObj name="" r:id="rId10" imgW="6096000" imgH="10363200" progId="Equation.3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30788" y="2733040"/>
                        <a:ext cx="397669" cy="67508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01" name="对象 8"/>
          <p:cNvGraphicFramePr>
            <a:graphicFrameLocks noChangeAspect="1"/>
          </p:cNvGraphicFramePr>
          <p:nvPr/>
        </p:nvGraphicFramePr>
        <p:xfrm>
          <a:off x="4224973" y="2729310"/>
          <a:ext cx="4000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" r:id="rId11" imgW="266700" imgH="431800" progId="Equation.3">
                  <p:embed/>
                </p:oleObj>
              </mc:Choice>
              <mc:Fallback>
                <p:oleObj name="" r:id="rId11" imgW="266700" imgH="431800" progId="Equation.3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224973" y="2729310"/>
                        <a:ext cx="400050" cy="647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02" name="对象 9"/>
          <p:cNvGraphicFramePr>
            <a:graphicFrameLocks noChangeAspect="1"/>
          </p:cNvGraphicFramePr>
          <p:nvPr/>
        </p:nvGraphicFramePr>
        <p:xfrm>
          <a:off x="3130788" y="3597355"/>
          <a:ext cx="365522" cy="621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" r:id="rId13" imgW="6096000" imgH="10363200" progId="Equation.3">
                  <p:embed/>
                </p:oleObj>
              </mc:Choice>
              <mc:Fallback>
                <p:oleObj name="" r:id="rId13" imgW="6096000" imgH="10363200" progId="Equation.3">
                  <p:embed/>
                  <p:pic>
                    <p:nvPicPr>
                      <p:cNvPr id="0" name="图片 3086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130788" y="3597355"/>
                        <a:ext cx="365522" cy="62150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03" name="对象 10"/>
          <p:cNvGraphicFramePr>
            <a:graphicFrameLocks noChangeAspect="1"/>
          </p:cNvGraphicFramePr>
          <p:nvPr/>
        </p:nvGraphicFramePr>
        <p:xfrm>
          <a:off x="4479608" y="3777060"/>
          <a:ext cx="145256" cy="270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" r:id="rId15" imgW="2133600" imgH="3962400" progId="Equation.3">
                  <p:embed/>
                </p:oleObj>
              </mc:Choice>
              <mc:Fallback>
                <p:oleObj name="" r:id="rId15" imgW="2133600" imgH="3962400" progId="Equation.3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479608" y="3777060"/>
                        <a:ext cx="145256" cy="27027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04" name="对象 11"/>
          <p:cNvGraphicFramePr>
            <a:graphicFrameLocks noChangeAspect="1"/>
          </p:cNvGraphicFramePr>
          <p:nvPr/>
        </p:nvGraphicFramePr>
        <p:xfrm>
          <a:off x="5334159" y="3665776"/>
          <a:ext cx="378619" cy="378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17" imgW="5486400" imgH="5486400" progId="Equation.3">
                  <p:embed/>
                </p:oleObj>
              </mc:Choice>
              <mc:Fallback>
                <p:oleObj name="" r:id="rId17" imgW="5486400" imgH="5486400" progId="Equation.3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334159" y="3665776"/>
                        <a:ext cx="378619" cy="37861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1" name="右箭头 12"/>
          <p:cNvSpPr/>
          <p:nvPr>
            <p:custDataLst>
              <p:tags r:id="rId19"/>
            </p:custDataLst>
          </p:nvPr>
        </p:nvSpPr>
        <p:spPr>
          <a:xfrm>
            <a:off x="1981280" y="2531269"/>
            <a:ext cx="5400675" cy="270272"/>
          </a:xfrm>
          <a:prstGeom prst="rightArrow">
            <a:avLst>
              <a:gd name="adj1" fmla="val 13972"/>
              <a:gd name="adj2" fmla="val 320365"/>
            </a:avLst>
          </a:prstGeom>
          <a:solidFill>
            <a:srgbClr val="FF0000"/>
          </a:solidFill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pPr fontAlgn="base"/>
            <a:endParaRPr lang="en-US" altLang="zh-CN" sz="1350" strike="noStrike" noProof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182" name="左箭头 13"/>
          <p:cNvSpPr/>
          <p:nvPr>
            <p:custDataLst>
              <p:tags r:id="rId20"/>
            </p:custDataLst>
          </p:nvPr>
        </p:nvSpPr>
        <p:spPr>
          <a:xfrm>
            <a:off x="1519952" y="3449241"/>
            <a:ext cx="5185172" cy="270272"/>
          </a:xfrm>
          <a:prstGeom prst="leftArrow">
            <a:avLst>
              <a:gd name="adj1" fmla="val 18638"/>
              <a:gd name="adj2" fmla="val 291594"/>
            </a:avLst>
          </a:prstGeom>
          <a:solidFill>
            <a:srgbClr val="0066FF"/>
          </a:solidFill>
          <a:ln w="9525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pPr fontAlgn="base"/>
            <a:endParaRPr lang="en-US" altLang="zh-CN" sz="1350" strike="noStrike" noProof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183" name="右箭头 14"/>
          <p:cNvSpPr/>
          <p:nvPr>
            <p:custDataLst>
              <p:tags r:id="rId21"/>
            </p:custDataLst>
          </p:nvPr>
        </p:nvSpPr>
        <p:spPr>
          <a:xfrm>
            <a:off x="1904921" y="4104720"/>
            <a:ext cx="5400675" cy="270272"/>
          </a:xfrm>
          <a:prstGeom prst="rightArrow">
            <a:avLst>
              <a:gd name="adj1" fmla="val 13972"/>
              <a:gd name="adj2" fmla="val 320366"/>
            </a:avLst>
          </a:prstGeom>
          <a:solidFill>
            <a:srgbClr val="FF0000"/>
          </a:solidFill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pPr fontAlgn="base"/>
            <a:endParaRPr lang="en-US" altLang="zh-CN" sz="1350" strike="noStrike" noProof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185" name="矩形 16"/>
          <p:cNvSpPr/>
          <p:nvPr>
            <p:custDataLst>
              <p:tags r:id="rId22"/>
            </p:custDataLst>
          </p:nvPr>
        </p:nvSpPr>
        <p:spPr>
          <a:xfrm>
            <a:off x="1520190" y="4247991"/>
            <a:ext cx="549783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fontAlgn="base">
              <a:spcBef>
                <a:spcPct val="50000"/>
              </a:spcBef>
            </a:pPr>
            <a:r>
              <a:rPr lang="zh-CN" altLang="en-US" sz="2100" b="1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en-US" sz="2400" b="1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锐角的三角函数值有何变化规律呢？</a:t>
            </a:r>
            <a:endParaRPr lang="zh-CN" altLang="en-US" sz="2400" b="1" strike="noStrike" noProof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6110" name="Date Placeholder 3"/>
          <p:cNvSpPr>
            <a:spLocks noGrp="1"/>
          </p:cNvSpPr>
          <p:nvPr>
            <p:ph type="dt" sz="half" idx="10"/>
            <p:custDataLst>
              <p:tags r:id="rId23"/>
            </p:custDataLst>
          </p:nvPr>
        </p:nvSpPr>
        <p:spPr>
          <a:xfrm>
            <a:off x="2014538" y="4682729"/>
            <a:ext cx="1428750" cy="342900"/>
          </a:xfrm>
          <a:noFill/>
          <a:ln>
            <a:noFill/>
          </a:ln>
        </p:spPr>
        <p:txBody>
          <a:bodyPr lIns="68580" tIns="34290" rIns="68580" bIns="34290" anchor="b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>
              <a:buClrTx/>
              <a:buSzTx/>
              <a:buFontTx/>
            </a:pPr>
            <a:endParaRPr lang="en-US" altLang="zh-CN" sz="1050">
              <a:solidFill>
                <a:schemeClr val="dk1"/>
              </a:solidFill>
              <a:latin typeface="微软雅黑" panose="020B0503020204020204" charset="-122"/>
            </a:endParaRPr>
          </a:p>
        </p:txBody>
      </p:sp>
      <p:sp>
        <p:nvSpPr>
          <p:cNvPr id="46111" name="Footer Placeholder 4"/>
          <p:cNvSpPr>
            <a:spLocks noGrp="1"/>
          </p:cNvSpPr>
          <p:nvPr>
            <p:ph type="ftr" sz="quarter" idx="11"/>
            <p:custDataLst>
              <p:tags r:id="rId24"/>
            </p:custDataLst>
          </p:nvPr>
        </p:nvSpPr>
        <p:spPr>
          <a:xfrm>
            <a:off x="3886200" y="4682729"/>
            <a:ext cx="2171700" cy="342900"/>
          </a:xfrm>
          <a:noFill/>
          <a:ln>
            <a:noFill/>
          </a:ln>
        </p:spPr>
        <p:txBody>
          <a:bodyPr lIns="68580" tIns="34290" rIns="68580" bIns="34290" anchor="b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 algn="ctr">
              <a:buClrTx/>
              <a:buSzTx/>
              <a:buFontTx/>
            </a:pPr>
            <a:endParaRPr lang="en-US" altLang="zh-CN" sz="1050">
              <a:solidFill>
                <a:schemeClr val="dk1"/>
              </a:solidFill>
              <a:latin typeface="微软雅黑" panose="020B0503020204020204" charset="-122"/>
            </a:endParaRPr>
          </a:p>
        </p:txBody>
      </p:sp>
      <p:sp>
        <p:nvSpPr>
          <p:cNvPr id="2" name="文本框 99"/>
          <p:cNvSpPr txBox="1"/>
          <p:nvPr/>
        </p:nvSpPr>
        <p:spPr>
          <a:xfrm>
            <a:off x="1337945" y="438150"/>
            <a:ext cx="7708900" cy="506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/>
            <a:r>
              <a:rPr lang="zh-CN" altLang="en-US" sz="27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板块一</a:t>
            </a:r>
            <a:r>
              <a:rPr lang="en-US" altLang="zh-CN" sz="27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sz="27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锐角三角函数的定义、特殊角的三角函数</a:t>
            </a:r>
            <a:endParaRPr lang="zh-CN" sz="27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矩形 16"/>
          <p:cNvSpPr/>
          <p:nvPr>
            <p:custDataLst>
              <p:tags r:id="rId25"/>
            </p:custDataLst>
          </p:nvPr>
        </p:nvSpPr>
        <p:spPr>
          <a:xfrm>
            <a:off x="1524000" y="4667726"/>
            <a:ext cx="549783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fontAlgn="base">
              <a:spcBef>
                <a:spcPct val="50000"/>
              </a:spcBef>
            </a:pPr>
            <a:r>
              <a:rPr lang="zh-CN" altLang="en-US" sz="2100" b="1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互余的两个角</a:t>
            </a:r>
            <a:r>
              <a:rPr lang="zh-CN" altLang="en-US" sz="2400" b="1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三角函数值有什么关系？</a:t>
            </a:r>
            <a:endParaRPr lang="zh-CN" altLang="en-US" sz="2400" b="1" strike="noStrike" noProof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2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5" grpId="0"/>
      <p:bldP spid="7185" grpId="1"/>
      <p:bldP spid="7181" grpId="0" animBg="1"/>
      <p:bldP spid="7181" grpId="1" animBg="1"/>
      <p:bldP spid="7182" grpId="0" animBg="1"/>
      <p:bldP spid="7182" grpId="1" animBg="1"/>
      <p:bldP spid="7183" grpId="0" animBg="1"/>
      <p:bldP spid="7183" grpId="1" animBg="1"/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矩形 23"/>
          <p:cNvSpPr/>
          <p:nvPr>
            <p:custDataLst>
              <p:tags r:id="rId1"/>
            </p:custDataLst>
          </p:nvPr>
        </p:nvSpPr>
        <p:spPr>
          <a:xfrm>
            <a:off x="1601391" y="1437085"/>
            <a:ext cx="6000750" cy="41402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fontAlgn="base">
              <a:spcBef>
                <a:spcPct val="50000"/>
              </a:spcBef>
            </a:pPr>
            <a:endParaRPr lang="zh-CN" altLang="en-US" sz="2100" b="1" strike="noStrike" noProof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7118" name="矩形 8"/>
          <p:cNvSpPr/>
          <p:nvPr>
            <p:custDataLst>
              <p:tags r:id="rId2"/>
            </p:custDataLst>
          </p:nvPr>
        </p:nvSpPr>
        <p:spPr>
          <a:xfrm>
            <a:off x="1654969" y="951310"/>
            <a:ext cx="5973366" cy="82994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400" b="1">
                <a:solidFill>
                  <a:schemeClr val="dk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</a:rPr>
              <a:t>  1.</a:t>
            </a:r>
            <a:r>
              <a:rPr lang="zh-CN" altLang="en-US" sz="2400" b="1">
                <a:solidFill>
                  <a:schemeClr val="dk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</a:rPr>
              <a:t>计算</a:t>
            </a:r>
            <a:endParaRPr lang="en-US" altLang="zh-CN" sz="2400" b="1">
              <a:solidFill>
                <a:schemeClr val="dk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</a:endParaRPr>
          </a:p>
          <a:p>
            <a:r>
              <a:rPr lang="zh-CN" altLang="en-US" sz="2400" b="1">
                <a:solidFill>
                  <a:schemeClr val="dk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</a:rPr>
              <a:t>（</a:t>
            </a:r>
            <a:r>
              <a:rPr lang="en-US" altLang="zh-CN" sz="2400" b="1">
                <a:solidFill>
                  <a:schemeClr val="dk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</a:rPr>
              <a:t>1</a:t>
            </a:r>
            <a:r>
              <a:rPr lang="zh-CN" altLang="en-US" sz="2400" b="1">
                <a:solidFill>
                  <a:schemeClr val="dk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</a:rPr>
              <a:t>）</a:t>
            </a:r>
            <a:r>
              <a:rPr lang="en-US" altLang="zh-CN" sz="2400" b="1">
                <a:solidFill>
                  <a:schemeClr val="dk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</a:rPr>
              <a:t>2sin30 °+tan45 ° ×cos60°</a:t>
            </a:r>
            <a:endParaRPr lang="en-US" altLang="zh-CN" sz="2400" b="1">
              <a:solidFill>
                <a:schemeClr val="dk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</a:endParaRPr>
          </a:p>
        </p:txBody>
      </p:sp>
      <p:sp>
        <p:nvSpPr>
          <p:cNvPr id="47119" name="矩形 12"/>
          <p:cNvSpPr/>
          <p:nvPr/>
        </p:nvSpPr>
        <p:spPr>
          <a:xfrm>
            <a:off x="2014300" y="3543538"/>
            <a:ext cx="5732859" cy="460375"/>
          </a:xfrm>
          <a:prstGeom prst="rect">
            <a:avLst/>
          </a:prstGeom>
          <a:noFill/>
          <a:ln w="38100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步骤：一“代”二“算”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7125" name="Date Placeholder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2014538" y="4682729"/>
            <a:ext cx="1428750" cy="342900"/>
          </a:xfrm>
          <a:noFill/>
          <a:ln>
            <a:noFill/>
          </a:ln>
        </p:spPr>
        <p:txBody>
          <a:bodyPr lIns="68580" tIns="34290" rIns="68580" bIns="34290" anchor="b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>
              <a:buClrTx/>
              <a:buSzTx/>
              <a:buFontTx/>
            </a:pPr>
            <a:endParaRPr lang="en-US" altLang="zh-CN" sz="1050">
              <a:solidFill>
                <a:schemeClr val="dk1"/>
              </a:solidFill>
              <a:latin typeface="微软雅黑" panose="020B0503020204020204" charset="-122"/>
            </a:endParaRPr>
          </a:p>
        </p:txBody>
      </p:sp>
      <p:sp>
        <p:nvSpPr>
          <p:cNvPr id="22531" name="文本框 22530"/>
          <p:cNvSpPr txBox="1"/>
          <p:nvPr>
            <p:custDataLst>
              <p:tags r:id="rId4"/>
            </p:custDataLst>
          </p:nvPr>
        </p:nvSpPr>
        <p:spPr>
          <a:xfrm>
            <a:off x="1905080" y="2419112"/>
            <a:ext cx="4861322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chemeClr val="dk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</a:rPr>
              <a:t>(2) tan30°</a:t>
            </a:r>
            <a:r>
              <a:rPr lang="zh-CN" altLang="zh-CN" sz="2400" b="1" dirty="0">
                <a:solidFill>
                  <a:schemeClr val="dk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·</a:t>
            </a:r>
            <a:r>
              <a:rPr lang="zh-CN" altLang="en-US" sz="2400" b="1">
                <a:solidFill>
                  <a:schemeClr val="dk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2400" b="1">
                <a:solidFill>
                  <a:schemeClr val="dk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</a:rPr>
              <a:t>tan60°+cos</a:t>
            </a:r>
            <a:r>
              <a:rPr lang="en-US" altLang="zh-CN" sz="2400" b="1" baseline="30000">
                <a:solidFill>
                  <a:schemeClr val="dk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</a:rPr>
              <a:t>2</a:t>
            </a:r>
            <a:r>
              <a:rPr lang="en-US" altLang="zh-CN" sz="2400" b="1">
                <a:solidFill>
                  <a:schemeClr val="dk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</a:rPr>
              <a:t>30°</a:t>
            </a:r>
            <a:endParaRPr lang="en-US" altLang="zh-CN" sz="2400" b="1">
              <a:solidFill>
                <a:schemeClr val="dk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</a:endParaRPr>
          </a:p>
        </p:txBody>
      </p:sp>
      <p:sp>
        <p:nvSpPr>
          <p:cNvPr id="43012" name="文本框 99"/>
          <p:cNvSpPr txBox="1"/>
          <p:nvPr/>
        </p:nvSpPr>
        <p:spPr>
          <a:xfrm>
            <a:off x="1337945" y="438150"/>
            <a:ext cx="7708900" cy="506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/>
            <a:r>
              <a:rPr lang="zh-CN" altLang="en-US" sz="27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板块一</a:t>
            </a:r>
            <a:r>
              <a:rPr lang="en-US" altLang="zh-CN" sz="27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sz="27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锐角三角函数的定义、特殊角的三角函数</a:t>
            </a:r>
            <a:endParaRPr lang="zh-CN" sz="27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8" grpId="0"/>
      <p:bldP spid="47118" grpId="1"/>
      <p:bldP spid="22531" grpId="0"/>
      <p:bldP spid="22531" grpId="1"/>
      <p:bldP spid="47119" grpId="0" bldLvl="0" animBg="1"/>
      <p:bldP spid="4711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41" name="标题 20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1412081" y="5325666"/>
            <a:ext cx="6172200" cy="857250"/>
          </a:xfrm>
          <a:ln>
            <a:solidFill>
              <a:srgbClr val="000000"/>
            </a:solidFill>
            <a:miter/>
          </a:ln>
        </p:spPr>
        <p:txBody>
          <a:bodyPr lIns="76200" tIns="28575" rIns="57150" bIns="28575" anchor="ctr" anchorCtr="0"/>
          <a:p>
            <a:pPr marL="0" indent="0" algn="ctr" defTabSz="914400" fontAlgn="base">
              <a:spcAft>
                <a:spcPct val="0"/>
              </a:spcAft>
            </a:pPr>
            <a:r>
              <a:rPr lang="en-US" altLang="zh-CN" sz="3300" b="0">
                <a:solidFill>
                  <a:schemeClr val="dk2"/>
                </a:solidFill>
                <a:latin typeface="汉仪旗黑-85S" charset="0"/>
                <a:ea typeface="宋体" panose="02010600030101010101" pitchFamily="2" charset="-122"/>
                <a:sym typeface="微软雅黑" panose="020B0503020204020204" charset="-122"/>
              </a:rPr>
              <a:t>知识回顾3</a:t>
            </a:r>
            <a:endParaRPr lang="en-US" altLang="zh-CN" sz="3300" b="0">
              <a:solidFill>
                <a:schemeClr val="dk2"/>
              </a:solidFill>
              <a:latin typeface="汉仪旗黑-85S" charset="0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sp>
        <p:nvSpPr>
          <p:cNvPr id="48142" name="矩形 1"/>
          <p:cNvSpPr/>
          <p:nvPr/>
        </p:nvSpPr>
        <p:spPr>
          <a:xfrm>
            <a:off x="1447800" y="438309"/>
            <a:ext cx="4474369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50000"/>
              </a:spcBef>
            </a:pPr>
            <a:r>
              <a:rPr 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板块二、解直角三角形</a:t>
            </a:r>
            <a:endParaRPr lang="zh-CN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8143" name="矩形 2"/>
          <p:cNvSpPr/>
          <p:nvPr/>
        </p:nvSpPr>
        <p:spPr>
          <a:xfrm>
            <a:off x="1547813" y="1518047"/>
            <a:ext cx="5811441" cy="73723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1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由直角三角形中，除直角外的已知元素，求出所有未知元素的过程，叫做解直角三角形</a:t>
            </a:r>
            <a:r>
              <a:rPr lang="en-US" altLang="zh-CN" sz="21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</a:rPr>
              <a:t>.</a:t>
            </a:r>
            <a:endParaRPr lang="en-US" altLang="zh-CN" sz="21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</a:endParaRPr>
          </a:p>
        </p:txBody>
      </p:sp>
      <p:sp>
        <p:nvSpPr>
          <p:cNvPr id="48144" name="矩形 3"/>
          <p:cNvSpPr/>
          <p:nvPr/>
        </p:nvSpPr>
        <p:spPr>
          <a:xfrm>
            <a:off x="1547813" y="1059656"/>
            <a:ext cx="5216129" cy="41402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100" b="1">
                <a:solidFill>
                  <a:srgbClr val="FF0000"/>
                </a:solidFill>
                <a:latin typeface="微软雅黑" panose="020B0503020204020204" charset="-122"/>
              </a:rPr>
              <a:t>1.</a:t>
            </a:r>
            <a:r>
              <a:rPr lang="zh-CN" altLang="en-US" sz="21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什么叫解直角三角形？</a:t>
            </a:r>
            <a:endParaRPr lang="zh-CN" altLang="en-US" sz="21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8145" name="矩形 4"/>
          <p:cNvSpPr/>
          <p:nvPr/>
        </p:nvSpPr>
        <p:spPr>
          <a:xfrm>
            <a:off x="1628775" y="2356247"/>
            <a:ext cx="4783931" cy="41402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100" b="1">
                <a:solidFill>
                  <a:srgbClr val="FF0000"/>
                </a:solidFill>
                <a:latin typeface="微软雅黑" panose="020B0503020204020204" charset="-122"/>
              </a:rPr>
              <a:t>2.</a:t>
            </a:r>
            <a:r>
              <a:rPr lang="zh-CN" altLang="en-US" sz="21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直角三角形中的边角关系：</a:t>
            </a:r>
            <a:endParaRPr lang="zh-CN" altLang="en-US" sz="21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48146" name="对象 5"/>
          <p:cNvGraphicFramePr>
            <a:graphicFrameLocks noChangeAspect="1"/>
          </p:cNvGraphicFramePr>
          <p:nvPr/>
        </p:nvGraphicFramePr>
        <p:xfrm>
          <a:off x="3518297" y="2842022"/>
          <a:ext cx="1432322" cy="363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" r:id="rId2" imgW="18897600" imgH="4876800" progId="Equation.3">
                  <p:embed/>
                </p:oleObj>
              </mc:Choice>
              <mc:Fallback>
                <p:oleObj name="" r:id="rId2" imgW="18897600" imgH="4876800" progId="Equation.3">
                  <p:embed/>
                  <p:pic>
                    <p:nvPicPr>
                      <p:cNvPr id="0" name="图片 309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18297" y="2842022"/>
                        <a:ext cx="1432322" cy="36314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47" name="矩形 6"/>
          <p:cNvSpPr/>
          <p:nvPr/>
        </p:nvSpPr>
        <p:spPr>
          <a:xfrm>
            <a:off x="3977878" y="3327797"/>
            <a:ext cx="2702719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1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∠</a:t>
            </a:r>
            <a:r>
              <a:rPr lang="en-US" altLang="zh-CN" sz="1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</a:rPr>
              <a:t>A</a:t>
            </a:r>
            <a:r>
              <a:rPr lang="zh-CN" altLang="en-US" sz="1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十∠</a:t>
            </a:r>
            <a:r>
              <a:rPr lang="en-US" altLang="zh-CN" sz="1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</a:rPr>
              <a:t>B</a:t>
            </a:r>
            <a:r>
              <a:rPr lang="zh-CN" altLang="en-US" sz="1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＝</a:t>
            </a:r>
            <a:r>
              <a:rPr lang="en-US" altLang="zh-CN" sz="1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</a:rPr>
              <a:t>90°</a:t>
            </a:r>
            <a:r>
              <a:rPr lang="en-US" altLang="zh-CN" sz="1800" b="1">
                <a:solidFill>
                  <a:srgbClr val="FF0000"/>
                </a:solidFill>
                <a:latin typeface="微软雅黑" panose="020B0503020204020204" charset="-122"/>
              </a:rPr>
              <a:t> </a:t>
            </a:r>
            <a:endParaRPr lang="en-US" altLang="zh-CN" sz="1800" b="1">
              <a:solidFill>
                <a:srgbClr val="FF0000"/>
              </a:solidFill>
              <a:latin typeface="微软雅黑" panose="020B0503020204020204" charset="-122"/>
            </a:endParaRPr>
          </a:p>
        </p:txBody>
      </p:sp>
      <p:sp>
        <p:nvSpPr>
          <p:cNvPr id="9224" name="矩形 7"/>
          <p:cNvSpPr/>
          <p:nvPr>
            <p:custDataLst>
              <p:tags r:id="rId4"/>
            </p:custDataLst>
          </p:nvPr>
        </p:nvSpPr>
        <p:spPr>
          <a:xfrm>
            <a:off x="1143000" y="2425304"/>
            <a:ext cx="6858000" cy="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fontAlgn="base"/>
            <a:endParaRPr lang="en-US" altLang="zh-CN" sz="1350" strike="noStrike" noProof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48149" name="对象 8"/>
          <p:cNvGraphicFramePr>
            <a:graphicFrameLocks noChangeAspect="1"/>
          </p:cNvGraphicFramePr>
          <p:nvPr/>
        </p:nvGraphicFramePr>
        <p:xfrm>
          <a:off x="3762375" y="3732610"/>
          <a:ext cx="971550" cy="613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" r:id="rId5" imgW="14935200" imgH="9448800" progId="Equation.3">
                  <p:embed/>
                </p:oleObj>
              </mc:Choice>
              <mc:Fallback>
                <p:oleObj name="" r:id="rId5" imgW="14935200" imgH="9448800" progId="Equation.3">
                  <p:embed/>
                  <p:pic>
                    <p:nvPicPr>
                      <p:cNvPr id="0" name="图片 308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62375" y="3732610"/>
                        <a:ext cx="971550" cy="61317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6" name="矩形 9"/>
          <p:cNvSpPr/>
          <p:nvPr>
            <p:custDataLst>
              <p:tags r:id="rId7"/>
            </p:custDataLst>
          </p:nvPr>
        </p:nvSpPr>
        <p:spPr>
          <a:xfrm>
            <a:off x="1143000" y="2425304"/>
            <a:ext cx="6858000" cy="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fontAlgn="base"/>
            <a:endParaRPr lang="en-US" altLang="zh-CN" sz="1350" strike="noStrike" noProof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48151" name="对象 10"/>
          <p:cNvGraphicFramePr>
            <a:graphicFrameLocks noChangeAspect="1"/>
          </p:cNvGraphicFramePr>
          <p:nvPr/>
        </p:nvGraphicFramePr>
        <p:xfrm>
          <a:off x="4950619" y="3732610"/>
          <a:ext cx="998935" cy="611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" r:id="rId8" imgW="15240000" imgH="9448800" progId="Equation.3">
                  <p:embed/>
                </p:oleObj>
              </mc:Choice>
              <mc:Fallback>
                <p:oleObj name="" r:id="rId8" imgW="15240000" imgH="9448800" progId="Equation.3">
                  <p:embed/>
                  <p:pic>
                    <p:nvPicPr>
                      <p:cNvPr id="0" name="图片 309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50619" y="3732610"/>
                        <a:ext cx="998935" cy="61198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8" name="矩形 11"/>
          <p:cNvSpPr/>
          <p:nvPr>
            <p:custDataLst>
              <p:tags r:id="rId10"/>
            </p:custDataLst>
          </p:nvPr>
        </p:nvSpPr>
        <p:spPr>
          <a:xfrm>
            <a:off x="1143000" y="2425304"/>
            <a:ext cx="6858000" cy="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fontAlgn="base"/>
            <a:endParaRPr lang="en-US" altLang="zh-CN" sz="1350" strike="noStrike" noProof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48153" name="对象 12"/>
          <p:cNvGraphicFramePr>
            <a:graphicFrameLocks noChangeAspect="1"/>
          </p:cNvGraphicFramePr>
          <p:nvPr/>
        </p:nvGraphicFramePr>
        <p:xfrm>
          <a:off x="6199426" y="3663791"/>
          <a:ext cx="1079897" cy="660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" r:id="rId11" imgW="15240000" imgH="9448800" progId="Equation.3">
                  <p:embed/>
                </p:oleObj>
              </mc:Choice>
              <mc:Fallback>
                <p:oleObj name="" r:id="rId11" imgW="15240000" imgH="9448800" progId="Equation.3">
                  <p:embed/>
                  <p:pic>
                    <p:nvPicPr>
                      <p:cNvPr id="0" name="图片 309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199426" y="3663791"/>
                        <a:ext cx="1079897" cy="66079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0" name="矩形 13"/>
          <p:cNvSpPr/>
          <p:nvPr>
            <p:custDataLst>
              <p:tags r:id="rId13"/>
            </p:custDataLst>
          </p:nvPr>
        </p:nvSpPr>
        <p:spPr>
          <a:xfrm>
            <a:off x="1601391" y="4326731"/>
            <a:ext cx="6271022" cy="7835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fontAlgn="base">
              <a:spcBef>
                <a:spcPct val="50000"/>
              </a:spcBef>
            </a:pPr>
            <a:r>
              <a:rPr lang="zh-CN" altLang="en-US" sz="2100" b="1" strike="noStrike" noProof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归纳：只要知道其中的</a:t>
            </a:r>
            <a:r>
              <a:rPr lang="en-US" altLang="zh-CN" sz="2100" b="1" strike="noStrike" noProof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100" b="1" strike="noStrike" noProof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个元素（至少有一个是边），就可以求出其余</a:t>
            </a:r>
            <a:r>
              <a:rPr lang="en-US" altLang="zh-CN" sz="2100" b="1" strike="noStrike" noProof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100" b="1" strike="noStrike" noProof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个未知</a:t>
            </a:r>
            <a:r>
              <a:rPr lang="zh-CN" altLang="en-US" sz="2400" b="1" strike="noStrike" noProof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元素</a:t>
            </a:r>
            <a:r>
              <a:rPr lang="en-US" altLang="zh-CN" sz="2100" b="1" strike="noStrike" noProof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 </a:t>
            </a:r>
            <a:endParaRPr lang="en-US" altLang="zh-CN" sz="2100" b="1" strike="noStrike" noProof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8155" name="矩形 14"/>
          <p:cNvSpPr/>
          <p:nvPr/>
        </p:nvSpPr>
        <p:spPr>
          <a:xfrm>
            <a:off x="1439466" y="2814638"/>
            <a:ext cx="2757488" cy="41402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  <a:scene3d>
              <a:camera prst="orthographicFront"/>
              <a:lightRig rig="threePt" dir="t"/>
            </a:scene3d>
          </a:bodyPr>
          <a:p>
            <a:pPr>
              <a:spcBef>
                <a:spcPct val="50000"/>
              </a:spcBef>
            </a:pPr>
            <a:r>
              <a:rPr lang="zh-CN" altLang="en-US" sz="21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1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</a:rPr>
              <a:t>1</a:t>
            </a:r>
            <a:r>
              <a:rPr lang="zh-CN" altLang="en-US" sz="21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）三边关系：</a:t>
            </a:r>
            <a:endParaRPr lang="zh-CN" altLang="en-US" sz="21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8156" name="矩形 15"/>
          <p:cNvSpPr/>
          <p:nvPr/>
        </p:nvSpPr>
        <p:spPr>
          <a:xfrm>
            <a:off x="4950619" y="2814638"/>
            <a:ext cx="2351485" cy="41402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1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（勾股定理）</a:t>
            </a:r>
            <a:endParaRPr lang="zh-CN" altLang="en-US" sz="21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8157" name="矩形 16"/>
          <p:cNvSpPr/>
          <p:nvPr/>
        </p:nvSpPr>
        <p:spPr>
          <a:xfrm>
            <a:off x="1439466" y="3300413"/>
            <a:ext cx="3243263" cy="41402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  <a:scene3d>
              <a:camera prst="orthographicFront"/>
              <a:lightRig rig="threePt" dir="t"/>
            </a:scene3d>
          </a:bodyPr>
          <a:p>
            <a:pPr>
              <a:spcBef>
                <a:spcPct val="50000"/>
              </a:spcBef>
            </a:pPr>
            <a:r>
              <a:rPr lang="zh-CN" altLang="en-US" sz="21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1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</a:rPr>
              <a:t>2</a:t>
            </a:r>
            <a:r>
              <a:rPr lang="zh-CN" altLang="en-US" sz="21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）两锐角的关系：</a:t>
            </a:r>
            <a:endParaRPr lang="zh-CN" altLang="en-US" sz="21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8158" name="矩形 17"/>
          <p:cNvSpPr/>
          <p:nvPr/>
        </p:nvSpPr>
        <p:spPr>
          <a:xfrm>
            <a:off x="1439466" y="3813572"/>
            <a:ext cx="2892028" cy="41402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  <a:scene3d>
              <a:camera prst="orthographicFront"/>
              <a:lightRig rig="threePt" dir="t"/>
            </a:scene3d>
          </a:bodyPr>
          <a:p>
            <a:pPr>
              <a:spcBef>
                <a:spcPct val="50000"/>
              </a:spcBef>
            </a:pPr>
            <a:r>
              <a:rPr lang="zh-CN" altLang="en-US" sz="21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1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</a:rPr>
              <a:t>3</a:t>
            </a:r>
            <a:r>
              <a:rPr lang="zh-CN" altLang="en-US" sz="21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）边角的关系：</a:t>
            </a:r>
            <a:endParaRPr lang="zh-CN" altLang="en-US" sz="21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8159" name="Date Placeholder 3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2014538" y="4682729"/>
            <a:ext cx="1428750" cy="342900"/>
          </a:xfrm>
          <a:noFill/>
          <a:ln>
            <a:noFill/>
          </a:ln>
        </p:spPr>
        <p:txBody>
          <a:bodyPr lIns="68580" tIns="34290" rIns="68580" bIns="34290" anchor="b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>
              <a:buClrTx/>
              <a:buSzTx/>
              <a:buFontTx/>
            </a:pPr>
            <a:endParaRPr lang="en-US" altLang="zh-CN" sz="1050">
              <a:solidFill>
                <a:schemeClr val="dk1"/>
              </a:solidFill>
              <a:latin typeface="微软雅黑" panose="020B0503020204020204" charset="-122"/>
            </a:endParaRPr>
          </a:p>
        </p:txBody>
      </p:sp>
      <p:sp>
        <p:nvSpPr>
          <p:cNvPr id="48160" name="Footer Placeholder 4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3886200" y="4682729"/>
            <a:ext cx="2171700" cy="342900"/>
          </a:xfrm>
          <a:noFill/>
          <a:ln>
            <a:noFill/>
          </a:ln>
        </p:spPr>
        <p:txBody>
          <a:bodyPr lIns="68580" tIns="34290" rIns="68580" bIns="34290" anchor="b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 algn="ctr">
              <a:buClrTx/>
              <a:buSzTx/>
              <a:buFontTx/>
            </a:pPr>
            <a:endParaRPr lang="en-US" altLang="zh-CN" sz="1050">
              <a:solidFill>
                <a:schemeClr val="dk1"/>
              </a:solidFill>
              <a:latin typeface="微软雅黑" panose="020B0503020204020204" charset="-122"/>
            </a:endParaRPr>
          </a:p>
        </p:txBody>
      </p:sp>
    </p:spTree>
    <p:custDataLst>
      <p:tags r:id="rId1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4" grpId="0"/>
      <p:bldP spid="48144" grpId="1"/>
      <p:bldP spid="48143" grpId="0"/>
      <p:bldP spid="48143" grpId="1"/>
      <p:bldP spid="48145" grpId="0"/>
      <p:bldP spid="48145" grpId="1"/>
      <p:bldP spid="48155" grpId="0"/>
      <p:bldP spid="48155" grpId="1"/>
      <p:bldP spid="48156" grpId="0"/>
      <p:bldP spid="48156" grpId="1"/>
      <p:bldP spid="48157" grpId="0"/>
      <p:bldP spid="48157" grpId="1"/>
      <p:bldP spid="48147" grpId="0"/>
      <p:bldP spid="48147" grpId="1"/>
      <p:bldP spid="48158" grpId="0"/>
      <p:bldP spid="48158" grpId="1"/>
      <p:bldP spid="9230" grpId="0"/>
      <p:bldP spid="923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5364" name="对象 18445"/>
          <p:cNvGraphicFramePr/>
          <p:nvPr/>
        </p:nvGraphicFramePr>
        <p:xfrm>
          <a:off x="1600042" y="3181270"/>
          <a:ext cx="5927725" cy="1210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11233150" imgH="2889250" progId="Word.Document.8">
                  <p:embed/>
                </p:oleObj>
              </mc:Choice>
              <mc:Fallback>
                <p:oleObj name="" r:id="rId1" imgW="11233150" imgH="2889250" progId="Word.Document.8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600042" y="3181270"/>
                        <a:ext cx="5927725" cy="121094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7" name="文本框 18446"/>
          <p:cNvSpPr txBox="1"/>
          <p:nvPr/>
        </p:nvSpPr>
        <p:spPr>
          <a:xfrm>
            <a:off x="3997821" y="2490490"/>
            <a:ext cx="192405" cy="10668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100">
                <a:latin typeface="Times New Roman" panose="02020603050405020304" pitchFamily="18" charset="0"/>
                <a:ea typeface="宋体" panose="02010600030101010101" pitchFamily="2" charset="-122"/>
              </a:rPr>
              <a:t>2 </a:t>
            </a:r>
            <a:endParaRPr lang="zh-CN" altLang="en-US" sz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19457" name="对象 22541"/>
          <p:cNvGraphicFramePr/>
          <p:nvPr/>
        </p:nvGraphicFramePr>
        <p:xfrm>
          <a:off x="1447641" y="1047433"/>
          <a:ext cx="6317615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3" imgW="11233150" imgH="3365500" progId="Word.Document.8">
                  <p:embed/>
                </p:oleObj>
              </mc:Choice>
              <mc:Fallback>
                <p:oleObj name="" r:id="rId3" imgW="11233150" imgH="3365500" progId="Word.Document.8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7641" y="1047433"/>
                        <a:ext cx="6317615" cy="18954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42" name="矩形 1"/>
          <p:cNvSpPr/>
          <p:nvPr/>
        </p:nvSpPr>
        <p:spPr>
          <a:xfrm>
            <a:off x="1447800" y="438309"/>
            <a:ext cx="4474369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50000"/>
              </a:spcBef>
            </a:pPr>
            <a:r>
              <a:rPr 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板块二、解直角三角形</a:t>
            </a:r>
            <a:endParaRPr lang="zh-CN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5"/>
    </p:custData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47" name="文本框 18446"/>
          <p:cNvSpPr txBox="1"/>
          <p:nvPr/>
        </p:nvSpPr>
        <p:spPr>
          <a:xfrm>
            <a:off x="3997821" y="2490490"/>
            <a:ext cx="192405" cy="10668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100">
                <a:latin typeface="Times New Roman" panose="02020603050405020304" pitchFamily="18" charset="0"/>
                <a:ea typeface="宋体" panose="02010600030101010101" pitchFamily="2" charset="-122"/>
              </a:rPr>
              <a:t>2 </a:t>
            </a:r>
            <a:endParaRPr lang="zh-CN" altLang="en-US" sz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8142" name="矩形 1"/>
          <p:cNvSpPr/>
          <p:nvPr/>
        </p:nvSpPr>
        <p:spPr>
          <a:xfrm>
            <a:off x="1447800" y="438309"/>
            <a:ext cx="4474369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50000"/>
              </a:spcBef>
            </a:pPr>
            <a:r>
              <a:rPr 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板块二、解直角三角形</a:t>
            </a:r>
            <a:endParaRPr lang="zh-CN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2148" name="对象 2147"/>
          <p:cNvGraphicFramePr>
            <a:graphicFrameLocks noChangeAspect="1"/>
          </p:cNvGraphicFramePr>
          <p:nvPr/>
        </p:nvGraphicFramePr>
        <p:xfrm>
          <a:off x="761763" y="895350"/>
          <a:ext cx="6084570" cy="889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" r:id="rId1" imgW="8121650" imgH="1200150" progId="Word.Document.8">
                  <p:embed/>
                </p:oleObj>
              </mc:Choice>
              <mc:Fallback>
                <p:oleObj name="" r:id="rId1" imgW="8121650" imgH="1200150" progId="Word.Document.8">
                  <p:embed/>
                  <p:pic>
                    <p:nvPicPr>
                      <p:cNvPr id="0" name="图片 309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61763" y="895350"/>
                        <a:ext cx="6084570" cy="88963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784985"/>
            <a:ext cx="6762750" cy="173355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7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3c62719c-1614-4611-84c2-9f31273bde9f}"/>
  <p:tag name="KSO_WM_UNIT_TYPE" val="i"/>
</p:tagLst>
</file>

<file path=ppt/tags/tag10.xml><?xml version="1.0" encoding="utf-8"?>
<p:tagLst xmlns:p="http://schemas.openxmlformats.org/presentationml/2006/main">
  <p:tag name="KSO_WM_UNIT_TEXT_FILL_FORE_SCHEMECOLOR_INDEX_BRIGHTNESS" val="0"/>
  <p:tag name="KSO_WM_UNIT_TEXT_FILL_FORE_SCHEMECOLOR_INDEX" val="1"/>
  <p:tag name="KSO_WM_UNIT_TEXT_FILL_TYPE" val="1"/>
</p:tagLst>
</file>

<file path=ppt/tags/tag10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1.xml><?xml version="1.0" encoding="utf-8"?>
<p:tagLst xmlns:p="http://schemas.openxmlformats.org/presentationml/2006/main">
  <p:tag name="REFSHAPE" val="581044196"/>
</p:tagLst>
</file>

<file path=ppt/tags/tag102.xml><?xml version="1.0" encoding="utf-8"?>
<p:tagLst xmlns:p="http://schemas.openxmlformats.org/presentationml/2006/main">
  <p:tag name="KSO_WM_SPECIAL_SOURCE" val="bdnull"/>
</p:tagLst>
</file>

<file path=ppt/tags/tag1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.xml><?xml version="1.0" encoding="utf-8"?>
<p:tagLst xmlns:p="http://schemas.openxmlformats.org/presentationml/2006/main">
  <p:tag name="KSO_WM_SLIDE_BK_DARK_LIGHT" val="2"/>
  <p:tag name="KSO_WM_SLIDE_BACKGROUND_TYPE" val="general"/>
  <p:tag name="KSO_WM_SPECIAL_SOURCE" val="bdnull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e876e9c5-8aa2-4ec5-9910-1c9933c45be9}"/>
  <p:tag name="KSO_WM_UNIT_TYPE" val="i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5fb0e568-668e-47d1-8d48-552179754665}"/>
  <p:tag name="KSO_WM_UNIT_TYPE" val="i"/>
</p:tagLst>
</file>

<file path=ppt/tags/tag18.xml><?xml version="1.0" encoding="utf-8"?>
<p:tagLst xmlns:p="http://schemas.openxmlformats.org/presentationml/2006/main">
  <p:tag name="KSO_WM_UNIT_TEXT_FILL_FORE_SCHEMECOLOR_INDEX_BRIGHTNESS" val="0"/>
  <p:tag name="KSO_WM_UNIT_TEXT_FILL_FORE_SCHEMECOLOR_INDEX" val="1"/>
  <p:tag name="KSO_WM_UNIT_TEXT_FILL_TYPE" val="1"/>
</p:tagLst>
</file>

<file path=ppt/tags/tag19.xml><?xml version="1.0" encoding="utf-8"?>
<p:tagLst xmlns:p="http://schemas.openxmlformats.org/presentationml/2006/main">
  <p:tag name="KSO_WM_SLIDE_BK_DARK_LIGHT" val=""/>
  <p:tag name="KSO_WM_SLIDE_BACKGROUND_TYPE" val="general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4e2b4c4b-f7bb-4e8d-91aa-28fec4fe836e}"/>
  <p:tag name="KSO_WM_UNIT_TYPE" val="i"/>
</p:tagLst>
</file>

<file path=ppt/tags/tag20.xml><?xml version="1.0" encoding="utf-8"?>
<p:tagLst xmlns:p="http://schemas.openxmlformats.org/presentationml/2006/main">
  <p:tag name="KSO_WM_UNIT_TEXT_FILL_FORE_SCHEMECOLOR_INDEX_BRIGHTNESS" val="0"/>
  <p:tag name="KSO_WM_UNIT_TEXT_FILL_FORE_SCHEMECOLOR_INDEX" val="15"/>
  <p:tag name="KSO_WM_UNIT_TEXT_FILL_TYPE" val="1"/>
</p:tagLst>
</file>

<file path=ppt/tags/tag21.xml><?xml version="1.0" encoding="utf-8"?>
<p:tagLst xmlns:p="http://schemas.openxmlformats.org/presentationml/2006/main">
  <p:tag name="KSO_WM_UNIT_LINE_FORE_SCHEMECOLOR_INDEX_BRIGHTNESS" val="0"/>
  <p:tag name="KSO_WM_UNIT_LINE_FORE_SCHEMECOLOR_INDEX" val="11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.xml><?xml version="1.0" encoding="utf-8"?>
<p:tagLst xmlns:p="http://schemas.openxmlformats.org/presentationml/2006/main">
  <p:tag name="KSO_WM_UNIT_LINE_FORE_SCHEMECOLOR_INDEX_BRIGHTNESS" val="0"/>
  <p:tag name="KSO_WM_UNIT_LINE_FORE_SCHEMECOLOR_INDEX" val="11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4.xml><?xml version="1.0" encoding="utf-8"?>
<p:tagLst xmlns:p="http://schemas.openxmlformats.org/presentationml/2006/main">
  <p:tag name="KSO_WM_UNIT_TEXT_FILL_FORE_SCHEMECOLOR_INDEX_BRIGHTNESS" val="0"/>
  <p:tag name="KSO_WM_UNIT_TEXT_FILL_FORE_SCHEMECOLOR_INDEX" val="1"/>
  <p:tag name="KSO_WM_UNIT_TEXT_FILL_TYPE" val="1"/>
</p:tagLst>
</file>

<file path=ppt/tags/tag2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7.xml><?xml version="1.0" encoding="utf-8"?>
<p:tagLst xmlns:p="http://schemas.openxmlformats.org/presentationml/2006/main">
  <p:tag name="KSO_WM_UNIT_TEXT_FILL_FORE_SCHEMECOLOR_INDEX_BRIGHTNESS" val="0"/>
  <p:tag name="KSO_WM_UNIT_TEXT_FILL_FORE_SCHEMECOLOR_INDEX" val="1"/>
  <p:tag name="KSO_WM_UNIT_TEXT_FILL_TYPE" val="1"/>
</p:tagLst>
</file>

<file path=ppt/tags/tag28.xml><?xml version="1.0" encoding="utf-8"?>
<p:tagLst xmlns:p="http://schemas.openxmlformats.org/presentationml/2006/main">
  <p:tag name="KSO_WM_SLIDE_BK_DARK_LIGHT" val="2"/>
  <p:tag name="KSO_WM_SLIDE_BACKGROUND_TYPE" val="general"/>
  <p:tag name="KSO_WM_SPECIAL_SOURCE" val="bdnull"/>
</p:tagLst>
</file>

<file path=ppt/tags/tag2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.xml><?xml version="1.0" encoding="utf-8"?>
<p:tagLst xmlns:p="http://schemas.openxmlformats.org/presentationml/2006/main">
  <p:tag name="KSO_WM_UNIT_TEXT_FILL_FORE_SCHEMECOLOR_INDEX_BRIGHTNESS" val="0"/>
  <p:tag name="KSO_WM_UNIT_TEXT_FILL_FORE_SCHEMECOLOR_INDEX" val="1"/>
  <p:tag name="KSO_WM_UNIT_TEXT_FILL_TYPE" val="1"/>
</p:tagLst>
</file>

<file path=ppt/tags/tag3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UNIT_TEXT_SHADOW_SCHEMECOLOR_INDEX_BRIGHTNESS" val="0"/>
  <p:tag name="KSO_WM_UNIT_TEXT_SHADOW_SCHEMECOLOR_INDEX" val="1"/>
</p:tagLst>
</file>

<file path=ppt/tags/tag3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UNIT_TEXT_SHADOW_SCHEMECOLOR_INDEX_BRIGHTNESS" val="0"/>
  <p:tag name="KSO_WM_UNIT_TEXT_SHADOW_SCHEMECOLOR_INDEX" val="1"/>
</p:tagLst>
</file>

<file path=ppt/tags/tag33.xml><?xml version="1.0" encoding="utf-8"?>
<p:tagLst xmlns:p="http://schemas.openxmlformats.org/presentationml/2006/main">
  <p:tag name="KSO_WM_SLIDE_BK_DARK_LIGHT" val="2"/>
  <p:tag name="KSO_WM_SLIDE_BACKGROUND_TYPE" val="general"/>
  <p:tag name="KSO_WM_SPECIAL_SOURCE" val="bdnull"/>
</p:tagLst>
</file>

<file path=ppt/tags/tag34.xml><?xml version="1.0" encoding="utf-8"?>
<p:tagLst xmlns:p="http://schemas.openxmlformats.org/presentationml/2006/main">
  <p:tag name="KSO_WM_UNIT_TEXT_FILL_FORE_SCHEMECOLOR_INDEX_BRIGHTNESS" val="0"/>
  <p:tag name="KSO_WM_UNIT_TEXT_FILL_FORE_SCHEMECOLOR_INDEX" val="15"/>
  <p:tag name="KSO_WM_UNIT_TEXT_FILL_TYPE" val="1"/>
</p:tagLst>
</file>

<file path=ppt/tags/tag3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8.xml><?xml version="1.0" encoding="utf-8"?>
<p:tagLst xmlns:p="http://schemas.openxmlformats.org/presentationml/2006/main">
  <p:tag name="KSO_WM_UNIT_TEXT_FILL_FORE_SCHEMECOLOR_INDEX_BRIGHTNESS" val="0"/>
  <p:tag name="KSO_WM_UNIT_TEXT_FILL_FORE_SCHEMECOLOR_INDEX" val="1"/>
  <p:tag name="KSO_WM_UNIT_TEXT_FILL_TYPE" val="1"/>
</p:tagLst>
</file>

<file path=ppt/tags/tag3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.xml><?xml version="1.0" encoding="utf-8"?>
<p:tagLst xmlns:p="http://schemas.openxmlformats.org/presentationml/2006/main">
  <p:tag name="KSO_WM_SLIDE_BK_DARK_LIGHT" val=""/>
  <p:tag name="KSO_WM_SLIDE_BACKGROUND_TYPE" val="general"/>
  <p:tag name="KSO_WM_SPECIAL_SOURCE" val="bdnull"/>
</p:tagLst>
</file>

<file path=ppt/tags/tag4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1.xml><?xml version="1.0" encoding="utf-8"?>
<p:tagLst xmlns:p="http://schemas.openxmlformats.org/presentationml/2006/main">
  <p:tag name="KSO_WM_SLIDE_BK_DARK_LIGHT" val="2"/>
  <p:tag name="KSO_WM_SLIDE_BACKGROUND_TYPE" val="general"/>
  <p:tag name="KSO_WM_SPECIAL_SOURCE" val="bdnull"/>
</p:tagLst>
</file>

<file path=ppt/tags/tag42.xml><?xml version="1.0" encoding="utf-8"?>
<p:tagLst xmlns:p="http://schemas.openxmlformats.org/presentationml/2006/main">
  <p:tag name="KSO_WM_SPECIAL_SOURCE" val="bdnull"/>
</p:tagLst>
</file>

<file path=ppt/tags/tag43.xml><?xml version="1.0" encoding="utf-8"?>
<p:tagLst xmlns:p="http://schemas.openxmlformats.org/presentationml/2006/main">
  <p:tag name="KSO_WM_SPECIAL_SOURCE" val="bdnull"/>
</p:tagLst>
</file>

<file path=ppt/tags/tag44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45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46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47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48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49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0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51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5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8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59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6.xml><?xml version="1.0" encoding="utf-8"?>
<p:tagLst xmlns:p="http://schemas.openxmlformats.org/presentationml/2006/main">
  <p:tag name="KSO_WM_UNIT_TEXT_FILL_FORE_SCHEMECOLOR_INDEX_BRIGHTNESS" val="0"/>
  <p:tag name="KSO_WM_UNIT_TEXT_FILL_FORE_SCHEMECOLOR_INDEX" val="15"/>
  <p:tag name="KSO_WM_UNIT_TEXT_FILL_TYPE" val="1"/>
</p:tagLst>
</file>

<file path=ppt/tags/tag60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6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8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69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7.xml><?xml version="1.0" encoding="utf-8"?>
<p:tagLst xmlns:p="http://schemas.openxmlformats.org/presentationml/2006/main">
  <p:tag name="KSO_WM_UNIT_TEXT_FILL_FORE_SCHEMECOLOR_INDEX_BRIGHTNESS" val="0"/>
  <p:tag name="KSO_WM_UNIT_TEXT_FILL_FORE_SCHEMECOLOR_INDEX" val="1"/>
  <p:tag name="KSO_WM_UNIT_TEXT_FILL_TYPE" val="1"/>
</p:tagLst>
</file>

<file path=ppt/tags/tag7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7.xml><?xml version="1.0" encoding="utf-8"?>
<p:tagLst xmlns:p="http://schemas.openxmlformats.org/presentationml/2006/main">
  <p:tag name="KSO_WM_SLIDE_BK_DARK_LIGHT" val="2"/>
  <p:tag name="KSO_WM_SLIDE_BACKGROUND_TYPE" val="general"/>
  <p:tag name="KSO_WM_SPECIAL_SOURCE" val="bdnull"/>
</p:tagLst>
</file>

<file path=ppt/tags/tag78.xml><?xml version="1.0" encoding="utf-8"?>
<p:tagLst xmlns:p="http://schemas.openxmlformats.org/presentationml/2006/main">
  <p:tag name="KSO_WM_SPECIAL_SOURCE" val="bdnull"/>
</p:tagLst>
</file>

<file path=ppt/tags/tag7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1.xml><?xml version="1.0" encoding="utf-8"?>
<p:tagLst xmlns:p="http://schemas.openxmlformats.org/presentationml/2006/main">
  <p:tag name="KSO_WM_SLIDE_BK_DARK_LIGHT" val="2"/>
  <p:tag name="KSO_WM_SLIDE_BACKGROUND_TYPE" val="general"/>
  <p:tag name="KSO_WM_SPECIAL_SOURCE" val="bdnull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f33af9be-73ae-4e92-9ad2-3d612e0539ef}"/>
  <p:tag name="KSO_WM_UNIT_TYPE" val="i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6a5dc2f4-8a10-463a-8b12-f31c014efa8c}"/>
  <p:tag name="KSO_WM_UNIT_TYPE" val="i"/>
</p:tagLst>
</file>

<file path=ppt/tags/tag84.xml><?xml version="1.0" encoding="utf-8"?>
<p:tagLst xmlns:p="http://schemas.openxmlformats.org/presentationml/2006/main">
  <p:tag name="KSO_WM_UNIT_TEXT_FILL_FORE_SCHEMECOLOR_INDEX_BRIGHTNESS" val="0"/>
  <p:tag name="KSO_WM_UNIT_TEXT_FILL_FORE_SCHEMECOLOR_INDEX" val="1"/>
  <p:tag name="KSO_WM_UNIT_TEXT_FILL_TYPE" val="1"/>
</p:tagLst>
</file>

<file path=ppt/tags/tag8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6.xml><?xml version="1.0" encoding="utf-8"?>
<p:tagLst xmlns:p="http://schemas.openxmlformats.org/presentationml/2006/main">
  <p:tag name="KSO_WM_SLIDE_BK_DARK_LIGHT" val=""/>
  <p:tag name="KSO_WM_SLIDE_BACKGROUND_TYPE" val="general"/>
  <p:tag name="KSO_WM_SPECIAL_SOURCE" val="bdnull"/>
</p:tagLst>
</file>

<file path=ppt/tags/tag8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.xml><?xml version="1.0" encoding="utf-8"?>
<p:tagLst xmlns:p="http://schemas.openxmlformats.org/presentationml/2006/main">
  <p:tag name="KSO_WM_UNIT_TEXT_FILL_FORE_SCHEMECOLOR_INDEX_BRIGHTNESS" val="0"/>
  <p:tag name="KSO_WM_UNIT_TEXT_FILL_FORE_SCHEMECOLOR_INDEX" val="1"/>
  <p:tag name="KSO_WM_UNIT_TEXT_FILL_TYPE" val="1"/>
</p:tagLst>
</file>

<file path=ppt/tags/tag9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7.xml><?xml version="1.0" encoding="utf-8"?>
<p:tagLst xmlns:p="http://schemas.openxmlformats.org/presentationml/2006/main">
  <p:tag name="REFSHAPE" val="581042020"/>
  <p:tag name="KSO_WM_UNIT_TEXT_FILL_FORE_SCHEMECOLOR_INDEX_BRIGHTNESS" val="0"/>
  <p:tag name="KSO_WM_UNIT_TEXT_FILL_FORE_SCHEMECOLOR_INDEX" val="13"/>
  <p:tag name="KSO_WM_UNIT_TEXT_FILL_TYPE" val="1"/>
</p:tagLst>
</file>

<file path=ppt/tags/tag98.xml><?xml version="1.0" encoding="utf-8"?>
<p:tagLst xmlns:p="http://schemas.openxmlformats.org/presentationml/2006/main">
  <p:tag name="REFSHAPE" val="581042156"/>
  <p:tag name="KSO_WM_UNIT_TEXT_FILL_FORE_SCHEMECOLOR_INDEX_BRIGHTNESS" val="0"/>
  <p:tag name="KSO_WM_UNIT_TEXT_FILL_FORE_SCHEMECOLOR_INDEX" val="13"/>
  <p:tag name="KSO_WM_UNIT_TEXT_FILL_TYPE" val="1"/>
</p:tagLst>
</file>

<file path=ppt/tags/tag99.xml><?xml version="1.0" encoding="utf-8"?>
<p:tagLst xmlns:p="http://schemas.openxmlformats.org/presentationml/2006/main">
  <p:tag name="REFSHAPE" val="581042292"/>
</p:tagLst>
</file>

<file path=ppt/theme/theme1.xml><?xml version="1.0" encoding="utf-8"?>
<a:theme xmlns:a="http://schemas.openxmlformats.org/drawingml/2006/main" name="主标题-">
  <a:themeElements>
    <a:clrScheme name="">
      <a:dk1>
        <a:srgbClr val="000000"/>
      </a:dk1>
      <a:lt1>
        <a:srgbClr val="FFFFFF"/>
      </a:lt1>
      <a:dk2>
        <a:srgbClr val="003399"/>
      </a:dk2>
      <a:lt2>
        <a:srgbClr val="C0C0C0"/>
      </a:lt2>
      <a:accent1>
        <a:srgbClr val="5E9CDA"/>
      </a:accent1>
      <a:accent2>
        <a:srgbClr val="93C052"/>
      </a:accent2>
      <a:accent3>
        <a:srgbClr val="FFFFFF"/>
      </a:accent3>
      <a:accent4>
        <a:srgbClr val="000000"/>
      </a:accent4>
      <a:accent5>
        <a:srgbClr val="B6CBEA"/>
      </a:accent5>
      <a:accent6>
        <a:srgbClr val="85AE49"/>
      </a:accent6>
      <a:hlink>
        <a:srgbClr val="FF9933"/>
      </a:hlink>
      <a:folHlink>
        <a:srgbClr val="855ADA"/>
      </a:folHlink>
    </a:clrScheme>
    <a:fontScheme name="主标题-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主标题-">
  <a:themeElements>
    <a:clrScheme name="">
      <a:dk1>
        <a:srgbClr val="000000"/>
      </a:dk1>
      <a:lt1>
        <a:srgbClr val="FFFFFF"/>
      </a:lt1>
      <a:dk2>
        <a:srgbClr val="003399"/>
      </a:dk2>
      <a:lt2>
        <a:srgbClr val="C0C0C0"/>
      </a:lt2>
      <a:accent1>
        <a:srgbClr val="5E9CDA"/>
      </a:accent1>
      <a:accent2>
        <a:srgbClr val="93C052"/>
      </a:accent2>
      <a:accent3>
        <a:srgbClr val="FFFFFF"/>
      </a:accent3>
      <a:accent4>
        <a:srgbClr val="000000"/>
      </a:accent4>
      <a:accent5>
        <a:srgbClr val="B6CBEA"/>
      </a:accent5>
      <a:accent6>
        <a:srgbClr val="85AE49"/>
      </a:accent6>
      <a:hlink>
        <a:srgbClr val="FF9933"/>
      </a:hlink>
      <a:folHlink>
        <a:srgbClr val="855ADA"/>
      </a:folHlink>
    </a:clrScheme>
    <a:fontScheme name="主标题-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1033</Words>
  <Application>WPS 演示</Application>
  <PresentationFormat>全屏显示(16:9)</PresentationFormat>
  <Paragraphs>194</Paragraphs>
  <Slides>14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22</vt:i4>
      </vt:variant>
      <vt:variant>
        <vt:lpstr>幻灯片标题</vt:lpstr>
      </vt:variant>
      <vt:variant>
        <vt:i4>14</vt:i4>
      </vt:variant>
    </vt:vector>
  </HeadingPairs>
  <TitlesOfParts>
    <vt:vector size="51" baseType="lpstr">
      <vt:lpstr>Arial</vt:lpstr>
      <vt:lpstr>宋体</vt:lpstr>
      <vt:lpstr>Wingdings</vt:lpstr>
      <vt:lpstr>楷体</vt:lpstr>
      <vt:lpstr>方正小标宋_GBK</vt:lpstr>
      <vt:lpstr>微软雅黑</vt:lpstr>
      <vt:lpstr>黑体</vt:lpstr>
      <vt:lpstr>Times New Roman</vt:lpstr>
      <vt:lpstr>幼圆</vt:lpstr>
      <vt:lpstr>汉仪旗黑-85S</vt:lpstr>
      <vt:lpstr>Calibri</vt:lpstr>
      <vt:lpstr>华文楷体</vt:lpstr>
      <vt:lpstr>Arial Unicode MS</vt:lpstr>
      <vt:lpstr>主标题-</vt:lpstr>
      <vt:lpstr>2_主标题-</vt:lpstr>
      <vt:lpstr>Equation.DSMT4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Word.Document.8</vt:lpstr>
      <vt:lpstr>Word.Document.8</vt:lpstr>
      <vt:lpstr>Word.Document.8</vt:lpstr>
      <vt:lpstr>Equation.3</vt:lpstr>
      <vt:lpstr>Word.Document.8</vt:lpstr>
      <vt:lpstr>Word.Document.8</vt:lpstr>
      <vt:lpstr>Word.Document.8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知识回顾1</vt:lpstr>
      <vt:lpstr>PowerPoint 演示文稿</vt:lpstr>
      <vt:lpstr>知识回顾2</vt:lpstr>
      <vt:lpstr>PowerPoint 演示文稿</vt:lpstr>
      <vt:lpstr>知识回顾3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Lenovo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主标题</dc:title>
  <dc:creator>lenovo</dc:creator>
  <cp:lastModifiedBy>糖果妈1388822990</cp:lastModifiedBy>
  <cp:revision>519</cp:revision>
  <dcterms:created xsi:type="dcterms:W3CDTF">2015-09-16T09:34:00Z</dcterms:created>
  <dcterms:modified xsi:type="dcterms:W3CDTF">2022-01-06T02:02:04Z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DB8CCBF9CA234483A4F1BAEE2734AE38</vt:lpwstr>
  </property>
</Properties>
</file>