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79" r:id="rId3"/>
    <p:sldId id="257" r:id="rId4"/>
    <p:sldId id="280" r:id="rId5"/>
    <p:sldId id="259" r:id="rId6"/>
    <p:sldId id="274" r:id="rId7"/>
    <p:sldId id="281" r:id="rId8"/>
    <p:sldId id="260" r:id="rId9"/>
    <p:sldId id="276" r:id="rId10"/>
    <p:sldId id="261" r:id="rId11"/>
    <p:sldId id="262" r:id="rId12"/>
    <p:sldId id="7134" r:id="rId13"/>
    <p:sldId id="263" r:id="rId14"/>
    <p:sldId id="277" r:id="rId15"/>
    <p:sldId id="264" r:id="rId16"/>
    <p:sldId id="7136" r:id="rId17"/>
    <p:sldId id="266" r:id="rId18"/>
    <p:sldId id="7137" r:id="rId19"/>
    <p:sldId id="267" r:id="rId20"/>
    <p:sldId id="278" r:id="rId21"/>
    <p:sldId id="268" r:id="rId22"/>
    <p:sldId id="7138" r:id="rId23"/>
    <p:sldId id="270" r:id="rId24"/>
    <p:sldId id="7139" r:id="rId25"/>
    <p:sldId id="271" r:id="rId26"/>
    <p:sldId id="272" r:id="rId27"/>
    <p:sldId id="273" r:id="rId28"/>
    <p:sldId id="714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1D8"/>
    <a:srgbClr val="7ADDF8"/>
    <a:srgbClr val="C0EFFC"/>
    <a:srgbClr val="A4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26" d="100"/>
          <a:sy n="26" d="100"/>
        </p:scale>
        <p:origin x="82" y="12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5774E5F-A469-4782-9393-11D6ED8227A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8FC1C08-BEE9-4010-B6BB-DCE252E6B98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B13-E57D-4D10-BBE6-28F2C1E85C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023-E014-4347-BB7B-8ED8BED06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B13-E57D-4D10-BBE6-28F2C1E85C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023-E014-4347-BB7B-8ED8BED06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35F0B13-E57D-4D10-BBE6-28F2C1E85C2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A33E023-E014-4347-BB7B-8ED8BED068B1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1"/>
          <a:stretch>
            <a:fillRect/>
          </a:stretch>
        </p:blipFill>
        <p:spPr>
          <a:xfrm>
            <a:off x="-30480" y="5338506"/>
            <a:ext cx="12192000" cy="150081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11480" y="365125"/>
            <a:ext cx="11308080" cy="6127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5640"/>
            <a:ext cx="12192000" cy="10836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52569"/>
            <a:ext cx="12192000" cy="6806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3.png"/><Relationship Id="rId14" Type="http://schemas.openxmlformats.org/officeDocument/2006/relationships/image" Target="../media/image12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Relationship Id="rId3" Type="http://schemas.openxmlformats.org/officeDocument/2006/relationships/tags" Target="../tags/tag4.xml"/><Relationship Id="rId2" Type="http://schemas.openxmlformats.org/officeDocument/2006/relationships/image" Target="../media/image18.png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9.png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Relationship Id="rId3" Type="http://schemas.openxmlformats.org/officeDocument/2006/relationships/tags" Target="../tags/tag2.xml"/><Relationship Id="rId2" Type="http://schemas.openxmlformats.org/officeDocument/2006/relationships/image" Target="../media/image18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8" y="3745723"/>
            <a:ext cx="2781553" cy="2911174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0" y="0"/>
            <a:ext cx="12192000" cy="6917661"/>
            <a:chOff x="0" y="0"/>
            <a:chExt cx="12192000" cy="691766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58" y="4148668"/>
              <a:ext cx="4100042" cy="270933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86933" cy="6858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30206"/>
              <a:ext cx="10423466" cy="168745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86874"/>
              <a:ext cx="12192000" cy="187112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40400"/>
              <a:ext cx="12192000" cy="108367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99"/>
            <a:stretch>
              <a:fillRect/>
            </a:stretch>
          </p:blipFill>
          <p:spPr>
            <a:xfrm>
              <a:off x="0" y="6177389"/>
              <a:ext cx="12192000" cy="680611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0" y="2673895"/>
            <a:ext cx="1486958" cy="56331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857018" y="796847"/>
            <a:ext cx="7213251" cy="2209748"/>
            <a:chOff x="2857018" y="796847"/>
            <a:chExt cx="7213251" cy="220974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982" y="1173296"/>
              <a:ext cx="735287" cy="110189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25308" r="3284" b="26307"/>
            <a:stretch>
              <a:fillRect/>
            </a:stretch>
          </p:blipFill>
          <p:spPr>
            <a:xfrm>
              <a:off x="2857018" y="796847"/>
              <a:ext cx="6400694" cy="22097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r="-72"/>
          <a:stretch>
            <a:fillRect/>
          </a:stretch>
        </p:blipFill>
        <p:spPr>
          <a:xfrm>
            <a:off x="9339944" y="2846228"/>
            <a:ext cx="2835627" cy="1575232"/>
          </a:xfrm>
          <a:prstGeom prst="rect">
            <a:avLst/>
          </a:prstGeom>
        </p:spPr>
      </p:pic>
      <p:sp>
        <p:nvSpPr>
          <p:cNvPr id="34" name="矩形 33">
            <a:hlinkClick r:id="" action="ppaction://noaction"/>
          </p:cNvPr>
          <p:cNvSpPr/>
          <p:nvPr/>
        </p:nvSpPr>
        <p:spPr>
          <a:xfrm>
            <a:off x="3956685" y="3994150"/>
            <a:ext cx="4741545" cy="39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3399"/>
              </a:buClr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常州市新北区龙虎塘实验小学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2022.02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4">
            <a:hlinkClick r:id="" action="ppaction://noaction"/>
          </p:cNvPr>
          <p:cNvSpPr/>
          <p:nvPr/>
        </p:nvSpPr>
        <p:spPr>
          <a:xfrm>
            <a:off x="3972843" y="3269661"/>
            <a:ext cx="4558490" cy="460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Clr>
                <a:srgbClr val="FF3399"/>
              </a:buClr>
              <a:buFontTx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校园安全教育主题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531333" y="3500493"/>
            <a:ext cx="1247986" cy="45719"/>
          </a:xfrm>
          <a:prstGeom prst="rect">
            <a:avLst/>
          </a:prstGeom>
          <a:solidFill>
            <a:srgbClr val="7A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08428" y="3500493"/>
            <a:ext cx="1247986" cy="45719"/>
          </a:xfrm>
          <a:prstGeom prst="rect">
            <a:avLst/>
          </a:prstGeom>
          <a:solidFill>
            <a:srgbClr val="7A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轻快早晨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12732" y="-826790"/>
            <a:ext cx="487363" cy="487362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4" grpId="0" bldLvl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话气泡: 圆角矩形 9"/>
          <p:cNvSpPr/>
          <p:nvPr/>
        </p:nvSpPr>
        <p:spPr>
          <a:xfrm>
            <a:off x="6147931" y="1674204"/>
            <a:ext cx="5102578" cy="2672017"/>
          </a:xfrm>
          <a:prstGeom prst="wedgeRoundRectCallout">
            <a:avLst>
              <a:gd name="adj1" fmla="val -63093"/>
              <a:gd name="adj2" fmla="val 37340"/>
              <a:gd name="adj3" fmla="val 16667"/>
            </a:avLst>
          </a:prstGeom>
          <a:noFill/>
          <a:ln w="38100">
            <a:solidFill>
              <a:srgbClr val="00D1D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020353" y="1935109"/>
            <a:ext cx="3869439" cy="6150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汉堡包手机字体" pitchFamily="34" charset="-122"/>
                <a:ea typeface="方正卡通简体" pitchFamily="65" charset="-122"/>
              </a:defRPr>
            </a:lvl1pPr>
            <a:lvl2pPr marL="742950" indent="-285750" algn="just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汉堡包手机字体" pitchFamily="34" charset="-122"/>
                <a:ea typeface="方正卡通简体" pitchFamily="65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进出教室要有序、不要推挤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20353" y="2550149"/>
            <a:ext cx="4441219" cy="12305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汉堡包手机字体" pitchFamily="34" charset="-122"/>
                <a:ea typeface="方正卡通简体" pitchFamily="65" charset="-122"/>
              </a:defRPr>
            </a:lvl1pPr>
            <a:lvl2pPr marL="742950" indent="-285750" algn="just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汉堡包手机字体" pitchFamily="34" charset="-122"/>
                <a:ea typeface="方正卡通简体" pitchFamily="65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推挤容易产生意外，出入也不顺畅；  有序进出，顺利又迅速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72130" y="862164"/>
            <a:ext cx="3869440" cy="1191770"/>
            <a:chOff x="458720" y="482434"/>
            <a:chExt cx="3869440" cy="119177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7" name="文本框 31"/>
            <p:cNvSpPr txBox="1">
              <a:spLocks noChangeArrowheads="1"/>
            </p:cNvSpPr>
            <p:nvPr/>
          </p:nvSpPr>
          <p:spPr bwMode="auto">
            <a:xfrm>
              <a:off x="980079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课间活动注意事项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" y="2054199"/>
            <a:ext cx="4873375" cy="3651196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593714" y="2914693"/>
            <a:ext cx="4332197" cy="7091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体育活动安全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69567" y="1802366"/>
            <a:ext cx="1380490" cy="120161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ko-KR" altLang="en-US" sz="7200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21330" y="749134"/>
            <a:ext cx="3869440" cy="1191770"/>
            <a:chOff x="458720" y="482434"/>
            <a:chExt cx="3869440" cy="11917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6" name="文本框 31"/>
            <p:cNvSpPr txBox="1">
              <a:spLocks noChangeArrowheads="1"/>
            </p:cNvSpPr>
            <p:nvPr/>
          </p:nvSpPr>
          <p:spPr bwMode="auto">
            <a:xfrm>
              <a:off x="1047812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体育活动安全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8720" y="2291644"/>
            <a:ext cx="11304303" cy="3114604"/>
            <a:chOff x="458720" y="2291644"/>
            <a:chExt cx="11304303" cy="3114604"/>
          </a:xfrm>
        </p:grpSpPr>
        <p:sp>
          <p:nvSpPr>
            <p:cNvPr id="3" name="矩形 2"/>
            <p:cNvSpPr/>
            <p:nvPr/>
          </p:nvSpPr>
          <p:spPr>
            <a:xfrm>
              <a:off x="6728178" y="2541152"/>
              <a:ext cx="4640760" cy="2615588"/>
            </a:xfrm>
            <a:prstGeom prst="rect">
              <a:avLst/>
            </a:prstGeom>
            <a:solidFill>
              <a:srgbClr val="00D1D8"/>
            </a:solidFill>
          </p:spPr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正确使用运动器材、注意听从老师指挥、不带和运动无关的东西。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indent="-342900" fontAlgn="base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注意周围同学动向，不要进入其活动范围。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8720" y="2291644"/>
              <a:ext cx="11304303" cy="3114604"/>
            </a:xfrm>
            <a:prstGeom prst="rect">
              <a:avLst/>
            </a:prstGeom>
            <a:noFill/>
            <a:ln w="47625">
              <a:solidFill>
                <a:srgbClr val="00D1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6" y="1103781"/>
            <a:ext cx="6000607" cy="600060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0020" y="774534"/>
            <a:ext cx="3869440" cy="1191770"/>
            <a:chOff x="458720" y="482434"/>
            <a:chExt cx="3869440" cy="11917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6" name="文本框 31"/>
            <p:cNvSpPr txBox="1">
              <a:spLocks noChangeArrowheads="1"/>
            </p:cNvSpPr>
            <p:nvPr/>
          </p:nvSpPr>
          <p:spPr bwMode="auto">
            <a:xfrm>
              <a:off x="1047812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体育活动安全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83" y="1674204"/>
            <a:ext cx="4398520" cy="43985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19965" y="2278859"/>
            <a:ext cx="6543040" cy="3115310"/>
            <a:chOff x="458721" y="2165970"/>
            <a:chExt cx="6543040" cy="3115310"/>
          </a:xfrm>
        </p:grpSpPr>
        <p:sp>
          <p:nvSpPr>
            <p:cNvPr id="3" name="文本框 16"/>
            <p:cNvSpPr txBox="1"/>
            <p:nvPr/>
          </p:nvSpPr>
          <p:spPr>
            <a:xfrm>
              <a:off x="686051" y="2527920"/>
              <a:ext cx="6315710" cy="2753360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课前做好准备运动，课后做好放松整理。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听从指挥，服从安排，有秩序地进行各项目的练习。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穿着紧凑的服装，鞋，禁止穿着有碍运动的服装。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58721" y="2165970"/>
              <a:ext cx="6462018" cy="3114604"/>
            </a:xfrm>
            <a:prstGeom prst="rect">
              <a:avLst/>
            </a:prstGeom>
            <a:noFill/>
            <a:ln w="47625">
              <a:solidFill>
                <a:srgbClr val="00D1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66085" y="865974"/>
            <a:ext cx="3869440" cy="1191770"/>
            <a:chOff x="458720" y="482434"/>
            <a:chExt cx="3869440" cy="11917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6" name="文本框 31"/>
            <p:cNvSpPr txBox="1">
              <a:spLocks noChangeArrowheads="1"/>
            </p:cNvSpPr>
            <p:nvPr/>
          </p:nvSpPr>
          <p:spPr bwMode="auto">
            <a:xfrm>
              <a:off x="1047812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体育活动安全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266812" y="2143392"/>
            <a:ext cx="6462018" cy="3533404"/>
            <a:chOff x="5266812" y="2143392"/>
            <a:chExt cx="6462018" cy="3533404"/>
          </a:xfrm>
        </p:grpSpPr>
        <p:sp>
          <p:nvSpPr>
            <p:cNvPr id="3" name="文本框 16"/>
            <p:cNvSpPr txBox="1"/>
            <p:nvPr/>
          </p:nvSpPr>
          <p:spPr>
            <a:xfrm>
              <a:off x="5447109" y="2244993"/>
              <a:ext cx="6101425" cy="3431803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在做器械，高难度，危险动作时做好安全保护。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上课过程中，不可嬉戏打闹，不做过于激烈的运动。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6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做练习时，要求由慢到快，运动强度由低到高。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7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课前应检查场地，器材，课中提出安全要求。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266812" y="2143392"/>
              <a:ext cx="6462018" cy="3114604"/>
            </a:xfrm>
            <a:prstGeom prst="rect">
              <a:avLst/>
            </a:prstGeom>
            <a:noFill/>
            <a:ln w="47625">
              <a:solidFill>
                <a:srgbClr val="00D1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" y="1283210"/>
            <a:ext cx="5092356" cy="5092356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648959" y="2797853"/>
            <a:ext cx="4332197" cy="7091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饮食卫生安全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24812" y="1685526"/>
            <a:ext cx="1380490" cy="120015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lang="ko-KR" altLang="en-US" sz="7200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2" y="1654824"/>
            <a:ext cx="5373421" cy="5373421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964681" y="1234454"/>
            <a:ext cx="3869440" cy="470257"/>
          </a:xfrm>
          <a:prstGeom prst="rect">
            <a:avLst/>
          </a:prstGeom>
          <a:solidFill>
            <a:srgbClr val="00D1D8"/>
          </a:solidFill>
          <a:ln>
            <a:noFill/>
          </a:ln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汉堡包手机字体" pitchFamily="34" charset="-122"/>
                <a:ea typeface="方正卡通简体" pitchFamily="65" charset="-122"/>
              </a:defRPr>
            </a:lvl1pPr>
            <a:lvl2pPr marL="742950" indent="-285750" algn="just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汉堡包手机字体" pitchFamily="34" charset="-122"/>
                <a:ea typeface="方正卡通简体" pitchFamily="65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卡通简体" pitchFamily="65" charset="-122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什么样的食物我们不能吃？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5812982" y="1131649"/>
            <a:ext cx="5618911" cy="40772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200000"/>
              </a:lnSpc>
              <a:buNone/>
            </a:pP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过期的食品不能吃。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不是正规厂家的食品不乱吃。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变质的食物不能吃。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没有清洗干净的水果不吃。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隔夜食物不乱吃。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不熟的食物不乱吃，不喝生水。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97530" y="1005674"/>
            <a:ext cx="3869440" cy="1191770"/>
            <a:chOff x="458720" y="482434"/>
            <a:chExt cx="3869440" cy="119177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7" name="文本框 31"/>
            <p:cNvSpPr txBox="1">
              <a:spLocks noChangeArrowheads="1"/>
            </p:cNvSpPr>
            <p:nvPr/>
          </p:nvSpPr>
          <p:spPr bwMode="auto">
            <a:xfrm>
              <a:off x="1160701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饮食卫生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安全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648959" y="2785153"/>
            <a:ext cx="4332197" cy="7091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交通安全注意事项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24812" y="1672826"/>
            <a:ext cx="1380490" cy="120015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endParaRPr lang="ko-KR" altLang="en-US" sz="7200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7790" y="916774"/>
            <a:ext cx="3869440" cy="1191770"/>
            <a:chOff x="458720" y="482434"/>
            <a:chExt cx="3869440" cy="119177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8" name="文本框 31"/>
            <p:cNvSpPr txBox="1">
              <a:spLocks noChangeArrowheads="1"/>
            </p:cNvSpPr>
            <p:nvPr/>
          </p:nvSpPr>
          <p:spPr bwMode="auto">
            <a:xfrm>
              <a:off x="1047813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交通安全注意事项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644"/>
            <a:ext cx="4911733" cy="491173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632832" y="1385649"/>
            <a:ext cx="6701211" cy="4468320"/>
            <a:chOff x="4632832" y="1385649"/>
            <a:chExt cx="6701211" cy="4468320"/>
          </a:xfrm>
        </p:grpSpPr>
        <p:sp>
          <p:nvSpPr>
            <p:cNvPr id="3" name="文本框 18"/>
            <p:cNvSpPr txBox="1"/>
            <p:nvPr/>
          </p:nvSpPr>
          <p:spPr>
            <a:xfrm>
              <a:off x="4664947" y="1385649"/>
              <a:ext cx="6578438" cy="4329575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在道路上行走，要走人行道；没有人行道的道路，要靠路边行走。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集体外出时，最好有组织、有秩序地列队行走；结伴外出时，不要相互追逐、打闹、嬉戏；行走时要专心，注意周围情况，不要东张西望、边走边看书报或做其他事情。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．在没有交通民警指挥的路段，要学会避让机动车辆，不与机动车辆争道抢行。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632832" y="1524395"/>
              <a:ext cx="6701211" cy="4329574"/>
            </a:xfrm>
            <a:prstGeom prst="rect">
              <a:avLst/>
            </a:prstGeom>
            <a:noFill/>
            <a:ln w="47625">
              <a:solidFill>
                <a:srgbClr val="00D1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8"/>
          <p:cNvSpPr txBox="1"/>
          <p:nvPr/>
        </p:nvSpPr>
        <p:spPr>
          <a:xfrm>
            <a:off x="5701837" y="1475960"/>
            <a:ext cx="5654802" cy="4329575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．在雾、雨、雪天，最好穿着色彩鲜艳的衣服，以便于机动车司机尽早发现目标，提前采取安全措施。在一些城市中，小学生外出均头戴小黄帽，集体活动时还手持“让”字牌，也是为了使机动车及时发现、避让，这种做法应当提倡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75280" y="801839"/>
            <a:ext cx="3869440" cy="1191770"/>
            <a:chOff x="458720" y="482434"/>
            <a:chExt cx="3869440" cy="11917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6" name="文本框 31"/>
            <p:cNvSpPr txBox="1">
              <a:spLocks noChangeArrowheads="1"/>
            </p:cNvSpPr>
            <p:nvPr/>
          </p:nvSpPr>
          <p:spPr bwMode="auto">
            <a:xfrm>
              <a:off x="1047813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交通安全注意事项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0" y="1573733"/>
            <a:ext cx="4701822" cy="47018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72313" y="4693042"/>
            <a:ext cx="8446911" cy="123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不要突然横穿马路，特别是马路对面有熟人、朋友呼唤，或者自己要乘坐的公共汽车已经进站。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r="-72"/>
          <a:stretch>
            <a:fillRect/>
          </a:stretch>
        </p:blipFill>
        <p:spPr>
          <a:xfrm>
            <a:off x="9339944" y="2777407"/>
            <a:ext cx="2835627" cy="1575232"/>
          </a:xfrm>
          <a:prstGeom prst="rect">
            <a:avLst/>
          </a:prstGeom>
        </p:spPr>
      </p:pic>
      <p:sp>
        <p:nvSpPr>
          <p:cNvPr id="2" name="文本框 31"/>
          <p:cNvSpPr txBox="1">
            <a:spLocks noChangeArrowheads="1"/>
          </p:cNvSpPr>
          <p:nvPr/>
        </p:nvSpPr>
        <p:spPr bwMode="auto">
          <a:xfrm>
            <a:off x="2746804" y="1938211"/>
            <a:ext cx="3014893" cy="57888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7ADDF8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上下楼梯安全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31"/>
          <p:cNvSpPr txBox="1">
            <a:spLocks noChangeArrowheads="1"/>
          </p:cNvSpPr>
          <p:nvPr/>
        </p:nvSpPr>
        <p:spPr bwMode="auto">
          <a:xfrm>
            <a:off x="2746804" y="2759356"/>
            <a:ext cx="3014893" cy="57888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7ADDF8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课间活动安全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746804" y="3608646"/>
            <a:ext cx="3014893" cy="57888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7ADDF8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体育活动安全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7420084" y="1938211"/>
            <a:ext cx="3169403" cy="57888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7ADDF8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饮食卫生安全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7420084" y="2759356"/>
            <a:ext cx="3169403" cy="57844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7ADDF8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交通安全注意事项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420084" y="3608646"/>
            <a:ext cx="3169403" cy="578446"/>
          </a:xfrm>
          <a:prstGeom prst="roundRect">
            <a:avLst/>
          </a:prstGeom>
          <a:solidFill>
            <a:schemeClr val="bg1"/>
          </a:solidFill>
          <a:ln w="9525">
            <a:solidFill>
              <a:srgbClr val="7ADDF8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疫情防控安全事项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81" y="1624224"/>
            <a:ext cx="540061" cy="80933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81" y="2456513"/>
            <a:ext cx="540061" cy="8093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81" y="3288802"/>
            <a:ext cx="540061" cy="80933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63" y="1624224"/>
            <a:ext cx="540061" cy="80933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63" y="2456513"/>
            <a:ext cx="540061" cy="8093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63" y="3288802"/>
            <a:ext cx="540061" cy="809332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0"/>
            <a:ext cx="12192000" cy="6917661"/>
            <a:chOff x="0" y="0"/>
            <a:chExt cx="12192000" cy="691766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86933" cy="6858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30206"/>
              <a:ext cx="10423466" cy="168745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86874"/>
              <a:ext cx="12192000" cy="187112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40400"/>
              <a:ext cx="12192000" cy="108367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99"/>
            <a:stretch>
              <a:fillRect/>
            </a:stretch>
          </p:blipFill>
          <p:spPr>
            <a:xfrm>
              <a:off x="0" y="6177389"/>
              <a:ext cx="12192000" cy="680611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>
            <a:off x="3745057" y="1041599"/>
            <a:ext cx="2529574" cy="523220"/>
          </a:xfrm>
          <a:prstGeom prst="rect">
            <a:avLst/>
          </a:prstGeom>
          <a:noFill/>
        </p:spPr>
        <p:txBody>
          <a:bodyPr vert="horz" wrap="square" lIns="0" tIns="45720" rIns="0" bIns="45720" numCol="1" anchor="t">
            <a:spAutoFit/>
          </a:bodyPr>
          <a:lstStyle/>
          <a:p>
            <a:pPr marL="0" indent="0" algn="dist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cap="none" dirty="0">
                <a:ln w="6350" cap="flat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ko-KR" altLang="en-US" sz="2800" b="1" cap="none" dirty="0">
              <a:ln w="6350" cap="flat" cmpd="sng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322950" y="732540"/>
            <a:ext cx="2563250" cy="83227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800" b="1" cap="none" dirty="0">
                <a:solidFill>
                  <a:schemeClr val="bg2">
                    <a:lumMod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cs typeface="+mn-ea"/>
                <a:sym typeface="+mn-lt"/>
              </a:rPr>
              <a:t>目  录</a:t>
            </a:r>
            <a:endParaRPr lang="ko-KR" altLang="en-US" sz="4800" b="1" cap="none" dirty="0">
              <a:solidFill>
                <a:schemeClr val="bg2">
                  <a:lumMod val="25000"/>
                </a:schemeClr>
              </a:solidFill>
              <a:latin typeface="汉仪菱心体简" panose="02010400000101010101" pitchFamily="2" charset="-122"/>
              <a:cs typeface="+mn-ea"/>
              <a:sym typeface="+mn-lt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bldLvl="0" animBg="1"/>
      <p:bldP spid="8" grpId="0" bldLvl="0" animBg="1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9"/>
          <p:cNvSpPr txBox="1"/>
          <p:nvPr/>
        </p:nvSpPr>
        <p:spPr>
          <a:xfrm>
            <a:off x="1448429" y="1814248"/>
            <a:ext cx="5438067" cy="3426825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254000" algn="just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外婆走，我也走，我和外婆手拉手，手拉手，慢慢走， 一走走到马路口， 看见红灯停一停， 看见绿灯开步走。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交叉路口红绿灯，指挥交通显神通；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绿灯亮了放心走，红灯亮了别抢行；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黄灯亮了要注意，人人遵守红绿灯。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95295" y="775804"/>
            <a:ext cx="3869440" cy="1191770"/>
            <a:chOff x="458720" y="482434"/>
            <a:chExt cx="3869440" cy="11917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6" name="文本框 31"/>
            <p:cNvSpPr txBox="1">
              <a:spLocks noChangeArrowheads="1"/>
            </p:cNvSpPr>
            <p:nvPr/>
          </p:nvSpPr>
          <p:spPr bwMode="auto">
            <a:xfrm>
              <a:off x="1047813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交通安全注意事项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96" y="1674204"/>
            <a:ext cx="4278495" cy="4278495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648959" y="2721653"/>
            <a:ext cx="4332197" cy="70802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疫情防控注意事项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24812" y="1609326"/>
            <a:ext cx="1380490" cy="120015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endParaRPr lang="ko-KR" altLang="en-US" sz="7200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 txBox="1">
            <a:spLocks noChangeArrowheads="1"/>
          </p:cNvSpPr>
          <p:nvPr/>
        </p:nvSpPr>
        <p:spPr>
          <a:xfrm>
            <a:off x="5591810" y="1906905"/>
            <a:ext cx="5700395" cy="38665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200000"/>
              </a:lnSpc>
              <a:buNone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疫情防控预防口诀要牢记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1.勤洗手，勤通风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5.喷嚏后，慎揉眼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2.少出门，少聚集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6.多消毒，吃熟食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3.戴口罩，讲卫生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7.有症状，早就医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4.打喷嚏，捂口鼻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8.不恐慌，不传谣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75890" y="865339"/>
            <a:ext cx="3869440" cy="1191770"/>
            <a:chOff x="458720" y="482434"/>
            <a:chExt cx="3869440" cy="1191770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7" name="文本框 31"/>
            <p:cNvSpPr txBox="1">
              <a:spLocks noChangeArrowheads="1"/>
            </p:cNvSpPr>
            <p:nvPr/>
          </p:nvSpPr>
          <p:spPr bwMode="auto">
            <a:xfrm>
              <a:off x="1047813" y="862429"/>
              <a:ext cx="3028041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疫情防控注意事项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 descr="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330" t="2627" r="53356" b="25285"/>
          <a:stretch>
            <a:fillRect/>
          </a:stretch>
        </p:blipFill>
        <p:spPr>
          <a:xfrm>
            <a:off x="1191260" y="2185035"/>
            <a:ext cx="4142105" cy="35026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648959" y="2404153"/>
            <a:ext cx="4332197" cy="92329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安全小知识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030142" y="1078319"/>
            <a:ext cx="6096012" cy="6096012"/>
            <a:chOff x="5030142" y="1078319"/>
            <a:chExt cx="6096012" cy="609601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142" y="1078319"/>
              <a:ext cx="6096012" cy="609601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6890450" y="2590413"/>
              <a:ext cx="3867861" cy="2646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“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119”----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火警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“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110”----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报警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“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120”----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急救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“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122”----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交通事故报警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60395" y="702779"/>
            <a:ext cx="3869440" cy="1191770"/>
            <a:chOff x="458720" y="482434"/>
            <a:chExt cx="3869440" cy="11917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9" name="文本框 31"/>
            <p:cNvSpPr txBox="1">
              <a:spLocks noChangeArrowheads="1"/>
            </p:cNvSpPr>
            <p:nvPr/>
          </p:nvSpPr>
          <p:spPr bwMode="auto">
            <a:xfrm>
              <a:off x="1160702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安全小知识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433689" y="1894739"/>
            <a:ext cx="3427132" cy="830997"/>
          </a:xfrm>
          <a:prstGeom prst="rect">
            <a:avLst/>
          </a:prstGeom>
          <a:solidFill>
            <a:srgbClr val="00D1D8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打电话时要说清地点、相关情况和显著特征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1" y="2725736"/>
            <a:ext cx="3973689" cy="397368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44386" y="1303112"/>
            <a:ext cx="7051997" cy="5354779"/>
            <a:chOff x="-44386" y="1303112"/>
            <a:chExt cx="7051997" cy="535477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1303112"/>
              <a:ext cx="5863058" cy="5354779"/>
            </a:xfrm>
            <a:prstGeom prst="rect">
              <a:avLst/>
            </a:prstGeom>
          </p:spPr>
        </p:pic>
        <p:sp>
          <p:nvSpPr>
            <p:cNvPr id="4" name="TextBox 13"/>
            <p:cNvSpPr txBox="1"/>
            <p:nvPr/>
          </p:nvSpPr>
          <p:spPr>
            <a:xfrm>
              <a:off x="-44386" y="2768571"/>
              <a:ext cx="7051997" cy="3023392"/>
            </a:xfrm>
            <a:prstGeom prst="rect">
              <a:avLst/>
            </a:prstGeom>
            <a:noFill/>
          </p:spPr>
          <p:txBody>
            <a:bodyPr wrap="square" lIns="0" tIns="0" rIns="0" bIns="0" numCol="1" rtlCol="0" anchor="t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你拍一，我拍一，注意安全数第一。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你拍二，我拍二，咱俩宣传做个伴儿。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你拍三，我拍三，教室寝室不吸烟。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你拍四，我拍四，乱穿马路会出事。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你拍五，我拍五，炎热天气防中暑。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59430" y="789139"/>
            <a:ext cx="3869440" cy="1191770"/>
            <a:chOff x="458720" y="482434"/>
            <a:chExt cx="3869440" cy="119177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7" name="文本框 31"/>
            <p:cNvSpPr txBox="1">
              <a:spLocks noChangeArrowheads="1"/>
            </p:cNvSpPr>
            <p:nvPr/>
          </p:nvSpPr>
          <p:spPr bwMode="auto">
            <a:xfrm>
              <a:off x="1160702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安全教育拍手歌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98641" y="1303112"/>
            <a:ext cx="6112932" cy="5354779"/>
            <a:chOff x="5798641" y="1303112"/>
            <a:chExt cx="6112932" cy="535477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3578" y="1303112"/>
              <a:ext cx="5863058" cy="535477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798641" y="2768571"/>
              <a:ext cx="6112932" cy="259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你拍六，我拍六，不慎落水要呼救。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你拍七，我拍七，三无产品要远离。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你拍八，我拍八，不在电线杆上爬。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你拍九，我拍九，不跟陌生人随便走。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你拍十，我拍十，自我保护是大事。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657600" y="685966"/>
            <a:ext cx="8534400" cy="5689600"/>
            <a:chOff x="3657600" y="685966"/>
            <a:chExt cx="8534400" cy="56896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685966"/>
              <a:ext cx="8534400" cy="5689600"/>
            </a:xfrm>
            <a:prstGeom prst="rect">
              <a:avLst/>
            </a:prstGeom>
          </p:spPr>
        </p:pic>
        <p:sp>
          <p:nvSpPr>
            <p:cNvPr id="6" name="TextBox 13"/>
            <p:cNvSpPr txBox="1"/>
            <p:nvPr/>
          </p:nvSpPr>
          <p:spPr>
            <a:xfrm>
              <a:off x="6096000" y="2483732"/>
              <a:ext cx="4091677" cy="246189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生命是美好的，生活是多姿多彩的，而要拥有这一切的前提是安全。所以我们一定要时刻加强安全意识，努力增强自我防范能力，做到警钟长鸣！ 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0185" y="967574"/>
            <a:ext cx="3869440" cy="1191770"/>
            <a:chOff x="458720" y="482434"/>
            <a:chExt cx="3869440" cy="11917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9" name="文本框 31"/>
            <p:cNvSpPr txBox="1">
              <a:spLocks noChangeArrowheads="1"/>
            </p:cNvSpPr>
            <p:nvPr/>
          </p:nvSpPr>
          <p:spPr bwMode="auto">
            <a:xfrm>
              <a:off x="1160702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安全小知识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4" y="2054199"/>
            <a:ext cx="4497830" cy="449783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0" y="0"/>
            <a:ext cx="12192000" cy="6917661"/>
            <a:chOff x="0" y="0"/>
            <a:chExt cx="12192000" cy="691766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48" y="4148668"/>
              <a:ext cx="4100042" cy="270933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86933" cy="6858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30206"/>
              <a:ext cx="10423466" cy="168745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86874"/>
              <a:ext cx="12192000" cy="187112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40400"/>
              <a:ext cx="12192000" cy="108367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99"/>
            <a:stretch>
              <a:fillRect/>
            </a:stretch>
          </p:blipFill>
          <p:spPr>
            <a:xfrm>
              <a:off x="0" y="6177389"/>
              <a:ext cx="12192000" cy="680611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50" y="642530"/>
            <a:ext cx="1486958" cy="56331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25308" r="3284" b="26307"/>
          <a:stretch>
            <a:fillRect/>
          </a:stretch>
        </p:blipFill>
        <p:spPr>
          <a:xfrm>
            <a:off x="2856865" y="796925"/>
            <a:ext cx="6400800" cy="220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r="-72"/>
          <a:stretch>
            <a:fillRect/>
          </a:stretch>
        </p:blipFill>
        <p:spPr>
          <a:xfrm>
            <a:off x="9071339" y="136683"/>
            <a:ext cx="2835627" cy="1575232"/>
          </a:xfrm>
          <a:prstGeom prst="rect">
            <a:avLst/>
          </a:prstGeom>
        </p:spPr>
      </p:pic>
      <p:sp>
        <p:nvSpPr>
          <p:cNvPr id="35" name="矩形 34">
            <a:hlinkClick r:id="" action="ppaction://noaction"/>
          </p:cNvPr>
          <p:cNvSpPr/>
          <p:nvPr/>
        </p:nvSpPr>
        <p:spPr>
          <a:xfrm>
            <a:off x="4036442" y="3293768"/>
            <a:ext cx="411911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Clr>
                <a:srgbClr val="FF3399"/>
              </a:buClr>
              <a:buFontTx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感谢您的观看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531333" y="3500493"/>
            <a:ext cx="1247986" cy="45719"/>
          </a:xfrm>
          <a:prstGeom prst="rect">
            <a:avLst/>
          </a:prstGeom>
          <a:solidFill>
            <a:srgbClr val="7A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08428" y="3500493"/>
            <a:ext cx="1247986" cy="45719"/>
          </a:xfrm>
          <a:prstGeom prst="rect">
            <a:avLst/>
          </a:prstGeom>
          <a:solidFill>
            <a:srgbClr val="7A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024"/>
          <a:stretch>
            <a:fillRect/>
          </a:stretch>
        </p:blipFill>
        <p:spPr>
          <a:xfrm>
            <a:off x="5302250" y="4076700"/>
            <a:ext cx="1141095" cy="115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6395" y="3006725"/>
            <a:ext cx="1047750" cy="146558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745" y="2916555"/>
            <a:ext cx="1029600" cy="1440000"/>
          </a:xfrm>
          <a:prstGeom prst="rect">
            <a:avLst/>
          </a:prstGeom>
        </p:spPr>
      </p:pic>
    </p:spTree>
  </p:cSld>
  <p:clrMapOvr>
    <a:masterClrMapping/>
  </p:clrMapOvr>
  <p:transition spd="slow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852160" y="2630848"/>
            <a:ext cx="3867150" cy="7091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上下楼梯安全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95490" y="1518521"/>
            <a:ext cx="1380490" cy="120161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ko-KR" altLang="en-US" sz="7200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0" y="482434"/>
            <a:ext cx="6096012" cy="609601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41320" y="761834"/>
            <a:ext cx="3869440" cy="1191770"/>
            <a:chOff x="458720" y="482434"/>
            <a:chExt cx="3869440" cy="11917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2" name="文本框 31"/>
            <p:cNvSpPr txBox="1">
              <a:spLocks noChangeArrowheads="1"/>
            </p:cNvSpPr>
            <p:nvPr/>
          </p:nvSpPr>
          <p:spPr bwMode="auto">
            <a:xfrm>
              <a:off x="980079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上下楼梯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007542" y="2596873"/>
            <a:ext cx="5792609" cy="26466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不要因为赶时间而奔跑。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在人多的地方一定要扶好栏杆。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整队下楼时要与同学保持一定距离。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上下楼时不要将手放在兜里。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90117" y="2197271"/>
            <a:ext cx="4390906" cy="400110"/>
          </a:xfrm>
          <a:prstGeom prst="rect">
            <a:avLst/>
          </a:prstGeom>
          <a:solidFill>
            <a:srgbClr val="00D1D8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在楼道奔跑、追逐玩耍容易发生意外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细明体"/>
                <a:sym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712720" y="914234"/>
            <a:ext cx="3869440" cy="1191770"/>
            <a:chOff x="458720" y="482434"/>
            <a:chExt cx="3869440" cy="119177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12" name="文本框 31"/>
            <p:cNvSpPr txBox="1">
              <a:spLocks noChangeArrowheads="1"/>
            </p:cNvSpPr>
            <p:nvPr/>
          </p:nvSpPr>
          <p:spPr bwMode="auto">
            <a:xfrm>
              <a:off x="980079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上下楼梯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26" y="1820081"/>
            <a:ext cx="4789004" cy="358873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80079" y="2255520"/>
            <a:ext cx="5552801" cy="2936240"/>
            <a:chOff x="980079" y="2255520"/>
            <a:chExt cx="5552801" cy="2936240"/>
          </a:xfrm>
        </p:grpSpPr>
        <p:sp>
          <p:nvSpPr>
            <p:cNvPr id="5" name="文本框 4"/>
            <p:cNvSpPr txBox="1"/>
            <p:nvPr/>
          </p:nvSpPr>
          <p:spPr>
            <a:xfrm>
              <a:off x="1101999" y="2423645"/>
              <a:ext cx="5274808" cy="2584810"/>
            </a:xfrm>
            <a:prstGeom prst="rect">
              <a:avLst/>
            </a:prstGeom>
            <a:solidFill>
              <a:srgbClr val="00D1D8"/>
            </a:solidFill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不要在楼道内弯腰拾东西、系鞋带。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上下楼靠右行。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上下楼梯时，不要奔跑，不在楼梯、走廊上打闹、挤搡；不拥挤、不抢行。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80079" y="2255520"/>
              <a:ext cx="5552801" cy="2936240"/>
            </a:xfrm>
            <a:prstGeom prst="rect">
              <a:avLst/>
            </a:prstGeom>
            <a:noFill/>
            <a:ln w="47625">
              <a:solidFill>
                <a:srgbClr val="00D1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FF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3"/>
          <a:stretch>
            <a:fillRect/>
          </a:stretch>
        </p:blipFill>
        <p:spPr>
          <a:xfrm>
            <a:off x="0" y="338628"/>
            <a:ext cx="2121731" cy="18251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206"/>
            <a:ext cx="10423466" cy="168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874"/>
            <a:ext cx="12192000" cy="18711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0836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9"/>
          <a:stretch>
            <a:fillRect/>
          </a:stretch>
        </p:blipFill>
        <p:spPr>
          <a:xfrm>
            <a:off x="0" y="6177389"/>
            <a:ext cx="12192000" cy="6806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-594360"/>
            <a:ext cx="8183880" cy="7452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1065501"/>
            <a:ext cx="5852160" cy="58521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648959" y="2792773"/>
            <a:ext cx="4332197" cy="7091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微软雅黑" panose="020B0503020204020204" pitchFamily="34" charset="-122"/>
              </a:rPr>
              <a:t>课间活动注意事项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24812" y="1680446"/>
            <a:ext cx="1380490" cy="120161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CN" sz="72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ko-KR" altLang="en-US" sz="7200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7" y="455828"/>
            <a:ext cx="1486958" cy="563319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63520" y="1041234"/>
            <a:ext cx="3869440" cy="1191770"/>
            <a:chOff x="458720" y="482434"/>
            <a:chExt cx="3869440" cy="119177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10" name="文本框 31"/>
            <p:cNvSpPr txBox="1">
              <a:spLocks noChangeArrowheads="1"/>
            </p:cNvSpPr>
            <p:nvPr/>
          </p:nvSpPr>
          <p:spPr bwMode="auto">
            <a:xfrm>
              <a:off x="980079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课间活动注意事项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10189" y="854359"/>
            <a:ext cx="8281811" cy="5521207"/>
            <a:chOff x="3722936" y="854359"/>
            <a:chExt cx="8281811" cy="5521207"/>
          </a:xfrm>
        </p:grpSpPr>
        <p:grpSp>
          <p:nvGrpSpPr>
            <p:cNvPr id="15" name="组合 14"/>
            <p:cNvGrpSpPr/>
            <p:nvPr/>
          </p:nvGrpSpPr>
          <p:grpSpPr>
            <a:xfrm>
              <a:off x="3722936" y="854359"/>
              <a:ext cx="8281811" cy="5521207"/>
              <a:chOff x="3722936" y="854359"/>
              <a:chExt cx="8281811" cy="5521207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2936" y="854359"/>
                <a:ext cx="8281811" cy="5521207"/>
              </a:xfrm>
              <a:prstGeom prst="rect">
                <a:avLst/>
              </a:prstGeom>
            </p:spPr>
          </p:pic>
          <p:sp>
            <p:nvSpPr>
              <p:cNvPr id="3" name="Content Placeholder 2"/>
              <p:cNvSpPr txBox="1">
                <a:spLocks noChangeArrowheads="1"/>
              </p:cNvSpPr>
              <p:nvPr/>
            </p:nvSpPr>
            <p:spPr bwMode="auto">
              <a:xfrm>
                <a:off x="5461987" y="3446433"/>
                <a:ext cx="5036679" cy="986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243" tIns="81121" rIns="162243" bIns="81121"/>
              <a:lstStyle>
                <a:lvl1pPr algn="just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m"/>
                  <a:defRPr sz="2400">
                    <a:solidFill>
                      <a:schemeClr val="accent1"/>
                    </a:solidFill>
                    <a:latin typeface="汉堡包手机字体" pitchFamily="34" charset="-122"/>
                    <a:ea typeface="方正卡通简体" pitchFamily="65" charset="-122"/>
                  </a:defRPr>
                </a:lvl1pPr>
                <a:lvl2pPr marL="742950" indent="-285750" algn="just">
                  <a:lnSpc>
                    <a:spcPct val="120000"/>
                  </a:lnSpc>
                  <a:spcAft>
                    <a:spcPts val="600"/>
                  </a:spcAft>
                  <a:buClr>
                    <a:srgbClr val="37F6FF"/>
                  </a:buClr>
                  <a:buFont typeface="幼圆" panose="02010509060101010101" pitchFamily="49" charset="-122"/>
                  <a:buChar char=" "/>
                  <a:defRPr sz="1600">
                    <a:solidFill>
                      <a:schemeClr val="tx1"/>
                    </a:solidFill>
                    <a:latin typeface="汉堡包手机字体" pitchFamily="34" charset="-122"/>
                    <a:ea typeface="方正卡通简体" pitchFamily="65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方正卡通简体" pitchFamily="65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200000"/>
                  </a:lnSpc>
                  <a:spcBef>
                    <a:spcPts val="1335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室外空气新鲜，课间活动应当尽量在室外，但不要远离教室，以免耽误下面的课程。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" name="Content Placeholder 2"/>
            <p:cNvSpPr txBox="1">
              <a:spLocks noChangeArrowheads="1"/>
            </p:cNvSpPr>
            <p:nvPr/>
          </p:nvSpPr>
          <p:spPr bwMode="auto">
            <a:xfrm>
              <a:off x="5461988" y="2588913"/>
              <a:ext cx="4483100" cy="98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2243" tIns="81121" rIns="162243" bIns="81121"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m"/>
                <a:defRPr sz="2400">
                  <a:solidFill>
                    <a:schemeClr val="accent1"/>
                  </a:solidFill>
                  <a:latin typeface="汉堡包手机字体" pitchFamily="34" charset="-122"/>
                  <a:ea typeface="方正卡通简体" pitchFamily="65" charset="-122"/>
                </a:defRPr>
              </a:lvl1pPr>
              <a:lvl2pPr marL="742950" indent="-285750" algn="just">
                <a:lnSpc>
                  <a:spcPct val="120000"/>
                </a:lnSpc>
                <a:spcAft>
                  <a:spcPts val="600"/>
                </a:spcAft>
                <a:buClr>
                  <a:srgbClr val="37F6FF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汉堡包手机字体" pitchFamily="34" charset="-122"/>
                  <a:ea typeface="方正卡通简体" pitchFamily="65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9pPr>
            </a:lstStyle>
            <a:p>
              <a:pPr lvl="0" algn="l" fontAlgn="base">
                <a:lnSpc>
                  <a:spcPct val="200000"/>
                </a:lnSpc>
                <a:spcBef>
                  <a:spcPts val="1335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活动的方式要简便易行，如做做操等。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0" y="1674204"/>
            <a:ext cx="4483100" cy="448310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99" y="1765644"/>
            <a:ext cx="4483100" cy="44831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520266" y="1561315"/>
            <a:ext cx="5964658" cy="4574540"/>
            <a:chOff x="5768622" y="1674204"/>
            <a:chExt cx="5964658" cy="457454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5" t="18998" r="6470" b="16476"/>
            <a:stretch>
              <a:fillRect/>
            </a:stretch>
          </p:blipFill>
          <p:spPr>
            <a:xfrm>
              <a:off x="5768622" y="1674204"/>
              <a:ext cx="5964658" cy="4574540"/>
            </a:xfrm>
            <a:prstGeom prst="rect">
              <a:avLst/>
            </a:prstGeom>
          </p:spPr>
        </p:pic>
        <p:sp>
          <p:nvSpPr>
            <p:cNvPr id="4" name="Content Placeholder 2"/>
            <p:cNvSpPr txBox="1">
              <a:spLocks noChangeArrowheads="1"/>
            </p:cNvSpPr>
            <p:nvPr/>
          </p:nvSpPr>
          <p:spPr bwMode="auto">
            <a:xfrm>
              <a:off x="6567901" y="2442157"/>
              <a:ext cx="4483100" cy="98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2243" tIns="81121" rIns="162243" bIns="81121"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m"/>
                <a:defRPr sz="2400">
                  <a:solidFill>
                    <a:schemeClr val="accent1"/>
                  </a:solidFill>
                  <a:latin typeface="汉堡包手机字体" pitchFamily="34" charset="-122"/>
                  <a:ea typeface="方正卡通简体" pitchFamily="65" charset="-122"/>
                </a:defRPr>
              </a:lvl1pPr>
              <a:lvl2pPr marL="742950" indent="-285750" algn="just">
                <a:lnSpc>
                  <a:spcPct val="120000"/>
                </a:lnSpc>
                <a:spcAft>
                  <a:spcPts val="600"/>
                </a:spcAft>
                <a:buClr>
                  <a:srgbClr val="37F6FF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汉堡包手机字体" pitchFamily="34" charset="-122"/>
                  <a:ea typeface="方正卡通简体" pitchFamily="65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9pPr>
            </a:lstStyle>
            <a:p>
              <a:pPr lvl="0" algn="l" fontAlgn="base">
                <a:lnSpc>
                  <a:spcPct val="200000"/>
                </a:lnSpc>
                <a:spcBef>
                  <a:spcPts val="1335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活动的强度要适当，不要做剧烈的活动，以保证继续上课时不疲劳、精力集中、精神饱满。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Content Placeholder 2"/>
            <p:cNvSpPr txBox="1">
              <a:spLocks noChangeArrowheads="1"/>
            </p:cNvSpPr>
            <p:nvPr/>
          </p:nvSpPr>
          <p:spPr bwMode="auto">
            <a:xfrm>
              <a:off x="6567901" y="4276371"/>
              <a:ext cx="4483100" cy="98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2243" tIns="81121" rIns="162243" bIns="81121"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m"/>
                <a:defRPr sz="2400">
                  <a:solidFill>
                    <a:schemeClr val="accent1"/>
                  </a:solidFill>
                  <a:latin typeface="汉堡包手机字体" pitchFamily="34" charset="-122"/>
                  <a:ea typeface="方正卡通简体" pitchFamily="65" charset="-122"/>
                </a:defRPr>
              </a:lvl1pPr>
              <a:lvl2pPr marL="742950" indent="-285750" algn="just">
                <a:lnSpc>
                  <a:spcPct val="120000"/>
                </a:lnSpc>
                <a:spcAft>
                  <a:spcPts val="600"/>
                </a:spcAft>
                <a:buClr>
                  <a:srgbClr val="37F6FF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汉堡包手机字体" pitchFamily="34" charset="-122"/>
                  <a:ea typeface="方正卡通简体" pitchFamily="65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卡通简体" pitchFamily="65" charset="-122"/>
                </a:defRPr>
              </a:lvl9pPr>
            </a:lstStyle>
            <a:p>
              <a:pPr lvl="0" algn="l" fontAlgn="base">
                <a:lnSpc>
                  <a:spcPct val="200000"/>
                </a:lnSpc>
                <a:spcBef>
                  <a:spcPts val="1335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活动要注意安全，切忌猛追猛打，要避免发生扭伤、碰伤等危险。 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4320" y="876134"/>
            <a:ext cx="3869440" cy="1191770"/>
            <a:chOff x="458720" y="482434"/>
            <a:chExt cx="3869440" cy="11917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9" name="文本框 31"/>
            <p:cNvSpPr txBox="1">
              <a:spLocks noChangeArrowheads="1"/>
            </p:cNvSpPr>
            <p:nvPr/>
          </p:nvSpPr>
          <p:spPr bwMode="auto">
            <a:xfrm>
              <a:off x="980079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课间活动注意事项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20" y="740879"/>
            <a:ext cx="3869440" cy="1191770"/>
            <a:chOff x="458720" y="482434"/>
            <a:chExt cx="3869440" cy="119177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20" y="482434"/>
              <a:ext cx="3869440" cy="1191770"/>
            </a:xfrm>
            <a:prstGeom prst="rect">
              <a:avLst/>
            </a:prstGeom>
          </p:spPr>
        </p:pic>
        <p:sp>
          <p:nvSpPr>
            <p:cNvPr id="6" name="文本框 31"/>
            <p:cNvSpPr txBox="1">
              <a:spLocks noChangeArrowheads="1"/>
            </p:cNvSpPr>
            <p:nvPr/>
          </p:nvSpPr>
          <p:spPr bwMode="auto">
            <a:xfrm>
              <a:off x="980079" y="862429"/>
              <a:ext cx="30280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课间活动注意事项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28160" y="1860550"/>
            <a:ext cx="6654165" cy="4472133"/>
            <a:chOff x="970771" y="2527583"/>
            <a:chExt cx="5310379" cy="4761968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1209650" y="2604482"/>
              <a:ext cx="4886350" cy="4685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一定要理智、冷静，切忌用拳头代替说理，给自己和同学带来不良后果。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遇到问题不能自行解决时，要寻求老师的帮助。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遇到同学打架、斗殴时，要及时告知老师。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不恃强凌弱、不欺负小同学。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勇敢向欺凌说不，遇到欺凌要及时向老师报告。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70771" y="2527583"/>
              <a:ext cx="5310379" cy="4744768"/>
            </a:xfrm>
            <a:prstGeom prst="rect">
              <a:avLst/>
            </a:prstGeom>
            <a:noFill/>
            <a:ln w="47625">
              <a:solidFill>
                <a:srgbClr val="00D1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46320" y="862330"/>
            <a:ext cx="5085080" cy="521970"/>
          </a:xfrm>
          <a:prstGeom prst="rect">
            <a:avLst/>
          </a:prstGeom>
          <a:solidFill>
            <a:srgbClr val="00D1D8"/>
          </a:solidFill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细明体"/>
                <a:sym typeface="微软雅黑" panose="020B0503020204020204" pitchFamily="34" charset="-122"/>
              </a:rPr>
              <a:t>与同学发生矛盾时 ，跟校园暴力说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细明体"/>
                <a:sym typeface="微软雅黑" panose="020B0503020204020204" pitchFamily="34" charset="-122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细明体"/>
                <a:sym typeface="微软雅黑" panose="020B0503020204020204" pitchFamily="34" charset="-122"/>
              </a:rPr>
              <a:t>不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细明体"/>
                <a:sym typeface="微软雅黑" panose="020B0503020204020204" pitchFamily="34" charset="-122"/>
              </a:rPr>
              <a:t>”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新细明体"/>
              <a:sym typeface="微软雅黑" panose="020B0503020204020204" pitchFamily="34" charset="-122"/>
            </a:endParaRPr>
          </a:p>
        </p:txBody>
      </p:sp>
      <p:pic>
        <p:nvPicPr>
          <p:cNvPr id="7" name="图片 6" descr="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0261" r="2949" b="-17"/>
          <a:stretch>
            <a:fillRect/>
          </a:stretch>
        </p:blipFill>
        <p:spPr>
          <a:xfrm>
            <a:off x="973455" y="2280285"/>
            <a:ext cx="3041650" cy="370586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92075"/>
            <a:ext cx="2606040" cy="58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876.8031496062993,&quot;width&quot;:6093.606299212598}"/>
</p:tagLst>
</file>

<file path=ppt/tags/tag2.xml><?xml version="1.0" encoding="utf-8"?>
<p:tagLst xmlns:p="http://schemas.openxmlformats.org/presentationml/2006/main">
  <p:tag name="KSO_WM_UNIT_PLACING_PICTURE_USER_VIEWPORT" val="{&quot;height&quot;:5835,&quot;width&quot;:13020}"/>
</p:tagLst>
</file>

<file path=ppt/tags/tag3.xml><?xml version="1.0" encoding="utf-8"?>
<p:tagLst xmlns:p="http://schemas.openxmlformats.org/presentationml/2006/main">
  <p:tag name="KSO_WM_UNIT_PLACING_PICTURE_USER_VIEWPORT" val="{&quot;height&quot;:1876.8031496062993,&quot;width&quot;:6093.606299212598}"/>
</p:tagLst>
</file>

<file path=ppt/tags/tag4.xml><?xml version="1.0" encoding="utf-8"?>
<p:tagLst xmlns:p="http://schemas.openxmlformats.org/presentationml/2006/main">
  <p:tag name="KSO_WM_UNIT_PLACING_PICTURE_USER_VIEWPORT" val="{&quot;height&quot;:5865,&quot;width&quot;:1305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1798</Words>
  <Application>WPS 演示</Application>
  <PresentationFormat>宽屏</PresentationFormat>
  <Paragraphs>176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Calibri</vt:lpstr>
      <vt:lpstr>汉仪菱心体简</vt:lpstr>
      <vt:lpstr>新细明体</vt:lpstr>
      <vt:lpstr>Arnprior</vt:lpstr>
      <vt:lpstr>汉堡包手机字体</vt:lpstr>
      <vt:lpstr>方正卡通简体</vt:lpstr>
      <vt:lpstr>幼圆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</dc:creator>
  <cp:lastModifiedBy>子 燕</cp:lastModifiedBy>
  <cp:revision>21</cp:revision>
  <dcterms:created xsi:type="dcterms:W3CDTF">2021-08-22T00:32:00Z</dcterms:created>
  <dcterms:modified xsi:type="dcterms:W3CDTF">2022-03-02T07:14:27Z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25D34846B9084FFCA34371EFD2E6EEE0</vt:lpwstr>
  </property>
  <property fmtid="{D5CDD505-2E9C-101B-9397-08002B2CF9AE}" pid="3" name="KSOProductBuildVer">
    <vt:lpwstr>2052-11.1.0.11365</vt:lpwstr>
  </property>
</Properties>
</file>