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9" r:id="rId3"/>
    <p:sldId id="260" r:id="rId4"/>
    <p:sldId id="277" r:id="rId5"/>
    <p:sldId id="261" r:id="rId6"/>
    <p:sldId id="263" r:id="rId7"/>
    <p:sldId id="265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5" r:id="rId16"/>
    <p:sldId id="276" r:id="rId17"/>
    <p:sldId id="271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435F6-1111-41AF-9908-927D637A8DDB}" type="datetimeFigureOut">
              <a:rPr lang="zh-CN" altLang="en-US" smtClean="0"/>
              <a:pPr/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BB342-9C6B-4182-84A9-925F4E1A9F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536" y="3429000"/>
            <a:ext cx="8496944" cy="1512168"/>
          </a:xfrm>
        </p:spPr>
        <p:txBody>
          <a:bodyPr>
            <a:noAutofit/>
          </a:bodyPr>
          <a:lstStyle/>
          <a:p>
            <a:r>
              <a:rPr lang="zh-CN" altLang="zh-CN" sz="2400" b="1" dirty="0" smtClean="0">
                <a:solidFill>
                  <a:schemeClr val="tx1"/>
                </a:solidFill>
              </a:rPr>
              <a:t>市十四五备案课题</a:t>
            </a:r>
            <a:endParaRPr lang="en-US" altLang="zh-CN" sz="2400" b="1" dirty="0" smtClean="0">
              <a:solidFill>
                <a:schemeClr val="tx1"/>
              </a:solidFill>
            </a:endParaRPr>
          </a:p>
          <a:p>
            <a:r>
              <a:rPr lang="zh-CN" altLang="zh-CN" sz="2400" b="1" dirty="0" smtClean="0">
                <a:solidFill>
                  <a:schemeClr val="tx1"/>
                </a:solidFill>
              </a:rPr>
              <a:t>《高中数学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HPM</a:t>
            </a:r>
            <a:r>
              <a:rPr lang="zh-CN" altLang="zh-CN" sz="2400" b="1" dirty="0" smtClean="0">
                <a:solidFill>
                  <a:schemeClr val="tx1"/>
                </a:solidFill>
              </a:rPr>
              <a:t>案例的二次开发和实践研究》</a:t>
            </a:r>
            <a:endParaRPr lang="en-US" altLang="zh-CN" sz="2400" b="1" dirty="0" smtClean="0">
              <a:solidFill>
                <a:schemeClr val="tx1"/>
              </a:solidFill>
            </a:endParaRPr>
          </a:p>
          <a:p>
            <a:r>
              <a:rPr lang="zh-CN" altLang="zh-CN" sz="2400" b="1" dirty="0" smtClean="0">
                <a:solidFill>
                  <a:schemeClr val="tx1"/>
                </a:solidFill>
              </a:rPr>
              <a:t>《促进深度学习的高中数学课堂留白教学设计的研究与实践</a:t>
            </a:r>
            <a:r>
              <a:rPr lang="zh-CN" altLang="zh-CN" sz="2400" b="1" dirty="0" smtClean="0">
                <a:solidFill>
                  <a:schemeClr val="tx1"/>
                </a:solidFill>
              </a:rPr>
              <a:t>》</a:t>
            </a:r>
            <a:endParaRPr lang="en-US" altLang="zh-CN" sz="2400" b="1" dirty="0" smtClean="0">
              <a:solidFill>
                <a:schemeClr val="tx1"/>
              </a:solidFill>
            </a:endParaRPr>
          </a:p>
          <a:p>
            <a:r>
              <a:rPr lang="zh-CN" altLang="en-US" sz="2400" b="1" dirty="0" smtClean="0">
                <a:solidFill>
                  <a:schemeClr val="tx1"/>
                </a:solidFill>
              </a:rPr>
              <a:t>                                      开题汇报                          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2021.6.24</a:t>
            </a:r>
            <a:endParaRPr lang="en-US" altLang="zh-CN" sz="2400" b="1" dirty="0" smtClean="0">
              <a:solidFill>
                <a:schemeClr val="tx1"/>
              </a:solidFill>
            </a:endParaRPr>
          </a:p>
          <a:p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84784"/>
            <a:ext cx="7884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 smtClean="0"/>
              <a:t>欢</a:t>
            </a:r>
            <a:r>
              <a:rPr lang="zh-CN" altLang="en-US" sz="5400" b="1" dirty="0" smtClean="0"/>
              <a:t>迎李金蛟老师莅临指导！</a:t>
            </a:r>
            <a:endParaRPr lang="zh-CN" altLang="en-US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3568" y="764704"/>
            <a:ext cx="73448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（三）研究目标</a:t>
            </a:r>
          </a:p>
          <a:p>
            <a:pPr lvl="0"/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深</a:t>
            </a:r>
            <a:r>
              <a:rPr lang="zh-CN" altLang="zh-CN" sz="2400" b="1" dirty="0"/>
              <a:t>度攫</a:t>
            </a:r>
            <a:r>
              <a:rPr lang="zh-CN" altLang="zh-CN" sz="2400" b="1" dirty="0" smtClean="0"/>
              <a:t>取</a:t>
            </a:r>
            <a:r>
              <a:rPr lang="en-US" altLang="zh-CN" sz="2400" b="1" dirty="0" smtClean="0"/>
              <a:t>HPM</a:t>
            </a:r>
            <a:r>
              <a:rPr lang="zh-CN" altLang="zh-CN" sz="2400" b="1" dirty="0" smtClean="0"/>
              <a:t>案</a:t>
            </a:r>
            <a:r>
              <a:rPr lang="zh-CN" altLang="zh-CN" sz="2400" b="1" dirty="0"/>
              <a:t>例中的史料价值，完成基于本校学生实际情况的史料解构和意义提取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pPr lvl="0"/>
            <a:endParaRPr lang="zh-CN" altLang="zh-CN" sz="2400" b="1" dirty="0"/>
          </a:p>
          <a:p>
            <a:pPr lvl="0"/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多</a:t>
            </a:r>
            <a:r>
              <a:rPr lang="zh-CN" altLang="zh-CN" sz="2400" b="1" dirty="0"/>
              <a:t>元开发已有案例，同课异构，同构异课，找到史料使用的一般性方法范式</a:t>
            </a:r>
            <a:r>
              <a:rPr lang="zh-CN" altLang="zh-CN" sz="2400" b="1" dirty="0" smtClean="0"/>
              <a:t>。提</a:t>
            </a:r>
            <a:r>
              <a:rPr lang="zh-CN" altLang="zh-CN" sz="2400" b="1" dirty="0"/>
              <a:t>供一些有参考价值的二次开发案例，形成对照组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pPr lvl="0"/>
            <a:endParaRPr lang="zh-CN" altLang="zh-CN" sz="2400" b="1" dirty="0"/>
          </a:p>
          <a:p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提</a:t>
            </a:r>
            <a:r>
              <a:rPr lang="zh-CN" altLang="zh-CN" sz="2400" b="1" dirty="0"/>
              <a:t>供校本课程的课程资源，多角度开发史料，提升史料价值。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15616" y="548680"/>
            <a:ext cx="6984776" cy="4320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（四）研究内容</a:t>
            </a:r>
          </a:p>
          <a:p>
            <a:pPr lvl="0"/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</a:t>
            </a:r>
            <a:r>
              <a:rPr lang="en-US" altLang="zh-CN" sz="2400" b="1" dirty="0" smtClean="0"/>
              <a:t> HPM</a:t>
            </a:r>
            <a:r>
              <a:rPr lang="zh-CN" altLang="zh-CN" sz="2400" b="1" dirty="0" smtClean="0"/>
              <a:t>史</a:t>
            </a:r>
            <a:r>
              <a:rPr lang="zh-CN" altLang="zh-CN" sz="2400" b="1" dirty="0"/>
              <a:t>料精读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pPr lvl="0"/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</a:t>
            </a:r>
            <a:r>
              <a:rPr lang="en-US" altLang="zh-CN" sz="2400" b="1" dirty="0" smtClean="0"/>
              <a:t> HPM</a:t>
            </a:r>
            <a:r>
              <a:rPr lang="zh-CN" altLang="zh-CN" sz="2400" b="1" dirty="0" smtClean="0"/>
              <a:t>案</a:t>
            </a:r>
            <a:r>
              <a:rPr lang="zh-CN" altLang="zh-CN" sz="2400" b="1" dirty="0"/>
              <a:t>例分析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pPr lvl="0"/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二次开发的实践研究。</a:t>
            </a:r>
          </a:p>
          <a:p>
            <a:r>
              <a:rPr lang="en-US" altLang="zh-CN" sz="2400" b="1" dirty="0" smtClean="0"/>
              <a:t>   </a:t>
            </a:r>
            <a:r>
              <a:rPr lang="zh-CN" altLang="zh-CN" sz="2400" b="1" dirty="0" smtClean="0"/>
              <a:t>基于前述</a:t>
            </a:r>
            <a:r>
              <a:rPr lang="en-US" altLang="zh-CN" sz="2400" b="1" dirty="0" smtClean="0"/>
              <a:t>1</a:t>
            </a:r>
            <a:r>
              <a:rPr lang="zh-CN" altLang="zh-CN" sz="2400" b="1" dirty="0" smtClean="0"/>
              <a:t>和</a:t>
            </a:r>
            <a:r>
              <a:rPr lang="en-US" altLang="zh-CN" sz="2400" b="1" dirty="0" smtClean="0"/>
              <a:t>2</a:t>
            </a:r>
            <a:r>
              <a:rPr lang="zh-CN" altLang="zh-CN" sz="2400" b="1" dirty="0" smtClean="0"/>
              <a:t>，给出适合本校学生的</a:t>
            </a:r>
            <a:r>
              <a:rPr lang="en-US" altLang="zh-CN" sz="2400" b="1" dirty="0" smtClean="0"/>
              <a:t>HPM</a:t>
            </a:r>
            <a:r>
              <a:rPr lang="zh-CN" altLang="zh-CN" sz="2400" b="1" dirty="0" smtClean="0"/>
              <a:t>教学案例并进行实践。主要内容有</a:t>
            </a:r>
            <a:r>
              <a:rPr lang="en-US" altLang="zh-CN" sz="2400" b="1" dirty="0" smtClean="0"/>
              <a:t>:</a:t>
            </a:r>
            <a:endParaRPr lang="zh-CN" altLang="zh-CN" sz="2400" b="1" dirty="0" smtClean="0"/>
          </a:p>
          <a:p>
            <a:pPr lvl="0"/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已有课例中的优点能否在实践中复现</a:t>
            </a:r>
            <a:r>
              <a:rPr lang="zh-CN" altLang="en-US" sz="2400" b="1" dirty="0" smtClean="0"/>
              <a:t>。</a:t>
            </a:r>
            <a:endParaRPr lang="zh-CN" altLang="zh-CN" sz="2400" b="1" dirty="0" smtClean="0"/>
          </a:p>
          <a:p>
            <a:pPr lvl="0"/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对比分析对于史料的不用运用方式其效果如何（同课异构）。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校本课程资源积累。</a:t>
            </a:r>
          </a:p>
          <a:p>
            <a:pPr lvl="0"/>
            <a:endParaRPr lang="en-US" altLang="zh-CN" sz="24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9552" y="188640"/>
            <a:ext cx="81369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（五）研究方法</a:t>
            </a:r>
          </a:p>
          <a:p>
            <a:pPr lvl="0"/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文</a:t>
            </a:r>
            <a:r>
              <a:rPr lang="zh-CN" altLang="zh-CN" sz="2400" b="1" dirty="0"/>
              <a:t>献研究</a:t>
            </a:r>
            <a:r>
              <a:rPr lang="zh-CN" altLang="zh-CN" sz="2400" b="1" dirty="0" smtClean="0"/>
              <a:t>法</a:t>
            </a:r>
            <a:endParaRPr lang="en-US" altLang="zh-CN" sz="2400" b="1" dirty="0" smtClean="0"/>
          </a:p>
          <a:p>
            <a:pPr lvl="0"/>
            <a:endParaRPr lang="zh-CN" altLang="zh-CN" sz="2400" b="1" dirty="0"/>
          </a:p>
          <a:p>
            <a:pPr lvl="0"/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案</a:t>
            </a:r>
            <a:r>
              <a:rPr lang="zh-CN" altLang="zh-CN" sz="2400" b="1" dirty="0"/>
              <a:t>例研究</a:t>
            </a:r>
            <a:r>
              <a:rPr lang="zh-CN" altLang="zh-CN" sz="2400" b="1" dirty="0" smtClean="0"/>
              <a:t>法</a:t>
            </a:r>
            <a:endParaRPr lang="en-US" altLang="zh-CN" sz="2400" b="1" dirty="0" smtClean="0"/>
          </a:p>
          <a:p>
            <a:pPr lvl="0"/>
            <a:endParaRPr lang="zh-CN" altLang="zh-CN" sz="2400" b="1" dirty="0"/>
          </a:p>
          <a:p>
            <a:pPr lvl="0"/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问</a:t>
            </a:r>
            <a:r>
              <a:rPr lang="zh-CN" altLang="zh-CN" sz="2400" b="1" dirty="0"/>
              <a:t>卷调查</a:t>
            </a:r>
            <a:r>
              <a:rPr lang="zh-CN" altLang="zh-CN" sz="2400" b="1" dirty="0" smtClean="0"/>
              <a:t>法</a:t>
            </a:r>
            <a:endParaRPr lang="en-US" altLang="zh-CN" sz="2400" b="1" dirty="0" smtClean="0"/>
          </a:p>
          <a:p>
            <a:pPr lvl="0"/>
            <a:endParaRPr lang="zh-CN" altLang="zh-CN" sz="2400" b="1" dirty="0"/>
          </a:p>
          <a:p>
            <a:pPr lvl="0"/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归</a:t>
            </a:r>
            <a:r>
              <a:rPr lang="zh-CN" altLang="zh-CN" sz="2400" b="1" dirty="0"/>
              <a:t>纳提炼法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27584" y="692696"/>
            <a:ext cx="73448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（六）实施步骤</a:t>
            </a:r>
          </a:p>
          <a:p>
            <a:pPr lvl="0"/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收</a:t>
            </a:r>
            <a:r>
              <a:rPr lang="zh-CN" altLang="zh-CN" sz="2400" b="1" dirty="0"/>
              <a:t>集案例以及相关史料。</a:t>
            </a:r>
          </a:p>
          <a:p>
            <a:pPr lvl="0"/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学</a:t>
            </a:r>
            <a:r>
              <a:rPr lang="zh-CN" altLang="zh-CN" sz="2400" b="1" dirty="0"/>
              <a:t>习案例和史料，对案例中的史料部分进行精读，精学，精研。要形成相应的文本资源。</a:t>
            </a:r>
          </a:p>
          <a:p>
            <a:pPr lvl="0"/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将</a:t>
            </a:r>
            <a:r>
              <a:rPr lang="zh-CN" altLang="zh-CN" sz="2400" b="1" dirty="0"/>
              <a:t>史料与老的教学设计进行对比设计，给出二次开发的新案例。</a:t>
            </a:r>
          </a:p>
          <a:p>
            <a:pPr lvl="0"/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实</a:t>
            </a:r>
            <a:r>
              <a:rPr lang="zh-CN" altLang="zh-CN" sz="2400" b="1" dirty="0"/>
              <a:t>践新案例，总结反思新案例的成功与不足。</a:t>
            </a:r>
          </a:p>
          <a:p>
            <a:pPr lvl="0"/>
            <a:r>
              <a:rPr lang="en-US" altLang="zh-CN" sz="2400" b="1" dirty="0" smtClean="0"/>
              <a:t>5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总</a:t>
            </a:r>
            <a:r>
              <a:rPr lang="zh-CN" altLang="zh-CN" sz="2400" b="1" dirty="0"/>
              <a:t>结上述研究中可以抽象出一般理论的部分，形成理论成果；反思失败和不足的部分，为以后的研究做好资源储备。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0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（七）主要观点与可能的创新之处</a:t>
            </a:r>
          </a:p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主</a:t>
            </a:r>
            <a:r>
              <a:rPr lang="zh-CN" altLang="zh-CN" sz="2400" b="1" dirty="0"/>
              <a:t>要观</a:t>
            </a:r>
            <a:r>
              <a:rPr lang="zh-CN" altLang="zh-CN" sz="2400" b="1" dirty="0" smtClean="0"/>
              <a:t>点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数</a:t>
            </a:r>
            <a:r>
              <a:rPr lang="zh-CN" altLang="zh-CN" sz="2400" b="1" dirty="0"/>
              <a:t>学史融入数学教学的实践和案例开发是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研究的重要方向之一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）</a:t>
            </a:r>
            <a:r>
              <a:rPr lang="en-US" altLang="zh-CN" sz="2400" b="1" dirty="0"/>
              <a:t> HPM</a:t>
            </a:r>
            <a:r>
              <a:rPr lang="zh-CN" altLang="zh-CN" sz="2400" b="1" dirty="0"/>
              <a:t>有助于发展和完善教师的</a:t>
            </a:r>
            <a:r>
              <a:rPr lang="en-US" altLang="zh-CN" sz="2400" b="1" dirty="0"/>
              <a:t>MKT</a:t>
            </a:r>
            <a:r>
              <a:rPr lang="zh-CN" altLang="zh-CN" sz="2400" b="1" dirty="0"/>
              <a:t>，而学习、研究、开发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课例则是一线教师学习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的最有效、最有利方式</a:t>
            </a:r>
            <a:r>
              <a:rPr lang="zh-CN" altLang="zh-CN" sz="2400" b="1" dirty="0" smtClean="0"/>
              <a:t>。</a:t>
            </a:r>
            <a:endParaRPr lang="zh-CN" altLang="zh-CN" sz="2400" b="1" dirty="0"/>
          </a:p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）</a:t>
            </a:r>
            <a:r>
              <a:rPr lang="zh-CN" altLang="zh-CN" sz="2400" b="1" dirty="0"/>
              <a:t>对于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案例的二次开发</a:t>
            </a:r>
            <a:r>
              <a:rPr lang="zh-CN" altLang="zh-CN" sz="2400" b="1" dirty="0" smtClean="0"/>
              <a:t>，在</a:t>
            </a:r>
            <a:r>
              <a:rPr lang="zh-CN" altLang="zh-CN" sz="2400" b="1" dirty="0"/>
              <a:t>实践中找到本校学生这个细分领域内的最恰当，最合适的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课例。</a:t>
            </a:r>
          </a:p>
          <a:p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620688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2 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可</a:t>
            </a:r>
            <a:r>
              <a:rPr lang="zh-CN" altLang="zh-CN" sz="2400" b="1" dirty="0"/>
              <a:t>能的创新之</a:t>
            </a:r>
            <a:r>
              <a:rPr lang="zh-CN" altLang="zh-CN" sz="2400" b="1" dirty="0" smtClean="0"/>
              <a:t>处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对</a:t>
            </a:r>
            <a:r>
              <a:rPr lang="zh-CN" altLang="zh-CN" sz="2400" b="1" dirty="0"/>
              <a:t>史料的学习、解读和使用方式不是唯一的，教学设计的结构不是唯一的，更重要的是，我们的教学主体——学生，不是一成不变的。在面对不同类型，不同层次的学生群体，在面对不同功能，不同主题的课型要求，在课程资源的收集、积累和改进上，对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案例的二次开发，都可以大有作为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通</a:t>
            </a:r>
            <a:r>
              <a:rPr lang="zh-CN" altLang="zh-CN" sz="2400" b="1" dirty="0"/>
              <a:t>过对案例的二次开发，实践者可以更深刻的认识到史料的数学价值和育人价值，能够对史料的解读和使用更加得心应手，史料和教学设计是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案例中互为因果、一体两面的两个部分，共同构造了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案例的生态结构，这是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案例学习者必须要认识和践行的。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27584" y="692696"/>
            <a:ext cx="633670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dirty="0" smtClean="0"/>
              <a:t>（</a:t>
            </a:r>
            <a:r>
              <a:rPr lang="zh-CN" altLang="en-US" sz="2800" b="1" dirty="0" smtClean="0"/>
              <a:t>八</a:t>
            </a:r>
            <a:r>
              <a:rPr lang="zh-CN" altLang="zh-CN" sz="2800" b="1" dirty="0" smtClean="0"/>
              <a:t>）</a:t>
            </a:r>
            <a:r>
              <a:rPr lang="zh-CN" altLang="zh-CN" sz="2800" b="1" dirty="0"/>
              <a:t>课题研究的可行性分</a:t>
            </a:r>
            <a:r>
              <a:rPr lang="zh-CN" altLang="zh-CN" sz="2800" b="1" dirty="0" smtClean="0"/>
              <a:t>析</a:t>
            </a:r>
            <a:endParaRPr lang="en-US" altLang="zh-CN" sz="2800" b="1" dirty="0" smtClean="0"/>
          </a:p>
          <a:p>
            <a:r>
              <a:rPr lang="zh-CN" altLang="zh-CN" sz="2800" b="1" dirty="0"/>
              <a:t>研究队伍</a:t>
            </a:r>
            <a:r>
              <a:rPr lang="zh-CN" altLang="zh-CN" sz="2800" b="1" dirty="0" smtClean="0"/>
              <a:t>：</a:t>
            </a:r>
            <a:endParaRPr lang="en-US" altLang="zh-CN" sz="2800" b="1" dirty="0" smtClean="0"/>
          </a:p>
          <a:p>
            <a:endParaRPr lang="zh-CN" altLang="zh-CN" sz="2800" b="1" dirty="0"/>
          </a:p>
          <a:p>
            <a:r>
              <a:rPr lang="zh-CN" altLang="zh-CN" sz="2800" b="1" dirty="0"/>
              <a:t>研究基础</a:t>
            </a:r>
            <a:r>
              <a:rPr lang="zh-CN" altLang="zh-CN" sz="2800" b="1" dirty="0" smtClean="0"/>
              <a:t>：</a:t>
            </a:r>
            <a:endParaRPr lang="en-US" altLang="zh-CN" sz="2800" b="1" dirty="0" smtClean="0"/>
          </a:p>
          <a:p>
            <a:endParaRPr lang="zh-CN" altLang="zh-CN" sz="2800" b="1" dirty="0"/>
          </a:p>
          <a:p>
            <a:r>
              <a:rPr lang="zh-CN" altLang="zh-CN" sz="2800" b="1" dirty="0"/>
              <a:t>保障条件：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27784" y="198884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/>
              <a:t>感谢聆听！</a:t>
            </a:r>
            <a:endParaRPr lang="zh-CN" altLang="en-US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1844824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/>
              <a:t>高中数学</a:t>
            </a:r>
            <a:r>
              <a:rPr lang="en-US" altLang="zh-CN" sz="3600" b="1" dirty="0"/>
              <a:t>HPM</a:t>
            </a:r>
            <a:r>
              <a:rPr lang="zh-CN" altLang="zh-CN" sz="3600" b="1" dirty="0"/>
              <a:t>案例的二次开发和实践研究</a:t>
            </a:r>
            <a:endParaRPr lang="zh-CN" alt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56176" y="278092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开</a:t>
            </a:r>
            <a:r>
              <a:rPr lang="zh-CN" altLang="en-US" sz="3600" b="1" dirty="0" smtClean="0"/>
              <a:t>题汇报</a:t>
            </a:r>
            <a:endParaRPr lang="zh-CN" alt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27584" y="836712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/>
              <a:t>（一）课题的核心概念及其界定</a:t>
            </a:r>
          </a:p>
          <a:p>
            <a:endParaRPr lang="en-US" altLang="zh-CN" sz="3600" b="1" dirty="0" smtClean="0">
              <a:latin typeface="+mj-ea"/>
              <a:ea typeface="+mj-ea"/>
            </a:endParaRPr>
          </a:p>
          <a:p>
            <a:r>
              <a:rPr lang="zh-CN" altLang="zh-CN" sz="3600" b="1" dirty="0"/>
              <a:t>（二）国内外同一研究领域现状</a:t>
            </a:r>
            <a:r>
              <a:rPr lang="zh-CN" altLang="zh-CN" sz="3600" b="1" dirty="0" smtClean="0"/>
              <a:t>与</a:t>
            </a:r>
            <a:r>
              <a:rPr lang="en-US" altLang="zh-CN" sz="3600" b="1" dirty="0" smtClean="0"/>
              <a:t>   </a:t>
            </a:r>
            <a:r>
              <a:rPr lang="zh-CN" altLang="zh-CN" sz="3600" b="1" dirty="0" smtClean="0"/>
              <a:t>研</a:t>
            </a:r>
            <a:r>
              <a:rPr lang="zh-CN" altLang="zh-CN" sz="3600" b="1" dirty="0"/>
              <a:t>究的价值</a:t>
            </a:r>
          </a:p>
          <a:p>
            <a:endParaRPr lang="en-US" altLang="zh-CN" sz="3600" b="1" dirty="0" smtClean="0">
              <a:latin typeface="+mj-ea"/>
              <a:ea typeface="+mj-ea"/>
            </a:endParaRPr>
          </a:p>
          <a:p>
            <a:r>
              <a:rPr lang="zh-CN" altLang="zh-CN" sz="3600" b="1" dirty="0"/>
              <a:t>（三）研究目标</a:t>
            </a:r>
          </a:p>
          <a:p>
            <a:endParaRPr lang="en-US" altLang="zh-CN" sz="3600" b="1" noProof="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+mn-ea"/>
            </a:endParaRPr>
          </a:p>
          <a:p>
            <a:r>
              <a:rPr lang="zh-CN" altLang="zh-CN" sz="3600" b="1" dirty="0"/>
              <a:t>（四）研究内容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5576" y="908720"/>
            <a:ext cx="72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/>
              <a:t>（五）研究方法</a:t>
            </a:r>
          </a:p>
          <a:p>
            <a:endParaRPr lang="en-US" altLang="zh-CN" sz="3600" b="1" dirty="0" smtClean="0">
              <a:latin typeface="+mj-ea"/>
              <a:ea typeface="+mj-ea"/>
            </a:endParaRPr>
          </a:p>
          <a:p>
            <a:r>
              <a:rPr lang="zh-CN" altLang="zh-CN" sz="3600" b="1" dirty="0"/>
              <a:t>（六）实施步骤</a:t>
            </a:r>
          </a:p>
          <a:p>
            <a:endParaRPr lang="en-US" altLang="zh-CN" sz="3600" b="1" dirty="0" smtClean="0">
              <a:latin typeface="+mj-ea"/>
              <a:ea typeface="+mj-ea"/>
            </a:endParaRPr>
          </a:p>
          <a:p>
            <a:r>
              <a:rPr lang="zh-CN" altLang="zh-CN" sz="3600" b="1" dirty="0"/>
              <a:t>（七）主要观点与可能的创新之处</a:t>
            </a:r>
          </a:p>
          <a:p>
            <a:endParaRPr lang="en-US" altLang="zh-CN" sz="3600" b="1" noProof="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+mn-ea"/>
            </a:endParaRPr>
          </a:p>
          <a:p>
            <a:r>
              <a:rPr lang="zh-CN" altLang="zh-CN" sz="3600" b="1" dirty="0"/>
              <a:t>（八）课题研究的可行性分析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43608" y="332656"/>
            <a:ext cx="52565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+mj-ea"/>
              </a:rPr>
              <a:t>一、</a:t>
            </a:r>
            <a:r>
              <a:rPr lang="zh-CN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</a:rPr>
              <a:t>课题研究设计与论证</a:t>
            </a:r>
            <a:endParaRPr lang="en-US" altLang="zh-CN" sz="3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</a:endParaRPr>
          </a:p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052736"/>
            <a:ext cx="770485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dirty="0"/>
              <a:t>（一）课题的核心概念及其界定</a:t>
            </a:r>
          </a:p>
          <a:p>
            <a:pPr lvl="0"/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</a:t>
            </a:r>
            <a:r>
              <a:rPr lang="en-US" altLang="zh-CN" sz="2800" b="1" dirty="0" smtClean="0"/>
              <a:t>HPM</a:t>
            </a:r>
            <a:endParaRPr lang="zh-CN" altLang="zh-CN" sz="2800" b="1" dirty="0"/>
          </a:p>
          <a:p>
            <a:r>
              <a:rPr lang="en-US" altLang="zh-CN" sz="2800" b="1" dirty="0"/>
              <a:t>   </a:t>
            </a:r>
            <a:endParaRPr lang="zh-CN" altLang="zh-CN" sz="2800" b="1" dirty="0"/>
          </a:p>
          <a:p>
            <a:pPr lvl="0"/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</a:t>
            </a:r>
            <a:r>
              <a:rPr lang="en-US" altLang="zh-CN" sz="2800" b="1" dirty="0" smtClean="0"/>
              <a:t>HPM</a:t>
            </a:r>
            <a:r>
              <a:rPr lang="zh-CN" altLang="zh-CN" sz="2800" b="1" dirty="0"/>
              <a:t>教学案</a:t>
            </a:r>
            <a:r>
              <a:rPr lang="zh-CN" altLang="zh-CN" sz="2800" b="1" dirty="0" smtClean="0"/>
              <a:t>例</a:t>
            </a:r>
            <a:endParaRPr lang="en-US" altLang="zh-CN" sz="2800" b="1" dirty="0" smtClean="0"/>
          </a:p>
          <a:p>
            <a:pPr lvl="0"/>
            <a:endParaRPr lang="en-US" altLang="zh-CN" sz="2800" b="1" dirty="0"/>
          </a:p>
          <a:p>
            <a:pPr lvl="0"/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</a:t>
            </a:r>
            <a:r>
              <a:rPr lang="zh-CN" altLang="zh-CN" sz="2800" b="1" dirty="0" smtClean="0"/>
              <a:t>二次开发</a:t>
            </a:r>
          </a:p>
          <a:p>
            <a:r>
              <a:rPr lang="en-US" altLang="zh-CN" sz="2800" b="1" dirty="0" smtClean="0"/>
              <a:t>   </a:t>
            </a:r>
          </a:p>
          <a:p>
            <a:r>
              <a:rPr lang="en-US" altLang="zh-CN" sz="2800" b="1" dirty="0" smtClean="0"/>
              <a:t>4</a:t>
            </a:r>
            <a:r>
              <a:rPr lang="zh-CN" altLang="en-US" sz="2800" b="1" dirty="0" smtClean="0"/>
              <a:t>、</a:t>
            </a:r>
            <a:r>
              <a:rPr lang="en-US" altLang="zh-CN" sz="2800" b="1" dirty="0" smtClean="0"/>
              <a:t>HPM</a:t>
            </a:r>
            <a:r>
              <a:rPr lang="zh-CN" altLang="zh-CN" sz="2800" b="1" dirty="0" smtClean="0"/>
              <a:t>教学案例的二次开发</a:t>
            </a:r>
          </a:p>
          <a:p>
            <a:pPr lvl="0"/>
            <a:endParaRPr lang="zh-CN" altLang="zh-CN" sz="2800" b="1" dirty="0"/>
          </a:p>
          <a:p>
            <a:r>
              <a:rPr lang="en-US" altLang="zh-CN" sz="2800" b="1" dirty="0"/>
              <a:t> </a:t>
            </a:r>
            <a:endParaRPr lang="en-US" altLang="zh-CN" sz="2800" b="1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188640"/>
            <a:ext cx="78488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dirty="0"/>
              <a:t>（二）国内外同一研究领域现状与研究的价值</a:t>
            </a:r>
          </a:p>
          <a:p>
            <a:r>
              <a:rPr lang="zh-CN" altLang="zh-CN" sz="2400" b="1" dirty="0"/>
              <a:t>大陆：</a:t>
            </a:r>
          </a:p>
          <a:p>
            <a:r>
              <a:rPr lang="en-US" altLang="zh-CN" sz="2400" b="1" dirty="0"/>
              <a:t>1.</a:t>
            </a:r>
            <a:r>
              <a:rPr lang="zh-CN" altLang="zh-CN" sz="2400" b="1" dirty="0"/>
              <a:t>数学史家钱宝琮先生（</a:t>
            </a:r>
            <a:r>
              <a:rPr lang="en-US" altLang="zh-CN" sz="2400" b="1" dirty="0"/>
              <a:t>1892-1974</a:t>
            </a:r>
            <a:r>
              <a:rPr lang="zh-CN" altLang="zh-CN" sz="2400" b="1" dirty="0"/>
              <a:t>）于</a:t>
            </a:r>
            <a:r>
              <a:rPr lang="en-US" altLang="zh-CN" sz="2400" b="1" dirty="0"/>
              <a:t>20</a:t>
            </a:r>
            <a:r>
              <a:rPr lang="zh-CN" altLang="zh-CN" sz="2400" b="1" dirty="0"/>
              <a:t>世纪</a:t>
            </a:r>
            <a:r>
              <a:rPr lang="en-US" altLang="zh-CN" sz="2400" b="1" dirty="0"/>
              <a:t>20</a:t>
            </a:r>
            <a:r>
              <a:rPr lang="zh-CN" altLang="zh-CN" sz="2400" b="1" dirty="0"/>
              <a:t>年代相继在南开大学、浙江大学、华东师范大学开设数学史课程。</a:t>
            </a:r>
          </a:p>
          <a:p>
            <a:r>
              <a:rPr lang="en-US" altLang="zh-CN" sz="2400" b="1" dirty="0"/>
              <a:t>2.1998</a:t>
            </a:r>
            <a:r>
              <a:rPr lang="zh-CN" altLang="zh-CN" sz="2400" b="1" dirty="0"/>
              <a:t>年，张奠宙教授飞赴马赛参加了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会议</a:t>
            </a:r>
            <a:r>
              <a:rPr lang="zh-CN" altLang="zh-CN" sz="2400" b="1" dirty="0" smtClean="0"/>
              <a:t>。</a:t>
            </a:r>
            <a:endParaRPr lang="zh-CN" altLang="zh-CN" sz="2400" b="1" dirty="0"/>
          </a:p>
          <a:p>
            <a:r>
              <a:rPr lang="en-US" altLang="zh-CN" sz="2400" b="1" dirty="0"/>
              <a:t>3.</a:t>
            </a:r>
            <a:r>
              <a:rPr lang="zh-CN" altLang="zh-CN" sz="2400" b="1" dirty="0"/>
              <a:t>华东师范大学汪晓勤教授团队具体探讨了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的历史渊源、研究内容和方法，以及有关</a:t>
            </a:r>
            <a:r>
              <a:rPr lang="en-US" altLang="zh-CN" sz="2400" b="1" dirty="0"/>
              <a:t>HPM</a:t>
            </a:r>
            <a:r>
              <a:rPr lang="zh-CN" altLang="zh-CN" sz="2400" b="1" dirty="0"/>
              <a:t>的一些案例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r>
              <a:rPr lang="en-US" altLang="zh-CN" sz="2400" b="1" dirty="0"/>
              <a:t>4.2004</a:t>
            </a:r>
            <a:r>
              <a:rPr lang="zh-CN" altLang="zh-CN" sz="2400" b="1" dirty="0"/>
              <a:t>年，西北大学举办第一届全国数学史与数学教育会议，此后一直到</a:t>
            </a:r>
            <a:r>
              <a:rPr lang="en-US" altLang="zh-CN" sz="2400" b="1" dirty="0"/>
              <a:t>2020</a:t>
            </a:r>
            <a:r>
              <a:rPr lang="zh-CN" altLang="zh-CN" sz="2400" b="1" dirty="0"/>
              <a:t>年，共举办了十届。</a:t>
            </a:r>
          </a:p>
          <a:p>
            <a:endParaRPr lang="zh-CN" altLang="zh-CN" sz="2400" b="1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836712"/>
            <a:ext cx="74888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/>
              <a:t>国外：</a:t>
            </a:r>
            <a:r>
              <a:rPr lang="en-US" altLang="zh-CN" sz="2400" b="1" dirty="0"/>
              <a:t>1972</a:t>
            </a:r>
            <a:r>
              <a:rPr lang="zh-CN" altLang="zh-CN" sz="2400" b="1" dirty="0"/>
              <a:t>年，琼斯，罗杰斯等组建“数学史与数学教学之关系国际研究小组”，标志着数学史与数学教育之关系作为一个学术研究领域的诞生</a:t>
            </a:r>
            <a:r>
              <a:rPr lang="zh-CN" altLang="zh-CN" sz="2400" b="1" dirty="0" smtClean="0"/>
              <a:t>。。</a:t>
            </a:r>
            <a:endParaRPr lang="zh-CN" altLang="zh-CN" sz="2400" b="1" dirty="0"/>
          </a:p>
          <a:p>
            <a:r>
              <a:rPr lang="en-US" altLang="zh-CN" sz="2400" b="1" dirty="0"/>
              <a:t>1991</a:t>
            </a:r>
            <a:r>
              <a:rPr lang="zh-CN" altLang="zh-CN" sz="2400" b="1" dirty="0"/>
              <a:t>年，英国数学史家福韦尔基于已有的研究文献，总结了数学史</a:t>
            </a:r>
            <a:r>
              <a:rPr lang="en-US" altLang="zh-CN" sz="2400" b="1" dirty="0"/>
              <a:t>15</a:t>
            </a:r>
            <a:r>
              <a:rPr lang="zh-CN" altLang="zh-CN" sz="2400" b="1" dirty="0"/>
              <a:t>种教育价值。</a:t>
            </a:r>
          </a:p>
          <a:p>
            <a:r>
              <a:rPr lang="en-US" altLang="zh-CN" sz="2400" b="1" dirty="0"/>
              <a:t>2000</a:t>
            </a:r>
            <a:r>
              <a:rPr lang="zh-CN" altLang="zh-CN" sz="2400" b="1" dirty="0"/>
              <a:t>年，扎纳基斯和阿卡维总结了数学史对丰富教师知识储备的重要意义。</a:t>
            </a:r>
          </a:p>
          <a:p>
            <a:r>
              <a:rPr lang="en-US" altLang="zh-CN" sz="2400" b="1" dirty="0"/>
              <a:t>2004</a:t>
            </a:r>
            <a:r>
              <a:rPr lang="zh-CN" altLang="zh-CN" sz="2400" b="1" dirty="0"/>
              <a:t>年，美国数学史家卡茨带领团队编写了《</a:t>
            </a:r>
            <a:r>
              <a:rPr lang="zh-CN" altLang="zh-CN" sz="2400" b="1" dirty="0" smtClean="0"/>
              <a:t>用</a:t>
            </a:r>
            <a:r>
              <a:rPr lang="zh-CN" altLang="en-US" sz="2400" b="1" dirty="0" smtClean="0"/>
              <a:t>于</a:t>
            </a:r>
            <a:r>
              <a:rPr lang="zh-CN" altLang="zh-CN" sz="2400" b="1" dirty="0" smtClean="0"/>
              <a:t>数</a:t>
            </a:r>
            <a:r>
              <a:rPr lang="zh-CN" altLang="zh-CN" sz="2400" b="1" dirty="0"/>
              <a:t>学教学的历史模块》一书，供数学教师使用。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3528" y="980728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 smtClean="0"/>
              <a:t>研</a:t>
            </a:r>
            <a:r>
              <a:rPr lang="zh-CN" altLang="zh-CN" sz="2400" b="1" dirty="0"/>
              <a:t>究价值：</a:t>
            </a:r>
          </a:p>
          <a:p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、</a:t>
            </a:r>
            <a:r>
              <a:rPr lang="en-US" altLang="zh-CN" sz="2400" b="1" dirty="0" smtClean="0"/>
              <a:t>HPM</a:t>
            </a:r>
            <a:r>
              <a:rPr lang="zh-CN" altLang="zh-CN" sz="2400" b="1" dirty="0"/>
              <a:t>研究表明，数学史对于学生的数学学习和教师的专业发展都有着重要的促进作</a:t>
            </a:r>
            <a:r>
              <a:rPr lang="zh-CN" altLang="zh-CN" sz="2400" b="1" dirty="0" smtClean="0"/>
              <a:t>用。</a:t>
            </a:r>
            <a:endParaRPr lang="en-US" altLang="zh-CN" sz="2400" b="1" dirty="0" smtClean="0"/>
          </a:p>
          <a:p>
            <a:endParaRPr lang="en-US" altLang="zh-CN" sz="2400" b="1" dirty="0" smtClean="0"/>
          </a:p>
          <a:p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、</a:t>
            </a:r>
            <a:r>
              <a:rPr lang="zh-CN" altLang="zh-CN" sz="2400" b="1" dirty="0"/>
              <a:t>与我国数学课程目标具有密切的对应关系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endParaRPr lang="zh-CN" altLang="zh-CN" sz="2400" b="1" dirty="0"/>
          </a:p>
          <a:p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、</a:t>
            </a:r>
            <a:r>
              <a:rPr lang="zh-CN" altLang="zh-CN" sz="2400" b="1" dirty="0"/>
              <a:t>数学史不仅有助于发展和完善教师的</a:t>
            </a:r>
            <a:r>
              <a:rPr lang="en-US" altLang="zh-CN" sz="2400" b="1" dirty="0" smtClean="0"/>
              <a:t>MKT</a:t>
            </a:r>
            <a:r>
              <a:rPr lang="zh-CN" altLang="en-US" sz="2400" b="1" dirty="0" smtClean="0"/>
              <a:t>（面向教学的数学知识）</a:t>
            </a:r>
            <a:r>
              <a:rPr lang="zh-CN" altLang="zh-CN" sz="2400" b="1" dirty="0" smtClean="0"/>
              <a:t>，</a:t>
            </a:r>
            <a:r>
              <a:rPr lang="zh-CN" altLang="zh-CN" sz="2400" b="1" dirty="0"/>
              <a:t>而且在很多情况下就是教师</a:t>
            </a:r>
            <a:r>
              <a:rPr lang="en-US" altLang="zh-CN" sz="2400" b="1" dirty="0"/>
              <a:t>MKT</a:t>
            </a:r>
            <a:r>
              <a:rPr lang="zh-CN" altLang="zh-CN" sz="2400" b="1" dirty="0"/>
              <a:t>不可或缺的一部分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幻灯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404664"/>
            <a:ext cx="7632848" cy="5904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、</a:t>
            </a:r>
            <a:r>
              <a:rPr lang="zh-CN" altLang="zh-CN" sz="2400" b="1" dirty="0" smtClean="0"/>
              <a:t>通过学习已经开发出来的教学案例，进行二次开发。其好处有：</a:t>
            </a:r>
          </a:p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减少了寻找和研究史料的成本，同时还充分保证了史料的适切性，降低了准入门槛。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团队成员</a:t>
            </a:r>
            <a:r>
              <a:rPr lang="zh-CN" altLang="en-US" sz="2400" b="1" dirty="0" smtClean="0"/>
              <a:t>大</a:t>
            </a:r>
            <a:r>
              <a:rPr lang="zh-CN" altLang="zh-CN" sz="2400" b="1" dirty="0" smtClean="0"/>
              <a:t>都是工作</a:t>
            </a:r>
            <a:r>
              <a:rPr lang="en-US" altLang="zh-CN" sz="2400" b="1" dirty="0" smtClean="0"/>
              <a:t>5</a:t>
            </a:r>
            <a:r>
              <a:rPr lang="zh-CN" altLang="zh-CN" sz="2400" b="1" dirty="0" smtClean="0"/>
              <a:t>年以上的有经验的成熟教师，对于案例中的教学设计的部分，能做到独立判断而不盲从照搬。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基于第一点和第二点，本研究能够让学生提高数学学习的兴趣，扩大视野，以更全面，更客观，更丰富方式参与到数学学习中来。</a:t>
            </a:r>
            <a:endParaRPr lang="en-US" altLang="zh-CN" sz="2400" b="1" dirty="0" smtClean="0"/>
          </a:p>
          <a:p>
            <a:pPr lvl="0"/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通</a:t>
            </a:r>
            <a:r>
              <a:rPr lang="zh-CN" altLang="zh-CN" sz="2400" b="1" dirty="0"/>
              <a:t>过研究、实践和总结，不仅可以为广大一线教师的后续学习和实践提供对照组，做出更精准的选择和判断。同时，也能积累一批教学案例资源，为后续的更深入研究打下基础</a:t>
            </a:r>
            <a:r>
              <a:rPr lang="zh-CN" altLang="zh-CN" sz="2400" b="1" dirty="0" smtClean="0"/>
              <a:t>。</a:t>
            </a:r>
            <a:endParaRPr lang="en-US" altLang="zh-CN" sz="2400" b="1" dirty="0" smtClean="0"/>
          </a:p>
          <a:p>
            <a:pPr lvl="0"/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5</a:t>
            </a:r>
            <a:r>
              <a:rPr lang="zh-CN" altLang="en-US" sz="2400" b="1" dirty="0" smtClean="0"/>
              <a:t>）</a:t>
            </a:r>
            <a:r>
              <a:rPr lang="zh-CN" altLang="zh-CN" sz="2400" b="1" dirty="0" smtClean="0"/>
              <a:t>为</a:t>
            </a:r>
            <a:r>
              <a:rPr lang="zh-CN" altLang="zh-CN" sz="2400" b="1" dirty="0"/>
              <a:t>校本课程提供丰富的课程资源。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1886</Words>
  <Application>Microsoft Office PowerPoint</Application>
  <PresentationFormat>全屏显示(4:3)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50</cp:revision>
  <dcterms:created xsi:type="dcterms:W3CDTF">2021-06-20T10:49:36Z</dcterms:created>
  <dcterms:modified xsi:type="dcterms:W3CDTF">2021-06-24T04:31:37Z</dcterms:modified>
</cp:coreProperties>
</file>