
<file path=[Content_Types].xml><?xml version="1.0" encoding="utf-8"?>
<Types xmlns="http://schemas.openxmlformats.org/package/2006/content-types">
  <Default Extension="png" ContentType="image/png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17"/>
  </p:handoutMasterIdLst>
  <p:sldIdLst>
    <p:sldId id="1173" r:id="rId3"/>
    <p:sldId id="1176" r:id="rId5"/>
    <p:sldId id="1180" r:id="rId6"/>
    <p:sldId id="1185" r:id="rId7"/>
    <p:sldId id="1205" r:id="rId8"/>
    <p:sldId id="1186" r:id="rId9"/>
    <p:sldId id="1187" r:id="rId10"/>
    <p:sldId id="1208" r:id="rId11"/>
    <p:sldId id="1206" r:id="rId12"/>
    <p:sldId id="1207" r:id="rId13"/>
    <p:sldId id="1188" r:id="rId14"/>
    <p:sldId id="1198" r:id="rId15"/>
    <p:sldId id="1200" r:id="rId16"/>
  </p:sldIdLst>
  <p:sldSz cx="9144000" cy="5143500" type="screen16x9"/>
  <p:notesSz cx="6858000" cy="9144000"/>
  <p:custDataLst>
    <p:tags r:id="rId21"/>
  </p:custDataLst>
  <p:defaultTextStyle>
    <a:defPPr>
      <a:defRPr lang="en-US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0047"/>
    <a:srgbClr val="FF7500"/>
    <a:srgbClr val="EAA1A9"/>
    <a:srgbClr val="D9A2AA"/>
    <a:srgbClr val="AECABB"/>
    <a:srgbClr val="A0C0AF"/>
    <a:srgbClr val="9DBEAD"/>
    <a:srgbClr val="E07F8E"/>
    <a:srgbClr val="34223A"/>
    <a:srgbClr val="1D18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653" autoAdjust="0"/>
    <p:restoredTop sz="94434" autoAdjust="0"/>
  </p:normalViewPr>
  <p:slideViewPr>
    <p:cSldViewPr snapToGrid="0">
      <p:cViewPr varScale="1">
        <p:scale>
          <a:sx n="97" d="100"/>
          <a:sy n="97" d="100"/>
        </p:scale>
        <p:origin x="78" y="1302"/>
      </p:cViewPr>
      <p:guideLst>
        <p:guide orient="horz" pos="2160"/>
        <p:guide pos="3840"/>
        <p:guide pos="528"/>
        <p:guide pos="7152"/>
        <p:guide orient="horz" pos="1620"/>
        <p:guide pos="2880"/>
        <p:guide pos="396"/>
        <p:guide pos="53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4" d="100"/>
        <a:sy n="64" d="100"/>
      </p:scale>
      <p:origin x="0" y="27102"/>
    </p:cViewPr>
  </p:sorterViewPr>
  <p:notesViewPr>
    <p:cSldViewPr snapToGrid="0">
      <p:cViewPr varScale="1">
        <p:scale>
          <a:sx n="88" d="100"/>
          <a:sy n="88" d="100"/>
        </p:scale>
        <p:origin x="3822" y="102"/>
      </p:cViewPr>
      <p:guideLst/>
    </p:cSldViewPr>
  </p:notesViewPr>
  <p:gridSpacing cx="457200" cy="457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ags" Target="tags/tag2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handoutMaster" Target="handoutMasters/handoutMaster1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52253F-1DC1-44AB-85F9-14DB9D873A3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F8A4E4-7001-4196-8720-A0FCB0AEBF4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64D076-05C0-4F10-BAEB-F2DA581BE89B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E7B7F8-81FA-46DC-8926-8D6B124E54D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3" Type="http://schemas.openxmlformats.org/officeDocument/2006/relationships/theme" Target="../theme/theme1.xml"/><Relationship Id="rId22" Type="http://schemas.openxmlformats.org/officeDocument/2006/relationships/image" Target="../media/image1.png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mc:AlternateContent xmlns:mc="http://schemas.openxmlformats.org/markup-compatibility/2006">
    <mc:Choice xmlns:p14="http://schemas.microsoft.com/office/powerpoint/2010/main" Requires="p14">
      <p:transition spd="med" p14:dur="699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tags" Target="../tags/tag1.xml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17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纯音乐-中国风(原创 寺 龙泉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1095375" y="2600754"/>
            <a:ext cx="609600" cy="6096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94" t="74321"/>
          <a:stretch>
            <a:fillRect/>
          </a:stretch>
        </p:blipFill>
        <p:spPr>
          <a:xfrm>
            <a:off x="6007100" y="3822700"/>
            <a:ext cx="3136900" cy="1320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91996">
            <a:off x="3811773" y="958915"/>
            <a:ext cx="2302372" cy="233741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027430" y="295275"/>
            <a:ext cx="7089775" cy="15068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gradFill>
                  <a:gsLst>
                    <a:gs pos="0">
                      <a:srgbClr val="000000"/>
                    </a:gs>
                    <a:gs pos="100000">
                      <a:srgbClr val="C00000"/>
                    </a:gs>
                  </a:gsLst>
                  <a:lin scaled="0"/>
                </a:gradFill>
                <a:latin typeface="华文隶书" panose="02010800040101010101" charset="-122"/>
                <a:ea typeface="华文隶书" panose="02010800040101010101" charset="-122"/>
                <a:cs typeface="Tahoma" panose="020B0604030504040204" pitchFamily="34" charset="0"/>
                <a:sym typeface="+mn-ea"/>
              </a:rPr>
              <a:t>关于电信诈骗的形式及案例的调查</a:t>
            </a:r>
            <a:endParaRPr lang="zh-CN" altLang="en-US" sz="3600">
              <a:gradFill>
                <a:gsLst>
                  <a:gs pos="0">
                    <a:srgbClr val="000000"/>
                  </a:gs>
                  <a:gs pos="100000">
                    <a:srgbClr val="C00000"/>
                  </a:gs>
                </a:gsLst>
                <a:lin scaled="0"/>
              </a:gradFill>
              <a:latin typeface="华文隶书" panose="02010800040101010101" charset="-122"/>
              <a:ea typeface="华文隶书" panose="02010800040101010101" charset="-122"/>
              <a:cs typeface="Tahoma" panose="020B0604030504040204" pitchFamily="34" charset="0"/>
              <a:sym typeface="+mn-ea"/>
            </a:endParaRPr>
          </a:p>
          <a:p>
            <a:pPr algn="ctr"/>
            <a:endParaRPr lang="zh-CN" altLang="en-US" sz="2800">
              <a:gradFill>
                <a:gsLst>
                  <a:gs pos="0">
                    <a:srgbClr val="000000"/>
                  </a:gs>
                  <a:gs pos="100000">
                    <a:srgbClr val="C00000"/>
                  </a:gs>
                </a:gsLst>
                <a:lin scaled="0"/>
              </a:gra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  <a:p>
            <a:pPr algn="ctr"/>
            <a:r>
              <a:rPr lang="zh-CN" altLang="en-US" sz="2800">
                <a:gradFill>
                  <a:gsLst>
                    <a:gs pos="0">
                      <a:srgbClr val="000000"/>
                    </a:gs>
                    <a:gs pos="100000">
                      <a:srgbClr val="C00000"/>
                    </a:gs>
                  </a:gsLst>
                  <a:lin scaled="0"/>
                </a:gra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李美</a:t>
            </a:r>
            <a:r>
              <a:rPr lang="en-US" altLang="zh-CN" sz="2800">
                <a:gradFill>
                  <a:gsLst>
                    <a:gs pos="0">
                      <a:srgbClr val="000000"/>
                    </a:gs>
                    <a:gs pos="100000">
                      <a:srgbClr val="C00000"/>
                    </a:gs>
                  </a:gsLst>
                  <a:lin scaled="0"/>
                </a:gra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</a:t>
            </a:r>
            <a:r>
              <a:rPr lang="zh-CN" altLang="en-US" sz="2800">
                <a:gradFill>
                  <a:gsLst>
                    <a:gs pos="0">
                      <a:srgbClr val="000000"/>
                    </a:gs>
                    <a:gs pos="100000">
                      <a:srgbClr val="C00000"/>
                    </a:gs>
                  </a:gsLst>
                  <a:lin scaled="0"/>
                </a:gra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王一涵</a:t>
            </a:r>
            <a:r>
              <a:rPr lang="en-US" altLang="zh-CN" sz="2800">
                <a:gradFill>
                  <a:gsLst>
                    <a:gs pos="0">
                      <a:srgbClr val="000000"/>
                    </a:gs>
                    <a:gs pos="100000">
                      <a:srgbClr val="C00000"/>
                    </a:gs>
                  </a:gsLst>
                  <a:lin scaled="0"/>
                </a:gra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</a:t>
            </a:r>
            <a:r>
              <a:rPr lang="zh-CN" altLang="en-US" sz="2800">
                <a:gradFill>
                  <a:gsLst>
                    <a:gs pos="0">
                      <a:srgbClr val="000000"/>
                    </a:gs>
                    <a:gs pos="100000">
                      <a:srgbClr val="C00000"/>
                    </a:gs>
                  </a:gsLst>
                  <a:lin scaled="0"/>
                </a:gra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钱桥桥</a:t>
            </a:r>
            <a:r>
              <a:rPr lang="en-US" altLang="zh-CN" sz="2800">
                <a:gradFill>
                  <a:gsLst>
                    <a:gs pos="0">
                      <a:srgbClr val="000000"/>
                    </a:gs>
                    <a:gs pos="100000">
                      <a:srgbClr val="C00000"/>
                    </a:gs>
                  </a:gsLst>
                  <a:lin scaled="0"/>
                </a:gra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</a:t>
            </a:r>
            <a:r>
              <a:rPr lang="zh-CN" altLang="en-US" sz="2800">
                <a:gradFill>
                  <a:gsLst>
                    <a:gs pos="0">
                      <a:srgbClr val="000000"/>
                    </a:gs>
                    <a:gs pos="100000">
                      <a:srgbClr val="C00000"/>
                    </a:gs>
                  </a:gsLst>
                  <a:lin scaled="0"/>
                </a:gra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高廷倩</a:t>
            </a:r>
            <a:r>
              <a:rPr lang="en-US" altLang="zh-CN" sz="2800">
                <a:gradFill>
                  <a:gsLst>
                    <a:gs pos="0">
                      <a:srgbClr val="000000"/>
                    </a:gs>
                    <a:gs pos="100000">
                      <a:srgbClr val="C00000"/>
                    </a:gs>
                  </a:gsLst>
                  <a:lin scaled="0"/>
                </a:gra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</a:t>
            </a:r>
            <a:r>
              <a:rPr lang="zh-CN" altLang="en-US" sz="2800">
                <a:gradFill>
                  <a:gsLst>
                    <a:gs pos="0">
                      <a:srgbClr val="000000"/>
                    </a:gs>
                    <a:gs pos="100000">
                      <a:srgbClr val="C00000"/>
                    </a:gs>
                  </a:gsLst>
                  <a:lin scaled="0"/>
                </a:gra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李萱蕾</a:t>
            </a:r>
            <a:r>
              <a:rPr lang="en-US" altLang="zh-CN" sz="2800">
                <a:gradFill>
                  <a:gsLst>
                    <a:gs pos="0">
                      <a:srgbClr val="000000"/>
                    </a:gs>
                    <a:gs pos="100000">
                      <a:srgbClr val="C00000"/>
                    </a:gs>
                  </a:gsLst>
                  <a:lin scaled="0"/>
                </a:gra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</a:t>
            </a:r>
            <a:r>
              <a:rPr lang="zh-CN" altLang="en-US" sz="2800">
                <a:gradFill>
                  <a:gsLst>
                    <a:gs pos="0">
                      <a:srgbClr val="000000"/>
                    </a:gs>
                    <a:gs pos="100000">
                      <a:srgbClr val="C00000"/>
                    </a:gs>
                  </a:gsLst>
                  <a:lin scaled="0"/>
                </a:gra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高朵熠</a:t>
            </a:r>
            <a:endParaRPr lang="zh-CN" altLang="en-US" sz="2800">
              <a:gradFill>
                <a:gsLst>
                  <a:gs pos="0">
                    <a:srgbClr val="000000"/>
                  </a:gs>
                  <a:gs pos="100000">
                    <a:srgbClr val="C00000"/>
                  </a:gs>
                </a:gsLst>
                <a:lin scaled="0"/>
              </a:gra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50060" y="0"/>
            <a:ext cx="5636895" cy="51365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>
        <p:fade/>
      </p:transition>
    </mc:Choice>
    <mc:Fallback>
      <p:transition spd="med" advClick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00" t="3722" r="4542"/>
          <a:stretch>
            <a:fillRect/>
          </a:stretch>
        </p:blipFill>
        <p:spPr>
          <a:xfrm>
            <a:off x="6054811" y="-18661"/>
            <a:ext cx="3126511" cy="495209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19" y="-108"/>
            <a:ext cx="468913" cy="228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45"/>
              </a:lnSpc>
            </a:pPr>
            <a:r>
              <a:rPr lang="zh-CN" altLang="en-US" sz="2845" dirty="0">
                <a:solidFill>
                  <a:schemeClr val="tx2"/>
                </a:solidFill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反诈宣传视频</a:t>
            </a:r>
            <a:endParaRPr lang="zh-CN" altLang="en-US" sz="2845" dirty="0">
              <a:solidFill>
                <a:schemeClr val="tx2"/>
              </a:solidFill>
              <a:latin typeface="方正苏新诗柳楷简体" panose="02000000000000000000" pitchFamily="2" charset="-122"/>
              <a:ea typeface="方正苏新诗柳楷简体" panose="02000000000000000000" pitchFamily="2" charset="-122"/>
            </a:endParaRPr>
          </a:p>
        </p:txBody>
      </p:sp>
      <p:pic>
        <p:nvPicPr>
          <p:cNvPr id="10" name="反诈视频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56615" y="0"/>
            <a:ext cx="8288020" cy="51428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-635" y="0"/>
            <a:ext cx="9145270" cy="40309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>
                <a:latin typeface="华文楷体" panose="02010600040101010101" charset="-122"/>
                <a:ea typeface="华文楷体" panose="02010600040101010101" charset="-122"/>
              </a:rPr>
              <a:t>成员感悟</a:t>
            </a:r>
            <a:endParaRPr lang="zh-CN" altLang="en-US" sz="3600">
              <a:latin typeface="华文楷体" panose="02010600040101010101" charset="-122"/>
              <a:ea typeface="华文楷体" panose="02010600040101010101" charset="-122"/>
            </a:endParaRPr>
          </a:p>
          <a:p>
            <a:pPr algn="l"/>
            <a:r>
              <a:rPr lang="zh-CN" altLang="en-US" sz="2200">
                <a:latin typeface="华文楷体" panose="02010600040101010101" charset="-122"/>
                <a:ea typeface="华文楷体" panose="02010600040101010101" charset="-122"/>
              </a:rPr>
              <a:t>李美：随着网络时代的进一步发展，各种电信诈骗手段层出不穷，方法不断翻新，但万变不离其宗，都是骗钱的一种手段，同学们，要牢记陌生电话，要警惕网络信息戏查证借钱问题，闭合时守好自己的钱袋子，不让电信诈骗分子有机可乘，维护好自身的合法利利，共建平安社会。</a:t>
            </a:r>
            <a:endParaRPr lang="zh-CN" altLang="en-US" sz="2200">
              <a:latin typeface="华文楷体" panose="02010600040101010101" charset="-122"/>
              <a:ea typeface="华文楷体" panose="02010600040101010101" charset="-122"/>
            </a:endParaRPr>
          </a:p>
          <a:p>
            <a:pPr algn="l"/>
            <a:r>
              <a:rPr lang="zh-CN" altLang="en-US" sz="2200">
                <a:latin typeface="华文楷体" panose="02010600040101010101" charset="-122"/>
                <a:ea typeface="华文楷体" panose="02010600040101010101" charset="-122"/>
              </a:rPr>
              <a:t>高廷倩：通过这次调查，我了解到了电信诈骗的危害性，极大会对人造成很大影响，我懂得了提高防范意识，不轻信网络，谨慎进行网络投资。</a:t>
            </a:r>
            <a:endParaRPr lang="zh-CN" altLang="en-US" sz="2200">
              <a:latin typeface="华文楷体" panose="02010600040101010101" charset="-122"/>
              <a:ea typeface="华文楷体" panose="02010600040101010101" charset="-122"/>
            </a:endParaRPr>
          </a:p>
          <a:p>
            <a:pPr algn="l"/>
            <a:r>
              <a:rPr lang="zh-CN" altLang="en-US" sz="2200">
                <a:latin typeface="华文楷体" panose="02010600040101010101" charset="-122"/>
                <a:ea typeface="华文楷体" panose="02010600040101010101" charset="-122"/>
              </a:rPr>
              <a:t>王一涵：通过本次调查，我知道了一些网络诈骗的手段，知道了许多关于反诈的知识与方法，本次调查让我有机会了解社会，更加贴近生活，我们一定要提高警惕，就像电影中常说的一句话，“切莫上当”，我们在保证人身安全的基础上，也要保住财产安全，共同打击网络诈骗犯。</a:t>
            </a:r>
            <a:endParaRPr lang="zh-CN" altLang="en-US" sz="2200"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94" t="74321"/>
          <a:stretch>
            <a:fillRect/>
          </a:stretch>
        </p:blipFill>
        <p:spPr>
          <a:xfrm>
            <a:off x="6007100" y="3822700"/>
            <a:ext cx="3136900" cy="13208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91996">
            <a:off x="3811773" y="958915"/>
            <a:ext cx="2302372" cy="233741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668759" y="522650"/>
            <a:ext cx="12105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dirty="0">
                <a:solidFill>
                  <a:schemeClr val="tx2"/>
                </a:solidFill>
                <a:latin typeface="腾祥铁山楷书繁" panose="01010104010101010101" pitchFamily="2" charset="-122"/>
                <a:ea typeface="腾祥铁山楷书繁" panose="01010104010101010101" pitchFamily="2" charset="-122"/>
              </a:rPr>
              <a:t>谢</a:t>
            </a:r>
            <a:endParaRPr lang="zh-CN" altLang="en-US" sz="8000" dirty="0">
              <a:solidFill>
                <a:schemeClr val="tx2"/>
              </a:solidFill>
              <a:latin typeface="腾祥铁山楷书繁" panose="01010104010101010101" pitchFamily="2" charset="-122"/>
              <a:ea typeface="腾祥铁山楷书繁" panose="0101010401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676030" y="1391636"/>
            <a:ext cx="146706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0" dirty="0">
                <a:solidFill>
                  <a:schemeClr val="tx2"/>
                </a:solidFill>
                <a:latin typeface="腾祥铁山楷书繁" panose="01010104010101010101" pitchFamily="2" charset="-122"/>
                <a:ea typeface="腾祥铁山楷书繁" panose="01010104010101010101" pitchFamily="2" charset="-122"/>
              </a:rPr>
              <a:t>谢</a:t>
            </a:r>
            <a:endParaRPr lang="zh-CN" altLang="en-US" sz="10000" dirty="0">
              <a:solidFill>
                <a:schemeClr val="tx2"/>
              </a:solidFill>
              <a:latin typeface="腾祥铁山楷书繁" panose="01010104010101010101" pitchFamily="2" charset="-122"/>
              <a:ea typeface="腾祥铁山楷书繁" panose="0101010401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56" r="27724" b="62122"/>
          <a:stretch>
            <a:fillRect/>
          </a:stretch>
        </p:blipFill>
        <p:spPr>
          <a:xfrm>
            <a:off x="3418521" y="1736401"/>
            <a:ext cx="1233714" cy="8643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>
        <p:fade/>
      </p:transition>
    </mc:Choice>
    <mc:Fallback>
      <p:transition spd="med" advClick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 p14:presetBounceEnd="8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4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4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7" presetID="27" presetClass="emph" presetSubtype="0" fill="remove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8" dur="250" autoRev="1" fill="remove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66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9" dur="250" autoRev="1" fill="remove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6600"/>
                                          </p:to>
                                        </p:animClr>
                                        <p:set>
                                          <p:cBhvr>
                                            <p:cTn id="20" dur="250" autoRev="1" fill="remove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1" dur="250" autoRev="1" fill="remove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  <p:bldP spid="6" grpId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7" presetID="27" presetClass="emph" presetSubtype="0" fill="remove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8" dur="250" autoRev="1" fill="remove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66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9" dur="250" autoRev="1" fill="remove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6600"/>
                                          </p:to>
                                        </p:animClr>
                                        <p:set>
                                          <p:cBhvr>
                                            <p:cTn id="20" dur="250" autoRev="1" fill="remove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1" dur="250" autoRev="1" fill="remove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  <p:bldP spid="6" grpId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262" y="0"/>
            <a:ext cx="2909738" cy="46101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13777" y="320941"/>
            <a:ext cx="468913" cy="821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45"/>
              </a:lnSpc>
            </a:pPr>
            <a:r>
              <a:rPr lang="zh-CN" altLang="en-US" sz="2845" dirty="0">
                <a:solidFill>
                  <a:schemeClr val="tx2"/>
                </a:solidFill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方案</a:t>
            </a:r>
            <a:endParaRPr lang="zh-CN" altLang="en-US" sz="2845" dirty="0">
              <a:solidFill>
                <a:schemeClr val="tx2"/>
              </a:solidFill>
              <a:latin typeface="方正苏新诗柳楷简体" panose="02000000000000000000" pitchFamily="2" charset="-122"/>
              <a:ea typeface="方正苏新诗柳楷简体" panose="02000000000000000000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23315" y="320675"/>
            <a:ext cx="546481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/>
              <a:t>一、拟写背景分析</a:t>
            </a:r>
            <a:r>
              <a:rPr lang="en-US" altLang="zh-CN" sz="2400" b="1"/>
              <a:t> </a:t>
            </a:r>
            <a:endParaRPr lang="zh-CN" altLang="en-US" sz="2400" b="1"/>
          </a:p>
          <a:p>
            <a:r>
              <a:rPr lang="zh-CN" altLang="en-US" sz="2400" b="1"/>
              <a:t>二、文献调查，汇总电信诈骗的手段</a:t>
            </a:r>
            <a:r>
              <a:rPr lang="en-US" altLang="zh-CN" sz="2400" b="1"/>
              <a:t> </a:t>
            </a:r>
            <a:endParaRPr lang="en-US" altLang="zh-CN" sz="2400" b="1"/>
          </a:p>
          <a:p>
            <a:r>
              <a:rPr lang="zh-CN" altLang="en-US" sz="2400" b="1"/>
              <a:t>三、搜集电信诈骗的案例</a:t>
            </a:r>
            <a:r>
              <a:rPr lang="en-US" altLang="zh-CN" sz="2400" b="1"/>
              <a:t> </a:t>
            </a:r>
            <a:endParaRPr lang="zh-CN" altLang="en-US" sz="2400" b="1"/>
          </a:p>
          <a:p>
            <a:r>
              <a:rPr lang="zh-CN" altLang="en-US" sz="2400" b="1"/>
              <a:t>四、拟写针对受害者、警察的采访提纲</a:t>
            </a:r>
            <a:r>
              <a:rPr lang="en-US" altLang="zh-CN" sz="2400" b="1"/>
              <a:t> </a:t>
            </a:r>
            <a:endParaRPr lang="zh-CN" altLang="en-US" sz="2400" b="1"/>
          </a:p>
          <a:p>
            <a:r>
              <a:rPr lang="zh-CN" altLang="en-US" sz="2400" b="1"/>
              <a:t>五、搜集反诈骗宣传视频</a:t>
            </a:r>
            <a:r>
              <a:rPr lang="en-US" altLang="zh-CN" sz="2400" b="1"/>
              <a:t> </a:t>
            </a:r>
            <a:endParaRPr lang="zh-CN" altLang="en-US" sz="2400" b="1"/>
          </a:p>
          <a:p>
            <a:r>
              <a:rPr lang="zh-CN" altLang="en-US" sz="2400" b="1"/>
              <a:t>六、组内所有成员拟写调查感悟，组长上台汇报 </a:t>
            </a:r>
            <a:endParaRPr lang="zh-CN" altLang="en-US" sz="24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96" y="-86498"/>
            <a:ext cx="5143500" cy="51435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568315" y="49530"/>
            <a:ext cx="26682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/>
              <a:t>背景分析</a:t>
            </a:r>
            <a:endParaRPr lang="zh-CN" altLang="en-US" sz="3200"/>
          </a:p>
        </p:txBody>
      </p:sp>
      <p:sp>
        <p:nvSpPr>
          <p:cNvPr id="3" name="文本框 2"/>
          <p:cNvSpPr txBox="1"/>
          <p:nvPr/>
        </p:nvSpPr>
        <p:spPr>
          <a:xfrm>
            <a:off x="4777740" y="633095"/>
            <a:ext cx="4366260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200" b="1">
                <a:solidFill>
                  <a:srgbClr val="205867"/>
                </a:solidFill>
                <a:latin typeface="Droid Sans" charset="0"/>
                <a:ea typeface="宋体" panose="02010600030101010101" pitchFamily="2" charset="-122"/>
                <a:cs typeface="Lucida Sans" panose="020B0602030504020204" charset="0"/>
                <a:sym typeface="+mn-ea"/>
              </a:rPr>
              <a:t>近年来，随着我国加速</a:t>
            </a:r>
            <a:r>
              <a:rPr lang="en-US" altLang="zh-CN" sz="2200" b="1">
                <a:solidFill>
                  <a:srgbClr val="205867"/>
                </a:solidFill>
                <a:latin typeface="Droid Sans" charset="0"/>
                <a:ea typeface="宋体" panose="02010600030101010101" pitchFamily="2" charset="-122"/>
                <a:cs typeface="Droid Sans" charset="0"/>
                <a:sym typeface="+mn-ea"/>
              </a:rPr>
              <a:t>“</a:t>
            </a:r>
            <a:r>
              <a:rPr lang="zh-CN" altLang="en-US" sz="2200" b="1">
                <a:solidFill>
                  <a:srgbClr val="205867"/>
                </a:solidFill>
                <a:latin typeface="Droid Sans" charset="0"/>
                <a:ea typeface="宋体" panose="02010600030101010101" pitchFamily="2" charset="-122"/>
                <a:cs typeface="Lucida Sans" panose="020B0602030504020204" charset="0"/>
                <a:sym typeface="+mn-ea"/>
              </a:rPr>
              <a:t>互联网+</a:t>
            </a:r>
            <a:r>
              <a:rPr lang="en-US" altLang="zh-CN" sz="2200" b="1">
                <a:solidFill>
                  <a:srgbClr val="205867"/>
                </a:solidFill>
                <a:latin typeface="Droid Sans" charset="0"/>
                <a:ea typeface="宋体" panose="02010600030101010101" pitchFamily="2" charset="-122"/>
                <a:cs typeface="Droid Sans" charset="0"/>
                <a:sym typeface="+mn-ea"/>
              </a:rPr>
              <a:t>”，</a:t>
            </a:r>
            <a:r>
              <a:rPr lang="zh-CN" altLang="en-US" sz="2200" b="1">
                <a:solidFill>
                  <a:srgbClr val="205867"/>
                </a:solidFill>
                <a:latin typeface="Droid Sans" charset="0"/>
                <a:ea typeface="宋体" panose="02010600030101010101" pitchFamily="2" charset="-122"/>
                <a:cs typeface="Lucida Sans" panose="020B0602030504020204" charset="0"/>
                <a:sym typeface="+mn-ea"/>
              </a:rPr>
              <a:t>电信诈骗也在快速和互联网融合，突出表现为互联网诈骗犯罪分子能够利用新兴技术对人们诈骗，借助电信技术手段进行诈骗犯罪案件呈上升态势，诈骗手段层出不穷，诈骗金额越来越大，社会影响越来越恶劣，给社会稳定和人民财产安全造成危险，因此如何防范打击电信诈骗成为政法机关的一个重点和难点的课题。</a:t>
            </a:r>
            <a:endParaRPr lang="zh-CN" altLang="en-US" sz="2200" b="1" i="0" u="none" strike="noStrike" kern="1200" cap="none" spc="0" baseline="0">
              <a:solidFill>
                <a:srgbClr val="205867"/>
              </a:solidFill>
              <a:latin typeface="Droid Sans" charset="0"/>
              <a:ea typeface="宋体" panose="02010600030101010101" pitchFamily="2" charset="-122"/>
              <a:cs typeface="Lucida Sans" panose="020B0602030504020204" charset="0"/>
            </a:endParaRPr>
          </a:p>
          <a:p>
            <a:endParaRPr lang="zh-CN" altLang="en-US" sz="2200" b="1" i="0" u="none" strike="noStrike" kern="1200" cap="none" spc="0" baseline="0">
              <a:solidFill>
                <a:srgbClr val="205867"/>
              </a:solidFill>
              <a:latin typeface="Droid Sans" charset="0"/>
              <a:ea typeface="宋体" panose="02010600030101010101" pitchFamily="2" charset="-122"/>
              <a:cs typeface="Lucida Sans" panose="020B0602030504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0" y="0"/>
            <a:ext cx="26682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/>
              <a:t>文献调查</a:t>
            </a:r>
            <a:endParaRPr lang="zh-CN" altLang="en-US" sz="3200"/>
          </a:p>
        </p:txBody>
      </p:sp>
      <p:sp>
        <p:nvSpPr>
          <p:cNvPr id="9" name="文本框 8"/>
          <p:cNvSpPr txBox="1"/>
          <p:nvPr/>
        </p:nvSpPr>
        <p:spPr>
          <a:xfrm>
            <a:off x="180975" y="583565"/>
            <a:ext cx="878205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我们查阅了报刊、杂志、网站，下载了相关论文。以下是我们搜集和使用到的文献及出处。</a:t>
            </a:r>
            <a:endParaRPr lang="zh-CN" altLang="en-US" sz="2400" b="1">
              <a:solidFill>
                <a:srgbClr val="FF0000"/>
              </a:solidFill>
            </a:endParaRPr>
          </a:p>
          <a:p>
            <a:r>
              <a:rPr lang="en-US" altLang="zh-CN" sz="2400" b="1">
                <a:solidFill>
                  <a:schemeClr val="tx2"/>
                </a:solidFill>
              </a:rPr>
              <a:t>1</a:t>
            </a:r>
            <a:r>
              <a:rPr lang="zh-CN" altLang="en-US" sz="2400" b="1">
                <a:solidFill>
                  <a:schemeClr val="tx2"/>
                </a:solidFill>
                <a:ea typeface="宋体" panose="02010600030101010101" pitchFamily="2" charset="-122"/>
              </a:rPr>
              <a:t>、《决策探索》</a:t>
            </a:r>
            <a:r>
              <a:rPr lang="en-US" altLang="zh-CN" sz="2400" b="1">
                <a:solidFill>
                  <a:schemeClr val="tx2"/>
                </a:solidFill>
                <a:ea typeface="宋体" panose="02010600030101010101" pitchFamily="2" charset="-122"/>
              </a:rPr>
              <a:t>2021</a:t>
            </a:r>
            <a:r>
              <a:rPr lang="zh-CN" altLang="en-US" sz="2400" b="1">
                <a:solidFill>
                  <a:schemeClr val="tx2"/>
                </a:solidFill>
                <a:ea typeface="宋体" panose="02010600030101010101" pitchFamily="2" charset="-122"/>
              </a:rPr>
              <a:t>年</a:t>
            </a:r>
            <a:r>
              <a:rPr lang="en-US" altLang="zh-CN" sz="2400" b="1">
                <a:solidFill>
                  <a:schemeClr val="tx2"/>
                </a:solidFill>
                <a:ea typeface="宋体" panose="02010600030101010101" pitchFamily="2" charset="-122"/>
              </a:rPr>
              <a:t>8</a:t>
            </a:r>
            <a:r>
              <a:rPr lang="zh-CN" altLang="en-US" sz="2400" b="1">
                <a:solidFill>
                  <a:schemeClr val="tx2"/>
                </a:solidFill>
                <a:ea typeface="宋体" panose="02010600030101010101" pitchFamily="2" charset="-122"/>
              </a:rPr>
              <a:t>月中</a:t>
            </a:r>
            <a:r>
              <a:rPr lang="en-US" altLang="zh-CN" sz="2400" b="1">
                <a:solidFill>
                  <a:schemeClr val="tx2"/>
                </a:solidFill>
                <a:ea typeface="宋体" panose="02010600030101010101" pitchFamily="2" charset="-122"/>
              </a:rPr>
              <a:t> </a:t>
            </a:r>
            <a:r>
              <a:rPr lang="zh-CN" altLang="en-US" sz="2400" b="1">
                <a:solidFill>
                  <a:schemeClr val="tx2"/>
                </a:solidFill>
                <a:ea typeface="宋体" panose="02010600030101010101" pitchFamily="2" charset="-122"/>
              </a:rPr>
              <a:t>吴亚君</a:t>
            </a:r>
            <a:r>
              <a:rPr lang="en-US" altLang="zh-CN" sz="2400" b="1">
                <a:solidFill>
                  <a:schemeClr val="tx2"/>
                </a:solidFill>
                <a:ea typeface="宋体" panose="02010600030101010101" pitchFamily="2" charset="-122"/>
              </a:rPr>
              <a:t> </a:t>
            </a:r>
            <a:r>
              <a:rPr lang="zh-CN" altLang="en-US" sz="2400" b="1">
                <a:solidFill>
                  <a:schemeClr val="tx2"/>
                </a:solidFill>
                <a:ea typeface="宋体" panose="02010600030101010101" pitchFamily="2" charset="-122"/>
              </a:rPr>
              <a:t>《信息化时代下校园电信诈骗防范路径探究》</a:t>
            </a:r>
            <a:endParaRPr lang="zh-CN" altLang="en-US" sz="2400" b="1">
              <a:solidFill>
                <a:schemeClr val="tx2"/>
              </a:solidFill>
              <a:ea typeface="宋体" panose="02010600030101010101" pitchFamily="2" charset="-122"/>
            </a:endParaRPr>
          </a:p>
          <a:p>
            <a:r>
              <a:rPr lang="en-US" altLang="zh-CN" sz="2400" b="1">
                <a:solidFill>
                  <a:schemeClr val="tx2"/>
                </a:solidFill>
                <a:ea typeface="宋体" panose="02010600030101010101" pitchFamily="2" charset="-122"/>
              </a:rPr>
              <a:t>2</a:t>
            </a:r>
            <a:r>
              <a:rPr lang="zh-CN" altLang="en-US" sz="2400" b="1">
                <a:solidFill>
                  <a:schemeClr val="tx2"/>
                </a:solidFill>
                <a:ea typeface="宋体" panose="02010600030101010101" pitchFamily="2" charset="-122"/>
              </a:rPr>
              <a:t>、《法制博览》</a:t>
            </a:r>
            <a:r>
              <a:rPr lang="en-US" altLang="zh-CN" sz="2400" b="1">
                <a:solidFill>
                  <a:schemeClr val="tx2"/>
                </a:solidFill>
                <a:ea typeface="宋体" panose="02010600030101010101" pitchFamily="2" charset="-122"/>
                <a:sym typeface="+mn-ea"/>
              </a:rPr>
              <a:t>2021</a:t>
            </a:r>
            <a:r>
              <a:rPr lang="zh-CN" altLang="en-US" sz="2400" b="1">
                <a:solidFill>
                  <a:schemeClr val="tx2"/>
                </a:solidFill>
                <a:ea typeface="宋体" panose="02010600030101010101" pitchFamily="2" charset="-122"/>
                <a:sym typeface="+mn-ea"/>
              </a:rPr>
              <a:t>年</a:t>
            </a:r>
            <a:r>
              <a:rPr lang="en-US" altLang="zh-CN" sz="2400" b="1">
                <a:solidFill>
                  <a:schemeClr val="tx2"/>
                </a:solidFill>
                <a:ea typeface="宋体" panose="02010600030101010101" pitchFamily="2" charset="-122"/>
                <a:sym typeface="+mn-ea"/>
              </a:rPr>
              <a:t>8</a:t>
            </a:r>
            <a:r>
              <a:rPr lang="zh-CN" altLang="en-US" sz="2400" b="1">
                <a:solidFill>
                  <a:schemeClr val="tx2"/>
                </a:solidFill>
                <a:ea typeface="宋体" panose="02010600030101010101" pitchFamily="2" charset="-122"/>
                <a:sym typeface="+mn-ea"/>
              </a:rPr>
              <a:t>月中</a:t>
            </a:r>
            <a:r>
              <a:rPr lang="en-US" altLang="zh-CN" sz="2400" b="1">
                <a:solidFill>
                  <a:schemeClr val="tx2"/>
                </a:solidFill>
                <a:ea typeface="宋体" panose="02010600030101010101" pitchFamily="2" charset="-122"/>
                <a:sym typeface="+mn-ea"/>
              </a:rPr>
              <a:t> 颜志宏 陈远爱 刘诗艺 </a:t>
            </a:r>
            <a:r>
              <a:rPr lang="zh-CN" altLang="en-US" sz="2400" b="1">
                <a:solidFill>
                  <a:schemeClr val="tx2"/>
                </a:solidFill>
                <a:ea typeface="宋体" panose="02010600030101010101" pitchFamily="2" charset="-122"/>
                <a:sym typeface="+mn-ea"/>
              </a:rPr>
              <a:t>《大学生被电信网络诈骗类型、原因以及对策研究》</a:t>
            </a:r>
            <a:endParaRPr lang="zh-CN" altLang="en-US" sz="2400" b="1">
              <a:solidFill>
                <a:schemeClr val="tx2"/>
              </a:solidFill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0" y="0"/>
            <a:ext cx="26682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/>
              <a:t>文献调查</a:t>
            </a:r>
            <a:endParaRPr lang="zh-CN" altLang="en-US" sz="3200"/>
          </a:p>
        </p:txBody>
      </p:sp>
      <p:sp>
        <p:nvSpPr>
          <p:cNvPr id="9" name="文本框 8"/>
          <p:cNvSpPr txBox="1"/>
          <p:nvPr/>
        </p:nvSpPr>
        <p:spPr>
          <a:xfrm>
            <a:off x="180975" y="583565"/>
            <a:ext cx="8782050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tx2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①</a:t>
            </a:r>
            <a:r>
              <a:rPr lang="en-US" altLang="zh-CN" sz="2400" b="1">
                <a:solidFill>
                  <a:schemeClr val="accent1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（刷单诈骗）</a:t>
            </a:r>
            <a:r>
              <a:rPr lang="en-US" altLang="zh-CN" sz="2400">
                <a:solidFill>
                  <a:schemeClr val="tx2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网络刷单诈骗是指犯罪分子利用qq群，微信群等网络社交平台发布虚假兼职信息，通过给电商平台，商铺刷单以提升信誉度等方式，以高额回报为诱饵吸引目标，再与系统网络问题等种种借口</a:t>
            </a:r>
            <a:r>
              <a:rPr lang="zh-CN" altLang="en-US" sz="2400">
                <a:solidFill>
                  <a:schemeClr val="tx2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，</a:t>
            </a:r>
            <a:r>
              <a:rPr lang="en-US" altLang="zh-CN" sz="2400">
                <a:solidFill>
                  <a:schemeClr val="tx2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要求受害人多次汇款的网络诈骗</a:t>
            </a:r>
            <a:r>
              <a:rPr lang="zh-CN" altLang="en-US" sz="2400">
                <a:solidFill>
                  <a:schemeClr val="tx2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。</a:t>
            </a:r>
            <a:endParaRPr lang="zh-CN" altLang="en-US" sz="2400" b="1" i="0" u="none" strike="noStrike" kern="1200" cap="none" spc="0" baseline="0">
              <a:solidFill>
                <a:schemeClr val="tx2"/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  <a:p>
            <a:r>
              <a:rPr lang="en-US" altLang="zh-CN" sz="2400" b="1">
                <a:solidFill>
                  <a:schemeClr val="tx2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②</a:t>
            </a:r>
            <a:r>
              <a:rPr lang="en-US" altLang="zh-CN" sz="2400" b="1">
                <a:solidFill>
                  <a:schemeClr val="accent1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（贷款诈骗）</a:t>
            </a:r>
            <a:r>
              <a:rPr lang="en-US" altLang="zh-CN" sz="2400">
                <a:solidFill>
                  <a:schemeClr val="tx2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网络贷款诈骗</a:t>
            </a:r>
            <a:r>
              <a:rPr lang="zh-CN" altLang="en-US" sz="2400">
                <a:solidFill>
                  <a:schemeClr val="tx2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指</a:t>
            </a:r>
            <a:r>
              <a:rPr lang="en-US" altLang="zh-CN" sz="2400">
                <a:solidFill>
                  <a:schemeClr val="tx2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犯罪分子伪造正规贷款平台，建立一个虚假的网贷平台，在受害人申请贷款时承诺无抵押，低息快速放款，然后以查看银行流水或收取保证金金手续费为由，让受害人将钱打入指定银行卡，从而骗取钱财</a:t>
            </a:r>
            <a:r>
              <a:rPr lang="zh-CN" altLang="en-US" sz="2400">
                <a:solidFill>
                  <a:schemeClr val="tx2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。</a:t>
            </a:r>
            <a:endParaRPr lang="zh-CN" altLang="en-US" sz="2400" i="0" u="none" strike="noStrike" kern="1200" cap="none" spc="0" baseline="0">
              <a:solidFill>
                <a:schemeClr val="tx2"/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  <a:p>
            <a:r>
              <a:rPr lang="zh-CN" altLang="en-US" sz="2400" b="1">
                <a:solidFill>
                  <a:schemeClr val="tx2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③</a:t>
            </a:r>
            <a:r>
              <a:rPr lang="en-US" altLang="zh-CN" sz="2400" b="1">
                <a:solidFill>
                  <a:schemeClr val="accent1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（冒充客服诈骗）</a:t>
            </a:r>
            <a:r>
              <a:rPr lang="en-US" altLang="zh-CN" sz="2400">
                <a:solidFill>
                  <a:schemeClr val="tx2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犯罪分子通常自称电商客服，与受害者联系，以商品有质量问题，缺货为由</a:t>
            </a:r>
            <a:r>
              <a:rPr lang="zh-CN" altLang="en-US" sz="2400">
                <a:solidFill>
                  <a:schemeClr val="tx2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，</a:t>
            </a:r>
            <a:r>
              <a:rPr lang="en-US" altLang="zh-CN" sz="2400">
                <a:solidFill>
                  <a:schemeClr val="tx2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主动提出退款，进而实施诈骗</a:t>
            </a:r>
            <a:r>
              <a:rPr lang="zh-CN" altLang="en-US" sz="2400">
                <a:solidFill>
                  <a:schemeClr val="tx2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。</a:t>
            </a:r>
            <a:endParaRPr lang="zh-CN" altLang="en-US" sz="2400">
              <a:solidFill>
                <a:schemeClr val="tx2"/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0" y="0"/>
            <a:ext cx="26682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/>
              <a:t>案例搜集</a:t>
            </a:r>
            <a:endParaRPr lang="zh-CN" altLang="en-US" sz="3200"/>
          </a:p>
        </p:txBody>
      </p:sp>
      <p:sp>
        <p:nvSpPr>
          <p:cNvPr id="9" name="文本框 8"/>
          <p:cNvSpPr txBox="1"/>
          <p:nvPr/>
        </p:nvSpPr>
        <p:spPr>
          <a:xfrm>
            <a:off x="180975" y="583565"/>
            <a:ext cx="8782050" cy="43999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2800"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2020年</a:t>
            </a:r>
            <a:r>
              <a:rPr lang="en-US" sz="2800"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1</a:t>
            </a:r>
            <a:r>
              <a:rPr sz="2800"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月，新海</a:t>
            </a:r>
            <a:r>
              <a:rPr lang="zh-CN" sz="2800"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县</a:t>
            </a:r>
            <a:r>
              <a:rPr lang="en-US" sz="2800"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a</a:t>
            </a:r>
            <a:r>
              <a:rPr sz="2800"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某某在一款叫做soul的聊天app上认识了何某某，何某某自称是一家网络公司做技术总监，通过聊天得到a某某的信任之后，随后，向a某某透露，自己可以带他进行网络投资赚钱，a某某对其很是信任，在对方的引导下，开始在"国际海王号app"上转账投资，a某某注册账号后，对方引导充值投资都获得了不</a:t>
            </a:r>
            <a:r>
              <a:rPr lang="zh-CN" sz="2800"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小的</a:t>
            </a:r>
            <a:r>
              <a:rPr sz="2800"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  <a:sym typeface="+mn-ea"/>
              </a:rPr>
              <a:t>收益，随后a某某从朋友手中借了5000元一次，在app上买金砖16000元，当a某某申请提现请求发出后不久，该网站再也无法打开，只显示提现失败a某某才意识到自己受骗了。</a:t>
            </a:r>
            <a:endParaRPr sz="2800"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0" y="0"/>
            <a:ext cx="26682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/>
              <a:t>受害者采访</a:t>
            </a:r>
            <a:endParaRPr lang="zh-CN" altLang="en-US" sz="320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52675" y="0"/>
            <a:ext cx="3654425" cy="51441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150" y="-635"/>
            <a:ext cx="2760345" cy="51441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6170" y="421005"/>
            <a:ext cx="3867150" cy="35585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0500" y="421005"/>
            <a:ext cx="3324860" cy="4283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>
        <p:fade/>
      </p:transition>
    </mc:Choice>
    <mc:Fallback>
      <p:transition spd="med" advClick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0" y="0"/>
            <a:ext cx="26682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/>
              <a:t>警察采访</a:t>
            </a:r>
            <a:endParaRPr lang="zh-CN" altLang="en-US" sz="32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83565"/>
            <a:ext cx="4544695" cy="45402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4695" y="583565"/>
            <a:ext cx="4599305" cy="37058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6233*3756*585*585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2.xml><?xml version="1.0" encoding="utf-8"?>
<p:tagLst xmlns:p="http://schemas.openxmlformats.org/presentationml/2006/main">
  <p:tag name="ISPRING_PRESENTATION_TITLE" val="PowerPoint Presentation"/>
</p:tagLst>
</file>

<file path=ppt/theme/theme1.xml><?xml version="1.0" encoding="utf-8"?>
<a:theme xmlns:a="http://schemas.openxmlformats.org/drawingml/2006/main" name="Office Theme">
  <a:themeElements>
    <a:clrScheme name="自定义 33">
      <a:dk1>
        <a:srgbClr val="5F5F5F"/>
      </a:dk1>
      <a:lt1>
        <a:sysClr val="window" lastClr="FFFFFF"/>
      </a:lt1>
      <a:dk2>
        <a:srgbClr val="080808"/>
      </a:dk2>
      <a:lt2>
        <a:srgbClr val="E7E6E6"/>
      </a:lt2>
      <a:accent1>
        <a:srgbClr val="FF0000"/>
      </a:accent1>
      <a:accent2>
        <a:srgbClr val="FFC000"/>
      </a:accent2>
      <a:accent3>
        <a:srgbClr val="00B0F0"/>
      </a:accent3>
      <a:accent4>
        <a:srgbClr val="00B050"/>
      </a:accent4>
      <a:accent5>
        <a:srgbClr val="7030A0"/>
      </a:accent5>
      <a:accent6>
        <a:srgbClr val="0070C0"/>
      </a:accent6>
      <a:hlink>
        <a:srgbClr val="6666FF"/>
      </a:hlink>
      <a:folHlink>
        <a:srgbClr val="CC9900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1276</Words>
  <Application>WPS 演示</Application>
  <PresentationFormat>全屏显示(16:9)</PresentationFormat>
  <Paragraphs>49</Paragraphs>
  <Slides>13</Slides>
  <Notes>25</Notes>
  <HiddenSlides>0</HiddenSlides>
  <MMClips>1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31" baseType="lpstr">
      <vt:lpstr>Arial</vt:lpstr>
      <vt:lpstr>宋体</vt:lpstr>
      <vt:lpstr>Wingdings</vt:lpstr>
      <vt:lpstr>华文隶书</vt:lpstr>
      <vt:lpstr>Tahoma</vt:lpstr>
      <vt:lpstr>华文楷体</vt:lpstr>
      <vt:lpstr>方正苏新诗柳楷简体</vt:lpstr>
      <vt:lpstr>南北简家书</vt:lpstr>
      <vt:lpstr>方正清刻本悦宋简体</vt:lpstr>
      <vt:lpstr>Droid Sans</vt:lpstr>
      <vt:lpstr>HelveticaNeue LT 43 LightEx</vt:lpstr>
      <vt:lpstr>Lucida Sans</vt:lpstr>
      <vt:lpstr>Calibri</vt:lpstr>
      <vt:lpstr>腾祥铁山楷书繁</vt:lpstr>
      <vt:lpstr>微软雅黑</vt:lpstr>
      <vt:lpstr>Arial Unicode MS</vt:lpstr>
      <vt:lpstr>Lato 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fpt</dc:creator>
  <cp:lastModifiedBy>文艺起来自己都海怕。</cp:lastModifiedBy>
  <cp:revision>2604</cp:revision>
  <dcterms:created xsi:type="dcterms:W3CDTF">2014-11-26T08:06:00Z</dcterms:created>
  <dcterms:modified xsi:type="dcterms:W3CDTF">2022-02-24T02:38:46Z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CD0431CA0A064C7EB29998B66D8AD27E</vt:lpwstr>
  </property>
  <property fmtid="{D5CDD505-2E9C-101B-9397-08002B2CF9AE}" pid="3" name="KSOProductBuildVer">
    <vt:lpwstr>2052-11.1.0.10356</vt:lpwstr>
  </property>
</Properties>
</file>