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56" r:id="rId3"/>
    <p:sldId id="332" r:id="rId5"/>
    <p:sldId id="333" r:id="rId6"/>
    <p:sldId id="310" r:id="rId7"/>
    <p:sldId id="407" r:id="rId8"/>
    <p:sldId id="336" r:id="rId9"/>
    <p:sldId id="437" r:id="rId10"/>
    <p:sldId id="414" r:id="rId11"/>
    <p:sldId id="346" r:id="rId12"/>
    <p:sldId id="338" r:id="rId13"/>
    <p:sldId id="347" r:id="rId14"/>
    <p:sldId id="263" r:id="rId15"/>
    <p:sldId id="350" r:id="rId16"/>
    <p:sldId id="319" r:id="rId17"/>
    <p:sldId id="351" r:id="rId18"/>
    <p:sldId id="352" r:id="rId19"/>
    <p:sldId id="353" r:id="rId20"/>
    <p:sldId id="378" r:id="rId21"/>
    <p:sldId id="409" r:id="rId22"/>
    <p:sldId id="379" r:id="rId23"/>
    <p:sldId id="419" r:id="rId24"/>
    <p:sldId id="381" r:id="rId25"/>
    <p:sldId id="410" r:id="rId26"/>
    <p:sldId id="383" r:id="rId27"/>
    <p:sldId id="358" r:id="rId28"/>
    <p:sldId id="384" r:id="rId29"/>
    <p:sldId id="432" r:id="rId30"/>
    <p:sldId id="392" r:id="rId31"/>
    <p:sldId id="396" r:id="rId32"/>
    <p:sldId id="265" r:id="rId33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69E"/>
    <a:srgbClr val="FC7A18"/>
    <a:srgbClr val="55D397"/>
    <a:srgbClr val="68C8DE"/>
    <a:srgbClr val="EAA0A0"/>
    <a:srgbClr val="DE9786"/>
    <a:srgbClr val="EFB76D"/>
    <a:srgbClr val="65BAE5"/>
    <a:srgbClr val="73DBA9"/>
    <a:srgbClr val="21B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173" autoAdjust="0"/>
  </p:normalViewPr>
  <p:slideViewPr>
    <p:cSldViewPr snapToGrid="0">
      <p:cViewPr varScale="1">
        <p:scale>
          <a:sx n="83" d="100"/>
          <a:sy n="83" d="100"/>
        </p:scale>
        <p:origin x="-288" y="-96"/>
      </p:cViewPr>
      <p:guideLst>
        <p:guide orient="horz" pos="1071"/>
        <p:guide pos="1617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313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BF324-6B16-41F4-B9E6-9D25E64DD0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114BA-180B-44AE-880A-94D29D380D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07C-0BBF-4CAD-B02F-7664B8046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绪论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3168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返校途中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返校后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发生疫情时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68C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开学前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2210764" y="509286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b="1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开学前</a:t>
            </a:r>
            <a:endParaRPr lang="zh-CN" altLang="en-US" sz="40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响因素辨识-管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绪论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76717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合理交通结构</a:t>
                      </a:r>
                      <a:endParaRPr lang="zh-CN" altLang="en-US" dirty="0">
                        <a:solidFill>
                          <a:srgbClr val="76717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影响因素辨识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干预对策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界定与表征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0928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交通</a:t>
            </a:r>
            <a:r>
              <a:rPr lang="zh-CN" altLang="en-US" sz="4000" baseline="0" dirty="0">
                <a:latin typeface="黑体" panose="02010609060101010101" pitchFamily="49" charset="-122"/>
                <a:ea typeface="黑体" panose="02010609060101010101" pitchFamily="49" charset="-122"/>
              </a:rPr>
              <a:t>管理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影响因素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39489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干预对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绪论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76717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合理交通结构</a:t>
                      </a:r>
                      <a:endParaRPr lang="zh-CN" altLang="en-US" dirty="0">
                        <a:solidFill>
                          <a:srgbClr val="76717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影响因素辨识</a:t>
                      </a:r>
                      <a:endParaRPr lang="zh-CN" altLang="en-US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干预对策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界定与表征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0928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交通结构干预对策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6200000">
            <a:off x="1547664" y="4752834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干预对策-高密度开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绪论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76717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合理交通结构</a:t>
                      </a:r>
                      <a:endParaRPr lang="zh-CN" altLang="en-US" dirty="0">
                        <a:solidFill>
                          <a:srgbClr val="76717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影响因素辨识</a:t>
                      </a:r>
                      <a:endParaRPr lang="zh-CN" altLang="en-US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干预对策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界定与表征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0928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交通结构干预对策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6200000">
            <a:off x="1547664" y="4752834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2301246" y="1805650"/>
            <a:ext cx="488252" cy="488252"/>
            <a:chOff x="6535243" y="2524701"/>
            <a:chExt cx="717051" cy="717051"/>
          </a:xfrm>
        </p:grpSpPr>
        <p:sp>
          <p:nvSpPr>
            <p:cNvPr id="12" name="泪滴形 11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2890301" y="1882631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城市采用高密度开发模式</a:t>
            </a:r>
            <a:endParaRPr lang="zh-CN" altLang="en-US" sz="28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响因素辨识（废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绪论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76717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合理交通结构</a:t>
                      </a:r>
                      <a:endParaRPr lang="zh-CN" altLang="en-US" dirty="0">
                        <a:solidFill>
                          <a:srgbClr val="76717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影响因素辨识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干预对策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界定与表征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0928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影响因素辨识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39489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8648426" y="1399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767171"/>
                </a:solidFill>
              </a:rPr>
              <a:t>统计筛选</a:t>
            </a:r>
            <a:endParaRPr lang="zh-CN" altLang="en-US" dirty="0">
              <a:solidFill>
                <a:srgbClr val="767171"/>
              </a:solidFill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9756422" y="116016"/>
            <a:ext cx="0" cy="382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9756422" y="1399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767171"/>
                </a:solidFill>
              </a:rPr>
              <a:t>深入分析</a:t>
            </a:r>
            <a:endParaRPr lang="zh-CN" altLang="en-US" dirty="0">
              <a:solidFill>
                <a:srgbClr val="767171"/>
              </a:solidFill>
            </a:endParaRP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0864418" y="116016"/>
            <a:ext cx="0" cy="382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 userDrawn="1"/>
        </p:nvSpPr>
        <p:spPr>
          <a:xfrm>
            <a:off x="10864417" y="1287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机理研究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结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64389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界定与表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168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开学前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返校后</a:t>
                      </a:r>
                      <a:endParaRPr lang="en-US" altLang="zh-CN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发生疫情时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7" name="组合 26"/>
          <p:cNvGrpSpPr/>
          <p:nvPr userDrawn="1"/>
        </p:nvGrpSpPr>
        <p:grpSpPr>
          <a:xfrm>
            <a:off x="0" y="2064750"/>
            <a:ext cx="1691680" cy="788186"/>
            <a:chOff x="0" y="1272662"/>
            <a:chExt cx="1691680" cy="78818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" name="矩形 27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返校途中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等腰三角形 28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0928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返校途中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23868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168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开学前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返校后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397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发生疫情时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881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返校途中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3" y="48669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返校后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等腰三角形 11"/>
          <p:cNvSpPr/>
          <p:nvPr userDrawn="1"/>
        </p:nvSpPr>
        <p:spPr>
          <a:xfrm rot="16200000">
            <a:off x="1547664" y="31742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响因素辨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168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开学前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76717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返校后</a:t>
                      </a:r>
                      <a:endParaRPr lang="zh-CN" altLang="en-US" dirty="0">
                        <a:solidFill>
                          <a:srgbClr val="76717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发生疫情时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786"/>
                    </a:solidFill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返校途中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0928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发生疫情时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39489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响因素辨识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绪论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76717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合理交通结构</a:t>
                      </a:r>
                      <a:endParaRPr lang="zh-CN" altLang="en-US" dirty="0">
                        <a:solidFill>
                          <a:srgbClr val="76717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影响因素辨识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干预对策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界定与表征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0928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影响因素辨识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39489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响因素辨识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绪论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76717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合理交通结构</a:t>
                      </a:r>
                      <a:endParaRPr lang="zh-CN" altLang="en-US" dirty="0">
                        <a:solidFill>
                          <a:srgbClr val="76717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影响因素辨识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干预对策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界定与表征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0928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交通需求影响因素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39489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响因素辨识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绪论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76717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合理交通结构</a:t>
                      </a:r>
                      <a:endParaRPr lang="zh-CN" altLang="en-US" dirty="0">
                        <a:solidFill>
                          <a:srgbClr val="76717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影响因素辨识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干预对策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界定与表征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0928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交通供给影响因素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39489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响因素辨识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绪论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76717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合理交通结构</a:t>
                      </a:r>
                      <a:endParaRPr lang="zh-CN" altLang="en-US" dirty="0">
                        <a:solidFill>
                          <a:srgbClr val="76717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影响因素辨识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干预对策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界定与表征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0928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交通管理影响因素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39489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响因素辨识-供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绪论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76717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合理交通结构</a:t>
                      </a:r>
                      <a:endParaRPr lang="zh-CN" altLang="en-US" dirty="0">
                        <a:solidFill>
                          <a:srgbClr val="76717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影响因素辨识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干预对策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界定与表征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0928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交通</a:t>
            </a:r>
            <a:r>
              <a:rPr lang="zh-CN" altLang="en-US" sz="4000" baseline="0" dirty="0">
                <a:latin typeface="黑体" panose="02010609060101010101" pitchFamily="49" charset="-122"/>
                <a:ea typeface="黑体" panose="02010609060101010101" pitchFamily="49" charset="-122"/>
              </a:rPr>
              <a:t>供给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影响因素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39489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AB38-F5A3-43C5-844B-413AEF3C0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A7-01C9-499F-A740-DA0EEA5307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7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7083395" y="4255371"/>
            <a:ext cx="2926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新北区圩塘中心小学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2022.2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02509" y="4416799"/>
            <a:ext cx="150246" cy="1045028"/>
          </a:xfrm>
          <a:prstGeom prst="rect">
            <a:avLst/>
          </a:prstGeom>
          <a:solidFill>
            <a:srgbClr val="65BAE5"/>
          </a:solidFill>
          <a:ln>
            <a:solidFill>
              <a:srgbClr val="1CC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5777632" y="5406390"/>
            <a:ext cx="5652368" cy="21147"/>
          </a:xfrm>
          <a:prstGeom prst="line">
            <a:avLst/>
          </a:prstGeom>
          <a:ln w="57150">
            <a:solidFill>
              <a:srgbClr val="65BA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-1" y="1819613"/>
            <a:ext cx="12191999" cy="2151260"/>
          </a:xfrm>
          <a:prstGeom prst="rect">
            <a:avLst/>
          </a:prstGeom>
          <a:solidFill>
            <a:srgbClr val="65BAE5"/>
          </a:solidFill>
          <a:ln>
            <a:solidFill>
              <a:srgbClr val="68C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r="4113"/>
          <a:stretch>
            <a:fillRect/>
          </a:stretch>
        </p:blipFill>
        <p:spPr>
          <a:xfrm>
            <a:off x="-1" y="1819612"/>
            <a:ext cx="2974206" cy="21803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68252" y="2310625"/>
            <a:ext cx="6734175" cy="12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新型冠状病毒肺炎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学校开学防控讲座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1819612"/>
            <a:ext cx="2295525" cy="215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933720" y="1356912"/>
            <a:ext cx="4518450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设立暂时隔离观察区域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40469" y="1974612"/>
            <a:ext cx="9556313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200"/>
              </a:lnSpc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学校辟出专门场所作为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暂时隔离观察区域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。疫情防控期间，为防止交叉感染，需要暂时隔离有发热、咳嗽等症状的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师生员工。设置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的基本要求如下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200"/>
              </a:lnSpc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一、隔离观察区域应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相对独立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，不得设在紧靠教室、食堂以及儿童（学生）易到达的场所，采光和通风良好，不与其他室内区域有空气流通，最好有单独使用的卫生间和洗手设施，数量满足本校隔离观察人员需求。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200"/>
              </a:lnSpc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二、建立隔离观察区域登记管理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，设立醒目的“隔离室”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，进出人员进行登记，控制隔离观察区域内、外的工作人员进出，减少交叉感染概率。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000249" y="1647353"/>
            <a:ext cx="506412" cy="504825"/>
          </a:xfrm>
          <a:prstGeom prst="roundRect">
            <a:avLst/>
          </a:prstGeom>
          <a:solidFill>
            <a:srgbClr val="EFB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57602" y="1668932"/>
            <a:ext cx="1569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开学前</a:t>
            </a:r>
            <a:endParaRPr lang="zh-CN" altLang="zh-CN" sz="3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00249" y="2689347"/>
            <a:ext cx="506412" cy="5048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62546" y="2615552"/>
            <a:ext cx="2031325" cy="646331"/>
          </a:xfrm>
          <a:prstGeom prst="rect">
            <a:avLst/>
          </a:prstGeom>
          <a:solidFill>
            <a:srgbClr val="FC7A18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sz="36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返校途中</a:t>
            </a:r>
            <a:endParaRPr lang="zh-CN" altLang="zh-CN" sz="3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000249" y="3785933"/>
            <a:ext cx="506412" cy="504825"/>
          </a:xfrm>
          <a:prstGeom prst="roundRect">
            <a:avLst/>
          </a:prstGeom>
          <a:solidFill>
            <a:srgbClr val="EFB76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84898" y="3698409"/>
            <a:ext cx="1569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sz="3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返校后</a:t>
            </a:r>
            <a:endParaRPr lang="zh-CN" altLang="zh-CN" sz="3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0"/>
            <a:ext cx="3721100" cy="6858000"/>
          </a:xfrm>
          <a:prstGeom prst="rect">
            <a:avLst/>
          </a:prstGeom>
          <a:solidFill>
            <a:srgbClr val="E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30023" y="1308116"/>
            <a:ext cx="23006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 录</a:t>
            </a:r>
            <a:endParaRPr lang="zh-CN" altLang="en-US" sz="6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57837" y="2593371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933006" y="2525571"/>
            <a:ext cx="497964" cy="497964"/>
            <a:chOff x="6535243" y="2524701"/>
            <a:chExt cx="717051" cy="717051"/>
          </a:xfrm>
        </p:grpSpPr>
        <p:sp>
          <p:nvSpPr>
            <p:cNvPr id="16" name="泪滴形 15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404840"/>
            <a:ext cx="1955007" cy="224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H="1">
            <a:off x="2623931" y="1254421"/>
            <a:ext cx="1" cy="2239406"/>
          </a:xfrm>
          <a:prstGeom prst="line">
            <a:avLst/>
          </a:prstGeom>
          <a:ln w="19050">
            <a:solidFill>
              <a:srgbClr val="FC7A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20" idx="2"/>
          </p:cNvCxnSpPr>
          <p:nvPr/>
        </p:nvCxnSpPr>
        <p:spPr>
          <a:xfrm flipV="1">
            <a:off x="1926341" y="1254421"/>
            <a:ext cx="8338763" cy="0"/>
          </a:xfrm>
          <a:prstGeom prst="line">
            <a:avLst/>
          </a:prstGeom>
          <a:ln w="19050">
            <a:solidFill>
              <a:srgbClr val="FC7A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050194" y="1452291"/>
            <a:ext cx="7398048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乘坐公共交通工具时，建议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全程佩戴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医用外科口罩或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KN95/N95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口罩。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265104" y="1162852"/>
            <a:ext cx="183138" cy="18313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339279" y="1684307"/>
            <a:ext cx="569306" cy="56930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339278" y="3030250"/>
            <a:ext cx="569306" cy="56930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030144" y="2760543"/>
            <a:ext cx="8345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随时保持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手卫生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，减少接触交通工具的公共物品或部位；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接触公共物品、咳嗽手捂之后、饭前便后，用洗手液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肥皂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流水洗手，或者使用免洗洗手液，不确定手是否清洁时，避免用手接触口鼻眼等部位；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打喷嚏或咳嗽时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用纸巾或手肘衣服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遮住口鼻。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251" y="4735773"/>
            <a:ext cx="2747749" cy="212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000249" y="1565465"/>
            <a:ext cx="506412" cy="504825"/>
          </a:xfrm>
          <a:prstGeom prst="roundRect">
            <a:avLst/>
          </a:prstGeom>
          <a:solidFill>
            <a:srgbClr val="73DB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94082" y="1532694"/>
            <a:ext cx="1569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sz="3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开学前</a:t>
            </a:r>
            <a:endParaRPr lang="zh-CN" altLang="zh-CN" sz="3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00249" y="2566515"/>
            <a:ext cx="506412" cy="504825"/>
          </a:xfrm>
          <a:prstGeom prst="roundRect">
            <a:avLst/>
          </a:prstGeom>
          <a:solidFill>
            <a:srgbClr val="73DB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85378" y="257460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sz="3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返校途中</a:t>
            </a:r>
            <a:endParaRPr lang="zh-CN" altLang="zh-CN" sz="3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000249" y="3485677"/>
            <a:ext cx="506412" cy="5048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94082" y="3452745"/>
            <a:ext cx="156966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返校后</a:t>
            </a:r>
            <a:endParaRPr lang="zh-CN" altLang="zh-CN" sz="3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0"/>
            <a:ext cx="3721100" cy="6858000"/>
          </a:xfrm>
          <a:prstGeom prst="rect">
            <a:avLst/>
          </a:prstGeom>
          <a:solidFill>
            <a:srgbClr val="73DBA9"/>
          </a:solidFill>
          <a:ln>
            <a:solidFill>
              <a:srgbClr val="68C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30023" y="1308116"/>
            <a:ext cx="23006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目 录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57837" y="2593371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933006" y="3439977"/>
            <a:ext cx="497964" cy="497964"/>
            <a:chOff x="6535243" y="2524701"/>
            <a:chExt cx="717051" cy="717051"/>
          </a:xfrm>
        </p:grpSpPr>
        <p:sp>
          <p:nvSpPr>
            <p:cNvPr id="16" name="泪滴形 15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6" y="4152900"/>
            <a:ext cx="2287418" cy="22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04424" y="1428835"/>
            <a:ext cx="288893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加强门卫管理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3946" y="1952055"/>
            <a:ext cx="9371626" cy="34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加强校门及宿舍区的门卫管理，师生员工及车辆主动出示本校下发的学生证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员工证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通行证。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未经允许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，家长和其他外来人员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一律不得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进入学校和宿舍区。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门卫要做好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自身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防护和健康监测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，上岗时佩戴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一次性口罩、手套等防护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用品，禁止带病上岗。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门房配备必要的体温测量仪和消毒用品，做好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进出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人员体温测量和登记等工作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8230" y="5063491"/>
            <a:ext cx="2343150" cy="179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8108" y="5044675"/>
            <a:ext cx="2546144" cy="18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箭头 8"/>
          <p:cNvSpPr/>
          <p:nvPr/>
        </p:nvSpPr>
        <p:spPr>
          <a:xfrm>
            <a:off x="8263890" y="5897880"/>
            <a:ext cx="445770" cy="3657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8920" y="5078987"/>
            <a:ext cx="2558464" cy="171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22879" y="-137160"/>
            <a:ext cx="3447001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17320" y="1364862"/>
            <a:ext cx="288893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做好健康监测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08857" y="1966645"/>
            <a:ext cx="951249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每日掌握教职员工及学生健康情况，加强对学生及教职员工的晨、午检工作，实行“日报告”、“零报告”制度，并向主管部门报告。</a:t>
            </a:r>
            <a:endParaRPr lang="zh-CN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密切监测师生员工的健康状态，落实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晨午检制度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，并做好登记。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每日两次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监测体温，早上在校门口进行入校前晨检，下午第一节课前在教室里进行午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（提示学生自觉发热或其他不适症状时要主动向老师报告）。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发现发热和其他不适症状者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要通知家长，及时送医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。家长到来前校医（保健医）要指导学生带好口罩，到学校设置的临时隔离观察区等候，相关人员做好个人防护。学生所在教室和活动区域做好预防性消毒。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692640" y="4098081"/>
            <a:ext cx="1439014" cy="23827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40283" y="1371685"/>
            <a:ext cx="288893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开展缺课登记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40283" y="2163397"/>
            <a:ext cx="9745305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Bef>
                <a:spcPts val="18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严格执行学生因病缺课登记追踪制度，中小学校和托幼机构要在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小时内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将因病缺课的信息上报给当地管理部门。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江苏省内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学校可上报至“ 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江苏省学生健康监测系统“ （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http://www.jscdc.cn/school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37982" y="1440016"/>
            <a:ext cx="404790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做好个人防护和卫生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37982" y="2099439"/>
            <a:ext cx="9109371" cy="310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在密闭公共场所近距离接触过程中，要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正确佩戴医用口罩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，减少接触公共物品和部位。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打喷嚏或咳嗽时，用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纸巾或手肘衣服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遮住口鼻。号召师生员工勤洗手，掌握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正确洗手方法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尽量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缩小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活动范围。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7"/>
          <a:stretch>
            <a:fillRect/>
          </a:stretch>
        </p:blipFill>
        <p:spPr bwMode="auto">
          <a:xfrm>
            <a:off x="8480786" y="4337412"/>
            <a:ext cx="2253848" cy="20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28617" y="1459787"/>
            <a:ext cx="377539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医用口罩正确使用方法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28617" y="2053024"/>
            <a:ext cx="81841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佩戴口罩前应洗手，在戴口罩过程中避免接触到口罩内侧面，减少口罩被污染的可能。</a:t>
            </a:r>
            <a:endParaRPr lang="zh-CN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399" y="2931010"/>
            <a:ext cx="9544541" cy="370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89331" y="1459787"/>
            <a:ext cx="377539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医用口罩正确使用方法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689" y="2246629"/>
            <a:ext cx="9760452" cy="3638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1900941" y="1673182"/>
            <a:ext cx="904645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7399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69180" y="0"/>
            <a:ext cx="4114800" cy="2057400"/>
          </a:xfrm>
          <a:prstGeom prst="rect">
            <a:avLst/>
          </a:prstGeom>
        </p:spPr>
      </p:pic>
      <p:pic>
        <p:nvPicPr>
          <p:cNvPr id="8" name="Picture 6" descr="20091583436640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7557" y="3015292"/>
            <a:ext cx="3523013" cy="234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781299" y="902525"/>
            <a:ext cx="2351314" cy="646331"/>
          </a:xfrm>
          <a:prstGeom prst="rect">
            <a:avLst/>
          </a:prstGeom>
          <a:solidFill>
            <a:srgbClr val="65BAE5"/>
          </a:solidFill>
          <a:ln>
            <a:solidFill>
              <a:srgbClr val="65BAE5"/>
            </a:solidFill>
          </a:ln>
        </p:spPr>
        <p:txBody>
          <a:bodyPr wrap="square">
            <a:spAutoFit/>
          </a:bodyPr>
          <a:lstStyle/>
          <a:p>
            <a:pPr marL="144145" lvl="0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工作目标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86395" y="2064603"/>
            <a:ext cx="10058399" cy="407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控制传染源、切断传播途径、保障师生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  <a:r>
              <a:rPr lang="zh-CN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总体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，具体目标如下：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确保进入学校所有人员</a:t>
            </a:r>
            <a:r>
              <a:rPr lang="zh-CN" altLang="zh-CN" sz="2000" b="1" dirty="0">
                <a:solidFill>
                  <a:srgbClr val="FC7A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均经过体温监测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zh-CN" altLang="zh-CN" sz="2000" b="1" dirty="0">
                <a:solidFill>
                  <a:srgbClr val="FC7A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具有发热、咳嗽等症状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的人员均得到及早发现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zh-CN" altLang="zh-CN" sz="2000" b="1" dirty="0">
                <a:solidFill>
                  <a:srgbClr val="FC7A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病例密切接触者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均得到有效的隔离医学观察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所有新型冠状病毒肺炎</a:t>
            </a:r>
            <a:r>
              <a:rPr lang="zh-CN" altLang="zh-CN" sz="2000" b="1" dirty="0">
                <a:solidFill>
                  <a:srgbClr val="FC7A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疑似病例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及时送医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、所有确诊病例、疑似病例、无症状感染者生活区域、学习环境等均做好终末消毒。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69297" y="1609106"/>
            <a:ext cx="7191873" cy="283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正确处理使用过的口罩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3200"/>
              </a:lnSpc>
              <a:spcBef>
                <a:spcPts val="1800"/>
              </a:spcBef>
              <a:buAutoNum type="arabicPeriod"/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口罩外侧吸附了大量细菌，脱下口罩时</a:t>
            </a:r>
            <a:endParaRPr lang="en-US" altLang="zh-CN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200"/>
              </a:lnSpc>
              <a:spcBef>
                <a:spcPts val="18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避免触碰口罩外侧，用手抓着系带取下，避免细菌沾附到手上，以手为媒介扩散。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  <a:spcBef>
                <a:spcPts val="1800"/>
              </a:spcBef>
            </a:pP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" y="4599409"/>
            <a:ext cx="1531620" cy="171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6900" y="3307819"/>
            <a:ext cx="2775100" cy="256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67472" y="1593319"/>
            <a:ext cx="8450997" cy="310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健康人群佩戴过的口罩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700"/>
              </a:lnSpc>
              <a:spcBef>
                <a:spcPts val="18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健康人群佩戴过的口罩，因接触病原微生物风险较低，此类使用过的口罩可以向外对折后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，放入学校设置的袋盖废弃口罩专用收集桶，同时进行洗手。物业管理人员对收集的废弃口罩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进行消毒后按普通生活垃圾处理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有条件的也可按照医疗废物处理。</a:t>
            </a:r>
            <a:endParaRPr lang="en-US" altLang="zh-CN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467" y="1101829"/>
            <a:ext cx="1436533" cy="160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5830" y="4343400"/>
            <a:ext cx="1738419" cy="2160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50293" y="1548612"/>
            <a:ext cx="377539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医用口罩正确使用方法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50293" y="2204600"/>
            <a:ext cx="9202651" cy="255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定期更换口罩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医用口罩防护的效果是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有时效的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，应定期更换。若口罩被污染，应第一时间更换。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医用口罩为一次性使用，不建议重复使用。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314" y="3592927"/>
            <a:ext cx="2894630" cy="259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96369" y="1440737"/>
            <a:ext cx="269817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正确洗手的方法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6369" y="196395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七步洗手法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口诀是：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55D3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en-US" altLang="zh-CN" sz="2200" b="1" dirty="0">
                <a:solidFill>
                  <a:srgbClr val="55D3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200" b="1" dirty="0">
                <a:solidFill>
                  <a:srgbClr val="55D3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</a:t>
            </a:r>
            <a:r>
              <a:rPr lang="en-US" altLang="zh-CN" sz="2200" b="1" dirty="0">
                <a:solidFill>
                  <a:srgbClr val="55D3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200" b="1" dirty="0">
                <a:solidFill>
                  <a:srgbClr val="55D3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夹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弓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腕。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5483" y="3225007"/>
            <a:ext cx="8630094" cy="328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72236" y="1407502"/>
            <a:ext cx="269817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正确洗手的方法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72236" y="20440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七步洗手法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口诀是：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夹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200" b="1" dirty="0">
                <a:solidFill>
                  <a:srgbClr val="55D3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弓</a:t>
            </a:r>
            <a:r>
              <a:rPr lang="en-US" altLang="zh-CN" sz="2200" b="1" dirty="0">
                <a:solidFill>
                  <a:srgbClr val="55D3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200" b="1" dirty="0">
                <a:solidFill>
                  <a:srgbClr val="55D3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en-US" altLang="zh-CN" sz="2200" b="1" dirty="0">
                <a:solidFill>
                  <a:srgbClr val="55D3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200" b="1" dirty="0">
                <a:solidFill>
                  <a:srgbClr val="55D3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</a:t>
            </a:r>
            <a:r>
              <a:rPr lang="en-US" altLang="zh-CN" sz="2200" b="1" dirty="0">
                <a:solidFill>
                  <a:srgbClr val="55D3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200" b="1" dirty="0">
                <a:solidFill>
                  <a:srgbClr val="55D3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腕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32" y="3308925"/>
            <a:ext cx="6184899" cy="268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09" y="3318450"/>
            <a:ext cx="2295432" cy="268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41" y="3318450"/>
            <a:ext cx="6184899" cy="268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52852" y="1457105"/>
            <a:ext cx="360707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做好环境通风消毒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92572" y="2047917"/>
            <a:ext cx="9658322" cy="3274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  <a:spcBef>
                <a:spcPts val="18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教室、食堂、图书馆、活动中心、办公室、卫生间等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活动区域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，加强通风清洁，必须在专业机构指导下使用中央空调。保持室内空气流通，每日至少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早、中、晚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门窗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通风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，每次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至少 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30 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。有条件者安装机械通风设施。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  <a:spcBef>
                <a:spcPts val="18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69" y="365761"/>
            <a:ext cx="2685512" cy="174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29052" y="1555036"/>
            <a:ext cx="2698175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消毒技术与方法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9052" y="2181326"/>
            <a:ext cx="938163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zh-CN" sz="2400" dirty="0"/>
              <a:t> </a:t>
            </a:r>
            <a:endParaRPr lang="zh-CN" altLang="zh-CN" sz="2400" dirty="0"/>
          </a:p>
          <a:p>
            <a:pPr indent="457200"/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新型冠状病毒在</a:t>
            </a:r>
            <a:r>
              <a:rPr lang="zh-CN" altLang="zh-CN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56℃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条件下，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30分钟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可杀灭。含氯类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乙醇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碘类、过氧化物类等多种消毒剂也可杀灭病毒。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4572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80862" y="1854136"/>
            <a:ext cx="9267291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课桌椅、活动室操作台、教辅设备等：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每日清洁，保持清洁状态。定期消毒，消毒应该在学生放学后进行。对课桌椅、活动室操作台等使用含氯消毒剂（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有效氯 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500mg/L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的消毒液）擦拭，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 30 分钟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后，再用清水擦拭，去除消毒剂残留。也可以使用含 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乙醇，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含 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1.5%~3%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过氧化氢或含醇季铵盐的消毒湿巾擦拭消毒。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26112"/>
            <a:ext cx="1699748" cy="213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83390" y="1391263"/>
            <a:ext cx="3383280" cy="1383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学生呕吐时处置方法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83390" y="1976372"/>
            <a:ext cx="949884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zh-CN" sz="20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1.如何处理患病学生和同场所其他学生？</a:t>
            </a:r>
            <a:endParaRPr lang="zh-CN" altLang="zh-CN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如果学生出现恶心呕吐的症状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，尽快给学生提供一个呕吐用的塑料袋，安排患者到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隔离室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休息。用餐巾纸擦洗呕吐学生嘴唇四周，为其戴上口罩，将其送到学校卫生室（保健室）进一步处理，餐巾纸丢弃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于专用容器中与呕吐物一同处理，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并安排其他学生和无关人员远离被呕吐物污染的地方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呕吐发生在教室内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，所有学生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立即转移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至教室外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果呕吐发生的附近有未覆盖好的食物，应立即丢弃所有食物。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如果呕吐发生在就餐时间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，班级内其他同学必须全部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立即停止用餐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，班级内所有的食物均应丢弃。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82576" y="1485194"/>
            <a:ext cx="6791773" cy="350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zh-CN" sz="20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清理呕吐物的人员如何防护？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呕吐物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处理人员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做好个人防护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建议穿戴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工作服、一次性工作帽、一次性手套和长袖加厚橡胶手套、防护服、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KN95/N95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及以上颗粒物防护口罩或医用防护口罩、防护面屏、工作鞋或胶靴、防水靴套、防水围裙或防水隔离衣。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清理呕吐物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打开窗户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，清理过程中保持空气流通。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清理呕吐物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之后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立即洗手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，及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时更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换衣物。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5023128"/>
            <a:ext cx="1442131" cy="161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4877" y="1737840"/>
            <a:ext cx="2051155" cy="2057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000249" y="1647353"/>
            <a:ext cx="506412" cy="5048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82601" y="159497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zh-CN" sz="3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开学前</a:t>
            </a:r>
            <a:endParaRPr lang="zh-CN" altLang="zh-CN" sz="3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00249" y="2621107"/>
            <a:ext cx="506412" cy="504825"/>
          </a:xfrm>
          <a:prstGeom prst="roundRect">
            <a:avLst/>
          </a:prstGeom>
          <a:solidFill>
            <a:srgbClr val="65BA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76194" y="257460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sz="3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返校途中</a:t>
            </a:r>
            <a:endParaRPr lang="zh-CN" altLang="zh-CN" sz="3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000249" y="3594861"/>
            <a:ext cx="506412" cy="504825"/>
          </a:xfrm>
          <a:prstGeom prst="roundRect">
            <a:avLst/>
          </a:prstGeom>
          <a:solidFill>
            <a:srgbClr val="65BAE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84899" y="353463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返校后</a:t>
            </a:r>
            <a:endParaRPr lang="zh-CN" altLang="zh-CN" sz="3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0"/>
            <a:ext cx="3721100" cy="6858000"/>
          </a:xfrm>
          <a:prstGeom prst="rect">
            <a:avLst/>
          </a:prstGeom>
          <a:solidFill>
            <a:srgbClr val="65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30023" y="1308116"/>
            <a:ext cx="23006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 录</a:t>
            </a:r>
            <a:endParaRPr lang="zh-CN" altLang="en-US" sz="6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57837" y="2593371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876703" y="1618777"/>
            <a:ext cx="497964" cy="497964"/>
            <a:chOff x="6535243" y="2524701"/>
            <a:chExt cx="717051" cy="717051"/>
          </a:xfrm>
        </p:grpSpPr>
        <p:sp>
          <p:nvSpPr>
            <p:cNvPr id="16" name="泪滴形 15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11" y="4238198"/>
            <a:ext cx="2301875" cy="235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549399"/>
            <a:ext cx="12192000" cy="3429000"/>
          </a:xfrm>
          <a:prstGeom prst="rect">
            <a:avLst/>
          </a:prstGeom>
          <a:solidFill>
            <a:srgbClr val="65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65BAE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endParaRPr lang="zh-CN" altLang="en-US" sz="2400" dirty="0">
              <a:solidFill>
                <a:srgbClr val="65BAE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1549" y="2447835"/>
            <a:ext cx="66479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感谢您的聆听！</a:t>
            </a:r>
            <a:endParaRPr lang="zh-CN" altLang="en-US" sz="7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1549" y="3651428"/>
            <a:ext cx="4136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your listening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38200" y="2705100"/>
            <a:ext cx="0" cy="1308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5697" y="1549399"/>
            <a:ext cx="362630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2261745" y="1254421"/>
            <a:ext cx="0" cy="442204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12700"/>
            <a:ext cx="1632856" cy="1085264"/>
          </a:xfrm>
          <a:prstGeom prst="rect">
            <a:avLst/>
          </a:prstGeom>
        </p:spPr>
      </p:pic>
      <p:cxnSp>
        <p:nvCxnSpPr>
          <p:cNvPr id="6" name="直接连接符 5"/>
          <p:cNvCxnSpPr>
            <a:endCxn id="15" idx="2"/>
          </p:cNvCxnSpPr>
          <p:nvPr/>
        </p:nvCxnSpPr>
        <p:spPr>
          <a:xfrm flipV="1">
            <a:off x="1926341" y="1254421"/>
            <a:ext cx="833876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424779" y="2457625"/>
            <a:ext cx="4222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制定和培训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两案九制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”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30414" y="3182515"/>
            <a:ext cx="3732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开展师生员工健康排查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30414" y="3947778"/>
            <a:ext cx="3732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做好师生员工健康监测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86084" y="1721704"/>
            <a:ext cx="2501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07 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做好物资储备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265104" y="1162852"/>
            <a:ext cx="183138" cy="18313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193602" y="1858241"/>
            <a:ext cx="155069" cy="155069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93602" y="2522320"/>
            <a:ext cx="155069" cy="155069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184210" y="3321497"/>
            <a:ext cx="155069" cy="155069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193602" y="4063110"/>
            <a:ext cx="155069" cy="155069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063545" y="3258549"/>
            <a:ext cx="155069" cy="155069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285335" y="2484074"/>
            <a:ext cx="3732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08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设立暂时隔离观察区域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62" y="3954625"/>
            <a:ext cx="2612848" cy="200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2424779" y="1730819"/>
            <a:ext cx="311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建立防控工作体系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4779" y="4698414"/>
            <a:ext cx="2501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开展健康教育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30414" y="5411637"/>
            <a:ext cx="311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</a:t>
            </a:r>
            <a:r>
              <a:rPr lang="zh-CN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开展环境</a:t>
            </a:r>
            <a:r>
              <a:rPr lang="zh-CN" altLang="zh-CN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整治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zh-CN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285335" y="3107814"/>
            <a:ext cx="311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 </a:t>
            </a:r>
            <a:r>
              <a:rPr lang="zh-CN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合理安排假期生活</a:t>
            </a:r>
            <a:endParaRPr lang="zh-CN" altLang="en-US" dirty="0"/>
          </a:p>
        </p:txBody>
      </p:sp>
      <p:cxnSp>
        <p:nvCxnSpPr>
          <p:cNvPr id="23" name="直接连接符 22"/>
          <p:cNvCxnSpPr>
            <a:endCxn id="26" idx="4"/>
          </p:cNvCxnSpPr>
          <p:nvPr/>
        </p:nvCxnSpPr>
        <p:spPr>
          <a:xfrm>
            <a:off x="7135673" y="1254422"/>
            <a:ext cx="5407" cy="215919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7058887" y="1872749"/>
            <a:ext cx="155069" cy="155069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058138" y="2595688"/>
            <a:ext cx="155069" cy="155069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196871" y="4788267"/>
            <a:ext cx="155069" cy="155069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184288" y="5516171"/>
            <a:ext cx="155069" cy="155069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16780" y="212390"/>
            <a:ext cx="6436228" cy="65541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273" y="4572653"/>
            <a:ext cx="1587249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984859" y="5810534"/>
            <a:ext cx="2920909" cy="907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6933064" y="6264322"/>
            <a:ext cx="6005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88154" y="5895834"/>
            <a:ext cx="1853025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根据疫情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情况新增加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8422774" y="4302172"/>
            <a:ext cx="344036" cy="693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78240" y="3842244"/>
            <a:ext cx="2080260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如疫苗研制成功，采取应急接种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081768" y="1279491"/>
            <a:ext cx="4246880" cy="5835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开展师生员工健康排查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65960" y="1864042"/>
            <a:ext cx="9849522" cy="40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200"/>
              </a:lnSpc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要建立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排查制度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明确部门及班主任管理职责，掌握全校师生员工的健康状况和行程动向，了解其外出史、接触史等关键信息，同时督促学生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不要提前返校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200"/>
              </a:lnSpc>
              <a:spcBef>
                <a:spcPts val="1200"/>
              </a:spcBef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所有外出或外地的教职员工和学生，返回居住地后应当居家隔离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天后方可返校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；接触了确诊病例、疑似病例、无症状感染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者以或者被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疾病预防控制机构判断为密切接触者的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学生需要集中隔离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医学观察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200"/>
              </a:lnSpc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暑假结束时，学生如无可疑症状，等待返校通知；如有可疑症状，应报告学校，及时就医，待疾病痊愈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后根据医疗机构病愈报告和相关规定期隔离观察期限再返校。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292319" y="1371685"/>
            <a:ext cx="4283075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做好师生员工健康监测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45970" y="1975586"/>
            <a:ext cx="9749790" cy="298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师生员工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每日进行健康监测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，并根据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要求通过网络（电话）向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学校指定负责人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报告，如出现可疑症状（发热、咳嗽、咽痛、胸闷、呼吸困难、乏力、恶心呕吐、腹泻、结膜炎、肌肉酸痛等），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主动报告学校和所在社区，并及时就医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。学校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实行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“日报告”、“零报告”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制度，并向主管部门报告。</a:t>
            </a:r>
            <a:endParaRPr lang="zh-CN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0330" y="4456916"/>
            <a:ext cx="3577589" cy="2209687"/>
          </a:xfrm>
          <a:prstGeom prst="rect">
            <a:avLst/>
          </a:prstGeom>
        </p:spPr>
      </p:pic>
      <p:grpSp>
        <p:nvGrpSpPr>
          <p:cNvPr id="7" name="组合 7"/>
          <p:cNvGrpSpPr/>
          <p:nvPr/>
        </p:nvGrpSpPr>
        <p:grpSpPr bwMode="auto">
          <a:xfrm>
            <a:off x="6732270" y="4473892"/>
            <a:ext cx="3817620" cy="2246948"/>
            <a:chOff x="6101254" y="3403765"/>
            <a:chExt cx="4204795" cy="322087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1254" y="3403765"/>
              <a:ext cx="4204795" cy="3220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6526924" y="4351283"/>
              <a:ext cx="1828800" cy="8215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今天我校零报告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292319" y="1371685"/>
            <a:ext cx="2860675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开展健康教育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39909" y="2038823"/>
            <a:ext cx="8880809" cy="251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300"/>
              </a:lnSpc>
              <a:spcBef>
                <a:spcPts val="12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尽快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疫情防控相关知识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通过微信、短信、校信通、校园网等途径发送给师生员工和家长，提高防范意识，科学做好防护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300"/>
              </a:lnSpc>
              <a:spcBef>
                <a:spcPts val="12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同时加强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《中华人民共和国传染病防治法》《突发公共卫生事件应急管理条例》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的普法教育，提示瞒报造成严重后果的要负法律责任，提高法律意识。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3300"/>
              </a:lnSpc>
              <a:spcBef>
                <a:spcPts val="12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742841" y="1515661"/>
            <a:ext cx="2860675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做好物资储备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4" y="0"/>
            <a:ext cx="1632856" cy="10852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49125" y="2212726"/>
            <a:ext cx="9525700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医用外科口罩、医用防护口罩、一次性乳胶手套、一次性防护服、护目镜等个人防护设备，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配备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满足学校需要数量的额（耳）温枪、体温计、洗手液（肥皂）、手或皮肤消毒液、消毒剂及消毒设施等。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41" y="5080729"/>
            <a:ext cx="2582187" cy="14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4826" y="5080729"/>
            <a:ext cx="1560901" cy="155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3241" y="5027331"/>
            <a:ext cx="1348946" cy="16360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3840" y="4256891"/>
            <a:ext cx="3249930" cy="238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1824.白色简洁城市交通分析规划通用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3238</Words>
  <Application>WPS 演示</Application>
  <PresentationFormat>自定义</PresentationFormat>
  <Paragraphs>221</Paragraphs>
  <Slides>30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Arial Unicode MS</vt:lpstr>
      <vt:lpstr>Calibri</vt:lpstr>
      <vt:lpstr>黑体</vt:lpstr>
      <vt:lpstr>Times New Roman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1824.白色简洁城市交通分析规划通用PPT模板</dc:title>
  <dc:creator>Dell</dc:creator>
  <cp:lastModifiedBy>Administrator</cp:lastModifiedBy>
  <cp:revision>391</cp:revision>
  <dcterms:created xsi:type="dcterms:W3CDTF">2014-06-18T03:33:00Z</dcterms:created>
  <dcterms:modified xsi:type="dcterms:W3CDTF">2022-02-13T07:04:24Z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B0763BA37D8B47E6B73A90FAFFD3AACE</vt:lpwstr>
  </property>
  <property fmtid="{D5CDD505-2E9C-101B-9397-08002B2CF9AE}" pid="3" name="KSOProductBuildVer">
    <vt:lpwstr>2052-11.1.0.9021</vt:lpwstr>
  </property>
</Properties>
</file>