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3"/>
  </p:sldMasterIdLst>
  <p:notesMasterIdLst>
    <p:notesMasterId r:id="rId5"/>
  </p:notesMasterIdLst>
  <p:handoutMasterIdLst>
    <p:handoutMasterId r:id="rId26"/>
  </p:handoutMasterIdLst>
  <p:sldIdLst>
    <p:sldId id="259" r:id="rId4"/>
    <p:sldId id="261" r:id="rId6"/>
    <p:sldId id="262" r:id="rId7"/>
    <p:sldId id="268" r:id="rId8"/>
    <p:sldId id="291" r:id="rId9"/>
    <p:sldId id="273" r:id="rId10"/>
    <p:sldId id="309" r:id="rId11"/>
    <p:sldId id="292" r:id="rId12"/>
    <p:sldId id="277" r:id="rId13"/>
    <p:sldId id="310" r:id="rId14"/>
    <p:sldId id="293" r:id="rId15"/>
    <p:sldId id="287" r:id="rId16"/>
    <p:sldId id="311" r:id="rId17"/>
    <p:sldId id="314" r:id="rId18"/>
    <p:sldId id="288" r:id="rId19"/>
    <p:sldId id="315" r:id="rId20"/>
    <p:sldId id="316" r:id="rId21"/>
    <p:sldId id="289" r:id="rId22"/>
    <p:sldId id="317" r:id="rId23"/>
    <p:sldId id="319" r:id="rId24"/>
    <p:sldId id="294" r:id="rId25"/>
  </p:sldIdLst>
  <p:sldSz cx="12192000" cy="6858000"/>
  <p:notesSz cx="7103745" cy="10234295"/>
  <p:custDataLst>
    <p:tags r:id="rId3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AB99"/>
    <a:srgbClr val="D19175"/>
    <a:srgbClr val="E4CDC5"/>
    <a:srgbClr val="D6AFAA"/>
    <a:srgbClr val="B5655E"/>
    <a:srgbClr val="CF3A34"/>
    <a:srgbClr val="7B6993"/>
    <a:srgbClr val="DFE0E5"/>
    <a:srgbClr val="A7ADCD"/>
    <a:srgbClr val="0B5F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654" y="114"/>
      </p:cViewPr>
      <p:guideLst>
        <p:guide orient="horz" pos="2282"/>
        <p:guide pos="385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0" Type="http://schemas.openxmlformats.org/officeDocument/2006/relationships/tags" Target="tags/tag24.xml"/><Relationship Id="rId3" Type="http://schemas.openxmlformats.org/officeDocument/2006/relationships/slideMaster" Target="slideMasters/slideMaster2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handoutMaster" Target="handoutMasters/handoutMaster1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88595" cy="5747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9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167998" y="0"/>
            <a:ext cx="3188595" cy="5747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9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10879875"/>
            <a:ext cx="3188595" cy="5747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9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167998" y="10879875"/>
            <a:ext cx="3188595" cy="5747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9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E8CE-9CC8-49CD-83DC-F491AC292AD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8325228" y="6545425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精美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工作总结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www.1ppt.com/xiazai/zongjie/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工作计划：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www.1ppt.com/xiazai/jihua/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商务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www.1ppt.com/moban/shangwu/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个人简历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www.1ppt.com/xiazai/jianli/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毕业答辩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www.1ppt.com/xiazai/dabian/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工作汇报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www.1ppt.com/xiazai/huibao/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image" Target="../media/image2.png"/><Relationship Id="rId8" Type="http://schemas.openxmlformats.org/officeDocument/2006/relationships/image" Target="../media/image1.png"/><Relationship Id="rId7" Type="http://schemas.openxmlformats.org/officeDocument/2006/relationships/slideLayout" Target="../slideLayouts/slideLayout8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0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图片 29" descr="资源 211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-123190" y="-48895"/>
            <a:ext cx="12419965" cy="69557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图片 29" descr="资源 211"/>
          <p:cNvPicPr>
            <a:picLocks noChangeAspect="1"/>
          </p:cNvPicPr>
          <p:nvPr userDrawn="1"/>
        </p:nvPicPr>
        <p:blipFill>
          <a:blip r:embed="rId8" cstate="screen"/>
          <a:stretch>
            <a:fillRect/>
          </a:stretch>
        </p:blipFill>
        <p:spPr>
          <a:xfrm>
            <a:off x="-123190" y="-48895"/>
            <a:ext cx="12419965" cy="6955790"/>
          </a:xfrm>
          <a:prstGeom prst="rect">
            <a:avLst/>
          </a:prstGeom>
        </p:spPr>
      </p:pic>
      <p:pic>
        <p:nvPicPr>
          <p:cNvPr id="27" name="图片 26" descr="资源 2111"/>
          <p:cNvPicPr>
            <a:picLocks noChangeAspect="1"/>
          </p:cNvPicPr>
          <p:nvPr userDrawn="1"/>
        </p:nvPicPr>
        <p:blipFill>
          <a:blip r:embed="rId9" cstate="screen"/>
          <a:stretch>
            <a:fillRect/>
          </a:stretch>
        </p:blipFill>
        <p:spPr>
          <a:xfrm>
            <a:off x="315595" y="231775"/>
            <a:ext cx="800735" cy="822960"/>
          </a:xfrm>
          <a:prstGeom prst="rect">
            <a:avLst/>
          </a:prstGeom>
        </p:spPr>
      </p:pic>
      <p:sp>
        <p:nvSpPr>
          <p:cNvPr id="33" name="TextBox 31"/>
          <p:cNvSpPr txBox="1"/>
          <p:nvPr userDrawn="1"/>
        </p:nvSpPr>
        <p:spPr>
          <a:xfrm>
            <a:off x="1116330" y="443548"/>
            <a:ext cx="5208588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 eaLnBrk="1" hangingPunct="1"/>
            <a:r>
              <a:rPr lang="zh-CN" altLang="en-US" sz="24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请在母版更改您的标题</a:t>
            </a:r>
            <a:endParaRPr lang="zh-CN" altLang="en-US" sz="24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</p:sldLayoutIdLst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4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400" tmFilter="0,0; .5, 1; 1, 1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themeOverride" Target="../theme/themeOverride1.xml"/><Relationship Id="rId7" Type="http://schemas.openxmlformats.org/officeDocument/2006/relationships/image" Target="../media/image8.png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0" Type="http://schemas.openxmlformats.org/officeDocument/2006/relationships/notesSlide" Target="../notesSlides/notesSlide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9.xml"/><Relationship Id="rId8" Type="http://schemas.openxmlformats.org/officeDocument/2006/relationships/slideLayout" Target="../slideLayouts/slideLayout1.xml"/><Relationship Id="rId7" Type="http://schemas.openxmlformats.org/officeDocument/2006/relationships/tags" Target="../tags/tag14.xml"/><Relationship Id="rId6" Type="http://schemas.openxmlformats.org/officeDocument/2006/relationships/tags" Target="../tags/tag13.xml"/><Relationship Id="rId5" Type="http://schemas.openxmlformats.org/officeDocument/2006/relationships/tags" Target="../tags/tag12.xml"/><Relationship Id="rId4" Type="http://schemas.openxmlformats.org/officeDocument/2006/relationships/image" Target="../media/image13.png"/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0.xml"/><Relationship Id="rId6" Type="http://schemas.openxmlformats.org/officeDocument/2006/relationships/slideLayout" Target="../slideLayouts/slideLayout3.xml"/><Relationship Id="rId5" Type="http://schemas.openxmlformats.org/officeDocument/2006/relationships/themeOverride" Target="../theme/themeOverride7.xml"/><Relationship Id="rId4" Type="http://schemas.openxmlformats.org/officeDocument/2006/relationships/image" Target="../media/image17.jpeg"/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1.xml"/><Relationship Id="rId8" Type="http://schemas.openxmlformats.org/officeDocument/2006/relationships/slideLayout" Target="../slideLayouts/slideLayout1.xml"/><Relationship Id="rId7" Type="http://schemas.openxmlformats.org/officeDocument/2006/relationships/tags" Target="../tags/tag18.xml"/><Relationship Id="rId6" Type="http://schemas.openxmlformats.org/officeDocument/2006/relationships/tags" Target="../tags/tag17.xml"/><Relationship Id="rId5" Type="http://schemas.openxmlformats.org/officeDocument/2006/relationships/tags" Target="../tags/tag16.xml"/><Relationship Id="rId4" Type="http://schemas.openxmlformats.org/officeDocument/2006/relationships/image" Target="../media/image13.png"/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3.xml"/><Relationship Id="rId8" Type="http://schemas.openxmlformats.org/officeDocument/2006/relationships/slideLayout" Target="../slideLayouts/slideLayout1.xml"/><Relationship Id="rId7" Type="http://schemas.openxmlformats.org/officeDocument/2006/relationships/tags" Target="../tags/tag22.xml"/><Relationship Id="rId6" Type="http://schemas.openxmlformats.org/officeDocument/2006/relationships/tags" Target="../tags/tag21.xml"/><Relationship Id="rId5" Type="http://schemas.openxmlformats.org/officeDocument/2006/relationships/tags" Target="../tags/tag20.xml"/><Relationship Id="rId4" Type="http://schemas.openxmlformats.org/officeDocument/2006/relationships/image" Target="../media/image13.png"/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2.xml"/><Relationship Id="rId6" Type="http://schemas.openxmlformats.org/officeDocument/2006/relationships/slideLayout" Target="../slideLayouts/slideLayout1.xml"/><Relationship Id="rId5" Type="http://schemas.openxmlformats.org/officeDocument/2006/relationships/themeOverride" Target="../theme/themeOverride2.xml"/><Relationship Id="rId4" Type="http://schemas.openxmlformats.org/officeDocument/2006/relationships/image" Target="../media/image10.jpeg"/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5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image" Target="../media/image12.png"/><Relationship Id="rId1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6.xml"/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8.png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themeOverride" Target="../theme/themeOverride3.xml"/><Relationship Id="rId7" Type="http://schemas.openxmlformats.org/officeDocument/2006/relationships/tags" Target="../tags/tag3.xml"/><Relationship Id="rId6" Type="http://schemas.openxmlformats.org/officeDocument/2006/relationships/tags" Target="../tags/tag2.xml"/><Relationship Id="rId5" Type="http://schemas.openxmlformats.org/officeDocument/2006/relationships/tags" Target="../tags/tag1.xml"/><Relationship Id="rId4" Type="http://schemas.openxmlformats.org/officeDocument/2006/relationships/image" Target="../media/image13.png"/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0" Type="http://schemas.openxmlformats.org/officeDocument/2006/relationships/notesSlide" Target="../notesSlides/notesSlide3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5.xml"/><Relationship Id="rId8" Type="http://schemas.openxmlformats.org/officeDocument/2006/relationships/slideLayout" Target="../slideLayouts/slideLayout1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image" Target="../media/image13.png"/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7.xml"/><Relationship Id="rId8" Type="http://schemas.openxmlformats.org/officeDocument/2006/relationships/slideLayout" Target="../slideLayouts/slideLayout1.xml"/><Relationship Id="rId7" Type="http://schemas.openxmlformats.org/officeDocument/2006/relationships/tags" Target="../tags/tag10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image" Target="../media/image13.png"/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图片 29" descr="资源 211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>
            <a:off x="-123190" y="-48895"/>
            <a:ext cx="12419965" cy="6955790"/>
          </a:xfrm>
          <a:prstGeom prst="rect">
            <a:avLst/>
          </a:prstGeom>
        </p:spPr>
      </p:pic>
      <p:pic>
        <p:nvPicPr>
          <p:cNvPr id="20" name="图片 19" descr="资源 3311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114935" y="533400"/>
            <a:ext cx="3124835" cy="2977515"/>
          </a:xfrm>
          <a:prstGeom prst="rect">
            <a:avLst/>
          </a:prstGeom>
        </p:spPr>
      </p:pic>
      <p:pic>
        <p:nvPicPr>
          <p:cNvPr id="10" name="图片 9" descr="资源 2611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461645" y="4740910"/>
            <a:ext cx="1584325" cy="1367155"/>
          </a:xfrm>
          <a:prstGeom prst="rect">
            <a:avLst/>
          </a:prstGeom>
        </p:spPr>
      </p:pic>
      <p:pic>
        <p:nvPicPr>
          <p:cNvPr id="34" name="图片 33" descr="资源 1311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2303145" y="4428490"/>
            <a:ext cx="1313180" cy="1400810"/>
          </a:xfrm>
          <a:prstGeom prst="rect">
            <a:avLst/>
          </a:prstGeom>
        </p:spPr>
      </p:pic>
      <p:pic>
        <p:nvPicPr>
          <p:cNvPr id="17" name="图片 16" descr="资源 3011"/>
          <p:cNvPicPr>
            <a:picLocks noChangeAspect="1"/>
          </p:cNvPicPr>
          <p:nvPr/>
        </p:nvPicPr>
        <p:blipFill>
          <a:blip r:embed="rId5" cstate="screen"/>
          <a:srcRect t="51908" r="-3575"/>
          <a:stretch>
            <a:fillRect/>
          </a:stretch>
        </p:blipFill>
        <p:spPr>
          <a:xfrm>
            <a:off x="5225415" y="13335"/>
            <a:ext cx="2545715" cy="1242695"/>
          </a:xfrm>
          <a:prstGeom prst="rect">
            <a:avLst/>
          </a:prstGeom>
        </p:spPr>
      </p:pic>
      <p:pic>
        <p:nvPicPr>
          <p:cNvPr id="19" name="图片 18" descr="资源 3211"/>
          <p:cNvPicPr>
            <a:picLocks noChangeAspect="1"/>
          </p:cNvPicPr>
          <p:nvPr/>
        </p:nvPicPr>
        <p:blipFill>
          <a:blip r:embed="rId6" cstate="screen"/>
          <a:stretch>
            <a:fillRect/>
          </a:stretch>
        </p:blipFill>
        <p:spPr>
          <a:xfrm>
            <a:off x="3950970" y="1256030"/>
            <a:ext cx="873760" cy="682625"/>
          </a:xfrm>
          <a:prstGeom prst="rect">
            <a:avLst/>
          </a:prstGeom>
        </p:spPr>
      </p:pic>
      <p:pic>
        <p:nvPicPr>
          <p:cNvPr id="3" name="图片 2" descr="资源 3511"/>
          <p:cNvPicPr>
            <a:picLocks noChangeAspect="1"/>
          </p:cNvPicPr>
          <p:nvPr/>
        </p:nvPicPr>
        <p:blipFill>
          <a:blip r:embed="rId7" cstate="screen"/>
          <a:stretch>
            <a:fillRect/>
          </a:stretch>
        </p:blipFill>
        <p:spPr>
          <a:xfrm>
            <a:off x="9552305" y="0"/>
            <a:ext cx="1864995" cy="1857375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4534535" y="2509520"/>
            <a:ext cx="7100570" cy="166052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zh-CN" alt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lt"/>
              </a:rPr>
              <a:t>平凡话语</a:t>
            </a:r>
            <a:r>
              <a:rPr lang="en-US" altLang="zh-CN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lt"/>
              </a:rPr>
              <a:t>  </a:t>
            </a:r>
            <a:r>
              <a:rPr lang="zh-CN" alt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lt"/>
              </a:rPr>
              <a:t>非凡力量</a:t>
            </a:r>
            <a:endParaRPr lang="zh-CN" altLang="en-US" sz="54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  <a:sym typeface="+mn-lt"/>
            </a:endParaRPr>
          </a:p>
          <a:p>
            <a:pPr algn="ctr"/>
            <a:endParaRPr lang="en-US" altLang="zh-CN" sz="24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  <a:sym typeface="+mn-lt"/>
            </a:endParaRPr>
          </a:p>
          <a:p>
            <a:pPr algn="ctr"/>
            <a:r>
              <a:rPr lang="en-US" altLang="zh-CN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lt"/>
              </a:rPr>
              <a:t>                     ——</a:t>
            </a:r>
            <a:r>
              <a:rPr lang="zh-CN" alt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lt"/>
              </a:rPr>
              <a:t>读《教师的语言力》有感</a:t>
            </a:r>
            <a:endParaRPr lang="zh-CN" altLang="en-US" sz="24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  <a:sym typeface="+mn-lt"/>
            </a:endParaRPr>
          </a:p>
        </p:txBody>
      </p:sp>
      <p:sp>
        <p:nvSpPr>
          <p:cNvPr id="7" name="TextBox 25"/>
          <p:cNvSpPr txBox="1"/>
          <p:nvPr/>
        </p:nvSpPr>
        <p:spPr>
          <a:xfrm>
            <a:off x="8463280" y="4740910"/>
            <a:ext cx="317182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defTabSz="685165" fontAlgn="base">
              <a:spcBef>
                <a:spcPct val="0"/>
              </a:spcBef>
              <a:spcAft>
                <a:spcPct val="0"/>
              </a:spcAft>
              <a:buFont typeface="Wingdings" panose="05000000000000000000" charset="0"/>
              <a:buNone/>
              <a:defRPr/>
            </a:pPr>
            <a:r>
              <a:rPr lang="zh-CN" altLang="en-US" dirty="0">
                <a:solidFill>
                  <a:schemeClr val="tx1"/>
                </a:solidFill>
                <a:latin typeface="方正粗黑宋简体" panose="02000000000000000000" charset="-122"/>
                <a:ea typeface="方正粗黑宋简体" panose="02000000000000000000" charset="-122"/>
                <a:cs typeface="+mn-ea"/>
                <a:sym typeface="+mn-lt"/>
              </a:rPr>
              <a:t>汇报人</a:t>
            </a:r>
            <a:r>
              <a:rPr lang="zh-CN" altLang="en-US" dirty="0" smtClean="0">
                <a:solidFill>
                  <a:schemeClr val="tx1"/>
                </a:solidFill>
                <a:latin typeface="方正粗黑宋简体" panose="02000000000000000000" charset="-122"/>
                <a:ea typeface="方正粗黑宋简体" panose="02000000000000000000" charset="-122"/>
                <a:cs typeface="+mn-ea"/>
                <a:sym typeface="+mn-lt"/>
              </a:rPr>
              <a:t>：曹贝</a:t>
            </a:r>
            <a:endParaRPr lang="zh-CN" altLang="en-US" dirty="0" smtClean="0">
              <a:solidFill>
                <a:schemeClr val="tx1"/>
              </a:solidFill>
              <a:latin typeface="方正粗黑宋简体" panose="02000000000000000000" charset="-122"/>
              <a:ea typeface="方正粗黑宋简体" panose="02000000000000000000" charset="-122"/>
              <a:cs typeface="+mn-ea"/>
              <a:sym typeface="+mn-lt"/>
            </a:endParaRPr>
          </a:p>
          <a:p>
            <a:pPr indent="0" defTabSz="685165" fontAlgn="base">
              <a:spcBef>
                <a:spcPct val="0"/>
              </a:spcBef>
              <a:spcAft>
                <a:spcPct val="0"/>
              </a:spcAft>
              <a:buFont typeface="Wingdings" panose="05000000000000000000" charset="0"/>
              <a:buNone/>
              <a:defRPr/>
            </a:pPr>
            <a:endParaRPr lang="zh-CN" altLang="en-US" dirty="0">
              <a:solidFill>
                <a:schemeClr val="tx1"/>
              </a:solidFill>
              <a:latin typeface="方正粗黑宋简体" panose="02000000000000000000" charset="-122"/>
              <a:ea typeface="方正粗黑宋简体" panose="02000000000000000000" charset="-122"/>
              <a:cs typeface="+mn-ea"/>
              <a:sym typeface="+mn-lt"/>
            </a:endParaRPr>
          </a:p>
          <a:p>
            <a:pPr indent="0" defTabSz="685165" fontAlgn="base">
              <a:spcBef>
                <a:spcPct val="0"/>
              </a:spcBef>
              <a:spcAft>
                <a:spcPct val="0"/>
              </a:spcAft>
              <a:buFont typeface="Wingdings" panose="05000000000000000000" charset="0"/>
              <a:buNone/>
              <a:defRPr/>
            </a:pPr>
            <a:r>
              <a:rPr lang="zh-CN" altLang="en-US" dirty="0">
                <a:solidFill>
                  <a:schemeClr val="tx1"/>
                </a:solidFill>
                <a:latin typeface="方正粗黑宋简体" panose="02000000000000000000" charset="-122"/>
                <a:ea typeface="方正粗黑宋简体" panose="02000000000000000000" charset="-122"/>
                <a:cs typeface="+mn-ea"/>
                <a:sym typeface="+mn-lt"/>
              </a:rPr>
              <a:t>学校：金坛区指前实验学校</a:t>
            </a:r>
            <a:endParaRPr lang="zh-CN" altLang="en-US" dirty="0">
              <a:solidFill>
                <a:schemeClr val="tx1"/>
              </a:solidFill>
              <a:latin typeface="方正粗黑宋简体" panose="02000000000000000000" charset="-122"/>
              <a:ea typeface="方正粗黑宋简体" panose="02000000000000000000" charset="-122"/>
              <a:cs typeface="+mn-ea"/>
              <a:sym typeface="+mn-lt"/>
            </a:endParaRPr>
          </a:p>
        </p:txBody>
      </p:sp>
      <p:sp>
        <p:nvSpPr>
          <p:cNvPr id="8" name="TextBox 26"/>
          <p:cNvSpPr txBox="1"/>
          <p:nvPr/>
        </p:nvSpPr>
        <p:spPr>
          <a:xfrm>
            <a:off x="8463280" y="5829300"/>
            <a:ext cx="258826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defTabSz="685165" fontAlgn="base">
              <a:spcBef>
                <a:spcPct val="0"/>
              </a:spcBef>
              <a:spcAft>
                <a:spcPct val="0"/>
              </a:spcAft>
              <a:buFont typeface="Wingdings" panose="05000000000000000000" charset="0"/>
              <a:buNone/>
            </a:pPr>
            <a:r>
              <a:rPr lang="zh-CN" altLang="en-US" dirty="0" smtClean="0"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lt"/>
              </a:rPr>
              <a:t>时间：</a:t>
            </a:r>
            <a:r>
              <a:rPr lang="en-US" altLang="zh-CN" dirty="0" smtClean="0"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lt"/>
              </a:rPr>
              <a:t>2022</a:t>
            </a:r>
            <a:r>
              <a:rPr lang="zh-CN" altLang="en-US" dirty="0" smtClean="0">
                <a:solidFill>
                  <a:schemeClr val="tx1"/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lt"/>
              </a:rPr>
              <a:t>年</a:t>
            </a:r>
            <a:r>
              <a:rPr lang="en-US" altLang="zh-CN" dirty="0" smtClean="0">
                <a:solidFill>
                  <a:schemeClr val="tx1"/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lt"/>
              </a:rPr>
              <a:t>2</a:t>
            </a:r>
            <a:r>
              <a:rPr lang="zh-CN" altLang="en-US" dirty="0" smtClean="0">
                <a:solidFill>
                  <a:schemeClr val="tx1"/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lt"/>
              </a:rPr>
              <a:t>月</a:t>
            </a:r>
            <a:r>
              <a:rPr lang="en-US" altLang="zh-CN" dirty="0" smtClean="0">
                <a:solidFill>
                  <a:schemeClr val="tx1"/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lt"/>
              </a:rPr>
              <a:t>24</a:t>
            </a:r>
            <a:r>
              <a:rPr lang="zh-CN" altLang="en-US" dirty="0" smtClean="0">
                <a:solidFill>
                  <a:schemeClr val="tx1"/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lt"/>
              </a:rPr>
              <a:t>日</a:t>
            </a:r>
            <a:endParaRPr lang="zh-CN" altLang="en-US" dirty="0" smtClean="0">
              <a:solidFill>
                <a:schemeClr val="tx1"/>
              </a:solidFill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3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215390" y="504190"/>
            <a:ext cx="5053330" cy="3683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229995" y="445135"/>
            <a:ext cx="2750820" cy="4603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24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第二章</a:t>
            </a:r>
            <a:r>
              <a:rPr lang="en-US" altLang="zh-CN" sz="24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 </a:t>
            </a:r>
            <a:r>
              <a:rPr lang="zh-CN" altLang="en-US" sz="24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批评的语言</a:t>
            </a:r>
            <a:endParaRPr lang="zh-CN" altLang="en-US" sz="2400" b="1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</a:endParaRPr>
          </a:p>
        </p:txBody>
      </p:sp>
      <p:sp>
        <p:nvSpPr>
          <p:cNvPr id="3082" name="MH_SubTitle_1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591945" y="1217295"/>
            <a:ext cx="1754505" cy="507365"/>
          </a:xfrm>
          <a:prstGeom prst="roundRect">
            <a:avLst>
              <a:gd name="adj" fmla="val 15806"/>
            </a:avLst>
          </a:prstGeom>
          <a:solidFill>
            <a:schemeClr val="accent1"/>
          </a:solidFill>
          <a:ln>
            <a:noFill/>
          </a:ln>
        </p:spPr>
        <p:txBody>
          <a:bodyPr anchor="ctr">
            <a:norm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2000" dirty="0">
                <a:solidFill>
                  <a:srgbClr val="FFFFFF"/>
                </a:solidFill>
                <a:latin typeface="方正粗黑宋简体" panose="02000000000000000000" charset="-122"/>
                <a:ea typeface="方正粗黑宋简体" panose="02000000000000000000" charset="-122"/>
                <a:cs typeface="+mn-ea"/>
                <a:sym typeface="+mn-lt"/>
              </a:rPr>
              <a:t>批评的语言</a:t>
            </a:r>
            <a:endParaRPr lang="zh-CN" altLang="en-US" sz="2000" dirty="0">
              <a:solidFill>
                <a:srgbClr val="FFFFFF"/>
              </a:solidFill>
              <a:latin typeface="方正粗黑宋简体" panose="02000000000000000000" charset="-122"/>
              <a:ea typeface="方正粗黑宋简体" panose="02000000000000000000" charset="-122"/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46100" y="1922145"/>
            <a:ext cx="4337685" cy="470789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 cmpd="sng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p>
            <a:pPr algn="l" fontAlgn="auto">
              <a:lnSpc>
                <a:spcPts val="2400"/>
              </a:lnSpc>
            </a:pP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无视法：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</a:rPr>
              <a:t>对学生的捣乱行为采取无视的态度</a:t>
            </a:r>
            <a:endParaRPr lang="zh-CN" altLang="en-US" sz="1600">
              <a:latin typeface="楷体" panose="02010609060101010101" charset="-122"/>
              <a:ea typeface="楷体" panose="02010609060101010101" charset="-122"/>
            </a:endParaRPr>
          </a:p>
          <a:p>
            <a:pPr algn="l" fontAlgn="auto">
              <a:lnSpc>
                <a:spcPts val="2400"/>
              </a:lnSpc>
            </a:pP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直接否定法：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sym typeface="+mn-ea"/>
              </a:rPr>
              <a:t>教师毫无表情地否定学生的错误行为</a:t>
            </a:r>
            <a:endParaRPr lang="zh-CN" altLang="en-US" sz="1600">
              <a:latin typeface="楷体" panose="02010609060101010101" charset="-122"/>
              <a:ea typeface="楷体" panose="02010609060101010101" charset="-122"/>
            </a:endParaRPr>
          </a:p>
          <a:p>
            <a:pPr algn="l" fontAlgn="auto">
              <a:lnSpc>
                <a:spcPts val="2400"/>
              </a:lnSpc>
            </a:pP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意见法：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</a:rPr>
              <a:t>教师向学生表达自己的意见</a:t>
            </a:r>
            <a:endParaRPr lang="zh-CN" altLang="en-US">
              <a:latin typeface="楷体" panose="02010609060101010101" charset="-122"/>
              <a:ea typeface="楷体" panose="02010609060101010101" charset="-122"/>
            </a:endParaRPr>
          </a:p>
          <a:p>
            <a:pPr algn="l" fontAlgn="auto">
              <a:lnSpc>
                <a:spcPts val="2400"/>
              </a:lnSpc>
            </a:pP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取消法：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</a:rPr>
              <a:t>教师取消某些活动</a:t>
            </a:r>
            <a:endParaRPr lang="zh-CN" altLang="en-US">
              <a:latin typeface="楷体" panose="02010609060101010101" charset="-122"/>
              <a:ea typeface="楷体" panose="02010609060101010101" charset="-122"/>
            </a:endParaRPr>
          </a:p>
          <a:p>
            <a:pPr algn="l" fontAlgn="auto">
              <a:lnSpc>
                <a:spcPts val="2400"/>
              </a:lnSpc>
            </a:pP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怒斥法：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</a:rPr>
              <a:t>用极其愤怒的态度对学生进行严厉的批评</a:t>
            </a:r>
            <a:endParaRPr lang="zh-CN" altLang="en-US" sz="1600">
              <a:latin typeface="楷体" panose="02010609060101010101" charset="-122"/>
              <a:ea typeface="楷体" panose="02010609060101010101" charset="-122"/>
            </a:endParaRPr>
          </a:p>
          <a:p>
            <a:pPr algn="l" fontAlgn="auto">
              <a:lnSpc>
                <a:spcPts val="2400"/>
              </a:lnSpc>
            </a:pP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说教法：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</a:rPr>
              <a:t>向学生说明批评的理由</a:t>
            </a:r>
            <a:endParaRPr lang="zh-CN" altLang="en-US" sz="1600">
              <a:latin typeface="楷体" panose="02010609060101010101" charset="-122"/>
              <a:ea typeface="楷体" panose="02010609060101010101" charset="-122"/>
            </a:endParaRPr>
          </a:p>
          <a:p>
            <a:pPr algn="l" fontAlgn="auto">
              <a:lnSpc>
                <a:spcPts val="2400"/>
              </a:lnSpc>
            </a:pP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警告法：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</a:rPr>
              <a:t>敦促学生获得他人的许可</a:t>
            </a:r>
            <a:endParaRPr lang="zh-CN" altLang="en-US" sz="1600">
              <a:latin typeface="楷体" panose="02010609060101010101" charset="-122"/>
              <a:ea typeface="楷体" panose="02010609060101010101" charset="-122"/>
            </a:endParaRPr>
          </a:p>
          <a:p>
            <a:pPr algn="l" fontAlgn="auto">
              <a:lnSpc>
                <a:spcPts val="2400"/>
              </a:lnSpc>
            </a:pP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过度矫正法：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</a:rPr>
              <a:t>针对学生行为进行过度地矫正</a:t>
            </a:r>
            <a:endParaRPr lang="zh-CN" altLang="en-US" sz="1600">
              <a:latin typeface="楷体" panose="02010609060101010101" charset="-122"/>
              <a:ea typeface="楷体" panose="02010609060101010101" charset="-122"/>
            </a:endParaRPr>
          </a:p>
          <a:p>
            <a:pPr algn="l" fontAlgn="auto">
              <a:lnSpc>
                <a:spcPts val="2400"/>
              </a:lnSpc>
            </a:pP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失望法：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</a:rPr>
              <a:t>向学生表达对其感到失望的心情</a:t>
            </a:r>
            <a:endParaRPr lang="zh-CN" altLang="en-US" sz="1600">
              <a:latin typeface="楷体" panose="02010609060101010101" charset="-122"/>
              <a:ea typeface="楷体" panose="02010609060101010101" charset="-122"/>
            </a:endParaRPr>
          </a:p>
          <a:p>
            <a:pPr algn="l" fontAlgn="auto">
              <a:lnSpc>
                <a:spcPts val="2400"/>
              </a:lnSpc>
            </a:pP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重视法：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</a:rPr>
              <a:t>教师把重视学生的心情完全表述出来</a:t>
            </a:r>
            <a:endParaRPr lang="zh-CN" altLang="en-US" sz="1600">
              <a:latin typeface="楷体" panose="02010609060101010101" charset="-122"/>
              <a:ea typeface="楷体" panose="02010609060101010101" charset="-122"/>
            </a:endParaRPr>
          </a:p>
          <a:p>
            <a:pPr algn="l" fontAlgn="auto">
              <a:lnSpc>
                <a:spcPts val="2400"/>
              </a:lnSpc>
            </a:pP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请求法：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</a:rPr>
              <a:t>教师在表扬学生的同时，请求他遵守规则</a:t>
            </a:r>
            <a:endParaRPr lang="zh-CN" altLang="en-US" sz="160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260340" y="683895"/>
            <a:ext cx="6198235" cy="68827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情境运用：</a:t>
            </a:r>
            <a:endParaRPr lang="zh-CN" altLang="en-US" sz="2000" b="1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endParaRPr lang="zh-CN" altLang="en-US" sz="2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zh-CN" altLang="en-US" sz="2400" b="1" u="sng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课前整队时</a:t>
            </a:r>
            <a:endParaRPr lang="zh-CN" altLang="en-US" sz="2400" b="1" u="sng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endParaRPr lang="zh-CN" altLang="en-US" sz="2400" b="1" u="sng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ts val="2200"/>
              </a:lnSpc>
            </a:pP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师：请同学们带好跳绳，快、静、齐地到门口整队。</a:t>
            </a:r>
            <a:endParaRPr lang="zh-CN" altLang="en-US" sz="2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ts val="2200"/>
              </a:lnSpc>
            </a:pP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生：（交头接耳、窃窃私语中</a:t>
            </a:r>
            <a:r>
              <a:rPr lang="en-US" altLang="zh-CN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...)</a:t>
            </a:r>
            <a:endParaRPr lang="en-US" altLang="zh-CN" sz="2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ts val="2200"/>
              </a:lnSpc>
            </a:pP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师：</a:t>
            </a:r>
            <a:r>
              <a:rPr lang="en-US" altLang="zh-CN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......</a:t>
            </a:r>
            <a:r>
              <a:rPr lang="zh-CN" altLang="en-US" sz="2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（无视法）</a:t>
            </a:r>
            <a:endParaRPr lang="zh-CN" altLang="en-US" sz="2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ts val="2200"/>
              </a:lnSpc>
            </a:pP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生：（看了眼老师继续讲话</a:t>
            </a:r>
            <a:r>
              <a:rPr lang="en-US" altLang="zh-CN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...)</a:t>
            </a:r>
            <a:endParaRPr lang="en-US" altLang="zh-CN" sz="2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ts val="2200"/>
              </a:lnSpc>
            </a:pP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师：</a:t>
            </a:r>
            <a:r>
              <a:rPr lang="en-US" altLang="zh-CN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A</a:t>
            </a: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，你留下来吧，不用去上课了。</a:t>
            </a:r>
            <a:r>
              <a:rPr lang="zh-CN" altLang="en-US" sz="2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（取消法）</a:t>
            </a:r>
            <a:endParaRPr lang="zh-CN" altLang="en-US" sz="2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ts val="2200"/>
              </a:lnSpc>
            </a:pP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生：嗯？</a:t>
            </a:r>
            <a:endParaRPr lang="zh-CN" altLang="en-US" sz="2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ts val="2200"/>
              </a:lnSpc>
            </a:pP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师：体委带队，出发去操场。</a:t>
            </a:r>
            <a:endParaRPr lang="zh-CN" altLang="en-US" sz="2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ts val="2200"/>
              </a:lnSpc>
            </a:pP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生：不！我也要去！</a:t>
            </a:r>
            <a:endParaRPr lang="zh-CN" altLang="en-US" sz="2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ts val="2200"/>
              </a:lnSpc>
            </a:pP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师：别的同学都在安静地排队，只有你一个劲地在聊天。这样，这节课你就留在教室里聊天吧，我们去上课了。</a:t>
            </a:r>
            <a:endParaRPr lang="zh-CN" altLang="en-US" sz="2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ts val="2200"/>
              </a:lnSpc>
            </a:pP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生：我要去！</a:t>
            </a:r>
            <a:endParaRPr lang="zh-CN" altLang="en-US" sz="2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ts val="2200"/>
              </a:lnSpc>
            </a:pP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师：不，你真的不用去了。</a:t>
            </a:r>
            <a:r>
              <a:rPr lang="zh-CN" altLang="en-US" sz="2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（直接否定法）</a:t>
            </a:r>
            <a:endParaRPr lang="zh-CN" altLang="en-US" sz="2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ts val="2200"/>
              </a:lnSpc>
            </a:pP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生：老师，我要去，我保证我再也不聊天了</a:t>
            </a:r>
            <a:r>
              <a:rPr lang="en-US" altLang="zh-CN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!</a:t>
            </a:r>
            <a:endParaRPr lang="en-US" altLang="zh-CN" sz="2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ts val="2200"/>
              </a:lnSpc>
            </a:pP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师：行，我相信你，但是我还是会喊同学们时刻监督你的！</a:t>
            </a:r>
            <a:r>
              <a:rPr lang="zh-CN" altLang="en-US" sz="2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（警告法）</a:t>
            </a:r>
            <a:endParaRPr lang="zh-CN" altLang="en-US" sz="2000" b="1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endParaRPr lang="zh-CN" altLang="en-US" sz="2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endParaRPr lang="zh-CN" altLang="en-US" sz="2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endParaRPr lang="zh-CN" altLang="en-US" sz="2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" grpId="0" bldLvl="0" animBg="1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图片 29" descr="资源 211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>
            <a:off x="-123190" y="-48895"/>
            <a:ext cx="12419965" cy="6955790"/>
          </a:xfrm>
          <a:prstGeom prst="rect">
            <a:avLst/>
          </a:prstGeom>
        </p:spPr>
      </p:pic>
      <p:pic>
        <p:nvPicPr>
          <p:cNvPr id="38" name="图片 37" descr="资源 3711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1337945" y="2336800"/>
            <a:ext cx="2962275" cy="2686050"/>
          </a:xfrm>
          <a:prstGeom prst="rect">
            <a:avLst/>
          </a:prstGeom>
        </p:spPr>
      </p:pic>
      <p:pic>
        <p:nvPicPr>
          <p:cNvPr id="12" name="图片 11" descr="资源 811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4465320" y="3714750"/>
            <a:ext cx="320675" cy="1308100"/>
          </a:xfrm>
          <a:prstGeom prst="rect">
            <a:avLst/>
          </a:prstGeom>
        </p:spPr>
      </p:pic>
      <p:pic>
        <p:nvPicPr>
          <p:cNvPr id="23" name="图片 22" descr="资源 1611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3173095" y="1620520"/>
            <a:ext cx="1771650" cy="86995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5954395" y="3246120"/>
            <a:ext cx="4997450" cy="82994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zh-CN" alt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+mn-ea"/>
                <a:sym typeface="+mn-lt"/>
              </a:rPr>
              <a:t>提问的语言</a:t>
            </a:r>
            <a:endParaRPr lang="zh-CN" altLang="en-US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方正粗黑宋简体" panose="02000000000000000000" charset="-122"/>
              <a:ea typeface="方正粗黑宋简体" panose="02000000000000000000" charset="-122"/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970319" y="1776641"/>
            <a:ext cx="2623185" cy="9220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5400" b="1" dirty="0">
                <a:solidFill>
                  <a:schemeClr val="tx1"/>
                </a:solidFill>
                <a:cs typeface="+mn-ea"/>
                <a:sym typeface="+mn-lt"/>
              </a:rPr>
              <a:t>part  </a:t>
            </a:r>
            <a:r>
              <a:rPr lang="en-US" altLang="zh-CN" sz="5400" b="1" dirty="0">
                <a:solidFill>
                  <a:schemeClr val="tx1"/>
                </a:solidFill>
                <a:cs typeface="+mn-ea"/>
                <a:sym typeface="+mn-lt"/>
              </a:rPr>
              <a:t>04</a:t>
            </a:r>
            <a:endParaRPr lang="en-US" altLang="zh-CN" sz="54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262370" y="4624070"/>
            <a:ext cx="4369435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  <a:cs typeface="+mn-ea"/>
                <a:sym typeface="+mn-lt"/>
              </a:rPr>
              <a:t>ADD YOUR TITLE HERE</a:t>
            </a:r>
            <a:endParaRPr lang="en-US" altLang="zh-CN" sz="20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cxnSp>
        <p:nvCxnSpPr>
          <p:cNvPr id="5" name="PA_直接连接符 14"/>
          <p:cNvCxnSpPr/>
          <p:nvPr>
            <p:custDataLst>
              <p:tags r:id="rId5"/>
            </p:custDataLst>
          </p:nvPr>
        </p:nvCxnSpPr>
        <p:spPr>
          <a:xfrm>
            <a:off x="7106557" y="2698505"/>
            <a:ext cx="1134043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A_直接连接符 14"/>
          <p:cNvCxnSpPr/>
          <p:nvPr>
            <p:custDataLst>
              <p:tags r:id="rId6"/>
            </p:custDataLst>
          </p:nvPr>
        </p:nvCxnSpPr>
        <p:spPr>
          <a:xfrm>
            <a:off x="8665005" y="2698659"/>
            <a:ext cx="1134043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A_椭圆 16"/>
          <p:cNvSpPr/>
          <p:nvPr>
            <p:custDataLst>
              <p:tags r:id="rId7"/>
            </p:custDataLst>
          </p:nvPr>
        </p:nvSpPr>
        <p:spPr>
          <a:xfrm>
            <a:off x="8398824" y="2644725"/>
            <a:ext cx="108000" cy="10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schemeClr val="tx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接连接符 24"/>
          <p:cNvSpPr>
            <a:spLocks noChangeShapeType="1"/>
          </p:cNvSpPr>
          <p:nvPr/>
        </p:nvSpPr>
        <p:spPr bwMode="auto">
          <a:xfrm>
            <a:off x="1951355" y="2529840"/>
            <a:ext cx="6015990" cy="16510"/>
          </a:xfrm>
          <a:prstGeom prst="line">
            <a:avLst/>
          </a:prstGeom>
          <a:noFill/>
          <a:ln w="28575">
            <a:solidFill>
              <a:schemeClr val="bg1">
                <a:lumMod val="75000"/>
              </a:schemeClr>
            </a:solidFill>
            <a:prstDash val="sysDash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47" tIns="45723" rIns="91447" bIns="45723"/>
          <a:lstStyle/>
          <a:p>
            <a:endParaRPr lang="zh-CN" altLang="en-US" sz="2400" dirty="0">
              <a:cs typeface="+mn-ea"/>
              <a:sym typeface="+mn-lt"/>
            </a:endParaRPr>
          </a:p>
        </p:txBody>
      </p:sp>
      <p:sp>
        <p:nvSpPr>
          <p:cNvPr id="6" name="椭圆 2"/>
          <p:cNvSpPr>
            <a:spLocks noChangeArrowheads="1"/>
          </p:cNvSpPr>
          <p:nvPr/>
        </p:nvSpPr>
        <p:spPr bwMode="auto">
          <a:xfrm>
            <a:off x="3474720" y="1739265"/>
            <a:ext cx="1680845" cy="159702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91447" tIns="45723" rIns="91447" bIns="45723" anchor="ctr"/>
          <a:lstStyle/>
          <a:p>
            <a:pPr algn="ctr" eaLnBrk="1" hangingPunct="1">
              <a:buFont typeface="Arial" panose="020B0604020202020204" pitchFamily="34" charset="0"/>
              <a:buNone/>
            </a:pPr>
            <a:endParaRPr lang="zh-CN" altLang="en-US" sz="2400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7" name="椭圆 3"/>
          <p:cNvSpPr>
            <a:spLocks noChangeArrowheads="1"/>
          </p:cNvSpPr>
          <p:nvPr/>
        </p:nvSpPr>
        <p:spPr bwMode="auto">
          <a:xfrm>
            <a:off x="894464" y="1865673"/>
            <a:ext cx="1308271" cy="130779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91447" tIns="45723" rIns="91447" bIns="45723" anchor="ctr"/>
          <a:lstStyle/>
          <a:p>
            <a:pPr algn="ctr" eaLnBrk="1" hangingPunct="1">
              <a:buFont typeface="Arial" panose="020B0604020202020204" pitchFamily="34" charset="0"/>
              <a:buNone/>
            </a:pPr>
            <a:endParaRPr lang="zh-CN" altLang="en-US" sz="2400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13" name="文本框 14"/>
          <p:cNvSpPr>
            <a:spLocks noChangeArrowheads="1"/>
          </p:cNvSpPr>
          <p:nvPr/>
        </p:nvSpPr>
        <p:spPr bwMode="auto">
          <a:xfrm>
            <a:off x="464185" y="3599815"/>
            <a:ext cx="2289810" cy="937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7" tIns="45723" rIns="91447" bIns="45723">
            <a:spAutoFit/>
          </a:bodyPr>
          <a:lstStyle/>
          <a:p>
            <a:pPr fontAlgn="auto">
              <a:lnSpc>
                <a:spcPts val="2200"/>
              </a:lnSpc>
              <a:buFont typeface="Arial" panose="020B0604020202020204" pitchFamily="34" charset="0"/>
              <a:buNone/>
            </a:pPr>
            <a:r>
              <a:rPr lang="zh-CN" b="1" dirty="0">
                <a:solidFill>
                  <a:schemeClr val="tx1"/>
                </a:solidFill>
                <a:latin typeface="方正粗黑宋简体" panose="02000000000000000000" charset="-122"/>
                <a:ea typeface="方正粗黑宋简体" panose="02000000000000000000" charset="-122"/>
                <a:cs typeface="+mn-ea"/>
                <a:sym typeface="+mn-lt"/>
              </a:rPr>
              <a:t>何谓提问的语言</a:t>
            </a:r>
            <a:endParaRPr lang="zh-CN" b="1" dirty="0">
              <a:solidFill>
                <a:schemeClr val="tx1"/>
              </a:solidFill>
              <a:latin typeface="方正粗黑宋简体" panose="02000000000000000000" charset="-122"/>
              <a:ea typeface="方正粗黑宋简体" panose="02000000000000000000" charset="-122"/>
              <a:cs typeface="+mn-ea"/>
              <a:sym typeface="+mn-lt"/>
            </a:endParaRPr>
          </a:p>
          <a:p>
            <a:pPr fontAlgn="auto">
              <a:lnSpc>
                <a:spcPts val="2200"/>
              </a:lnSpc>
              <a:buFont typeface="Arial" panose="020B0604020202020204" pitchFamily="34" charset="0"/>
              <a:buNone/>
            </a:pPr>
            <a:r>
              <a:rPr lang="zh-CN" sz="1600" b="1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+mn-ea"/>
                <a:sym typeface="+mn-lt"/>
              </a:rPr>
              <a:t>教师向学生提出问题时所运用的语言</a:t>
            </a:r>
            <a:endParaRPr lang="zh-CN" sz="1600" b="1" dirty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+mn-ea"/>
              <a:sym typeface="+mn-lt"/>
            </a:endParaRPr>
          </a:p>
        </p:txBody>
      </p:sp>
      <p:sp>
        <p:nvSpPr>
          <p:cNvPr id="14" name="文本框 15"/>
          <p:cNvSpPr>
            <a:spLocks noChangeArrowheads="1"/>
          </p:cNvSpPr>
          <p:nvPr/>
        </p:nvSpPr>
        <p:spPr bwMode="auto">
          <a:xfrm>
            <a:off x="6805930" y="3848100"/>
            <a:ext cx="3668395" cy="2630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7" tIns="45723" rIns="91447" bIns="45723">
            <a:spAutoFit/>
          </a:bodyPr>
          <a:lstStyle/>
          <a:p>
            <a:pPr fontAlgn="auto">
              <a:lnSpc>
                <a:spcPts val="2200"/>
              </a:lnSpc>
              <a:buFont typeface="Arial" panose="020B0604020202020204" pitchFamily="34" charset="0"/>
              <a:buNone/>
            </a:pPr>
            <a:r>
              <a:rPr lang="en-US" altLang="zh-CN" sz="2400" b="1" dirty="0">
                <a:solidFill>
                  <a:schemeClr val="tx1"/>
                </a:solidFill>
                <a:cs typeface="+mn-ea"/>
                <a:sym typeface="+mn-lt"/>
              </a:rPr>
              <a:t> </a:t>
            </a:r>
            <a:r>
              <a:rPr lang="zh-CN" altLang="en-US" b="1" dirty="0">
                <a:solidFill>
                  <a:schemeClr val="tx1"/>
                </a:solidFill>
                <a:latin typeface="方正粗黑宋简体" panose="02000000000000000000" charset="-122"/>
                <a:ea typeface="方正粗黑宋简体" panose="02000000000000000000" charset="-122"/>
                <a:cs typeface="+mn-ea"/>
                <a:sym typeface="+mn-lt"/>
              </a:rPr>
              <a:t>黄金圈理论</a:t>
            </a:r>
            <a:endParaRPr lang="en-US" altLang="zh-CN" b="1" dirty="0">
              <a:solidFill>
                <a:schemeClr val="tx1"/>
              </a:solidFill>
              <a:cs typeface="+mn-ea"/>
              <a:sym typeface="+mn-lt"/>
            </a:endParaRPr>
          </a:p>
          <a:p>
            <a:pPr fontAlgn="auto">
              <a:lnSpc>
                <a:spcPts val="2200"/>
              </a:lnSpc>
              <a:buFont typeface="Arial" panose="020B0604020202020204" pitchFamily="34" charset="0"/>
              <a:buNone/>
            </a:pPr>
            <a:r>
              <a:rPr lang="zh-CN" altLang="en-US" sz="1600" b="1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西蒙</a:t>
            </a:r>
            <a:r>
              <a:rPr lang="en-US" altLang="zh-CN" sz="1600" b="1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.</a:t>
            </a:r>
            <a:r>
              <a:rPr lang="zh-CN" altLang="en-US" sz="1600" b="1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斯涅克提出的，利用</a:t>
            </a:r>
            <a:r>
              <a:rPr lang="en-US" altLang="zh-CN" sz="1600" b="1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why</a:t>
            </a:r>
            <a:r>
              <a:rPr lang="zh-CN" altLang="en-US" sz="1600" b="1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、</a:t>
            </a:r>
            <a:r>
              <a:rPr lang="en-US" altLang="zh-CN" sz="1600" b="1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how</a:t>
            </a:r>
            <a:r>
              <a:rPr lang="zh-CN" altLang="en-US" sz="1600" b="1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、</a:t>
            </a:r>
            <a:r>
              <a:rPr lang="en-US" altLang="zh-CN" sz="1600" b="1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what</a:t>
            </a:r>
            <a:r>
              <a:rPr lang="zh-CN" altLang="en-US" sz="1600" b="1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，促使人积极努力地做好事情。</a:t>
            </a:r>
            <a:endParaRPr lang="zh-CN" altLang="en-US" sz="1600" b="1" dirty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lt"/>
            </a:endParaRPr>
          </a:p>
          <a:p>
            <a:pPr fontAlgn="auto">
              <a:lnSpc>
                <a:spcPts val="2200"/>
              </a:lnSpc>
              <a:buFont typeface="Arial" panose="020B0604020202020204" pitchFamily="34" charset="0"/>
              <a:buNone/>
            </a:pPr>
            <a:endParaRPr lang="en-US" altLang="zh-CN" sz="1600" b="1" dirty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lt"/>
            </a:endParaRPr>
          </a:p>
          <a:p>
            <a:pPr fontAlgn="auto">
              <a:lnSpc>
                <a:spcPts val="2200"/>
              </a:lnSpc>
              <a:buFont typeface="Arial" panose="020B0604020202020204" pitchFamily="34" charset="0"/>
              <a:buNone/>
            </a:pPr>
            <a:r>
              <a:rPr lang="zh-CN" altLang="en-US" sz="1600" b="1" dirty="0">
                <a:solidFill>
                  <a:srgbClr val="EE7D3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教师应按照以下步骤来开展活动：</a:t>
            </a:r>
            <a:endParaRPr lang="zh-CN" altLang="en-US" sz="1600" b="1" dirty="0">
              <a:solidFill>
                <a:srgbClr val="EE7D3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lt"/>
            </a:endParaRPr>
          </a:p>
          <a:p>
            <a:pPr fontAlgn="auto">
              <a:lnSpc>
                <a:spcPts val="2200"/>
              </a:lnSpc>
              <a:buFont typeface="Arial" panose="020B0604020202020204" pitchFamily="34" charset="0"/>
              <a:buNone/>
            </a:pPr>
            <a:r>
              <a:rPr lang="en-US" altLang="zh-CN" sz="1600" b="1" dirty="0">
                <a:solidFill>
                  <a:srgbClr val="EE7D3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1.</a:t>
            </a:r>
            <a:r>
              <a:rPr lang="zh-CN" altLang="en-US" sz="1600" b="1" dirty="0">
                <a:solidFill>
                  <a:srgbClr val="EE7D3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确定目标（</a:t>
            </a:r>
            <a:r>
              <a:rPr lang="en-US" altLang="zh-CN" sz="1600" b="1" dirty="0">
                <a:solidFill>
                  <a:srgbClr val="EE7D3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Why</a:t>
            </a:r>
            <a:r>
              <a:rPr lang="zh-CN" altLang="en-US" sz="1600" b="1" dirty="0">
                <a:solidFill>
                  <a:srgbClr val="EE7D3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）</a:t>
            </a:r>
            <a:endParaRPr lang="zh-CN" altLang="en-US" sz="1600" b="1" dirty="0">
              <a:solidFill>
                <a:srgbClr val="EE7D3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lt"/>
            </a:endParaRPr>
          </a:p>
          <a:p>
            <a:pPr fontAlgn="auto">
              <a:lnSpc>
                <a:spcPts val="2200"/>
              </a:lnSpc>
              <a:buFont typeface="Arial" panose="020B0604020202020204" pitchFamily="34" charset="0"/>
              <a:buNone/>
            </a:pPr>
            <a:r>
              <a:rPr lang="en-US" altLang="zh-CN" sz="1600" b="1" dirty="0">
                <a:solidFill>
                  <a:srgbClr val="EE7D3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2.</a:t>
            </a:r>
            <a:r>
              <a:rPr lang="zh-CN" altLang="en-US" sz="1600" b="1" dirty="0">
                <a:solidFill>
                  <a:srgbClr val="EE7D3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目标确定后再考虑怎么做（</a:t>
            </a:r>
            <a:r>
              <a:rPr lang="en-US" altLang="zh-CN" sz="1600" b="1" dirty="0">
                <a:solidFill>
                  <a:srgbClr val="EE7D3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How</a:t>
            </a:r>
            <a:r>
              <a:rPr lang="zh-CN" altLang="en-US" sz="1600" b="1" dirty="0">
                <a:solidFill>
                  <a:srgbClr val="EE7D3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）</a:t>
            </a:r>
            <a:endParaRPr lang="zh-CN" altLang="en-US" sz="1600" b="1" dirty="0">
              <a:solidFill>
                <a:srgbClr val="EE7D3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lt"/>
            </a:endParaRPr>
          </a:p>
          <a:p>
            <a:pPr fontAlgn="auto">
              <a:lnSpc>
                <a:spcPts val="2200"/>
              </a:lnSpc>
              <a:buFont typeface="Arial" panose="020B0604020202020204" pitchFamily="34" charset="0"/>
              <a:buNone/>
            </a:pPr>
            <a:r>
              <a:rPr lang="en-US" altLang="zh-CN" sz="1600" b="1" dirty="0">
                <a:solidFill>
                  <a:srgbClr val="EE7D3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3.</a:t>
            </a:r>
            <a:r>
              <a:rPr lang="zh-CN" altLang="en-US" sz="1600" b="1" dirty="0">
                <a:solidFill>
                  <a:srgbClr val="EE7D3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进一步考虑具体要做什么（</a:t>
            </a:r>
            <a:r>
              <a:rPr lang="en-US" altLang="zh-CN" sz="1600" b="1" dirty="0">
                <a:solidFill>
                  <a:srgbClr val="EE7D3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What)</a:t>
            </a:r>
            <a:endParaRPr lang="en-US" altLang="zh-CN" sz="1600" b="1" dirty="0">
              <a:solidFill>
                <a:srgbClr val="EE7D3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lt"/>
            </a:endParaRPr>
          </a:p>
          <a:p>
            <a:pPr fontAlgn="auto">
              <a:lnSpc>
                <a:spcPts val="2200"/>
              </a:lnSpc>
              <a:buFont typeface="Arial" panose="020B0604020202020204" pitchFamily="34" charset="0"/>
              <a:buNone/>
            </a:pPr>
            <a:r>
              <a:rPr lang="en-US" altLang="zh-CN" sz="1600" b="1" dirty="0">
                <a:solidFill>
                  <a:srgbClr val="EE7D3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4.</a:t>
            </a:r>
            <a:r>
              <a:rPr lang="zh-CN" altLang="en-US" sz="1600" b="1" dirty="0">
                <a:solidFill>
                  <a:srgbClr val="EE7D3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将这些内容全部记录下来</a:t>
            </a:r>
            <a:endParaRPr lang="zh-CN" altLang="en-US" sz="1600" b="1" dirty="0">
              <a:solidFill>
                <a:srgbClr val="EE7D3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lt"/>
            </a:endParaRPr>
          </a:p>
        </p:txBody>
      </p:sp>
      <p:sp>
        <p:nvSpPr>
          <p:cNvPr id="16" name="文本框 17"/>
          <p:cNvSpPr>
            <a:spLocks noChangeArrowheads="1"/>
          </p:cNvSpPr>
          <p:nvPr/>
        </p:nvSpPr>
        <p:spPr bwMode="auto">
          <a:xfrm>
            <a:off x="3216619" y="3848003"/>
            <a:ext cx="2842260" cy="150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7" tIns="45723" rIns="91447" bIns="45723">
            <a:spAutoFit/>
          </a:bodyPr>
          <a:lstStyle/>
          <a:p>
            <a:pPr algn="l" fontAlgn="auto">
              <a:lnSpc>
                <a:spcPts val="2200"/>
              </a:lnSpc>
              <a:buFont typeface="Arial" panose="020B0604020202020204" pitchFamily="34" charset="0"/>
              <a:buNone/>
            </a:pPr>
            <a:r>
              <a:rPr lang="en-US" altLang="zh-CN" sz="1600" b="1" dirty="0">
                <a:solidFill>
                  <a:schemeClr val="tx1"/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lt"/>
              </a:rPr>
              <a:t> </a:t>
            </a:r>
            <a:r>
              <a:rPr lang="zh-CN" altLang="en-US" sz="1600" b="1" dirty="0">
                <a:solidFill>
                  <a:schemeClr val="tx1"/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lt"/>
              </a:rPr>
              <a:t>提问语言的要点</a:t>
            </a:r>
            <a:endParaRPr lang="en-US" altLang="zh-CN" b="1" dirty="0">
              <a:solidFill>
                <a:schemeClr val="tx1"/>
              </a:solidFill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  <a:sym typeface="+mn-lt"/>
            </a:endParaRPr>
          </a:p>
          <a:p>
            <a:pPr algn="l" fontAlgn="auto">
              <a:lnSpc>
                <a:spcPts val="2200"/>
              </a:lnSpc>
              <a:buFont typeface="Arial" panose="020B0604020202020204" pitchFamily="34" charset="0"/>
              <a:buNone/>
            </a:pPr>
            <a:r>
              <a:rPr lang="en-US" altLang="zh-CN" sz="1600" b="1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1.</a:t>
            </a:r>
            <a:r>
              <a:rPr lang="zh-CN" altLang="en-US" sz="1600" b="1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让学生说出教师想说的话</a:t>
            </a:r>
            <a:endParaRPr lang="zh-CN" altLang="en-US" sz="1600" b="1" dirty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lt"/>
            </a:endParaRPr>
          </a:p>
          <a:p>
            <a:pPr algn="l" fontAlgn="auto">
              <a:lnSpc>
                <a:spcPts val="2200"/>
              </a:lnSpc>
              <a:buFont typeface="Arial" panose="020B0604020202020204" pitchFamily="34" charset="0"/>
              <a:buNone/>
            </a:pPr>
            <a:r>
              <a:rPr lang="en-US" altLang="zh-CN" sz="1600" b="1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2.</a:t>
            </a:r>
            <a:r>
              <a:rPr lang="zh-CN" altLang="en-US" sz="1600" b="1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记录</a:t>
            </a:r>
            <a:endParaRPr lang="zh-CN" altLang="en-US" sz="1600" b="1" dirty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lt"/>
            </a:endParaRPr>
          </a:p>
          <a:p>
            <a:pPr algn="l" fontAlgn="auto">
              <a:lnSpc>
                <a:spcPts val="2200"/>
              </a:lnSpc>
              <a:buFont typeface="Arial" panose="020B0604020202020204" pitchFamily="34" charset="0"/>
              <a:buNone/>
            </a:pPr>
            <a:r>
              <a:rPr lang="en-US" altLang="zh-CN" sz="1600" b="1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3.</a:t>
            </a:r>
            <a:r>
              <a:rPr lang="zh-CN" altLang="en-US" sz="1600" b="1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评价事后行动</a:t>
            </a:r>
            <a:endParaRPr lang="zh-CN" altLang="en-US" sz="1600" b="1" dirty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lt"/>
            </a:endParaRPr>
          </a:p>
          <a:p>
            <a:pPr algn="l" fontAlgn="auto">
              <a:lnSpc>
                <a:spcPts val="2200"/>
              </a:lnSpc>
              <a:buFont typeface="Arial" panose="020B0604020202020204" pitchFamily="34" charset="0"/>
              <a:buNone/>
            </a:pPr>
            <a:r>
              <a:rPr lang="en-US" altLang="zh-CN" sz="1600" b="1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4.</a:t>
            </a:r>
            <a:r>
              <a:rPr lang="zh-CN" altLang="en-US" sz="1600" b="1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将全班同学当作</a:t>
            </a:r>
            <a:r>
              <a:rPr lang="en-US" altLang="zh-CN" sz="1600" b="1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“</a:t>
            </a:r>
            <a:r>
              <a:rPr lang="zh-CN" altLang="en-US" sz="1600" b="1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一个人</a:t>
            </a:r>
            <a:r>
              <a:rPr lang="en-US" altLang="zh-CN" sz="1600" b="1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”</a:t>
            </a:r>
            <a:endParaRPr lang="en-US" altLang="zh-CN" sz="1600" b="1" dirty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lt"/>
            </a:endParaRPr>
          </a:p>
        </p:txBody>
      </p:sp>
      <p:pic>
        <p:nvPicPr>
          <p:cNvPr id="17" name="图片 25"/>
          <p:cNvPicPr>
            <a:picLocks noChangeAspect="1" noChangeArrowheads="1"/>
          </p:cNvPicPr>
          <p:nvPr/>
        </p:nvPicPr>
        <p:blipFill>
          <a:blip r:embed="rId1" cstate="screen"/>
          <a:srcRect/>
          <a:stretch>
            <a:fillRect/>
          </a:stretch>
        </p:blipFill>
        <p:spPr bwMode="auto">
          <a:xfrm>
            <a:off x="7028638" y="2303734"/>
            <a:ext cx="568399" cy="53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图片 28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860800" y="2154555"/>
            <a:ext cx="908050" cy="652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图片 29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261890" y="2232938"/>
            <a:ext cx="574749" cy="574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图片 1" descr="src=http___upload-images.jianshu.io_upload_images_15496664-4dc63eea25dcc43f.jpg&amp;refer=http___upload-images.jianshu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6835" y="1257935"/>
            <a:ext cx="4426585" cy="234188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145540" y="513080"/>
            <a:ext cx="5980430" cy="3683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24" name="文本框 23"/>
          <p:cNvSpPr txBox="1"/>
          <p:nvPr/>
        </p:nvSpPr>
        <p:spPr>
          <a:xfrm>
            <a:off x="1376045" y="473075"/>
            <a:ext cx="2928620" cy="4603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24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第三章</a:t>
            </a:r>
            <a:r>
              <a:rPr lang="en-US" altLang="zh-CN" sz="24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 </a:t>
            </a:r>
            <a:r>
              <a:rPr lang="zh-CN" altLang="en-US" sz="24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提问的语言</a:t>
            </a:r>
            <a:endParaRPr lang="zh-CN" altLang="en-US" sz="2400" b="1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 bldLvl="0" animBg="1"/>
      <p:bldP spid="7" grpId="0" bldLvl="0" animBg="1"/>
      <p:bldP spid="13" grpId="0"/>
      <p:bldP spid="14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215390" y="504190"/>
            <a:ext cx="5053330" cy="3683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229995" y="445135"/>
            <a:ext cx="2750820" cy="4603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24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第三章</a:t>
            </a:r>
            <a:r>
              <a:rPr lang="en-US" altLang="zh-CN" sz="24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 </a:t>
            </a:r>
            <a:r>
              <a:rPr lang="zh-CN" altLang="en-US" sz="24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提问的语言</a:t>
            </a:r>
            <a:endParaRPr lang="zh-CN" altLang="en-US" sz="2400" b="1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</a:endParaRPr>
          </a:p>
        </p:txBody>
      </p:sp>
      <p:sp>
        <p:nvSpPr>
          <p:cNvPr id="3082" name="MH_SubTitle_1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591945" y="1217295"/>
            <a:ext cx="1754505" cy="507365"/>
          </a:xfrm>
          <a:prstGeom prst="roundRect">
            <a:avLst>
              <a:gd name="adj" fmla="val 15806"/>
            </a:avLst>
          </a:prstGeom>
          <a:solidFill>
            <a:srgbClr val="F9680D"/>
          </a:solidFill>
          <a:ln>
            <a:noFill/>
          </a:ln>
        </p:spPr>
        <p:txBody>
          <a:bodyPr anchor="ctr">
            <a:norm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2000" dirty="0">
                <a:solidFill>
                  <a:srgbClr val="FFFFFF"/>
                </a:solidFill>
                <a:latin typeface="方正粗黑宋简体" panose="02000000000000000000" charset="-122"/>
                <a:ea typeface="方正粗黑宋简体" panose="02000000000000000000" charset="-122"/>
                <a:cs typeface="+mn-ea"/>
                <a:sym typeface="+mn-lt"/>
              </a:rPr>
              <a:t>提问的语言</a:t>
            </a:r>
            <a:endParaRPr lang="zh-CN" altLang="en-US" sz="2000" dirty="0">
              <a:solidFill>
                <a:srgbClr val="FFFFFF"/>
              </a:solidFill>
              <a:latin typeface="方正粗黑宋简体" panose="02000000000000000000" charset="-122"/>
              <a:ea typeface="方正粗黑宋简体" panose="02000000000000000000" charset="-122"/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46100" y="1922145"/>
            <a:ext cx="4337685" cy="4041140"/>
          </a:xfrm>
          <a:prstGeom prst="rect">
            <a:avLst/>
          </a:prstGeom>
          <a:solidFill>
            <a:srgbClr val="E9B876"/>
          </a:solidFill>
          <a:ln w="12700" cmpd="sng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p>
            <a:pPr algn="l" fontAlgn="auto">
              <a:lnSpc>
                <a:spcPts val="2800"/>
              </a:lnSpc>
            </a:pP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选择法：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</a:rPr>
              <a:t>让学生从选项中确定目标</a:t>
            </a:r>
            <a:endParaRPr lang="zh-CN" altLang="en-US" sz="1600">
              <a:latin typeface="楷体" panose="02010609060101010101" charset="-122"/>
              <a:ea typeface="楷体" panose="02010609060101010101" charset="-122"/>
            </a:endParaRPr>
          </a:p>
          <a:p>
            <a:pPr algn="l" fontAlgn="auto">
              <a:lnSpc>
                <a:spcPts val="2800"/>
              </a:lnSpc>
            </a:pP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想象法：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sym typeface="+mn-ea"/>
              </a:rPr>
              <a:t>让学生想象一下获得成功时的情景</a:t>
            </a: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目标法</a:t>
            </a: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</a:rPr>
              <a:t>让学生思考活动的目标</a:t>
            </a:r>
            <a:endParaRPr lang="zh-CN" altLang="en-US">
              <a:latin typeface="楷体" panose="02010609060101010101" charset="-122"/>
              <a:ea typeface="楷体" panose="02010609060101010101" charset="-122"/>
            </a:endParaRPr>
          </a:p>
          <a:p>
            <a:pPr algn="l" fontAlgn="auto">
              <a:lnSpc>
                <a:spcPts val="2800"/>
              </a:lnSpc>
            </a:pP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发现法：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</a:rPr>
              <a:t>促使学生学生主动发现问题</a:t>
            </a:r>
            <a:endParaRPr lang="zh-CN" altLang="en-US">
              <a:latin typeface="楷体" panose="02010609060101010101" charset="-122"/>
              <a:ea typeface="楷体" panose="02010609060101010101" charset="-122"/>
            </a:endParaRPr>
          </a:p>
          <a:p>
            <a:pPr algn="l" fontAlgn="auto">
              <a:lnSpc>
                <a:spcPts val="2800"/>
              </a:lnSpc>
            </a:pP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扩大法：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</a:rPr>
              <a:t>教师继续对学生的回答进行详细的询问</a:t>
            </a:r>
            <a:endParaRPr lang="zh-CN" altLang="en-US" sz="1600">
              <a:latin typeface="楷体" panose="02010609060101010101" charset="-122"/>
              <a:ea typeface="楷体" panose="02010609060101010101" charset="-122"/>
            </a:endParaRPr>
          </a:p>
          <a:p>
            <a:pPr algn="l" fontAlgn="auto">
              <a:lnSpc>
                <a:spcPts val="2800"/>
              </a:lnSpc>
            </a:pP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原因法：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</a:rPr>
              <a:t>让学生思考产生某些问题的原因</a:t>
            </a:r>
            <a:endParaRPr lang="zh-CN" altLang="en-US" sz="1600">
              <a:latin typeface="楷体" panose="02010609060101010101" charset="-122"/>
              <a:ea typeface="楷体" panose="02010609060101010101" charset="-122"/>
            </a:endParaRPr>
          </a:p>
          <a:p>
            <a:pPr algn="l" fontAlgn="auto">
              <a:lnSpc>
                <a:spcPts val="2800"/>
              </a:lnSpc>
            </a:pP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总结法：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</a:rPr>
              <a:t>将所有的意见整合为统一的内容</a:t>
            </a:r>
            <a:endParaRPr lang="zh-CN" altLang="en-US" sz="1600">
              <a:latin typeface="楷体" panose="02010609060101010101" charset="-122"/>
              <a:ea typeface="楷体" panose="02010609060101010101" charset="-122"/>
            </a:endParaRPr>
          </a:p>
          <a:p>
            <a:pPr algn="l" fontAlgn="auto">
              <a:lnSpc>
                <a:spcPts val="2800"/>
              </a:lnSpc>
            </a:pP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数值化法：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</a:rPr>
              <a:t>让学生自我评价数值化、具体化</a:t>
            </a:r>
            <a:endParaRPr lang="zh-CN" altLang="en-US" sz="1600">
              <a:latin typeface="楷体" panose="02010609060101010101" charset="-122"/>
              <a:ea typeface="楷体" panose="02010609060101010101" charset="-122"/>
            </a:endParaRPr>
          </a:p>
          <a:p>
            <a:pPr algn="l" fontAlgn="auto">
              <a:lnSpc>
                <a:spcPts val="2800"/>
              </a:lnSpc>
            </a:pP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步骤法：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</a:rPr>
              <a:t>确认某项活动的每个步骤</a:t>
            </a:r>
            <a:endParaRPr lang="zh-CN" altLang="en-US" sz="1600">
              <a:latin typeface="楷体" panose="02010609060101010101" charset="-122"/>
              <a:ea typeface="楷体" panose="02010609060101010101" charset="-122"/>
            </a:endParaRPr>
          </a:p>
          <a:p>
            <a:pPr algn="l" fontAlgn="auto">
              <a:lnSpc>
                <a:spcPts val="2800"/>
              </a:lnSpc>
            </a:pP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反省法：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</a:rPr>
              <a:t>让学生对自己的错误行为进行反省</a:t>
            </a:r>
            <a:endParaRPr lang="zh-CN" altLang="en-US" sz="160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217160" y="947420"/>
            <a:ext cx="6082665" cy="53232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情境运用：</a:t>
            </a:r>
            <a:endParaRPr lang="zh-CN" altLang="en-US" sz="2000" b="1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endParaRPr lang="zh-CN" altLang="en-US" sz="2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zh-CN" altLang="en-US" sz="2000" b="1" u="sng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开学第一周体育课堂中</a:t>
            </a:r>
            <a:endParaRPr lang="zh-CN" altLang="en-US" sz="2000" b="1" u="sng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endParaRPr lang="zh-CN" altLang="en-US" sz="2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ts val="2600"/>
              </a:lnSpc>
            </a:pP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师：今天已经是这周的第三节体育课了，你们的身体相较之前，有什么不一样的感受吗？</a:t>
            </a:r>
            <a:r>
              <a:rPr lang="zh-CN" altLang="en-US" sz="2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（发现法）</a:t>
            </a:r>
            <a:endParaRPr lang="zh-CN" altLang="en-US" sz="2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ts val="2600"/>
              </a:lnSpc>
            </a:pP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生：老师，我的腿好酸。</a:t>
            </a:r>
            <a:endParaRPr lang="zh-CN" altLang="en-US" sz="2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ts val="2600"/>
              </a:lnSpc>
            </a:pP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师：那么你们觉得是什么原因导致大家手臂酸、腿酸的呢？</a:t>
            </a:r>
            <a:r>
              <a:rPr lang="zh-CN" altLang="en-US" sz="2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（原因法）</a:t>
            </a:r>
            <a:endParaRPr lang="zh-CN" altLang="en-US" sz="2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ts val="2600"/>
              </a:lnSpc>
            </a:pP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生：因为我们一个寒假没运动了；因为我们准备活动没做充分；因为我们做完运动没好好拉伸</a:t>
            </a:r>
            <a:r>
              <a:rPr lang="en-US" altLang="zh-CN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......</a:t>
            </a:r>
            <a:endParaRPr lang="en-US" altLang="zh-CN" sz="2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ts val="2600"/>
              </a:lnSpc>
            </a:pP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师：老师来总结一下大家的智慧，主要原因还是大家一个寒假都没有大强度运动，当一段时间后，身体突然又恢复了一系列强度的运动后，产生大量肌酸，导致肌肉酸痛。记得一定要做好充分的热身与拉伸，来缓解这种酸痛感。</a:t>
            </a:r>
            <a:r>
              <a:rPr lang="zh-CN" altLang="en-US" sz="2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（总结法）</a:t>
            </a:r>
            <a:endParaRPr lang="zh-CN" altLang="en-US" sz="2000" b="1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图片 29" descr="资源 211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>
            <a:off x="-123190" y="-48895"/>
            <a:ext cx="12419965" cy="6955790"/>
          </a:xfrm>
          <a:prstGeom prst="rect">
            <a:avLst/>
          </a:prstGeom>
        </p:spPr>
      </p:pic>
      <p:pic>
        <p:nvPicPr>
          <p:cNvPr id="38" name="图片 37" descr="资源 3711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1337945" y="2336800"/>
            <a:ext cx="2962275" cy="2686050"/>
          </a:xfrm>
          <a:prstGeom prst="rect">
            <a:avLst/>
          </a:prstGeom>
        </p:spPr>
      </p:pic>
      <p:pic>
        <p:nvPicPr>
          <p:cNvPr id="12" name="图片 11" descr="资源 811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4465320" y="3714750"/>
            <a:ext cx="320675" cy="1308100"/>
          </a:xfrm>
          <a:prstGeom prst="rect">
            <a:avLst/>
          </a:prstGeom>
        </p:spPr>
      </p:pic>
      <p:pic>
        <p:nvPicPr>
          <p:cNvPr id="23" name="图片 22" descr="资源 1611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3173095" y="1620520"/>
            <a:ext cx="1771650" cy="86995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5954395" y="3246120"/>
            <a:ext cx="4997450" cy="82994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zh-CN" alt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+mn-ea"/>
                <a:sym typeface="+mn-lt"/>
              </a:rPr>
              <a:t>鼓励的语言</a:t>
            </a:r>
            <a:endParaRPr lang="zh-CN" altLang="en-US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方正粗黑宋简体" panose="02000000000000000000" charset="-122"/>
              <a:ea typeface="方正粗黑宋简体" panose="02000000000000000000" charset="-122"/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970319" y="1776641"/>
            <a:ext cx="2623185" cy="9220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5400" b="1" dirty="0">
                <a:solidFill>
                  <a:schemeClr val="tx1"/>
                </a:solidFill>
                <a:cs typeface="+mn-ea"/>
                <a:sym typeface="+mn-lt"/>
              </a:rPr>
              <a:t>part  </a:t>
            </a:r>
            <a:r>
              <a:rPr lang="en-US" altLang="zh-CN" sz="5400" b="1" dirty="0">
                <a:solidFill>
                  <a:schemeClr val="tx1"/>
                </a:solidFill>
                <a:cs typeface="+mn-ea"/>
                <a:sym typeface="+mn-lt"/>
              </a:rPr>
              <a:t>05</a:t>
            </a:r>
            <a:endParaRPr lang="en-US" altLang="zh-CN" sz="54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262370" y="4624070"/>
            <a:ext cx="4369435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  <a:cs typeface="+mn-ea"/>
                <a:sym typeface="+mn-lt"/>
              </a:rPr>
              <a:t>ADD YOUR TITLE HERE</a:t>
            </a:r>
            <a:endParaRPr lang="en-US" altLang="zh-CN" sz="20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cxnSp>
        <p:nvCxnSpPr>
          <p:cNvPr id="5" name="PA_直接连接符 14"/>
          <p:cNvCxnSpPr/>
          <p:nvPr>
            <p:custDataLst>
              <p:tags r:id="rId5"/>
            </p:custDataLst>
          </p:nvPr>
        </p:nvCxnSpPr>
        <p:spPr>
          <a:xfrm>
            <a:off x="7106557" y="2698505"/>
            <a:ext cx="1134043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A_直接连接符 14"/>
          <p:cNvCxnSpPr/>
          <p:nvPr>
            <p:custDataLst>
              <p:tags r:id="rId6"/>
            </p:custDataLst>
          </p:nvPr>
        </p:nvCxnSpPr>
        <p:spPr>
          <a:xfrm>
            <a:off x="8665005" y="2698659"/>
            <a:ext cx="1134043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A_椭圆 16"/>
          <p:cNvSpPr/>
          <p:nvPr>
            <p:custDataLst>
              <p:tags r:id="rId7"/>
            </p:custDataLst>
          </p:nvPr>
        </p:nvSpPr>
        <p:spPr>
          <a:xfrm>
            <a:off x="8398824" y="2644725"/>
            <a:ext cx="108000" cy="10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schemeClr val="tx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24"/>
          <p:cNvGrpSpPr/>
          <p:nvPr/>
        </p:nvGrpSpPr>
        <p:grpSpPr>
          <a:xfrm>
            <a:off x="1256238" y="1644068"/>
            <a:ext cx="3026393" cy="465011"/>
            <a:chOff x="3002037" y="1465798"/>
            <a:chExt cx="7067433" cy="369332"/>
          </a:xfrm>
          <a:solidFill>
            <a:schemeClr val="accent1"/>
          </a:solidFill>
          <a:effectLst/>
        </p:grpSpPr>
        <p:sp>
          <p:nvSpPr>
            <p:cNvPr id="26" name="矩形 25"/>
            <p:cNvSpPr/>
            <p:nvPr/>
          </p:nvSpPr>
          <p:spPr bwMode="auto">
            <a:xfrm>
              <a:off x="3002037" y="1465798"/>
              <a:ext cx="7067433" cy="369332"/>
            </a:xfrm>
            <a:prstGeom prst="rect">
              <a:avLst/>
            </a:prstGeom>
            <a:grp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62560" tIns="81280" rIns="162560" bIns="81280" numCol="1" rtlCol="0" anchor="t" anchorCtr="0" compatLnSpc="1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335" dirty="0">
                <a:cs typeface="+mn-ea"/>
                <a:sym typeface="+mn-lt"/>
              </a:endParaRPr>
            </a:p>
          </p:txBody>
        </p:sp>
        <p:sp>
          <p:nvSpPr>
            <p:cNvPr id="27" name="TextBox 4"/>
            <p:cNvSpPr txBox="1"/>
            <p:nvPr/>
          </p:nvSpPr>
          <p:spPr>
            <a:xfrm>
              <a:off x="3691436" y="1500686"/>
              <a:ext cx="5688629" cy="300589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865" dirty="0">
                  <a:solidFill>
                    <a:srgbClr val="F8F8F8"/>
                  </a:solidFill>
                  <a:latin typeface="方正粗黑宋简体" panose="02000000000000000000" charset="-122"/>
                  <a:ea typeface="方正粗黑宋简体" panose="02000000000000000000" charset="-122"/>
                  <a:cs typeface="+mn-ea"/>
                  <a:sym typeface="+mn-lt"/>
                </a:rPr>
                <a:t>何谓鼓励的语言</a:t>
              </a:r>
              <a:endParaRPr lang="zh-CN" altLang="en-US" sz="1865" dirty="0">
                <a:solidFill>
                  <a:srgbClr val="F8F8F8"/>
                </a:solidFill>
                <a:latin typeface="方正粗黑宋简体" panose="02000000000000000000" charset="-122"/>
                <a:ea typeface="方正粗黑宋简体" panose="02000000000000000000" charset="-122"/>
                <a:cs typeface="+mn-ea"/>
                <a:sym typeface="+mn-lt"/>
              </a:endParaRPr>
            </a:p>
          </p:txBody>
        </p:sp>
      </p:grpSp>
      <p:sp>
        <p:nvSpPr>
          <p:cNvPr id="28" name="TextBox 9"/>
          <p:cNvSpPr txBox="1"/>
          <p:nvPr/>
        </p:nvSpPr>
        <p:spPr>
          <a:xfrm>
            <a:off x="1256238" y="2584541"/>
            <a:ext cx="3026393" cy="2249170"/>
          </a:xfrm>
          <a:prstGeom prst="rect">
            <a:avLst/>
          </a:prstGeom>
          <a:noFill/>
        </p:spPr>
        <p:txBody>
          <a:bodyPr wrap="square" lIns="91447" tIns="45723" rIns="91447" bIns="45723" rtlCol="0">
            <a:spAutoFit/>
          </a:bodyPr>
          <a:lstStyle/>
          <a:p>
            <a:pPr algn="l">
              <a:lnSpc>
                <a:spcPct val="130000"/>
              </a:lnSpc>
            </a:pPr>
            <a:r>
              <a:rPr lang="zh-CN" altLang="en-US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带有鼓励技巧的语言</a:t>
            </a:r>
            <a:endParaRPr lang="zh-CN" altLang="en-US" dirty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lt"/>
            </a:endParaRPr>
          </a:p>
          <a:p>
            <a:pPr algn="l">
              <a:lnSpc>
                <a:spcPct val="130000"/>
              </a:lnSpc>
            </a:pPr>
            <a:r>
              <a:rPr lang="en-US" altLang="zh-CN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1.</a:t>
            </a:r>
            <a:r>
              <a:rPr lang="zh-CN" altLang="en-US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理解（理解学生的烦恼）</a:t>
            </a:r>
            <a:endParaRPr lang="zh-CN" altLang="en-US" dirty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lt"/>
            </a:endParaRPr>
          </a:p>
          <a:p>
            <a:pPr marL="0" lvl="0" indent="0" algn="l">
              <a:lnSpc>
                <a:spcPct val="130000"/>
              </a:lnSpc>
              <a:buNone/>
            </a:pPr>
            <a:r>
              <a:rPr lang="en-US" altLang="zh-CN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2.</a:t>
            </a:r>
            <a:r>
              <a:rPr lang="zh-CN" altLang="en-US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转换（转换学生的思维方式）</a:t>
            </a:r>
            <a:endParaRPr lang="zh-CN" altLang="en-US" dirty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lt"/>
            </a:endParaRPr>
          </a:p>
          <a:p>
            <a:pPr marL="0" lvl="0" indent="0" algn="l">
              <a:lnSpc>
                <a:spcPct val="130000"/>
              </a:lnSpc>
              <a:buNone/>
            </a:pPr>
            <a:r>
              <a:rPr lang="en-US" altLang="zh-CN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3.</a:t>
            </a:r>
            <a:r>
              <a:rPr lang="zh-CN" altLang="en-US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行动（促进学生的行动）</a:t>
            </a:r>
            <a:endParaRPr lang="zh-CN" altLang="en-US" dirty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lt"/>
            </a:endParaRPr>
          </a:p>
          <a:p>
            <a:pPr marL="0" lvl="0" indent="0" algn="l">
              <a:lnSpc>
                <a:spcPct val="130000"/>
              </a:lnSpc>
              <a:buNone/>
            </a:pPr>
            <a:r>
              <a:rPr lang="en-US" altLang="zh-CN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4.</a:t>
            </a:r>
            <a:r>
              <a:rPr lang="zh-CN" altLang="en-US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鼓励（鼓励学生）</a:t>
            </a:r>
            <a:endParaRPr lang="zh-CN" altLang="en-US" dirty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lt"/>
            </a:endParaRPr>
          </a:p>
        </p:txBody>
      </p:sp>
      <p:grpSp>
        <p:nvGrpSpPr>
          <p:cNvPr id="11" name="组合 28"/>
          <p:cNvGrpSpPr/>
          <p:nvPr/>
        </p:nvGrpSpPr>
        <p:grpSpPr>
          <a:xfrm>
            <a:off x="4481586" y="1644068"/>
            <a:ext cx="3026393" cy="465011"/>
            <a:chOff x="3002037" y="1465798"/>
            <a:chExt cx="7067433" cy="369332"/>
          </a:xfrm>
          <a:solidFill>
            <a:schemeClr val="accent2"/>
          </a:solidFill>
          <a:effectLst/>
        </p:grpSpPr>
        <p:sp>
          <p:nvSpPr>
            <p:cNvPr id="30" name="矩形 29"/>
            <p:cNvSpPr/>
            <p:nvPr/>
          </p:nvSpPr>
          <p:spPr bwMode="auto">
            <a:xfrm>
              <a:off x="3002037" y="1465798"/>
              <a:ext cx="7067433" cy="369332"/>
            </a:xfrm>
            <a:prstGeom prst="rect">
              <a:avLst/>
            </a:prstGeom>
            <a:grp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62560" tIns="81280" rIns="162560" bIns="81280" numCol="1" rtlCol="0" anchor="t" anchorCtr="0" compatLnSpc="1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335" dirty="0">
                <a:cs typeface="+mn-ea"/>
                <a:sym typeface="+mn-lt"/>
              </a:endParaRPr>
            </a:p>
          </p:txBody>
        </p:sp>
        <p:sp>
          <p:nvSpPr>
            <p:cNvPr id="31" name="TextBox 4"/>
            <p:cNvSpPr txBox="1"/>
            <p:nvPr/>
          </p:nvSpPr>
          <p:spPr>
            <a:xfrm>
              <a:off x="3691436" y="1500686"/>
              <a:ext cx="5688629" cy="300589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865" dirty="0">
                  <a:solidFill>
                    <a:srgbClr val="F8F8F8"/>
                  </a:solidFill>
                  <a:latin typeface="方正粗黑宋简体" panose="02000000000000000000" charset="-122"/>
                  <a:ea typeface="方正粗黑宋简体" panose="02000000000000000000" charset="-122"/>
                  <a:cs typeface="+mn-ea"/>
                  <a:sym typeface="+mn-lt"/>
                </a:rPr>
                <a:t>鼓励语言的要点</a:t>
              </a:r>
              <a:endParaRPr lang="zh-CN" altLang="en-US" sz="1865" dirty="0">
                <a:solidFill>
                  <a:srgbClr val="F8F8F8"/>
                </a:solidFill>
                <a:latin typeface="方正粗黑宋简体" panose="02000000000000000000" charset="-122"/>
                <a:ea typeface="方正粗黑宋简体" panose="02000000000000000000" charset="-122"/>
                <a:cs typeface="+mn-ea"/>
                <a:sym typeface="+mn-lt"/>
              </a:endParaRPr>
            </a:p>
          </p:txBody>
        </p:sp>
      </p:grpSp>
      <p:sp>
        <p:nvSpPr>
          <p:cNvPr id="32" name="TextBox 9"/>
          <p:cNvSpPr txBox="1"/>
          <p:nvPr/>
        </p:nvSpPr>
        <p:spPr>
          <a:xfrm>
            <a:off x="4680976" y="2584541"/>
            <a:ext cx="3026393" cy="1529715"/>
          </a:xfrm>
          <a:prstGeom prst="rect">
            <a:avLst/>
          </a:prstGeom>
          <a:noFill/>
        </p:spPr>
        <p:txBody>
          <a:bodyPr wrap="square" lIns="91447" tIns="45723" rIns="91447" bIns="45723" rtlCol="0">
            <a:spAutoFit/>
          </a:bodyPr>
          <a:lstStyle/>
          <a:p>
            <a:pPr algn="l">
              <a:lnSpc>
                <a:spcPct val="130000"/>
              </a:lnSpc>
            </a:pPr>
            <a:r>
              <a:rPr lang="en-US" altLang="zh-CN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+mn-ea"/>
                <a:sym typeface="+mn-lt"/>
              </a:rPr>
              <a:t>1.</a:t>
            </a:r>
            <a:r>
              <a:rPr lang="zh-CN" altLang="en-US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+mn-ea"/>
                <a:sym typeface="+mn-lt"/>
              </a:rPr>
              <a:t>使用积极得语言</a:t>
            </a:r>
            <a:endParaRPr lang="zh-CN" altLang="en-US" dirty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+mn-ea"/>
              <a:sym typeface="+mn-lt"/>
            </a:endParaRPr>
          </a:p>
          <a:p>
            <a:pPr algn="l">
              <a:lnSpc>
                <a:spcPct val="130000"/>
              </a:lnSpc>
            </a:pPr>
            <a:r>
              <a:rPr lang="en-US" altLang="zh-CN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+mn-ea"/>
                <a:sym typeface="+mn-lt"/>
              </a:rPr>
              <a:t>2.</a:t>
            </a:r>
            <a:r>
              <a:rPr lang="zh-CN" altLang="en-US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+mn-ea"/>
                <a:sym typeface="+mn-lt"/>
              </a:rPr>
              <a:t>使用简洁的语言</a:t>
            </a:r>
            <a:endParaRPr lang="zh-CN" altLang="en-US" dirty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+mn-ea"/>
              <a:sym typeface="+mn-lt"/>
            </a:endParaRPr>
          </a:p>
          <a:p>
            <a:pPr algn="l">
              <a:lnSpc>
                <a:spcPct val="130000"/>
              </a:lnSpc>
            </a:pPr>
            <a:r>
              <a:rPr lang="en-US" altLang="zh-CN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+mn-ea"/>
                <a:sym typeface="+mn-lt"/>
              </a:rPr>
              <a:t>3.</a:t>
            </a:r>
            <a:r>
              <a:rPr lang="zh-CN" altLang="en-US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+mn-ea"/>
                <a:sym typeface="+mn-lt"/>
              </a:rPr>
              <a:t>使用易懂的语言</a:t>
            </a:r>
            <a:endParaRPr lang="zh-CN" altLang="en-US" dirty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+mn-ea"/>
              <a:sym typeface="+mn-lt"/>
            </a:endParaRPr>
          </a:p>
          <a:p>
            <a:pPr algn="l">
              <a:lnSpc>
                <a:spcPct val="130000"/>
              </a:lnSpc>
            </a:pPr>
            <a:r>
              <a:rPr lang="en-US" altLang="zh-CN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+mn-ea"/>
                <a:sym typeface="+mn-lt"/>
              </a:rPr>
              <a:t>4.</a:t>
            </a:r>
            <a:r>
              <a:rPr lang="zh-CN" altLang="en-US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+mn-ea"/>
                <a:sym typeface="+mn-lt"/>
              </a:rPr>
              <a:t>说一些学生最想听的话</a:t>
            </a:r>
            <a:endParaRPr lang="zh-CN" altLang="en-US" dirty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+mn-ea"/>
              <a:sym typeface="+mn-lt"/>
            </a:endParaRPr>
          </a:p>
        </p:txBody>
      </p:sp>
      <p:grpSp>
        <p:nvGrpSpPr>
          <p:cNvPr id="15" name="组合 32"/>
          <p:cNvGrpSpPr/>
          <p:nvPr/>
        </p:nvGrpSpPr>
        <p:grpSpPr>
          <a:xfrm>
            <a:off x="7707765" y="1602793"/>
            <a:ext cx="3026393" cy="465011"/>
            <a:chOff x="3002037" y="1465798"/>
            <a:chExt cx="7067433" cy="369332"/>
          </a:xfrm>
          <a:solidFill>
            <a:schemeClr val="accent3"/>
          </a:solidFill>
          <a:effectLst/>
        </p:grpSpPr>
        <p:sp>
          <p:nvSpPr>
            <p:cNvPr id="34" name="矩形 33"/>
            <p:cNvSpPr/>
            <p:nvPr/>
          </p:nvSpPr>
          <p:spPr bwMode="auto">
            <a:xfrm>
              <a:off x="3002037" y="1465798"/>
              <a:ext cx="7067433" cy="369332"/>
            </a:xfrm>
            <a:prstGeom prst="rect">
              <a:avLst/>
            </a:prstGeom>
            <a:grp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62560" tIns="81280" rIns="162560" bIns="81280" numCol="1" rtlCol="0" anchor="t" anchorCtr="0" compatLnSpc="1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335" dirty="0">
                <a:cs typeface="+mn-ea"/>
                <a:sym typeface="+mn-lt"/>
              </a:endParaRPr>
            </a:p>
          </p:txBody>
        </p:sp>
        <p:sp>
          <p:nvSpPr>
            <p:cNvPr id="35" name="TextBox 4"/>
            <p:cNvSpPr txBox="1"/>
            <p:nvPr/>
          </p:nvSpPr>
          <p:spPr>
            <a:xfrm>
              <a:off x="3691436" y="1500686"/>
              <a:ext cx="5688629" cy="300589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865" dirty="0">
                  <a:solidFill>
                    <a:srgbClr val="F8F8F8"/>
                  </a:solidFill>
                  <a:latin typeface="方正粗黑宋简体" panose="02000000000000000000" charset="-122"/>
                  <a:ea typeface="方正粗黑宋简体" panose="02000000000000000000" charset="-122"/>
                  <a:cs typeface="+mn-ea"/>
                  <a:sym typeface="+mn-lt"/>
                </a:rPr>
                <a:t>将真心话告诉学生</a:t>
              </a:r>
              <a:endParaRPr lang="zh-CN" altLang="en-US" sz="1865" dirty="0">
                <a:solidFill>
                  <a:srgbClr val="F8F8F8"/>
                </a:solidFill>
                <a:latin typeface="方正粗黑宋简体" panose="02000000000000000000" charset="-122"/>
                <a:ea typeface="方正粗黑宋简体" panose="02000000000000000000" charset="-122"/>
                <a:cs typeface="+mn-ea"/>
                <a:sym typeface="+mn-lt"/>
              </a:endParaRPr>
            </a:p>
          </p:txBody>
        </p:sp>
      </p:grpSp>
      <p:sp>
        <p:nvSpPr>
          <p:cNvPr id="36" name="TextBox 9"/>
          <p:cNvSpPr txBox="1"/>
          <p:nvPr/>
        </p:nvSpPr>
        <p:spPr>
          <a:xfrm>
            <a:off x="7707765" y="2584541"/>
            <a:ext cx="3026393" cy="810260"/>
          </a:xfrm>
          <a:prstGeom prst="rect">
            <a:avLst/>
          </a:prstGeom>
          <a:noFill/>
        </p:spPr>
        <p:txBody>
          <a:bodyPr wrap="square" lIns="91447" tIns="45723" rIns="91447" bIns="45723" rtlCol="0">
            <a:spAutoFit/>
          </a:bodyPr>
          <a:lstStyle/>
          <a:p>
            <a:pPr algn="l">
              <a:lnSpc>
                <a:spcPct val="130000"/>
              </a:lnSpc>
            </a:pPr>
            <a:r>
              <a:rPr lang="zh-CN" altLang="en-US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+mn-ea"/>
                <a:sym typeface="+mn-lt"/>
              </a:rPr>
              <a:t>通过眼神、表情、动作来向学生表达出发自内心的鼓励</a:t>
            </a:r>
            <a:endParaRPr lang="zh-CN" altLang="en-US" dirty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172210" y="495935"/>
            <a:ext cx="5603875" cy="3683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1376045" y="473075"/>
            <a:ext cx="2928620" cy="4603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24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第四章</a:t>
            </a:r>
            <a:r>
              <a:rPr lang="en-US" altLang="zh-CN" sz="24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 </a:t>
            </a:r>
            <a:r>
              <a:rPr lang="zh-CN" altLang="en-US" sz="24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鼓励的语言</a:t>
            </a:r>
            <a:endParaRPr lang="zh-CN" altLang="en-US" sz="2400" b="1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983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5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882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882"/>
                            </p:stCondLst>
                            <p:childTnLst>
                              <p:par>
                                <p:cTn id="1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983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5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1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45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450"/>
                            </p:stCondLst>
                            <p:childTnLst>
                              <p:par>
                                <p:cTn id="2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983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5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2" grpId="0"/>
      <p:bldP spid="3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215390" y="504190"/>
            <a:ext cx="5053330" cy="3683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229995" y="445135"/>
            <a:ext cx="2750820" cy="4603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24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第四章</a:t>
            </a:r>
            <a:r>
              <a:rPr lang="en-US" altLang="zh-CN" sz="24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 </a:t>
            </a:r>
            <a:r>
              <a:rPr lang="zh-CN" altLang="en-US" sz="24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鼓励的语言</a:t>
            </a:r>
            <a:endParaRPr lang="zh-CN" altLang="en-US" sz="2400" b="1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</a:endParaRPr>
          </a:p>
        </p:txBody>
      </p:sp>
      <p:sp>
        <p:nvSpPr>
          <p:cNvPr id="3082" name="MH_SubTitle_1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591945" y="1217295"/>
            <a:ext cx="1754505" cy="507365"/>
          </a:xfrm>
          <a:prstGeom prst="roundRect">
            <a:avLst>
              <a:gd name="adj" fmla="val 15806"/>
            </a:avLst>
          </a:prstGeom>
          <a:solidFill>
            <a:srgbClr val="7B6993"/>
          </a:solidFill>
          <a:ln>
            <a:noFill/>
          </a:ln>
        </p:spPr>
        <p:txBody>
          <a:bodyPr anchor="ctr">
            <a:norm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2000" dirty="0">
                <a:solidFill>
                  <a:srgbClr val="FFFFFF"/>
                </a:solidFill>
                <a:latin typeface="方正粗黑宋简体" panose="02000000000000000000" charset="-122"/>
                <a:ea typeface="方正粗黑宋简体" panose="02000000000000000000" charset="-122"/>
                <a:cs typeface="+mn-ea"/>
                <a:sym typeface="+mn-lt"/>
              </a:rPr>
              <a:t>鼓励的语言</a:t>
            </a:r>
            <a:endParaRPr lang="zh-CN" altLang="en-US" sz="2000" dirty="0">
              <a:solidFill>
                <a:srgbClr val="FFFFFF"/>
              </a:solidFill>
              <a:latin typeface="方正粗黑宋简体" panose="02000000000000000000" charset="-122"/>
              <a:ea typeface="方正粗黑宋简体" panose="02000000000000000000" charset="-122"/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46100" y="1922145"/>
            <a:ext cx="4337685" cy="4399915"/>
          </a:xfrm>
          <a:prstGeom prst="rect">
            <a:avLst/>
          </a:prstGeom>
          <a:solidFill>
            <a:srgbClr val="DFE0E5"/>
          </a:solidFill>
          <a:ln w="12700" cmpd="sng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p>
            <a:pPr algn="l" fontAlgn="auto">
              <a:lnSpc>
                <a:spcPts val="2400"/>
              </a:lnSpc>
            </a:pP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理解法：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</a:rPr>
              <a:t>教师应理解学生的心情</a:t>
            </a:r>
            <a:endParaRPr lang="zh-CN" altLang="en-US" sz="1600">
              <a:latin typeface="楷体" panose="02010609060101010101" charset="-122"/>
              <a:ea typeface="楷体" panose="02010609060101010101" charset="-122"/>
            </a:endParaRPr>
          </a:p>
          <a:p>
            <a:pPr algn="l" fontAlgn="auto">
              <a:lnSpc>
                <a:spcPts val="2400"/>
              </a:lnSpc>
            </a:pP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示例法：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sym typeface="+mn-ea"/>
              </a:rPr>
              <a:t>将自己或者他人的经历作为范例告诉学生</a:t>
            </a:r>
            <a:endParaRPr lang="zh-CN" altLang="en-US" sz="1600"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 algn="l" fontAlgn="auto">
              <a:lnSpc>
                <a:spcPts val="2400"/>
              </a:lnSpc>
            </a:pP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倾诉法：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</a:rPr>
              <a:t>教给学生如何表达情感</a:t>
            </a:r>
            <a:endParaRPr lang="zh-CN" altLang="en-US">
              <a:latin typeface="楷体" panose="02010609060101010101" charset="-122"/>
              <a:ea typeface="楷体" panose="02010609060101010101" charset="-122"/>
            </a:endParaRPr>
          </a:p>
          <a:p>
            <a:pPr algn="l" fontAlgn="auto">
              <a:lnSpc>
                <a:spcPts val="2400"/>
              </a:lnSpc>
            </a:pP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察觉法：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</a:rPr>
              <a:t>把目光投向</a:t>
            </a:r>
            <a:r>
              <a:rPr lang="en-US" altLang="zh-CN" sz="1600">
                <a:latin typeface="楷体" panose="02010609060101010101" charset="-122"/>
                <a:ea typeface="楷体" panose="02010609060101010101" charset="-122"/>
              </a:rPr>
              <a:t>“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</a:rPr>
              <a:t>目前具备的优势</a:t>
            </a:r>
            <a:r>
              <a:rPr lang="en-US" altLang="zh-CN" sz="1600">
                <a:latin typeface="楷体" panose="02010609060101010101" charset="-122"/>
                <a:ea typeface="楷体" panose="02010609060101010101" charset="-122"/>
              </a:rPr>
              <a:t>”</a:t>
            </a:r>
            <a:endParaRPr lang="en-US" altLang="zh-CN" sz="1600">
              <a:latin typeface="楷体" panose="02010609060101010101" charset="-122"/>
              <a:ea typeface="楷体" panose="02010609060101010101" charset="-122"/>
            </a:endParaRPr>
          </a:p>
          <a:p>
            <a:pPr algn="l" fontAlgn="auto">
              <a:lnSpc>
                <a:spcPts val="2400"/>
              </a:lnSpc>
            </a:pP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视角转换法：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</a:rPr>
              <a:t>就像把硬币翻面一样改变看问题的角度</a:t>
            </a:r>
            <a:endParaRPr lang="zh-CN" altLang="en-US" sz="1600">
              <a:latin typeface="楷体" panose="02010609060101010101" charset="-122"/>
              <a:ea typeface="楷体" panose="02010609060101010101" charset="-122"/>
            </a:endParaRPr>
          </a:p>
          <a:p>
            <a:pPr algn="l" fontAlgn="auto">
              <a:lnSpc>
                <a:spcPts val="2400"/>
              </a:lnSpc>
            </a:pP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进一步否定法：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</a:rPr>
              <a:t>教师否定学生的谦虚说法</a:t>
            </a:r>
            <a:endParaRPr lang="zh-CN" altLang="en-US" sz="1600">
              <a:latin typeface="楷体" panose="02010609060101010101" charset="-122"/>
              <a:ea typeface="楷体" panose="02010609060101010101" charset="-122"/>
            </a:endParaRPr>
          </a:p>
          <a:p>
            <a:pPr algn="l" fontAlgn="auto">
              <a:lnSpc>
                <a:spcPts val="2400"/>
              </a:lnSpc>
            </a:pP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劝诱法：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</a:rPr>
              <a:t>让学生产生积极努力的热情</a:t>
            </a:r>
            <a:endParaRPr lang="zh-CN" altLang="en-US" sz="1600">
              <a:latin typeface="楷体" panose="02010609060101010101" charset="-122"/>
              <a:ea typeface="楷体" panose="02010609060101010101" charset="-122"/>
            </a:endParaRPr>
          </a:p>
          <a:p>
            <a:pPr algn="l" fontAlgn="auto">
              <a:lnSpc>
                <a:spcPts val="2400"/>
              </a:lnSpc>
            </a:pP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肯定法：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</a:rPr>
              <a:t>通过肯定学生能力的语言让学生拥有自信</a:t>
            </a:r>
            <a:endParaRPr lang="zh-CN" altLang="en-US" sz="1600">
              <a:latin typeface="楷体" panose="02010609060101010101" charset="-122"/>
              <a:ea typeface="楷体" panose="02010609060101010101" charset="-122"/>
            </a:endParaRPr>
          </a:p>
          <a:p>
            <a:pPr algn="l" fontAlgn="auto">
              <a:lnSpc>
                <a:spcPts val="2400"/>
              </a:lnSpc>
            </a:pP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加油法：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</a:rPr>
              <a:t>向学生表示对他们的支持</a:t>
            </a:r>
            <a:endParaRPr lang="zh-CN" altLang="en-US" sz="1600">
              <a:latin typeface="楷体" panose="02010609060101010101" charset="-122"/>
              <a:ea typeface="楷体" panose="02010609060101010101" charset="-122"/>
            </a:endParaRPr>
          </a:p>
          <a:p>
            <a:pPr algn="l" fontAlgn="auto">
              <a:lnSpc>
                <a:spcPts val="2400"/>
              </a:lnSpc>
            </a:pP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减压法：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</a:rPr>
              <a:t>帮助学生缓解压力，让他们能够保持积极向上的态度</a:t>
            </a:r>
            <a:endParaRPr lang="zh-CN" altLang="en-US" sz="160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246370" y="688340"/>
            <a:ext cx="6313170" cy="59645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情境运用：</a:t>
            </a:r>
            <a:endParaRPr lang="zh-CN" altLang="en-US" sz="2000" b="1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endParaRPr lang="zh-CN" altLang="en-US" sz="2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zh-CN" altLang="en-US" sz="2000" b="1" u="sng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带领田径队学生参加区运会</a:t>
            </a:r>
            <a:endParaRPr lang="zh-CN" altLang="en-US" sz="2000" b="1" u="sng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endParaRPr lang="zh-CN" altLang="en-US" sz="2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ts val="2600"/>
              </a:lnSpc>
            </a:pP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师：你现在非常紧张吧？因为你的爸爸妈妈也来看你比赛了，所以你担心自己发挥不出原有的水平，我能够理解你的心情。</a:t>
            </a:r>
            <a:r>
              <a:rPr lang="zh-CN" altLang="en-US" sz="2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（理解法）</a:t>
            </a:r>
            <a:endParaRPr lang="zh-CN" altLang="en-US" sz="2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ts val="2600"/>
              </a:lnSpc>
            </a:pP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生：</a:t>
            </a:r>
            <a:r>
              <a:rPr lang="en-US" altLang="zh-CN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......(</a:t>
            </a: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是的，我感到非常不安，太好了老师能够理解我）</a:t>
            </a:r>
            <a:endParaRPr lang="zh-CN" altLang="en-US" sz="2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ts val="2600"/>
              </a:lnSpc>
            </a:pP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师：你现在的想法，正是说明你希望别人能看到你最优秀的一面，也说明你是想要进步的。</a:t>
            </a:r>
            <a:r>
              <a:rPr lang="zh-CN" altLang="en-US" sz="2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（视角转换法）</a:t>
            </a:r>
            <a:endParaRPr lang="zh-CN" altLang="en-US" sz="2000" b="1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ts val="2600"/>
              </a:lnSpc>
            </a:pP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生：嗯</a:t>
            </a:r>
            <a:r>
              <a:rPr lang="en-US" altLang="zh-CN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......</a:t>
            </a:r>
            <a:endParaRPr lang="en-US" altLang="zh-CN" sz="2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ts val="2600"/>
              </a:lnSpc>
            </a:pP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师：你可以回忆一下，在过去的一年里，你每天都是多么认真的训练的。现在，你就让大家看看你辛苦训练的成果吧！</a:t>
            </a:r>
            <a:r>
              <a:rPr lang="zh-CN" altLang="en-US" sz="2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（劝诱法）</a:t>
            </a:r>
            <a:endParaRPr lang="zh-CN" altLang="en-US" sz="2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ts val="2600"/>
              </a:lnSpc>
            </a:pP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生：（确实我每一天都在很努力地训练）</a:t>
            </a:r>
            <a:endParaRPr lang="zh-CN" altLang="en-US" sz="2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ts val="2600"/>
              </a:lnSpc>
            </a:pP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师：那就勇敢地去比赛吧，你一定能够做好！</a:t>
            </a:r>
            <a:r>
              <a:rPr lang="zh-CN" altLang="en-US" sz="2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（肯定法）</a:t>
            </a:r>
            <a:endParaRPr lang="zh-CN" altLang="en-US" sz="2000" b="1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endParaRPr lang="zh-CN" altLang="en-US" sz="2000" b="1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图片 29" descr="资源 211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>
            <a:off x="-123190" y="-48895"/>
            <a:ext cx="12419965" cy="6955790"/>
          </a:xfrm>
          <a:prstGeom prst="rect">
            <a:avLst/>
          </a:prstGeom>
        </p:spPr>
      </p:pic>
      <p:pic>
        <p:nvPicPr>
          <p:cNvPr id="38" name="图片 37" descr="资源 3711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1337945" y="2336800"/>
            <a:ext cx="2962275" cy="2686050"/>
          </a:xfrm>
          <a:prstGeom prst="rect">
            <a:avLst/>
          </a:prstGeom>
        </p:spPr>
      </p:pic>
      <p:pic>
        <p:nvPicPr>
          <p:cNvPr id="12" name="图片 11" descr="资源 811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4465320" y="3714750"/>
            <a:ext cx="320675" cy="1308100"/>
          </a:xfrm>
          <a:prstGeom prst="rect">
            <a:avLst/>
          </a:prstGeom>
        </p:spPr>
      </p:pic>
      <p:pic>
        <p:nvPicPr>
          <p:cNvPr id="23" name="图片 22" descr="资源 1611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3173095" y="1620520"/>
            <a:ext cx="1771650" cy="86995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5954395" y="3246120"/>
            <a:ext cx="4997450" cy="82994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zh-CN" alt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+mn-ea"/>
                <a:sym typeface="+mn-lt"/>
              </a:rPr>
              <a:t>反向激励的语言</a:t>
            </a:r>
            <a:endParaRPr lang="zh-CN" altLang="en-US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方正粗黑宋简体" panose="02000000000000000000" charset="-122"/>
              <a:ea typeface="方正粗黑宋简体" panose="02000000000000000000" charset="-122"/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970319" y="1776641"/>
            <a:ext cx="2623185" cy="9220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5400" b="1" dirty="0">
                <a:solidFill>
                  <a:schemeClr val="tx1"/>
                </a:solidFill>
                <a:cs typeface="+mn-ea"/>
                <a:sym typeface="+mn-lt"/>
              </a:rPr>
              <a:t>part  </a:t>
            </a:r>
            <a:r>
              <a:rPr lang="en-US" altLang="zh-CN" sz="5400" b="1" dirty="0">
                <a:solidFill>
                  <a:schemeClr val="tx1"/>
                </a:solidFill>
                <a:cs typeface="+mn-ea"/>
                <a:sym typeface="+mn-lt"/>
              </a:rPr>
              <a:t>06</a:t>
            </a:r>
            <a:endParaRPr lang="en-US" altLang="zh-CN" sz="54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262370" y="4624070"/>
            <a:ext cx="4369435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  <a:cs typeface="+mn-ea"/>
                <a:sym typeface="+mn-lt"/>
              </a:rPr>
              <a:t>ADD YOUR TITLE HERE</a:t>
            </a:r>
            <a:endParaRPr lang="en-US" altLang="zh-CN" sz="20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cxnSp>
        <p:nvCxnSpPr>
          <p:cNvPr id="5" name="PA_直接连接符 14"/>
          <p:cNvCxnSpPr/>
          <p:nvPr>
            <p:custDataLst>
              <p:tags r:id="rId5"/>
            </p:custDataLst>
          </p:nvPr>
        </p:nvCxnSpPr>
        <p:spPr>
          <a:xfrm>
            <a:off x="7106557" y="2698505"/>
            <a:ext cx="1134043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A_直接连接符 14"/>
          <p:cNvCxnSpPr/>
          <p:nvPr>
            <p:custDataLst>
              <p:tags r:id="rId6"/>
            </p:custDataLst>
          </p:nvPr>
        </p:nvCxnSpPr>
        <p:spPr>
          <a:xfrm>
            <a:off x="8665005" y="2698659"/>
            <a:ext cx="1134043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A_椭圆 16"/>
          <p:cNvSpPr/>
          <p:nvPr>
            <p:custDataLst>
              <p:tags r:id="rId7"/>
            </p:custDataLst>
          </p:nvPr>
        </p:nvSpPr>
        <p:spPr>
          <a:xfrm>
            <a:off x="8398824" y="2644725"/>
            <a:ext cx="108000" cy="10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schemeClr val="tx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Oval 82"/>
          <p:cNvSpPr>
            <a:spLocks noChangeAspect="1"/>
          </p:cNvSpPr>
          <p:nvPr/>
        </p:nvSpPr>
        <p:spPr>
          <a:xfrm>
            <a:off x="2040073" y="4697851"/>
            <a:ext cx="633853" cy="633855"/>
          </a:xfrm>
          <a:prstGeom prst="ellipse">
            <a:avLst/>
          </a:prstGeom>
          <a:solidFill>
            <a:schemeClr val="accent3"/>
          </a:solidFill>
          <a:ln w="57150" cap="flat" cmpd="sng" algn="ctr">
            <a:noFill/>
            <a:prstDash val="solid"/>
          </a:ln>
          <a:effectLst/>
        </p:spPr>
        <p:txBody>
          <a:bodyPr spcFirstLastPara="0" vert="horz" wrap="square" lIns="0" tIns="0" rIns="0" bIns="0" numCol="1" spcCol="953" anchor="ctr" anchorCtr="0">
            <a:noAutofit/>
          </a:bodyPr>
          <a:lstStyle/>
          <a:p>
            <a:pPr algn="ctr" defTabSz="1185545">
              <a:lnSpc>
                <a:spcPct val="90000"/>
              </a:lnSpc>
              <a:spcAft>
                <a:spcPct val="35000"/>
              </a:spcAft>
            </a:pPr>
            <a:r>
              <a:rPr lang="en-US" sz="2000" b="1" kern="0" dirty="0">
                <a:solidFill>
                  <a:prstClr val="white"/>
                </a:solidFill>
                <a:cs typeface="+mn-ea"/>
                <a:sym typeface="+mn-lt"/>
              </a:rPr>
              <a:t>03</a:t>
            </a:r>
            <a:endParaRPr lang="en-US" sz="2000" b="1" kern="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4" name="Oval 85"/>
          <p:cNvSpPr>
            <a:spLocks noChangeAspect="1"/>
          </p:cNvSpPr>
          <p:nvPr/>
        </p:nvSpPr>
        <p:spPr>
          <a:xfrm>
            <a:off x="2040073" y="1549272"/>
            <a:ext cx="633853" cy="633855"/>
          </a:xfrm>
          <a:prstGeom prst="ellipse">
            <a:avLst/>
          </a:prstGeom>
          <a:solidFill>
            <a:schemeClr val="accent1"/>
          </a:solidFill>
          <a:ln w="57150" cap="flat" cmpd="sng" algn="ctr">
            <a:noFill/>
            <a:prstDash val="solid"/>
          </a:ln>
          <a:effectLst/>
        </p:spPr>
        <p:txBody>
          <a:bodyPr spcFirstLastPara="0" vert="horz" wrap="square" lIns="0" tIns="0" rIns="0" bIns="0" numCol="1" spcCol="953" anchor="ctr" anchorCtr="0">
            <a:noAutofit/>
          </a:bodyPr>
          <a:lstStyle/>
          <a:p>
            <a:pPr algn="ctr" defTabSz="1185545">
              <a:lnSpc>
                <a:spcPct val="90000"/>
              </a:lnSpc>
              <a:spcAft>
                <a:spcPct val="35000"/>
              </a:spcAft>
            </a:pPr>
            <a:r>
              <a:rPr lang="en-US" sz="2400" b="1" kern="0" dirty="0">
                <a:solidFill>
                  <a:prstClr val="white"/>
                </a:solidFill>
                <a:cs typeface="+mn-ea"/>
                <a:sym typeface="+mn-lt"/>
              </a:rPr>
              <a:t>01</a:t>
            </a:r>
            <a:endParaRPr lang="en-US" sz="2400" b="1" kern="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5" name="Oval 86"/>
          <p:cNvSpPr>
            <a:spLocks noChangeAspect="1"/>
          </p:cNvSpPr>
          <p:nvPr/>
        </p:nvSpPr>
        <p:spPr>
          <a:xfrm>
            <a:off x="5433513" y="3112449"/>
            <a:ext cx="633853" cy="633855"/>
          </a:xfrm>
          <a:prstGeom prst="ellipse">
            <a:avLst/>
          </a:prstGeom>
          <a:solidFill>
            <a:schemeClr val="accent2"/>
          </a:solidFill>
          <a:ln w="57150" cap="flat" cmpd="sng" algn="ctr">
            <a:noFill/>
            <a:prstDash val="solid"/>
          </a:ln>
          <a:effectLst/>
        </p:spPr>
        <p:txBody>
          <a:bodyPr spcFirstLastPara="0" vert="horz" wrap="square" lIns="0" tIns="0" rIns="0" bIns="0" numCol="1" spcCol="953" anchor="ctr" anchorCtr="0">
            <a:noAutofit/>
          </a:bodyPr>
          <a:lstStyle/>
          <a:p>
            <a:pPr algn="ctr" defTabSz="1185545">
              <a:lnSpc>
                <a:spcPct val="90000"/>
              </a:lnSpc>
              <a:spcAft>
                <a:spcPct val="35000"/>
              </a:spcAft>
            </a:pPr>
            <a:r>
              <a:rPr lang="en-US" sz="2000" b="1" kern="0" dirty="0">
                <a:solidFill>
                  <a:prstClr val="white"/>
                </a:solidFill>
                <a:cs typeface="+mn-ea"/>
                <a:sym typeface="+mn-lt"/>
              </a:rPr>
              <a:t>02</a:t>
            </a:r>
            <a:endParaRPr lang="en-US" sz="2000" b="1" kern="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2969260" y="1607185"/>
            <a:ext cx="5873750" cy="792480"/>
          </a:xfrm>
          <a:prstGeom prst="rect">
            <a:avLst/>
          </a:prstGeom>
          <a:noFill/>
        </p:spPr>
        <p:txBody>
          <a:bodyPr wrap="square" lIns="91459" tIns="45729" rIns="91459" bIns="45729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sz="2000" dirty="0">
                <a:solidFill>
                  <a:schemeClr val="tx1"/>
                </a:solidFill>
                <a:latin typeface="方正粗黑宋简体" panose="02000000000000000000" charset="-122"/>
                <a:ea typeface="方正粗黑宋简体" panose="02000000000000000000" charset="-122"/>
                <a:cs typeface="+mn-ea"/>
                <a:sym typeface="+mn-lt"/>
              </a:rPr>
              <a:t>何谓反向激励的语言</a:t>
            </a:r>
            <a:endParaRPr lang="zh-CN" sz="2000" dirty="0">
              <a:solidFill>
                <a:schemeClr val="tx1"/>
              </a:solidFill>
              <a:latin typeface="方正粗黑宋简体" panose="02000000000000000000" charset="-122"/>
              <a:ea typeface="方正粗黑宋简体" panose="02000000000000000000" charset="-122"/>
              <a:cs typeface="+mn-ea"/>
              <a:sym typeface="+mn-lt"/>
            </a:endParaRPr>
          </a:p>
          <a:p>
            <a:pPr algn="just">
              <a:lnSpc>
                <a:spcPct val="120000"/>
              </a:lnSpc>
            </a:pPr>
            <a:r>
              <a:rPr lang="zh-CN" altLang="en-US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+mn-ea"/>
                <a:sym typeface="+mn-lt"/>
              </a:rPr>
              <a:t>敢于对学生使用比较消极的语言，来激发他们的积极性</a:t>
            </a:r>
            <a:endParaRPr lang="zh-CN" altLang="en-US" dirty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+mn-ea"/>
              <a:sym typeface="+mn-lt"/>
            </a:endParaRPr>
          </a:p>
        </p:txBody>
      </p:sp>
      <p:sp>
        <p:nvSpPr>
          <p:cNvPr id="69" name="文本框 68"/>
          <p:cNvSpPr txBox="1"/>
          <p:nvPr/>
        </p:nvSpPr>
        <p:spPr>
          <a:xfrm>
            <a:off x="2969260" y="4799330"/>
            <a:ext cx="5424805" cy="460375"/>
          </a:xfrm>
          <a:prstGeom prst="rect">
            <a:avLst/>
          </a:prstGeom>
          <a:noFill/>
        </p:spPr>
        <p:txBody>
          <a:bodyPr wrap="square" lIns="91459" tIns="45729" rIns="91459" bIns="45729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sz="2000" dirty="0">
                <a:solidFill>
                  <a:schemeClr val="tx1"/>
                </a:solidFill>
                <a:latin typeface="方正粗黑宋简体" panose="02000000000000000000" charset="-122"/>
                <a:ea typeface="方正粗黑宋简体" panose="02000000000000000000" charset="-122"/>
                <a:cs typeface="+mn-ea"/>
                <a:sym typeface="+mn-lt"/>
              </a:rPr>
              <a:t>提升反向激励语言的水平，需要演技和幽默</a:t>
            </a:r>
            <a:endParaRPr lang="zh-CN" sz="2000" dirty="0">
              <a:solidFill>
                <a:schemeClr val="tx1"/>
              </a:solidFill>
              <a:latin typeface="方正粗黑宋简体" panose="02000000000000000000" charset="-122"/>
              <a:ea typeface="方正粗黑宋简体" panose="02000000000000000000" charset="-122"/>
              <a:cs typeface="+mn-ea"/>
              <a:sym typeface="+mn-lt"/>
            </a:endParaRPr>
          </a:p>
        </p:txBody>
      </p:sp>
      <p:sp>
        <p:nvSpPr>
          <p:cNvPr id="70" name="文本框 69"/>
          <p:cNvSpPr txBox="1"/>
          <p:nvPr/>
        </p:nvSpPr>
        <p:spPr>
          <a:xfrm>
            <a:off x="6367145" y="2908300"/>
            <a:ext cx="3716020" cy="1456690"/>
          </a:xfrm>
          <a:prstGeom prst="rect">
            <a:avLst/>
          </a:prstGeom>
          <a:noFill/>
        </p:spPr>
        <p:txBody>
          <a:bodyPr wrap="square" lIns="91459" tIns="45729" rIns="91459" bIns="45729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sz="2000" dirty="0">
                <a:solidFill>
                  <a:schemeClr val="tx1"/>
                </a:solidFill>
                <a:latin typeface="方正粗黑宋简体" panose="02000000000000000000" charset="-122"/>
                <a:ea typeface="方正粗黑宋简体" panose="02000000000000000000" charset="-122"/>
                <a:cs typeface="+mn-ea"/>
                <a:sym typeface="+mn-lt"/>
              </a:rPr>
              <a:t>反向激励语言的要点</a:t>
            </a:r>
            <a:endParaRPr lang="zh-CN" sz="2000" dirty="0">
              <a:solidFill>
                <a:schemeClr val="tx1"/>
              </a:solidFill>
              <a:latin typeface="方正粗黑宋简体" panose="02000000000000000000" charset="-122"/>
              <a:ea typeface="方正粗黑宋简体" panose="02000000000000000000" charset="-122"/>
              <a:cs typeface="+mn-ea"/>
              <a:sym typeface="+mn-lt"/>
            </a:endParaRPr>
          </a:p>
          <a:p>
            <a:pPr algn="just">
              <a:lnSpc>
                <a:spcPct val="120000"/>
              </a:lnSpc>
            </a:pPr>
            <a:r>
              <a:rPr lang="en-US" altLang="zh-CN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1.</a:t>
            </a:r>
            <a:r>
              <a:rPr lang="zh-CN" altLang="en-US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将简单的事情说的困难一点</a:t>
            </a:r>
            <a:endParaRPr lang="zh-CN" altLang="en-US" dirty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lt"/>
            </a:endParaRPr>
          </a:p>
          <a:p>
            <a:pPr algn="just">
              <a:lnSpc>
                <a:spcPct val="120000"/>
              </a:lnSpc>
            </a:pPr>
            <a:r>
              <a:rPr lang="en-US" altLang="zh-CN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2.</a:t>
            </a:r>
            <a:r>
              <a:rPr lang="zh-CN" altLang="en-US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语气不要太硬</a:t>
            </a:r>
            <a:endParaRPr lang="zh-CN" altLang="en-US" dirty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lt"/>
            </a:endParaRPr>
          </a:p>
          <a:p>
            <a:pPr algn="just">
              <a:lnSpc>
                <a:spcPct val="120000"/>
              </a:lnSpc>
            </a:pPr>
            <a:r>
              <a:rPr lang="en-US" altLang="zh-CN" b="1" dirty="0">
                <a:solidFill>
                  <a:schemeClr val="accent2">
                    <a:lumMod val="75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3.</a:t>
            </a:r>
            <a:r>
              <a:rPr lang="zh-CN" altLang="en-US" b="1" dirty="0">
                <a:solidFill>
                  <a:schemeClr val="accent2">
                    <a:lumMod val="75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结尾一定要表扬</a:t>
            </a:r>
            <a:endParaRPr lang="zh-CN" altLang="en-US" b="1" dirty="0">
              <a:solidFill>
                <a:schemeClr val="accent2">
                  <a:lumMod val="75000"/>
                </a:schemeClr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188720" y="488315"/>
            <a:ext cx="5560695" cy="3683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376045" y="473075"/>
            <a:ext cx="3333750" cy="4603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24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第五章</a:t>
            </a:r>
            <a:r>
              <a:rPr lang="en-US" altLang="zh-CN" sz="24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 </a:t>
            </a:r>
            <a:r>
              <a:rPr lang="zh-CN" altLang="en-US" sz="24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反向激励的语言</a:t>
            </a:r>
            <a:endParaRPr lang="zh-CN" altLang="en-US" sz="2400" b="1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bldLvl="0" animBg="1"/>
      <p:bldP spid="44" grpId="0" bldLvl="0" animBg="1"/>
      <p:bldP spid="45" grpId="0" bldLvl="0" animBg="1"/>
      <p:bldP spid="66" grpId="0"/>
      <p:bldP spid="69" grpId="0"/>
      <p:bldP spid="7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215390" y="504190"/>
            <a:ext cx="5053330" cy="3683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229995" y="445135"/>
            <a:ext cx="3850640" cy="4603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24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第五章</a:t>
            </a:r>
            <a:r>
              <a:rPr lang="en-US" altLang="zh-CN" sz="24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 </a:t>
            </a:r>
            <a:r>
              <a:rPr lang="zh-CN" altLang="en-US" sz="24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反向激励的语言</a:t>
            </a:r>
            <a:endParaRPr lang="zh-CN" altLang="en-US" sz="2400" b="1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</a:endParaRPr>
          </a:p>
        </p:txBody>
      </p:sp>
      <p:sp>
        <p:nvSpPr>
          <p:cNvPr id="3082" name="MH_SubTitle_1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375410" y="1195705"/>
            <a:ext cx="2564765" cy="507365"/>
          </a:xfrm>
          <a:prstGeom prst="roundRect">
            <a:avLst>
              <a:gd name="adj" fmla="val 15806"/>
            </a:avLst>
          </a:prstGeom>
          <a:solidFill>
            <a:srgbClr val="CF3A34"/>
          </a:solidFill>
          <a:ln>
            <a:noFill/>
          </a:ln>
        </p:spPr>
        <p:txBody>
          <a:bodyPr anchor="ctr">
            <a:norm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2000" dirty="0">
                <a:solidFill>
                  <a:srgbClr val="FFFFFF"/>
                </a:solidFill>
                <a:latin typeface="方正粗黑宋简体" panose="02000000000000000000" charset="-122"/>
                <a:ea typeface="方正粗黑宋简体" panose="02000000000000000000" charset="-122"/>
                <a:cs typeface="+mn-ea"/>
                <a:sym typeface="+mn-lt"/>
              </a:rPr>
              <a:t>反向激励的语言</a:t>
            </a:r>
            <a:endParaRPr lang="zh-CN" altLang="en-US" sz="2000" dirty="0">
              <a:solidFill>
                <a:srgbClr val="FFFFFF"/>
              </a:solidFill>
              <a:latin typeface="方正粗黑宋简体" panose="02000000000000000000" charset="-122"/>
              <a:ea typeface="方正粗黑宋简体" panose="02000000000000000000" charset="-122"/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46100" y="1922145"/>
            <a:ext cx="4533900" cy="4515485"/>
          </a:xfrm>
          <a:prstGeom prst="rect">
            <a:avLst/>
          </a:prstGeom>
          <a:solidFill>
            <a:srgbClr val="DAAB99"/>
          </a:solidFill>
          <a:ln w="12700" cmpd="sng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p>
            <a:pPr algn="l" fontAlgn="auto">
              <a:lnSpc>
                <a:spcPts val="2300"/>
              </a:lnSpc>
            </a:pP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欲言又止法：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</a:rPr>
              <a:t>想说一件事，却又装作不想说了</a:t>
            </a:r>
            <a:endParaRPr lang="zh-CN" altLang="en-US" sz="1600">
              <a:latin typeface="楷体" panose="02010609060101010101" charset="-122"/>
              <a:ea typeface="楷体" panose="02010609060101010101" charset="-122"/>
            </a:endParaRPr>
          </a:p>
          <a:p>
            <a:pPr algn="l" fontAlgn="auto">
              <a:lnSpc>
                <a:spcPts val="2300"/>
              </a:lnSpc>
            </a:pP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佯装不知法：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sym typeface="+mn-ea"/>
              </a:rPr>
              <a:t>教师装作不知道学生所了解的或能够做到的事</a:t>
            </a:r>
            <a:endParaRPr lang="zh-CN" altLang="en-US" sz="1600"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 algn="l" fontAlgn="auto">
              <a:lnSpc>
                <a:spcPts val="2300"/>
              </a:lnSpc>
            </a:pP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制止法：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</a:rPr>
              <a:t>教师在某一种行动开始前就采取阻止的态度</a:t>
            </a:r>
            <a:endParaRPr lang="zh-CN" altLang="en-US">
              <a:latin typeface="楷体" panose="02010609060101010101" charset="-122"/>
              <a:ea typeface="楷体" panose="02010609060101010101" charset="-122"/>
            </a:endParaRPr>
          </a:p>
          <a:p>
            <a:pPr algn="l" fontAlgn="auto">
              <a:lnSpc>
                <a:spcPts val="2300"/>
              </a:lnSpc>
            </a:pP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叹气法：</a:t>
            </a:r>
            <a:r>
              <a:rPr lang="zh-CN" sz="1600">
                <a:latin typeface="楷体" panose="02010609060101010101" charset="-122"/>
                <a:ea typeface="楷体" panose="02010609060101010101" charset="-122"/>
              </a:rPr>
              <a:t>教师向学生表现出对他们失望的心情</a:t>
            </a:r>
            <a:endParaRPr lang="zh-CN" sz="1600">
              <a:latin typeface="楷体" panose="02010609060101010101" charset="-122"/>
              <a:ea typeface="楷体" panose="02010609060101010101" charset="-122"/>
            </a:endParaRPr>
          </a:p>
          <a:p>
            <a:pPr algn="l" fontAlgn="auto">
              <a:lnSpc>
                <a:spcPts val="2300"/>
              </a:lnSpc>
            </a:pP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基准法：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</a:rPr>
              <a:t>教师将学生能够达到的基准说的难一些</a:t>
            </a:r>
            <a:endParaRPr lang="zh-CN" altLang="en-US" sz="1600">
              <a:latin typeface="楷体" panose="02010609060101010101" charset="-122"/>
              <a:ea typeface="楷体" panose="02010609060101010101" charset="-122"/>
            </a:endParaRPr>
          </a:p>
          <a:p>
            <a:pPr algn="l" fontAlgn="auto">
              <a:lnSpc>
                <a:spcPts val="2300"/>
              </a:lnSpc>
            </a:pP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理所当然法：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</a:rPr>
              <a:t>教师告诉学生做到哪些事情是理所当然的</a:t>
            </a:r>
            <a:endParaRPr lang="zh-CN" altLang="en-US" sz="1600">
              <a:latin typeface="楷体" panose="02010609060101010101" charset="-122"/>
              <a:ea typeface="楷体" panose="02010609060101010101" charset="-122"/>
            </a:endParaRPr>
          </a:p>
          <a:p>
            <a:pPr algn="l" fontAlgn="auto">
              <a:lnSpc>
                <a:spcPts val="2300"/>
              </a:lnSpc>
            </a:pP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点名法：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</a:rPr>
              <a:t>教师指定某位同学进行某项活动</a:t>
            </a:r>
            <a:endParaRPr lang="zh-CN" altLang="en-US" sz="1600">
              <a:latin typeface="楷体" panose="02010609060101010101" charset="-122"/>
              <a:ea typeface="楷体" panose="02010609060101010101" charset="-122"/>
            </a:endParaRPr>
          </a:p>
          <a:p>
            <a:pPr algn="l" fontAlgn="auto">
              <a:lnSpc>
                <a:spcPts val="2300"/>
              </a:lnSpc>
            </a:pP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示范法：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</a:rPr>
              <a:t>只请示范的同学来进行某项活动</a:t>
            </a:r>
            <a:endParaRPr lang="zh-CN" altLang="en-US" sz="1600">
              <a:latin typeface="楷体" panose="02010609060101010101" charset="-122"/>
              <a:ea typeface="楷体" panose="02010609060101010101" charset="-122"/>
            </a:endParaRPr>
          </a:p>
          <a:p>
            <a:pPr algn="l" fontAlgn="auto">
              <a:lnSpc>
                <a:spcPts val="2300"/>
              </a:lnSpc>
            </a:pP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奇怪的比喻法：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</a:rPr>
              <a:t>通过较为奇怪的比喻来提醒对方注意</a:t>
            </a:r>
            <a:endParaRPr lang="zh-CN" altLang="en-US" sz="1600">
              <a:latin typeface="楷体" panose="02010609060101010101" charset="-122"/>
              <a:ea typeface="楷体" panose="02010609060101010101" charset="-122"/>
            </a:endParaRPr>
          </a:p>
          <a:p>
            <a:pPr algn="l" fontAlgn="auto">
              <a:lnSpc>
                <a:spcPts val="2300"/>
              </a:lnSpc>
            </a:pP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中途结束法：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</a:rPr>
              <a:t>在说教的中途停止</a:t>
            </a:r>
            <a:endParaRPr lang="zh-CN" altLang="en-US" sz="160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246370" y="688340"/>
            <a:ext cx="6120765" cy="62471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情境运用：</a:t>
            </a:r>
            <a:endParaRPr lang="zh-CN" altLang="en-US" sz="2000" b="1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endParaRPr lang="zh-CN" altLang="en-US" sz="2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zh-CN" altLang="en-US" sz="2000" b="1" u="sng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立定跳远课中，学生挑战更远的远度时</a:t>
            </a:r>
            <a:endParaRPr lang="zh-CN" altLang="en-US" sz="2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ts val="2800"/>
              </a:lnSpc>
            </a:pPr>
            <a:endParaRPr lang="zh-CN" altLang="en-US" sz="2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ts val="2800"/>
              </a:lnSpc>
            </a:pP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师：接下来，我们来挑战</a:t>
            </a:r>
            <a:r>
              <a:rPr lang="en-US" altLang="zh-CN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...</a:t>
            </a: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唉</a:t>
            </a:r>
            <a:r>
              <a:rPr lang="en-US" altLang="zh-CN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...</a:t>
            </a: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还是算了吧，太难了！</a:t>
            </a:r>
            <a:r>
              <a:rPr lang="zh-CN" altLang="en-US" sz="2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（欲言又止法）</a:t>
            </a:r>
            <a:endParaRPr lang="zh-CN" altLang="en-US" sz="2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ts val="2800"/>
              </a:lnSpc>
            </a:pP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生：嗯？多少？我要挑战！</a:t>
            </a:r>
            <a:endParaRPr lang="zh-CN" altLang="en-US" sz="2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ts val="2800"/>
              </a:lnSpc>
            </a:pP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师：嗯</a:t>
            </a:r>
            <a:r>
              <a:rPr lang="en-US" altLang="zh-CN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...</a:t>
            </a: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想试试吗？</a:t>
            </a:r>
            <a:endParaRPr lang="zh-CN" altLang="en-US" sz="2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ts val="2800"/>
              </a:lnSpc>
            </a:pP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生：嗯！</a:t>
            </a:r>
            <a:endParaRPr lang="zh-CN" altLang="en-US" sz="2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ts val="2800"/>
              </a:lnSpc>
            </a:pP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师：两米，咱们班大概没人能成功。</a:t>
            </a:r>
            <a:r>
              <a:rPr lang="zh-CN" altLang="en-US" sz="2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（佯装不知法）</a:t>
            </a:r>
            <a:endParaRPr lang="zh-CN" altLang="en-US" sz="2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ts val="2800"/>
              </a:lnSpc>
            </a:pP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生：我来我来！</a:t>
            </a:r>
            <a:endParaRPr lang="zh-CN" altLang="en-US" sz="2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ts val="2800"/>
              </a:lnSpc>
            </a:pP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师：你们已经跳了好多组了，不然今天就别再跳了。</a:t>
            </a:r>
            <a:r>
              <a:rPr lang="zh-CN" altLang="en-US" sz="2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（制止法）</a:t>
            </a:r>
            <a:endParaRPr lang="zh-CN" altLang="en-US" sz="2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ts val="2800"/>
              </a:lnSpc>
            </a:pP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生：不累不累，我可以的！（随即挑战成功）</a:t>
            </a:r>
            <a:endParaRPr lang="zh-CN" altLang="en-US" sz="2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ts val="2800"/>
              </a:lnSpc>
            </a:pP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师：哇！你也太厉害了吧</a:t>
            </a:r>
            <a:r>
              <a:rPr lang="en-US" altLang="zh-CN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!</a:t>
            </a: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老师为你感到自豪！</a:t>
            </a:r>
            <a:endParaRPr lang="zh-CN" altLang="en-US" sz="2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endParaRPr lang="zh-CN" altLang="en-US" sz="2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endParaRPr lang="zh-CN" altLang="en-US" sz="2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endParaRPr lang="zh-CN" altLang="en-US" sz="2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图片 29" descr="资源 211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>
            <a:off x="-114300" y="-97790"/>
            <a:ext cx="12419965" cy="6955790"/>
          </a:xfrm>
          <a:prstGeom prst="rect">
            <a:avLst/>
          </a:prstGeom>
        </p:spPr>
      </p:pic>
      <p:pic>
        <p:nvPicPr>
          <p:cNvPr id="9" name="图片 8" descr="资源 2511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 rot="720000">
            <a:off x="10026015" y="2046605"/>
            <a:ext cx="1701165" cy="2214880"/>
          </a:xfrm>
          <a:prstGeom prst="rect">
            <a:avLst/>
          </a:prstGeom>
        </p:spPr>
      </p:pic>
      <p:pic>
        <p:nvPicPr>
          <p:cNvPr id="2" name="图片 1" descr="资源 3211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10793095" y="5606415"/>
            <a:ext cx="840105" cy="656590"/>
          </a:xfrm>
          <a:prstGeom prst="rect">
            <a:avLst/>
          </a:prstGeom>
        </p:spPr>
      </p:pic>
      <p:grpSp>
        <p:nvGrpSpPr>
          <p:cNvPr id="13" name="组合 12"/>
          <p:cNvGrpSpPr/>
          <p:nvPr/>
        </p:nvGrpSpPr>
        <p:grpSpPr>
          <a:xfrm>
            <a:off x="5792637" y="1893932"/>
            <a:ext cx="2823210" cy="546885"/>
            <a:chOff x="4735218" y="1517134"/>
            <a:chExt cx="2823210" cy="546885"/>
          </a:xfrm>
        </p:grpSpPr>
        <p:sp>
          <p:nvSpPr>
            <p:cNvPr id="14" name="矩形 13"/>
            <p:cNvSpPr/>
            <p:nvPr/>
          </p:nvSpPr>
          <p:spPr>
            <a:xfrm>
              <a:off x="4735218" y="1517134"/>
              <a:ext cx="2823210" cy="4603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en-US" sz="2400" dirty="0">
                  <a:solidFill>
                    <a:schemeClr val="tx1"/>
                  </a:solidFill>
                  <a:cs typeface="+mn-ea"/>
                  <a:sym typeface="+mn-lt"/>
                </a:rPr>
                <a:t> </a:t>
              </a:r>
              <a:r>
                <a:rPr sz="2400" dirty="0">
                  <a:solidFill>
                    <a:schemeClr val="tx1"/>
                  </a:solidFill>
                  <a:cs typeface="+mn-ea"/>
                  <a:sym typeface="+mn-lt"/>
                </a:rPr>
                <a:t>序章</a:t>
              </a:r>
              <a:r>
                <a:rPr lang="en-US" sz="2400" dirty="0">
                  <a:solidFill>
                    <a:schemeClr val="tx1"/>
                  </a:solidFill>
                  <a:cs typeface="+mn-ea"/>
                  <a:sym typeface="+mn-lt"/>
                </a:rPr>
                <a:t>     </a:t>
              </a:r>
              <a:r>
                <a:rPr sz="2400" dirty="0">
                  <a:solidFill>
                    <a:schemeClr val="tx1"/>
                  </a:solidFill>
                  <a:cs typeface="+mn-ea"/>
                  <a:sym typeface="+mn-lt"/>
                </a:rPr>
                <a:t>教导的技术</a:t>
              </a:r>
              <a:endParaRPr sz="240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cxnSp>
          <p:nvCxnSpPr>
            <p:cNvPr id="15" name="直接连接符 14"/>
            <p:cNvCxnSpPr/>
            <p:nvPr/>
          </p:nvCxnSpPr>
          <p:spPr>
            <a:xfrm>
              <a:off x="4789714" y="2064019"/>
              <a:ext cx="2699657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组合 15"/>
          <p:cNvGrpSpPr/>
          <p:nvPr/>
        </p:nvGrpSpPr>
        <p:grpSpPr>
          <a:xfrm>
            <a:off x="5818911" y="2637854"/>
            <a:ext cx="2874645" cy="546885"/>
            <a:chOff x="4735218" y="1517134"/>
            <a:chExt cx="2874645" cy="546885"/>
          </a:xfrm>
        </p:grpSpPr>
        <p:sp>
          <p:nvSpPr>
            <p:cNvPr id="4" name="矩形 3"/>
            <p:cNvSpPr/>
            <p:nvPr/>
          </p:nvSpPr>
          <p:spPr>
            <a:xfrm>
              <a:off x="4735218" y="1517134"/>
              <a:ext cx="2874645" cy="4603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sz="2400" dirty="0">
                  <a:solidFill>
                    <a:schemeClr val="tx1"/>
                  </a:solidFill>
                  <a:cs typeface="+mn-ea"/>
                  <a:sym typeface="+mn-lt"/>
                </a:rPr>
                <a:t>第一章 </a:t>
              </a:r>
              <a:r>
                <a:rPr lang="en-US" sz="2400" dirty="0">
                  <a:solidFill>
                    <a:schemeClr val="tx1"/>
                  </a:solidFill>
                  <a:cs typeface="+mn-ea"/>
                  <a:sym typeface="+mn-lt"/>
                </a:rPr>
                <a:t>  </a:t>
              </a:r>
              <a:r>
                <a:rPr sz="2400" dirty="0">
                  <a:solidFill>
                    <a:schemeClr val="tx1"/>
                  </a:solidFill>
                  <a:cs typeface="+mn-ea"/>
                  <a:sym typeface="+mn-lt"/>
                </a:rPr>
                <a:t>表扬的语言</a:t>
              </a:r>
              <a:endParaRPr sz="240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cxnSp>
          <p:nvCxnSpPr>
            <p:cNvPr id="18" name="直接连接符 17"/>
            <p:cNvCxnSpPr/>
            <p:nvPr/>
          </p:nvCxnSpPr>
          <p:spPr>
            <a:xfrm>
              <a:off x="4789714" y="2064019"/>
              <a:ext cx="2699657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组合 4"/>
          <p:cNvGrpSpPr/>
          <p:nvPr/>
        </p:nvGrpSpPr>
        <p:grpSpPr>
          <a:xfrm>
            <a:off x="5819140" y="3427095"/>
            <a:ext cx="2874645" cy="535305"/>
            <a:chOff x="4735218" y="1299329"/>
            <a:chExt cx="2874645" cy="764690"/>
          </a:xfrm>
        </p:grpSpPr>
        <p:sp>
          <p:nvSpPr>
            <p:cNvPr id="6" name="矩形 5"/>
            <p:cNvSpPr/>
            <p:nvPr/>
          </p:nvSpPr>
          <p:spPr>
            <a:xfrm>
              <a:off x="4735218" y="1299329"/>
              <a:ext cx="2874645" cy="6576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sz="2400" dirty="0">
                  <a:solidFill>
                    <a:schemeClr val="tx1"/>
                  </a:solidFill>
                  <a:cs typeface="+mn-ea"/>
                  <a:sym typeface="+mn-lt"/>
                </a:rPr>
                <a:t>第二章 </a:t>
              </a:r>
              <a:r>
                <a:rPr lang="en-US" sz="2400" dirty="0">
                  <a:solidFill>
                    <a:schemeClr val="tx1"/>
                  </a:solidFill>
                  <a:cs typeface="+mn-ea"/>
                  <a:sym typeface="+mn-lt"/>
                </a:rPr>
                <a:t>  </a:t>
              </a:r>
              <a:r>
                <a:rPr sz="2400" dirty="0">
                  <a:solidFill>
                    <a:schemeClr val="tx1"/>
                  </a:solidFill>
                  <a:cs typeface="+mn-ea"/>
                  <a:sym typeface="+mn-lt"/>
                </a:rPr>
                <a:t>批评的语言</a:t>
              </a:r>
              <a:endParaRPr sz="240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cxnSp>
          <p:nvCxnSpPr>
            <p:cNvPr id="21" name="直接连接符 20"/>
            <p:cNvCxnSpPr/>
            <p:nvPr/>
          </p:nvCxnSpPr>
          <p:spPr>
            <a:xfrm>
              <a:off x="4789714" y="2064019"/>
              <a:ext cx="2699657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组合 21"/>
          <p:cNvGrpSpPr/>
          <p:nvPr/>
        </p:nvGrpSpPr>
        <p:grpSpPr>
          <a:xfrm>
            <a:off x="5794784" y="4214516"/>
            <a:ext cx="2874645" cy="546885"/>
            <a:chOff x="4735218" y="1517134"/>
            <a:chExt cx="2874645" cy="546885"/>
          </a:xfrm>
        </p:grpSpPr>
        <p:sp>
          <p:nvSpPr>
            <p:cNvPr id="23" name="矩形 22"/>
            <p:cNvSpPr/>
            <p:nvPr/>
          </p:nvSpPr>
          <p:spPr>
            <a:xfrm>
              <a:off x="4735218" y="1517134"/>
              <a:ext cx="2874645" cy="4603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sz="2400" dirty="0">
                  <a:solidFill>
                    <a:schemeClr val="tx1"/>
                  </a:solidFill>
                  <a:cs typeface="+mn-ea"/>
                  <a:sym typeface="+mn-lt"/>
                </a:rPr>
                <a:t>第三章 </a:t>
              </a:r>
              <a:r>
                <a:rPr lang="en-US" sz="2400" dirty="0">
                  <a:solidFill>
                    <a:schemeClr val="tx1"/>
                  </a:solidFill>
                  <a:cs typeface="+mn-ea"/>
                  <a:sym typeface="+mn-lt"/>
                </a:rPr>
                <a:t>  </a:t>
              </a:r>
              <a:r>
                <a:rPr sz="2400" dirty="0">
                  <a:solidFill>
                    <a:schemeClr val="tx1"/>
                  </a:solidFill>
                  <a:cs typeface="+mn-ea"/>
                  <a:sym typeface="+mn-lt"/>
                </a:rPr>
                <a:t>提问的语言</a:t>
              </a:r>
              <a:endParaRPr sz="240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cxnSp>
          <p:nvCxnSpPr>
            <p:cNvPr id="24" name="直接连接符 23"/>
            <p:cNvCxnSpPr/>
            <p:nvPr/>
          </p:nvCxnSpPr>
          <p:spPr>
            <a:xfrm>
              <a:off x="4789714" y="2064019"/>
              <a:ext cx="2699657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文本框 11"/>
          <p:cNvSpPr txBox="1"/>
          <p:nvPr/>
        </p:nvSpPr>
        <p:spPr>
          <a:xfrm>
            <a:off x="5876290" y="788670"/>
            <a:ext cx="2526030" cy="66611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3735" b="1" dirty="0">
                <a:solidFill>
                  <a:schemeClr val="tx1"/>
                </a:solidFill>
                <a:cs typeface="+mn-ea"/>
                <a:sym typeface="+mn-lt"/>
              </a:rPr>
              <a:t>目</a:t>
            </a:r>
            <a:r>
              <a:rPr lang="en-US" altLang="zh-CN" sz="3735" b="1" dirty="0">
                <a:solidFill>
                  <a:schemeClr val="tx1"/>
                </a:solidFill>
                <a:cs typeface="+mn-ea"/>
                <a:sym typeface="+mn-lt"/>
              </a:rPr>
              <a:t>  </a:t>
            </a:r>
            <a:r>
              <a:rPr lang="zh-CN" altLang="en-US" sz="3735" b="1" dirty="0">
                <a:solidFill>
                  <a:schemeClr val="tx1"/>
                </a:solidFill>
                <a:cs typeface="+mn-ea"/>
                <a:sym typeface="+mn-lt"/>
              </a:rPr>
              <a:t>录</a:t>
            </a:r>
            <a:endParaRPr lang="en-US" altLang="zh-CN" sz="3735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pic>
        <p:nvPicPr>
          <p:cNvPr id="3" name="图片 2" descr="e7ef05dc2bc7ab605d095f9e785826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7490" y="544830"/>
            <a:ext cx="4950460" cy="5767705"/>
          </a:xfrm>
          <a:prstGeom prst="rect">
            <a:avLst/>
          </a:prstGeom>
        </p:spPr>
      </p:pic>
      <p:grpSp>
        <p:nvGrpSpPr>
          <p:cNvPr id="7" name="组合 6"/>
          <p:cNvGrpSpPr/>
          <p:nvPr/>
        </p:nvGrpSpPr>
        <p:grpSpPr>
          <a:xfrm>
            <a:off x="5792244" y="5001916"/>
            <a:ext cx="2874645" cy="546885"/>
            <a:chOff x="4735218" y="1517134"/>
            <a:chExt cx="2874645" cy="546885"/>
          </a:xfrm>
        </p:grpSpPr>
        <p:sp>
          <p:nvSpPr>
            <p:cNvPr id="11" name="矩形 10"/>
            <p:cNvSpPr/>
            <p:nvPr/>
          </p:nvSpPr>
          <p:spPr>
            <a:xfrm>
              <a:off x="4735218" y="1517134"/>
              <a:ext cx="2874645" cy="460375"/>
            </a:xfrm>
            <a:prstGeom prst="rect">
              <a:avLst/>
            </a:prstGeom>
          </p:spPr>
          <p:txBody>
            <a:bodyPr wrap="none">
              <a:spAutoFit/>
            </a:bodyPr>
            <a:p>
              <a:pPr algn="l"/>
              <a:r>
                <a:rPr sz="2400" dirty="0">
                  <a:solidFill>
                    <a:schemeClr val="tx1"/>
                  </a:solidFill>
                  <a:cs typeface="+mn-ea"/>
                  <a:sym typeface="+mn-lt"/>
                </a:rPr>
                <a:t>第四章 </a:t>
              </a:r>
              <a:r>
                <a:rPr lang="en-US" sz="2400" dirty="0">
                  <a:solidFill>
                    <a:schemeClr val="tx1"/>
                  </a:solidFill>
                  <a:cs typeface="+mn-ea"/>
                  <a:sym typeface="+mn-lt"/>
                </a:rPr>
                <a:t>  </a:t>
              </a:r>
              <a:r>
                <a:rPr sz="2400" dirty="0">
                  <a:solidFill>
                    <a:schemeClr val="tx1"/>
                  </a:solidFill>
                  <a:cs typeface="+mn-ea"/>
                  <a:sym typeface="+mn-lt"/>
                </a:rPr>
                <a:t>鼓励的语言</a:t>
              </a:r>
              <a:endParaRPr sz="240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cxnSp>
          <p:nvCxnSpPr>
            <p:cNvPr id="17" name="直接连接符 16"/>
            <p:cNvCxnSpPr/>
            <p:nvPr/>
          </p:nvCxnSpPr>
          <p:spPr>
            <a:xfrm>
              <a:off x="4789714" y="2064019"/>
              <a:ext cx="2699657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组合 18"/>
          <p:cNvGrpSpPr/>
          <p:nvPr/>
        </p:nvGrpSpPr>
        <p:grpSpPr>
          <a:xfrm>
            <a:off x="5792244" y="5704861"/>
            <a:ext cx="3484245" cy="565764"/>
            <a:chOff x="4735218" y="1517134"/>
            <a:chExt cx="3484245" cy="565764"/>
          </a:xfrm>
        </p:grpSpPr>
        <p:sp>
          <p:nvSpPr>
            <p:cNvPr id="20" name="矩形 19"/>
            <p:cNvSpPr/>
            <p:nvPr/>
          </p:nvSpPr>
          <p:spPr>
            <a:xfrm>
              <a:off x="4735218" y="1517134"/>
              <a:ext cx="3484245" cy="4603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sz="2400" dirty="0">
                  <a:solidFill>
                    <a:schemeClr val="tx1"/>
                  </a:solidFill>
                  <a:cs typeface="+mn-ea"/>
                  <a:sym typeface="+mn-lt"/>
                </a:rPr>
                <a:t>第五章</a:t>
              </a:r>
              <a:r>
                <a:rPr lang="en-US" sz="2400" dirty="0">
                  <a:solidFill>
                    <a:schemeClr val="tx1"/>
                  </a:solidFill>
                  <a:cs typeface="+mn-ea"/>
                  <a:sym typeface="+mn-lt"/>
                </a:rPr>
                <a:t> </a:t>
              </a:r>
              <a:r>
                <a:rPr sz="2400" dirty="0">
                  <a:solidFill>
                    <a:schemeClr val="tx1"/>
                  </a:solidFill>
                  <a:cs typeface="+mn-ea"/>
                  <a:sym typeface="+mn-lt"/>
                </a:rPr>
                <a:t> </a:t>
              </a:r>
              <a:r>
                <a:rPr lang="en-US" sz="2400" dirty="0">
                  <a:solidFill>
                    <a:schemeClr val="tx1"/>
                  </a:solidFill>
                  <a:cs typeface="+mn-ea"/>
                  <a:sym typeface="+mn-lt"/>
                </a:rPr>
                <a:t> </a:t>
              </a:r>
              <a:r>
                <a:rPr sz="2400" dirty="0">
                  <a:solidFill>
                    <a:schemeClr val="tx1"/>
                  </a:solidFill>
                  <a:cs typeface="+mn-ea"/>
                  <a:sym typeface="+mn-lt"/>
                </a:rPr>
                <a:t>反向激励的语言</a:t>
              </a:r>
              <a:endParaRPr sz="240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cxnSp>
          <p:nvCxnSpPr>
            <p:cNvPr id="25" name="直接连接符 24"/>
            <p:cNvCxnSpPr/>
            <p:nvPr/>
          </p:nvCxnSpPr>
          <p:spPr>
            <a:xfrm>
              <a:off x="4789419" y="2063848"/>
              <a:ext cx="3273425" cy="19050"/>
            </a:xfrm>
            <a:prstGeom prst="line">
              <a:avLst/>
            </a:prstGeom>
            <a:ln w="12700"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ldLvl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图片 29" descr="资源 211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>
            <a:off x="0" y="-48895"/>
            <a:ext cx="12419965" cy="6955790"/>
          </a:xfrm>
          <a:prstGeom prst="rect">
            <a:avLst/>
          </a:prstGeom>
        </p:spPr>
      </p:pic>
      <p:pic>
        <p:nvPicPr>
          <p:cNvPr id="12" name="图片 11" descr="资源 811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10864850" y="4780280"/>
            <a:ext cx="320675" cy="1308100"/>
          </a:xfrm>
          <a:prstGeom prst="rect">
            <a:avLst/>
          </a:prstGeom>
        </p:spPr>
      </p:pic>
      <p:pic>
        <p:nvPicPr>
          <p:cNvPr id="10" name="图片 9" descr="资源 2611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29945" y="704215"/>
            <a:ext cx="2038350" cy="175895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2868295" y="1457325"/>
            <a:ext cx="7093585" cy="46310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ts val="3000"/>
              </a:lnSpc>
            </a:pPr>
            <a:r>
              <a:rPr lang="zh-CN" altLang="en-US" sz="2000">
                <a:latin typeface="方正粗黑宋简体" panose="02000000000000000000" charset="-122"/>
                <a:ea typeface="方正粗黑宋简体" panose="02000000000000000000" charset="-122"/>
              </a:rPr>
              <a:t>其实刚刚读完这本书时，我是有挫败感的，觉得平时再简单不过、信手拈来的表扬、批评、提问、鼓励、反向激励类语言，竟然蕴藏着这么多逻辑与关系，不免有一些迷糊。</a:t>
            </a:r>
            <a:endParaRPr lang="zh-CN" altLang="en-US" sz="2000">
              <a:latin typeface="方正粗黑宋简体" panose="02000000000000000000" charset="-122"/>
              <a:ea typeface="方正粗黑宋简体" panose="02000000000000000000" charset="-122"/>
            </a:endParaRPr>
          </a:p>
          <a:p>
            <a:pPr indent="457200" fontAlgn="auto">
              <a:lnSpc>
                <a:spcPts val="3000"/>
              </a:lnSpc>
            </a:pPr>
            <a:r>
              <a:rPr lang="zh-CN" altLang="en-US" sz="2000">
                <a:latin typeface="方正粗黑宋简体" panose="02000000000000000000" charset="-122"/>
                <a:ea typeface="方正粗黑宋简体" panose="02000000000000000000" charset="-122"/>
              </a:rPr>
              <a:t>但是这本书确实又不像其他书，读完后会立马令你醍醐灌顶，你只有反复看、反复实践，再看再实践，才能发现其中的精髓，发现这本书的价值。</a:t>
            </a:r>
            <a:endParaRPr lang="zh-CN" altLang="en-US" sz="2000">
              <a:latin typeface="方正粗黑宋简体" panose="02000000000000000000" charset="-122"/>
              <a:ea typeface="方正粗黑宋简体" panose="02000000000000000000" charset="-122"/>
            </a:endParaRPr>
          </a:p>
          <a:p>
            <a:pPr indent="457200" fontAlgn="auto">
              <a:lnSpc>
                <a:spcPts val="3000"/>
              </a:lnSpc>
            </a:pPr>
            <a:r>
              <a:rPr lang="zh-CN" altLang="en-US" sz="2000">
                <a:solidFill>
                  <a:schemeClr val="accent4">
                    <a:lumMod val="75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</a:rPr>
              <a:t>路漫漫其修远兮，吾将上下而求索。在今后的教学工作中，我们耐心而</a:t>
            </a:r>
            <a:r>
              <a:rPr lang="zh-CN" altLang="en-US" sz="2000">
                <a:solidFill>
                  <a:schemeClr val="accent4">
                    <a:lumMod val="75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赋有温情的语言，最终是能够渗透进学生的心田的！虽然这本书的分享到这里就结束了，但是它的使命一定会持续很久很久</a:t>
            </a:r>
            <a:r>
              <a:rPr lang="en-US" altLang="zh-CN" sz="2000">
                <a:solidFill>
                  <a:schemeClr val="accent4">
                    <a:lumMod val="75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......</a:t>
            </a:r>
            <a:endParaRPr lang="zh-CN" altLang="en-US" sz="2000">
              <a:solidFill>
                <a:schemeClr val="accent4">
                  <a:lumMod val="75000"/>
                </a:schemeClr>
              </a:solidFill>
              <a:latin typeface="方正粗黑宋简体" panose="02000000000000000000" charset="-122"/>
              <a:ea typeface="方正粗黑宋简体" panose="02000000000000000000" charset="-122"/>
            </a:endParaRPr>
          </a:p>
          <a:p>
            <a:pPr indent="457200" fontAlgn="auto">
              <a:lnSpc>
                <a:spcPts val="3000"/>
              </a:lnSpc>
            </a:pPr>
            <a:endParaRPr lang="zh-CN" altLang="en-US" sz="2000">
              <a:latin typeface="方正粗黑宋简体" panose="02000000000000000000" charset="-122"/>
              <a:ea typeface="方正粗黑宋简体" panose="02000000000000000000" charset="-122"/>
            </a:endParaRPr>
          </a:p>
          <a:p>
            <a:endParaRPr lang="zh-CN" altLang="en-US" sz="2000">
              <a:latin typeface="方正粗黑宋简体" panose="02000000000000000000" charset="-122"/>
              <a:ea typeface="方正粗黑宋简体" panose="02000000000000000000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图片 29" descr="资源 211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>
            <a:off x="-113665" y="-48895"/>
            <a:ext cx="12419965" cy="6955790"/>
          </a:xfrm>
          <a:prstGeom prst="rect">
            <a:avLst/>
          </a:prstGeom>
        </p:spPr>
      </p:pic>
      <p:pic>
        <p:nvPicPr>
          <p:cNvPr id="20" name="图片 19" descr="资源 3311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569595" y="454025"/>
            <a:ext cx="3613150" cy="3442970"/>
          </a:xfrm>
          <a:prstGeom prst="rect">
            <a:avLst/>
          </a:prstGeom>
        </p:spPr>
      </p:pic>
      <p:pic>
        <p:nvPicPr>
          <p:cNvPr id="10" name="图片 9" descr="资源 2611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438785" y="4121785"/>
            <a:ext cx="2038350" cy="1758950"/>
          </a:xfrm>
          <a:prstGeom prst="rect">
            <a:avLst/>
          </a:prstGeom>
        </p:spPr>
      </p:pic>
      <p:pic>
        <p:nvPicPr>
          <p:cNvPr id="34" name="图片 33" descr="资源 1311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2654935" y="3896995"/>
            <a:ext cx="1527810" cy="1630045"/>
          </a:xfrm>
          <a:prstGeom prst="rect">
            <a:avLst/>
          </a:prstGeom>
        </p:spPr>
      </p:pic>
      <p:pic>
        <p:nvPicPr>
          <p:cNvPr id="17" name="图片 16" descr="资源 3011"/>
          <p:cNvPicPr>
            <a:picLocks noChangeAspect="1"/>
          </p:cNvPicPr>
          <p:nvPr/>
        </p:nvPicPr>
        <p:blipFill>
          <a:blip r:embed="rId5" cstate="screen"/>
          <a:srcRect t="51908" r="-3575"/>
          <a:stretch>
            <a:fillRect/>
          </a:stretch>
        </p:blipFill>
        <p:spPr>
          <a:xfrm>
            <a:off x="4773295" y="-26035"/>
            <a:ext cx="2999105" cy="1464310"/>
          </a:xfrm>
          <a:prstGeom prst="rect">
            <a:avLst/>
          </a:prstGeom>
        </p:spPr>
      </p:pic>
      <p:pic>
        <p:nvPicPr>
          <p:cNvPr id="19" name="图片 18" descr="资源 3211"/>
          <p:cNvPicPr>
            <a:picLocks noChangeAspect="1"/>
          </p:cNvPicPr>
          <p:nvPr/>
        </p:nvPicPr>
        <p:blipFill>
          <a:blip r:embed="rId6" cstate="screen"/>
          <a:stretch>
            <a:fillRect/>
          </a:stretch>
        </p:blipFill>
        <p:spPr>
          <a:xfrm>
            <a:off x="4462145" y="1438275"/>
            <a:ext cx="1089025" cy="850900"/>
          </a:xfrm>
          <a:prstGeom prst="rect">
            <a:avLst/>
          </a:prstGeom>
        </p:spPr>
      </p:pic>
      <p:pic>
        <p:nvPicPr>
          <p:cNvPr id="3" name="图片 2" descr="资源 3511"/>
          <p:cNvPicPr>
            <a:picLocks noChangeAspect="1"/>
          </p:cNvPicPr>
          <p:nvPr/>
        </p:nvPicPr>
        <p:blipFill>
          <a:blip r:embed="rId7" cstate="screen"/>
          <a:stretch>
            <a:fillRect/>
          </a:stretch>
        </p:blipFill>
        <p:spPr>
          <a:xfrm>
            <a:off x="9098280" y="-48895"/>
            <a:ext cx="3079750" cy="306705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4773295" y="3199765"/>
            <a:ext cx="6477000" cy="9220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+mn-ea"/>
                <a:sym typeface="+mn-lt"/>
              </a:rPr>
              <a:t>感</a:t>
            </a:r>
            <a:r>
              <a:rPr lang="en-US" altLang="zh-CN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+mn-ea"/>
                <a:sym typeface="+mn-lt"/>
              </a:rPr>
              <a:t> </a:t>
            </a:r>
            <a:r>
              <a:rPr lang="zh-CN" alt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+mn-ea"/>
                <a:sym typeface="+mn-lt"/>
              </a:rPr>
              <a:t>谢</a:t>
            </a:r>
            <a:r>
              <a:rPr lang="en-US" altLang="zh-CN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+mn-ea"/>
                <a:sym typeface="+mn-lt"/>
              </a:rPr>
              <a:t> </a:t>
            </a:r>
            <a:r>
              <a:rPr lang="zh-CN" alt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+mn-ea"/>
                <a:sym typeface="+mn-lt"/>
              </a:rPr>
              <a:t>您</a:t>
            </a:r>
            <a:r>
              <a:rPr lang="en-US" altLang="zh-CN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+mn-ea"/>
                <a:sym typeface="+mn-lt"/>
              </a:rPr>
              <a:t> </a:t>
            </a:r>
            <a:r>
              <a:rPr lang="zh-CN" alt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+mn-ea"/>
                <a:sym typeface="+mn-lt"/>
              </a:rPr>
              <a:t>的</a:t>
            </a:r>
            <a:r>
              <a:rPr lang="en-US" altLang="zh-CN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+mn-ea"/>
                <a:sym typeface="+mn-lt"/>
              </a:rPr>
              <a:t> </a:t>
            </a:r>
            <a:r>
              <a:rPr lang="zh-CN" alt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+mn-ea"/>
                <a:sym typeface="+mn-lt"/>
              </a:rPr>
              <a:t>聆</a:t>
            </a:r>
            <a:r>
              <a:rPr lang="en-US" altLang="zh-CN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+mn-ea"/>
                <a:sym typeface="+mn-lt"/>
              </a:rPr>
              <a:t> </a:t>
            </a:r>
            <a:r>
              <a:rPr lang="zh-CN" alt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+mn-ea"/>
                <a:sym typeface="+mn-lt"/>
              </a:rPr>
              <a:t>听！</a:t>
            </a:r>
            <a:endParaRPr lang="zh-CN" altLang="en-US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方正粗黑宋简体" panose="02000000000000000000" charset="-122"/>
              <a:ea typeface="方正粗黑宋简体" panose="02000000000000000000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图片 29" descr="资源 211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>
            <a:off x="-123190" y="-48895"/>
            <a:ext cx="12419965" cy="6955790"/>
          </a:xfrm>
          <a:prstGeom prst="rect">
            <a:avLst/>
          </a:prstGeom>
        </p:spPr>
      </p:pic>
      <p:pic>
        <p:nvPicPr>
          <p:cNvPr id="38" name="图片 37" descr="资源 3711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1337945" y="2336800"/>
            <a:ext cx="2962275" cy="2686050"/>
          </a:xfrm>
          <a:prstGeom prst="rect">
            <a:avLst/>
          </a:prstGeom>
        </p:spPr>
      </p:pic>
      <p:pic>
        <p:nvPicPr>
          <p:cNvPr id="12" name="图片 11" descr="资源 811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4465320" y="3714750"/>
            <a:ext cx="320675" cy="1308100"/>
          </a:xfrm>
          <a:prstGeom prst="rect">
            <a:avLst/>
          </a:prstGeom>
        </p:spPr>
      </p:pic>
      <p:pic>
        <p:nvPicPr>
          <p:cNvPr id="23" name="图片 22" descr="资源 1611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3173095" y="1620520"/>
            <a:ext cx="1771650" cy="86995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5782945" y="3714750"/>
            <a:ext cx="4997450" cy="82994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zh-CN" alt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lt"/>
              </a:rPr>
              <a:t>序章</a:t>
            </a:r>
            <a:r>
              <a:rPr lang="en-US" altLang="zh-CN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lt"/>
              </a:rPr>
              <a:t>  </a:t>
            </a:r>
            <a:r>
              <a:rPr lang="zh-CN" alt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lt"/>
              </a:rPr>
              <a:t>教导的技术</a:t>
            </a:r>
            <a:r>
              <a:rPr lang="en-US" altLang="zh-CN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lt"/>
              </a:rPr>
              <a:t> </a:t>
            </a:r>
            <a:endParaRPr lang="en-US" altLang="zh-CN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970319" y="1776641"/>
            <a:ext cx="2623185" cy="9220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5400" b="1" dirty="0">
                <a:solidFill>
                  <a:schemeClr val="tx1"/>
                </a:solidFill>
                <a:cs typeface="+mn-ea"/>
                <a:sym typeface="+mn-lt"/>
              </a:rPr>
              <a:t>part  </a:t>
            </a:r>
            <a:r>
              <a:rPr lang="en-US" altLang="zh-CN" sz="5400" b="1" dirty="0">
                <a:solidFill>
                  <a:schemeClr val="tx1"/>
                </a:solidFill>
                <a:cs typeface="+mn-ea"/>
                <a:sym typeface="+mn-lt"/>
              </a:rPr>
              <a:t>01</a:t>
            </a:r>
            <a:endParaRPr lang="en-US" altLang="zh-CN" sz="54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262370" y="5022850"/>
            <a:ext cx="4369435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  <a:cs typeface="+mn-ea"/>
                <a:sym typeface="+mn-lt"/>
              </a:rPr>
              <a:t>ADD YOUR TITLE HERE</a:t>
            </a:r>
            <a:endParaRPr lang="en-US" altLang="zh-CN" sz="20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cxnSp>
        <p:nvCxnSpPr>
          <p:cNvPr id="5" name="PA_直接连接符 14"/>
          <p:cNvCxnSpPr/>
          <p:nvPr>
            <p:custDataLst>
              <p:tags r:id="rId5"/>
            </p:custDataLst>
          </p:nvPr>
        </p:nvCxnSpPr>
        <p:spPr>
          <a:xfrm>
            <a:off x="6970667" y="2901705"/>
            <a:ext cx="1134043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A_直接连接符 14"/>
          <p:cNvCxnSpPr/>
          <p:nvPr>
            <p:custDataLst>
              <p:tags r:id="rId6"/>
            </p:custDataLst>
          </p:nvPr>
        </p:nvCxnSpPr>
        <p:spPr>
          <a:xfrm>
            <a:off x="8459265" y="2901859"/>
            <a:ext cx="1134043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A_椭圆 16"/>
          <p:cNvSpPr/>
          <p:nvPr>
            <p:custDataLst>
              <p:tags r:id="rId7"/>
            </p:custDataLst>
          </p:nvPr>
        </p:nvSpPr>
        <p:spPr>
          <a:xfrm>
            <a:off x="8228009" y="2847925"/>
            <a:ext cx="108000" cy="10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schemeClr val="tx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1301"/>
          <p:cNvSpPr>
            <a:spLocks noChangeArrowheads="1"/>
          </p:cNvSpPr>
          <p:nvPr/>
        </p:nvSpPr>
        <p:spPr bwMode="auto">
          <a:xfrm>
            <a:off x="5065081" y="2412807"/>
            <a:ext cx="2095500" cy="2095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/>
            <a:r>
              <a:rPr lang="zh-CN" altLang="en-US" sz="3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+mn-ea"/>
                <a:sym typeface="+mn-lt"/>
              </a:rPr>
              <a:t>教导的技术</a:t>
            </a:r>
            <a:endParaRPr lang="zh-CN" altLang="en-US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方正粗黑宋简体" panose="02000000000000000000" charset="-122"/>
              <a:ea typeface="方正粗黑宋简体" panose="02000000000000000000" charset="-122"/>
              <a:cs typeface="+mn-ea"/>
              <a:sym typeface="+mn-lt"/>
            </a:endParaRPr>
          </a:p>
        </p:txBody>
      </p:sp>
      <p:sp>
        <p:nvSpPr>
          <p:cNvPr id="5" name="Shape 1302"/>
          <p:cNvSpPr/>
          <p:nvPr/>
        </p:nvSpPr>
        <p:spPr bwMode="auto">
          <a:xfrm>
            <a:off x="6737673" y="1193481"/>
            <a:ext cx="952500" cy="952335"/>
          </a:xfrm>
          <a:custGeom>
            <a:avLst/>
            <a:gdLst>
              <a:gd name="T0" fmla="*/ 2147483646 w 19679"/>
              <a:gd name="T1" fmla="*/ 2147483646 h 19679"/>
              <a:gd name="T2" fmla="*/ 2147483646 w 19679"/>
              <a:gd name="T3" fmla="*/ 2147483646 h 19679"/>
              <a:gd name="T4" fmla="*/ 2147483646 w 19679"/>
              <a:gd name="T5" fmla="*/ 2147483646 h 19679"/>
              <a:gd name="T6" fmla="*/ 2147483646 w 19679"/>
              <a:gd name="T7" fmla="*/ 2147483646 h 19679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19679"/>
              <a:gd name="T13" fmla="*/ 0 h 19679"/>
              <a:gd name="T14" fmla="*/ 19679 w 19679"/>
              <a:gd name="T15" fmla="*/ 19679 h 1967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lIns="0" tIns="0" rIns="0" bIns="0" anchor="ctr"/>
          <a:lstStyle/>
          <a:p>
            <a:pPr algn="ctr" defTabSz="584200"/>
            <a:r>
              <a:rPr lang="en-US" altLang="zh-CN" sz="2400" b="1" dirty="0">
                <a:solidFill>
                  <a:schemeClr val="bg1"/>
                </a:solidFill>
                <a:cs typeface="+mn-ea"/>
                <a:sym typeface="+mn-lt"/>
              </a:rPr>
              <a:t>0</a:t>
            </a:r>
            <a:r>
              <a:rPr lang="zh-CN" altLang="zh-CN" sz="2400" b="1" dirty="0">
                <a:solidFill>
                  <a:schemeClr val="bg1"/>
                </a:solidFill>
                <a:cs typeface="+mn-ea"/>
                <a:sym typeface="+mn-lt"/>
              </a:rPr>
              <a:t>2</a:t>
            </a:r>
            <a:endParaRPr lang="zh-CN" altLang="zh-CN" sz="24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" name="Shape 1305"/>
          <p:cNvSpPr/>
          <p:nvPr/>
        </p:nvSpPr>
        <p:spPr bwMode="auto">
          <a:xfrm>
            <a:off x="5772152" y="1541109"/>
            <a:ext cx="671512" cy="301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1563" extrusionOk="0">
                <a:moveTo>
                  <a:pt x="0" y="11209"/>
                </a:moveTo>
                <a:cubicBezTo>
                  <a:pt x="9045" y="-10037"/>
                  <a:pt x="18106" y="4094"/>
                  <a:pt x="21600" y="11563"/>
                </a:cubicBezTo>
              </a:path>
            </a:pathLst>
          </a:custGeom>
          <a:solidFill>
            <a:srgbClr val="9C9088"/>
          </a:solidFill>
          <a:ln w="38100" cap="flat">
            <a:solidFill>
              <a:srgbClr val="9C9088"/>
            </a:solidFill>
            <a:prstDash val="solid"/>
            <a:miter lim="400000"/>
            <a:tailEnd type="triangle" w="med" len="med"/>
          </a:ln>
          <a:effectLst/>
        </p:spPr>
        <p:txBody>
          <a:bodyPr lIns="0" tIns="0" rIns="0" bIns="0" anchor="ctr"/>
          <a:lstStyle/>
          <a:p>
            <a:pPr algn="ctr" defTabSz="292100">
              <a:lnSpc>
                <a:spcPct val="110000"/>
              </a:lnSpc>
              <a:spcBef>
                <a:spcPts val="1500"/>
              </a:spcBef>
              <a:defRPr sz="2000">
                <a:solidFill>
                  <a:srgbClr val="4C4C4C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endParaRPr sz="2665" dirty="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7" name="Shape 1306"/>
          <p:cNvSpPr/>
          <p:nvPr/>
        </p:nvSpPr>
        <p:spPr bwMode="auto">
          <a:xfrm rot="8672730">
            <a:off x="7110792" y="4198717"/>
            <a:ext cx="671395" cy="301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1563" extrusionOk="0">
                <a:moveTo>
                  <a:pt x="0" y="11209"/>
                </a:moveTo>
                <a:cubicBezTo>
                  <a:pt x="9045" y="-10037"/>
                  <a:pt x="18106" y="4094"/>
                  <a:pt x="21600" y="11563"/>
                </a:cubicBezTo>
              </a:path>
            </a:pathLst>
          </a:custGeom>
          <a:solidFill>
            <a:srgbClr val="9C9088"/>
          </a:solidFill>
          <a:ln w="38100" cap="flat">
            <a:solidFill>
              <a:srgbClr val="9C9088"/>
            </a:solidFill>
            <a:prstDash val="solid"/>
            <a:miter lim="400000"/>
            <a:tailEnd type="triangle" w="med" len="med"/>
          </a:ln>
          <a:effectLst/>
        </p:spPr>
        <p:txBody>
          <a:bodyPr lIns="0" tIns="0" rIns="0" bIns="0" anchor="ctr"/>
          <a:lstStyle/>
          <a:p>
            <a:pPr algn="ctr" defTabSz="292100">
              <a:lnSpc>
                <a:spcPct val="110000"/>
              </a:lnSpc>
              <a:spcBef>
                <a:spcPts val="1500"/>
              </a:spcBef>
            </a:pPr>
            <a:endParaRPr sz="2400" dirty="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8" name="Shape 1307"/>
          <p:cNvSpPr/>
          <p:nvPr/>
        </p:nvSpPr>
        <p:spPr bwMode="auto">
          <a:xfrm rot="3600000">
            <a:off x="7429564" y="2460418"/>
            <a:ext cx="671395" cy="301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1563" extrusionOk="0">
                <a:moveTo>
                  <a:pt x="0" y="11209"/>
                </a:moveTo>
                <a:cubicBezTo>
                  <a:pt x="9045" y="-10037"/>
                  <a:pt x="18106" y="4094"/>
                  <a:pt x="21600" y="11563"/>
                </a:cubicBezTo>
              </a:path>
            </a:pathLst>
          </a:custGeom>
          <a:solidFill>
            <a:srgbClr val="9C9088"/>
          </a:solidFill>
          <a:ln w="38100" cap="flat">
            <a:solidFill>
              <a:srgbClr val="9C9088"/>
            </a:solidFill>
            <a:prstDash val="solid"/>
            <a:miter lim="400000"/>
            <a:tailEnd type="triangle" w="med" len="med"/>
          </a:ln>
          <a:effectLst/>
        </p:spPr>
        <p:txBody>
          <a:bodyPr lIns="0" tIns="0" rIns="0" bIns="0" anchor="ctr"/>
          <a:lstStyle/>
          <a:p>
            <a:pPr algn="ctr" defTabSz="292100">
              <a:lnSpc>
                <a:spcPct val="110000"/>
              </a:lnSpc>
              <a:spcBef>
                <a:spcPts val="1500"/>
              </a:spcBef>
            </a:pPr>
            <a:endParaRPr sz="2400" dirty="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9" name="Shape 1308"/>
          <p:cNvSpPr/>
          <p:nvPr/>
        </p:nvSpPr>
        <p:spPr bwMode="auto">
          <a:xfrm rot="12960000">
            <a:off x="4600581" y="4202047"/>
            <a:ext cx="673100" cy="301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1563" extrusionOk="0">
                <a:moveTo>
                  <a:pt x="0" y="11209"/>
                </a:moveTo>
                <a:cubicBezTo>
                  <a:pt x="9045" y="-10037"/>
                  <a:pt x="18106" y="4094"/>
                  <a:pt x="21600" y="11563"/>
                </a:cubicBezTo>
              </a:path>
            </a:pathLst>
          </a:custGeom>
          <a:solidFill>
            <a:srgbClr val="9C9088"/>
          </a:solidFill>
          <a:ln w="38100" cap="flat">
            <a:solidFill>
              <a:srgbClr val="9C9088"/>
            </a:solidFill>
            <a:prstDash val="solid"/>
            <a:miter lim="400000"/>
            <a:tailEnd type="triangle" w="med" len="med"/>
          </a:ln>
          <a:effectLst/>
        </p:spPr>
        <p:txBody>
          <a:bodyPr lIns="0" tIns="0" rIns="0" bIns="0" anchor="ctr"/>
          <a:lstStyle/>
          <a:p>
            <a:pPr algn="ctr" defTabSz="292100">
              <a:lnSpc>
                <a:spcPct val="110000"/>
              </a:lnSpc>
              <a:spcBef>
                <a:spcPts val="1500"/>
              </a:spcBef>
            </a:pPr>
            <a:endParaRPr sz="2400" dirty="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10" name="Shape 1309"/>
          <p:cNvSpPr/>
          <p:nvPr/>
        </p:nvSpPr>
        <p:spPr bwMode="auto">
          <a:xfrm rot="18000000">
            <a:off x="4124708" y="2403588"/>
            <a:ext cx="672983" cy="285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1563" extrusionOk="0">
                <a:moveTo>
                  <a:pt x="0" y="11209"/>
                </a:moveTo>
                <a:cubicBezTo>
                  <a:pt x="9045" y="-10037"/>
                  <a:pt x="18106" y="4094"/>
                  <a:pt x="21600" y="11563"/>
                </a:cubicBezTo>
              </a:path>
            </a:pathLst>
          </a:custGeom>
          <a:solidFill>
            <a:srgbClr val="9C9088"/>
          </a:solidFill>
          <a:ln w="38100" cap="flat">
            <a:solidFill>
              <a:srgbClr val="9C9088"/>
            </a:solidFill>
            <a:prstDash val="solid"/>
            <a:miter lim="400000"/>
            <a:tailEnd type="triangle" w="med" len="med"/>
          </a:ln>
          <a:effectLst/>
        </p:spPr>
        <p:txBody>
          <a:bodyPr lIns="0" tIns="0" rIns="0" bIns="0" anchor="ctr"/>
          <a:lstStyle/>
          <a:p>
            <a:pPr algn="ctr" defTabSz="292100">
              <a:lnSpc>
                <a:spcPct val="110000"/>
              </a:lnSpc>
              <a:spcBef>
                <a:spcPts val="1500"/>
              </a:spcBef>
            </a:pPr>
            <a:endParaRPr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2" name="Shape 1312"/>
          <p:cNvSpPr/>
          <p:nvPr/>
        </p:nvSpPr>
        <p:spPr bwMode="auto">
          <a:xfrm>
            <a:off x="7470462" y="2891822"/>
            <a:ext cx="952500" cy="950748"/>
          </a:xfrm>
          <a:custGeom>
            <a:avLst/>
            <a:gdLst>
              <a:gd name="T0" fmla="*/ 2147483646 w 19679"/>
              <a:gd name="T1" fmla="*/ 2147483646 h 19679"/>
              <a:gd name="T2" fmla="*/ 2147483646 w 19679"/>
              <a:gd name="T3" fmla="*/ 2147483646 h 19679"/>
              <a:gd name="T4" fmla="*/ 2147483646 w 19679"/>
              <a:gd name="T5" fmla="*/ 2147483646 h 19679"/>
              <a:gd name="T6" fmla="*/ 2147483646 w 19679"/>
              <a:gd name="T7" fmla="*/ 2147483646 h 19679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19679"/>
              <a:gd name="T13" fmla="*/ 0 h 19679"/>
              <a:gd name="T14" fmla="*/ 19679 w 19679"/>
              <a:gd name="T15" fmla="*/ 19679 h 1967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/>
          <a:p>
            <a:pPr algn="ctr" defTabSz="584200"/>
            <a:r>
              <a:rPr lang="en-US" altLang="zh-CN" sz="2400" b="1" dirty="0">
                <a:solidFill>
                  <a:schemeClr val="bg1"/>
                </a:solidFill>
                <a:cs typeface="+mn-ea"/>
                <a:sym typeface="+mn-lt"/>
              </a:rPr>
              <a:t>0</a:t>
            </a:r>
            <a:r>
              <a:rPr lang="zh-CN" altLang="zh-CN" sz="2400" b="1" dirty="0">
                <a:solidFill>
                  <a:schemeClr val="bg1"/>
                </a:solidFill>
                <a:cs typeface="+mn-ea"/>
                <a:sym typeface="+mn-lt"/>
              </a:rPr>
              <a:t>3</a:t>
            </a:r>
            <a:endParaRPr lang="zh-CN" altLang="zh-CN" sz="24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4" name="Shape 1318"/>
          <p:cNvSpPr/>
          <p:nvPr/>
        </p:nvSpPr>
        <p:spPr bwMode="auto">
          <a:xfrm>
            <a:off x="4525651" y="1189671"/>
            <a:ext cx="952500" cy="952335"/>
          </a:xfrm>
          <a:custGeom>
            <a:avLst/>
            <a:gdLst>
              <a:gd name="T0" fmla="*/ 2147483646 w 19679"/>
              <a:gd name="T1" fmla="*/ 2147483646 h 19679"/>
              <a:gd name="T2" fmla="*/ 2147483646 w 19679"/>
              <a:gd name="T3" fmla="*/ 2147483646 h 19679"/>
              <a:gd name="T4" fmla="*/ 2147483646 w 19679"/>
              <a:gd name="T5" fmla="*/ 2147483646 h 19679"/>
              <a:gd name="T6" fmla="*/ 2147483646 w 19679"/>
              <a:gd name="T7" fmla="*/ 2147483646 h 19679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19679"/>
              <a:gd name="T13" fmla="*/ 0 h 19679"/>
              <a:gd name="T14" fmla="*/ 19679 w 19679"/>
              <a:gd name="T15" fmla="*/ 19679 h 1967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lIns="0" tIns="0" rIns="0" bIns="0" anchor="ctr"/>
          <a:lstStyle>
            <a:lvl1pPr defTabSz="5842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1pPr>
            <a:lvl2pPr defTabSz="5842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2pPr>
            <a:lvl3pPr defTabSz="5842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3pPr>
            <a:lvl4pPr defTabSz="5842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4pPr>
            <a:lvl5pPr defTabSz="5842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5pPr>
            <a:lvl6pPr marL="2284730" indent="-913130" defTabSz="584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6pPr>
            <a:lvl7pPr marL="2741930" indent="-913130" defTabSz="584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7pPr>
            <a:lvl8pPr marL="3199130" indent="-913130" defTabSz="584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8pPr>
            <a:lvl9pPr marL="3656330" indent="-913130" defTabSz="584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zh-CN" sz="2400" b="1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01</a:t>
            </a:r>
            <a:endParaRPr lang="zh-CN" altLang="zh-CN" sz="2400" b="1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5" name="Shape 1321"/>
          <p:cNvSpPr/>
          <p:nvPr/>
        </p:nvSpPr>
        <p:spPr bwMode="auto">
          <a:xfrm>
            <a:off x="3858901" y="2885501"/>
            <a:ext cx="952500" cy="952335"/>
          </a:xfrm>
          <a:custGeom>
            <a:avLst/>
            <a:gdLst>
              <a:gd name="T0" fmla="*/ 2147483646 w 19679"/>
              <a:gd name="T1" fmla="*/ 2147483646 h 19679"/>
              <a:gd name="T2" fmla="*/ 2147483646 w 19679"/>
              <a:gd name="T3" fmla="*/ 2147483646 h 19679"/>
              <a:gd name="T4" fmla="*/ 2147483646 w 19679"/>
              <a:gd name="T5" fmla="*/ 2147483646 h 19679"/>
              <a:gd name="T6" fmla="*/ 2147483646 w 19679"/>
              <a:gd name="T7" fmla="*/ 2147483646 h 19679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19679"/>
              <a:gd name="T13" fmla="*/ 0 h 19679"/>
              <a:gd name="T14" fmla="*/ 19679 w 19679"/>
              <a:gd name="T15" fmla="*/ 19679 h 1967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lIns="0" tIns="0" rIns="0" bIns="0" anchor="ctr"/>
          <a:lstStyle/>
          <a:p>
            <a:pPr algn="ctr" defTabSz="584200"/>
            <a:r>
              <a:rPr lang="en-US" altLang="zh-CN" sz="2400" b="1" dirty="0">
                <a:solidFill>
                  <a:schemeClr val="bg1"/>
                </a:solidFill>
                <a:cs typeface="+mn-ea"/>
                <a:sym typeface="+mn-lt"/>
              </a:rPr>
              <a:t>0</a:t>
            </a:r>
            <a:r>
              <a:rPr lang="zh-CN" altLang="zh-CN" sz="2400" b="1" dirty="0">
                <a:solidFill>
                  <a:schemeClr val="bg1"/>
                </a:solidFill>
                <a:cs typeface="+mn-ea"/>
                <a:sym typeface="+mn-lt"/>
              </a:rPr>
              <a:t>5</a:t>
            </a:r>
            <a:endParaRPr lang="zh-CN" altLang="zh-CN" sz="24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6" name="Shape 1324"/>
          <p:cNvSpPr/>
          <p:nvPr/>
        </p:nvSpPr>
        <p:spPr bwMode="auto">
          <a:xfrm>
            <a:off x="5636901" y="4083111"/>
            <a:ext cx="952500" cy="952335"/>
          </a:xfrm>
          <a:custGeom>
            <a:avLst/>
            <a:gdLst>
              <a:gd name="T0" fmla="*/ 2147483646 w 19679"/>
              <a:gd name="T1" fmla="*/ 2147483646 h 19679"/>
              <a:gd name="T2" fmla="*/ 2147483646 w 19679"/>
              <a:gd name="T3" fmla="*/ 2147483646 h 19679"/>
              <a:gd name="T4" fmla="*/ 2147483646 w 19679"/>
              <a:gd name="T5" fmla="*/ 2147483646 h 19679"/>
              <a:gd name="T6" fmla="*/ 2147483646 w 19679"/>
              <a:gd name="T7" fmla="*/ 2147483646 h 19679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19679"/>
              <a:gd name="T13" fmla="*/ 0 h 19679"/>
              <a:gd name="T14" fmla="*/ 19679 w 19679"/>
              <a:gd name="T15" fmla="*/ 19679 h 1967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lIns="0" tIns="0" rIns="0" bIns="0" anchor="ctr"/>
          <a:lstStyle/>
          <a:p>
            <a:pPr algn="ctr" defTabSz="584200"/>
            <a:r>
              <a:rPr lang="en-US" altLang="zh-CN" sz="2400" b="1" dirty="0">
                <a:solidFill>
                  <a:schemeClr val="bg1"/>
                </a:solidFill>
                <a:cs typeface="+mn-ea"/>
                <a:sym typeface="+mn-lt"/>
              </a:rPr>
              <a:t>0</a:t>
            </a:r>
            <a:r>
              <a:rPr lang="zh-CN" altLang="zh-CN" sz="2400" b="1" dirty="0">
                <a:solidFill>
                  <a:schemeClr val="bg1"/>
                </a:solidFill>
                <a:cs typeface="+mn-ea"/>
                <a:sym typeface="+mn-lt"/>
              </a:rPr>
              <a:t>4</a:t>
            </a:r>
            <a:endParaRPr lang="zh-CN" altLang="zh-CN" sz="24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7" name="Subtitle 2"/>
          <p:cNvSpPr txBox="1"/>
          <p:nvPr/>
        </p:nvSpPr>
        <p:spPr bwMode="auto">
          <a:xfrm>
            <a:off x="7742562" y="1643955"/>
            <a:ext cx="312737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2" rIns="91425" bIns="45712">
            <a:spAutoFit/>
          </a:bodyPr>
          <a:lstStyle>
            <a:lvl1pPr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5pPr>
            <a:lvl6pPr marL="25146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6pPr>
            <a:lvl7pPr marL="29718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7pPr>
            <a:lvl8pPr marL="34290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8pPr>
            <a:lvl9pPr marL="38862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9pPr>
          </a:lstStyle>
          <a:p>
            <a:pPr defTabSz="1216660">
              <a:spcBef>
                <a:spcPct val="20000"/>
              </a:spcBef>
              <a:defRPr/>
            </a:pPr>
            <a:r>
              <a:rPr lang="zh-CN" altLang="en-US" sz="1600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+mn-ea"/>
                <a:sym typeface="+mn-lt"/>
              </a:rPr>
              <a:t>教师的脑海中是否存在学生的理想形象，是决定班级成长、班级氛围的关键因素</a:t>
            </a:r>
            <a:endParaRPr lang="zh-CN" altLang="en-US" sz="1600" dirty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+mn-ea"/>
              <a:sym typeface="+mn-lt"/>
            </a:endParaRPr>
          </a:p>
        </p:txBody>
      </p:sp>
      <p:sp>
        <p:nvSpPr>
          <p:cNvPr id="18" name="TextBox 46"/>
          <p:cNvSpPr txBox="1">
            <a:spLocks noChangeArrowheads="1"/>
          </p:cNvSpPr>
          <p:nvPr/>
        </p:nvSpPr>
        <p:spPr bwMode="auto">
          <a:xfrm>
            <a:off x="7742240" y="1189353"/>
            <a:ext cx="2330452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23" tIns="60961" rIns="121923" bIns="60961">
            <a:spAutoFit/>
          </a:bodyPr>
          <a:lstStyle>
            <a:lvl1pPr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5pPr>
            <a:lvl6pPr marL="25146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6pPr>
            <a:lvl7pPr marL="29718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7pPr>
            <a:lvl8pPr marL="34290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8pPr>
            <a:lvl9pPr marL="38862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9pPr>
          </a:lstStyle>
          <a:p>
            <a:r>
              <a:rPr lang="zh-CN" altLang="en-US" b="1" dirty="0">
                <a:solidFill>
                  <a:schemeClr val="tx1"/>
                </a:solidFill>
                <a:latin typeface="方正粗黑宋简体" panose="02000000000000000000" charset="-122"/>
                <a:ea typeface="方正粗黑宋简体" panose="02000000000000000000" charset="-122"/>
                <a:cs typeface="+mn-ea"/>
                <a:sym typeface="+mn-lt"/>
              </a:rPr>
              <a:t>描绘出理想形象</a:t>
            </a:r>
            <a:endParaRPr lang="zh-CN" altLang="en-US" b="1" dirty="0">
              <a:solidFill>
                <a:schemeClr val="tx1"/>
              </a:solidFill>
              <a:latin typeface="方正粗黑宋简体" panose="02000000000000000000" charset="-122"/>
              <a:ea typeface="方正粗黑宋简体" panose="02000000000000000000" charset="-122"/>
              <a:cs typeface="+mn-ea"/>
              <a:sym typeface="+mn-lt"/>
            </a:endParaRPr>
          </a:p>
        </p:txBody>
      </p:sp>
      <p:sp>
        <p:nvSpPr>
          <p:cNvPr id="19" name="Subtitle 2"/>
          <p:cNvSpPr txBox="1"/>
          <p:nvPr/>
        </p:nvSpPr>
        <p:spPr bwMode="auto">
          <a:xfrm>
            <a:off x="8617274" y="3310538"/>
            <a:ext cx="3127375" cy="582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2" rIns="91425" bIns="45712">
            <a:spAutoFit/>
          </a:bodyPr>
          <a:lstStyle>
            <a:lvl1pPr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5pPr>
            <a:lvl6pPr marL="25146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6pPr>
            <a:lvl7pPr marL="29718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7pPr>
            <a:lvl8pPr marL="34290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8pPr>
            <a:lvl9pPr marL="38862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9pPr>
          </a:lstStyle>
          <a:p>
            <a:pPr defTabSz="1216660">
              <a:spcBef>
                <a:spcPct val="20000"/>
              </a:spcBef>
              <a:defRPr/>
            </a:pPr>
            <a:r>
              <a:rPr lang="zh-CN" altLang="en-US" sz="1600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+mn-ea"/>
                <a:sym typeface="+mn-lt"/>
              </a:rPr>
              <a:t>对学生高标准、严要求，但有时也要适当降低期望</a:t>
            </a:r>
            <a:endParaRPr lang="zh-CN" altLang="en-US" sz="1600" dirty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+mn-ea"/>
              <a:sym typeface="+mn-lt"/>
            </a:endParaRPr>
          </a:p>
        </p:txBody>
      </p:sp>
      <p:sp>
        <p:nvSpPr>
          <p:cNvPr id="20" name="TextBox 46"/>
          <p:cNvSpPr txBox="1">
            <a:spLocks noChangeArrowheads="1"/>
          </p:cNvSpPr>
          <p:nvPr/>
        </p:nvSpPr>
        <p:spPr bwMode="auto">
          <a:xfrm>
            <a:off x="8617588" y="2891499"/>
            <a:ext cx="2330452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23" tIns="60961" rIns="121923" bIns="60961">
            <a:spAutoFit/>
          </a:bodyPr>
          <a:lstStyle>
            <a:lvl1pPr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5pPr>
            <a:lvl6pPr marL="25146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6pPr>
            <a:lvl7pPr marL="29718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7pPr>
            <a:lvl8pPr marL="34290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8pPr>
            <a:lvl9pPr marL="38862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9pPr>
          </a:lstStyle>
          <a:p>
            <a:r>
              <a:rPr lang="zh-CN" altLang="en-US" b="1" dirty="0">
                <a:solidFill>
                  <a:schemeClr val="tx1"/>
                </a:solidFill>
                <a:latin typeface="方正粗黑宋简体" panose="02000000000000000000" charset="-122"/>
                <a:ea typeface="方正粗黑宋简体" panose="02000000000000000000" charset="-122"/>
                <a:cs typeface="+mn-ea"/>
                <a:sym typeface="+mn-lt"/>
              </a:rPr>
              <a:t>抱有理想、降低期望</a:t>
            </a:r>
            <a:endParaRPr lang="zh-CN" altLang="en-US" b="1" dirty="0">
              <a:solidFill>
                <a:schemeClr val="tx1"/>
              </a:solidFill>
              <a:latin typeface="方正粗黑宋简体" panose="02000000000000000000" charset="-122"/>
              <a:ea typeface="方正粗黑宋简体" panose="02000000000000000000" charset="-122"/>
              <a:cs typeface="+mn-ea"/>
              <a:sym typeface="+mn-lt"/>
            </a:endParaRPr>
          </a:p>
        </p:txBody>
      </p:sp>
      <p:sp>
        <p:nvSpPr>
          <p:cNvPr id="21" name="Subtitle 2"/>
          <p:cNvSpPr txBox="1"/>
          <p:nvPr/>
        </p:nvSpPr>
        <p:spPr bwMode="auto">
          <a:xfrm>
            <a:off x="4819650" y="5469255"/>
            <a:ext cx="3474720" cy="335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45712" rIns="91425" bIns="45712">
            <a:spAutoFit/>
          </a:bodyPr>
          <a:lstStyle>
            <a:lvl1pPr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5pPr>
            <a:lvl6pPr marL="25146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6pPr>
            <a:lvl7pPr marL="29718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7pPr>
            <a:lvl8pPr marL="34290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8pPr>
            <a:lvl9pPr marL="38862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9pPr>
          </a:lstStyle>
          <a:p>
            <a:pPr defTabSz="1216660">
              <a:spcBef>
                <a:spcPct val="20000"/>
              </a:spcBef>
              <a:defRPr/>
            </a:pPr>
            <a:r>
              <a:rPr lang="zh-CN" altLang="en-US" sz="1600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+mn-ea"/>
                <a:sym typeface="+mn-lt"/>
              </a:rPr>
              <a:t>表扬、批评、提问、鼓励、反向激励</a:t>
            </a:r>
            <a:endParaRPr lang="zh-CN" altLang="en-US" sz="1600" dirty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+mn-ea"/>
              <a:sym typeface="+mn-lt"/>
            </a:endParaRPr>
          </a:p>
        </p:txBody>
      </p:sp>
      <p:sp>
        <p:nvSpPr>
          <p:cNvPr id="22" name="TextBox 46"/>
          <p:cNvSpPr txBox="1">
            <a:spLocks noChangeArrowheads="1"/>
          </p:cNvSpPr>
          <p:nvPr/>
        </p:nvSpPr>
        <p:spPr bwMode="auto">
          <a:xfrm>
            <a:off x="5217481" y="5101628"/>
            <a:ext cx="2330452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23" tIns="60961" rIns="121923" bIns="60961">
            <a:spAutoFit/>
          </a:bodyPr>
          <a:lstStyle>
            <a:lvl1pPr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5pPr>
            <a:lvl6pPr marL="25146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6pPr>
            <a:lvl7pPr marL="29718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7pPr>
            <a:lvl8pPr marL="34290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8pPr>
            <a:lvl9pPr marL="38862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9pPr>
          </a:lstStyle>
          <a:p>
            <a:r>
              <a:rPr lang="zh-CN" altLang="en-US" b="1" dirty="0">
                <a:solidFill>
                  <a:schemeClr val="tx1"/>
                </a:solidFill>
                <a:latin typeface="方正粗黑宋简体" panose="02000000000000000000" charset="-122"/>
                <a:ea typeface="方正粗黑宋简体" panose="02000000000000000000" charset="-122"/>
                <a:cs typeface="+mn-ea"/>
                <a:sym typeface="+mn-lt"/>
              </a:rPr>
              <a:t>多种模式的教导语言</a:t>
            </a:r>
            <a:endParaRPr lang="zh-CN" altLang="en-US" b="1" dirty="0">
              <a:solidFill>
                <a:schemeClr val="tx1"/>
              </a:solidFill>
              <a:latin typeface="方正粗黑宋简体" panose="02000000000000000000" charset="-122"/>
              <a:ea typeface="方正粗黑宋简体" panose="02000000000000000000" charset="-122"/>
              <a:cs typeface="+mn-ea"/>
              <a:sym typeface="+mn-lt"/>
            </a:endParaRPr>
          </a:p>
        </p:txBody>
      </p:sp>
      <p:sp>
        <p:nvSpPr>
          <p:cNvPr id="23" name="Subtitle 2"/>
          <p:cNvSpPr txBox="1"/>
          <p:nvPr/>
        </p:nvSpPr>
        <p:spPr bwMode="auto">
          <a:xfrm>
            <a:off x="1104315" y="1611268"/>
            <a:ext cx="3127375" cy="582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2" rIns="91425" bIns="45712">
            <a:spAutoFit/>
          </a:bodyPr>
          <a:lstStyle>
            <a:lvl1pPr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5pPr>
            <a:lvl6pPr marL="25146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6pPr>
            <a:lvl7pPr marL="29718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7pPr>
            <a:lvl8pPr marL="34290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8pPr>
            <a:lvl9pPr marL="38862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9pPr>
          </a:lstStyle>
          <a:p>
            <a:pPr algn="l" defTabSz="1216660">
              <a:spcBef>
                <a:spcPct val="20000"/>
              </a:spcBef>
              <a:defRPr/>
            </a:pPr>
            <a:r>
              <a:rPr lang="zh-CN" altLang="en-US" sz="1600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+mn-ea"/>
                <a:sym typeface="+mn-lt"/>
              </a:rPr>
              <a:t>富有温情的语言可以安抚心灵，促进学生身心健康</a:t>
            </a:r>
            <a:endParaRPr lang="zh-CN" altLang="en-US" sz="1600" dirty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+mn-ea"/>
              <a:sym typeface="+mn-lt"/>
            </a:endParaRPr>
          </a:p>
        </p:txBody>
      </p:sp>
      <p:sp>
        <p:nvSpPr>
          <p:cNvPr id="24" name="TextBox 46"/>
          <p:cNvSpPr txBox="1">
            <a:spLocks noChangeArrowheads="1"/>
          </p:cNvSpPr>
          <p:nvPr/>
        </p:nvSpPr>
        <p:spPr bwMode="auto">
          <a:xfrm>
            <a:off x="1694815" y="1189355"/>
            <a:ext cx="2830830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23" tIns="60961" rIns="121923" bIns="60961">
            <a:spAutoFit/>
          </a:bodyPr>
          <a:lstStyle>
            <a:lvl1pPr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5pPr>
            <a:lvl6pPr marL="25146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6pPr>
            <a:lvl7pPr marL="29718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7pPr>
            <a:lvl8pPr marL="34290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8pPr>
            <a:lvl9pPr marL="38862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9pPr>
          </a:lstStyle>
          <a:p>
            <a:r>
              <a:rPr lang="zh-CN" altLang="en-US" b="1" dirty="0">
                <a:solidFill>
                  <a:schemeClr val="tx1"/>
                </a:solidFill>
                <a:latin typeface="方正粗黑宋简体" panose="02000000000000000000" charset="-122"/>
                <a:ea typeface="方正粗黑宋简体" panose="02000000000000000000" charset="-122"/>
                <a:cs typeface="+mn-ea"/>
                <a:sym typeface="+mn-lt"/>
              </a:rPr>
              <a:t>语言是连通心灵的桥梁</a:t>
            </a:r>
            <a:endParaRPr lang="zh-CN" altLang="en-US" b="1" dirty="0">
              <a:solidFill>
                <a:schemeClr val="tx1"/>
              </a:solidFill>
              <a:latin typeface="方正粗黑宋简体" panose="02000000000000000000" charset="-122"/>
              <a:ea typeface="方正粗黑宋简体" panose="02000000000000000000" charset="-122"/>
              <a:cs typeface="+mn-ea"/>
              <a:sym typeface="+mn-lt"/>
            </a:endParaRPr>
          </a:p>
        </p:txBody>
      </p:sp>
      <p:sp>
        <p:nvSpPr>
          <p:cNvPr id="25" name="Subtitle 2"/>
          <p:cNvSpPr txBox="1"/>
          <p:nvPr/>
        </p:nvSpPr>
        <p:spPr bwMode="auto">
          <a:xfrm>
            <a:off x="365765" y="3313068"/>
            <a:ext cx="3127375" cy="335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2" rIns="91425" bIns="45712">
            <a:spAutoFit/>
          </a:bodyPr>
          <a:lstStyle>
            <a:lvl1pPr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5pPr>
            <a:lvl6pPr marL="25146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6pPr>
            <a:lvl7pPr marL="29718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7pPr>
            <a:lvl8pPr marL="34290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8pPr>
            <a:lvl9pPr marL="38862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9pPr>
          </a:lstStyle>
          <a:p>
            <a:pPr algn="r" defTabSz="1216660">
              <a:spcBef>
                <a:spcPct val="20000"/>
              </a:spcBef>
              <a:defRPr/>
            </a:pPr>
            <a:r>
              <a:rPr lang="zh-CN" altLang="en-US" sz="1600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+mn-ea"/>
                <a:sym typeface="+mn-lt"/>
              </a:rPr>
              <a:t>个人、团体、全体</a:t>
            </a:r>
            <a:endParaRPr lang="zh-CN" altLang="en-US" sz="1600" dirty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+mn-ea"/>
              <a:sym typeface="+mn-lt"/>
            </a:endParaRPr>
          </a:p>
        </p:txBody>
      </p:sp>
      <p:sp>
        <p:nvSpPr>
          <p:cNvPr id="26" name="TextBox 46"/>
          <p:cNvSpPr txBox="1">
            <a:spLocks noChangeArrowheads="1"/>
          </p:cNvSpPr>
          <p:nvPr/>
        </p:nvSpPr>
        <p:spPr bwMode="auto">
          <a:xfrm>
            <a:off x="1207770" y="2885440"/>
            <a:ext cx="2919730" cy="398780"/>
          </a:xfrm>
          <a:prstGeom prst="rect">
            <a:avLst/>
          </a:prstGeom>
        </p:spPr>
        <p:txBody>
          <a:bodyPr wrap="square" lIns="121923" tIns="60961" rIns="121923" bIns="60961">
            <a:spAutoFit/>
          </a:bodyPr>
          <a:lstStyle>
            <a:lvl1pPr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5pPr>
            <a:lvl6pPr marL="25146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6pPr>
            <a:lvl7pPr marL="29718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7pPr>
            <a:lvl8pPr marL="34290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8pPr>
            <a:lvl9pPr marL="38862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9pPr>
          </a:lstStyle>
          <a:p>
            <a:r>
              <a:rPr lang="zh-CN" altLang="en-US" b="1" dirty="0">
                <a:solidFill>
                  <a:schemeClr val="tx1"/>
                </a:solidFill>
                <a:latin typeface="方正粗黑宋简体" panose="02000000000000000000" charset="-122"/>
                <a:ea typeface="方正粗黑宋简体" panose="02000000000000000000" charset="-122"/>
                <a:cs typeface="+mn-ea"/>
                <a:sym typeface="+mn-lt"/>
              </a:rPr>
              <a:t>改变教导语言的使用对象</a:t>
            </a:r>
            <a:endParaRPr lang="zh-CN" altLang="en-US" b="1" dirty="0">
              <a:solidFill>
                <a:schemeClr val="tx1"/>
              </a:solidFill>
              <a:latin typeface="方正粗黑宋简体" panose="02000000000000000000" charset="-122"/>
              <a:ea typeface="方正粗黑宋简体" panose="02000000000000000000" charset="-122"/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141730" y="483870"/>
            <a:ext cx="4631055" cy="3683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1155700" y="377825"/>
            <a:ext cx="4281170" cy="4603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en-US" altLang="zh-CN" sz="24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     </a:t>
            </a:r>
            <a:r>
              <a:rPr lang="zh-CN" altLang="en-US" sz="24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序章</a:t>
            </a:r>
            <a:r>
              <a:rPr lang="en-US" altLang="zh-CN" sz="24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   </a:t>
            </a:r>
            <a:r>
              <a:rPr lang="zh-CN" altLang="en-US" sz="24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教导的技术</a:t>
            </a:r>
            <a:endParaRPr lang="zh-CN" altLang="en-US" sz="2400" b="1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83260" y="5885180"/>
            <a:ext cx="1085977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accent2">
                    <a:lumMod val="75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</a:rPr>
              <a:t>教导的技术，在面对学生个人、团体或者集体时，既要对他们抱有美好的期待，同时也要做好达不到预期的心理准备，并运用赋有温情的语言与多模式的教导方式，使学生感受到教师的关爱。</a:t>
            </a:r>
            <a:endParaRPr lang="zh-CN" altLang="en-US">
              <a:solidFill>
                <a:schemeClr val="accent2">
                  <a:lumMod val="75000"/>
                </a:schemeClr>
              </a:solidFill>
              <a:latin typeface="方正粗黑宋简体" panose="02000000000000000000" charset="-122"/>
              <a:ea typeface="方正粗黑宋简体" panose="02000000000000000000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00"/>
                            </p:stCondLst>
                            <p:childTnLst>
                              <p:par>
                                <p:cTn id="8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000"/>
                            </p:stCondLst>
                            <p:childTnLst>
                              <p:par>
                                <p:cTn id="9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500"/>
                            </p:stCondLst>
                            <p:childTnLst>
                              <p:par>
                                <p:cTn id="10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bldLvl="0" animBg="1"/>
      <p:bldP spid="6" grpId="0" bldLvl="0" animBg="1"/>
      <p:bldP spid="7" grpId="0" bldLvl="0" animBg="1"/>
      <p:bldP spid="8" grpId="0" bldLvl="0" animBg="1"/>
      <p:bldP spid="9" grpId="0" bldLvl="0" animBg="1"/>
      <p:bldP spid="10" grpId="0" bldLvl="0" animBg="1"/>
      <p:bldP spid="12" grpId="0" bldLvl="0" animBg="1"/>
      <p:bldP spid="14" grpId="0" bldLvl="0" animBg="1"/>
      <p:bldP spid="15" grpId="0" bldLvl="0" animBg="1"/>
      <p:bldP spid="16" grpId="0" bldLvl="0" animBg="1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11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图片 29" descr="资源 211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>
            <a:off x="-123190" y="-48895"/>
            <a:ext cx="12419965" cy="6955790"/>
          </a:xfrm>
          <a:prstGeom prst="rect">
            <a:avLst/>
          </a:prstGeom>
        </p:spPr>
      </p:pic>
      <p:pic>
        <p:nvPicPr>
          <p:cNvPr id="38" name="图片 37" descr="资源 3711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1337945" y="2336800"/>
            <a:ext cx="2962275" cy="2686050"/>
          </a:xfrm>
          <a:prstGeom prst="rect">
            <a:avLst/>
          </a:prstGeom>
        </p:spPr>
      </p:pic>
      <p:pic>
        <p:nvPicPr>
          <p:cNvPr id="12" name="图片 11" descr="资源 811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4465320" y="3714750"/>
            <a:ext cx="320675" cy="1308100"/>
          </a:xfrm>
          <a:prstGeom prst="rect">
            <a:avLst/>
          </a:prstGeom>
        </p:spPr>
      </p:pic>
      <p:pic>
        <p:nvPicPr>
          <p:cNvPr id="23" name="图片 22" descr="资源 1611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3173095" y="1620520"/>
            <a:ext cx="1771650" cy="86995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5796280" y="3282315"/>
            <a:ext cx="4997450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+mn-ea"/>
                <a:sym typeface="+mn-lt"/>
              </a:rPr>
              <a:t>表扬的语言</a:t>
            </a:r>
            <a:endParaRPr lang="zh-CN" altLang="en-US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方正粗黑宋简体" panose="02000000000000000000" charset="-122"/>
              <a:ea typeface="方正粗黑宋简体" panose="02000000000000000000" charset="-122"/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970319" y="1776641"/>
            <a:ext cx="2623185" cy="9220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5400" b="1" dirty="0">
                <a:solidFill>
                  <a:schemeClr val="tx1"/>
                </a:solidFill>
                <a:cs typeface="+mn-ea"/>
                <a:sym typeface="+mn-lt"/>
              </a:rPr>
              <a:t>part  </a:t>
            </a:r>
            <a:r>
              <a:rPr lang="en-US" altLang="zh-CN" sz="5400" b="1" dirty="0">
                <a:solidFill>
                  <a:schemeClr val="tx1"/>
                </a:solidFill>
                <a:cs typeface="+mn-ea"/>
                <a:sym typeface="+mn-lt"/>
              </a:rPr>
              <a:t>02</a:t>
            </a:r>
            <a:endParaRPr lang="en-US" altLang="zh-CN" sz="54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262370" y="4624070"/>
            <a:ext cx="4369435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  <a:cs typeface="+mn-ea"/>
                <a:sym typeface="+mn-lt"/>
              </a:rPr>
              <a:t>ADD YOUR TITLE HERE</a:t>
            </a:r>
            <a:endParaRPr lang="en-US" altLang="zh-CN" sz="20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cxnSp>
        <p:nvCxnSpPr>
          <p:cNvPr id="5" name="PA_直接连接符 14"/>
          <p:cNvCxnSpPr/>
          <p:nvPr>
            <p:custDataLst>
              <p:tags r:id="rId5"/>
            </p:custDataLst>
          </p:nvPr>
        </p:nvCxnSpPr>
        <p:spPr>
          <a:xfrm>
            <a:off x="7107192" y="2698505"/>
            <a:ext cx="1134043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A_直接连接符 14"/>
          <p:cNvCxnSpPr/>
          <p:nvPr>
            <p:custDataLst>
              <p:tags r:id="rId6"/>
            </p:custDataLst>
          </p:nvPr>
        </p:nvCxnSpPr>
        <p:spPr>
          <a:xfrm>
            <a:off x="8348775" y="2698659"/>
            <a:ext cx="1134043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A_椭圆 16"/>
          <p:cNvSpPr/>
          <p:nvPr>
            <p:custDataLst>
              <p:tags r:id="rId7"/>
            </p:custDataLst>
          </p:nvPr>
        </p:nvSpPr>
        <p:spPr>
          <a:xfrm>
            <a:off x="8241344" y="2661870"/>
            <a:ext cx="108000" cy="10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schemeClr val="tx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14344"/>
          <p:cNvSpPr/>
          <p:nvPr/>
        </p:nvSpPr>
        <p:spPr>
          <a:xfrm flipH="1">
            <a:off x="5626100" y="1452880"/>
            <a:ext cx="718820" cy="15240"/>
          </a:xfrm>
          <a:prstGeom prst="line">
            <a:avLst/>
          </a:prstGeom>
          <a:ln w="6350">
            <a:solidFill>
              <a:sysClr val="windowText" lastClr="000000">
                <a:lumMod val="75000"/>
                <a:lumOff val="25000"/>
              </a:sysClr>
            </a:solidFill>
            <a:prstDash val="dash"/>
            <a:round/>
            <a:headEnd type="oval"/>
          </a:ln>
        </p:spPr>
        <p:txBody>
          <a:bodyPr lIns="0" tIns="0" rIns="0" bIns="0"/>
          <a:lstStyle/>
          <a:p>
            <a:pPr defTabSz="1219200">
              <a:defRPr sz="1200"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600" kern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6" name="Shape 14345"/>
          <p:cNvSpPr/>
          <p:nvPr/>
        </p:nvSpPr>
        <p:spPr>
          <a:xfrm>
            <a:off x="6481731" y="1258514"/>
            <a:ext cx="2187687" cy="42799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60959" tIns="60959" rIns="60959" bIns="60959" numCol="1" anchor="t">
            <a:spAutoFit/>
          </a:bodyPr>
          <a:lstStyle>
            <a:lvl1pPr>
              <a:spcBef>
                <a:spcPts val="200"/>
              </a:spcBef>
              <a:defRPr sz="1200">
                <a:solidFill>
                  <a:srgbClr val="3A5063"/>
                </a:solidFill>
                <a:uFill>
                  <a:solidFill>
                    <a:srgbClr val="3A5063"/>
                  </a:solidFill>
                </a:uFill>
                <a:latin typeface="Roboto condensed"/>
                <a:ea typeface="Roboto condensed"/>
                <a:cs typeface="Roboto condensed"/>
                <a:sym typeface="Roboto condensed"/>
              </a:defRPr>
            </a:lvl1pPr>
          </a:lstStyle>
          <a:p>
            <a:r>
              <a:rPr lang="zh-CN" altLang="en-US" sz="2000" dirty="0">
                <a:solidFill>
                  <a:schemeClr val="accent4"/>
                </a:solidFill>
                <a:latin typeface="方正粗黑宋简体" panose="02000000000000000000" charset="-122"/>
                <a:ea typeface="方正粗黑宋简体" panose="02000000000000000000" charset="-122"/>
                <a:cs typeface="+mn-ea"/>
                <a:sym typeface="+mn-lt"/>
              </a:rPr>
              <a:t>表扬语言的要点</a:t>
            </a:r>
            <a:endParaRPr lang="zh-CN" altLang="en-US" sz="2000" dirty="0">
              <a:solidFill>
                <a:schemeClr val="accent4"/>
              </a:solidFill>
              <a:latin typeface="方正粗黑宋简体" panose="02000000000000000000" charset="-122"/>
              <a:ea typeface="方正粗黑宋简体" panose="02000000000000000000" charset="-122"/>
              <a:cs typeface="+mn-ea"/>
              <a:sym typeface="+mn-lt"/>
            </a:endParaRPr>
          </a:p>
        </p:txBody>
      </p:sp>
      <p:sp>
        <p:nvSpPr>
          <p:cNvPr id="7" name="Shape 14346"/>
          <p:cNvSpPr/>
          <p:nvPr/>
        </p:nvSpPr>
        <p:spPr>
          <a:xfrm>
            <a:off x="6481445" y="1743710"/>
            <a:ext cx="4042410" cy="181292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60959" tIns="60959" rIns="60959" bIns="60959" numCol="1" anchor="t">
            <a:spAutoFit/>
          </a:bodyPr>
          <a:lstStyle>
            <a:lvl1pPr>
              <a:lnSpc>
                <a:spcPct val="120000"/>
              </a:lnSpc>
              <a:spcBef>
                <a:spcPts val="100"/>
              </a:spcBef>
              <a:defRPr sz="700">
                <a:solidFill>
                  <a:srgbClr val="808080"/>
                </a:solidFill>
                <a:uFill>
                  <a:solidFill>
                    <a:srgbClr val="808080"/>
                  </a:solidFill>
                </a:uFill>
                <a:latin typeface="Roboto condensed"/>
                <a:ea typeface="Roboto condensed"/>
                <a:cs typeface="Roboto condensed"/>
                <a:sym typeface="Roboto condensed"/>
              </a:defRPr>
            </a:lvl1pPr>
          </a:lstStyle>
          <a:p>
            <a:pPr fontAlgn="auto">
              <a:lnSpc>
                <a:spcPts val="2200"/>
              </a:lnSpc>
              <a:spcBef>
                <a:spcPts val="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lang="en-US" altLang="zh-CN" dirty="0">
                <a:solidFill>
                  <a:schemeClr val="tx1"/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1.</a:t>
            </a:r>
            <a:r>
              <a:rPr lang="zh-CN" altLang="en-US" dirty="0">
                <a:solidFill>
                  <a:schemeClr val="tx1"/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立即表扬（60秒之内的表扬是有效的，60秒之后就会错失表扬的机会）</a:t>
            </a:r>
            <a:endParaRPr lang="zh-CN" altLang="en-US" dirty="0">
              <a:solidFill>
                <a:schemeClr val="tx1"/>
              </a:solidFill>
              <a:uFillTx/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lt"/>
            </a:endParaRPr>
          </a:p>
          <a:p>
            <a:pPr fontAlgn="auto">
              <a:lnSpc>
                <a:spcPts val="2200"/>
              </a:lnSpc>
              <a:spcBef>
                <a:spcPts val="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lang="en-US" altLang="zh-CN" dirty="0">
                <a:solidFill>
                  <a:schemeClr val="tx1"/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2.</a:t>
            </a:r>
            <a:r>
              <a:rPr lang="zh-CN" altLang="en-US" dirty="0">
                <a:solidFill>
                  <a:schemeClr val="tx1"/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多表扬</a:t>
            </a:r>
            <a:endParaRPr lang="zh-CN" altLang="en-US" dirty="0">
              <a:solidFill>
                <a:schemeClr val="tx1"/>
              </a:solidFill>
              <a:uFillTx/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lt"/>
            </a:endParaRPr>
          </a:p>
          <a:p>
            <a:pPr fontAlgn="auto">
              <a:lnSpc>
                <a:spcPts val="2200"/>
              </a:lnSpc>
              <a:spcBef>
                <a:spcPts val="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lang="en-US" altLang="zh-CN" dirty="0">
                <a:solidFill>
                  <a:schemeClr val="tx1"/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3.</a:t>
            </a:r>
            <a:r>
              <a:rPr lang="zh-CN" altLang="en-US" dirty="0">
                <a:solidFill>
                  <a:schemeClr val="tx1"/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3项内容相结合：将语言、接触、奖励结合起来。所谓接触，是指拍拍肩膀、相互击掌等身体接触。</a:t>
            </a:r>
            <a:endParaRPr lang="zh-CN" altLang="en-US" dirty="0">
              <a:solidFill>
                <a:schemeClr val="tx1"/>
              </a:solidFill>
              <a:uFillTx/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lt"/>
            </a:endParaRPr>
          </a:p>
        </p:txBody>
      </p:sp>
      <p:sp>
        <p:nvSpPr>
          <p:cNvPr id="8" name="Shape 14348"/>
          <p:cNvSpPr/>
          <p:nvPr/>
        </p:nvSpPr>
        <p:spPr>
          <a:xfrm>
            <a:off x="7824470" y="3978275"/>
            <a:ext cx="3981450" cy="42799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60959" tIns="60959" rIns="60959" bIns="60959" numCol="1" anchor="t">
            <a:spAutoFit/>
          </a:bodyPr>
          <a:lstStyle>
            <a:lvl1pPr>
              <a:spcBef>
                <a:spcPts val="200"/>
              </a:spcBef>
              <a:defRPr sz="1200">
                <a:solidFill>
                  <a:srgbClr val="3A5063"/>
                </a:solidFill>
                <a:uFill>
                  <a:solidFill>
                    <a:srgbClr val="3A5063"/>
                  </a:solidFill>
                </a:uFill>
                <a:latin typeface="Roboto condensed"/>
                <a:ea typeface="Roboto condensed"/>
                <a:cs typeface="Roboto condensed"/>
                <a:sym typeface="Roboto condensed"/>
              </a:defRPr>
            </a:lvl1pPr>
          </a:lstStyle>
          <a:p>
            <a:r>
              <a:rPr lang="zh-CN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lt"/>
              </a:rPr>
              <a:t>表扬水准的提升“养成表扬的习惯”</a:t>
            </a:r>
            <a:endParaRPr lang="zh-CN" altLang="en-US" sz="2000" dirty="0">
              <a:solidFill>
                <a:schemeClr val="tx2">
                  <a:lumMod val="60000"/>
                  <a:lumOff val="40000"/>
                </a:schemeClr>
              </a:solidFill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  <a:sym typeface="+mn-lt"/>
            </a:endParaRPr>
          </a:p>
        </p:txBody>
      </p:sp>
      <p:sp>
        <p:nvSpPr>
          <p:cNvPr id="9" name="Shape 14349"/>
          <p:cNvSpPr/>
          <p:nvPr/>
        </p:nvSpPr>
        <p:spPr>
          <a:xfrm>
            <a:off x="7853045" y="4443730"/>
            <a:ext cx="3629660" cy="153098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60959" tIns="60959" rIns="60959" bIns="60959" numCol="1" anchor="t">
            <a:spAutoFit/>
          </a:bodyPr>
          <a:lstStyle>
            <a:lvl1pPr>
              <a:lnSpc>
                <a:spcPct val="120000"/>
              </a:lnSpc>
              <a:spcBef>
                <a:spcPts val="100"/>
              </a:spcBef>
              <a:defRPr sz="700">
                <a:solidFill>
                  <a:srgbClr val="808080"/>
                </a:solidFill>
                <a:uFill>
                  <a:solidFill>
                    <a:srgbClr val="808080"/>
                  </a:solidFill>
                </a:uFill>
                <a:latin typeface="Roboto condensed"/>
                <a:ea typeface="Roboto condensed"/>
                <a:cs typeface="Roboto condensed"/>
                <a:sym typeface="Roboto condensed"/>
              </a:defRPr>
            </a:lvl1pPr>
          </a:lstStyle>
          <a:p>
            <a:pPr fontAlgn="auto">
              <a:lnSpc>
                <a:spcPts val="2200"/>
              </a:lnSpc>
              <a:spcBef>
                <a:spcPts val="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lang="zh-CN" altLang="en-US" dirty="0">
                <a:solidFill>
                  <a:schemeClr val="tx1"/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rPr>
              <a:t>在表扬时，与you信息相比，I信息更容易让人毫无抵触地接触。</a:t>
            </a:r>
            <a:endParaRPr lang="zh-CN" altLang="en-US" dirty="0">
              <a:solidFill>
                <a:schemeClr val="tx1"/>
              </a:solidFill>
              <a:uFillTx/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lt"/>
            </a:endParaRPr>
          </a:p>
          <a:p>
            <a:pPr fontAlgn="auto">
              <a:lnSpc>
                <a:spcPts val="2200"/>
              </a:lnSpc>
              <a:spcBef>
                <a:spcPts val="0"/>
              </a:spcBef>
              <a:defRPr sz="1800">
                <a:solidFill>
                  <a:srgbClr val="000000"/>
                </a:solidFill>
                <a:uFillTx/>
              </a:defRPr>
            </a:pPr>
            <a:endParaRPr lang="zh-CN" altLang="en-US" dirty="0">
              <a:solidFill>
                <a:schemeClr val="tx1"/>
              </a:solidFill>
              <a:uFillTx/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lt"/>
            </a:endParaRPr>
          </a:p>
          <a:p>
            <a:pPr fontAlgn="auto">
              <a:lnSpc>
                <a:spcPts val="2200"/>
              </a:lnSpc>
              <a:spcBef>
                <a:spcPts val="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lang="zh-CN" altLang="en-US" b="1" i="1" dirty="0">
                <a:solidFill>
                  <a:srgbClr val="7030A0"/>
                </a:solidFill>
                <a:uFillTx/>
                <a:latin typeface="+mn-lt"/>
                <a:ea typeface="+mn-ea"/>
                <a:cs typeface="+mn-ea"/>
                <a:sym typeface="+mn-lt"/>
              </a:rPr>
              <a:t>相比“你做的很好”，“老师觉得你做的很好”更难被否定</a:t>
            </a:r>
            <a:endParaRPr lang="zh-CN" altLang="en-US" b="1" i="1" dirty="0">
              <a:solidFill>
                <a:srgbClr val="7030A0"/>
              </a:solidFill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0" name="Shape 14351"/>
          <p:cNvSpPr/>
          <p:nvPr/>
        </p:nvSpPr>
        <p:spPr>
          <a:xfrm flipH="1">
            <a:off x="7061347" y="4161635"/>
            <a:ext cx="645949" cy="1"/>
          </a:xfrm>
          <a:prstGeom prst="line">
            <a:avLst/>
          </a:prstGeom>
          <a:ln w="6350">
            <a:solidFill>
              <a:sysClr val="windowText" lastClr="000000">
                <a:lumMod val="75000"/>
                <a:lumOff val="25000"/>
              </a:sysClr>
            </a:solidFill>
            <a:prstDash val="dash"/>
            <a:round/>
            <a:headEnd type="oval"/>
          </a:ln>
        </p:spPr>
        <p:txBody>
          <a:bodyPr lIns="0" tIns="0" rIns="0" bIns="0"/>
          <a:lstStyle/>
          <a:p>
            <a:pPr defTabSz="1219200">
              <a:defRPr sz="1200"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600" kern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11" name="Shape 14352"/>
          <p:cNvSpPr/>
          <p:nvPr/>
        </p:nvSpPr>
        <p:spPr>
          <a:xfrm>
            <a:off x="1010944" y="3978368"/>
            <a:ext cx="1906383" cy="42799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60959" tIns="60959" rIns="60959" bIns="60959" numCol="1" anchor="t">
            <a:spAutoFit/>
          </a:bodyPr>
          <a:lstStyle>
            <a:lvl1pPr algn="r">
              <a:spcBef>
                <a:spcPts val="200"/>
              </a:spcBef>
              <a:defRPr sz="1200">
                <a:solidFill>
                  <a:srgbClr val="3A5063"/>
                </a:solidFill>
                <a:uFill>
                  <a:solidFill>
                    <a:srgbClr val="3A5063"/>
                  </a:solidFill>
                </a:uFill>
                <a:latin typeface="Roboto condensed"/>
                <a:ea typeface="Roboto condensed"/>
                <a:cs typeface="Roboto condensed"/>
                <a:sym typeface="Roboto condensed"/>
              </a:defRPr>
            </a:lvl1pPr>
          </a:lstStyle>
          <a:p>
            <a:pPr algn="l"/>
            <a:r>
              <a:rPr lang="zh-CN" altLang="en-US" sz="2000" dirty="0">
                <a:solidFill>
                  <a:schemeClr val="accent1"/>
                </a:solidFill>
                <a:latin typeface="方正粗黑宋简体" panose="02000000000000000000" charset="-122"/>
                <a:ea typeface="方正粗黑宋简体" panose="02000000000000000000" charset="-122"/>
                <a:cs typeface="+mn-ea"/>
                <a:sym typeface="+mn-lt"/>
              </a:rPr>
              <a:t>何谓表扬的语言</a:t>
            </a:r>
            <a:endParaRPr lang="zh-CN" altLang="en-US" sz="2000" dirty="0">
              <a:solidFill>
                <a:schemeClr val="accent1"/>
              </a:solidFill>
              <a:latin typeface="方正粗黑宋简体" panose="02000000000000000000" charset="-122"/>
              <a:ea typeface="方正粗黑宋简体" panose="02000000000000000000" charset="-122"/>
              <a:cs typeface="+mn-ea"/>
              <a:sym typeface="+mn-lt"/>
            </a:endParaRPr>
          </a:p>
        </p:txBody>
      </p:sp>
      <p:sp>
        <p:nvSpPr>
          <p:cNvPr id="12" name="Shape 14353"/>
          <p:cNvSpPr/>
          <p:nvPr/>
        </p:nvSpPr>
        <p:spPr>
          <a:xfrm>
            <a:off x="1026795" y="4387850"/>
            <a:ext cx="2954020" cy="63309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60959" tIns="60959" rIns="60959" bIns="60959" numCol="1" anchor="t">
            <a:spAutoFit/>
          </a:bodyPr>
          <a:lstStyle>
            <a:lvl1pPr algn="r">
              <a:lnSpc>
                <a:spcPct val="120000"/>
              </a:lnSpc>
              <a:spcBef>
                <a:spcPts val="100"/>
              </a:spcBef>
              <a:defRPr sz="700">
                <a:solidFill>
                  <a:srgbClr val="808080"/>
                </a:solidFill>
                <a:uFill>
                  <a:solidFill>
                    <a:srgbClr val="808080"/>
                  </a:solidFill>
                </a:uFill>
                <a:latin typeface="Roboto condensed"/>
                <a:ea typeface="Roboto condensed"/>
                <a:cs typeface="Roboto condensed"/>
                <a:sym typeface="Roboto condensed"/>
              </a:defRPr>
            </a:lvl1pPr>
          </a:lstStyle>
          <a:p>
            <a:pPr algn="l" fontAlgn="auto">
              <a:lnSpc>
                <a:spcPts val="2000"/>
              </a:lnSpc>
              <a:spcBef>
                <a:spcPts val="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dirty="0">
                <a:solidFill>
                  <a:schemeClr val="tx1"/>
                </a:solidFill>
                <a:uFillTx/>
                <a:latin typeface="楷体" panose="02010609060101010101" charset="-122"/>
                <a:ea typeface="楷体" panose="02010609060101010101" charset="-122"/>
                <a:cs typeface="+mn-ea"/>
                <a:sym typeface="+mn-lt"/>
              </a:rPr>
              <a:t>表扬是令人高兴的事，它意味着得到他人的认可</a:t>
            </a:r>
            <a:endParaRPr dirty="0">
              <a:solidFill>
                <a:schemeClr val="tx1"/>
              </a:solidFill>
              <a:uFillTx/>
              <a:latin typeface="楷体" panose="02010609060101010101" charset="-122"/>
              <a:ea typeface="楷体" panose="02010609060101010101" charset="-122"/>
              <a:cs typeface="+mn-ea"/>
              <a:sym typeface="+mn-lt"/>
            </a:endParaRPr>
          </a:p>
        </p:txBody>
      </p:sp>
      <p:sp>
        <p:nvSpPr>
          <p:cNvPr id="13" name="Shape 14355"/>
          <p:cNvSpPr/>
          <p:nvPr/>
        </p:nvSpPr>
        <p:spPr>
          <a:xfrm>
            <a:off x="2916965" y="4161845"/>
            <a:ext cx="645949" cy="1"/>
          </a:xfrm>
          <a:prstGeom prst="line">
            <a:avLst/>
          </a:prstGeom>
          <a:ln w="6350">
            <a:solidFill>
              <a:sysClr val="windowText" lastClr="000000">
                <a:lumMod val="75000"/>
                <a:lumOff val="25000"/>
              </a:sysClr>
            </a:solidFill>
            <a:prstDash val="dash"/>
            <a:round/>
            <a:headEnd type="oval"/>
          </a:ln>
        </p:spPr>
        <p:txBody>
          <a:bodyPr lIns="0" tIns="0" rIns="0" bIns="0"/>
          <a:lstStyle/>
          <a:p>
            <a:pPr defTabSz="1219200">
              <a:defRPr sz="1200"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600" kern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3373120" y="3048000"/>
            <a:ext cx="1172845" cy="1149350"/>
            <a:chOff x="3087535" y="2200113"/>
            <a:chExt cx="1247186" cy="1247186"/>
          </a:xfrm>
          <a:solidFill>
            <a:schemeClr val="accent1"/>
          </a:solidFill>
        </p:grpSpPr>
        <p:sp>
          <p:nvSpPr>
            <p:cNvPr id="26" name="Shape 14341"/>
            <p:cNvSpPr/>
            <p:nvPr/>
          </p:nvSpPr>
          <p:spPr>
            <a:xfrm rot="18900000">
              <a:off x="3087535" y="2200113"/>
              <a:ext cx="1247186" cy="1247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3590"/>
                  </a:moveTo>
                  <a:cubicBezTo>
                    <a:pt x="21600" y="14730"/>
                    <a:pt x="20700" y="15660"/>
                    <a:pt x="19560" y="15660"/>
                  </a:cubicBezTo>
                  <a:cubicBezTo>
                    <a:pt x="19560" y="15660"/>
                    <a:pt x="19560" y="15660"/>
                    <a:pt x="19560" y="15660"/>
                  </a:cubicBezTo>
                  <a:cubicBezTo>
                    <a:pt x="19500" y="15660"/>
                    <a:pt x="19350" y="15660"/>
                    <a:pt x="19170" y="15600"/>
                  </a:cubicBezTo>
                  <a:cubicBezTo>
                    <a:pt x="18990" y="15540"/>
                    <a:pt x="18750" y="15420"/>
                    <a:pt x="18510" y="15210"/>
                  </a:cubicBezTo>
                  <a:cubicBezTo>
                    <a:pt x="18450" y="15150"/>
                    <a:pt x="18360" y="15090"/>
                    <a:pt x="18300" y="15030"/>
                  </a:cubicBezTo>
                  <a:cubicBezTo>
                    <a:pt x="18000" y="14760"/>
                    <a:pt x="17700" y="14460"/>
                    <a:pt x="17340" y="14460"/>
                  </a:cubicBezTo>
                  <a:cubicBezTo>
                    <a:pt x="16710" y="14460"/>
                    <a:pt x="16470" y="15270"/>
                    <a:pt x="16290" y="15960"/>
                  </a:cubicBezTo>
                  <a:cubicBezTo>
                    <a:pt x="16260" y="16080"/>
                    <a:pt x="16260" y="16170"/>
                    <a:pt x="16260" y="16290"/>
                  </a:cubicBezTo>
                  <a:cubicBezTo>
                    <a:pt x="16260" y="21600"/>
                    <a:pt x="16260" y="21600"/>
                    <a:pt x="16260" y="21600"/>
                  </a:cubicBezTo>
                  <a:cubicBezTo>
                    <a:pt x="16260" y="21600"/>
                    <a:pt x="16260" y="21600"/>
                    <a:pt x="16260" y="21600"/>
                  </a:cubicBezTo>
                  <a:cubicBezTo>
                    <a:pt x="16260" y="21600"/>
                    <a:pt x="16260" y="21600"/>
                    <a:pt x="16260" y="21600"/>
                  </a:cubicBezTo>
                  <a:cubicBezTo>
                    <a:pt x="10950" y="21600"/>
                    <a:pt x="10950" y="21600"/>
                    <a:pt x="10950" y="21600"/>
                  </a:cubicBezTo>
                  <a:cubicBezTo>
                    <a:pt x="10860" y="21600"/>
                    <a:pt x="10800" y="21600"/>
                    <a:pt x="10740" y="21570"/>
                  </a:cubicBezTo>
                  <a:cubicBezTo>
                    <a:pt x="9780" y="21360"/>
                    <a:pt x="9660" y="21120"/>
                    <a:pt x="9630" y="21060"/>
                  </a:cubicBezTo>
                  <a:cubicBezTo>
                    <a:pt x="9570" y="20910"/>
                    <a:pt x="9840" y="20610"/>
                    <a:pt x="10050" y="20400"/>
                  </a:cubicBezTo>
                  <a:cubicBezTo>
                    <a:pt x="10110" y="20340"/>
                    <a:pt x="10200" y="20250"/>
                    <a:pt x="10260" y="20190"/>
                  </a:cubicBezTo>
                  <a:cubicBezTo>
                    <a:pt x="10800" y="19560"/>
                    <a:pt x="10800" y="18900"/>
                    <a:pt x="10800" y="18810"/>
                  </a:cubicBezTo>
                  <a:cubicBezTo>
                    <a:pt x="10800" y="17400"/>
                    <a:pt x="9660" y="16260"/>
                    <a:pt x="8250" y="16260"/>
                  </a:cubicBezTo>
                  <a:cubicBezTo>
                    <a:pt x="6840" y="16260"/>
                    <a:pt x="5700" y="17400"/>
                    <a:pt x="5700" y="18810"/>
                  </a:cubicBezTo>
                  <a:cubicBezTo>
                    <a:pt x="5700" y="18900"/>
                    <a:pt x="5700" y="19560"/>
                    <a:pt x="6240" y="20190"/>
                  </a:cubicBezTo>
                  <a:cubicBezTo>
                    <a:pt x="6300" y="20250"/>
                    <a:pt x="6390" y="20340"/>
                    <a:pt x="6450" y="20400"/>
                  </a:cubicBezTo>
                  <a:cubicBezTo>
                    <a:pt x="6660" y="20610"/>
                    <a:pt x="6930" y="20910"/>
                    <a:pt x="6870" y="21060"/>
                  </a:cubicBezTo>
                  <a:cubicBezTo>
                    <a:pt x="6870" y="21120"/>
                    <a:pt x="6720" y="21360"/>
                    <a:pt x="5760" y="21570"/>
                  </a:cubicBezTo>
                  <a:cubicBezTo>
                    <a:pt x="5700" y="21600"/>
                    <a:pt x="5640" y="21600"/>
                    <a:pt x="5550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16290"/>
                    <a:pt x="0" y="16290"/>
                    <a:pt x="0" y="16290"/>
                  </a:cubicBezTo>
                  <a:cubicBezTo>
                    <a:pt x="0" y="16200"/>
                    <a:pt x="0" y="16110"/>
                    <a:pt x="30" y="16020"/>
                  </a:cubicBezTo>
                  <a:cubicBezTo>
                    <a:pt x="270" y="15030"/>
                    <a:pt x="540" y="14730"/>
                    <a:pt x="840" y="14730"/>
                  </a:cubicBezTo>
                  <a:cubicBezTo>
                    <a:pt x="1170" y="14730"/>
                    <a:pt x="1530" y="15150"/>
                    <a:pt x="1830" y="15420"/>
                  </a:cubicBezTo>
                  <a:cubicBezTo>
                    <a:pt x="2370" y="15870"/>
                    <a:pt x="2910" y="15900"/>
                    <a:pt x="3030" y="15900"/>
                  </a:cubicBezTo>
                  <a:cubicBezTo>
                    <a:pt x="3030" y="15900"/>
                    <a:pt x="3060" y="15900"/>
                    <a:pt x="3060" y="15900"/>
                  </a:cubicBezTo>
                  <a:cubicBezTo>
                    <a:pt x="4320" y="15900"/>
                    <a:pt x="5340" y="14880"/>
                    <a:pt x="5340" y="13590"/>
                  </a:cubicBezTo>
                  <a:cubicBezTo>
                    <a:pt x="5340" y="12330"/>
                    <a:pt x="4320" y="11310"/>
                    <a:pt x="3060" y="11310"/>
                  </a:cubicBezTo>
                  <a:cubicBezTo>
                    <a:pt x="3060" y="11310"/>
                    <a:pt x="3030" y="11310"/>
                    <a:pt x="3030" y="11310"/>
                  </a:cubicBezTo>
                  <a:cubicBezTo>
                    <a:pt x="2910" y="11310"/>
                    <a:pt x="2370" y="11340"/>
                    <a:pt x="1830" y="11790"/>
                  </a:cubicBezTo>
                  <a:cubicBezTo>
                    <a:pt x="1530" y="12060"/>
                    <a:pt x="1170" y="12480"/>
                    <a:pt x="840" y="12480"/>
                  </a:cubicBezTo>
                  <a:cubicBezTo>
                    <a:pt x="540" y="12480"/>
                    <a:pt x="270" y="12180"/>
                    <a:pt x="30" y="11190"/>
                  </a:cubicBezTo>
                  <a:cubicBezTo>
                    <a:pt x="0" y="11100"/>
                    <a:pt x="0" y="11010"/>
                    <a:pt x="0" y="10920"/>
                  </a:cubicBezTo>
                  <a:cubicBezTo>
                    <a:pt x="0" y="5340"/>
                    <a:pt x="0" y="5340"/>
                    <a:pt x="0" y="5340"/>
                  </a:cubicBezTo>
                  <a:cubicBezTo>
                    <a:pt x="5550" y="5340"/>
                    <a:pt x="5550" y="5340"/>
                    <a:pt x="5550" y="5340"/>
                  </a:cubicBezTo>
                  <a:cubicBezTo>
                    <a:pt x="5640" y="5340"/>
                    <a:pt x="5730" y="5340"/>
                    <a:pt x="5820" y="5310"/>
                  </a:cubicBezTo>
                  <a:cubicBezTo>
                    <a:pt x="7980" y="4830"/>
                    <a:pt x="6960" y="4110"/>
                    <a:pt x="6450" y="3510"/>
                  </a:cubicBezTo>
                  <a:cubicBezTo>
                    <a:pt x="5910" y="2910"/>
                    <a:pt x="5940" y="2310"/>
                    <a:pt x="5940" y="2310"/>
                  </a:cubicBezTo>
                  <a:cubicBezTo>
                    <a:pt x="5940" y="1020"/>
                    <a:pt x="6990" y="0"/>
                    <a:pt x="8250" y="0"/>
                  </a:cubicBezTo>
                  <a:cubicBezTo>
                    <a:pt x="9510" y="0"/>
                    <a:pt x="10560" y="1020"/>
                    <a:pt x="10560" y="2310"/>
                  </a:cubicBezTo>
                  <a:cubicBezTo>
                    <a:pt x="10560" y="2310"/>
                    <a:pt x="10590" y="2910"/>
                    <a:pt x="10050" y="3510"/>
                  </a:cubicBezTo>
                  <a:cubicBezTo>
                    <a:pt x="9540" y="4110"/>
                    <a:pt x="8550" y="4830"/>
                    <a:pt x="10680" y="5310"/>
                  </a:cubicBezTo>
                  <a:cubicBezTo>
                    <a:pt x="10770" y="5340"/>
                    <a:pt x="10860" y="5340"/>
                    <a:pt x="10950" y="5340"/>
                  </a:cubicBezTo>
                  <a:cubicBezTo>
                    <a:pt x="16260" y="5340"/>
                    <a:pt x="16260" y="5340"/>
                    <a:pt x="16260" y="5340"/>
                  </a:cubicBezTo>
                  <a:cubicBezTo>
                    <a:pt x="16260" y="10920"/>
                    <a:pt x="16260" y="10920"/>
                    <a:pt x="16260" y="10920"/>
                  </a:cubicBezTo>
                  <a:cubicBezTo>
                    <a:pt x="16260" y="11010"/>
                    <a:pt x="16260" y="11130"/>
                    <a:pt x="16290" y="11220"/>
                  </a:cubicBezTo>
                  <a:cubicBezTo>
                    <a:pt x="16470" y="11940"/>
                    <a:pt x="16710" y="12720"/>
                    <a:pt x="17340" y="12720"/>
                  </a:cubicBezTo>
                  <a:cubicBezTo>
                    <a:pt x="17700" y="12720"/>
                    <a:pt x="18000" y="12450"/>
                    <a:pt x="18300" y="12180"/>
                  </a:cubicBezTo>
                  <a:cubicBezTo>
                    <a:pt x="18360" y="12090"/>
                    <a:pt x="18450" y="12030"/>
                    <a:pt x="18510" y="11970"/>
                  </a:cubicBezTo>
                  <a:cubicBezTo>
                    <a:pt x="18990" y="11580"/>
                    <a:pt x="19440" y="11550"/>
                    <a:pt x="19530" y="11550"/>
                  </a:cubicBezTo>
                  <a:cubicBezTo>
                    <a:pt x="19560" y="11550"/>
                    <a:pt x="19560" y="11550"/>
                    <a:pt x="19560" y="11550"/>
                  </a:cubicBezTo>
                  <a:cubicBezTo>
                    <a:pt x="20700" y="11550"/>
                    <a:pt x="21600" y="12480"/>
                    <a:pt x="21600" y="13590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defTabSz="1219200">
                <a:defRPr>
                  <a:latin typeface="Roboto condensed"/>
                  <a:ea typeface="Roboto condensed"/>
                  <a:cs typeface="Roboto condensed"/>
                  <a:sym typeface="Roboto condensed"/>
                </a:defRPr>
              </a:pPr>
              <a:endParaRPr sz="1865" kern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endParaRPr>
            </a:p>
          </p:txBody>
        </p:sp>
        <p:sp>
          <p:nvSpPr>
            <p:cNvPr id="27" name="文本框 24"/>
            <p:cNvSpPr txBox="1"/>
            <p:nvPr/>
          </p:nvSpPr>
          <p:spPr>
            <a:xfrm rot="908242">
              <a:off x="3445718" y="2506477"/>
              <a:ext cx="412613" cy="8117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200">
                <a:defRPr/>
              </a:pPr>
              <a:r>
                <a:rPr lang="en-US" altLang="zh-CN" sz="4265" kern="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rPr>
                <a:t>A</a:t>
              </a:r>
              <a:endParaRPr lang="zh-CN" altLang="en-US" sz="4265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4276725" y="1452880"/>
            <a:ext cx="1201420" cy="1233170"/>
            <a:chOff x="4294103" y="1465653"/>
            <a:chExt cx="1247186" cy="1247186"/>
          </a:xfrm>
          <a:solidFill>
            <a:schemeClr val="accent2"/>
          </a:solidFill>
        </p:grpSpPr>
        <p:sp>
          <p:nvSpPr>
            <p:cNvPr id="29" name="Shape 14331"/>
            <p:cNvSpPr/>
            <p:nvPr/>
          </p:nvSpPr>
          <p:spPr>
            <a:xfrm rot="18900000">
              <a:off x="4294103" y="1465653"/>
              <a:ext cx="1247186" cy="1247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8250"/>
                  </a:moveTo>
                  <a:cubicBezTo>
                    <a:pt x="21600" y="9540"/>
                    <a:pt x="20580" y="10560"/>
                    <a:pt x="19290" y="10560"/>
                  </a:cubicBezTo>
                  <a:cubicBezTo>
                    <a:pt x="19290" y="10560"/>
                    <a:pt x="19290" y="10560"/>
                    <a:pt x="19290" y="10560"/>
                  </a:cubicBezTo>
                  <a:cubicBezTo>
                    <a:pt x="19170" y="10560"/>
                    <a:pt x="18630" y="10530"/>
                    <a:pt x="18090" y="10080"/>
                  </a:cubicBezTo>
                  <a:cubicBezTo>
                    <a:pt x="17760" y="9810"/>
                    <a:pt x="17400" y="9390"/>
                    <a:pt x="17070" y="9390"/>
                  </a:cubicBezTo>
                  <a:cubicBezTo>
                    <a:pt x="16770" y="9390"/>
                    <a:pt x="16500" y="9690"/>
                    <a:pt x="16290" y="10680"/>
                  </a:cubicBezTo>
                  <a:cubicBezTo>
                    <a:pt x="16260" y="10770"/>
                    <a:pt x="16260" y="10860"/>
                    <a:pt x="16260" y="10950"/>
                  </a:cubicBezTo>
                  <a:cubicBezTo>
                    <a:pt x="16260" y="16260"/>
                    <a:pt x="16260" y="16260"/>
                    <a:pt x="16260" y="16260"/>
                  </a:cubicBezTo>
                  <a:cubicBezTo>
                    <a:pt x="16260" y="16260"/>
                    <a:pt x="16260" y="16260"/>
                    <a:pt x="16260" y="16260"/>
                  </a:cubicBezTo>
                  <a:cubicBezTo>
                    <a:pt x="10680" y="16260"/>
                    <a:pt x="10680" y="16260"/>
                    <a:pt x="10680" y="16260"/>
                  </a:cubicBezTo>
                  <a:cubicBezTo>
                    <a:pt x="10560" y="16260"/>
                    <a:pt x="10470" y="16290"/>
                    <a:pt x="10350" y="16290"/>
                  </a:cubicBezTo>
                  <a:cubicBezTo>
                    <a:pt x="9450" y="16500"/>
                    <a:pt x="9000" y="16770"/>
                    <a:pt x="8880" y="17160"/>
                  </a:cubicBezTo>
                  <a:cubicBezTo>
                    <a:pt x="8760" y="17580"/>
                    <a:pt x="9120" y="17970"/>
                    <a:pt x="9420" y="18300"/>
                  </a:cubicBezTo>
                  <a:cubicBezTo>
                    <a:pt x="9480" y="18390"/>
                    <a:pt x="9540" y="18450"/>
                    <a:pt x="9600" y="18510"/>
                  </a:cubicBezTo>
                  <a:cubicBezTo>
                    <a:pt x="10050" y="19020"/>
                    <a:pt x="10050" y="19530"/>
                    <a:pt x="10050" y="19560"/>
                  </a:cubicBezTo>
                  <a:cubicBezTo>
                    <a:pt x="10050" y="20700"/>
                    <a:pt x="9120" y="21600"/>
                    <a:pt x="7980" y="21600"/>
                  </a:cubicBezTo>
                  <a:cubicBezTo>
                    <a:pt x="6870" y="21600"/>
                    <a:pt x="5940" y="20700"/>
                    <a:pt x="5940" y="19560"/>
                  </a:cubicBezTo>
                  <a:cubicBezTo>
                    <a:pt x="5940" y="19560"/>
                    <a:pt x="5940" y="19560"/>
                    <a:pt x="5940" y="19560"/>
                  </a:cubicBezTo>
                  <a:cubicBezTo>
                    <a:pt x="5940" y="19530"/>
                    <a:pt x="5910" y="19020"/>
                    <a:pt x="6360" y="18510"/>
                  </a:cubicBezTo>
                  <a:cubicBezTo>
                    <a:pt x="6420" y="18450"/>
                    <a:pt x="6480" y="18390"/>
                    <a:pt x="6570" y="18300"/>
                  </a:cubicBezTo>
                  <a:cubicBezTo>
                    <a:pt x="6870" y="17970"/>
                    <a:pt x="7230" y="17580"/>
                    <a:pt x="7110" y="17160"/>
                  </a:cubicBezTo>
                  <a:cubicBezTo>
                    <a:pt x="6990" y="16770"/>
                    <a:pt x="6510" y="16500"/>
                    <a:pt x="5610" y="16290"/>
                  </a:cubicBezTo>
                  <a:cubicBezTo>
                    <a:pt x="5520" y="16290"/>
                    <a:pt x="5400" y="16260"/>
                    <a:pt x="5310" y="16260"/>
                  </a:cubicBezTo>
                  <a:cubicBezTo>
                    <a:pt x="0" y="16260"/>
                    <a:pt x="0" y="16260"/>
                    <a:pt x="0" y="16260"/>
                  </a:cubicBezTo>
                  <a:cubicBezTo>
                    <a:pt x="0" y="10950"/>
                    <a:pt x="0" y="10950"/>
                    <a:pt x="0" y="10950"/>
                  </a:cubicBezTo>
                  <a:cubicBezTo>
                    <a:pt x="0" y="10890"/>
                    <a:pt x="0" y="10800"/>
                    <a:pt x="30" y="10740"/>
                  </a:cubicBezTo>
                  <a:cubicBezTo>
                    <a:pt x="240" y="9720"/>
                    <a:pt x="510" y="9630"/>
                    <a:pt x="570" y="9630"/>
                  </a:cubicBezTo>
                  <a:cubicBezTo>
                    <a:pt x="720" y="9630"/>
                    <a:pt x="990" y="9870"/>
                    <a:pt x="1200" y="10050"/>
                  </a:cubicBezTo>
                  <a:cubicBezTo>
                    <a:pt x="1260" y="10140"/>
                    <a:pt x="1350" y="10200"/>
                    <a:pt x="1410" y="10260"/>
                  </a:cubicBezTo>
                  <a:cubicBezTo>
                    <a:pt x="2010" y="10770"/>
                    <a:pt x="2610" y="10800"/>
                    <a:pt x="2760" y="10800"/>
                  </a:cubicBezTo>
                  <a:cubicBezTo>
                    <a:pt x="2790" y="10800"/>
                    <a:pt x="2790" y="10800"/>
                    <a:pt x="2790" y="10800"/>
                  </a:cubicBezTo>
                  <a:cubicBezTo>
                    <a:pt x="4200" y="10800"/>
                    <a:pt x="5340" y="9660"/>
                    <a:pt x="5340" y="8250"/>
                  </a:cubicBezTo>
                  <a:cubicBezTo>
                    <a:pt x="5340" y="6870"/>
                    <a:pt x="4200" y="5700"/>
                    <a:pt x="2790" y="5700"/>
                  </a:cubicBezTo>
                  <a:cubicBezTo>
                    <a:pt x="2760" y="5700"/>
                    <a:pt x="2760" y="5700"/>
                    <a:pt x="2760" y="5700"/>
                  </a:cubicBezTo>
                  <a:cubicBezTo>
                    <a:pt x="2610" y="5700"/>
                    <a:pt x="2010" y="5760"/>
                    <a:pt x="1410" y="6270"/>
                  </a:cubicBezTo>
                  <a:cubicBezTo>
                    <a:pt x="1350" y="6330"/>
                    <a:pt x="1260" y="6390"/>
                    <a:pt x="1200" y="6450"/>
                  </a:cubicBezTo>
                  <a:cubicBezTo>
                    <a:pt x="990" y="6660"/>
                    <a:pt x="720" y="6900"/>
                    <a:pt x="570" y="6900"/>
                  </a:cubicBezTo>
                  <a:cubicBezTo>
                    <a:pt x="510" y="6900"/>
                    <a:pt x="240" y="6810"/>
                    <a:pt x="30" y="5790"/>
                  </a:cubicBezTo>
                  <a:cubicBezTo>
                    <a:pt x="0" y="5700"/>
                    <a:pt x="0" y="5640"/>
                    <a:pt x="0" y="558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310" y="0"/>
                    <a:pt x="5310" y="0"/>
                    <a:pt x="5310" y="0"/>
                  </a:cubicBezTo>
                  <a:cubicBezTo>
                    <a:pt x="5400" y="0"/>
                    <a:pt x="5490" y="30"/>
                    <a:pt x="5580" y="30"/>
                  </a:cubicBezTo>
                  <a:cubicBezTo>
                    <a:pt x="7710" y="540"/>
                    <a:pt x="6690" y="1260"/>
                    <a:pt x="6180" y="1830"/>
                  </a:cubicBezTo>
                  <a:cubicBezTo>
                    <a:pt x="5670" y="2460"/>
                    <a:pt x="5700" y="3060"/>
                    <a:pt x="5700" y="3060"/>
                  </a:cubicBezTo>
                  <a:cubicBezTo>
                    <a:pt x="5700" y="4320"/>
                    <a:pt x="6720" y="5370"/>
                    <a:pt x="7980" y="5370"/>
                  </a:cubicBezTo>
                  <a:cubicBezTo>
                    <a:pt x="9270" y="5370"/>
                    <a:pt x="10290" y="4320"/>
                    <a:pt x="10290" y="3060"/>
                  </a:cubicBezTo>
                  <a:cubicBezTo>
                    <a:pt x="10290" y="3060"/>
                    <a:pt x="10320" y="2460"/>
                    <a:pt x="9810" y="1830"/>
                  </a:cubicBezTo>
                  <a:cubicBezTo>
                    <a:pt x="9300" y="1260"/>
                    <a:pt x="8280" y="540"/>
                    <a:pt x="10410" y="30"/>
                  </a:cubicBezTo>
                  <a:cubicBezTo>
                    <a:pt x="10500" y="30"/>
                    <a:pt x="10590" y="0"/>
                    <a:pt x="10680" y="0"/>
                  </a:cubicBezTo>
                  <a:cubicBezTo>
                    <a:pt x="16260" y="0"/>
                    <a:pt x="16260" y="0"/>
                    <a:pt x="16260" y="0"/>
                  </a:cubicBezTo>
                  <a:cubicBezTo>
                    <a:pt x="16260" y="5580"/>
                    <a:pt x="16260" y="5580"/>
                    <a:pt x="16260" y="5580"/>
                  </a:cubicBezTo>
                  <a:cubicBezTo>
                    <a:pt x="16260" y="5670"/>
                    <a:pt x="16260" y="5760"/>
                    <a:pt x="16290" y="5820"/>
                  </a:cubicBezTo>
                  <a:cubicBezTo>
                    <a:pt x="16500" y="6840"/>
                    <a:pt x="16770" y="7140"/>
                    <a:pt x="17070" y="7140"/>
                  </a:cubicBezTo>
                  <a:cubicBezTo>
                    <a:pt x="17400" y="7140"/>
                    <a:pt x="17760" y="6720"/>
                    <a:pt x="18090" y="6450"/>
                  </a:cubicBezTo>
                  <a:cubicBezTo>
                    <a:pt x="18600" y="6000"/>
                    <a:pt x="19140" y="5970"/>
                    <a:pt x="19260" y="5970"/>
                  </a:cubicBezTo>
                  <a:cubicBezTo>
                    <a:pt x="19290" y="5970"/>
                    <a:pt x="19290" y="5970"/>
                    <a:pt x="19290" y="5970"/>
                  </a:cubicBezTo>
                  <a:cubicBezTo>
                    <a:pt x="20580" y="5970"/>
                    <a:pt x="21600" y="6990"/>
                    <a:pt x="21600" y="8250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defTabSz="1219200">
                <a:defRPr>
                  <a:latin typeface="Roboto condensed"/>
                  <a:ea typeface="Roboto condensed"/>
                  <a:cs typeface="Roboto condensed"/>
                  <a:sym typeface="Roboto condensed"/>
                </a:defRPr>
              </a:pPr>
              <a:endParaRPr sz="1865" kern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endParaRPr>
            </a:p>
          </p:txBody>
        </p:sp>
        <p:sp>
          <p:nvSpPr>
            <p:cNvPr id="30" name="文本框 24"/>
            <p:cNvSpPr txBox="1"/>
            <p:nvPr/>
          </p:nvSpPr>
          <p:spPr>
            <a:xfrm rot="908242">
              <a:off x="4548087" y="1749435"/>
              <a:ext cx="412613" cy="7565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defTabSz="1219200">
                <a:defRPr/>
              </a:pPr>
              <a:r>
                <a:rPr lang="en-US" altLang="zh-CN" sz="4265" kern="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rPr>
                <a:t>B</a:t>
              </a:r>
              <a:endParaRPr lang="zh-CN" altLang="en-US" sz="4265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5466715" y="3783965"/>
            <a:ext cx="1108710" cy="1124585"/>
            <a:chOff x="5074422" y="2686262"/>
            <a:chExt cx="1249409" cy="1247186"/>
          </a:xfrm>
        </p:grpSpPr>
        <p:sp>
          <p:nvSpPr>
            <p:cNvPr id="32" name="Shape 14336"/>
            <p:cNvSpPr/>
            <p:nvPr/>
          </p:nvSpPr>
          <p:spPr>
            <a:xfrm rot="18900000">
              <a:off x="5074422" y="2686262"/>
              <a:ext cx="1249409" cy="1247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70" y="10680"/>
                  </a:moveTo>
                  <a:cubicBezTo>
                    <a:pt x="21600" y="16260"/>
                    <a:pt x="21600" y="16260"/>
                    <a:pt x="21600" y="16260"/>
                  </a:cubicBezTo>
                  <a:cubicBezTo>
                    <a:pt x="16028" y="16260"/>
                    <a:pt x="16028" y="16260"/>
                    <a:pt x="16028" y="16260"/>
                  </a:cubicBezTo>
                  <a:cubicBezTo>
                    <a:pt x="15938" y="16260"/>
                    <a:pt x="15848" y="16260"/>
                    <a:pt x="15758" y="16290"/>
                  </a:cubicBezTo>
                  <a:cubicBezTo>
                    <a:pt x="13631" y="16770"/>
                    <a:pt x="14650" y="17490"/>
                    <a:pt x="15159" y="18090"/>
                  </a:cubicBezTo>
                  <a:cubicBezTo>
                    <a:pt x="15668" y="18690"/>
                    <a:pt x="15638" y="19290"/>
                    <a:pt x="15638" y="19290"/>
                  </a:cubicBezTo>
                  <a:cubicBezTo>
                    <a:pt x="15638" y="20580"/>
                    <a:pt x="14620" y="21600"/>
                    <a:pt x="13331" y="21600"/>
                  </a:cubicBezTo>
                  <a:cubicBezTo>
                    <a:pt x="12073" y="21600"/>
                    <a:pt x="11055" y="20580"/>
                    <a:pt x="11055" y="19290"/>
                  </a:cubicBezTo>
                  <a:cubicBezTo>
                    <a:pt x="11055" y="19290"/>
                    <a:pt x="11025" y="18690"/>
                    <a:pt x="11534" y="18090"/>
                  </a:cubicBezTo>
                  <a:cubicBezTo>
                    <a:pt x="12043" y="17490"/>
                    <a:pt x="13062" y="16770"/>
                    <a:pt x="10935" y="16290"/>
                  </a:cubicBezTo>
                  <a:cubicBezTo>
                    <a:pt x="10845" y="16260"/>
                    <a:pt x="10755" y="16260"/>
                    <a:pt x="10665" y="16260"/>
                  </a:cubicBezTo>
                  <a:cubicBezTo>
                    <a:pt x="5363" y="16260"/>
                    <a:pt x="5363" y="16260"/>
                    <a:pt x="5363" y="16260"/>
                  </a:cubicBezTo>
                  <a:cubicBezTo>
                    <a:pt x="5363" y="10680"/>
                    <a:pt x="5363" y="10680"/>
                    <a:pt x="5363" y="10680"/>
                  </a:cubicBezTo>
                  <a:cubicBezTo>
                    <a:pt x="5363" y="10590"/>
                    <a:pt x="5333" y="10470"/>
                    <a:pt x="5303" y="10380"/>
                  </a:cubicBezTo>
                  <a:cubicBezTo>
                    <a:pt x="5153" y="9660"/>
                    <a:pt x="4883" y="8880"/>
                    <a:pt x="4284" y="8880"/>
                  </a:cubicBezTo>
                  <a:cubicBezTo>
                    <a:pt x="3925" y="8880"/>
                    <a:pt x="3595" y="9150"/>
                    <a:pt x="3295" y="9420"/>
                  </a:cubicBezTo>
                  <a:cubicBezTo>
                    <a:pt x="3236" y="9510"/>
                    <a:pt x="3176" y="9570"/>
                    <a:pt x="3116" y="9630"/>
                  </a:cubicBezTo>
                  <a:cubicBezTo>
                    <a:pt x="2636" y="10020"/>
                    <a:pt x="2157" y="10050"/>
                    <a:pt x="2067" y="10050"/>
                  </a:cubicBezTo>
                  <a:cubicBezTo>
                    <a:pt x="2037" y="10050"/>
                    <a:pt x="2037" y="10050"/>
                    <a:pt x="2037" y="10050"/>
                  </a:cubicBezTo>
                  <a:cubicBezTo>
                    <a:pt x="929" y="10050"/>
                    <a:pt x="0" y="9120"/>
                    <a:pt x="0" y="8010"/>
                  </a:cubicBezTo>
                  <a:cubicBezTo>
                    <a:pt x="0" y="6870"/>
                    <a:pt x="929" y="5940"/>
                    <a:pt x="2037" y="5940"/>
                  </a:cubicBezTo>
                  <a:cubicBezTo>
                    <a:pt x="2067" y="5940"/>
                    <a:pt x="2067" y="5940"/>
                    <a:pt x="2067" y="5940"/>
                  </a:cubicBezTo>
                  <a:cubicBezTo>
                    <a:pt x="2127" y="5940"/>
                    <a:pt x="2247" y="5970"/>
                    <a:pt x="2457" y="6000"/>
                  </a:cubicBezTo>
                  <a:cubicBezTo>
                    <a:pt x="2636" y="6060"/>
                    <a:pt x="2876" y="6180"/>
                    <a:pt x="3116" y="6390"/>
                  </a:cubicBezTo>
                  <a:cubicBezTo>
                    <a:pt x="3176" y="6450"/>
                    <a:pt x="3236" y="6510"/>
                    <a:pt x="3295" y="6570"/>
                  </a:cubicBezTo>
                  <a:cubicBezTo>
                    <a:pt x="3595" y="6840"/>
                    <a:pt x="3925" y="7140"/>
                    <a:pt x="4284" y="7140"/>
                  </a:cubicBezTo>
                  <a:cubicBezTo>
                    <a:pt x="4883" y="7140"/>
                    <a:pt x="5153" y="6330"/>
                    <a:pt x="5303" y="5640"/>
                  </a:cubicBezTo>
                  <a:cubicBezTo>
                    <a:pt x="5333" y="5520"/>
                    <a:pt x="5363" y="5430"/>
                    <a:pt x="5363" y="5310"/>
                  </a:cubicBezTo>
                  <a:cubicBezTo>
                    <a:pt x="5363" y="0"/>
                    <a:pt x="5363" y="0"/>
                    <a:pt x="5363" y="0"/>
                  </a:cubicBezTo>
                  <a:cubicBezTo>
                    <a:pt x="5363" y="0"/>
                    <a:pt x="5363" y="0"/>
                    <a:pt x="5363" y="0"/>
                  </a:cubicBezTo>
                  <a:cubicBezTo>
                    <a:pt x="5363" y="0"/>
                    <a:pt x="5363" y="0"/>
                    <a:pt x="5363" y="0"/>
                  </a:cubicBezTo>
                  <a:cubicBezTo>
                    <a:pt x="10665" y="0"/>
                    <a:pt x="10665" y="0"/>
                    <a:pt x="10665" y="0"/>
                  </a:cubicBezTo>
                  <a:cubicBezTo>
                    <a:pt x="10725" y="0"/>
                    <a:pt x="10785" y="0"/>
                    <a:pt x="10875" y="30"/>
                  </a:cubicBezTo>
                  <a:cubicBezTo>
                    <a:pt x="11804" y="240"/>
                    <a:pt x="11953" y="480"/>
                    <a:pt x="11983" y="540"/>
                  </a:cubicBezTo>
                  <a:cubicBezTo>
                    <a:pt x="12013" y="690"/>
                    <a:pt x="11744" y="990"/>
                    <a:pt x="11564" y="1200"/>
                  </a:cubicBezTo>
                  <a:cubicBezTo>
                    <a:pt x="11474" y="1260"/>
                    <a:pt x="11414" y="1350"/>
                    <a:pt x="11354" y="1410"/>
                  </a:cubicBezTo>
                  <a:cubicBezTo>
                    <a:pt x="10785" y="2070"/>
                    <a:pt x="10785" y="2700"/>
                    <a:pt x="10785" y="2790"/>
                  </a:cubicBezTo>
                  <a:cubicBezTo>
                    <a:pt x="10785" y="4200"/>
                    <a:pt x="11953" y="5340"/>
                    <a:pt x="13331" y="5340"/>
                  </a:cubicBezTo>
                  <a:cubicBezTo>
                    <a:pt x="14740" y="5340"/>
                    <a:pt x="15878" y="4200"/>
                    <a:pt x="15878" y="2790"/>
                  </a:cubicBezTo>
                  <a:cubicBezTo>
                    <a:pt x="15878" y="2700"/>
                    <a:pt x="15908" y="2040"/>
                    <a:pt x="15339" y="1410"/>
                  </a:cubicBezTo>
                  <a:cubicBezTo>
                    <a:pt x="15279" y="1350"/>
                    <a:pt x="15219" y="1260"/>
                    <a:pt x="15129" y="1200"/>
                  </a:cubicBezTo>
                  <a:cubicBezTo>
                    <a:pt x="14949" y="990"/>
                    <a:pt x="14680" y="690"/>
                    <a:pt x="14710" y="540"/>
                  </a:cubicBezTo>
                  <a:cubicBezTo>
                    <a:pt x="14740" y="480"/>
                    <a:pt x="14889" y="240"/>
                    <a:pt x="15818" y="30"/>
                  </a:cubicBezTo>
                  <a:cubicBezTo>
                    <a:pt x="15878" y="0"/>
                    <a:pt x="15968" y="0"/>
                    <a:pt x="16028" y="0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21570" y="5310"/>
                    <a:pt x="21570" y="5310"/>
                    <a:pt x="21570" y="5310"/>
                  </a:cubicBezTo>
                  <a:cubicBezTo>
                    <a:pt x="21570" y="5400"/>
                    <a:pt x="21570" y="5490"/>
                    <a:pt x="21540" y="5580"/>
                  </a:cubicBezTo>
                  <a:cubicBezTo>
                    <a:pt x="21330" y="6570"/>
                    <a:pt x="21061" y="6870"/>
                    <a:pt x="20761" y="6870"/>
                  </a:cubicBezTo>
                  <a:cubicBezTo>
                    <a:pt x="20432" y="6870"/>
                    <a:pt x="20072" y="6450"/>
                    <a:pt x="19743" y="6180"/>
                  </a:cubicBezTo>
                  <a:cubicBezTo>
                    <a:pt x="19233" y="5730"/>
                    <a:pt x="18694" y="5700"/>
                    <a:pt x="18574" y="5700"/>
                  </a:cubicBezTo>
                  <a:cubicBezTo>
                    <a:pt x="18544" y="5700"/>
                    <a:pt x="18544" y="5700"/>
                    <a:pt x="18544" y="5700"/>
                  </a:cubicBezTo>
                  <a:cubicBezTo>
                    <a:pt x="17256" y="5700"/>
                    <a:pt x="16237" y="6720"/>
                    <a:pt x="16237" y="8010"/>
                  </a:cubicBezTo>
                  <a:cubicBezTo>
                    <a:pt x="16237" y="9270"/>
                    <a:pt x="17256" y="10290"/>
                    <a:pt x="18544" y="10290"/>
                  </a:cubicBezTo>
                  <a:cubicBezTo>
                    <a:pt x="18544" y="10290"/>
                    <a:pt x="18544" y="10290"/>
                    <a:pt x="18574" y="10290"/>
                  </a:cubicBezTo>
                  <a:cubicBezTo>
                    <a:pt x="18664" y="10290"/>
                    <a:pt x="19203" y="10260"/>
                    <a:pt x="19743" y="9810"/>
                  </a:cubicBezTo>
                  <a:cubicBezTo>
                    <a:pt x="20072" y="9540"/>
                    <a:pt x="20432" y="9120"/>
                    <a:pt x="20761" y="9120"/>
                  </a:cubicBezTo>
                  <a:cubicBezTo>
                    <a:pt x="21061" y="9120"/>
                    <a:pt x="21330" y="9420"/>
                    <a:pt x="21540" y="10440"/>
                  </a:cubicBezTo>
                  <a:cubicBezTo>
                    <a:pt x="21570" y="10500"/>
                    <a:pt x="21570" y="10590"/>
                    <a:pt x="21570" y="10680"/>
                  </a:cubicBez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defTabSz="1219200">
                <a:defRPr>
                  <a:latin typeface="Roboto condensed"/>
                  <a:ea typeface="Roboto condensed"/>
                  <a:cs typeface="Roboto condensed"/>
                  <a:sym typeface="Roboto condensed"/>
                </a:defRPr>
              </a:pPr>
              <a:endParaRPr sz="1865" kern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endParaRPr>
            </a:p>
          </p:txBody>
        </p:sp>
        <p:sp>
          <p:nvSpPr>
            <p:cNvPr id="33" name="文本框 24"/>
            <p:cNvSpPr txBox="1"/>
            <p:nvPr/>
          </p:nvSpPr>
          <p:spPr>
            <a:xfrm rot="908242">
              <a:off x="5368335" y="2796468"/>
              <a:ext cx="435456" cy="829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200">
                <a:defRPr/>
              </a:pPr>
              <a:r>
                <a:rPr lang="en-US" altLang="zh-CN" sz="4265" kern="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rPr>
                <a:t>C</a:t>
              </a:r>
              <a:endParaRPr lang="zh-CN" altLang="en-US" sz="4265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1200785" y="488950"/>
            <a:ext cx="4425315" cy="3683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229995" y="445135"/>
            <a:ext cx="2750820" cy="4603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24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第一章</a:t>
            </a:r>
            <a:r>
              <a:rPr lang="en-US" altLang="zh-CN" sz="24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 </a:t>
            </a:r>
            <a:r>
              <a:rPr lang="zh-CN" altLang="en-US" sz="24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表扬的语言</a:t>
            </a:r>
            <a:endParaRPr lang="zh-CN" altLang="en-US" sz="2400" b="1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 bldLvl="0" animBg="1"/>
      <p:bldP spid="7" grpId="0" bldLvl="0" animBg="1"/>
      <p:bldP spid="8" grpId="0" bldLvl="0" animBg="1"/>
      <p:bldP spid="9" grpId="0" bldLvl="0" animBg="1"/>
      <p:bldP spid="10" grpId="0" bldLvl="0" animBg="1"/>
      <p:bldP spid="11" grpId="0" bldLvl="0" animBg="1"/>
      <p:bldP spid="12" grpId="0" bldLvl="0" animBg="1"/>
      <p:bldP spid="13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215390" y="504190"/>
            <a:ext cx="5053330" cy="3683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229995" y="445135"/>
            <a:ext cx="2750820" cy="4603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24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第一章</a:t>
            </a:r>
            <a:r>
              <a:rPr lang="en-US" altLang="zh-CN" sz="24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 </a:t>
            </a:r>
            <a:r>
              <a:rPr lang="zh-CN" altLang="en-US" sz="24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表扬的语言</a:t>
            </a:r>
            <a:endParaRPr lang="zh-CN" altLang="en-US" sz="2400" b="1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</a:endParaRPr>
          </a:p>
        </p:txBody>
      </p:sp>
      <p:sp>
        <p:nvSpPr>
          <p:cNvPr id="3082" name="MH_SubTitle_1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591945" y="1217295"/>
            <a:ext cx="1754505" cy="507365"/>
          </a:xfrm>
          <a:prstGeom prst="roundRect">
            <a:avLst>
              <a:gd name="adj" fmla="val 15806"/>
            </a:avLst>
          </a:prstGeom>
          <a:solidFill>
            <a:schemeClr val="accent2"/>
          </a:solidFill>
          <a:ln>
            <a:noFill/>
          </a:ln>
        </p:spPr>
        <p:txBody>
          <a:bodyPr anchor="ctr">
            <a:norm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2000" dirty="0">
                <a:solidFill>
                  <a:srgbClr val="FFFFFF"/>
                </a:solidFill>
                <a:latin typeface="方正粗黑宋简体" panose="02000000000000000000" charset="-122"/>
                <a:ea typeface="方正粗黑宋简体" panose="02000000000000000000" charset="-122"/>
                <a:cs typeface="+mn-ea"/>
                <a:sym typeface="+mn-lt"/>
              </a:rPr>
              <a:t>表扬的语言</a:t>
            </a:r>
            <a:endParaRPr lang="zh-CN" altLang="en-US" sz="2000" dirty="0">
              <a:solidFill>
                <a:srgbClr val="FFFFFF"/>
              </a:solidFill>
              <a:latin typeface="方正粗黑宋简体" panose="02000000000000000000" charset="-122"/>
              <a:ea typeface="方正粗黑宋简体" panose="02000000000000000000" charset="-122"/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46100" y="1922145"/>
            <a:ext cx="4337685" cy="439991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p>
            <a:pPr algn="l" fontAlgn="auto">
              <a:lnSpc>
                <a:spcPts val="2400"/>
              </a:lnSpc>
            </a:pP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惊讶法：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</a:rPr>
              <a:t>教师对学生行为表现出惊讶</a:t>
            </a:r>
            <a:endParaRPr lang="zh-CN" altLang="en-US">
              <a:latin typeface="方正粗黑宋简体" panose="02000000000000000000" charset="-122"/>
              <a:ea typeface="方正粗黑宋简体" panose="02000000000000000000" charset="-122"/>
            </a:endParaRPr>
          </a:p>
          <a:p>
            <a:pPr algn="l" fontAlgn="auto">
              <a:lnSpc>
                <a:spcPts val="2400"/>
              </a:lnSpc>
            </a:pP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夸张法：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</a:rPr>
              <a:t>教师夸张地评价学生的行为</a:t>
            </a:r>
            <a:endParaRPr lang="zh-CN" altLang="en-US" sz="1600">
              <a:latin typeface="方正粗黑宋简体" panose="02000000000000000000" charset="-122"/>
              <a:ea typeface="方正粗黑宋简体" panose="02000000000000000000" charset="-122"/>
            </a:endParaRPr>
          </a:p>
          <a:p>
            <a:pPr algn="l" fontAlgn="auto">
              <a:lnSpc>
                <a:spcPts val="2400"/>
              </a:lnSpc>
            </a:pP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意见法：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</a:rPr>
              <a:t>教师向学生表达自己的意见</a:t>
            </a:r>
            <a:endParaRPr lang="zh-CN" altLang="en-US">
              <a:latin typeface="楷体" panose="02010609060101010101" charset="-122"/>
              <a:ea typeface="楷体" panose="02010609060101010101" charset="-122"/>
            </a:endParaRPr>
          </a:p>
          <a:p>
            <a:pPr algn="l" fontAlgn="auto">
              <a:lnSpc>
                <a:spcPts val="2400"/>
              </a:lnSpc>
            </a:pP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比较法：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</a:rPr>
              <a:t>表扬学生比以前做的更好了</a:t>
            </a:r>
            <a:endParaRPr lang="zh-CN" altLang="en-US">
              <a:latin typeface="楷体" panose="02010609060101010101" charset="-122"/>
              <a:ea typeface="楷体" panose="02010609060101010101" charset="-122"/>
            </a:endParaRPr>
          </a:p>
          <a:p>
            <a:pPr algn="l" fontAlgn="auto">
              <a:lnSpc>
                <a:spcPts val="2400"/>
              </a:lnSpc>
            </a:pP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赋予价值法：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</a:rPr>
              <a:t>给学生的行为赋予价值说明优秀</a:t>
            </a:r>
            <a:endParaRPr lang="zh-CN" altLang="en-US" sz="1600">
              <a:latin typeface="楷体" panose="02010609060101010101" charset="-122"/>
              <a:ea typeface="楷体" panose="02010609060101010101" charset="-122"/>
            </a:endParaRPr>
          </a:p>
          <a:p>
            <a:pPr algn="l" fontAlgn="auto">
              <a:lnSpc>
                <a:spcPts val="2400"/>
              </a:lnSpc>
            </a:pP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传闻法：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</a:rPr>
              <a:t>将从他人那里听来的对学生的评价告诉学生</a:t>
            </a:r>
            <a:endParaRPr lang="zh-CN" altLang="en-US" sz="1600">
              <a:latin typeface="楷体" panose="02010609060101010101" charset="-122"/>
              <a:ea typeface="楷体" panose="02010609060101010101" charset="-122"/>
            </a:endParaRPr>
          </a:p>
          <a:p>
            <a:pPr algn="l" fontAlgn="auto">
              <a:lnSpc>
                <a:spcPts val="2400"/>
              </a:lnSpc>
            </a:pP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模范法：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</a:rPr>
              <a:t>让某生成为模范，并让其他同学注意到他的优点</a:t>
            </a:r>
            <a:endParaRPr lang="zh-CN" altLang="en-US" sz="1600">
              <a:latin typeface="楷体" panose="02010609060101010101" charset="-122"/>
              <a:ea typeface="楷体" panose="02010609060101010101" charset="-122"/>
            </a:endParaRPr>
          </a:p>
          <a:p>
            <a:pPr algn="l" fontAlgn="auto">
              <a:lnSpc>
                <a:spcPts val="2400"/>
              </a:lnSpc>
            </a:pP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感谢法：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</a:rPr>
              <a:t>教师向学生表示感谢</a:t>
            </a:r>
            <a:endParaRPr lang="zh-CN" altLang="en-US" sz="1600">
              <a:latin typeface="楷体" panose="02010609060101010101" charset="-122"/>
              <a:ea typeface="楷体" panose="02010609060101010101" charset="-122"/>
            </a:endParaRPr>
          </a:p>
          <a:p>
            <a:pPr algn="l" fontAlgn="auto">
              <a:lnSpc>
                <a:spcPts val="2400"/>
              </a:lnSpc>
            </a:pP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令人高兴地比喻法：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</a:rPr>
              <a:t>用比喻的修辞手法夸奖学生的努力</a:t>
            </a:r>
            <a:endParaRPr lang="zh-CN" altLang="en-US" sz="1600">
              <a:latin typeface="楷体" panose="02010609060101010101" charset="-122"/>
              <a:ea typeface="楷体" panose="02010609060101010101" charset="-122"/>
            </a:endParaRPr>
          </a:p>
          <a:p>
            <a:pPr algn="l" fontAlgn="auto">
              <a:lnSpc>
                <a:spcPts val="2400"/>
              </a:lnSpc>
            </a:pPr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敬佩法：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</a:rPr>
              <a:t>对学生表示敬佩之意</a:t>
            </a:r>
            <a:endParaRPr lang="zh-CN" altLang="en-US" sz="160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246370" y="688340"/>
            <a:ext cx="6384925" cy="6221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情境运用：</a:t>
            </a:r>
            <a:endParaRPr lang="zh-CN" altLang="en-US" sz="2000" b="1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endParaRPr lang="en-US" altLang="zh-CN" sz="2000" b="1" i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ts val="3000"/>
              </a:lnSpc>
            </a:pPr>
            <a:r>
              <a:rPr lang="zh-CN" altLang="en-US" sz="2400" b="1" u="sng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上课点名时</a:t>
            </a:r>
            <a:endParaRPr lang="zh-CN" altLang="en-US" sz="2400" b="1" u="sng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ts val="2200"/>
              </a:lnSpc>
            </a:pPr>
            <a:endParaRPr lang="zh-CN" altLang="en-US" sz="2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ts val="3000"/>
              </a:lnSpc>
            </a:pP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师：</a:t>
            </a:r>
            <a:r>
              <a:rPr lang="en-US" altLang="zh-CN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A</a:t>
            </a:r>
            <a:endParaRPr lang="en-US" altLang="zh-CN" sz="2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ts val="3000"/>
              </a:lnSpc>
            </a:pP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生：到！</a:t>
            </a:r>
            <a:endParaRPr lang="zh-CN" altLang="en-US" sz="2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ts val="3000"/>
              </a:lnSpc>
            </a:pP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师：哇，真不错！有点儿不敢相信！</a:t>
            </a:r>
            <a:r>
              <a:rPr lang="zh-CN" altLang="en-US" sz="2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（惊讶法）</a:t>
            </a:r>
            <a:endParaRPr lang="zh-CN" altLang="en-US" sz="2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ts val="3000"/>
              </a:lnSpc>
            </a:pP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生：啊？</a:t>
            </a:r>
            <a:endParaRPr lang="zh-CN" altLang="en-US" sz="2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 algn="just" fontAlgn="auto">
              <a:lnSpc>
                <a:spcPts val="3000"/>
              </a:lnSpc>
            </a:pP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师：今天答到的声音不是比昨天响亮多了吗？</a:t>
            </a:r>
            <a:r>
              <a:rPr lang="zh-CN" altLang="en-US" sz="2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（比较法）</a:t>
            </a:r>
            <a:r>
              <a:rPr lang="en-US" altLang="zh-CN" sz="2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       </a:t>
            </a: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进步的太快了！</a:t>
            </a:r>
            <a:r>
              <a:rPr lang="zh-CN" altLang="en-US" sz="2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（夸张法）</a:t>
            </a:r>
            <a:endParaRPr lang="zh-CN" altLang="en-US" sz="2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ts val="3000"/>
              </a:lnSpc>
            </a:pP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生：（我自己都没注意啊，真的吗？）</a:t>
            </a:r>
            <a:endParaRPr lang="zh-CN" altLang="en-US" sz="2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ts val="3000"/>
              </a:lnSpc>
            </a:pP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师：你这样的应答令老师非常高兴！</a:t>
            </a:r>
            <a:r>
              <a:rPr lang="zh-CN" altLang="en-US" sz="2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（意见法）</a:t>
            </a: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老师小时候的声音都比不上你呢！</a:t>
            </a:r>
            <a:r>
              <a:rPr lang="zh-CN" altLang="en-US" sz="2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（敬佩法）</a:t>
            </a:r>
            <a:endParaRPr lang="zh-CN" altLang="en-US" sz="2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ts val="3000"/>
              </a:lnSpc>
            </a:pP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生：（开心）</a:t>
            </a:r>
            <a:endParaRPr lang="zh-CN" altLang="en-US" sz="2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 fontAlgn="auto">
              <a:lnSpc>
                <a:spcPts val="3000"/>
              </a:lnSpc>
            </a:pP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师：其他小朋友一起向他学习哦！</a:t>
            </a:r>
            <a:r>
              <a:rPr lang="zh-CN" altLang="en-US" sz="2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（模范法）</a:t>
            </a:r>
            <a:endParaRPr lang="zh-CN" altLang="en-US" sz="2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endParaRPr lang="zh-CN" altLang="en-US" sz="2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endParaRPr lang="zh-CN" altLang="en-US" sz="2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图片 29" descr="资源 211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>
            <a:off x="-123190" y="-48895"/>
            <a:ext cx="12419965" cy="6955790"/>
          </a:xfrm>
          <a:prstGeom prst="rect">
            <a:avLst/>
          </a:prstGeom>
        </p:spPr>
      </p:pic>
      <p:pic>
        <p:nvPicPr>
          <p:cNvPr id="38" name="图片 37" descr="资源 3711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1337945" y="2336800"/>
            <a:ext cx="2962275" cy="2686050"/>
          </a:xfrm>
          <a:prstGeom prst="rect">
            <a:avLst/>
          </a:prstGeom>
        </p:spPr>
      </p:pic>
      <p:pic>
        <p:nvPicPr>
          <p:cNvPr id="12" name="图片 11" descr="资源 811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4465320" y="3714750"/>
            <a:ext cx="320675" cy="1308100"/>
          </a:xfrm>
          <a:prstGeom prst="rect">
            <a:avLst/>
          </a:prstGeom>
        </p:spPr>
      </p:pic>
      <p:pic>
        <p:nvPicPr>
          <p:cNvPr id="23" name="图片 22" descr="资源 1611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3173095" y="1620520"/>
            <a:ext cx="1771650" cy="86995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5948045" y="3351530"/>
            <a:ext cx="4997450" cy="82994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zh-CN" alt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lt"/>
              </a:rPr>
              <a:t>批评的语言</a:t>
            </a:r>
            <a:endParaRPr lang="zh-CN" altLang="en-US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970319" y="1776641"/>
            <a:ext cx="2623185" cy="9220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5400" b="1" dirty="0">
                <a:solidFill>
                  <a:schemeClr val="tx1"/>
                </a:solidFill>
                <a:cs typeface="+mn-ea"/>
                <a:sym typeface="+mn-lt"/>
              </a:rPr>
              <a:t>part  </a:t>
            </a:r>
            <a:r>
              <a:rPr lang="en-US" altLang="zh-CN" sz="5400" b="1" dirty="0">
                <a:solidFill>
                  <a:schemeClr val="tx1"/>
                </a:solidFill>
                <a:cs typeface="+mn-ea"/>
                <a:sym typeface="+mn-lt"/>
              </a:rPr>
              <a:t>03</a:t>
            </a:r>
            <a:endParaRPr lang="en-US" altLang="zh-CN" sz="54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262370" y="4624070"/>
            <a:ext cx="4369435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  <a:cs typeface="+mn-ea"/>
                <a:sym typeface="+mn-lt"/>
              </a:rPr>
              <a:t>ADD YOUR TITLE HERE</a:t>
            </a:r>
            <a:endParaRPr lang="en-US" altLang="zh-CN" sz="20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cxnSp>
        <p:nvCxnSpPr>
          <p:cNvPr id="5" name="PA_直接连接符 14"/>
          <p:cNvCxnSpPr/>
          <p:nvPr>
            <p:custDataLst>
              <p:tags r:id="rId5"/>
            </p:custDataLst>
          </p:nvPr>
        </p:nvCxnSpPr>
        <p:spPr>
          <a:xfrm>
            <a:off x="7106557" y="2854715"/>
            <a:ext cx="1134043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A_直接连接符 14"/>
          <p:cNvCxnSpPr/>
          <p:nvPr>
            <p:custDataLst>
              <p:tags r:id="rId6"/>
            </p:custDataLst>
          </p:nvPr>
        </p:nvCxnSpPr>
        <p:spPr>
          <a:xfrm>
            <a:off x="8336075" y="2854869"/>
            <a:ext cx="1134043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A_椭圆 16"/>
          <p:cNvSpPr/>
          <p:nvPr>
            <p:custDataLst>
              <p:tags r:id="rId7"/>
            </p:custDataLst>
          </p:nvPr>
        </p:nvSpPr>
        <p:spPr>
          <a:xfrm>
            <a:off x="8228009" y="2800935"/>
            <a:ext cx="108000" cy="10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schemeClr val="tx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4"/>
          <p:cNvGrpSpPr/>
          <p:nvPr/>
        </p:nvGrpSpPr>
        <p:grpSpPr>
          <a:xfrm>
            <a:off x="900430" y="1504315"/>
            <a:ext cx="3021330" cy="4314826"/>
            <a:chOff x="957770" y="1895815"/>
            <a:chExt cx="3021028" cy="3193160"/>
          </a:xfrm>
        </p:grpSpPr>
        <p:grpSp>
          <p:nvGrpSpPr>
            <p:cNvPr id="5" name="组合 5"/>
            <p:cNvGrpSpPr/>
            <p:nvPr/>
          </p:nvGrpSpPr>
          <p:grpSpPr>
            <a:xfrm>
              <a:off x="957770" y="1895815"/>
              <a:ext cx="3021028" cy="3193160"/>
              <a:chOff x="1570902" y="4174892"/>
              <a:chExt cx="2534920" cy="2679355"/>
            </a:xfrm>
          </p:grpSpPr>
          <p:sp>
            <p:nvSpPr>
              <p:cNvPr id="10" name="矩形 9"/>
              <p:cNvSpPr/>
              <p:nvPr/>
            </p:nvSpPr>
            <p:spPr>
              <a:xfrm>
                <a:off x="1570902" y="4543969"/>
                <a:ext cx="2534920" cy="2310278"/>
              </a:xfrm>
              <a:prstGeom prst="rect">
                <a:avLst/>
              </a:prstGeom>
              <a:noFill/>
              <a:ln w="190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335" dirty="0">
                  <a:solidFill>
                    <a:schemeClr val="tx2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" name="圆角矩形 10"/>
              <p:cNvSpPr/>
              <p:nvPr/>
            </p:nvSpPr>
            <p:spPr>
              <a:xfrm>
                <a:off x="2497922" y="4174892"/>
                <a:ext cx="845720" cy="625774"/>
              </a:xfrm>
              <a:prstGeom prst="round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335" dirty="0">
                  <a:solidFill>
                    <a:schemeClr val="tx2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7" name="文本框 6"/>
            <p:cNvSpPr txBox="1"/>
            <p:nvPr/>
          </p:nvSpPr>
          <p:spPr>
            <a:xfrm>
              <a:off x="1332819" y="2853592"/>
              <a:ext cx="2270928" cy="2725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b="1" dirty="0">
                  <a:solidFill>
                    <a:schemeClr val="tx1"/>
                  </a:solidFill>
                  <a:latin typeface="方正粗黑宋简体" panose="02000000000000000000" charset="-122"/>
                  <a:ea typeface="方正粗黑宋简体" panose="02000000000000000000" charset="-122"/>
                  <a:cs typeface="+mn-ea"/>
                  <a:sym typeface="+mn-lt"/>
                </a:rPr>
                <a:t>何谓批评的语言</a:t>
              </a:r>
              <a:endParaRPr lang="zh-CN" altLang="en-US" b="1" dirty="0">
                <a:solidFill>
                  <a:schemeClr val="tx1"/>
                </a:solidFill>
                <a:latin typeface="方正粗黑宋简体" panose="02000000000000000000" charset="-122"/>
                <a:ea typeface="方正粗黑宋简体" panose="02000000000000000000" charset="-122"/>
                <a:cs typeface="+mn-ea"/>
                <a:sym typeface="+mn-lt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1237142" y="3219602"/>
              <a:ext cx="2516253" cy="17377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defTabSz="1216660" fontAlgn="auto">
                <a:lnSpc>
                  <a:spcPts val="2200"/>
                </a:lnSpc>
                <a:spcBef>
                  <a:spcPts val="0"/>
                </a:spcBef>
                <a:defRPr/>
              </a:pPr>
              <a:r>
                <a:rPr lang="zh-CN" altLang="en-US" sz="1600" b="1" dirty="0">
                  <a:solidFill>
                    <a:schemeClr val="tx1"/>
                  </a:solidFill>
                  <a:latin typeface="楷体" panose="02010609060101010101" charset="-122"/>
                  <a:ea typeface="楷体" panose="02010609060101010101" charset="-122"/>
                  <a:cs typeface="+mn-ea"/>
                  <a:sym typeface="+mn-lt"/>
                </a:rPr>
                <a:t>表扬是非常重要的，批评也必不可少。</a:t>
              </a:r>
              <a:endParaRPr lang="zh-CN" altLang="en-US" sz="1600" b="1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+mn-ea"/>
                <a:sym typeface="+mn-lt"/>
              </a:endParaRPr>
            </a:p>
            <a:p>
              <a:pPr algn="l" defTabSz="1216660" fontAlgn="auto">
                <a:lnSpc>
                  <a:spcPts val="2200"/>
                </a:lnSpc>
                <a:spcBef>
                  <a:spcPts val="0"/>
                </a:spcBef>
                <a:defRPr/>
              </a:pPr>
              <a:r>
                <a:rPr lang="zh-CN" altLang="en-US" sz="1600" b="1" dirty="0">
                  <a:solidFill>
                    <a:schemeClr val="accent6"/>
                  </a:solidFill>
                  <a:latin typeface="楷体" panose="02010609060101010101" charset="-122"/>
                  <a:ea typeface="楷体" panose="02010609060101010101" charset="-122"/>
                  <a:cs typeface="+mn-ea"/>
                  <a:sym typeface="+mn-lt"/>
                </a:rPr>
                <a:t>如果将教师的教导比作驾驶汽车的话，表扬的语言是油门，那么批评的语言就是刹车，教师的正确的批评语言可以有效地减少学生的错误行为。</a:t>
              </a:r>
              <a:endParaRPr lang="zh-CN" altLang="en-US" sz="1600" b="1" dirty="0">
                <a:solidFill>
                  <a:schemeClr val="accent6"/>
                </a:solidFill>
                <a:latin typeface="楷体" panose="02010609060101010101" charset="-122"/>
                <a:ea typeface="楷体" panose="02010609060101010101" charset="-122"/>
                <a:cs typeface="+mn-ea"/>
                <a:sym typeface="+mn-lt"/>
              </a:endParaRPr>
            </a:p>
          </p:txBody>
        </p:sp>
        <p:sp>
          <p:nvSpPr>
            <p:cNvPr id="9" name="Freeform 394"/>
            <p:cNvSpPr>
              <a:spLocks noEditPoints="1"/>
            </p:cNvSpPr>
            <p:nvPr/>
          </p:nvSpPr>
          <p:spPr bwMode="auto">
            <a:xfrm>
              <a:off x="2312725" y="2098824"/>
              <a:ext cx="424773" cy="367953"/>
            </a:xfrm>
            <a:custGeom>
              <a:avLst/>
              <a:gdLst>
                <a:gd name="T0" fmla="*/ 39 w 183"/>
                <a:gd name="T1" fmla="*/ 1 h 159"/>
                <a:gd name="T2" fmla="*/ 57 w 183"/>
                <a:gd name="T3" fmla="*/ 16 h 159"/>
                <a:gd name="T4" fmla="*/ 22 w 183"/>
                <a:gd name="T5" fmla="*/ 16 h 159"/>
                <a:gd name="T6" fmla="*/ 39 w 183"/>
                <a:gd name="T7" fmla="*/ 1 h 159"/>
                <a:gd name="T8" fmla="*/ 106 w 183"/>
                <a:gd name="T9" fmla="*/ 32 h 159"/>
                <a:gd name="T10" fmla="*/ 147 w 183"/>
                <a:gd name="T11" fmla="*/ 49 h 159"/>
                <a:gd name="T12" fmla="*/ 163 w 183"/>
                <a:gd name="T13" fmla="*/ 90 h 159"/>
                <a:gd name="T14" fmla="*/ 147 w 183"/>
                <a:gd name="T15" fmla="*/ 130 h 159"/>
                <a:gd name="T16" fmla="*/ 106 w 183"/>
                <a:gd name="T17" fmla="*/ 147 h 159"/>
                <a:gd name="T18" fmla="*/ 66 w 183"/>
                <a:gd name="T19" fmla="*/ 130 h 159"/>
                <a:gd name="T20" fmla="*/ 49 w 183"/>
                <a:gd name="T21" fmla="*/ 90 h 159"/>
                <a:gd name="T22" fmla="*/ 66 w 183"/>
                <a:gd name="T23" fmla="*/ 49 h 159"/>
                <a:gd name="T24" fmla="*/ 106 w 183"/>
                <a:gd name="T25" fmla="*/ 32 h 159"/>
                <a:gd name="T26" fmla="*/ 99 w 183"/>
                <a:gd name="T27" fmla="*/ 62 h 159"/>
                <a:gd name="T28" fmla="*/ 76 w 183"/>
                <a:gd name="T29" fmla="*/ 71 h 159"/>
                <a:gd name="T30" fmla="*/ 79 w 183"/>
                <a:gd name="T31" fmla="*/ 96 h 159"/>
                <a:gd name="T32" fmla="*/ 95 w 183"/>
                <a:gd name="T33" fmla="*/ 82 h 159"/>
                <a:gd name="T34" fmla="*/ 99 w 183"/>
                <a:gd name="T35" fmla="*/ 62 h 159"/>
                <a:gd name="T36" fmla="*/ 134 w 183"/>
                <a:gd name="T37" fmla="*/ 62 h 159"/>
                <a:gd name="T38" fmla="*/ 106 w 183"/>
                <a:gd name="T39" fmla="*/ 50 h 159"/>
                <a:gd name="T40" fmla="*/ 79 w 183"/>
                <a:gd name="T41" fmla="*/ 62 h 159"/>
                <a:gd name="T42" fmla="*/ 67 w 183"/>
                <a:gd name="T43" fmla="*/ 90 h 159"/>
                <a:gd name="T44" fmla="*/ 79 w 183"/>
                <a:gd name="T45" fmla="*/ 117 h 159"/>
                <a:gd name="T46" fmla="*/ 106 w 183"/>
                <a:gd name="T47" fmla="*/ 129 h 159"/>
                <a:gd name="T48" fmla="*/ 134 w 183"/>
                <a:gd name="T49" fmla="*/ 117 h 159"/>
                <a:gd name="T50" fmla="*/ 145 w 183"/>
                <a:gd name="T51" fmla="*/ 90 h 159"/>
                <a:gd name="T52" fmla="*/ 134 w 183"/>
                <a:gd name="T53" fmla="*/ 62 h 159"/>
                <a:gd name="T54" fmla="*/ 77 w 183"/>
                <a:gd name="T55" fmla="*/ 0 h 159"/>
                <a:gd name="T56" fmla="*/ 64 w 183"/>
                <a:gd name="T57" fmla="*/ 24 h 159"/>
                <a:gd name="T58" fmla="*/ 21 w 183"/>
                <a:gd name="T59" fmla="*/ 24 h 159"/>
                <a:gd name="T60" fmla="*/ 0 w 183"/>
                <a:gd name="T61" fmla="*/ 45 h 159"/>
                <a:gd name="T62" fmla="*/ 0 w 183"/>
                <a:gd name="T63" fmla="*/ 137 h 159"/>
                <a:gd name="T64" fmla="*/ 21 w 183"/>
                <a:gd name="T65" fmla="*/ 159 h 159"/>
                <a:gd name="T66" fmla="*/ 161 w 183"/>
                <a:gd name="T67" fmla="*/ 159 h 159"/>
                <a:gd name="T68" fmla="*/ 183 w 183"/>
                <a:gd name="T69" fmla="*/ 137 h 159"/>
                <a:gd name="T70" fmla="*/ 183 w 183"/>
                <a:gd name="T71" fmla="*/ 45 h 159"/>
                <a:gd name="T72" fmla="*/ 161 w 183"/>
                <a:gd name="T73" fmla="*/ 24 h 159"/>
                <a:gd name="T74" fmla="*/ 154 w 183"/>
                <a:gd name="T75" fmla="*/ 24 h 159"/>
                <a:gd name="T76" fmla="*/ 140 w 183"/>
                <a:gd name="T77" fmla="*/ 0 h 159"/>
                <a:gd name="T78" fmla="*/ 77 w 183"/>
                <a:gd name="T79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83" h="159">
                  <a:moveTo>
                    <a:pt x="39" y="1"/>
                  </a:moveTo>
                  <a:cubicBezTo>
                    <a:pt x="48" y="1"/>
                    <a:pt x="55" y="8"/>
                    <a:pt x="57" y="16"/>
                  </a:cubicBezTo>
                  <a:cubicBezTo>
                    <a:pt x="22" y="16"/>
                    <a:pt x="22" y="16"/>
                    <a:pt x="22" y="16"/>
                  </a:cubicBezTo>
                  <a:cubicBezTo>
                    <a:pt x="23" y="8"/>
                    <a:pt x="30" y="1"/>
                    <a:pt x="39" y="1"/>
                  </a:cubicBezTo>
                  <a:close/>
                  <a:moveTo>
                    <a:pt x="106" y="32"/>
                  </a:moveTo>
                  <a:cubicBezTo>
                    <a:pt x="122" y="32"/>
                    <a:pt x="136" y="39"/>
                    <a:pt x="147" y="49"/>
                  </a:cubicBezTo>
                  <a:cubicBezTo>
                    <a:pt x="157" y="59"/>
                    <a:pt x="163" y="74"/>
                    <a:pt x="163" y="90"/>
                  </a:cubicBezTo>
                  <a:cubicBezTo>
                    <a:pt x="163" y="105"/>
                    <a:pt x="157" y="120"/>
                    <a:pt x="147" y="130"/>
                  </a:cubicBezTo>
                  <a:cubicBezTo>
                    <a:pt x="136" y="140"/>
                    <a:pt x="122" y="147"/>
                    <a:pt x="106" y="147"/>
                  </a:cubicBezTo>
                  <a:cubicBezTo>
                    <a:pt x="90" y="147"/>
                    <a:pt x="76" y="140"/>
                    <a:pt x="66" y="130"/>
                  </a:cubicBezTo>
                  <a:cubicBezTo>
                    <a:pt x="55" y="120"/>
                    <a:pt x="49" y="105"/>
                    <a:pt x="49" y="90"/>
                  </a:cubicBezTo>
                  <a:cubicBezTo>
                    <a:pt x="49" y="74"/>
                    <a:pt x="55" y="59"/>
                    <a:pt x="66" y="49"/>
                  </a:cubicBezTo>
                  <a:cubicBezTo>
                    <a:pt x="76" y="39"/>
                    <a:pt x="90" y="32"/>
                    <a:pt x="106" y="32"/>
                  </a:cubicBezTo>
                  <a:close/>
                  <a:moveTo>
                    <a:pt x="99" y="62"/>
                  </a:moveTo>
                  <a:cubicBezTo>
                    <a:pt x="92" y="57"/>
                    <a:pt x="81" y="62"/>
                    <a:pt x="76" y="71"/>
                  </a:cubicBezTo>
                  <a:cubicBezTo>
                    <a:pt x="70" y="81"/>
                    <a:pt x="72" y="92"/>
                    <a:pt x="79" y="96"/>
                  </a:cubicBezTo>
                  <a:cubicBezTo>
                    <a:pt x="86" y="100"/>
                    <a:pt x="90" y="92"/>
                    <a:pt x="95" y="82"/>
                  </a:cubicBezTo>
                  <a:cubicBezTo>
                    <a:pt x="101" y="73"/>
                    <a:pt x="106" y="66"/>
                    <a:pt x="99" y="62"/>
                  </a:cubicBezTo>
                  <a:close/>
                  <a:moveTo>
                    <a:pt x="134" y="62"/>
                  </a:moveTo>
                  <a:cubicBezTo>
                    <a:pt x="127" y="55"/>
                    <a:pt x="117" y="50"/>
                    <a:pt x="106" y="50"/>
                  </a:cubicBezTo>
                  <a:cubicBezTo>
                    <a:pt x="95" y="50"/>
                    <a:pt x="86" y="55"/>
                    <a:pt x="79" y="62"/>
                  </a:cubicBezTo>
                  <a:cubicBezTo>
                    <a:pt x="72" y="69"/>
                    <a:pt x="67" y="79"/>
                    <a:pt x="67" y="90"/>
                  </a:cubicBezTo>
                  <a:cubicBezTo>
                    <a:pt x="67" y="100"/>
                    <a:pt x="72" y="110"/>
                    <a:pt x="79" y="117"/>
                  </a:cubicBezTo>
                  <a:cubicBezTo>
                    <a:pt x="86" y="124"/>
                    <a:pt x="95" y="129"/>
                    <a:pt x="106" y="129"/>
                  </a:cubicBezTo>
                  <a:cubicBezTo>
                    <a:pt x="117" y="129"/>
                    <a:pt x="127" y="124"/>
                    <a:pt x="134" y="117"/>
                  </a:cubicBezTo>
                  <a:cubicBezTo>
                    <a:pt x="141" y="110"/>
                    <a:pt x="145" y="100"/>
                    <a:pt x="145" y="90"/>
                  </a:cubicBezTo>
                  <a:cubicBezTo>
                    <a:pt x="145" y="79"/>
                    <a:pt x="141" y="69"/>
                    <a:pt x="134" y="62"/>
                  </a:cubicBezTo>
                  <a:close/>
                  <a:moveTo>
                    <a:pt x="77" y="0"/>
                  </a:moveTo>
                  <a:cubicBezTo>
                    <a:pt x="64" y="24"/>
                    <a:pt x="64" y="24"/>
                    <a:pt x="64" y="24"/>
                  </a:cubicBezTo>
                  <a:cubicBezTo>
                    <a:pt x="21" y="24"/>
                    <a:pt x="21" y="24"/>
                    <a:pt x="21" y="24"/>
                  </a:cubicBezTo>
                  <a:cubicBezTo>
                    <a:pt x="9" y="24"/>
                    <a:pt x="0" y="34"/>
                    <a:pt x="0" y="45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0" y="149"/>
                    <a:pt x="9" y="159"/>
                    <a:pt x="21" y="159"/>
                  </a:cubicBezTo>
                  <a:cubicBezTo>
                    <a:pt x="161" y="159"/>
                    <a:pt x="161" y="159"/>
                    <a:pt x="161" y="159"/>
                  </a:cubicBezTo>
                  <a:cubicBezTo>
                    <a:pt x="173" y="159"/>
                    <a:pt x="183" y="149"/>
                    <a:pt x="183" y="137"/>
                  </a:cubicBezTo>
                  <a:cubicBezTo>
                    <a:pt x="183" y="45"/>
                    <a:pt x="183" y="45"/>
                    <a:pt x="183" y="45"/>
                  </a:cubicBezTo>
                  <a:cubicBezTo>
                    <a:pt x="183" y="34"/>
                    <a:pt x="173" y="24"/>
                    <a:pt x="161" y="24"/>
                  </a:cubicBezTo>
                  <a:cubicBezTo>
                    <a:pt x="154" y="24"/>
                    <a:pt x="154" y="24"/>
                    <a:pt x="154" y="24"/>
                  </a:cubicBezTo>
                  <a:cubicBezTo>
                    <a:pt x="140" y="0"/>
                    <a:pt x="140" y="0"/>
                    <a:pt x="140" y="0"/>
                  </a:cubicBezTo>
                  <a:lnTo>
                    <a:pt x="7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lIns="80283" tIns="40141" rIns="80283" bIns="40141"/>
            <a:lstStyle/>
            <a:p>
              <a:pPr>
                <a:defRPr/>
              </a:pPr>
              <a:endParaRPr lang="zh-CN" altLang="en-US" sz="1600" dirty="0">
                <a:solidFill>
                  <a:schemeClr val="tx2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" name="组合 11"/>
          <p:cNvGrpSpPr/>
          <p:nvPr/>
        </p:nvGrpSpPr>
        <p:grpSpPr>
          <a:xfrm>
            <a:off x="4494530" y="1503681"/>
            <a:ext cx="3021330" cy="4315460"/>
            <a:chOff x="4557142" y="1962884"/>
            <a:chExt cx="3021028" cy="2825521"/>
          </a:xfrm>
        </p:grpSpPr>
        <p:grpSp>
          <p:nvGrpSpPr>
            <p:cNvPr id="12" name="组合 12"/>
            <p:cNvGrpSpPr/>
            <p:nvPr/>
          </p:nvGrpSpPr>
          <p:grpSpPr>
            <a:xfrm>
              <a:off x="4557142" y="1962884"/>
              <a:ext cx="3021028" cy="2825521"/>
              <a:chOff x="1570902" y="4231169"/>
              <a:chExt cx="2534920" cy="2370872"/>
            </a:xfrm>
          </p:grpSpPr>
          <p:sp>
            <p:nvSpPr>
              <p:cNvPr id="17" name="矩形 16"/>
              <p:cNvSpPr/>
              <p:nvPr/>
            </p:nvSpPr>
            <p:spPr>
              <a:xfrm>
                <a:off x="1570902" y="4544099"/>
                <a:ext cx="2534920" cy="2057942"/>
              </a:xfrm>
              <a:prstGeom prst="rect">
                <a:avLst/>
              </a:prstGeom>
              <a:noFill/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335" dirty="0">
                  <a:solidFill>
                    <a:schemeClr val="tx2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8" name="圆角矩形 17"/>
              <p:cNvSpPr/>
              <p:nvPr/>
            </p:nvSpPr>
            <p:spPr>
              <a:xfrm>
                <a:off x="2491529" y="4231169"/>
                <a:ext cx="845720" cy="553785"/>
              </a:xfrm>
              <a:prstGeom prst="round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335" dirty="0">
                  <a:solidFill>
                    <a:schemeClr val="tx2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4" name="文本框 13"/>
            <p:cNvSpPr txBox="1"/>
            <p:nvPr/>
          </p:nvSpPr>
          <p:spPr>
            <a:xfrm>
              <a:off x="5022987" y="2810768"/>
              <a:ext cx="2270928" cy="2411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b="1" dirty="0">
                  <a:solidFill>
                    <a:schemeClr val="tx1"/>
                  </a:solidFill>
                  <a:latin typeface="方正粗黑宋简体" panose="02000000000000000000" charset="-122"/>
                  <a:ea typeface="方正粗黑宋简体" panose="02000000000000000000" charset="-122"/>
                  <a:cs typeface="+mn-ea"/>
                  <a:sym typeface="+mn-lt"/>
                </a:rPr>
                <a:t>批评语言的要点</a:t>
              </a:r>
              <a:endParaRPr lang="zh-CN" altLang="en-US" b="1" dirty="0">
                <a:solidFill>
                  <a:schemeClr val="tx1"/>
                </a:solidFill>
                <a:latin typeface="方正粗黑宋简体" panose="02000000000000000000" charset="-122"/>
                <a:ea typeface="方正粗黑宋简体" panose="02000000000000000000" charset="-122"/>
                <a:cs typeface="+mn-ea"/>
                <a:sym typeface="+mn-lt"/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4874610" y="3134503"/>
              <a:ext cx="2419108" cy="15374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defTabSz="1216660" fontAlgn="auto">
                <a:lnSpc>
                  <a:spcPts val="2200"/>
                </a:lnSpc>
                <a:spcBef>
                  <a:spcPts val="0"/>
                </a:spcBef>
                <a:defRPr/>
              </a:pPr>
              <a:r>
                <a:rPr lang="en-US" altLang="zh-CN" sz="1600" b="1" dirty="0">
                  <a:solidFill>
                    <a:schemeClr val="tx1"/>
                  </a:solidFill>
                  <a:latin typeface="楷体" panose="02010609060101010101" charset="-122"/>
                  <a:ea typeface="楷体" panose="02010609060101010101" charset="-122"/>
                  <a:cs typeface="楷体" panose="02010609060101010101" charset="-122"/>
                  <a:sym typeface="+mn-lt"/>
                </a:rPr>
                <a:t>1.</a:t>
              </a:r>
              <a:r>
                <a:rPr lang="zh-CN" altLang="en-US" sz="1600" b="1" dirty="0">
                  <a:solidFill>
                    <a:schemeClr val="tx1"/>
                  </a:solidFill>
                  <a:latin typeface="楷体" panose="02010609060101010101" charset="-122"/>
                  <a:ea typeface="楷体" panose="02010609060101010101" charset="-122"/>
                  <a:cs typeface="楷体" panose="02010609060101010101" charset="-122"/>
                  <a:sym typeface="+mn-lt"/>
                </a:rPr>
                <a:t>是立即批评还是等待时机</a:t>
              </a:r>
              <a:endParaRPr lang="zh-CN" altLang="en-US" sz="1600" b="1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endParaRPr>
            </a:p>
            <a:p>
              <a:pPr algn="l" defTabSz="1216660" fontAlgn="auto">
                <a:lnSpc>
                  <a:spcPts val="2200"/>
                </a:lnSpc>
                <a:spcBef>
                  <a:spcPts val="0"/>
                </a:spcBef>
                <a:defRPr/>
              </a:pPr>
              <a:r>
                <a:rPr lang="en-US" altLang="zh-CN" sz="1600" b="1" dirty="0">
                  <a:solidFill>
                    <a:schemeClr val="tx1"/>
                  </a:solidFill>
                  <a:latin typeface="楷体" panose="02010609060101010101" charset="-122"/>
                  <a:ea typeface="楷体" panose="02010609060101010101" charset="-122"/>
                  <a:cs typeface="楷体" panose="02010609060101010101" charset="-122"/>
                  <a:sym typeface="+mn-lt"/>
                </a:rPr>
                <a:t>2.</a:t>
              </a:r>
              <a:r>
                <a:rPr lang="zh-CN" altLang="en-US" sz="1600" b="1" dirty="0">
                  <a:solidFill>
                    <a:schemeClr val="tx1"/>
                  </a:solidFill>
                  <a:latin typeface="楷体" panose="02010609060101010101" charset="-122"/>
                  <a:ea typeface="楷体" panose="02010609060101010101" charset="-122"/>
                  <a:cs typeface="楷体" panose="02010609060101010101" charset="-122"/>
                  <a:sym typeface="+mn-lt"/>
                </a:rPr>
                <a:t>批评的对象是个人还是集体</a:t>
              </a:r>
              <a:endParaRPr lang="zh-CN" altLang="en-US" sz="1600" b="1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endParaRPr>
            </a:p>
            <a:p>
              <a:pPr algn="l" defTabSz="1216660" fontAlgn="auto">
                <a:lnSpc>
                  <a:spcPts val="2200"/>
                </a:lnSpc>
                <a:spcBef>
                  <a:spcPts val="0"/>
                </a:spcBef>
                <a:defRPr/>
              </a:pPr>
              <a:r>
                <a:rPr lang="en-US" altLang="zh-CN" sz="1600" b="1" dirty="0">
                  <a:solidFill>
                    <a:schemeClr val="tx1"/>
                  </a:solidFill>
                  <a:latin typeface="楷体" panose="02010609060101010101" charset="-122"/>
                  <a:ea typeface="楷体" panose="02010609060101010101" charset="-122"/>
                  <a:cs typeface="楷体" panose="02010609060101010101" charset="-122"/>
                  <a:sym typeface="+mn-lt"/>
                </a:rPr>
                <a:t>3.</a:t>
              </a:r>
              <a:r>
                <a:rPr lang="zh-CN" altLang="en-US" sz="1600" b="1" dirty="0">
                  <a:solidFill>
                    <a:schemeClr val="tx1"/>
                  </a:solidFill>
                  <a:latin typeface="楷体" panose="02010609060101010101" charset="-122"/>
                  <a:ea typeface="楷体" panose="02010609060101010101" charset="-122"/>
                  <a:cs typeface="楷体" panose="02010609060101010101" charset="-122"/>
                  <a:sym typeface="+mn-lt"/>
                </a:rPr>
                <a:t>批评的程度：</a:t>
              </a:r>
              <a:r>
                <a:rPr lang="zh-CN" altLang="en-US" sz="1600" dirty="0">
                  <a:solidFill>
                    <a:schemeClr val="accent2">
                      <a:lumMod val="75000"/>
                    </a:schemeClr>
                  </a:solidFill>
                  <a:latin typeface="楷体" panose="02010609060101010101" charset="-122"/>
                  <a:ea typeface="楷体" panose="02010609060101010101" charset="-122"/>
                  <a:cs typeface="楷体" panose="02010609060101010101" charset="-122"/>
                  <a:sym typeface="+mn-lt"/>
                </a:rPr>
                <a:t>教师保持冷静，根据事情的严重性做出调整控制好自己的情绪，掌握好批评的度。</a:t>
              </a:r>
              <a:endParaRPr lang="zh-CN" altLang="en-US" sz="1600" dirty="0">
                <a:solidFill>
                  <a:schemeClr val="accent2">
                    <a:lumMod val="75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lt"/>
              </a:endParaRPr>
            </a:p>
          </p:txBody>
        </p:sp>
        <p:sp>
          <p:nvSpPr>
            <p:cNvPr id="16" name="Freeform 15"/>
            <p:cNvSpPr>
              <a:spLocks noEditPoints="1"/>
            </p:cNvSpPr>
            <p:nvPr/>
          </p:nvSpPr>
          <p:spPr bwMode="auto">
            <a:xfrm>
              <a:off x="5973050" y="2063915"/>
              <a:ext cx="325088" cy="404121"/>
            </a:xfrm>
            <a:custGeom>
              <a:avLst/>
              <a:gdLst>
                <a:gd name="T0" fmla="*/ 323 w 671"/>
                <a:gd name="T1" fmla="*/ 326 h 798"/>
                <a:gd name="T2" fmla="*/ 323 w 671"/>
                <a:gd name="T3" fmla="*/ 798 h 798"/>
                <a:gd name="T4" fmla="*/ 671 w 671"/>
                <a:gd name="T5" fmla="*/ 675 h 798"/>
                <a:gd name="T6" fmla="*/ 671 w 671"/>
                <a:gd name="T7" fmla="*/ 203 h 798"/>
                <a:gd name="T8" fmla="*/ 323 w 671"/>
                <a:gd name="T9" fmla="*/ 326 h 798"/>
                <a:gd name="T10" fmla="*/ 292 w 671"/>
                <a:gd name="T11" fmla="*/ 356 h 798"/>
                <a:gd name="T12" fmla="*/ 292 w 671"/>
                <a:gd name="T13" fmla="*/ 422 h 798"/>
                <a:gd name="T14" fmla="*/ 228 w 671"/>
                <a:gd name="T15" fmla="*/ 391 h 798"/>
                <a:gd name="T16" fmla="*/ 228 w 671"/>
                <a:gd name="T17" fmla="*/ 320 h 798"/>
                <a:gd name="T18" fmla="*/ 292 w 671"/>
                <a:gd name="T19" fmla="*/ 356 h 798"/>
                <a:gd name="T20" fmla="*/ 577 w 671"/>
                <a:gd name="T21" fmla="*/ 152 h 798"/>
                <a:gd name="T22" fmla="*/ 559 w 671"/>
                <a:gd name="T23" fmla="*/ 143 h 798"/>
                <a:gd name="T24" fmla="*/ 224 w 671"/>
                <a:gd name="T25" fmla="*/ 260 h 798"/>
                <a:gd name="T26" fmla="*/ 214 w 671"/>
                <a:gd name="T27" fmla="*/ 269 h 798"/>
                <a:gd name="T28" fmla="*/ 214 w 671"/>
                <a:gd name="T29" fmla="*/ 748 h 798"/>
                <a:gd name="T30" fmla="*/ 305 w 671"/>
                <a:gd name="T31" fmla="*/ 797 h 798"/>
                <a:gd name="T32" fmla="*/ 305 w 671"/>
                <a:gd name="T33" fmla="*/ 326 h 798"/>
                <a:gd name="T34" fmla="*/ 231 w 671"/>
                <a:gd name="T35" fmla="*/ 287 h 798"/>
                <a:gd name="T36" fmla="*/ 232 w 671"/>
                <a:gd name="T37" fmla="*/ 286 h 798"/>
                <a:gd name="T38" fmla="*/ 568 w 671"/>
                <a:gd name="T39" fmla="*/ 170 h 798"/>
                <a:gd name="T40" fmla="*/ 577 w 671"/>
                <a:gd name="T41" fmla="*/ 152 h 798"/>
                <a:gd name="T42" fmla="*/ 78 w 671"/>
                <a:gd name="T43" fmla="*/ 216 h 798"/>
                <a:gd name="T44" fmla="*/ 78 w 671"/>
                <a:gd name="T45" fmla="*/ 281 h 798"/>
                <a:gd name="T46" fmla="*/ 14 w 671"/>
                <a:gd name="T47" fmla="*/ 250 h 798"/>
                <a:gd name="T48" fmla="*/ 14 w 671"/>
                <a:gd name="T49" fmla="*/ 180 h 798"/>
                <a:gd name="T50" fmla="*/ 78 w 671"/>
                <a:gd name="T51" fmla="*/ 216 h 798"/>
                <a:gd name="T52" fmla="*/ 363 w 671"/>
                <a:gd name="T53" fmla="*/ 11 h 798"/>
                <a:gd name="T54" fmla="*/ 346 w 671"/>
                <a:gd name="T55" fmla="*/ 2 h 798"/>
                <a:gd name="T56" fmla="*/ 10 w 671"/>
                <a:gd name="T57" fmla="*/ 119 h 798"/>
                <a:gd name="T58" fmla="*/ 0 w 671"/>
                <a:gd name="T59" fmla="*/ 128 h 798"/>
                <a:gd name="T60" fmla="*/ 0 w 671"/>
                <a:gd name="T61" fmla="*/ 608 h 798"/>
                <a:gd name="T62" fmla="*/ 92 w 671"/>
                <a:gd name="T63" fmla="*/ 656 h 798"/>
                <a:gd name="T64" fmla="*/ 92 w 671"/>
                <a:gd name="T65" fmla="*/ 186 h 798"/>
                <a:gd name="T66" fmla="*/ 17 w 671"/>
                <a:gd name="T67" fmla="*/ 146 h 798"/>
                <a:gd name="T68" fmla="*/ 18 w 671"/>
                <a:gd name="T69" fmla="*/ 146 h 798"/>
                <a:gd name="T70" fmla="*/ 354 w 671"/>
                <a:gd name="T71" fmla="*/ 29 h 798"/>
                <a:gd name="T72" fmla="*/ 363 w 671"/>
                <a:gd name="T73" fmla="*/ 11 h 798"/>
                <a:gd name="T74" fmla="*/ 185 w 671"/>
                <a:gd name="T75" fmla="*/ 290 h 798"/>
                <a:gd name="T76" fmla="*/ 185 w 671"/>
                <a:gd name="T77" fmla="*/ 355 h 798"/>
                <a:gd name="T78" fmla="*/ 121 w 671"/>
                <a:gd name="T79" fmla="*/ 324 h 798"/>
                <a:gd name="T80" fmla="*/ 121 w 671"/>
                <a:gd name="T81" fmla="*/ 254 h 798"/>
                <a:gd name="T82" fmla="*/ 185 w 671"/>
                <a:gd name="T83" fmla="*/ 290 h 798"/>
                <a:gd name="T84" fmla="*/ 470 w 671"/>
                <a:gd name="T85" fmla="*/ 85 h 798"/>
                <a:gd name="T86" fmla="*/ 453 w 671"/>
                <a:gd name="T87" fmla="*/ 76 h 798"/>
                <a:gd name="T88" fmla="*/ 117 w 671"/>
                <a:gd name="T89" fmla="*/ 193 h 798"/>
                <a:gd name="T90" fmla="*/ 107 w 671"/>
                <a:gd name="T91" fmla="*/ 202 h 798"/>
                <a:gd name="T92" fmla="*/ 107 w 671"/>
                <a:gd name="T93" fmla="*/ 682 h 798"/>
                <a:gd name="T94" fmla="*/ 199 w 671"/>
                <a:gd name="T95" fmla="*/ 730 h 798"/>
                <a:gd name="T96" fmla="*/ 199 w 671"/>
                <a:gd name="T97" fmla="*/ 260 h 798"/>
                <a:gd name="T98" fmla="*/ 124 w 671"/>
                <a:gd name="T99" fmla="*/ 220 h 798"/>
                <a:gd name="T100" fmla="*/ 125 w 671"/>
                <a:gd name="T101" fmla="*/ 219 h 798"/>
                <a:gd name="T102" fmla="*/ 461 w 671"/>
                <a:gd name="T103" fmla="*/ 103 h 798"/>
                <a:gd name="T104" fmla="*/ 470 w 671"/>
                <a:gd name="T105" fmla="*/ 85 h 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71" h="798">
                  <a:moveTo>
                    <a:pt x="323" y="326"/>
                  </a:moveTo>
                  <a:lnTo>
                    <a:pt x="323" y="798"/>
                  </a:lnTo>
                  <a:lnTo>
                    <a:pt x="671" y="675"/>
                  </a:lnTo>
                  <a:lnTo>
                    <a:pt x="671" y="203"/>
                  </a:lnTo>
                  <a:lnTo>
                    <a:pt x="323" y="326"/>
                  </a:lnTo>
                  <a:close/>
                  <a:moveTo>
                    <a:pt x="292" y="356"/>
                  </a:moveTo>
                  <a:lnTo>
                    <a:pt x="292" y="422"/>
                  </a:lnTo>
                  <a:cubicBezTo>
                    <a:pt x="260" y="416"/>
                    <a:pt x="228" y="391"/>
                    <a:pt x="228" y="391"/>
                  </a:cubicBezTo>
                  <a:lnTo>
                    <a:pt x="228" y="320"/>
                  </a:lnTo>
                  <a:cubicBezTo>
                    <a:pt x="267" y="352"/>
                    <a:pt x="292" y="356"/>
                    <a:pt x="292" y="356"/>
                  </a:cubicBezTo>
                  <a:close/>
                  <a:moveTo>
                    <a:pt x="577" y="152"/>
                  </a:moveTo>
                  <a:cubicBezTo>
                    <a:pt x="575" y="145"/>
                    <a:pt x="567" y="141"/>
                    <a:pt x="559" y="143"/>
                  </a:cubicBezTo>
                  <a:lnTo>
                    <a:pt x="224" y="260"/>
                  </a:lnTo>
                  <a:cubicBezTo>
                    <a:pt x="219" y="261"/>
                    <a:pt x="215" y="265"/>
                    <a:pt x="214" y="269"/>
                  </a:cubicBezTo>
                  <a:lnTo>
                    <a:pt x="214" y="748"/>
                  </a:lnTo>
                  <a:cubicBezTo>
                    <a:pt x="226" y="772"/>
                    <a:pt x="275" y="797"/>
                    <a:pt x="305" y="797"/>
                  </a:cubicBezTo>
                  <a:lnTo>
                    <a:pt x="305" y="326"/>
                  </a:lnTo>
                  <a:cubicBezTo>
                    <a:pt x="289" y="324"/>
                    <a:pt x="253" y="305"/>
                    <a:pt x="231" y="287"/>
                  </a:cubicBezTo>
                  <a:cubicBezTo>
                    <a:pt x="231" y="286"/>
                    <a:pt x="232" y="286"/>
                    <a:pt x="232" y="286"/>
                  </a:cubicBezTo>
                  <a:lnTo>
                    <a:pt x="568" y="170"/>
                  </a:lnTo>
                  <a:cubicBezTo>
                    <a:pt x="575" y="167"/>
                    <a:pt x="579" y="159"/>
                    <a:pt x="577" y="152"/>
                  </a:cubicBezTo>
                  <a:close/>
                  <a:moveTo>
                    <a:pt x="78" y="216"/>
                  </a:moveTo>
                  <a:lnTo>
                    <a:pt x="78" y="281"/>
                  </a:lnTo>
                  <a:cubicBezTo>
                    <a:pt x="46" y="275"/>
                    <a:pt x="14" y="250"/>
                    <a:pt x="14" y="250"/>
                  </a:cubicBezTo>
                  <a:lnTo>
                    <a:pt x="14" y="180"/>
                  </a:lnTo>
                  <a:cubicBezTo>
                    <a:pt x="53" y="212"/>
                    <a:pt x="78" y="216"/>
                    <a:pt x="78" y="216"/>
                  </a:cubicBezTo>
                  <a:close/>
                  <a:moveTo>
                    <a:pt x="363" y="11"/>
                  </a:moveTo>
                  <a:cubicBezTo>
                    <a:pt x="361" y="4"/>
                    <a:pt x="353" y="0"/>
                    <a:pt x="346" y="2"/>
                  </a:cubicBezTo>
                  <a:lnTo>
                    <a:pt x="10" y="119"/>
                  </a:lnTo>
                  <a:cubicBezTo>
                    <a:pt x="5" y="121"/>
                    <a:pt x="2" y="124"/>
                    <a:pt x="0" y="128"/>
                  </a:cubicBezTo>
                  <a:lnTo>
                    <a:pt x="0" y="608"/>
                  </a:lnTo>
                  <a:cubicBezTo>
                    <a:pt x="12" y="631"/>
                    <a:pt x="61" y="656"/>
                    <a:pt x="92" y="656"/>
                  </a:cubicBezTo>
                  <a:lnTo>
                    <a:pt x="92" y="186"/>
                  </a:lnTo>
                  <a:cubicBezTo>
                    <a:pt x="76" y="183"/>
                    <a:pt x="40" y="164"/>
                    <a:pt x="17" y="146"/>
                  </a:cubicBezTo>
                  <a:cubicBezTo>
                    <a:pt x="18" y="146"/>
                    <a:pt x="18" y="146"/>
                    <a:pt x="18" y="146"/>
                  </a:cubicBezTo>
                  <a:lnTo>
                    <a:pt x="354" y="29"/>
                  </a:lnTo>
                  <a:cubicBezTo>
                    <a:pt x="362" y="26"/>
                    <a:pt x="366" y="19"/>
                    <a:pt x="363" y="11"/>
                  </a:cubicBezTo>
                  <a:close/>
                  <a:moveTo>
                    <a:pt x="185" y="290"/>
                  </a:moveTo>
                  <a:lnTo>
                    <a:pt x="185" y="355"/>
                  </a:lnTo>
                  <a:cubicBezTo>
                    <a:pt x="153" y="349"/>
                    <a:pt x="121" y="324"/>
                    <a:pt x="121" y="324"/>
                  </a:cubicBezTo>
                  <a:lnTo>
                    <a:pt x="121" y="254"/>
                  </a:lnTo>
                  <a:cubicBezTo>
                    <a:pt x="160" y="286"/>
                    <a:pt x="185" y="290"/>
                    <a:pt x="185" y="290"/>
                  </a:cubicBezTo>
                  <a:close/>
                  <a:moveTo>
                    <a:pt x="470" y="85"/>
                  </a:moveTo>
                  <a:cubicBezTo>
                    <a:pt x="468" y="78"/>
                    <a:pt x="460" y="74"/>
                    <a:pt x="453" y="76"/>
                  </a:cubicBezTo>
                  <a:lnTo>
                    <a:pt x="117" y="193"/>
                  </a:lnTo>
                  <a:cubicBezTo>
                    <a:pt x="112" y="195"/>
                    <a:pt x="108" y="198"/>
                    <a:pt x="107" y="202"/>
                  </a:cubicBezTo>
                  <a:lnTo>
                    <a:pt x="107" y="682"/>
                  </a:lnTo>
                  <a:cubicBezTo>
                    <a:pt x="119" y="705"/>
                    <a:pt x="168" y="730"/>
                    <a:pt x="199" y="730"/>
                  </a:cubicBezTo>
                  <a:lnTo>
                    <a:pt x="199" y="260"/>
                  </a:lnTo>
                  <a:cubicBezTo>
                    <a:pt x="183" y="257"/>
                    <a:pt x="146" y="238"/>
                    <a:pt x="124" y="220"/>
                  </a:cubicBezTo>
                  <a:cubicBezTo>
                    <a:pt x="125" y="220"/>
                    <a:pt x="125" y="220"/>
                    <a:pt x="125" y="219"/>
                  </a:cubicBezTo>
                  <a:lnTo>
                    <a:pt x="461" y="103"/>
                  </a:lnTo>
                  <a:cubicBezTo>
                    <a:pt x="469" y="100"/>
                    <a:pt x="473" y="93"/>
                    <a:pt x="470" y="8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 sz="1335" dirty="0">
                <a:solidFill>
                  <a:schemeClr val="tx2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3" name="组合 18"/>
          <p:cNvGrpSpPr/>
          <p:nvPr/>
        </p:nvGrpSpPr>
        <p:grpSpPr>
          <a:xfrm>
            <a:off x="8121650" y="1504314"/>
            <a:ext cx="3021330" cy="4314825"/>
            <a:chOff x="8156513" y="1340039"/>
            <a:chExt cx="3021028" cy="3584797"/>
          </a:xfrm>
        </p:grpSpPr>
        <p:sp>
          <p:nvSpPr>
            <p:cNvPr id="20" name="矩形 19"/>
            <p:cNvSpPr/>
            <p:nvPr/>
          </p:nvSpPr>
          <p:spPr>
            <a:xfrm>
              <a:off x="8156513" y="1812736"/>
              <a:ext cx="3021028" cy="3112100"/>
            </a:xfrm>
            <a:prstGeom prst="rect">
              <a:avLst/>
            </a:prstGeom>
            <a:noFill/>
            <a:ln w="190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35" dirty="0">
                <a:solidFill>
                  <a:schemeClr val="tx2"/>
                </a:solidFill>
                <a:cs typeface="+mn-ea"/>
                <a:sym typeface="+mn-lt"/>
              </a:endParaRPr>
            </a:p>
          </p:txBody>
        </p:sp>
        <p:sp>
          <p:nvSpPr>
            <p:cNvPr id="21" name="圆角矩形 20"/>
            <p:cNvSpPr/>
            <p:nvPr/>
          </p:nvSpPr>
          <p:spPr>
            <a:xfrm>
              <a:off x="9168184" y="1340039"/>
              <a:ext cx="1007899" cy="837456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35" dirty="0">
                <a:solidFill>
                  <a:schemeClr val="tx2"/>
                </a:solidFill>
                <a:cs typeface="+mn-ea"/>
                <a:sym typeface="+mn-lt"/>
              </a:endParaRPr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8240970" y="2415038"/>
              <a:ext cx="2888615" cy="5360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b="1" dirty="0">
                  <a:solidFill>
                    <a:schemeClr val="tx1"/>
                  </a:solidFill>
                  <a:latin typeface="方正粗黑宋简体" panose="02000000000000000000" charset="-122"/>
                  <a:ea typeface="方正粗黑宋简体" panose="02000000000000000000" charset="-122"/>
                  <a:cs typeface="+mn-ea"/>
                  <a:sym typeface="+mn-lt"/>
                </a:rPr>
                <a:t>令学生意识到教师的</a:t>
              </a:r>
              <a:endParaRPr lang="zh-CN" altLang="en-US" b="1" dirty="0">
                <a:solidFill>
                  <a:schemeClr val="tx1"/>
                </a:solidFill>
                <a:latin typeface="方正粗黑宋简体" panose="02000000000000000000" charset="-122"/>
                <a:ea typeface="方正粗黑宋简体" panose="02000000000000000000" charset="-122"/>
                <a:cs typeface="+mn-ea"/>
                <a:sym typeface="+mn-lt"/>
              </a:endParaRPr>
            </a:p>
            <a:p>
              <a:pPr algn="ctr"/>
              <a:r>
                <a:rPr lang="zh-CN" altLang="en-US" b="1" dirty="0">
                  <a:solidFill>
                    <a:schemeClr val="tx1"/>
                  </a:solidFill>
                  <a:latin typeface="方正粗黑宋简体" panose="02000000000000000000" charset="-122"/>
                  <a:ea typeface="方正粗黑宋简体" panose="02000000000000000000" charset="-122"/>
                  <a:cs typeface="+mn-ea"/>
                  <a:sym typeface="+mn-lt"/>
                </a:rPr>
                <a:t>父性特征</a:t>
              </a:r>
              <a:endParaRPr lang="zh-CN" altLang="en-US" b="1" dirty="0">
                <a:solidFill>
                  <a:schemeClr val="tx1"/>
                </a:solidFill>
                <a:latin typeface="方正粗黑宋简体" panose="02000000000000000000" charset="-122"/>
                <a:ea typeface="方正粗黑宋简体" panose="02000000000000000000" charset="-122"/>
                <a:cs typeface="+mn-ea"/>
                <a:sym typeface="+mn-lt"/>
              </a:endParaRP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8498732" y="3044116"/>
              <a:ext cx="2241535" cy="10134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defTabSz="1216660" fontAlgn="auto">
                <a:lnSpc>
                  <a:spcPts val="2200"/>
                </a:lnSpc>
                <a:spcBef>
                  <a:spcPts val="0"/>
                </a:spcBef>
                <a:defRPr/>
              </a:pPr>
              <a:r>
                <a:rPr lang="zh-CN" altLang="en-US" sz="1600" b="1" dirty="0">
                  <a:solidFill>
                    <a:schemeClr val="tx1"/>
                  </a:solidFill>
                  <a:latin typeface="楷体" panose="02010609060101010101" charset="-122"/>
                  <a:ea typeface="楷体" panose="02010609060101010101" charset="-122"/>
                  <a:cs typeface="+mn-ea"/>
                  <a:sym typeface="+mn-lt"/>
                </a:rPr>
                <a:t>对于父性特征较弱的人，要做到批评别人是比较难的，他们往往不清楚如何对学生进行批评</a:t>
              </a:r>
              <a:endParaRPr lang="zh-CN" altLang="en-US" sz="1600" b="1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+mn-ea"/>
                <a:sym typeface="+mn-lt"/>
              </a:endParaRPr>
            </a:p>
          </p:txBody>
        </p:sp>
        <p:grpSp>
          <p:nvGrpSpPr>
            <p:cNvPr id="19" name="组合 19"/>
            <p:cNvGrpSpPr>
              <a:grpSpLocks noChangeAspect="1"/>
            </p:cNvGrpSpPr>
            <p:nvPr/>
          </p:nvGrpSpPr>
          <p:grpSpPr bwMode="auto">
            <a:xfrm>
              <a:off x="9445435" y="1497467"/>
              <a:ext cx="496519" cy="483105"/>
              <a:chOff x="1483101" y="365270"/>
              <a:chExt cx="479882" cy="467621"/>
            </a:xfrm>
            <a:solidFill>
              <a:schemeClr val="bg1"/>
            </a:solidFill>
          </p:grpSpPr>
          <p:sp>
            <p:nvSpPr>
              <p:cNvPr id="25" name="饼形 24"/>
              <p:cNvSpPr/>
              <p:nvPr/>
            </p:nvSpPr>
            <p:spPr>
              <a:xfrm flipH="1">
                <a:off x="1493532" y="411600"/>
                <a:ext cx="469451" cy="421291"/>
              </a:xfrm>
              <a:prstGeom prst="pie">
                <a:avLst>
                  <a:gd name="adj1" fmla="val 21598513"/>
                  <a:gd name="adj2" fmla="val 1620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2135" dirty="0">
                  <a:solidFill>
                    <a:schemeClr val="tx2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6" name="椭圆 34"/>
              <p:cNvSpPr>
                <a:spLocks noChangeAspect="1"/>
              </p:cNvSpPr>
              <p:nvPr/>
            </p:nvSpPr>
            <p:spPr>
              <a:xfrm>
                <a:off x="1483101" y="365270"/>
                <a:ext cx="222355" cy="222692"/>
              </a:xfrm>
              <a:custGeom>
                <a:avLst/>
                <a:gdLst/>
                <a:ahLst/>
                <a:cxnLst/>
                <a:rect l="l" t="t" r="r" b="b"/>
                <a:pathLst>
                  <a:path w="223200" h="223200">
                    <a:moveTo>
                      <a:pt x="223200" y="0"/>
                    </a:moveTo>
                    <a:lnTo>
                      <a:pt x="223200" y="223200"/>
                    </a:lnTo>
                    <a:lnTo>
                      <a:pt x="0" y="223200"/>
                    </a:lnTo>
                    <a:cubicBezTo>
                      <a:pt x="0" y="99930"/>
                      <a:pt x="99930" y="0"/>
                      <a:pt x="22320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2135" dirty="0">
                  <a:solidFill>
                    <a:schemeClr val="tx2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4" name="文本框 3"/>
          <p:cNvSpPr txBox="1"/>
          <p:nvPr/>
        </p:nvSpPr>
        <p:spPr>
          <a:xfrm>
            <a:off x="1179830" y="519430"/>
            <a:ext cx="4411345" cy="3683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endParaRPr lang="zh-CN" alt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376045" y="473075"/>
            <a:ext cx="2928620" cy="4603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24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第二章</a:t>
            </a:r>
            <a:r>
              <a:rPr lang="en-US" altLang="zh-CN" sz="24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 </a:t>
            </a:r>
            <a:r>
              <a:rPr lang="zh-CN" altLang="en-US" sz="24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批评的语言</a:t>
            </a:r>
            <a:endParaRPr lang="zh-CN" altLang="en-US" sz="2400" b="1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PA" val="v3.2.0"/>
</p:tagLst>
</file>

<file path=ppt/tags/tag10.xml><?xml version="1.0" encoding="utf-8"?>
<p:tagLst xmlns:p="http://schemas.openxmlformats.org/presentationml/2006/main">
  <p:tag name="PA" val="v3.2.0"/>
</p:tagLst>
</file>

<file path=ppt/tags/tag11.xml><?xml version="1.0" encoding="utf-8"?>
<p:tagLst xmlns:p="http://schemas.openxmlformats.org/presentationml/2006/main">
  <p:tag name="MH" val="20171106223252"/>
  <p:tag name="MH_LIBRARY" val="GRAPHIC"/>
  <p:tag name="MH_TYPE" val="SubTitle"/>
  <p:tag name="MH_ORDER" val="1"/>
</p:tagLst>
</file>

<file path=ppt/tags/tag12.xml><?xml version="1.0" encoding="utf-8"?>
<p:tagLst xmlns:p="http://schemas.openxmlformats.org/presentationml/2006/main">
  <p:tag name="PA" val="v3.2.0"/>
</p:tagLst>
</file>

<file path=ppt/tags/tag13.xml><?xml version="1.0" encoding="utf-8"?>
<p:tagLst xmlns:p="http://schemas.openxmlformats.org/presentationml/2006/main">
  <p:tag name="PA" val="v3.2.0"/>
</p:tagLst>
</file>

<file path=ppt/tags/tag14.xml><?xml version="1.0" encoding="utf-8"?>
<p:tagLst xmlns:p="http://schemas.openxmlformats.org/presentationml/2006/main">
  <p:tag name="PA" val="v3.2.0"/>
</p:tagLst>
</file>

<file path=ppt/tags/tag15.xml><?xml version="1.0" encoding="utf-8"?>
<p:tagLst xmlns:p="http://schemas.openxmlformats.org/presentationml/2006/main">
  <p:tag name="MH" val="20171106223252"/>
  <p:tag name="MH_LIBRARY" val="GRAPHIC"/>
  <p:tag name="MH_TYPE" val="SubTitle"/>
  <p:tag name="MH_ORDER" val="1"/>
</p:tagLst>
</file>

<file path=ppt/tags/tag16.xml><?xml version="1.0" encoding="utf-8"?>
<p:tagLst xmlns:p="http://schemas.openxmlformats.org/presentationml/2006/main">
  <p:tag name="PA" val="v3.2.0"/>
</p:tagLst>
</file>

<file path=ppt/tags/tag17.xml><?xml version="1.0" encoding="utf-8"?>
<p:tagLst xmlns:p="http://schemas.openxmlformats.org/presentationml/2006/main">
  <p:tag name="PA" val="v3.2.0"/>
</p:tagLst>
</file>

<file path=ppt/tags/tag18.xml><?xml version="1.0" encoding="utf-8"?>
<p:tagLst xmlns:p="http://schemas.openxmlformats.org/presentationml/2006/main">
  <p:tag name="PA" val="v3.2.0"/>
</p:tagLst>
</file>

<file path=ppt/tags/tag19.xml><?xml version="1.0" encoding="utf-8"?>
<p:tagLst xmlns:p="http://schemas.openxmlformats.org/presentationml/2006/main">
  <p:tag name="MH" val="20171106223252"/>
  <p:tag name="MH_LIBRARY" val="GRAPHIC"/>
  <p:tag name="MH_TYPE" val="SubTitle"/>
  <p:tag name="MH_ORDER" val="1"/>
</p:tagLst>
</file>

<file path=ppt/tags/tag2.xml><?xml version="1.0" encoding="utf-8"?>
<p:tagLst xmlns:p="http://schemas.openxmlformats.org/presentationml/2006/main">
  <p:tag name="PA" val="v3.2.0"/>
</p:tagLst>
</file>

<file path=ppt/tags/tag20.xml><?xml version="1.0" encoding="utf-8"?>
<p:tagLst xmlns:p="http://schemas.openxmlformats.org/presentationml/2006/main">
  <p:tag name="PA" val="v3.2.0"/>
</p:tagLst>
</file>

<file path=ppt/tags/tag21.xml><?xml version="1.0" encoding="utf-8"?>
<p:tagLst xmlns:p="http://schemas.openxmlformats.org/presentationml/2006/main">
  <p:tag name="PA" val="v3.2.0"/>
</p:tagLst>
</file>

<file path=ppt/tags/tag22.xml><?xml version="1.0" encoding="utf-8"?>
<p:tagLst xmlns:p="http://schemas.openxmlformats.org/presentationml/2006/main">
  <p:tag name="PA" val="v3.2.0"/>
</p:tagLst>
</file>

<file path=ppt/tags/tag23.xml><?xml version="1.0" encoding="utf-8"?>
<p:tagLst xmlns:p="http://schemas.openxmlformats.org/presentationml/2006/main">
  <p:tag name="MH" val="20171106223252"/>
  <p:tag name="MH_LIBRARY" val="GRAPHIC"/>
  <p:tag name="MH_TYPE" val="SubTitle"/>
  <p:tag name="MH_ORDER" val="1"/>
</p:tagLst>
</file>

<file path=ppt/tags/tag24.xml><?xml version="1.0" encoding="utf-8"?>
<p:tagLst xmlns:p="http://schemas.openxmlformats.org/presentationml/2006/main">
  <p:tag name="ISPRING_PRESENTATION_TITLE" val="手绘简约工作总结PPT模板"/>
</p:tagLst>
</file>

<file path=ppt/tags/tag3.xml><?xml version="1.0" encoding="utf-8"?>
<p:tagLst xmlns:p="http://schemas.openxmlformats.org/presentationml/2006/main">
  <p:tag name="PA" val="v3.2.0"/>
</p:tagLst>
</file>

<file path=ppt/tags/tag4.xml><?xml version="1.0" encoding="utf-8"?>
<p:tagLst xmlns:p="http://schemas.openxmlformats.org/presentationml/2006/main">
  <p:tag name="PA" val="v3.2.0"/>
</p:tagLst>
</file>

<file path=ppt/tags/tag5.xml><?xml version="1.0" encoding="utf-8"?>
<p:tagLst xmlns:p="http://schemas.openxmlformats.org/presentationml/2006/main">
  <p:tag name="PA" val="v3.2.0"/>
</p:tagLst>
</file>

<file path=ppt/tags/tag6.xml><?xml version="1.0" encoding="utf-8"?>
<p:tagLst xmlns:p="http://schemas.openxmlformats.org/presentationml/2006/main">
  <p:tag name="PA" val="v3.2.0"/>
</p:tagLst>
</file>

<file path=ppt/tags/tag7.xml><?xml version="1.0" encoding="utf-8"?>
<p:tagLst xmlns:p="http://schemas.openxmlformats.org/presentationml/2006/main">
  <p:tag name="MH" val="20171106223252"/>
  <p:tag name="MH_LIBRARY" val="GRAPHIC"/>
  <p:tag name="MH_TYPE" val="SubTitle"/>
  <p:tag name="MH_ORDER" val="1"/>
</p:tagLst>
</file>

<file path=ppt/tags/tag8.xml><?xml version="1.0" encoding="utf-8"?>
<p:tagLst xmlns:p="http://schemas.openxmlformats.org/presentationml/2006/main">
  <p:tag name="PA" val="v3.2.0"/>
</p:tagLst>
</file>

<file path=ppt/tags/tag9.xml><?xml version="1.0" encoding="utf-8"?>
<p:tagLst xmlns:p="http://schemas.openxmlformats.org/presentationml/2006/main">
  <p:tag name="PA" val="v3.2.0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A388"/>
      </a:accent1>
      <a:accent2>
        <a:srgbClr val="D381A2"/>
      </a:accent2>
      <a:accent3>
        <a:srgbClr val="92CDCF"/>
      </a:accent3>
      <a:accent4>
        <a:srgbClr val="D582A3"/>
      </a:accent4>
      <a:accent5>
        <a:srgbClr val="B1C0C9"/>
      </a:accent5>
      <a:accent6>
        <a:srgbClr val="00A388"/>
      </a:accent6>
      <a:hlink>
        <a:srgbClr val="0563C1"/>
      </a:hlink>
      <a:folHlink>
        <a:srgbClr val="954F72"/>
      </a:folHlink>
    </a:clrScheme>
    <a:fontScheme name="jk2iywlz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一PPT，www.1ppt.com 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A388"/>
      </a:accent1>
      <a:accent2>
        <a:srgbClr val="D381A2"/>
      </a:accent2>
      <a:accent3>
        <a:srgbClr val="92CDCF"/>
      </a:accent3>
      <a:accent4>
        <a:srgbClr val="D582A3"/>
      </a:accent4>
      <a:accent5>
        <a:srgbClr val="B1C0C9"/>
      </a:accent5>
      <a:accent6>
        <a:srgbClr val="00A388"/>
      </a:accent6>
      <a:hlink>
        <a:srgbClr val="0563C1"/>
      </a:hlink>
      <a:folHlink>
        <a:srgbClr val="954F72"/>
      </a:folHlink>
    </a:clrScheme>
    <a:fontScheme name="jk2iywlz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00A388"/>
    </a:accent1>
    <a:accent2>
      <a:srgbClr val="D381A2"/>
    </a:accent2>
    <a:accent3>
      <a:srgbClr val="92CDCF"/>
    </a:accent3>
    <a:accent4>
      <a:srgbClr val="D582A3"/>
    </a:accent4>
    <a:accent5>
      <a:srgbClr val="B1C0C9"/>
    </a:accent5>
    <a:accent6>
      <a:srgbClr val="00A388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00A388"/>
    </a:accent1>
    <a:accent2>
      <a:srgbClr val="D381A2"/>
    </a:accent2>
    <a:accent3>
      <a:srgbClr val="92CDCF"/>
    </a:accent3>
    <a:accent4>
      <a:srgbClr val="D582A3"/>
    </a:accent4>
    <a:accent5>
      <a:srgbClr val="B1C0C9"/>
    </a:accent5>
    <a:accent6>
      <a:srgbClr val="00A388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00A388"/>
    </a:accent1>
    <a:accent2>
      <a:srgbClr val="D381A2"/>
    </a:accent2>
    <a:accent3>
      <a:srgbClr val="92CDCF"/>
    </a:accent3>
    <a:accent4>
      <a:srgbClr val="D582A3"/>
    </a:accent4>
    <a:accent5>
      <a:srgbClr val="B1C0C9"/>
    </a:accent5>
    <a:accent6>
      <a:srgbClr val="00A388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00A388"/>
    </a:accent1>
    <a:accent2>
      <a:srgbClr val="D381A2"/>
    </a:accent2>
    <a:accent3>
      <a:srgbClr val="92CDCF"/>
    </a:accent3>
    <a:accent4>
      <a:srgbClr val="D582A3"/>
    </a:accent4>
    <a:accent5>
      <a:srgbClr val="B1C0C9"/>
    </a:accent5>
    <a:accent6>
      <a:srgbClr val="00A388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00A388"/>
    </a:accent1>
    <a:accent2>
      <a:srgbClr val="D381A2"/>
    </a:accent2>
    <a:accent3>
      <a:srgbClr val="92CDCF"/>
    </a:accent3>
    <a:accent4>
      <a:srgbClr val="D582A3"/>
    </a:accent4>
    <a:accent5>
      <a:srgbClr val="B1C0C9"/>
    </a:accent5>
    <a:accent6>
      <a:srgbClr val="00A388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00A388"/>
    </a:accent1>
    <a:accent2>
      <a:srgbClr val="D381A2"/>
    </a:accent2>
    <a:accent3>
      <a:srgbClr val="92CDCF"/>
    </a:accent3>
    <a:accent4>
      <a:srgbClr val="D582A3"/>
    </a:accent4>
    <a:accent5>
      <a:srgbClr val="B1C0C9"/>
    </a:accent5>
    <a:accent6>
      <a:srgbClr val="00A388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00A388"/>
    </a:accent1>
    <a:accent2>
      <a:srgbClr val="D381A2"/>
    </a:accent2>
    <a:accent3>
      <a:srgbClr val="92CDCF"/>
    </a:accent3>
    <a:accent4>
      <a:srgbClr val="D582A3"/>
    </a:accent4>
    <a:accent5>
      <a:srgbClr val="B1C0C9"/>
    </a:accent5>
    <a:accent6>
      <a:srgbClr val="00A388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00A388"/>
    </a:accent1>
    <a:accent2>
      <a:srgbClr val="D381A2"/>
    </a:accent2>
    <a:accent3>
      <a:srgbClr val="92CDCF"/>
    </a:accent3>
    <a:accent4>
      <a:srgbClr val="D582A3"/>
    </a:accent4>
    <a:accent5>
      <a:srgbClr val="B1C0C9"/>
    </a:accent5>
    <a:accent6>
      <a:srgbClr val="00A388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00A388"/>
    </a:accent1>
    <a:accent2>
      <a:srgbClr val="D381A2"/>
    </a:accent2>
    <a:accent3>
      <a:srgbClr val="92CDCF"/>
    </a:accent3>
    <a:accent4>
      <a:srgbClr val="D582A3"/>
    </a:accent4>
    <a:accent5>
      <a:srgbClr val="B1C0C9"/>
    </a:accent5>
    <a:accent6>
      <a:srgbClr val="00A388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3894</Words>
  <Application>WPS 演示</Application>
  <PresentationFormat>宽屏</PresentationFormat>
  <Paragraphs>357</Paragraphs>
  <Slides>21</Slides>
  <Notes>26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21</vt:i4>
      </vt:variant>
    </vt:vector>
  </HeadingPairs>
  <TitlesOfParts>
    <vt:vector size="39" baseType="lpstr">
      <vt:lpstr>Arial</vt:lpstr>
      <vt:lpstr>宋体</vt:lpstr>
      <vt:lpstr>Wingdings</vt:lpstr>
      <vt:lpstr>微软雅黑</vt:lpstr>
      <vt:lpstr>Calibri</vt:lpstr>
      <vt:lpstr>方正粗黑宋简体</vt:lpstr>
      <vt:lpstr>Wingdings</vt:lpstr>
      <vt:lpstr>Helvetica Neue Light</vt:lpstr>
      <vt:lpstr>Lato Light</vt:lpstr>
      <vt:lpstr>Segoe Print</vt:lpstr>
      <vt:lpstr>MS PGothic</vt:lpstr>
      <vt:lpstr>楷体</vt:lpstr>
      <vt:lpstr>Helvetica</vt:lpstr>
      <vt:lpstr>Roboto condensed</vt:lpstr>
      <vt:lpstr>Arial Narrow</vt:lpstr>
      <vt:lpstr>Arial Unicode MS</vt:lpstr>
      <vt:lpstr>第一PPT，www.1ppt.com</vt:lpstr>
      <vt:lpstr>第一PPT，www.1ppt.com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creator>优品PPT</dc:creator>
  <dc:subject>https://www.ypppt.com/</dc:subject>
  <cp:lastModifiedBy>叫你不备注我名字</cp:lastModifiedBy>
  <cp:revision>77</cp:revision>
  <dcterms:created xsi:type="dcterms:W3CDTF">2017-11-23T03:32:00Z</dcterms:created>
  <dcterms:modified xsi:type="dcterms:W3CDTF">2022-02-22T01:38:58Z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2052-11.1.0.11294</vt:lpwstr>
  </property>
  <property fmtid="{D5CDD505-2E9C-101B-9397-08002B2CF9AE}" pid="3" name="ICV">
    <vt:lpwstr>15B452B7E19E42ACB55ABFFBEC75CBFF</vt:lpwstr>
  </property>
</Properties>
</file>