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302" r:id="rId3"/>
    <p:sldId id="294" r:id="rId5"/>
    <p:sldId id="293" r:id="rId6"/>
    <p:sldId id="295" r:id="rId7"/>
    <p:sldId id="260" r:id="rId8"/>
    <p:sldId id="261" r:id="rId9"/>
    <p:sldId id="262" r:id="rId10"/>
    <p:sldId id="263" r:id="rId11"/>
    <p:sldId id="264" r:id="rId12"/>
    <p:sldId id="296" r:id="rId13"/>
    <p:sldId id="266" r:id="rId14"/>
    <p:sldId id="267" r:id="rId15"/>
    <p:sldId id="268" r:id="rId16"/>
    <p:sldId id="269" r:id="rId17"/>
    <p:sldId id="270" r:id="rId18"/>
    <p:sldId id="271" r:id="rId19"/>
    <p:sldId id="299" r:id="rId20"/>
    <p:sldId id="301" r:id="rId21"/>
    <p:sldId id="274" r:id="rId22"/>
    <p:sldId id="298" r:id="rId23"/>
    <p:sldId id="297" r:id="rId24"/>
    <p:sldId id="300" r:id="rId25"/>
  </p:sldIdLst>
  <p:sldSz cx="12192000" cy="6858000"/>
  <p:notesSz cx="6858000" cy="9144000"/>
  <p:embeddedFontLst>
    <p:embeddedFont>
      <p:font typeface="字魂105号-简雅黑" panose="00000500000000000000" pitchFamily="2" charset="-122"/>
      <p:regular r:id="rId29"/>
    </p:embeddedFont>
    <p:embeddedFont>
      <p:font typeface="字魂100号-方方先锋体" panose="00000500000000000000" pitchFamily="2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4F"/>
    <a:srgbClr val="FCBAA1"/>
    <a:srgbClr val="78ADC4"/>
    <a:srgbClr val="D03810"/>
    <a:srgbClr val="F1BF7B"/>
    <a:srgbClr val="317CC1"/>
    <a:srgbClr val="C16392"/>
    <a:srgbClr val="9E8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2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D4360A04-E96C-4E4A-A433-8DE798DE097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105号-简雅黑" panose="00000500000000000000" pitchFamily="2" charset="-122"/>
                <a:ea typeface="字魂105号-简雅黑" panose="00000500000000000000" pitchFamily="2" charset="-122"/>
              </a:defRPr>
            </a:lvl1pPr>
          </a:lstStyle>
          <a:p>
            <a:fld id="{34057E61-D5E3-4542-8C58-586A7BBA492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105号-简雅黑" panose="00000500000000000000" pitchFamily="2" charset="-122"/>
        <a:ea typeface="字魂105号-简雅黑" panose="00000500000000000000" pitchFamily="2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A8A0-3540-4B09-A77F-BE804C282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7A8A0-3540-4B09-A77F-BE804C282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7A8A0-3540-4B09-A77F-BE804C282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A8A0-3540-4B09-A77F-BE804C282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7A8A0-3540-4B09-A77F-BE804C282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7A8A0-3540-4B09-A77F-BE804C282D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28FACB-FEA4-460F-8FCB-3412D58F8F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fld id="{A7147B9E-59E0-4882-9E8E-98C69DDE3B9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fld id="{7A41F7D9-BE24-4450-9F27-9015171CFF48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fld id="{A7147B9E-59E0-4882-9E8E-98C69DDE3B9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字魂105号-简雅黑" panose="00000500000000000000" pitchFamily="2" charset="-122"/>
              </a:defRPr>
            </a:lvl1pPr>
          </a:lstStyle>
          <a:p>
            <a:fld id="{7A41F7D9-BE24-4450-9F27-9015171CFF48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圆角矩形 3"/>
          <p:cNvSpPr/>
          <p:nvPr userDrawn="1"/>
        </p:nvSpPr>
        <p:spPr>
          <a:xfrm>
            <a:off x="321197" y="291222"/>
            <a:ext cx="11523345" cy="620014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7" name="图片 6" descr="摄图网_40135987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49" y="409683"/>
            <a:ext cx="1475740" cy="1409002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1.png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27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notesSlide" Target="../notesSlides/notesSlide2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90.xml"/><Relationship Id="rId10" Type="http://schemas.openxmlformats.org/officeDocument/2006/relationships/image" Target="../media/image28.png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0" Type="http://schemas.openxmlformats.org/officeDocument/2006/relationships/notesSlide" Target="../notesSlides/notesSlide5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8" Type="http://schemas.openxmlformats.org/officeDocument/2006/relationships/notesSlide" Target="../notesSlides/notesSlide7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850"/>
            <a:ext cx="1095375" cy="196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62" y="4776280"/>
            <a:ext cx="793338" cy="2081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-18765"/>
            <a:ext cx="1914525" cy="2533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467725" cy="1885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23"/>
            <a:ext cx="4438650" cy="6134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79" y="3570051"/>
            <a:ext cx="2958271" cy="3205418"/>
          </a:xfrm>
          <a:prstGeom prst="rect">
            <a:avLst/>
          </a:prstGeom>
        </p:spPr>
      </p:pic>
      <p:sp>
        <p:nvSpPr>
          <p:cNvPr id="14" name="标题 1"/>
          <p:cNvSpPr txBox="1"/>
          <p:nvPr/>
        </p:nvSpPr>
        <p:spPr>
          <a:xfrm>
            <a:off x="2875437" y="1386915"/>
            <a:ext cx="4242422" cy="9980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6000" dirty="0">
                <a:solidFill>
                  <a:srgbClr val="FF0000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ea"/>
                <a:sym typeface="字魂105号-简雅黑" panose="00000500000000000000" pitchFamily="2" charset="-122"/>
              </a:rPr>
              <a:t>阳光心理</a:t>
            </a:r>
            <a:endParaRPr lang="zh-CN" altLang="en-US" sz="6000" dirty="0">
              <a:solidFill>
                <a:srgbClr val="FF0000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94860" y="3978910"/>
            <a:ext cx="4693285" cy="819150"/>
            <a:chOff x="5065427" y="5252097"/>
            <a:chExt cx="3273681" cy="565042"/>
          </a:xfrm>
        </p:grpSpPr>
        <p:sp>
          <p:nvSpPr>
            <p:cNvPr id="20" name="任意多边形 19"/>
            <p:cNvSpPr/>
            <p:nvPr/>
          </p:nvSpPr>
          <p:spPr>
            <a:xfrm>
              <a:off x="5065427" y="5252097"/>
              <a:ext cx="3273681" cy="565042"/>
            </a:xfrm>
            <a:custGeom>
              <a:avLst/>
              <a:gdLst>
                <a:gd name="connsiteX0" fmla="*/ 282521 w 2846950"/>
                <a:gd name="connsiteY0" fmla="*/ 0 h 565042"/>
                <a:gd name="connsiteX1" fmla="*/ 282531 w 2846950"/>
                <a:gd name="connsiteY1" fmla="*/ 1 h 565042"/>
                <a:gd name="connsiteX2" fmla="*/ 2528303 w 2846950"/>
                <a:gd name="connsiteY2" fmla="*/ 1 h 565042"/>
                <a:gd name="connsiteX3" fmla="*/ 2528303 w 2846950"/>
                <a:gd name="connsiteY3" fmla="*/ 3642 h 565042"/>
                <a:gd name="connsiteX4" fmla="*/ 2564429 w 2846950"/>
                <a:gd name="connsiteY4" fmla="*/ 0 h 565042"/>
                <a:gd name="connsiteX5" fmla="*/ 2846950 w 2846950"/>
                <a:gd name="connsiteY5" fmla="*/ 282521 h 565042"/>
                <a:gd name="connsiteX6" fmla="*/ 2564429 w 2846950"/>
                <a:gd name="connsiteY6" fmla="*/ 565042 h 565042"/>
                <a:gd name="connsiteX7" fmla="*/ 2528303 w 2846950"/>
                <a:gd name="connsiteY7" fmla="*/ 561400 h 565042"/>
                <a:gd name="connsiteX8" fmla="*/ 2528303 w 2846950"/>
                <a:gd name="connsiteY8" fmla="*/ 565042 h 565042"/>
                <a:gd name="connsiteX9" fmla="*/ 282521 w 2846950"/>
                <a:gd name="connsiteY9" fmla="*/ 565042 h 565042"/>
                <a:gd name="connsiteX10" fmla="*/ 273921 w 2846950"/>
                <a:gd name="connsiteY10" fmla="*/ 565042 h 565042"/>
                <a:gd name="connsiteX11" fmla="*/ 273921 w 2846950"/>
                <a:gd name="connsiteY11" fmla="*/ 564175 h 565042"/>
                <a:gd name="connsiteX12" fmla="*/ 225583 w 2846950"/>
                <a:gd name="connsiteY12" fmla="*/ 559302 h 565042"/>
                <a:gd name="connsiteX13" fmla="*/ 0 w 2846950"/>
                <a:gd name="connsiteY13" fmla="*/ 282521 h 565042"/>
                <a:gd name="connsiteX14" fmla="*/ 225583 w 2846950"/>
                <a:gd name="connsiteY14" fmla="*/ 5740 h 565042"/>
                <a:gd name="connsiteX15" fmla="*/ 273921 w 2846950"/>
                <a:gd name="connsiteY15" fmla="*/ 867 h 565042"/>
                <a:gd name="connsiteX16" fmla="*/ 273921 w 2846950"/>
                <a:gd name="connsiteY16" fmla="*/ 1 h 565042"/>
                <a:gd name="connsiteX17" fmla="*/ 282511 w 2846950"/>
                <a:gd name="connsiteY17" fmla="*/ 1 h 5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6950" h="565042">
                  <a:moveTo>
                    <a:pt x="282521" y="0"/>
                  </a:moveTo>
                  <a:lnTo>
                    <a:pt x="282531" y="1"/>
                  </a:lnTo>
                  <a:lnTo>
                    <a:pt x="2528303" y="1"/>
                  </a:lnTo>
                  <a:lnTo>
                    <a:pt x="2528303" y="3642"/>
                  </a:lnTo>
                  <a:lnTo>
                    <a:pt x="2564429" y="0"/>
                  </a:lnTo>
                  <a:cubicBezTo>
                    <a:pt x="2720461" y="0"/>
                    <a:pt x="2846950" y="126489"/>
                    <a:pt x="2846950" y="282521"/>
                  </a:cubicBezTo>
                  <a:cubicBezTo>
                    <a:pt x="2846950" y="438553"/>
                    <a:pt x="2720461" y="565042"/>
                    <a:pt x="2564429" y="565042"/>
                  </a:cubicBezTo>
                  <a:lnTo>
                    <a:pt x="2528303" y="561400"/>
                  </a:lnTo>
                  <a:lnTo>
                    <a:pt x="2528303" y="565042"/>
                  </a:lnTo>
                  <a:lnTo>
                    <a:pt x="282521" y="565042"/>
                  </a:lnTo>
                  <a:lnTo>
                    <a:pt x="273921" y="565042"/>
                  </a:lnTo>
                  <a:lnTo>
                    <a:pt x="273921" y="564175"/>
                  </a:lnTo>
                  <a:lnTo>
                    <a:pt x="225583" y="559302"/>
                  </a:lnTo>
                  <a:cubicBezTo>
                    <a:pt x="96843" y="532958"/>
                    <a:pt x="0" y="419049"/>
                    <a:pt x="0" y="282521"/>
                  </a:cubicBezTo>
                  <a:cubicBezTo>
                    <a:pt x="0" y="145993"/>
                    <a:pt x="96843" y="32084"/>
                    <a:pt x="225583" y="5740"/>
                  </a:cubicBezTo>
                  <a:lnTo>
                    <a:pt x="273921" y="867"/>
                  </a:lnTo>
                  <a:lnTo>
                    <a:pt x="273921" y="1"/>
                  </a:lnTo>
                  <a:lnTo>
                    <a:pt x="282511" y="1"/>
                  </a:lnTo>
                  <a:close/>
                </a:path>
              </a:pathLst>
            </a:custGeom>
            <a:solidFill>
              <a:srgbClr val="F1B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16" name="副标题 2"/>
            <p:cNvSpPr txBox="1"/>
            <p:nvPr/>
          </p:nvSpPr>
          <p:spPr>
            <a:xfrm>
              <a:off x="5191133" y="5328828"/>
              <a:ext cx="3022268" cy="3779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lnSpc>
                  <a:spcPct val="100000"/>
                </a:lnSpc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rPr>
                <a:t>小学生心理健康主题教育</a:t>
              </a:r>
              <a:endParaRPr lang="zh-CN" altLang="en-US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2" name="标题 1"/>
          <p:cNvSpPr txBox="1"/>
          <p:nvPr/>
        </p:nvSpPr>
        <p:spPr>
          <a:xfrm>
            <a:off x="4072278" y="2478546"/>
            <a:ext cx="5089201" cy="1385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8000" dirty="0">
                <a:solidFill>
                  <a:srgbClr val="FF0000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ea"/>
                <a:sym typeface="字魂105号-简雅黑" panose="00000500000000000000" pitchFamily="2" charset="-122"/>
              </a:rPr>
              <a:t>健康成长</a:t>
            </a:r>
            <a:endParaRPr lang="zh-CN" altLang="en-US" sz="8000" dirty="0">
              <a:solidFill>
                <a:srgbClr val="FF0000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349971" y="5076568"/>
            <a:ext cx="2533813" cy="485961"/>
            <a:chOff x="5065427" y="5252097"/>
            <a:chExt cx="3273681" cy="565042"/>
          </a:xfrm>
        </p:grpSpPr>
        <p:sp>
          <p:nvSpPr>
            <p:cNvPr id="24" name="任意多边形 23"/>
            <p:cNvSpPr/>
            <p:nvPr/>
          </p:nvSpPr>
          <p:spPr>
            <a:xfrm>
              <a:off x="5065427" y="5252097"/>
              <a:ext cx="3273681" cy="565042"/>
            </a:xfrm>
            <a:custGeom>
              <a:avLst/>
              <a:gdLst>
                <a:gd name="connsiteX0" fmla="*/ 282521 w 2846950"/>
                <a:gd name="connsiteY0" fmla="*/ 0 h 565042"/>
                <a:gd name="connsiteX1" fmla="*/ 282531 w 2846950"/>
                <a:gd name="connsiteY1" fmla="*/ 1 h 565042"/>
                <a:gd name="connsiteX2" fmla="*/ 2528303 w 2846950"/>
                <a:gd name="connsiteY2" fmla="*/ 1 h 565042"/>
                <a:gd name="connsiteX3" fmla="*/ 2528303 w 2846950"/>
                <a:gd name="connsiteY3" fmla="*/ 3642 h 565042"/>
                <a:gd name="connsiteX4" fmla="*/ 2564429 w 2846950"/>
                <a:gd name="connsiteY4" fmla="*/ 0 h 565042"/>
                <a:gd name="connsiteX5" fmla="*/ 2846950 w 2846950"/>
                <a:gd name="connsiteY5" fmla="*/ 282521 h 565042"/>
                <a:gd name="connsiteX6" fmla="*/ 2564429 w 2846950"/>
                <a:gd name="connsiteY6" fmla="*/ 565042 h 565042"/>
                <a:gd name="connsiteX7" fmla="*/ 2528303 w 2846950"/>
                <a:gd name="connsiteY7" fmla="*/ 561400 h 565042"/>
                <a:gd name="connsiteX8" fmla="*/ 2528303 w 2846950"/>
                <a:gd name="connsiteY8" fmla="*/ 565042 h 565042"/>
                <a:gd name="connsiteX9" fmla="*/ 282521 w 2846950"/>
                <a:gd name="connsiteY9" fmla="*/ 565042 h 565042"/>
                <a:gd name="connsiteX10" fmla="*/ 273921 w 2846950"/>
                <a:gd name="connsiteY10" fmla="*/ 565042 h 565042"/>
                <a:gd name="connsiteX11" fmla="*/ 273921 w 2846950"/>
                <a:gd name="connsiteY11" fmla="*/ 564175 h 565042"/>
                <a:gd name="connsiteX12" fmla="*/ 225583 w 2846950"/>
                <a:gd name="connsiteY12" fmla="*/ 559302 h 565042"/>
                <a:gd name="connsiteX13" fmla="*/ 0 w 2846950"/>
                <a:gd name="connsiteY13" fmla="*/ 282521 h 565042"/>
                <a:gd name="connsiteX14" fmla="*/ 225583 w 2846950"/>
                <a:gd name="connsiteY14" fmla="*/ 5740 h 565042"/>
                <a:gd name="connsiteX15" fmla="*/ 273921 w 2846950"/>
                <a:gd name="connsiteY15" fmla="*/ 867 h 565042"/>
                <a:gd name="connsiteX16" fmla="*/ 273921 w 2846950"/>
                <a:gd name="connsiteY16" fmla="*/ 1 h 565042"/>
                <a:gd name="connsiteX17" fmla="*/ 282511 w 2846950"/>
                <a:gd name="connsiteY17" fmla="*/ 1 h 5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6950" h="565042">
                  <a:moveTo>
                    <a:pt x="282521" y="0"/>
                  </a:moveTo>
                  <a:lnTo>
                    <a:pt x="282531" y="1"/>
                  </a:lnTo>
                  <a:lnTo>
                    <a:pt x="2528303" y="1"/>
                  </a:lnTo>
                  <a:lnTo>
                    <a:pt x="2528303" y="3642"/>
                  </a:lnTo>
                  <a:lnTo>
                    <a:pt x="2564429" y="0"/>
                  </a:lnTo>
                  <a:cubicBezTo>
                    <a:pt x="2720461" y="0"/>
                    <a:pt x="2846950" y="126489"/>
                    <a:pt x="2846950" y="282521"/>
                  </a:cubicBezTo>
                  <a:cubicBezTo>
                    <a:pt x="2846950" y="438553"/>
                    <a:pt x="2720461" y="565042"/>
                    <a:pt x="2564429" y="565042"/>
                  </a:cubicBezTo>
                  <a:lnTo>
                    <a:pt x="2528303" y="561400"/>
                  </a:lnTo>
                  <a:lnTo>
                    <a:pt x="2528303" y="565042"/>
                  </a:lnTo>
                  <a:lnTo>
                    <a:pt x="282521" y="565042"/>
                  </a:lnTo>
                  <a:lnTo>
                    <a:pt x="273921" y="565042"/>
                  </a:lnTo>
                  <a:lnTo>
                    <a:pt x="273921" y="564175"/>
                  </a:lnTo>
                  <a:lnTo>
                    <a:pt x="225583" y="559302"/>
                  </a:lnTo>
                  <a:cubicBezTo>
                    <a:pt x="96843" y="532958"/>
                    <a:pt x="0" y="419049"/>
                    <a:pt x="0" y="282521"/>
                  </a:cubicBezTo>
                  <a:cubicBezTo>
                    <a:pt x="0" y="145993"/>
                    <a:pt x="96843" y="32084"/>
                    <a:pt x="225583" y="5740"/>
                  </a:cubicBezTo>
                  <a:lnTo>
                    <a:pt x="273921" y="867"/>
                  </a:lnTo>
                  <a:lnTo>
                    <a:pt x="273921" y="1"/>
                  </a:lnTo>
                  <a:lnTo>
                    <a:pt x="282511" y="1"/>
                  </a:lnTo>
                  <a:close/>
                </a:path>
              </a:pathLst>
            </a:custGeom>
            <a:solidFill>
              <a:srgbClr val="FCB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字魂105号-简雅黑" panose="00000500000000000000" pitchFamily="2" charset="-122"/>
              </a:endParaRPr>
            </a:p>
          </p:txBody>
        </p:sp>
        <p:sp>
          <p:nvSpPr>
            <p:cNvPr id="25" name="副标题 2"/>
            <p:cNvSpPr txBox="1"/>
            <p:nvPr/>
          </p:nvSpPr>
          <p:spPr>
            <a:xfrm>
              <a:off x="5439838" y="5376572"/>
              <a:ext cx="2524858" cy="3779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讲课人：吴小琴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11" name="图片 10" descr="摄图网_40135987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594" y="1308075"/>
            <a:ext cx="1684147" cy="160798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23"/>
            <a:ext cx="4438650" cy="6134100"/>
          </a:xfrm>
          <a:prstGeom prst="rect">
            <a:avLst/>
          </a:prstGeom>
        </p:spPr>
      </p:pic>
      <p:sp>
        <p:nvSpPr>
          <p:cNvPr id="7" name="任意多边形: 形状 46"/>
          <p:cNvSpPr/>
          <p:nvPr/>
        </p:nvSpPr>
        <p:spPr>
          <a:xfrm>
            <a:off x="6017301" y="1907348"/>
            <a:ext cx="3169870" cy="714381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8" name="任意多边形: 形状 47"/>
          <p:cNvSpPr/>
          <p:nvPr/>
        </p:nvSpPr>
        <p:spPr>
          <a:xfrm>
            <a:off x="6114522" y="2001428"/>
            <a:ext cx="2975428" cy="530530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0581" y="2058877"/>
            <a:ext cx="2023311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PART 02</a:t>
            </a:r>
            <a:endParaRPr kumimoji="1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4893" y="3093053"/>
            <a:ext cx="6411028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6600" b="1" spc="120" dirty="0">
                <a:solidFill>
                  <a:srgbClr val="FF994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小学生心理健康的标准</a:t>
            </a:r>
            <a:endParaRPr lang="zh-CN" altLang="en-US" sz="6600" b="1" spc="120" dirty="0">
              <a:solidFill>
                <a:srgbClr val="FF994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矩形 52"/>
          <p:cNvSpPr/>
          <p:nvPr>
            <p:custDataLst>
              <p:tags r:id="rId1"/>
            </p:custDataLst>
          </p:nvPr>
        </p:nvSpPr>
        <p:spPr bwMode="auto">
          <a:xfrm>
            <a:off x="6253197" y="3318236"/>
            <a:ext cx="4118391" cy="26583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7F7F7F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1" name="PA-矩形 52"/>
          <p:cNvSpPr/>
          <p:nvPr>
            <p:custDataLst>
              <p:tags r:id="rId2"/>
            </p:custDataLst>
          </p:nvPr>
        </p:nvSpPr>
        <p:spPr bwMode="auto">
          <a:xfrm>
            <a:off x="766797" y="3318236"/>
            <a:ext cx="4118391" cy="2658358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7F7F7F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青少年心理健康的标准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5" name="PA-矩形 52"/>
          <p:cNvSpPr/>
          <p:nvPr>
            <p:custDataLst>
              <p:tags r:id="rId3"/>
            </p:custDataLst>
          </p:nvPr>
        </p:nvSpPr>
        <p:spPr>
          <a:xfrm>
            <a:off x="3355737" y="1758936"/>
            <a:ext cx="5973110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心理学家将青少年心理健康的标准描述为以下几点：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994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6" name="PA-矩形 53"/>
          <p:cNvSpPr/>
          <p:nvPr>
            <p:custDataLst>
              <p:tags r:id="rId4"/>
            </p:custDataLst>
          </p:nvPr>
        </p:nvSpPr>
        <p:spPr>
          <a:xfrm>
            <a:off x="954516" y="3567047"/>
            <a:ext cx="3742954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①智力正常。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②有情绪的稳定性与协调性。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③有较好的社会适应性。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④有和谐的人际关系。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⑤反应能力适度与行为协调。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7" name="PA-矩形 55"/>
          <p:cNvSpPr/>
          <p:nvPr>
            <p:custDataLst>
              <p:tags r:id="rId5"/>
            </p:custDataLst>
          </p:nvPr>
        </p:nvSpPr>
        <p:spPr>
          <a:xfrm>
            <a:off x="6663879" y="3650628"/>
            <a:ext cx="305921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⑥心理年龄符合实际年龄。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⑦有心理自控能力。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⑧有健全的个性特征。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⑨有自信心。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just" defTabSz="913765" rtl="0" eaLnBrk="1" fontAlgn="base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⑩有心理耐受力。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20" name="图片 19" descr="055a4beaeba03e4bd0b371cb97efd78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73859" y="2713491"/>
            <a:ext cx="1569475" cy="2100320"/>
          </a:xfrm>
          <a:prstGeom prst="rect">
            <a:avLst/>
          </a:prstGeom>
        </p:spPr>
      </p:pic>
      <p:pic>
        <p:nvPicPr>
          <p:cNvPr id="13" name="图片 12" descr="055a4beaeba03e4bd0b371cb97efd78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560259" y="2713491"/>
            <a:ext cx="1569475" cy="210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成长中七种不健康心理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1" name="PA-矩形 52"/>
          <p:cNvSpPr/>
          <p:nvPr>
            <p:custDataLst>
              <p:tags r:id="rId1"/>
            </p:custDataLst>
          </p:nvPr>
        </p:nvSpPr>
        <p:spPr bwMode="auto">
          <a:xfrm>
            <a:off x="929322" y="3944320"/>
            <a:ext cx="3061490" cy="21702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7F7F7F">
                <a:lumMod val="40000"/>
                <a:lumOff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2" name="PA-矩形 56"/>
          <p:cNvSpPr/>
          <p:nvPr>
            <p:custDataLst>
              <p:tags r:id="rId2"/>
            </p:custDataLst>
          </p:nvPr>
        </p:nvSpPr>
        <p:spPr>
          <a:xfrm>
            <a:off x="1134169" y="4434070"/>
            <a:ext cx="26206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由于种种原因，青少年会出现闷闷不乐，愁眉苦脸，沉默寡言的现象。如果长时期地处于这种状态，就应当予以充分重视。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13" name="PA-圆角矩形 61"/>
          <p:cNvSpPr/>
          <p:nvPr>
            <p:custDataLst>
              <p:tags r:id="rId3"/>
            </p:custDataLst>
          </p:nvPr>
        </p:nvSpPr>
        <p:spPr bwMode="auto">
          <a:xfrm>
            <a:off x="934321" y="3940434"/>
            <a:ext cx="1968909" cy="332174"/>
          </a:xfrm>
          <a:prstGeom prst="roundRect">
            <a:avLst>
              <a:gd name="adj" fmla="val 0"/>
            </a:avLst>
          </a:prstGeom>
          <a:solidFill>
            <a:srgbClr val="FCBAA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忧  郁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4" name="PA-矩形 51"/>
          <p:cNvSpPr/>
          <p:nvPr>
            <p:custDataLst>
              <p:tags r:id="rId4"/>
            </p:custDataLst>
          </p:nvPr>
        </p:nvSpPr>
        <p:spPr bwMode="auto">
          <a:xfrm>
            <a:off x="4409604" y="3956594"/>
            <a:ext cx="3061490" cy="21702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1" name="PA-矩形 57"/>
          <p:cNvSpPr/>
          <p:nvPr>
            <p:custDataLst>
              <p:tags r:id="rId5"/>
            </p:custDataLst>
          </p:nvPr>
        </p:nvSpPr>
        <p:spPr>
          <a:xfrm>
            <a:off x="4549833" y="4652182"/>
            <a:ext cx="269887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表现为斤斤计较，心胸太狭窄，不能容人也不理解别人。对小事也耿耿于怀，爱钻牛角尖。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2" name="PA-圆角矩形 59"/>
          <p:cNvSpPr/>
          <p:nvPr>
            <p:custDataLst>
              <p:tags r:id="rId6"/>
            </p:custDataLst>
          </p:nvPr>
        </p:nvSpPr>
        <p:spPr bwMode="auto">
          <a:xfrm>
            <a:off x="4424662" y="3956593"/>
            <a:ext cx="1920520" cy="332174"/>
          </a:xfrm>
          <a:prstGeom prst="roundRect">
            <a:avLst>
              <a:gd name="adj" fmla="val 0"/>
            </a:avLst>
          </a:prstGeom>
          <a:solidFill>
            <a:srgbClr val="FCBAA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狭  隘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3" name="PA-矩形 50"/>
          <p:cNvSpPr/>
          <p:nvPr>
            <p:custDataLst>
              <p:tags r:id="rId7"/>
            </p:custDataLst>
          </p:nvPr>
        </p:nvSpPr>
        <p:spPr bwMode="auto">
          <a:xfrm>
            <a:off x="7971980" y="3956594"/>
            <a:ext cx="3061490" cy="217024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E8E2DB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6" name="PA-矩形 58"/>
          <p:cNvSpPr/>
          <p:nvPr>
            <p:custDataLst>
              <p:tags r:id="rId8"/>
            </p:custDataLst>
          </p:nvPr>
        </p:nvSpPr>
        <p:spPr>
          <a:xfrm>
            <a:off x="8138674" y="4626321"/>
            <a:ext cx="2718833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当别人比自己好时，表现出不自然、不舒服甚至怀有敌意，更有甚者竟用打击、中伤手段来发泄内心的嫉妒。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7" name="PA-圆角矩形 60"/>
          <p:cNvSpPr/>
          <p:nvPr>
            <p:custDataLst>
              <p:tags r:id="rId9"/>
            </p:custDataLst>
          </p:nvPr>
        </p:nvSpPr>
        <p:spPr bwMode="auto">
          <a:xfrm>
            <a:off x="7962712" y="3975825"/>
            <a:ext cx="1919108" cy="332174"/>
          </a:xfrm>
          <a:prstGeom prst="roundRect">
            <a:avLst>
              <a:gd name="adj" fmla="val 0"/>
            </a:avLst>
          </a:prstGeom>
          <a:solidFill>
            <a:srgbClr val="FCBAA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嫉  妒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28" name="图片 27" descr="3dad7d61893fb837a8d71983c1375d7a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443305" y="1511300"/>
            <a:ext cx="2590165" cy="2454910"/>
          </a:xfrm>
          <a:prstGeom prst="rect">
            <a:avLst/>
          </a:prstGeom>
        </p:spPr>
      </p:pic>
      <p:pic>
        <p:nvPicPr>
          <p:cNvPr id="29" name="图片 28" descr="3dad7d61893fb837a8d71983c1375d7a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841503" y="1530098"/>
            <a:ext cx="2590165" cy="2454910"/>
          </a:xfrm>
          <a:prstGeom prst="rect">
            <a:avLst/>
          </a:prstGeom>
        </p:spPr>
      </p:pic>
      <p:pic>
        <p:nvPicPr>
          <p:cNvPr id="30" name="图片 29" descr="3dad7d61893fb837a8d71983c1375d7a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92066" y="1511300"/>
            <a:ext cx="2590165" cy="245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  <p:bldP spid="12" grpId="0"/>
      <p:bldP spid="13" grpId="0" animBg="1"/>
      <p:bldP spid="14" grpId="0" animBg="1"/>
      <p:bldP spid="21" grpId="0"/>
      <p:bldP spid="22" grpId="0" animBg="1"/>
      <p:bldP spid="23" grpId="0" animBg="1"/>
      <p:bldP spid="26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成长中七种不健康心理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17" name="PA-组合 35"/>
          <p:cNvGrpSpPr/>
          <p:nvPr>
            <p:custDataLst>
              <p:tags r:id="rId1"/>
            </p:custDataLst>
          </p:nvPr>
        </p:nvGrpSpPr>
        <p:grpSpPr>
          <a:xfrm>
            <a:off x="3205138" y="2103281"/>
            <a:ext cx="7619976" cy="1988357"/>
            <a:chOff x="3275476" y="1875336"/>
            <a:chExt cx="7619976" cy="1988357"/>
          </a:xfrm>
        </p:grpSpPr>
        <p:sp>
          <p:nvSpPr>
            <p:cNvPr id="18" name="PA-矩形 51"/>
            <p:cNvSpPr/>
            <p:nvPr>
              <p:custDataLst>
                <p:tags r:id="rId2"/>
              </p:custDataLst>
            </p:nvPr>
          </p:nvSpPr>
          <p:spPr bwMode="auto">
            <a:xfrm>
              <a:off x="3275476" y="2083793"/>
              <a:ext cx="7619976" cy="17799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E8E2DB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PA-矩形 53"/>
            <p:cNvSpPr/>
            <p:nvPr>
              <p:custDataLst>
                <p:tags r:id="rId3"/>
              </p:custDataLst>
            </p:nvPr>
          </p:nvSpPr>
          <p:spPr>
            <a:xfrm>
              <a:off x="3700937" y="2703882"/>
              <a:ext cx="6834934" cy="768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对环境和事物有恐怖感，如怕针、怕暗、怕鬼怪。轻者心跳厉害、手发抖，重者睡不着觉、失眠、梦中惊叫等。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PA-圆角矩形 56"/>
            <p:cNvSpPr/>
            <p:nvPr>
              <p:custDataLst>
                <p:tags r:id="rId4"/>
              </p:custDataLst>
            </p:nvPr>
          </p:nvSpPr>
          <p:spPr bwMode="auto">
            <a:xfrm>
              <a:off x="8933669" y="1875336"/>
              <a:ext cx="1954627" cy="451289"/>
            </a:xfrm>
            <a:prstGeom prst="roundRect">
              <a:avLst>
                <a:gd name="adj" fmla="val 0"/>
              </a:avLst>
            </a:prstGeom>
            <a:solidFill>
              <a:srgbClr val="FCBAA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惊  恐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32" name="PA-组合 36"/>
          <p:cNvGrpSpPr/>
          <p:nvPr>
            <p:custDataLst>
              <p:tags r:id="rId5"/>
            </p:custDataLst>
          </p:nvPr>
        </p:nvGrpSpPr>
        <p:grpSpPr>
          <a:xfrm>
            <a:off x="3205138" y="4301304"/>
            <a:ext cx="7619976" cy="1847158"/>
            <a:chOff x="3432745" y="4067151"/>
            <a:chExt cx="7476017" cy="1847158"/>
          </a:xfrm>
        </p:grpSpPr>
        <p:sp>
          <p:nvSpPr>
            <p:cNvPr id="33" name="PA-矩形 50"/>
            <p:cNvSpPr/>
            <p:nvPr>
              <p:custDataLst>
                <p:tags r:id="rId6"/>
              </p:custDataLst>
            </p:nvPr>
          </p:nvSpPr>
          <p:spPr bwMode="auto">
            <a:xfrm>
              <a:off x="3432745" y="4170932"/>
              <a:ext cx="7476017" cy="174337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E8E2DB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35" name="PA-矩形 54"/>
            <p:cNvSpPr/>
            <p:nvPr>
              <p:custDataLst>
                <p:tags r:id="rId7"/>
              </p:custDataLst>
            </p:nvPr>
          </p:nvSpPr>
          <p:spPr>
            <a:xfrm>
              <a:off x="3700937" y="4785997"/>
              <a:ext cx="7001988" cy="768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有点小事自己不快，便向别人发泄，摔摔打打骂骂咧咧，有的则以戏弄别人为自己开心，对别人冷嘲热讽，没有温暖之心。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36" name="PA-圆角矩形 57"/>
            <p:cNvSpPr/>
            <p:nvPr>
              <p:custDataLst>
                <p:tags r:id="rId8"/>
              </p:custDataLst>
            </p:nvPr>
          </p:nvSpPr>
          <p:spPr bwMode="auto">
            <a:xfrm>
              <a:off x="8901759" y="4067151"/>
              <a:ext cx="1954627" cy="451289"/>
            </a:xfrm>
            <a:prstGeom prst="roundRect">
              <a:avLst>
                <a:gd name="adj" fmla="val 0"/>
              </a:avLst>
            </a:prstGeom>
            <a:solidFill>
              <a:srgbClr val="FCBAA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残  暴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37" name="图片 36" descr="9e2ee43a3a40f3eb8d54cf3457d5a5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24" y="2057668"/>
            <a:ext cx="2289175" cy="2289175"/>
          </a:xfrm>
          <a:prstGeom prst="rect">
            <a:avLst/>
          </a:prstGeom>
        </p:spPr>
      </p:pic>
      <p:pic>
        <p:nvPicPr>
          <p:cNvPr id="38" name="图片 37" descr="9e2ee43a3a40f3eb8d54cf3457d5a5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1423" y="3875562"/>
            <a:ext cx="2289175" cy="2289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成长中七种不健康心理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15" name="PA-组合 36"/>
          <p:cNvGrpSpPr/>
          <p:nvPr>
            <p:custDataLst>
              <p:tags r:id="rId1"/>
            </p:custDataLst>
          </p:nvPr>
        </p:nvGrpSpPr>
        <p:grpSpPr>
          <a:xfrm>
            <a:off x="3260615" y="1861188"/>
            <a:ext cx="7320538" cy="1844729"/>
            <a:chOff x="3682058" y="1924311"/>
            <a:chExt cx="7320538" cy="1844729"/>
          </a:xfrm>
        </p:grpSpPr>
        <p:sp>
          <p:nvSpPr>
            <p:cNvPr id="16" name="PA-矩形 56"/>
            <p:cNvSpPr/>
            <p:nvPr>
              <p:custDataLst>
                <p:tags r:id="rId2"/>
              </p:custDataLst>
            </p:nvPr>
          </p:nvSpPr>
          <p:spPr bwMode="auto">
            <a:xfrm>
              <a:off x="3682058" y="2149955"/>
              <a:ext cx="7320538" cy="161908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E8E2DB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1" name="PA-矩形: 圆角 25"/>
            <p:cNvSpPr/>
            <p:nvPr>
              <p:custDataLst>
                <p:tags r:id="rId3"/>
              </p:custDataLst>
            </p:nvPr>
          </p:nvSpPr>
          <p:spPr bwMode="auto">
            <a:xfrm>
              <a:off x="9047969" y="1924311"/>
              <a:ext cx="1954627" cy="451289"/>
            </a:xfrm>
            <a:prstGeom prst="roundRect">
              <a:avLst>
                <a:gd name="adj" fmla="val 0"/>
              </a:avLst>
            </a:prstGeom>
            <a:solidFill>
              <a:srgbClr val="FCBAA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敏  感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PA-矩形 61"/>
            <p:cNvSpPr/>
            <p:nvPr>
              <p:custDataLst>
                <p:tags r:id="rId4"/>
              </p:custDataLst>
            </p:nvPr>
          </p:nvSpPr>
          <p:spPr>
            <a:xfrm>
              <a:off x="3990863" y="2645994"/>
              <a:ext cx="6696558" cy="768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即神经过敏，多疑，常常把别人无意中的话，不相干的动作当做对自己的轻视或嘲笑，为此而喜怒无常，情绪变化很大。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3" name="PA-组合 35"/>
          <p:cNvGrpSpPr/>
          <p:nvPr>
            <p:custDataLst>
              <p:tags r:id="rId5"/>
            </p:custDataLst>
          </p:nvPr>
        </p:nvGrpSpPr>
        <p:grpSpPr>
          <a:xfrm>
            <a:off x="3249009" y="3999338"/>
            <a:ext cx="7322619" cy="1836653"/>
            <a:chOff x="3670452" y="4062461"/>
            <a:chExt cx="7322619" cy="1836653"/>
          </a:xfrm>
        </p:grpSpPr>
        <p:sp>
          <p:nvSpPr>
            <p:cNvPr id="26" name="PA-矩形 55"/>
            <p:cNvSpPr/>
            <p:nvPr>
              <p:custDataLst>
                <p:tags r:id="rId6"/>
              </p:custDataLst>
            </p:nvPr>
          </p:nvSpPr>
          <p:spPr bwMode="auto">
            <a:xfrm>
              <a:off x="3670452" y="4234445"/>
              <a:ext cx="7315292" cy="166466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E8E2DB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8" name="PA-矩形: 圆角 26"/>
            <p:cNvSpPr/>
            <p:nvPr>
              <p:custDataLst>
                <p:tags r:id="rId7"/>
              </p:custDataLst>
            </p:nvPr>
          </p:nvSpPr>
          <p:spPr bwMode="auto">
            <a:xfrm>
              <a:off x="9038444" y="4062461"/>
              <a:ext cx="1954627" cy="451289"/>
            </a:xfrm>
            <a:prstGeom prst="roundRect">
              <a:avLst>
                <a:gd name="adj" fmla="val 0"/>
              </a:avLst>
            </a:prstGeom>
            <a:solidFill>
              <a:srgbClr val="FCBAA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自  卑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PA-矩形 62"/>
            <p:cNvSpPr/>
            <p:nvPr>
              <p:custDataLst>
                <p:tags r:id="rId8"/>
              </p:custDataLst>
            </p:nvPr>
          </p:nvSpPr>
          <p:spPr>
            <a:xfrm>
              <a:off x="3927614" y="4566525"/>
              <a:ext cx="6862501" cy="1172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对自己缺乏信心，以为在各方面都不如人家，无论在学习上，还是在生活中，总把自己看得比别人低一等，抬不起头来。这种自卑严重影响了自己的情绪，对自己都缺乏情趣，压抑感太强。</a:t>
              </a:r>
              <a:endParaRPr kumimoji="0" lang="zh-CN" alt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30" name="图片 29" descr="51eaefef067d9a54417ce98be79c148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1355065">
            <a:off x="1450187" y="2607770"/>
            <a:ext cx="2026993" cy="1058777"/>
          </a:xfrm>
          <a:prstGeom prst="rect">
            <a:avLst/>
          </a:prstGeom>
        </p:spPr>
      </p:pic>
      <p:pic>
        <p:nvPicPr>
          <p:cNvPr id="34" name="图片 33" descr="51eaefef067d9a54417ce98be79c148d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21355065">
            <a:off x="1523519" y="4452753"/>
            <a:ext cx="2026993" cy="1058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2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小学生心理健康问题的具体表现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7" name="TextBox 43"/>
          <p:cNvSpPr txBox="1"/>
          <p:nvPr/>
        </p:nvSpPr>
        <p:spPr>
          <a:xfrm>
            <a:off x="1459039" y="2223045"/>
            <a:ext cx="2576720" cy="569387"/>
          </a:xfrm>
          <a:prstGeom prst="rect">
            <a:avLst/>
          </a:prstGeom>
          <a:solidFill>
            <a:srgbClr val="FCBAA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焦虑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1" name="TextBox 44"/>
          <p:cNvSpPr txBox="1"/>
          <p:nvPr/>
        </p:nvSpPr>
        <p:spPr>
          <a:xfrm>
            <a:off x="1319508" y="2910785"/>
            <a:ext cx="3421781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有焦虑倾向学生的表现是总感到莫名的紧张、坐立不安、心神不定、心里烦燥、不踏实；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2" name="TextBox 51"/>
          <p:cNvSpPr txBox="1"/>
          <p:nvPr/>
        </p:nvSpPr>
        <p:spPr>
          <a:xfrm>
            <a:off x="5743173" y="2223045"/>
            <a:ext cx="2576720" cy="569387"/>
          </a:xfrm>
          <a:prstGeom prst="rect">
            <a:avLst/>
          </a:prstGeom>
          <a:solidFill>
            <a:srgbClr val="FCBAA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适应不良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3" name="TextBox 52"/>
          <p:cNvSpPr txBox="1"/>
          <p:nvPr/>
        </p:nvSpPr>
        <p:spPr>
          <a:xfrm>
            <a:off x="5691853" y="2855773"/>
            <a:ext cx="3421781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有适应不良问题的学生表现为不喜欢学校的课外活动，对学校生活不适应。这些在高一和初一学生身上表现得持别明显。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5" name="TextBox 53"/>
          <p:cNvSpPr txBox="1"/>
          <p:nvPr/>
        </p:nvSpPr>
        <p:spPr>
          <a:xfrm>
            <a:off x="5835199" y="4153445"/>
            <a:ext cx="2576720" cy="569387"/>
          </a:xfrm>
          <a:prstGeom prst="rect">
            <a:avLst/>
          </a:prstGeom>
          <a:solidFill>
            <a:srgbClr val="FCBAA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情绪不稳定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6" name="TextBox 54"/>
          <p:cNvSpPr txBox="1"/>
          <p:nvPr/>
        </p:nvSpPr>
        <p:spPr>
          <a:xfrm>
            <a:off x="5691853" y="4735532"/>
            <a:ext cx="3916610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有情绪不稳定问题的学生比例仅次于学习压力感，其表现是心情时好时坏，学习劲头时高时低，对父母、老师一会儿亲近、一会儿疏远。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7" name="TextBox 55"/>
          <p:cNvSpPr txBox="1"/>
          <p:nvPr/>
        </p:nvSpPr>
        <p:spPr>
          <a:xfrm>
            <a:off x="1413026" y="4140745"/>
            <a:ext cx="2576720" cy="569387"/>
          </a:xfrm>
          <a:prstGeom prst="rect">
            <a:avLst/>
          </a:prstGeom>
          <a:solidFill>
            <a:srgbClr val="FCBAA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心理不平衡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8" name="TextBox 56"/>
          <p:cNvSpPr txBox="1"/>
          <p:nvPr/>
        </p:nvSpPr>
        <p:spPr>
          <a:xfrm>
            <a:off x="1229506" y="4722832"/>
            <a:ext cx="3855941" cy="101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有心理不平衡的学生的表现是别的同学考得比自己好、比自己有或穿名牌服装时就觉得不舒服，另外总感觉老师和家长对自己不公平。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9" name="图片 38" descr="e34a04f7501a0f96578b20c6f9b3a2a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340703" y="4956497"/>
            <a:ext cx="2771600" cy="1707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小学生心理健康问题的具体表现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14" name="PA-组合 39"/>
          <p:cNvGrpSpPr/>
          <p:nvPr>
            <p:custDataLst>
              <p:tags r:id="rId1"/>
            </p:custDataLst>
          </p:nvPr>
        </p:nvGrpSpPr>
        <p:grpSpPr>
          <a:xfrm>
            <a:off x="3804054" y="2179685"/>
            <a:ext cx="7359916" cy="693523"/>
            <a:chOff x="3721811" y="1982737"/>
            <a:chExt cx="7359916" cy="693523"/>
          </a:xfrm>
        </p:grpSpPr>
        <p:sp>
          <p:nvSpPr>
            <p:cNvPr id="15" name="PA-矩形 71"/>
            <p:cNvSpPr/>
            <p:nvPr>
              <p:custDataLst>
                <p:tags r:id="rId2"/>
              </p:custDataLst>
            </p:nvPr>
          </p:nvSpPr>
          <p:spPr>
            <a:xfrm>
              <a:off x="4177296" y="1982737"/>
              <a:ext cx="6904431" cy="693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有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rgbClr val="F9B335">
                      <a:lumMod val="75000"/>
                    </a:srgbClr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强迫症状</a:t>
              </a: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的学生总在想一些没必要的事情，如老想考不好怎么办，总是反复检查作业做得对不对；女生总担心自己衣服是否整齐，总要照镜子。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PA-椭圆 72"/>
            <p:cNvSpPr/>
            <p:nvPr>
              <p:custDataLst>
                <p:tags r:id="rId3"/>
              </p:custDataLst>
            </p:nvPr>
          </p:nvSpPr>
          <p:spPr bwMode="auto">
            <a:xfrm>
              <a:off x="3721811" y="2077879"/>
              <a:ext cx="439679" cy="439679"/>
            </a:xfrm>
            <a:prstGeom prst="ellipse">
              <a:avLst/>
            </a:prstGeom>
            <a:solidFill>
              <a:srgbClr val="F9B335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5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17" name="PA-组合 36"/>
          <p:cNvGrpSpPr/>
          <p:nvPr>
            <p:custDataLst>
              <p:tags r:id="rId4"/>
            </p:custDataLst>
          </p:nvPr>
        </p:nvGrpSpPr>
        <p:grpSpPr>
          <a:xfrm>
            <a:off x="3804052" y="3133454"/>
            <a:ext cx="7375047" cy="1052596"/>
            <a:chOff x="3721809" y="2936506"/>
            <a:chExt cx="7375047" cy="1052596"/>
          </a:xfrm>
        </p:grpSpPr>
        <p:sp>
          <p:nvSpPr>
            <p:cNvPr id="18" name="PA-矩形 73"/>
            <p:cNvSpPr/>
            <p:nvPr>
              <p:custDataLst>
                <p:tags r:id="rId5"/>
              </p:custDataLst>
            </p:nvPr>
          </p:nvSpPr>
          <p:spPr>
            <a:xfrm>
              <a:off x="4177296" y="2936506"/>
              <a:ext cx="6919560" cy="105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rgbClr val="F9B335">
                      <a:lumMod val="75000"/>
                    </a:srgbClr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人际关系敏感</a:t>
              </a: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方面有问题的学生总感觉别人对自己不友好，其他人不理解、不同情自己当别人新到他或议论他时总感觉不快；有人与异性在一起感觉不自在。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PA-椭圆 74"/>
            <p:cNvSpPr/>
            <p:nvPr>
              <p:custDataLst>
                <p:tags r:id="rId6"/>
              </p:custDataLst>
            </p:nvPr>
          </p:nvSpPr>
          <p:spPr bwMode="auto">
            <a:xfrm>
              <a:off x="3721809" y="2952154"/>
              <a:ext cx="439679" cy="439679"/>
            </a:xfrm>
            <a:prstGeom prst="ellipse">
              <a:avLst/>
            </a:prstGeom>
            <a:solidFill>
              <a:srgbClr val="F9B335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6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0" name="PA-组合 37"/>
          <p:cNvGrpSpPr/>
          <p:nvPr>
            <p:custDataLst>
              <p:tags r:id="rId7"/>
            </p:custDataLst>
          </p:nvPr>
        </p:nvGrpSpPr>
        <p:grpSpPr>
          <a:xfrm>
            <a:off x="3778024" y="4320336"/>
            <a:ext cx="7376872" cy="692497"/>
            <a:chOff x="3695781" y="4123388"/>
            <a:chExt cx="7376872" cy="692497"/>
          </a:xfrm>
        </p:grpSpPr>
        <p:sp>
          <p:nvSpPr>
            <p:cNvPr id="21" name="PA-矩形 75"/>
            <p:cNvSpPr/>
            <p:nvPr>
              <p:custDataLst>
                <p:tags r:id="rId8"/>
              </p:custDataLst>
            </p:nvPr>
          </p:nvSpPr>
          <p:spPr>
            <a:xfrm>
              <a:off x="4258553" y="4123388"/>
              <a:ext cx="68141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有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rgbClr val="F9B335">
                      <a:lumMod val="75000"/>
                    </a:srgbClr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敌对倾向</a:t>
              </a: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学生的表现是常发脾气，摔东西、大叫；常与人抬杠；有理不让人，无理搅三分；有扔摔东西的冲动；想控制自己但控制不住。 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PA-椭圆 76"/>
            <p:cNvSpPr/>
            <p:nvPr>
              <p:custDataLst>
                <p:tags r:id="rId9"/>
              </p:custDataLst>
            </p:nvPr>
          </p:nvSpPr>
          <p:spPr bwMode="auto">
            <a:xfrm>
              <a:off x="3695781" y="4201092"/>
              <a:ext cx="439679" cy="439679"/>
            </a:xfrm>
            <a:prstGeom prst="ellipse">
              <a:avLst/>
            </a:prstGeom>
            <a:solidFill>
              <a:srgbClr val="F9B335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7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3" name="PA-组合 38"/>
          <p:cNvGrpSpPr/>
          <p:nvPr>
            <p:custDataLst>
              <p:tags r:id="rId10"/>
            </p:custDataLst>
          </p:nvPr>
        </p:nvGrpSpPr>
        <p:grpSpPr>
          <a:xfrm>
            <a:off x="3804052" y="5254104"/>
            <a:ext cx="7307443" cy="693523"/>
            <a:chOff x="3721809" y="5057156"/>
            <a:chExt cx="7307443" cy="693523"/>
          </a:xfrm>
        </p:grpSpPr>
        <p:sp>
          <p:nvSpPr>
            <p:cNvPr id="26" name="PA-矩形 77"/>
            <p:cNvSpPr/>
            <p:nvPr>
              <p:custDataLst>
                <p:tags r:id="rId11"/>
              </p:custDataLst>
            </p:nvPr>
          </p:nvSpPr>
          <p:spPr>
            <a:xfrm>
              <a:off x="4229767" y="5057156"/>
              <a:ext cx="6799485" cy="693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有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rgbClr val="F9B335">
                      <a:lumMod val="75000"/>
                    </a:srgbClr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偏执倾向</a:t>
              </a: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学生的表现是总感觉自己想法和别人不一样；总觉得别人在背后议论自己；觉得大多数人不可信、不可靠；很难与他人合作。</a:t>
              </a:r>
              <a:endPara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28" name="PA-椭圆 78"/>
            <p:cNvSpPr/>
            <p:nvPr>
              <p:custDataLst>
                <p:tags r:id="rId12"/>
              </p:custDataLst>
            </p:nvPr>
          </p:nvSpPr>
          <p:spPr bwMode="auto">
            <a:xfrm>
              <a:off x="3721809" y="5175406"/>
              <a:ext cx="439679" cy="439679"/>
            </a:xfrm>
            <a:prstGeom prst="ellipse">
              <a:avLst/>
            </a:prstGeom>
            <a:solidFill>
              <a:srgbClr val="F9B335">
                <a:lumMod val="75000"/>
              </a:srgb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rtlCol="0" anchor="ctr" anchorCtr="0" compatLnSpc="1"/>
            <a:lstStyle/>
            <a:p>
              <a:pPr marL="0" marR="0" lvl="0" indent="0" algn="ctr" defTabSz="913765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8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9" name="图片 28" descr="ea7f243781da69417c1f9ecf7de8ddd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H="1">
            <a:off x="209257" y="1611630"/>
            <a:ext cx="3251249" cy="4817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2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2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5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23"/>
            <a:ext cx="4438650" cy="6134100"/>
          </a:xfrm>
          <a:prstGeom prst="rect">
            <a:avLst/>
          </a:prstGeom>
        </p:spPr>
      </p:pic>
      <p:sp>
        <p:nvSpPr>
          <p:cNvPr id="7" name="任意多边形: 形状 46"/>
          <p:cNvSpPr/>
          <p:nvPr/>
        </p:nvSpPr>
        <p:spPr>
          <a:xfrm>
            <a:off x="6017301" y="1907348"/>
            <a:ext cx="3169870" cy="714381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8" name="任意多边形: 形状 47"/>
          <p:cNvSpPr/>
          <p:nvPr/>
        </p:nvSpPr>
        <p:spPr>
          <a:xfrm>
            <a:off x="6114522" y="2001428"/>
            <a:ext cx="2975428" cy="530530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2985" y="2058877"/>
            <a:ext cx="2018502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PART 03</a:t>
            </a:r>
            <a:endParaRPr kumimoji="1" lang="en-US" altLang="zh-CN" sz="24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4893" y="3093053"/>
            <a:ext cx="64110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6600" b="1" spc="120" dirty="0">
                <a:solidFill>
                  <a:srgbClr val="FF994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增进心理健康的</a:t>
            </a:r>
            <a:endParaRPr lang="zh-CN" altLang="en-US" sz="6600" b="1" spc="120" dirty="0">
              <a:solidFill>
                <a:srgbClr val="FF994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  <a:p>
            <a:pPr lvl="0" algn="ctr"/>
            <a:r>
              <a:rPr lang="zh-CN" altLang="en-US" sz="6600" b="1" spc="120" dirty="0">
                <a:solidFill>
                  <a:srgbClr val="FF994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途径</a:t>
            </a:r>
            <a:endParaRPr lang="zh-CN" altLang="en-US" sz="6600" b="1" spc="120" dirty="0">
              <a:solidFill>
                <a:srgbClr val="FF994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学习心理健康知识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0" name="TextBox 46"/>
          <p:cNvSpPr txBox="1"/>
          <p:nvPr/>
        </p:nvSpPr>
        <p:spPr>
          <a:xfrm>
            <a:off x="1142889" y="2227452"/>
            <a:ext cx="527056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通过网络、书籍、学校专栏等途径，学习获得系统的科学的心理科学基础知和心理健康知识，可以了解常见心理问题产生的主要原因及其表现，学会一些习理调适方法，自我调节心理状态。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00" y="1958131"/>
            <a:ext cx="4685301" cy="379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寻求交流排解压力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1" name="TextBox 61"/>
          <p:cNvSpPr txBox="1"/>
          <p:nvPr/>
        </p:nvSpPr>
        <p:spPr>
          <a:xfrm>
            <a:off x="6463121" y="1917794"/>
            <a:ext cx="4496874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良好的人际关系是心理健康的重要指标，与朋友们倾诉，可以排解心里烦恼，减轻心理压力；与长辈、老师们多交流，可以得到指引和方法，有利于保持心理健康。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12" name="图片 11" descr="9b7cc000282450bd19d8c0d46b7731e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68130" y="2180492"/>
            <a:ext cx="6095186" cy="4072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79" y="3570051"/>
            <a:ext cx="2958271" cy="3205418"/>
          </a:xfrm>
          <a:prstGeom prst="rect">
            <a:avLst/>
          </a:prstGeom>
        </p:spPr>
      </p:pic>
      <p:sp>
        <p:nvSpPr>
          <p:cNvPr id="38" name="TextBox 10"/>
          <p:cNvSpPr txBox="1"/>
          <p:nvPr/>
        </p:nvSpPr>
        <p:spPr>
          <a:xfrm>
            <a:off x="1925767" y="949282"/>
            <a:ext cx="2292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目录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994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504977" y="2585297"/>
            <a:ext cx="485140" cy="485140"/>
          </a:xfrm>
          <a:prstGeom prst="ellipse">
            <a:avLst/>
          </a:prstGeom>
          <a:solidFill>
            <a:srgbClr val="EDB1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1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498139" y="3638628"/>
            <a:ext cx="485140" cy="485140"/>
          </a:xfrm>
          <a:prstGeom prst="ellipse">
            <a:avLst/>
          </a:prstGeom>
          <a:solidFill>
            <a:srgbClr val="F178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2498139" y="4684185"/>
            <a:ext cx="485140" cy="485140"/>
          </a:xfrm>
          <a:prstGeom prst="ellipse">
            <a:avLst/>
          </a:prstGeom>
          <a:solidFill>
            <a:srgbClr val="E798C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3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2" name="PA-文本框 9"/>
          <p:cNvSpPr txBox="1"/>
          <p:nvPr>
            <p:custDataLst>
              <p:tags r:id="rId2"/>
            </p:custDataLst>
          </p:nvPr>
        </p:nvSpPr>
        <p:spPr>
          <a:xfrm>
            <a:off x="3079017" y="2585297"/>
            <a:ext cx="307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什么是心理健康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3" name="PA-文本框 9"/>
          <p:cNvSpPr txBox="1"/>
          <p:nvPr>
            <p:custDataLst>
              <p:tags r:id="rId3"/>
            </p:custDataLst>
          </p:nvPr>
        </p:nvSpPr>
        <p:spPr>
          <a:xfrm>
            <a:off x="3072179" y="3580405"/>
            <a:ext cx="433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小学生心理健康的标准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4" name="PA-文本框 9"/>
          <p:cNvSpPr txBox="1"/>
          <p:nvPr>
            <p:custDataLst>
              <p:tags r:id="rId4"/>
            </p:custDataLst>
          </p:nvPr>
        </p:nvSpPr>
        <p:spPr>
          <a:xfrm>
            <a:off x="3072179" y="4684185"/>
            <a:ext cx="4337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增进心理健康的途径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45" name="图片 44" descr="7b987850b3a780adad1169ff24db9db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854263" y="732279"/>
            <a:ext cx="1301750" cy="130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8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积极参加体育活动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14" name="PA-组合 35"/>
          <p:cNvGrpSpPr/>
          <p:nvPr>
            <p:custDataLst>
              <p:tags r:id="rId1"/>
            </p:custDataLst>
          </p:nvPr>
        </p:nvGrpSpPr>
        <p:grpSpPr>
          <a:xfrm>
            <a:off x="3866059" y="1991256"/>
            <a:ext cx="7208341" cy="4262030"/>
            <a:chOff x="3866059" y="1991256"/>
            <a:chExt cx="7208341" cy="4262030"/>
          </a:xfrm>
        </p:grpSpPr>
        <p:sp>
          <p:nvSpPr>
            <p:cNvPr id="15" name="PA-平行四边形 40"/>
            <p:cNvSpPr/>
            <p:nvPr>
              <p:custDataLst>
                <p:tags r:id="rId2"/>
              </p:custDataLst>
            </p:nvPr>
          </p:nvSpPr>
          <p:spPr bwMode="auto">
            <a:xfrm>
              <a:off x="3866059" y="2021091"/>
              <a:ext cx="1062635" cy="4232195"/>
            </a:xfrm>
            <a:prstGeom prst="parallelogram">
              <a:avLst>
                <a:gd name="adj" fmla="val 46759"/>
              </a:avLst>
            </a:prstGeom>
            <a:solidFill>
              <a:srgbClr val="FCBAA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16" name="PA-矩形 41"/>
            <p:cNvSpPr/>
            <p:nvPr>
              <p:custDataLst>
                <p:tags r:id="rId3"/>
              </p:custDataLst>
            </p:nvPr>
          </p:nvSpPr>
          <p:spPr bwMode="auto">
            <a:xfrm>
              <a:off x="5419127" y="1991256"/>
              <a:ext cx="1044264" cy="112832"/>
            </a:xfrm>
            <a:prstGeom prst="rect">
              <a:avLst/>
            </a:prstGeom>
            <a:solidFill>
              <a:srgbClr val="F2C1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17" name="PA-矩形 42"/>
            <p:cNvSpPr/>
            <p:nvPr>
              <p:custDataLst>
                <p:tags r:id="rId4"/>
              </p:custDataLst>
            </p:nvPr>
          </p:nvSpPr>
          <p:spPr>
            <a:xfrm>
              <a:off x="5322627" y="2378990"/>
              <a:ext cx="5751773" cy="1172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体育活动是有利于身心健康的活动。长期坚持体育锻炼，可以健体强身，增进友谊，体验快乐，因而促进身心协调发展，增进健康。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18" name="PA-矩形 43"/>
            <p:cNvSpPr/>
            <p:nvPr>
              <p:custDataLst>
                <p:tags r:id="rId5"/>
              </p:custDataLst>
            </p:nvPr>
          </p:nvSpPr>
          <p:spPr>
            <a:xfrm>
              <a:off x="5309552" y="3670103"/>
              <a:ext cx="4793298" cy="408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F9B335">
                      <a:lumMod val="75000"/>
                    </a:srgbClr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体育锻炼对参加者的身心影响</a:t>
              </a:r>
              <a:endPara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F9B335">
                    <a:lumMod val="7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19" name="PA-矩形 49"/>
            <p:cNvSpPr/>
            <p:nvPr>
              <p:custDataLst>
                <p:tags r:id="rId6"/>
              </p:custDataLst>
            </p:nvPr>
          </p:nvSpPr>
          <p:spPr>
            <a:xfrm>
              <a:off x="5309552" y="4200497"/>
              <a:ext cx="5657489" cy="1891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身体：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锻炼能改善有氧能力、强健骨骼、强健关节、增强柔韧性、改善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睡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眠质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量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。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心理：</a:t>
              </a:r>
              <a:endPara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能提高自信心、情绪稳定、独立性、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让人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做事果断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；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锻炼能降低怒气、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焦</a:t>
              </a:r>
              <a:r>
                <a:rPr kumimoji="0" lang="zh-CN" altLang="zh-CN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虑、抑郁、紧张、慌张、恐惧感</a:t>
              </a: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。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1" y="2241098"/>
            <a:ext cx="4150080" cy="415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321197" y="4268084"/>
            <a:ext cx="11523345" cy="2260986"/>
          </a:xfrm>
          <a:prstGeom prst="roundRect">
            <a:avLst>
              <a:gd name="adj" fmla="val 3601"/>
            </a:avLst>
          </a:prstGeom>
          <a:solidFill>
            <a:srgbClr val="FCB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24" name="图片 23" descr="891646ff66a9457a0ed6ef4d4cf0a4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431165" y="514985"/>
            <a:ext cx="996315" cy="99631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427480" y="721360"/>
            <a:ext cx="605653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及时联系专业人士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2" name="PA-矩形 41"/>
          <p:cNvSpPr/>
          <p:nvPr>
            <p:custDataLst>
              <p:tags r:id="rId2"/>
            </p:custDataLst>
          </p:nvPr>
        </p:nvSpPr>
        <p:spPr>
          <a:xfrm>
            <a:off x="1850390" y="2100768"/>
            <a:ext cx="4035611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如果心理问题较严重，影响到学习生活而不能及时解决，也可以找专业心理咨询师进行咨询；更严重的心理问题则需要找精神科医生进行治疗。</a:t>
            </a:r>
            <a:endParaRPr kumimoji="0" lang="zh-CN" altLang="zh-CN" sz="1600" b="0" i="0" u="none" strike="noStrike" kern="1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13" name="PA-图片 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46" y="1359963"/>
            <a:ext cx="4059525" cy="269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PA-矩形 42"/>
          <p:cNvSpPr/>
          <p:nvPr>
            <p:custDataLst>
              <p:tags r:id="rId5"/>
            </p:custDataLst>
          </p:nvPr>
        </p:nvSpPr>
        <p:spPr>
          <a:xfrm>
            <a:off x="2814729" y="4793289"/>
            <a:ext cx="2878468" cy="40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心理咨询师：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1" name="PA-矩形 43"/>
          <p:cNvSpPr/>
          <p:nvPr>
            <p:custDataLst>
              <p:tags r:id="rId6"/>
            </p:custDataLst>
          </p:nvPr>
        </p:nvSpPr>
        <p:spPr>
          <a:xfrm>
            <a:off x="2814729" y="5210483"/>
            <a:ext cx="309674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运用心理学以及相关知识，帮助求助者解除心理问题的专业人员。一般接待的是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普通人。</a:t>
            </a:r>
            <a:endParaRPr kumimoji="0" lang="zh-CN" altLang="zh-CN" sz="14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2" name="PA-矩形 49"/>
          <p:cNvSpPr/>
          <p:nvPr>
            <p:custDataLst>
              <p:tags r:id="rId7"/>
            </p:custDataLst>
          </p:nvPr>
        </p:nvSpPr>
        <p:spPr>
          <a:xfrm>
            <a:off x="7966425" y="4783743"/>
            <a:ext cx="2878468" cy="40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精神科医生：</a:t>
            </a:r>
            <a:endParaRPr kumimoji="0" lang="zh-CN" altLang="zh-CN" sz="18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3" name="PA-矩形 50"/>
          <p:cNvSpPr/>
          <p:nvPr>
            <p:custDataLst>
              <p:tags r:id="rId8"/>
            </p:custDataLst>
          </p:nvPr>
        </p:nvSpPr>
        <p:spPr>
          <a:xfrm>
            <a:off x="7966425" y="5200937"/>
            <a:ext cx="3096747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精神科医生则是医学出身，专门针对各种精神类病人进行医治的，接待的是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精神类病人。</a:t>
            </a:r>
            <a:endParaRPr kumimoji="0" lang="zh-CN" altLang="zh-CN" sz="1400" b="1" i="0" u="none" strike="noStrike" kern="1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pic>
        <p:nvPicPr>
          <p:cNvPr id="26" name="PA-图片 51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1" t="14700" r="9190" b="51701"/>
          <a:stretch>
            <a:fillRect/>
          </a:stretch>
        </p:blipFill>
        <p:spPr>
          <a:xfrm>
            <a:off x="1035962" y="4536042"/>
            <a:ext cx="1778767" cy="1836148"/>
          </a:xfrm>
          <a:prstGeom prst="rect">
            <a:avLst/>
          </a:prstGeom>
        </p:spPr>
      </p:pic>
      <p:pic>
        <p:nvPicPr>
          <p:cNvPr id="27" name="PA-图片 52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5350" r="54200" b="50000"/>
          <a:stretch>
            <a:fillRect/>
          </a:stretch>
        </p:blipFill>
        <p:spPr>
          <a:xfrm>
            <a:off x="6059488" y="4419752"/>
            <a:ext cx="2298074" cy="20496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0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6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7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5" y="-18765"/>
            <a:ext cx="1914525" cy="2533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5850"/>
            <a:ext cx="1095375" cy="1962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662" y="4776280"/>
            <a:ext cx="793338" cy="20817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467725" cy="18859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23"/>
            <a:ext cx="4438650" cy="61341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79" y="3570051"/>
            <a:ext cx="2958271" cy="3205418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595010" y="3978691"/>
            <a:ext cx="4161645" cy="819090"/>
            <a:chOff x="5065427" y="5252097"/>
            <a:chExt cx="3273681" cy="565042"/>
          </a:xfrm>
        </p:grpSpPr>
        <p:sp>
          <p:nvSpPr>
            <p:cNvPr id="20" name="任意多边形 19"/>
            <p:cNvSpPr/>
            <p:nvPr/>
          </p:nvSpPr>
          <p:spPr>
            <a:xfrm>
              <a:off x="5065427" y="5252097"/>
              <a:ext cx="3273681" cy="565042"/>
            </a:xfrm>
            <a:custGeom>
              <a:avLst/>
              <a:gdLst>
                <a:gd name="connsiteX0" fmla="*/ 282521 w 2846950"/>
                <a:gd name="connsiteY0" fmla="*/ 0 h 565042"/>
                <a:gd name="connsiteX1" fmla="*/ 282531 w 2846950"/>
                <a:gd name="connsiteY1" fmla="*/ 1 h 565042"/>
                <a:gd name="connsiteX2" fmla="*/ 2528303 w 2846950"/>
                <a:gd name="connsiteY2" fmla="*/ 1 h 565042"/>
                <a:gd name="connsiteX3" fmla="*/ 2528303 w 2846950"/>
                <a:gd name="connsiteY3" fmla="*/ 3642 h 565042"/>
                <a:gd name="connsiteX4" fmla="*/ 2564429 w 2846950"/>
                <a:gd name="connsiteY4" fmla="*/ 0 h 565042"/>
                <a:gd name="connsiteX5" fmla="*/ 2846950 w 2846950"/>
                <a:gd name="connsiteY5" fmla="*/ 282521 h 565042"/>
                <a:gd name="connsiteX6" fmla="*/ 2564429 w 2846950"/>
                <a:gd name="connsiteY6" fmla="*/ 565042 h 565042"/>
                <a:gd name="connsiteX7" fmla="*/ 2528303 w 2846950"/>
                <a:gd name="connsiteY7" fmla="*/ 561400 h 565042"/>
                <a:gd name="connsiteX8" fmla="*/ 2528303 w 2846950"/>
                <a:gd name="connsiteY8" fmla="*/ 565042 h 565042"/>
                <a:gd name="connsiteX9" fmla="*/ 282521 w 2846950"/>
                <a:gd name="connsiteY9" fmla="*/ 565042 h 565042"/>
                <a:gd name="connsiteX10" fmla="*/ 273921 w 2846950"/>
                <a:gd name="connsiteY10" fmla="*/ 565042 h 565042"/>
                <a:gd name="connsiteX11" fmla="*/ 273921 w 2846950"/>
                <a:gd name="connsiteY11" fmla="*/ 564175 h 565042"/>
                <a:gd name="connsiteX12" fmla="*/ 225583 w 2846950"/>
                <a:gd name="connsiteY12" fmla="*/ 559302 h 565042"/>
                <a:gd name="connsiteX13" fmla="*/ 0 w 2846950"/>
                <a:gd name="connsiteY13" fmla="*/ 282521 h 565042"/>
                <a:gd name="connsiteX14" fmla="*/ 225583 w 2846950"/>
                <a:gd name="connsiteY14" fmla="*/ 5740 h 565042"/>
                <a:gd name="connsiteX15" fmla="*/ 273921 w 2846950"/>
                <a:gd name="connsiteY15" fmla="*/ 867 h 565042"/>
                <a:gd name="connsiteX16" fmla="*/ 273921 w 2846950"/>
                <a:gd name="connsiteY16" fmla="*/ 1 h 565042"/>
                <a:gd name="connsiteX17" fmla="*/ 282511 w 2846950"/>
                <a:gd name="connsiteY17" fmla="*/ 1 h 5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6950" h="565042">
                  <a:moveTo>
                    <a:pt x="282521" y="0"/>
                  </a:moveTo>
                  <a:lnTo>
                    <a:pt x="282531" y="1"/>
                  </a:lnTo>
                  <a:lnTo>
                    <a:pt x="2528303" y="1"/>
                  </a:lnTo>
                  <a:lnTo>
                    <a:pt x="2528303" y="3642"/>
                  </a:lnTo>
                  <a:lnTo>
                    <a:pt x="2564429" y="0"/>
                  </a:lnTo>
                  <a:cubicBezTo>
                    <a:pt x="2720461" y="0"/>
                    <a:pt x="2846950" y="126489"/>
                    <a:pt x="2846950" y="282521"/>
                  </a:cubicBezTo>
                  <a:cubicBezTo>
                    <a:pt x="2846950" y="438553"/>
                    <a:pt x="2720461" y="565042"/>
                    <a:pt x="2564429" y="565042"/>
                  </a:cubicBezTo>
                  <a:lnTo>
                    <a:pt x="2528303" y="561400"/>
                  </a:lnTo>
                  <a:lnTo>
                    <a:pt x="2528303" y="565042"/>
                  </a:lnTo>
                  <a:lnTo>
                    <a:pt x="282521" y="565042"/>
                  </a:lnTo>
                  <a:lnTo>
                    <a:pt x="273921" y="565042"/>
                  </a:lnTo>
                  <a:lnTo>
                    <a:pt x="273921" y="564175"/>
                  </a:lnTo>
                  <a:lnTo>
                    <a:pt x="225583" y="559302"/>
                  </a:lnTo>
                  <a:cubicBezTo>
                    <a:pt x="96843" y="532958"/>
                    <a:pt x="0" y="419049"/>
                    <a:pt x="0" y="282521"/>
                  </a:cubicBezTo>
                  <a:cubicBezTo>
                    <a:pt x="0" y="145993"/>
                    <a:pt x="96843" y="32084"/>
                    <a:pt x="225583" y="5740"/>
                  </a:cubicBezTo>
                  <a:lnTo>
                    <a:pt x="273921" y="867"/>
                  </a:lnTo>
                  <a:lnTo>
                    <a:pt x="273921" y="1"/>
                  </a:lnTo>
                  <a:lnTo>
                    <a:pt x="282511" y="1"/>
                  </a:lnTo>
                  <a:close/>
                </a:path>
              </a:pathLst>
            </a:custGeom>
            <a:solidFill>
              <a:srgbClr val="F1BF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副标题 2"/>
            <p:cNvSpPr txBox="1"/>
            <p:nvPr/>
          </p:nvSpPr>
          <p:spPr>
            <a:xfrm>
              <a:off x="5191133" y="5328828"/>
              <a:ext cx="3022268" cy="3779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ea"/>
                  <a:sym typeface="字魂105号-简雅黑" panose="00000500000000000000" pitchFamily="2" charset="-122"/>
                </a:rPr>
                <a:t>小学生心理健康教育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49971" y="5076568"/>
            <a:ext cx="2533813" cy="485961"/>
            <a:chOff x="5065427" y="5252097"/>
            <a:chExt cx="3273681" cy="565042"/>
          </a:xfrm>
        </p:grpSpPr>
        <p:sp>
          <p:nvSpPr>
            <p:cNvPr id="24" name="任意多边形 23"/>
            <p:cNvSpPr/>
            <p:nvPr/>
          </p:nvSpPr>
          <p:spPr>
            <a:xfrm>
              <a:off x="5065427" y="5252097"/>
              <a:ext cx="3273681" cy="565042"/>
            </a:xfrm>
            <a:custGeom>
              <a:avLst/>
              <a:gdLst>
                <a:gd name="connsiteX0" fmla="*/ 282521 w 2846950"/>
                <a:gd name="connsiteY0" fmla="*/ 0 h 565042"/>
                <a:gd name="connsiteX1" fmla="*/ 282531 w 2846950"/>
                <a:gd name="connsiteY1" fmla="*/ 1 h 565042"/>
                <a:gd name="connsiteX2" fmla="*/ 2528303 w 2846950"/>
                <a:gd name="connsiteY2" fmla="*/ 1 h 565042"/>
                <a:gd name="connsiteX3" fmla="*/ 2528303 w 2846950"/>
                <a:gd name="connsiteY3" fmla="*/ 3642 h 565042"/>
                <a:gd name="connsiteX4" fmla="*/ 2564429 w 2846950"/>
                <a:gd name="connsiteY4" fmla="*/ 0 h 565042"/>
                <a:gd name="connsiteX5" fmla="*/ 2846950 w 2846950"/>
                <a:gd name="connsiteY5" fmla="*/ 282521 h 565042"/>
                <a:gd name="connsiteX6" fmla="*/ 2564429 w 2846950"/>
                <a:gd name="connsiteY6" fmla="*/ 565042 h 565042"/>
                <a:gd name="connsiteX7" fmla="*/ 2528303 w 2846950"/>
                <a:gd name="connsiteY7" fmla="*/ 561400 h 565042"/>
                <a:gd name="connsiteX8" fmla="*/ 2528303 w 2846950"/>
                <a:gd name="connsiteY8" fmla="*/ 565042 h 565042"/>
                <a:gd name="connsiteX9" fmla="*/ 282521 w 2846950"/>
                <a:gd name="connsiteY9" fmla="*/ 565042 h 565042"/>
                <a:gd name="connsiteX10" fmla="*/ 273921 w 2846950"/>
                <a:gd name="connsiteY10" fmla="*/ 565042 h 565042"/>
                <a:gd name="connsiteX11" fmla="*/ 273921 w 2846950"/>
                <a:gd name="connsiteY11" fmla="*/ 564175 h 565042"/>
                <a:gd name="connsiteX12" fmla="*/ 225583 w 2846950"/>
                <a:gd name="connsiteY12" fmla="*/ 559302 h 565042"/>
                <a:gd name="connsiteX13" fmla="*/ 0 w 2846950"/>
                <a:gd name="connsiteY13" fmla="*/ 282521 h 565042"/>
                <a:gd name="connsiteX14" fmla="*/ 225583 w 2846950"/>
                <a:gd name="connsiteY14" fmla="*/ 5740 h 565042"/>
                <a:gd name="connsiteX15" fmla="*/ 273921 w 2846950"/>
                <a:gd name="connsiteY15" fmla="*/ 867 h 565042"/>
                <a:gd name="connsiteX16" fmla="*/ 273921 w 2846950"/>
                <a:gd name="connsiteY16" fmla="*/ 1 h 565042"/>
                <a:gd name="connsiteX17" fmla="*/ 282511 w 2846950"/>
                <a:gd name="connsiteY17" fmla="*/ 1 h 56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6950" h="565042">
                  <a:moveTo>
                    <a:pt x="282521" y="0"/>
                  </a:moveTo>
                  <a:lnTo>
                    <a:pt x="282531" y="1"/>
                  </a:lnTo>
                  <a:lnTo>
                    <a:pt x="2528303" y="1"/>
                  </a:lnTo>
                  <a:lnTo>
                    <a:pt x="2528303" y="3642"/>
                  </a:lnTo>
                  <a:lnTo>
                    <a:pt x="2564429" y="0"/>
                  </a:lnTo>
                  <a:cubicBezTo>
                    <a:pt x="2720461" y="0"/>
                    <a:pt x="2846950" y="126489"/>
                    <a:pt x="2846950" y="282521"/>
                  </a:cubicBezTo>
                  <a:cubicBezTo>
                    <a:pt x="2846950" y="438553"/>
                    <a:pt x="2720461" y="565042"/>
                    <a:pt x="2564429" y="565042"/>
                  </a:cubicBezTo>
                  <a:lnTo>
                    <a:pt x="2528303" y="561400"/>
                  </a:lnTo>
                  <a:lnTo>
                    <a:pt x="2528303" y="565042"/>
                  </a:lnTo>
                  <a:lnTo>
                    <a:pt x="282521" y="565042"/>
                  </a:lnTo>
                  <a:lnTo>
                    <a:pt x="273921" y="565042"/>
                  </a:lnTo>
                  <a:lnTo>
                    <a:pt x="273921" y="564175"/>
                  </a:lnTo>
                  <a:lnTo>
                    <a:pt x="225583" y="559302"/>
                  </a:lnTo>
                  <a:cubicBezTo>
                    <a:pt x="96843" y="532958"/>
                    <a:pt x="0" y="419049"/>
                    <a:pt x="0" y="282521"/>
                  </a:cubicBezTo>
                  <a:cubicBezTo>
                    <a:pt x="0" y="145993"/>
                    <a:pt x="96843" y="32084"/>
                    <a:pt x="225583" y="5740"/>
                  </a:cubicBezTo>
                  <a:lnTo>
                    <a:pt x="273921" y="867"/>
                  </a:lnTo>
                  <a:lnTo>
                    <a:pt x="273921" y="1"/>
                  </a:lnTo>
                  <a:lnTo>
                    <a:pt x="282511" y="1"/>
                  </a:lnTo>
                  <a:close/>
                </a:path>
              </a:pathLst>
            </a:custGeom>
            <a:solidFill>
              <a:srgbClr val="FCB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副标题 2"/>
            <p:cNvSpPr txBox="1"/>
            <p:nvPr/>
          </p:nvSpPr>
          <p:spPr>
            <a:xfrm>
              <a:off x="5439838" y="5376572"/>
              <a:ext cx="2524858" cy="37791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讲课人：吴小琴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18" name="标题 1"/>
          <p:cNvSpPr txBox="1"/>
          <p:nvPr/>
        </p:nvSpPr>
        <p:spPr>
          <a:xfrm>
            <a:off x="2982228" y="2319274"/>
            <a:ext cx="7987996" cy="13850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00000"/>
              </a:lnSpc>
            </a:pPr>
            <a:r>
              <a:rPr lang="zh-CN" altLang="en-US" sz="7200" dirty="0">
                <a:solidFill>
                  <a:srgbClr val="E06051"/>
                </a:solidFill>
                <a:latin typeface="字魂100号-方方先锋体" panose="00000500000000000000" pitchFamily="2" charset="-122"/>
                <a:ea typeface="字魂100号-方方先锋体" panose="00000500000000000000" pitchFamily="2" charset="-122"/>
                <a:cs typeface="+mn-ea"/>
                <a:sym typeface="字魂105号-简雅黑" panose="00000500000000000000" pitchFamily="2" charset="-122"/>
              </a:rPr>
              <a:t>感谢各位老师聆听</a:t>
            </a:r>
            <a:endParaRPr lang="zh-CN" altLang="en-US" sz="7200" dirty="0">
              <a:solidFill>
                <a:srgbClr val="E06051"/>
              </a:solidFill>
              <a:latin typeface="字魂100号-方方先锋体" panose="00000500000000000000" pitchFamily="2" charset="-122"/>
              <a:ea typeface="字魂100号-方方先锋体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423"/>
            <a:ext cx="4438650" cy="6134100"/>
          </a:xfrm>
          <a:prstGeom prst="rect">
            <a:avLst/>
          </a:prstGeom>
        </p:spPr>
      </p:pic>
      <p:sp>
        <p:nvSpPr>
          <p:cNvPr id="7" name="任意多边形: 形状 46"/>
          <p:cNvSpPr/>
          <p:nvPr/>
        </p:nvSpPr>
        <p:spPr>
          <a:xfrm>
            <a:off x="6017301" y="1907348"/>
            <a:ext cx="3169870" cy="714381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8" name="任意多边形: 形状 47"/>
          <p:cNvSpPr/>
          <p:nvPr/>
        </p:nvSpPr>
        <p:spPr>
          <a:xfrm>
            <a:off x="6114522" y="2001428"/>
            <a:ext cx="2975428" cy="530530"/>
          </a:xfrm>
          <a:custGeom>
            <a:avLst/>
            <a:gdLst>
              <a:gd name="connsiteX0" fmla="*/ 58057 w 2975428"/>
              <a:gd name="connsiteY0" fmla="*/ 87085 h 609600"/>
              <a:gd name="connsiteX1" fmla="*/ 58057 w 2975428"/>
              <a:gd name="connsiteY1" fmla="*/ 87085 h 609600"/>
              <a:gd name="connsiteX2" fmla="*/ 2728685 w 2975428"/>
              <a:gd name="connsiteY2" fmla="*/ 0 h 609600"/>
              <a:gd name="connsiteX3" fmla="*/ 2975428 w 2975428"/>
              <a:gd name="connsiteY3" fmla="*/ 87085 h 609600"/>
              <a:gd name="connsiteX4" fmla="*/ 2917371 w 2975428"/>
              <a:gd name="connsiteY4" fmla="*/ 609600 h 609600"/>
              <a:gd name="connsiteX5" fmla="*/ 72571 w 2975428"/>
              <a:gd name="connsiteY5" fmla="*/ 609600 h 609600"/>
              <a:gd name="connsiteX6" fmla="*/ 0 w 2975428"/>
              <a:gd name="connsiteY6" fmla="*/ 159657 h 609600"/>
              <a:gd name="connsiteX7" fmla="*/ 58057 w 2975428"/>
              <a:gd name="connsiteY7" fmla="*/ 87085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75428" h="609600">
                <a:moveTo>
                  <a:pt x="58057" y="87085"/>
                </a:moveTo>
                <a:lnTo>
                  <a:pt x="58057" y="87085"/>
                </a:lnTo>
                <a:lnTo>
                  <a:pt x="2728685" y="0"/>
                </a:lnTo>
                <a:lnTo>
                  <a:pt x="2975428" y="87085"/>
                </a:lnTo>
                <a:lnTo>
                  <a:pt x="2917371" y="609600"/>
                </a:lnTo>
                <a:lnTo>
                  <a:pt x="72571" y="609600"/>
                </a:lnTo>
                <a:lnTo>
                  <a:pt x="0" y="159657"/>
                </a:lnTo>
                <a:lnTo>
                  <a:pt x="58057" y="87085"/>
                </a:lnTo>
                <a:close/>
              </a:path>
            </a:pathLst>
          </a:custGeom>
          <a:solidFill>
            <a:srgbClr val="F1BF7B"/>
          </a:solidFill>
          <a:ln w="1905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0581" y="2058877"/>
            <a:ext cx="2023311" cy="4585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en-US" altLang="zh-CN" sz="2400" spc="6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PART 01</a:t>
            </a:r>
            <a:endParaRPr kumimoji="1" lang="en-US" altLang="zh-CN" sz="2400" spc="6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93747" y="3093053"/>
            <a:ext cx="69506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spc="120" dirty="0">
                <a:solidFill>
                  <a:srgbClr val="FF994F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什么是心理健康？</a:t>
            </a:r>
            <a:endParaRPr lang="zh-CN" altLang="en-US" sz="6600" b="1" spc="120" dirty="0">
              <a:solidFill>
                <a:srgbClr val="FF994F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0"/>
          <p:cNvSpPr txBox="1"/>
          <p:nvPr/>
        </p:nvSpPr>
        <p:spPr>
          <a:xfrm>
            <a:off x="7676457" y="2568121"/>
            <a:ext cx="32641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估计很多人会脱囗而出：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6" name="TextBox 52"/>
          <p:cNvSpPr txBox="1"/>
          <p:nvPr/>
        </p:nvSpPr>
        <p:spPr>
          <a:xfrm>
            <a:off x="5790280" y="3308122"/>
            <a:ext cx="547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“</a:t>
            </a:r>
            <a:r>
              <a:rPr kumimoji="0" lang="zh-CN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身体没病就是健康呗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 ”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994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319843" y="1009184"/>
            <a:ext cx="3470626" cy="635551"/>
            <a:chOff x="7695922" y="2289531"/>
            <a:chExt cx="3387213" cy="635551"/>
          </a:xfrm>
        </p:grpSpPr>
        <p:sp>
          <p:nvSpPr>
            <p:cNvPr id="21" name="矩形 20"/>
            <p:cNvSpPr/>
            <p:nvPr/>
          </p:nvSpPr>
          <p:spPr>
            <a:xfrm>
              <a:off x="7695922" y="2289531"/>
              <a:ext cx="3387213" cy="635551"/>
            </a:xfrm>
            <a:prstGeom prst="rect">
              <a:avLst/>
            </a:prstGeom>
            <a:solidFill>
              <a:srgbClr val="FCB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TextBox 49"/>
            <p:cNvSpPr txBox="1"/>
            <p:nvPr/>
          </p:nvSpPr>
          <p:spPr>
            <a:xfrm>
              <a:off x="7736932" y="2374374"/>
              <a:ext cx="334620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健康的定义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23" name="PA-矩形 50"/>
          <p:cNvSpPr/>
          <p:nvPr>
            <p:custDataLst>
              <p:tags r:id="rId1"/>
            </p:custDataLst>
          </p:nvPr>
        </p:nvSpPr>
        <p:spPr>
          <a:xfrm>
            <a:off x="6686777" y="4429863"/>
            <a:ext cx="4253835" cy="52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00" cap="none" spc="0" normalizeH="0" baseline="0" noProof="0" dirty="0">
                <a:ln>
                  <a:noFill/>
                </a:ln>
                <a:solidFill>
                  <a:srgbClr val="F17877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其实这种理解是不全面的</a:t>
            </a:r>
            <a:r>
              <a:rPr kumimoji="0" lang="zh-CN" altLang="en-US" sz="2800" b="1" i="0" u="none" strike="noStrike" kern="100" cap="none" spc="0" normalizeH="0" baseline="0" noProof="0" dirty="0">
                <a:ln>
                  <a:noFill/>
                </a:ln>
                <a:solidFill>
                  <a:srgbClr val="F17877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17877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26" name="图片 25" descr="32a89cb71781c61da7d9ec2f66279c1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1165" y="2126069"/>
            <a:ext cx="5432425" cy="3259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23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5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9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30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371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什么是健康？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2" name="PA-圆角矩形 65"/>
          <p:cNvSpPr/>
          <p:nvPr>
            <p:custDataLst>
              <p:tags r:id="rId1"/>
            </p:custDataLst>
          </p:nvPr>
        </p:nvSpPr>
        <p:spPr bwMode="auto">
          <a:xfrm>
            <a:off x="1191845" y="1800557"/>
            <a:ext cx="9801225" cy="1874162"/>
          </a:xfrm>
          <a:prstGeom prst="roundRect">
            <a:avLst>
              <a:gd name="adj" fmla="val 0"/>
            </a:avLst>
          </a:prstGeom>
          <a:solidFill>
            <a:srgbClr val="F1BF7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3" name="PA-矩形 67"/>
          <p:cNvSpPr/>
          <p:nvPr>
            <p:custDataLst>
              <p:tags r:id="rId2"/>
            </p:custDataLst>
          </p:nvPr>
        </p:nvSpPr>
        <p:spPr>
          <a:xfrm>
            <a:off x="2070100" y="2104733"/>
            <a:ext cx="6676458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世界卫生组织给健康下的定义为：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5" name="PA-文本框 3"/>
          <p:cNvSpPr txBox="1"/>
          <p:nvPr>
            <p:custDataLst>
              <p:tags r:id="rId3"/>
            </p:custDataLst>
          </p:nvPr>
        </p:nvSpPr>
        <p:spPr>
          <a:xfrm>
            <a:off x="2070100" y="2600383"/>
            <a:ext cx="8465772" cy="8438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kern="1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eaLnBrk="1" hangingPunct="1"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2pPr>
            <a:lvl3pPr eaLnBrk="1" hangingPunct="1"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3pPr>
            <a:lvl4pPr eaLnBrk="1" hangingPunct="1"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4pPr>
            <a:lvl5pPr eaLnBrk="1" hangingPunct="1"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3765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健康是一种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身体上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、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精神上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和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社会适应上</a:t>
            </a: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的完好状态，而不是没有疾病及虚弱现象。</a:t>
            </a:r>
            <a:endParaRPr kumimoji="0" lang="zh-CN" altLang="en-US" sz="20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7" name="PA-文本框 69"/>
          <p:cNvSpPr txBox="1"/>
          <p:nvPr>
            <p:custDataLst>
              <p:tags r:id="rId4"/>
            </p:custDataLst>
          </p:nvPr>
        </p:nvSpPr>
        <p:spPr>
          <a:xfrm>
            <a:off x="1513562" y="1949859"/>
            <a:ext cx="532987" cy="441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“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18" name="PA-文本框 63"/>
          <p:cNvSpPr txBox="1"/>
          <p:nvPr>
            <p:custDataLst>
              <p:tags r:id="rId5"/>
            </p:custDataLst>
          </p:nvPr>
        </p:nvSpPr>
        <p:spPr>
          <a:xfrm>
            <a:off x="1590440" y="3913935"/>
            <a:ext cx="4369720" cy="52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latin typeface="+mj-ea"/>
                <a:ea typeface="+mj-ea"/>
              </a:defRPr>
            </a:lvl1pPr>
          </a:lstStyle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什么是真正的健康？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19" name="PA-任意多边形 230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 rot="5400000">
            <a:off x="1191845" y="3964679"/>
            <a:ext cx="405185" cy="405185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rgbClr val="FCBAA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7" name="PA-矩形 70"/>
          <p:cNvSpPr/>
          <p:nvPr>
            <p:custDataLst>
              <p:tags r:id="rId7"/>
            </p:custDataLst>
          </p:nvPr>
        </p:nvSpPr>
        <p:spPr bwMode="auto">
          <a:xfrm>
            <a:off x="3347158" y="4448578"/>
            <a:ext cx="1500636" cy="55658"/>
          </a:xfrm>
          <a:prstGeom prst="rect">
            <a:avLst/>
          </a:prstGeom>
          <a:solidFill>
            <a:srgbClr val="FCBAA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9" name="PA-矩形 71"/>
          <p:cNvSpPr/>
          <p:nvPr>
            <p:custDataLst>
              <p:tags r:id="rId8"/>
            </p:custDataLst>
          </p:nvPr>
        </p:nvSpPr>
        <p:spPr>
          <a:xfrm>
            <a:off x="2997535" y="4746392"/>
            <a:ext cx="7864939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从世界卫生组织的定义可以看出，健康包涵了三个基本要素：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535493" y="5338659"/>
            <a:ext cx="2607563" cy="815969"/>
          </a:xfrm>
          <a:prstGeom prst="round2DiagRect">
            <a:avLst/>
          </a:prstGeom>
          <a:solidFill>
            <a:srgbClr val="FCB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566768" y="5338658"/>
            <a:ext cx="2607563" cy="815969"/>
          </a:xfrm>
          <a:prstGeom prst="round2DiagRect">
            <a:avLst/>
          </a:prstGeom>
          <a:solidFill>
            <a:srgbClr val="FCB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心理健康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7767320" y="5338445"/>
            <a:ext cx="3094990" cy="815975"/>
          </a:xfrm>
          <a:prstGeom prst="round2DiagRect">
            <a:avLst/>
          </a:prstGeom>
          <a:solidFill>
            <a:srgbClr val="FCB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具有完整的社会适应能力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87866" y="5473031"/>
            <a:ext cx="1210588" cy="489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躯体健康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3" grpId="0"/>
      <p:bldP spid="15" grpId="0"/>
      <p:bldP spid="17" grpId="0"/>
      <p:bldP spid="18" grpId="0"/>
      <p:bldP spid="19" grpId="0" animBg="1"/>
      <p:bldP spid="27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371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什么是真正的健康？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1" name="PA-任意多边形 230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 rot="5400000">
            <a:off x="382938" y="5593360"/>
            <a:ext cx="405185" cy="405185"/>
          </a:xfrm>
          <a:custGeom>
            <a:avLst/>
            <a:gdLst>
              <a:gd name="T0" fmla="*/ 0 w 1541"/>
              <a:gd name="T1" fmla="*/ 771 h 1541"/>
              <a:gd name="T2" fmla="*/ 154 w 1541"/>
              <a:gd name="T3" fmla="*/ 771 h 1541"/>
              <a:gd name="T4" fmla="*/ 335 w 1541"/>
              <a:gd name="T5" fmla="*/ 1207 h 1541"/>
              <a:gd name="T6" fmla="*/ 771 w 1541"/>
              <a:gd name="T7" fmla="*/ 1387 h 1541"/>
              <a:gd name="T8" fmla="*/ 1207 w 1541"/>
              <a:gd name="T9" fmla="*/ 1207 h 1541"/>
              <a:gd name="T10" fmla="*/ 1387 w 1541"/>
              <a:gd name="T11" fmla="*/ 771 h 1541"/>
              <a:gd name="T12" fmla="*/ 1210 w 1541"/>
              <a:gd name="T13" fmla="*/ 337 h 1541"/>
              <a:gd name="T14" fmla="*/ 782 w 1541"/>
              <a:gd name="T15" fmla="*/ 158 h 1541"/>
              <a:gd name="T16" fmla="*/ 782 w 1541"/>
              <a:gd name="T17" fmla="*/ 3 h 1541"/>
              <a:gd name="T18" fmla="*/ 1320 w 1541"/>
              <a:gd name="T19" fmla="*/ 228 h 1541"/>
              <a:gd name="T20" fmla="*/ 1541 w 1541"/>
              <a:gd name="T21" fmla="*/ 771 h 1541"/>
              <a:gd name="T22" fmla="*/ 1316 w 1541"/>
              <a:gd name="T23" fmla="*/ 1316 h 1541"/>
              <a:gd name="T24" fmla="*/ 771 w 1541"/>
              <a:gd name="T25" fmla="*/ 1541 h 1541"/>
              <a:gd name="T26" fmla="*/ 225 w 1541"/>
              <a:gd name="T27" fmla="*/ 1316 h 1541"/>
              <a:gd name="T28" fmla="*/ 0 w 1541"/>
              <a:gd name="T29" fmla="*/ 771 h 1541"/>
              <a:gd name="T30" fmla="*/ 0 w 1541"/>
              <a:gd name="T31" fmla="*/ 0 h 1541"/>
              <a:gd name="T32" fmla="*/ 545 w 1541"/>
              <a:gd name="T33" fmla="*/ 0 h 1541"/>
              <a:gd name="T34" fmla="*/ 327 w 1541"/>
              <a:gd name="T35" fmla="*/ 218 h 1541"/>
              <a:gd name="T36" fmla="*/ 825 w 1541"/>
              <a:gd name="T37" fmla="*/ 716 h 1541"/>
              <a:gd name="T38" fmla="*/ 717 w 1541"/>
              <a:gd name="T39" fmla="*/ 825 h 1541"/>
              <a:gd name="T40" fmla="*/ 218 w 1541"/>
              <a:gd name="T41" fmla="*/ 327 h 1541"/>
              <a:gd name="T42" fmla="*/ 0 w 1541"/>
              <a:gd name="T43" fmla="*/ 545 h 1541"/>
              <a:gd name="T44" fmla="*/ 0 w 1541"/>
              <a:gd name="T45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1" h="1541">
                <a:moveTo>
                  <a:pt x="0" y="771"/>
                </a:moveTo>
                <a:lnTo>
                  <a:pt x="154" y="771"/>
                </a:lnTo>
                <a:cubicBezTo>
                  <a:pt x="154" y="941"/>
                  <a:pt x="214" y="1086"/>
                  <a:pt x="335" y="1207"/>
                </a:cubicBezTo>
                <a:cubicBezTo>
                  <a:pt x="455" y="1327"/>
                  <a:pt x="601" y="1387"/>
                  <a:pt x="771" y="1387"/>
                </a:cubicBezTo>
                <a:cubicBezTo>
                  <a:pt x="941" y="1387"/>
                  <a:pt x="1086" y="1327"/>
                  <a:pt x="1207" y="1207"/>
                </a:cubicBezTo>
                <a:cubicBezTo>
                  <a:pt x="1327" y="1086"/>
                  <a:pt x="1387" y="941"/>
                  <a:pt x="1387" y="771"/>
                </a:cubicBezTo>
                <a:cubicBezTo>
                  <a:pt x="1387" y="602"/>
                  <a:pt x="1328" y="457"/>
                  <a:pt x="1210" y="337"/>
                </a:cubicBezTo>
                <a:cubicBezTo>
                  <a:pt x="1092" y="217"/>
                  <a:pt x="950" y="158"/>
                  <a:pt x="782" y="158"/>
                </a:cubicBezTo>
                <a:lnTo>
                  <a:pt x="782" y="3"/>
                </a:lnTo>
                <a:cubicBezTo>
                  <a:pt x="993" y="3"/>
                  <a:pt x="1172" y="78"/>
                  <a:pt x="1320" y="228"/>
                </a:cubicBezTo>
                <a:cubicBezTo>
                  <a:pt x="1468" y="377"/>
                  <a:pt x="1541" y="558"/>
                  <a:pt x="1541" y="771"/>
                </a:cubicBezTo>
                <a:cubicBezTo>
                  <a:pt x="1541" y="984"/>
                  <a:pt x="1466" y="1166"/>
                  <a:pt x="1316" y="1316"/>
                </a:cubicBezTo>
                <a:cubicBezTo>
                  <a:pt x="1166" y="1466"/>
                  <a:pt x="984" y="1541"/>
                  <a:pt x="771" y="1541"/>
                </a:cubicBezTo>
                <a:cubicBezTo>
                  <a:pt x="557" y="1541"/>
                  <a:pt x="376" y="1466"/>
                  <a:pt x="225" y="1316"/>
                </a:cubicBezTo>
                <a:cubicBezTo>
                  <a:pt x="75" y="1166"/>
                  <a:pt x="0" y="984"/>
                  <a:pt x="0" y="771"/>
                </a:cubicBezTo>
                <a:close/>
                <a:moveTo>
                  <a:pt x="0" y="0"/>
                </a:moveTo>
                <a:lnTo>
                  <a:pt x="545" y="0"/>
                </a:lnTo>
                <a:lnTo>
                  <a:pt x="327" y="218"/>
                </a:lnTo>
                <a:lnTo>
                  <a:pt x="825" y="716"/>
                </a:lnTo>
                <a:lnTo>
                  <a:pt x="717" y="825"/>
                </a:lnTo>
                <a:lnTo>
                  <a:pt x="218" y="327"/>
                </a:lnTo>
                <a:lnTo>
                  <a:pt x="0" y="545"/>
                </a:lnTo>
                <a:lnTo>
                  <a:pt x="0" y="0"/>
                </a:lnTo>
                <a:close/>
              </a:path>
            </a:pathLst>
          </a:custGeom>
          <a:solidFill>
            <a:srgbClr val="FCBAA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2" name="云形 21"/>
          <p:cNvSpPr/>
          <p:nvPr/>
        </p:nvSpPr>
        <p:spPr>
          <a:xfrm>
            <a:off x="857545" y="2298065"/>
            <a:ext cx="2958465" cy="1694815"/>
          </a:xfrm>
          <a:prstGeom prst="cloud">
            <a:avLst/>
          </a:prstGeom>
          <a:noFill/>
          <a:ln w="28575"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6" name="泪滴形 25"/>
          <p:cNvSpPr/>
          <p:nvPr/>
        </p:nvSpPr>
        <p:spPr>
          <a:xfrm>
            <a:off x="2368844" y="2700730"/>
            <a:ext cx="520700" cy="520700"/>
          </a:xfrm>
          <a:prstGeom prst="teardrop">
            <a:avLst/>
          </a:prstGeom>
          <a:solidFill>
            <a:srgbClr val="FCBAA1"/>
          </a:solidFill>
          <a:ln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68844" y="2739390"/>
            <a:ext cx="6229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01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2" name="云形 31"/>
          <p:cNvSpPr/>
          <p:nvPr/>
        </p:nvSpPr>
        <p:spPr>
          <a:xfrm>
            <a:off x="4379367" y="2376312"/>
            <a:ext cx="2958465" cy="1694815"/>
          </a:xfrm>
          <a:prstGeom prst="cloud">
            <a:avLst/>
          </a:prstGeom>
          <a:noFill/>
          <a:ln w="28575"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3" name="泪滴形 32"/>
          <p:cNvSpPr/>
          <p:nvPr/>
        </p:nvSpPr>
        <p:spPr>
          <a:xfrm>
            <a:off x="5963691" y="2725637"/>
            <a:ext cx="520700" cy="520700"/>
          </a:xfrm>
          <a:prstGeom prst="teardrop">
            <a:avLst/>
          </a:prstGeom>
          <a:solidFill>
            <a:srgbClr val="FCBAA1"/>
          </a:solidFill>
          <a:ln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63691" y="2764297"/>
            <a:ext cx="6229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02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6" name="云形 35"/>
          <p:cNvSpPr/>
          <p:nvPr/>
        </p:nvSpPr>
        <p:spPr>
          <a:xfrm>
            <a:off x="8078989" y="2376170"/>
            <a:ext cx="2958465" cy="1694815"/>
          </a:xfrm>
          <a:prstGeom prst="cloud">
            <a:avLst/>
          </a:prstGeom>
          <a:noFill/>
          <a:ln w="28575"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7" name="泪滴形 36"/>
          <p:cNvSpPr/>
          <p:nvPr/>
        </p:nvSpPr>
        <p:spPr>
          <a:xfrm>
            <a:off x="9558538" y="2700730"/>
            <a:ext cx="520700" cy="520700"/>
          </a:xfrm>
          <a:prstGeom prst="teardrop">
            <a:avLst/>
          </a:prstGeom>
          <a:solidFill>
            <a:srgbClr val="FCBAA1"/>
          </a:solidFill>
          <a:ln>
            <a:solidFill>
              <a:srgbClr val="FCBA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558538" y="2739390"/>
            <a:ext cx="6229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03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9" name="PA-矩形 62"/>
          <p:cNvSpPr/>
          <p:nvPr>
            <p:custDataLst>
              <p:tags r:id="rId2"/>
            </p:custDataLst>
          </p:nvPr>
        </p:nvSpPr>
        <p:spPr>
          <a:xfrm>
            <a:off x="1624184" y="3260090"/>
            <a:ext cx="1005010" cy="1076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躯体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健康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0" name="PA-矩形 63"/>
          <p:cNvSpPr/>
          <p:nvPr>
            <p:custDataLst>
              <p:tags r:id="rId3"/>
            </p:custDataLst>
          </p:nvPr>
        </p:nvSpPr>
        <p:spPr>
          <a:xfrm>
            <a:off x="5311938" y="3260089"/>
            <a:ext cx="1005010" cy="1076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心理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健康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1" name="PA-矩形 64"/>
          <p:cNvSpPr/>
          <p:nvPr>
            <p:custDataLst>
              <p:tags r:id="rId4"/>
            </p:custDataLst>
          </p:nvPr>
        </p:nvSpPr>
        <p:spPr>
          <a:xfrm>
            <a:off x="8850928" y="3431727"/>
            <a:ext cx="1415219" cy="830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具有社会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8E2DB">
                    <a:lumMod val="25000"/>
                  </a:srgbClr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适应能力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E8E2DB">
                  <a:lumMod val="25000"/>
                </a:srgbClr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42" name="图片 41" descr="ea7f243781da69417c1f9ecf7de8ddd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181473" y="3974346"/>
            <a:ext cx="1504319" cy="2307271"/>
          </a:xfrm>
          <a:prstGeom prst="rect">
            <a:avLst/>
          </a:prstGeom>
        </p:spPr>
      </p:pic>
      <p:sp>
        <p:nvSpPr>
          <p:cNvPr id="43" name="PA-矩形 60"/>
          <p:cNvSpPr/>
          <p:nvPr>
            <p:custDataLst>
              <p:tags r:id="rId6"/>
            </p:custDataLst>
          </p:nvPr>
        </p:nvSpPr>
        <p:spPr bwMode="auto">
          <a:xfrm>
            <a:off x="856954" y="4924920"/>
            <a:ext cx="9324519" cy="1210385"/>
          </a:xfrm>
          <a:prstGeom prst="rect">
            <a:avLst/>
          </a:prstGeom>
          <a:solidFill>
            <a:srgbClr val="FCBAA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/>
          <a:lstStyle/>
          <a:p>
            <a:pPr marL="0" marR="0" lvl="0" indent="0" algn="ctr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4" name="PA-矩形 61"/>
          <p:cNvSpPr/>
          <p:nvPr>
            <p:custDataLst>
              <p:tags r:id="rId7"/>
            </p:custDataLst>
          </p:nvPr>
        </p:nvSpPr>
        <p:spPr>
          <a:xfrm>
            <a:off x="1011601" y="4985411"/>
            <a:ext cx="9184528" cy="951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7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具有社会适应能力是国际上公认的心理健康首要标准，全面健康包括躯体健康和心理健康两大部分，两者密切相关，缺一不可，无法分割。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3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7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5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bldLvl="0" animBg="1"/>
      <p:bldP spid="39" grpId="0"/>
      <p:bldP spid="40" grpId="0"/>
      <p:bldP spid="41" grpId="0"/>
      <p:bldP spid="43" grpId="0" animBg="1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371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什么是心理健康？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27" name="PA-组合 35"/>
          <p:cNvGrpSpPr/>
          <p:nvPr>
            <p:custDataLst>
              <p:tags r:id="rId1"/>
            </p:custDataLst>
          </p:nvPr>
        </p:nvGrpSpPr>
        <p:grpSpPr>
          <a:xfrm>
            <a:off x="4485188" y="2094859"/>
            <a:ext cx="6910069" cy="3620845"/>
            <a:chOff x="1284788" y="1946942"/>
            <a:chExt cx="6910069" cy="3620845"/>
          </a:xfrm>
        </p:grpSpPr>
        <p:sp>
          <p:nvSpPr>
            <p:cNvPr id="29" name="PA-矩形 40"/>
            <p:cNvSpPr/>
            <p:nvPr>
              <p:custDataLst>
                <p:tags r:id="rId2"/>
              </p:custDataLst>
            </p:nvPr>
          </p:nvSpPr>
          <p:spPr bwMode="auto">
            <a:xfrm>
              <a:off x="1284788" y="2425072"/>
              <a:ext cx="6910069" cy="98065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E8E2DB">
                  <a:lumMod val="7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30" name="PA-矩形 41"/>
            <p:cNvSpPr/>
            <p:nvPr>
              <p:custDataLst>
                <p:tags r:id="rId3"/>
              </p:custDataLst>
            </p:nvPr>
          </p:nvSpPr>
          <p:spPr bwMode="auto">
            <a:xfrm>
              <a:off x="1440598" y="2425072"/>
              <a:ext cx="707949" cy="64302"/>
            </a:xfrm>
            <a:prstGeom prst="rect">
              <a:avLst/>
            </a:prstGeom>
            <a:solidFill>
              <a:srgbClr val="F9B335">
                <a:lumMod val="7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31" name="PA-矩形 42"/>
            <p:cNvSpPr/>
            <p:nvPr>
              <p:custDataLst>
                <p:tags r:id="rId4"/>
              </p:custDataLst>
            </p:nvPr>
          </p:nvSpPr>
          <p:spPr>
            <a:xfrm>
              <a:off x="1284788" y="1946942"/>
              <a:ext cx="6362533" cy="408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1946</a:t>
              </a: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年召开的第三届国际心理卫生大会将心理健康定义为：</a:t>
              </a:r>
              <a:endPara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45" name="PA-矩形 43"/>
            <p:cNvSpPr/>
            <p:nvPr>
              <p:custDataLst>
                <p:tags r:id="rId5"/>
              </p:custDataLst>
            </p:nvPr>
          </p:nvSpPr>
          <p:spPr>
            <a:xfrm>
              <a:off x="1385277" y="3707297"/>
              <a:ext cx="6074613" cy="408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国内心理学家认为心理健康的标准是：</a:t>
              </a:r>
              <a:endParaRPr kumimoji="0" lang="zh-CN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46" name="PA-矩形 49"/>
            <p:cNvSpPr/>
            <p:nvPr>
              <p:custDataLst>
                <p:tags r:id="rId6"/>
              </p:custDataLst>
            </p:nvPr>
          </p:nvSpPr>
          <p:spPr>
            <a:xfrm>
              <a:off x="1406822" y="2570983"/>
              <a:ext cx="6575492" cy="768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3765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00" cap="none" spc="0" normalizeH="0" baseline="0" noProof="0" dirty="0">
                  <a:ln>
                    <a:noFill/>
                  </a:ln>
                  <a:solidFill>
                    <a:srgbClr val="3D3D3D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“所谓心理健康是指身体、智能以及情感上与他人的心理健康不相矛盾的范围内，将个人的心境发展成最佳的状态。”</a:t>
              </a:r>
              <a:endParaRPr kumimoji="0" lang="zh-CN" altLang="zh-CN" sz="1800" b="0" i="0" u="none" strike="noStrike" kern="1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endParaRPr>
            </a:p>
          </p:txBody>
        </p:sp>
        <p:sp>
          <p:nvSpPr>
            <p:cNvPr id="47" name="PA-矩形 50"/>
            <p:cNvSpPr/>
            <p:nvPr>
              <p:custDataLst>
                <p:tags r:id="rId7"/>
              </p:custDataLst>
            </p:nvPr>
          </p:nvSpPr>
          <p:spPr>
            <a:xfrm>
              <a:off x="5824828" y="3742308"/>
              <a:ext cx="2030533" cy="3384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00" cap="none" spc="0" normalizeH="0" baseline="0" noProof="0" dirty="0">
                  <a:ln>
                    <a:noFill/>
                  </a:ln>
                  <a:solidFill>
                    <a:srgbClr val="FF994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Times New Roman" panose="02020603050405020304" pitchFamily="18" charset="0"/>
                  <a:sym typeface="字魂105号-简雅黑" panose="00000500000000000000" pitchFamily="2" charset="-122"/>
                </a:rPr>
                <a:t>什么年龄段做什么事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994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48" name="PA-矩形 51"/>
            <p:cNvSpPr/>
            <p:nvPr>
              <p:custDataLst>
                <p:tags r:id="rId8"/>
              </p:custDataLst>
            </p:nvPr>
          </p:nvSpPr>
          <p:spPr bwMode="auto">
            <a:xfrm>
              <a:off x="1545924" y="4234064"/>
              <a:ext cx="1414812" cy="1276513"/>
            </a:xfrm>
            <a:prstGeom prst="rect">
              <a:avLst/>
            </a:prstGeom>
            <a:solidFill>
              <a:srgbClr val="FCBAA1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49" name="PA-矩形 52"/>
            <p:cNvSpPr/>
            <p:nvPr>
              <p:custDataLst>
                <p:tags r:id="rId9"/>
              </p:custDataLst>
            </p:nvPr>
          </p:nvSpPr>
          <p:spPr bwMode="auto">
            <a:xfrm>
              <a:off x="3140904" y="4234064"/>
              <a:ext cx="1402275" cy="1276513"/>
            </a:xfrm>
            <a:prstGeom prst="rect">
              <a:avLst/>
            </a:prstGeom>
            <a:solidFill>
              <a:srgbClr val="FCBAA1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0" name="PA-矩形 53"/>
            <p:cNvSpPr/>
            <p:nvPr>
              <p:custDataLst>
                <p:tags r:id="rId10"/>
              </p:custDataLst>
            </p:nvPr>
          </p:nvSpPr>
          <p:spPr bwMode="auto">
            <a:xfrm>
              <a:off x="4723346" y="4234064"/>
              <a:ext cx="1402276" cy="1276513"/>
            </a:xfrm>
            <a:prstGeom prst="rect">
              <a:avLst/>
            </a:prstGeom>
            <a:solidFill>
              <a:srgbClr val="FCBAA1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1" name="PA-矩形 54"/>
            <p:cNvSpPr/>
            <p:nvPr>
              <p:custDataLst>
                <p:tags r:id="rId11"/>
              </p:custDataLst>
            </p:nvPr>
          </p:nvSpPr>
          <p:spPr bwMode="auto">
            <a:xfrm>
              <a:off x="6305789" y="4210046"/>
              <a:ext cx="1417597" cy="1300531"/>
            </a:xfrm>
            <a:prstGeom prst="rect">
              <a:avLst/>
            </a:prstGeom>
            <a:solidFill>
              <a:srgbClr val="FCBAA1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04" tIns="45702" rIns="91404" bIns="45702" numCol="1" rtlCol="0" anchor="t" anchorCtr="0" compatLnSpc="1"/>
            <a:lstStyle/>
            <a:p>
              <a:pPr marL="0" marR="0" lvl="0" indent="0" algn="l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2" name="PA-矩形 55"/>
            <p:cNvSpPr/>
            <p:nvPr>
              <p:custDataLst>
                <p:tags r:id="rId12"/>
              </p:custDataLst>
            </p:nvPr>
          </p:nvSpPr>
          <p:spPr>
            <a:xfrm>
              <a:off x="1705817" y="4367925"/>
              <a:ext cx="1107563" cy="1199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智力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正常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3" name="PA-矩形 56"/>
            <p:cNvSpPr/>
            <p:nvPr>
              <p:custDataLst>
                <p:tags r:id="rId13"/>
              </p:custDataLst>
            </p:nvPr>
          </p:nvSpPr>
          <p:spPr>
            <a:xfrm>
              <a:off x="3288259" y="4355917"/>
              <a:ext cx="1107563" cy="1199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情绪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良好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4" name="PA-矩形 57"/>
            <p:cNvSpPr/>
            <p:nvPr>
              <p:custDataLst>
                <p:tags r:id="rId14"/>
              </p:custDataLst>
            </p:nvPr>
          </p:nvSpPr>
          <p:spPr>
            <a:xfrm>
              <a:off x="4891686" y="4367927"/>
              <a:ext cx="1107563" cy="1199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意志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健全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55" name="PA-矩形 58"/>
            <p:cNvSpPr/>
            <p:nvPr>
              <p:custDataLst>
                <p:tags r:id="rId15"/>
              </p:custDataLst>
            </p:nvPr>
          </p:nvSpPr>
          <p:spPr>
            <a:xfrm>
              <a:off x="6484963" y="4367926"/>
              <a:ext cx="1107563" cy="11998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行为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  <a:p>
              <a:pPr marL="0" marR="0" lvl="0" indent="0" algn="ctr" defTabSz="91376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协调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pic>
        <p:nvPicPr>
          <p:cNvPr id="56" name="图片 55" descr="e8eba70b7fafe2c4f1eb8b9487eb19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4691" y="1946706"/>
            <a:ext cx="4008120" cy="400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371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心理疾病分类？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21" name="图片 20" descr="1a29f989225e3bd393089709e6eb7e7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39371" y="2272554"/>
            <a:ext cx="3000042" cy="2466228"/>
          </a:xfrm>
          <a:prstGeom prst="rect">
            <a:avLst/>
          </a:prstGeom>
        </p:spPr>
      </p:pic>
      <p:pic>
        <p:nvPicPr>
          <p:cNvPr id="22" name="图片 21" descr="1a29f989225e3bd393089709e6eb7e7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89713" y="2272554"/>
            <a:ext cx="3000042" cy="2466228"/>
          </a:xfrm>
          <a:prstGeom prst="rect">
            <a:avLst/>
          </a:prstGeom>
        </p:spPr>
      </p:pic>
      <p:pic>
        <p:nvPicPr>
          <p:cNvPr id="23" name="图片 22" descr="1a29f989225e3bd393089709e6eb7e7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431155" y="2272554"/>
            <a:ext cx="3000042" cy="2466228"/>
          </a:xfrm>
          <a:prstGeom prst="rect">
            <a:avLst/>
          </a:prstGeom>
        </p:spPr>
      </p:pic>
      <p:sp>
        <p:nvSpPr>
          <p:cNvPr id="28" name="TextBox 52"/>
          <p:cNvSpPr txBox="1"/>
          <p:nvPr/>
        </p:nvSpPr>
        <p:spPr>
          <a:xfrm>
            <a:off x="1135752" y="3202581"/>
            <a:ext cx="1813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较轻：神经症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2" name="TextBox 53"/>
          <p:cNvSpPr txBox="1"/>
          <p:nvPr/>
        </p:nvSpPr>
        <p:spPr>
          <a:xfrm>
            <a:off x="1154718" y="3533806"/>
            <a:ext cx="2131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神经症是最轻级别的心理疾病，我们通常听到的强迫症、社交恐惧症等等，都是神经症。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4" name="TextBox 55"/>
          <p:cNvSpPr txBox="1"/>
          <p:nvPr/>
        </p:nvSpPr>
        <p:spPr>
          <a:xfrm>
            <a:off x="5031958" y="3089686"/>
            <a:ext cx="2107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中等：人格障碍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5" name="TextBox 56"/>
          <p:cNvSpPr txBox="1"/>
          <p:nvPr/>
        </p:nvSpPr>
        <p:spPr>
          <a:xfrm>
            <a:off x="5026021" y="3349140"/>
            <a:ext cx="21136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广为人知的人格障碍，应该是反社会型人格障碍了，他们是各种恶性新闻事件的主角，他们的快乐建立在别人的痛苦之上。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7" name="TextBox 57"/>
          <p:cNvSpPr txBox="1"/>
          <p:nvPr/>
        </p:nvSpPr>
        <p:spPr>
          <a:xfrm>
            <a:off x="8836349" y="3082310"/>
            <a:ext cx="1757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严重：精神病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38" name="TextBox 58"/>
          <p:cNvSpPr txBox="1"/>
          <p:nvPr/>
        </p:nvSpPr>
        <p:spPr>
          <a:xfrm>
            <a:off x="8834374" y="3338970"/>
            <a:ext cx="2320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最严重的精神疾病有精神分裂症、躁郁症等。典型症状有比如幻觉、妄想、怪异行为和怪异想法，他们的言语、行为和神情，明显和正常人不同。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72703" y="5159714"/>
            <a:ext cx="8220330" cy="1093394"/>
            <a:chOff x="1348873" y="5258401"/>
            <a:chExt cx="8220330" cy="1093394"/>
          </a:xfrm>
        </p:grpSpPr>
        <p:grpSp>
          <p:nvGrpSpPr>
            <p:cNvPr id="2" name="组合 1"/>
            <p:cNvGrpSpPr/>
            <p:nvPr/>
          </p:nvGrpSpPr>
          <p:grpSpPr>
            <a:xfrm>
              <a:off x="1348873" y="5267481"/>
              <a:ext cx="3711740" cy="1084314"/>
              <a:chOff x="1348873" y="5267481"/>
              <a:chExt cx="3711740" cy="1084314"/>
            </a:xfrm>
          </p:grpSpPr>
          <p:pic>
            <p:nvPicPr>
              <p:cNvPr id="39" name="图片 38" descr="51eaefef067d9a54417ce98be79c148d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0" name="图片 39" descr="51eaefef067d9a54417ce98be79c148d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41" name="图片 40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  <p:grpSp>
          <p:nvGrpSpPr>
            <p:cNvPr id="42" name="组合 41"/>
            <p:cNvGrpSpPr/>
            <p:nvPr/>
          </p:nvGrpSpPr>
          <p:grpSpPr>
            <a:xfrm>
              <a:off x="5857463" y="5258401"/>
              <a:ext cx="3711740" cy="1084314"/>
              <a:chOff x="1348873" y="5267481"/>
              <a:chExt cx="3711740" cy="1084314"/>
            </a:xfrm>
          </p:grpSpPr>
          <p:pic>
            <p:nvPicPr>
              <p:cNvPr id="43" name="图片 42" descr="51eaefef067d9a54417ce98be79c148d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1348873" y="5267481"/>
                <a:ext cx="817880" cy="992505"/>
              </a:xfrm>
              <a:prstGeom prst="rect">
                <a:avLst/>
              </a:prstGeom>
            </p:spPr>
          </p:pic>
          <p:pic>
            <p:nvPicPr>
              <p:cNvPr id="44" name="图片 43" descr="51eaefef067d9a54417ce98be79c148d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2751048" y="5337065"/>
                <a:ext cx="888365" cy="1014730"/>
              </a:xfrm>
              <a:prstGeom prst="rect">
                <a:avLst/>
              </a:prstGeom>
            </p:spPr>
          </p:pic>
          <p:pic>
            <p:nvPicPr>
              <p:cNvPr id="57" name="图片 56" descr="51eaefef067d9a54417ce98be79c148d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4223048" y="5337065"/>
                <a:ext cx="837565" cy="95631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427480" y="721360"/>
            <a:ext cx="6056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身体健康和心理健康的关系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21777" y="1848691"/>
            <a:ext cx="4164623" cy="645321"/>
            <a:chOff x="1321777" y="2044772"/>
            <a:chExt cx="2899201" cy="449240"/>
          </a:xfrm>
        </p:grpSpPr>
        <p:sp>
          <p:nvSpPr>
            <p:cNvPr id="27" name="矩形 26"/>
            <p:cNvSpPr/>
            <p:nvPr/>
          </p:nvSpPr>
          <p:spPr>
            <a:xfrm>
              <a:off x="1321777" y="2074912"/>
              <a:ext cx="2899201" cy="419100"/>
            </a:xfrm>
            <a:prstGeom prst="rect">
              <a:avLst/>
            </a:prstGeom>
            <a:solidFill>
              <a:srgbClr val="FCB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29" name="TextBox 45"/>
            <p:cNvSpPr txBox="1"/>
            <p:nvPr/>
          </p:nvSpPr>
          <p:spPr>
            <a:xfrm>
              <a:off x="1486878" y="2044772"/>
              <a:ext cx="2476960" cy="39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身体健康会影响心理状态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30" name="TextBox 46"/>
          <p:cNvSpPr txBox="1"/>
          <p:nvPr/>
        </p:nvSpPr>
        <p:spPr>
          <a:xfrm>
            <a:off x="1270977" y="2659113"/>
            <a:ext cx="866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当我们身体健康时，就能够愉快的生活；反之，会引起心理或行为的变化。例如心脏病人常常惶惶不安；癌症病人会感到生活无乐趣，甚至产生死亡将临的恐惧。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12853" y="3212518"/>
            <a:ext cx="5398449" cy="590532"/>
            <a:chOff x="1312854" y="3286654"/>
            <a:chExt cx="4720729" cy="516397"/>
          </a:xfrm>
        </p:grpSpPr>
        <p:sp>
          <p:nvSpPr>
            <p:cNvPr id="31" name="矩形 30"/>
            <p:cNvSpPr/>
            <p:nvPr/>
          </p:nvSpPr>
          <p:spPr>
            <a:xfrm>
              <a:off x="1312854" y="3383951"/>
              <a:ext cx="4080158" cy="419100"/>
            </a:xfrm>
            <a:prstGeom prst="rect">
              <a:avLst/>
            </a:prstGeom>
            <a:solidFill>
              <a:srgbClr val="EDB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  <p:sp>
          <p:nvSpPr>
            <p:cNvPr id="45" name="TextBox 48"/>
            <p:cNvSpPr txBox="1"/>
            <p:nvPr/>
          </p:nvSpPr>
          <p:spPr>
            <a:xfrm>
              <a:off x="1528047" y="3286654"/>
              <a:ext cx="4505536" cy="497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 panose="00000500000000000000" pitchFamily="2" charset="-122"/>
                  <a:ea typeface="字魂105号-简雅黑" panose="00000500000000000000" pitchFamily="2" charset="-122"/>
                  <a:cs typeface="+mn-cs"/>
                  <a:sym typeface="字魂105号-简雅黑" panose="00000500000000000000" pitchFamily="2" charset="-122"/>
                </a:rPr>
                <a:t>心理状态也会影响身体健康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endParaRPr>
            </a:p>
          </p:txBody>
        </p:sp>
      </p:grpSp>
      <p:sp>
        <p:nvSpPr>
          <p:cNvPr id="46" name="TextBox 49"/>
          <p:cNvSpPr txBox="1"/>
          <p:nvPr/>
        </p:nvSpPr>
        <p:spPr>
          <a:xfrm>
            <a:off x="1215554" y="3966837"/>
            <a:ext cx="9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俗话说：笑一笑，十年少；愁一愁，白了头。充分说明了心理对生理的影响。当人心理状态良好时，就会食欲旺盛、精力充沛，使有机体的潜能得以充分发挥，学习效率提高。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不良的心理状态可以引发一系列劣性生理机能的改变，因而导致失眠、便秘、消化不良、心绞、心率失常等症状的产生。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最新研究还发现： 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65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％病人的疾病与社会逆境引起的压抑有关，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35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+mn-cs"/>
                <a:sym typeface="字魂105号-简雅黑" panose="00000500000000000000" pitchFamily="2" charset="-122"/>
              </a:rPr>
              <a:t>％的病人在很大程度上是由于情绪不好引起的。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sp>
        <p:nvSpPr>
          <p:cNvPr id="47" name="PA-矩形 52"/>
          <p:cNvSpPr/>
          <p:nvPr>
            <p:custDataLst>
              <p:tags r:id="rId1"/>
            </p:custDataLst>
          </p:nvPr>
        </p:nvSpPr>
        <p:spPr>
          <a:xfrm>
            <a:off x="1270977" y="5676128"/>
            <a:ext cx="7309179" cy="39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78ADC4"/>
                </a:solidFill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心理和身体的关糸是紧密相连的，二者互相制约，互相影响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78ADC4"/>
              </a:solidFill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48" name="图片 47" descr="5e1def15999258f9fa97db8080dd39a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18104" y="127964"/>
            <a:ext cx="2961224" cy="2297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46" grpId="0"/>
      <p:bldP spid="47" grpId="0"/>
    </p:bldLst>
  </p:timing>
</p:sld>
</file>

<file path=ppt/tags/tag1.xml><?xml version="1.0" encoding="utf-8"?>
<p:tagLst xmlns:p="http://schemas.openxmlformats.org/presentationml/2006/main">
  <p:tag name="PA" val="v5.2.7"/>
  <p:tag name="RESOURCELIBID_ANIM" val="445"/>
</p:tagLst>
</file>

<file path=ppt/tags/tag10.xml><?xml version="1.0" encoding="utf-8"?>
<p:tagLst xmlns:p="http://schemas.openxmlformats.org/presentationml/2006/main">
  <p:tag name="PA" val="v5.2.7"/>
  <p:tag name="RESOURCELIBID_ANIM" val="451"/>
</p:tagLst>
</file>

<file path=ppt/tags/tag11.xml><?xml version="1.0" encoding="utf-8"?>
<p:tagLst xmlns:p="http://schemas.openxmlformats.org/presentationml/2006/main">
  <p:tag name="PA" val="v5.2.7"/>
  <p:tag name="RESOURCELIBID_ANIM" val="451"/>
</p:tagLst>
</file>

<file path=ppt/tags/tag12.xml><?xml version="1.0" encoding="utf-8"?>
<p:tagLst xmlns:p="http://schemas.openxmlformats.org/presentationml/2006/main">
  <p:tag name="PA" val="v5.2.7"/>
  <p:tag name="RESOURCELIBID_ANIM" val="451"/>
</p:tagLst>
</file>

<file path=ppt/tags/tag13.xml><?xml version="1.0" encoding="utf-8"?>
<p:tagLst xmlns:p="http://schemas.openxmlformats.org/presentationml/2006/main">
  <p:tag name="PA" val="v5.2.7"/>
  <p:tag name="RESOURCELIBID_ANIM" val="453"/>
</p:tagLst>
</file>

<file path=ppt/tags/tag14.xml><?xml version="1.0" encoding="utf-8"?>
<p:tagLst xmlns:p="http://schemas.openxmlformats.org/presentationml/2006/main">
  <p:tag name="PA" val="v5.2.7"/>
  <p:tag name="RESOURCELIBID_ANIM" val="453"/>
</p:tagLst>
</file>

<file path=ppt/tags/tag15.xml><?xml version="1.0" encoding="utf-8"?>
<p:tagLst xmlns:p="http://schemas.openxmlformats.org/presentationml/2006/main">
  <p:tag name="PA" val="v5.2.7"/>
  <p:tag name="RESOURCELIBID_ANIM" val="453"/>
</p:tagLst>
</file>

<file path=ppt/tags/tag16.xml><?xml version="1.0" encoding="utf-8"?>
<p:tagLst xmlns:p="http://schemas.openxmlformats.org/presentationml/2006/main">
  <p:tag name="PA" val="v5.2.7"/>
  <p:tag name="RESOURCELIBID_ANIM" val="453"/>
</p:tagLst>
</file>

<file path=ppt/tags/tag17.xml><?xml version="1.0" encoding="utf-8"?>
<p:tagLst xmlns:p="http://schemas.openxmlformats.org/presentationml/2006/main">
  <p:tag name="PA" val="v5.2.7"/>
  <p:tag name="RESOURCELIBID_ANIM" val="453"/>
</p:tagLst>
</file>

<file path=ppt/tags/tag18.xml><?xml version="1.0" encoding="utf-8"?>
<p:tagLst xmlns:p="http://schemas.openxmlformats.org/presentationml/2006/main">
  <p:tag name="PA" val="v5.2.7"/>
  <p:tag name="RESOURCELIBID_ANIM" val="453"/>
</p:tagLst>
</file>

<file path=ppt/tags/tag19.xml><?xml version="1.0" encoding="utf-8"?>
<p:tagLst xmlns:p="http://schemas.openxmlformats.org/presentationml/2006/main">
  <p:tag name="PA" val="v5.2.7"/>
  <p:tag name="RESOURCELIBID_ANIM" val="450"/>
</p:tagLst>
</file>

<file path=ppt/tags/tag2.xml><?xml version="1.0" encoding="utf-8"?>
<p:tagLst xmlns:p="http://schemas.openxmlformats.org/presentationml/2006/main">
  <p:tag name="PA" val="v5.2.7"/>
  <p:tag name="RESOURCELIBID_ANIM" val="445"/>
</p:tagLst>
</file>

<file path=ppt/tags/tag20.xml><?xml version="1.0" encoding="utf-8"?>
<p:tagLst xmlns:p="http://schemas.openxmlformats.org/presentationml/2006/main">
  <p:tag name="PA" val="v5.2.7"/>
</p:tagLst>
</file>

<file path=ppt/tags/tag21.xml><?xml version="1.0" encoding="utf-8"?>
<p:tagLst xmlns:p="http://schemas.openxmlformats.org/presentationml/2006/main">
  <p:tag name="PA" val="v5.2.7"/>
</p:tagLst>
</file>

<file path=ppt/tags/tag22.xml><?xml version="1.0" encoding="utf-8"?>
<p:tagLst xmlns:p="http://schemas.openxmlformats.org/presentationml/2006/main">
  <p:tag name="PA" val="v5.2.7"/>
</p:tagLst>
</file>

<file path=ppt/tags/tag23.xml><?xml version="1.0" encoding="utf-8"?>
<p:tagLst xmlns:p="http://schemas.openxmlformats.org/presentationml/2006/main">
  <p:tag name="PA" val="v5.2.7"/>
</p:tagLst>
</file>

<file path=ppt/tags/tag24.xml><?xml version="1.0" encoding="utf-8"?>
<p:tagLst xmlns:p="http://schemas.openxmlformats.org/presentationml/2006/main">
  <p:tag name="PA" val="v5.2.7"/>
</p:tagLst>
</file>

<file path=ppt/tags/tag25.xml><?xml version="1.0" encoding="utf-8"?>
<p:tagLst xmlns:p="http://schemas.openxmlformats.org/presentationml/2006/main">
  <p:tag name="PA" val="v5.2.7"/>
</p:tagLst>
</file>

<file path=ppt/tags/tag26.xml><?xml version="1.0" encoding="utf-8"?>
<p:tagLst xmlns:p="http://schemas.openxmlformats.org/presentationml/2006/main">
  <p:tag name="PA" val="v5.2.7"/>
</p:tagLst>
</file>

<file path=ppt/tags/tag27.xml><?xml version="1.0" encoding="utf-8"?>
<p:tagLst xmlns:p="http://schemas.openxmlformats.org/presentationml/2006/main">
  <p:tag name="PA" val="v5.2.7"/>
</p:tagLst>
</file>

<file path=ppt/tags/tag28.xml><?xml version="1.0" encoding="utf-8"?>
<p:tagLst xmlns:p="http://schemas.openxmlformats.org/presentationml/2006/main">
  <p:tag name="PA" val="v5.2.7"/>
</p:tagLst>
</file>

<file path=ppt/tags/tag29.xml><?xml version="1.0" encoding="utf-8"?>
<p:tagLst xmlns:p="http://schemas.openxmlformats.org/presentationml/2006/main">
  <p:tag name="PA" val="v5.2.7"/>
</p:tagLst>
</file>

<file path=ppt/tags/tag3.xml><?xml version="1.0" encoding="utf-8"?>
<p:tagLst xmlns:p="http://schemas.openxmlformats.org/presentationml/2006/main">
  <p:tag name="PA" val="v5.2.7"/>
  <p:tag name="RESOURCELIBID_ANIM" val="445"/>
</p:tagLst>
</file>

<file path=ppt/tags/tag30.xml><?xml version="1.0" encoding="utf-8"?>
<p:tagLst xmlns:p="http://schemas.openxmlformats.org/presentationml/2006/main">
  <p:tag name="PA" val="v5.2.7"/>
</p:tagLst>
</file>

<file path=ppt/tags/tag31.xml><?xml version="1.0" encoding="utf-8"?>
<p:tagLst xmlns:p="http://schemas.openxmlformats.org/presentationml/2006/main">
  <p:tag name="PA" val="v5.2.7"/>
</p:tagLst>
</file>

<file path=ppt/tags/tag32.xml><?xml version="1.0" encoding="utf-8"?>
<p:tagLst xmlns:p="http://schemas.openxmlformats.org/presentationml/2006/main">
  <p:tag name="PA" val="v5.2.7"/>
</p:tagLst>
</file>

<file path=ppt/tags/tag33.xml><?xml version="1.0" encoding="utf-8"?>
<p:tagLst xmlns:p="http://schemas.openxmlformats.org/presentationml/2006/main">
  <p:tag name="PA" val="v5.2.7"/>
</p:tagLst>
</file>

<file path=ppt/tags/tag34.xml><?xml version="1.0" encoding="utf-8"?>
<p:tagLst xmlns:p="http://schemas.openxmlformats.org/presentationml/2006/main">
  <p:tag name="PA" val="v5.2.7"/>
  <p:tag name="RESOURCELIBID_ANIM" val="438"/>
</p:tagLst>
</file>

<file path=ppt/tags/tag35.xml><?xml version="1.0" encoding="utf-8"?>
<p:tagLst xmlns:p="http://schemas.openxmlformats.org/presentationml/2006/main">
  <p:tag name="PA" val="v5.2.7"/>
</p:tagLst>
</file>

<file path=ppt/tags/tag36.xml><?xml version="1.0" encoding="utf-8"?>
<p:tagLst xmlns:p="http://schemas.openxmlformats.org/presentationml/2006/main">
  <p:tag name="PA" val="v5.2.7"/>
</p:tagLst>
</file>

<file path=ppt/tags/tag37.xml><?xml version="1.0" encoding="utf-8"?>
<p:tagLst xmlns:p="http://schemas.openxmlformats.org/presentationml/2006/main">
  <p:tag name="PA" val="v5.2.7"/>
  <p:tag name="RESOURCELIBID_ANIM" val="460"/>
</p:tagLst>
</file>

<file path=ppt/tags/tag38.xml><?xml version="1.0" encoding="utf-8"?>
<p:tagLst xmlns:p="http://schemas.openxmlformats.org/presentationml/2006/main">
  <p:tag name="PA" val="v5.2.7"/>
</p:tagLst>
</file>

<file path=ppt/tags/tag39.xml><?xml version="1.0" encoding="utf-8"?>
<p:tagLst xmlns:p="http://schemas.openxmlformats.org/presentationml/2006/main">
  <p:tag name="PA" val="v5.2.7"/>
</p:tagLst>
</file>

<file path=ppt/tags/tag4.xml><?xml version="1.0" encoding="utf-8"?>
<p:tagLst xmlns:p="http://schemas.openxmlformats.org/presentationml/2006/main">
  <p:tag name="PA" val="v5.2.7"/>
  <p:tag name="RESOURCELIBID_ANIM" val="449"/>
</p:tagLst>
</file>

<file path=ppt/tags/tag40.xml><?xml version="1.0" encoding="utf-8"?>
<p:tagLst xmlns:p="http://schemas.openxmlformats.org/presentationml/2006/main">
  <p:tag name="PA" val="v5.2.7"/>
</p:tagLst>
</file>

<file path=ppt/tags/tag41.xml><?xml version="1.0" encoding="utf-8"?>
<p:tagLst xmlns:p="http://schemas.openxmlformats.org/presentationml/2006/main">
  <p:tag name="PA" val="v5.2.7"/>
</p:tagLst>
</file>

<file path=ppt/tags/tag42.xml><?xml version="1.0" encoding="utf-8"?>
<p:tagLst xmlns:p="http://schemas.openxmlformats.org/presentationml/2006/main">
  <p:tag name="PA" val="v5.2.7"/>
</p:tagLst>
</file>

<file path=ppt/tags/tag43.xml><?xml version="1.0" encoding="utf-8"?>
<p:tagLst xmlns:p="http://schemas.openxmlformats.org/presentationml/2006/main">
  <p:tag name="PA" val="v5.2.7"/>
</p:tagLst>
</file>

<file path=ppt/tags/tag44.xml><?xml version="1.0" encoding="utf-8"?>
<p:tagLst xmlns:p="http://schemas.openxmlformats.org/presentationml/2006/main">
  <p:tag name="PA" val="v5.2.7"/>
</p:tagLst>
</file>

<file path=ppt/tags/tag45.xml><?xml version="1.0" encoding="utf-8"?>
<p:tagLst xmlns:p="http://schemas.openxmlformats.org/presentationml/2006/main">
  <p:tag name="PA" val="v5.2.7"/>
</p:tagLst>
</file>

<file path=ppt/tags/tag46.xml><?xml version="1.0" encoding="utf-8"?>
<p:tagLst xmlns:p="http://schemas.openxmlformats.org/presentationml/2006/main">
  <p:tag name="PA" val="v5.2.7"/>
</p:tagLst>
</file>

<file path=ppt/tags/tag47.xml><?xml version="1.0" encoding="utf-8"?>
<p:tagLst xmlns:p="http://schemas.openxmlformats.org/presentationml/2006/main">
  <p:tag name="PA" val="v5.2.7"/>
</p:tagLst>
</file>

<file path=ppt/tags/tag48.xml><?xml version="1.0" encoding="utf-8"?>
<p:tagLst xmlns:p="http://schemas.openxmlformats.org/presentationml/2006/main">
  <p:tag name="PA" val="v5.2.7"/>
</p:tagLst>
</file>

<file path=ppt/tags/tag49.xml><?xml version="1.0" encoding="utf-8"?>
<p:tagLst xmlns:p="http://schemas.openxmlformats.org/presentationml/2006/main">
  <p:tag name="PA" val="v5.2.7"/>
  <p:tag name="RESOURCELIBID_ANIM" val="445"/>
</p:tagLst>
</file>

<file path=ppt/tags/tag5.xml><?xml version="1.0" encoding="utf-8"?>
<p:tagLst xmlns:p="http://schemas.openxmlformats.org/presentationml/2006/main">
  <p:tag name="PA" val="v5.2.7"/>
  <p:tag name="RESOURCELIBID_ANIM" val="451"/>
</p:tagLst>
</file>

<file path=ppt/tags/tag50.xml><?xml version="1.0" encoding="utf-8"?>
<p:tagLst xmlns:p="http://schemas.openxmlformats.org/presentationml/2006/main">
  <p:tag name="PA" val="v5.2.7"/>
</p:tagLst>
</file>

<file path=ppt/tags/tag51.xml><?xml version="1.0" encoding="utf-8"?>
<p:tagLst xmlns:p="http://schemas.openxmlformats.org/presentationml/2006/main">
  <p:tag name="PA" val="v5.2.7"/>
</p:tagLst>
</file>

<file path=ppt/tags/tag52.xml><?xml version="1.0" encoding="utf-8"?>
<p:tagLst xmlns:p="http://schemas.openxmlformats.org/presentationml/2006/main">
  <p:tag name="PA" val="v5.2.7"/>
</p:tagLst>
</file>

<file path=ppt/tags/tag53.xml><?xml version="1.0" encoding="utf-8"?>
<p:tagLst xmlns:p="http://schemas.openxmlformats.org/presentationml/2006/main">
  <p:tag name="PA" val="v5.2.7"/>
  <p:tag name="RESOURCELIBID_ANIM" val="445"/>
</p:tagLst>
</file>

<file path=ppt/tags/tag54.xml><?xml version="1.0" encoding="utf-8"?>
<p:tagLst xmlns:p="http://schemas.openxmlformats.org/presentationml/2006/main">
  <p:tag name="PA" val="v5.2.7"/>
</p:tagLst>
</file>

<file path=ppt/tags/tag55.xml><?xml version="1.0" encoding="utf-8"?>
<p:tagLst xmlns:p="http://schemas.openxmlformats.org/presentationml/2006/main">
  <p:tag name="PA" val="v5.2.7"/>
</p:tagLst>
</file>

<file path=ppt/tags/tag56.xml><?xml version="1.0" encoding="utf-8"?>
<p:tagLst xmlns:p="http://schemas.openxmlformats.org/presentationml/2006/main">
  <p:tag name="PA" val="v5.2.7"/>
</p:tagLst>
</file>

<file path=ppt/tags/tag57.xml><?xml version="1.0" encoding="utf-8"?>
<p:tagLst xmlns:p="http://schemas.openxmlformats.org/presentationml/2006/main">
  <p:tag name="PA" val="v5.2.7"/>
  <p:tag name="RESOURCELIBID_ANIM" val="453"/>
</p:tagLst>
</file>

<file path=ppt/tags/tag58.xml><?xml version="1.0" encoding="utf-8"?>
<p:tagLst xmlns:p="http://schemas.openxmlformats.org/presentationml/2006/main">
  <p:tag name="PA" val="v5.2.7"/>
</p:tagLst>
</file>

<file path=ppt/tags/tag59.xml><?xml version="1.0" encoding="utf-8"?>
<p:tagLst xmlns:p="http://schemas.openxmlformats.org/presentationml/2006/main">
  <p:tag name="PA" val="v5.2.7"/>
</p:tagLst>
</file>

<file path=ppt/tags/tag6.xml><?xml version="1.0" encoding="utf-8"?>
<p:tagLst xmlns:p="http://schemas.openxmlformats.org/presentationml/2006/main">
  <p:tag name="PA" val="v5.2.7"/>
  <p:tag name="RESOURCELIBID_ANIM" val="451"/>
</p:tagLst>
</file>

<file path=ppt/tags/tag60.xml><?xml version="1.0" encoding="utf-8"?>
<p:tagLst xmlns:p="http://schemas.openxmlformats.org/presentationml/2006/main">
  <p:tag name="PA" val="v5.2.7"/>
</p:tagLst>
</file>

<file path=ppt/tags/tag61.xml><?xml version="1.0" encoding="utf-8"?>
<p:tagLst xmlns:p="http://schemas.openxmlformats.org/presentationml/2006/main">
  <p:tag name="PA" val="v5.2.7"/>
  <p:tag name="RESOURCELIBID_ANIM" val="453"/>
</p:tagLst>
</file>

<file path=ppt/tags/tag62.xml><?xml version="1.0" encoding="utf-8"?>
<p:tagLst xmlns:p="http://schemas.openxmlformats.org/presentationml/2006/main">
  <p:tag name="PA" val="v5.2.7"/>
</p:tagLst>
</file>

<file path=ppt/tags/tag63.xml><?xml version="1.0" encoding="utf-8"?>
<p:tagLst xmlns:p="http://schemas.openxmlformats.org/presentationml/2006/main">
  <p:tag name="PA" val="v5.2.7"/>
</p:tagLst>
</file>

<file path=ppt/tags/tag64.xml><?xml version="1.0" encoding="utf-8"?>
<p:tagLst xmlns:p="http://schemas.openxmlformats.org/presentationml/2006/main">
  <p:tag name="PA" val="v5.2.7"/>
</p:tagLst>
</file>

<file path=ppt/tags/tag65.xml><?xml version="1.0" encoding="utf-8"?>
<p:tagLst xmlns:p="http://schemas.openxmlformats.org/presentationml/2006/main">
  <p:tag name="PA" val="v5.2.7"/>
  <p:tag name="RESOURCELIBID_ANIM" val="453"/>
</p:tagLst>
</file>

<file path=ppt/tags/tag66.xml><?xml version="1.0" encoding="utf-8"?>
<p:tagLst xmlns:p="http://schemas.openxmlformats.org/presentationml/2006/main">
  <p:tag name="PA" val="v5.2.7"/>
  <p:tag name="RESOURCELIBID_ANIM" val="438"/>
</p:tagLst>
</file>

<file path=ppt/tags/tag67.xml><?xml version="1.0" encoding="utf-8"?>
<p:tagLst xmlns:p="http://schemas.openxmlformats.org/presentationml/2006/main">
  <p:tag name="PA" val="v5.2.7"/>
  <p:tag name="RESOURCELIBID_ANIM" val="438"/>
</p:tagLst>
</file>

<file path=ppt/tags/tag68.xml><?xml version="1.0" encoding="utf-8"?>
<p:tagLst xmlns:p="http://schemas.openxmlformats.org/presentationml/2006/main">
  <p:tag name="PA" val="v5.2.7"/>
  <p:tag name="RESOURCELIBID_ANIM" val="453"/>
</p:tagLst>
</file>

<file path=ppt/tags/tag69.xml><?xml version="1.0" encoding="utf-8"?>
<p:tagLst xmlns:p="http://schemas.openxmlformats.org/presentationml/2006/main">
  <p:tag name="PA" val="v5.2.7"/>
  <p:tag name="RESOURCELIBID_ANIM" val="438"/>
</p:tagLst>
</file>

<file path=ppt/tags/tag7.xml><?xml version="1.0" encoding="utf-8"?>
<p:tagLst xmlns:p="http://schemas.openxmlformats.org/presentationml/2006/main">
  <p:tag name="PA" val="v5.2.7"/>
  <p:tag name="RESOURCELIBID_ANIM" val="451"/>
</p:tagLst>
</file>

<file path=ppt/tags/tag70.xml><?xml version="1.0" encoding="utf-8"?>
<p:tagLst xmlns:p="http://schemas.openxmlformats.org/presentationml/2006/main">
  <p:tag name="PA" val="v5.2.7"/>
  <p:tag name="RESOURCELIBID_ANIM" val="438"/>
</p:tagLst>
</file>

<file path=ppt/tags/tag71.xml><?xml version="1.0" encoding="utf-8"?>
<p:tagLst xmlns:p="http://schemas.openxmlformats.org/presentationml/2006/main">
  <p:tag name="PA" val="v5.2.7"/>
  <p:tag name="RESOURCELIBID_ANIM" val="453"/>
</p:tagLst>
</file>

<file path=ppt/tags/tag72.xml><?xml version="1.0" encoding="utf-8"?>
<p:tagLst xmlns:p="http://schemas.openxmlformats.org/presentationml/2006/main">
  <p:tag name="PA" val="v5.2.7"/>
  <p:tag name="RESOURCELIBID_ANIM" val="438"/>
</p:tagLst>
</file>

<file path=ppt/tags/tag73.xml><?xml version="1.0" encoding="utf-8"?>
<p:tagLst xmlns:p="http://schemas.openxmlformats.org/presentationml/2006/main">
  <p:tag name="PA" val="v5.2.7"/>
  <p:tag name="RESOURCELIBID_ANIM" val="438"/>
</p:tagLst>
</file>

<file path=ppt/tags/tag74.xml><?xml version="1.0" encoding="utf-8"?>
<p:tagLst xmlns:p="http://schemas.openxmlformats.org/presentationml/2006/main">
  <p:tag name="PA" val="v5.2.7"/>
  <p:tag name="RESOURCELIBID_ANIM" val="453"/>
</p:tagLst>
</file>

<file path=ppt/tags/tag75.xml><?xml version="1.0" encoding="utf-8"?>
<p:tagLst xmlns:p="http://schemas.openxmlformats.org/presentationml/2006/main">
  <p:tag name="PA" val="v5.2.7"/>
  <p:tag name="RESOURCELIBID_ANIM" val="438"/>
</p:tagLst>
</file>

<file path=ppt/tags/tag76.xml><?xml version="1.0" encoding="utf-8"?>
<p:tagLst xmlns:p="http://schemas.openxmlformats.org/presentationml/2006/main">
  <p:tag name="PA" val="v5.2.7"/>
  <p:tag name="RESOURCELIBID_ANIM" val="438"/>
</p:tagLst>
</file>

<file path=ppt/tags/tag77.xml><?xml version="1.0" encoding="utf-8"?>
<p:tagLst xmlns:p="http://schemas.openxmlformats.org/presentationml/2006/main">
  <p:tag name="PA" val="v5.2.7"/>
  <p:tag name="RESOURCELIBID_ANIM" val="445"/>
</p:tagLst>
</file>

<file path=ppt/tags/tag78.xml><?xml version="1.0" encoding="utf-8"?>
<p:tagLst xmlns:p="http://schemas.openxmlformats.org/presentationml/2006/main">
  <p:tag name="PA" val="v5.2.7"/>
</p:tagLst>
</file>

<file path=ppt/tags/tag79.xml><?xml version="1.0" encoding="utf-8"?>
<p:tagLst xmlns:p="http://schemas.openxmlformats.org/presentationml/2006/main">
  <p:tag name="PA" val="v5.2.7"/>
</p:tagLst>
</file>

<file path=ppt/tags/tag8.xml><?xml version="1.0" encoding="utf-8"?>
<p:tagLst xmlns:p="http://schemas.openxmlformats.org/presentationml/2006/main">
  <p:tag name="PA" val="v5.2.7"/>
  <p:tag name="RESOURCELIBID_ANIM" val="451"/>
</p:tagLst>
</file>

<file path=ppt/tags/tag80.xml><?xml version="1.0" encoding="utf-8"?>
<p:tagLst xmlns:p="http://schemas.openxmlformats.org/presentationml/2006/main">
  <p:tag name="PA" val="v5.2.7"/>
</p:tagLst>
</file>

<file path=ppt/tags/tag81.xml><?xml version="1.0" encoding="utf-8"?>
<p:tagLst xmlns:p="http://schemas.openxmlformats.org/presentationml/2006/main">
  <p:tag name="PA" val="v5.2.7"/>
</p:tagLst>
</file>

<file path=ppt/tags/tag82.xml><?xml version="1.0" encoding="utf-8"?>
<p:tagLst xmlns:p="http://schemas.openxmlformats.org/presentationml/2006/main">
  <p:tag name="PA" val="v5.2.7"/>
</p:tagLst>
</file>

<file path=ppt/tags/tag83.xml><?xml version="1.0" encoding="utf-8"?>
<p:tagLst xmlns:p="http://schemas.openxmlformats.org/presentationml/2006/main">
  <p:tag name="PA" val="v5.2.7"/>
  <p:tag name="RESOURCELIBID_ANIM" val="451"/>
</p:tagLst>
</file>

<file path=ppt/tags/tag84.xml><?xml version="1.0" encoding="utf-8"?>
<p:tagLst xmlns:p="http://schemas.openxmlformats.org/presentationml/2006/main">
  <p:tag name="PA" val="v5.2.7"/>
  <p:tag name="RESOURCELIBID_ANIM" val="449"/>
</p:tagLst>
</file>

<file path=ppt/tags/tag85.xml><?xml version="1.0" encoding="utf-8"?>
<p:tagLst xmlns:p="http://schemas.openxmlformats.org/presentationml/2006/main">
  <p:tag name="PA" val="v5.2.7"/>
</p:tagLst>
</file>

<file path=ppt/tags/tag86.xml><?xml version="1.0" encoding="utf-8"?>
<p:tagLst xmlns:p="http://schemas.openxmlformats.org/presentationml/2006/main">
  <p:tag name="PA" val="v5.2.7"/>
</p:tagLst>
</file>

<file path=ppt/tags/tag87.xml><?xml version="1.0" encoding="utf-8"?>
<p:tagLst xmlns:p="http://schemas.openxmlformats.org/presentationml/2006/main">
  <p:tag name="PA" val="v5.2.7"/>
</p:tagLst>
</file>

<file path=ppt/tags/tag88.xml><?xml version="1.0" encoding="utf-8"?>
<p:tagLst xmlns:p="http://schemas.openxmlformats.org/presentationml/2006/main">
  <p:tag name="PA" val="v5.2.7"/>
</p:tagLst>
</file>

<file path=ppt/tags/tag89.xml><?xml version="1.0" encoding="utf-8"?>
<p:tagLst xmlns:p="http://schemas.openxmlformats.org/presentationml/2006/main">
  <p:tag name="PA" val="v5.2.7"/>
</p:tagLst>
</file>

<file path=ppt/tags/tag9.xml><?xml version="1.0" encoding="utf-8"?>
<p:tagLst xmlns:p="http://schemas.openxmlformats.org/presentationml/2006/main">
  <p:tag name="PA" val="v5.2.7"/>
  <p:tag name="RESOURCELIBID_ANIM" val="451"/>
</p:tagLst>
</file>

<file path=ppt/tags/tag90.xml><?xml version="1.0" encoding="utf-8"?>
<p:tagLst xmlns:p="http://schemas.openxmlformats.org/presentationml/2006/main">
  <p:tag name="PA" val="v5.2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2584</Words>
  <Application>WPS 演示</Application>
  <PresentationFormat>宽屏</PresentationFormat>
  <Paragraphs>253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字魂105号-简雅黑</vt:lpstr>
      <vt:lpstr>字魂100号-方方先锋体</vt:lpstr>
      <vt:lpstr>Times New Roman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美滋</dc:creator>
  <cp:lastModifiedBy>asus</cp:lastModifiedBy>
  <cp:revision>21</cp:revision>
  <dcterms:created xsi:type="dcterms:W3CDTF">2020-11-15T06:16:00Z</dcterms:created>
  <dcterms:modified xsi:type="dcterms:W3CDTF">2022-02-21T05:15:33Z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v1.0_mb_sDYEWNJJlDaN1ECpuuk/Og==</vt:lpwstr>
  </property>
  <property fmtid="{D5CDD505-2E9C-101B-9397-08002B2CF9AE}" pid="4" name="ICV">
    <vt:lpwstr>EE2D28B52FE749BAA06AC43F0C4DC314</vt:lpwstr>
  </property>
</Properties>
</file>