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338" r:id="rId2"/>
    <p:sldId id="310" r:id="rId3"/>
    <p:sldId id="339" r:id="rId4"/>
    <p:sldId id="312" r:id="rId5"/>
    <p:sldId id="316" r:id="rId6"/>
    <p:sldId id="317" r:id="rId7"/>
    <p:sldId id="319" r:id="rId8"/>
    <p:sldId id="320" r:id="rId9"/>
    <p:sldId id="321" r:id="rId10"/>
    <p:sldId id="340" r:id="rId11"/>
    <p:sldId id="341" r:id="rId12"/>
    <p:sldId id="326" r:id="rId13"/>
    <p:sldId id="327" r:id="rId14"/>
    <p:sldId id="328" r:id="rId15"/>
    <p:sldId id="331" r:id="rId16"/>
    <p:sldId id="330" r:id="rId17"/>
    <p:sldId id="342" r:id="rId18"/>
    <p:sldId id="332" r:id="rId19"/>
    <p:sldId id="333" r:id="rId20"/>
    <p:sldId id="329" r:id="rId21"/>
    <p:sldId id="334" r:id="rId22"/>
    <p:sldId id="336" r:id="rId23"/>
    <p:sldId id="313"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clrMru>
    <a:srgbClr val="009944"/>
    <a:srgbClr val="6DCEEE"/>
    <a:srgbClr val="24230E"/>
    <a:srgbClr val="E6E6E6"/>
    <a:srgbClr val="EADEEF"/>
    <a:srgbClr val="18171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94" autoAdjust="0"/>
    <p:restoredTop sz="94660"/>
  </p:normalViewPr>
  <p:slideViewPr>
    <p:cSldViewPr snapToGrid="0" showGuides="1">
      <p:cViewPr varScale="1">
        <p:scale>
          <a:sx n="108" d="100"/>
          <a:sy n="108" d="100"/>
        </p:scale>
        <p:origin x="-756" y="-78"/>
      </p:cViewPr>
      <p:guideLst>
        <p:guide orient="horz" pos="2216"/>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6628E5-C5E7-4D88-AD33-A2F9C32760BA}" type="datetimeFigureOut">
              <a:rPr lang="zh-CN" altLang="en-US" smtClean="0"/>
              <a:pPr/>
              <a:t>2022-02-25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91B67A-B058-4DC4-B67C-83962F2BCC6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23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91B67A-B058-4DC4-B67C-83962F2BCC64}"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ED5C6CC-619F-4986-916A-C359CBBA290F}" type="datetimeFigureOut">
              <a:rPr lang="zh-CN" altLang="en-US" smtClean="0"/>
              <a:pPr/>
              <a:t>2022-02-25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C38DFD-44E5-4EC8-936F-427D654F138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ED5C6CC-619F-4986-916A-C359CBBA290F}" type="datetimeFigureOut">
              <a:rPr lang="zh-CN" altLang="en-US" smtClean="0"/>
              <a:pPr/>
              <a:t>2022-02-25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C38DFD-44E5-4EC8-936F-427D654F138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ED5C6CC-619F-4986-916A-C359CBBA290F}" type="datetimeFigureOut">
              <a:rPr lang="zh-CN" altLang="en-US" smtClean="0"/>
              <a:pPr/>
              <a:t>2022-02-25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C38DFD-44E5-4EC8-936F-427D654F138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ED5C6CC-619F-4986-916A-C359CBBA290F}" type="datetimeFigureOut">
              <a:rPr lang="zh-CN" altLang="en-US" smtClean="0"/>
              <a:pPr/>
              <a:t>2022-02-25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C38DFD-44E5-4EC8-936F-427D654F138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ED5C6CC-619F-4986-916A-C359CBBA290F}" type="datetimeFigureOut">
              <a:rPr lang="zh-CN" altLang="en-US" smtClean="0"/>
              <a:pPr/>
              <a:t>2022-02-25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C38DFD-44E5-4EC8-936F-427D654F138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ED5C6CC-619F-4986-916A-C359CBBA290F}" type="datetimeFigureOut">
              <a:rPr lang="zh-CN" altLang="en-US" smtClean="0"/>
              <a:pPr/>
              <a:t>2022-02-25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C38DFD-44E5-4EC8-936F-427D654F138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ED5C6CC-619F-4986-916A-C359CBBA290F}" type="datetimeFigureOut">
              <a:rPr lang="zh-CN" altLang="en-US" smtClean="0"/>
              <a:pPr/>
              <a:t>2022-02-25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C38DFD-44E5-4EC8-936F-427D654F138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ED5C6CC-619F-4986-916A-C359CBBA290F}" type="datetimeFigureOut">
              <a:rPr lang="zh-CN" altLang="en-US" smtClean="0"/>
              <a:pPr/>
              <a:t>2022-02-25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C38DFD-44E5-4EC8-936F-427D654F138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ED5C6CC-619F-4986-916A-C359CBBA290F}" type="datetimeFigureOut">
              <a:rPr lang="zh-CN" altLang="en-US" smtClean="0"/>
              <a:pPr/>
              <a:t>2022-02-25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C38DFD-44E5-4EC8-936F-427D654F138B}" type="slidenum">
              <a:rPr lang="zh-CN" altLang="en-US" smtClean="0"/>
              <a:pPr/>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7868"/>
            <a:ext cx="12192000" cy="6899293"/>
          </a:xfrm>
          <a:prstGeom prst="rect">
            <a:avLst/>
          </a:prstGeom>
        </p:spPr>
      </p:pic>
      <p:grpSp>
        <p:nvGrpSpPr>
          <p:cNvPr id="6" name="组合 5"/>
          <p:cNvGrpSpPr/>
          <p:nvPr userDrawn="1"/>
        </p:nvGrpSpPr>
        <p:grpSpPr>
          <a:xfrm>
            <a:off x="0" y="0"/>
            <a:ext cx="12192000" cy="6915029"/>
            <a:chOff x="2161475" y="333699"/>
            <a:chExt cx="12192000" cy="6915029"/>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xmlns="" val="0"/>
                </a:ext>
              </a:extLst>
            </a:blip>
            <a:srcRect t="3981" r="49100"/>
            <a:stretch>
              <a:fillRect/>
            </a:stretch>
          </p:blipFill>
          <p:spPr>
            <a:xfrm>
              <a:off x="2161475" y="1395400"/>
              <a:ext cx="6205778" cy="5853328"/>
            </a:xfrm>
            <a:custGeom>
              <a:avLst/>
              <a:gdLst>
                <a:gd name="connsiteX0" fmla="*/ 0 w 12319819"/>
                <a:gd name="connsiteY0" fmla="*/ 0 h 5853328"/>
                <a:gd name="connsiteX1" fmla="*/ 9491081 w 12319819"/>
                <a:gd name="connsiteY1" fmla="*/ 0 h 5853328"/>
                <a:gd name="connsiteX2" fmla="*/ 9491081 w 12319819"/>
                <a:gd name="connsiteY2" fmla="*/ 2708787 h 5853328"/>
                <a:gd name="connsiteX3" fmla="*/ 12319819 w 12319819"/>
                <a:gd name="connsiteY3" fmla="*/ 2708787 h 5853328"/>
                <a:gd name="connsiteX4" fmla="*/ 12319819 w 12319819"/>
                <a:gd name="connsiteY4" fmla="*/ 5853328 h 5853328"/>
                <a:gd name="connsiteX5" fmla="*/ 0 w 12319819"/>
                <a:gd name="connsiteY5" fmla="*/ 5853328 h 5853328"/>
                <a:gd name="connsiteX6" fmla="*/ 0 w 12319819"/>
                <a:gd name="connsiteY6" fmla="*/ 0 h 585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9819" h="5853328">
                  <a:moveTo>
                    <a:pt x="0" y="0"/>
                  </a:moveTo>
                  <a:lnTo>
                    <a:pt x="9491081" y="0"/>
                  </a:lnTo>
                  <a:lnTo>
                    <a:pt x="9491081" y="2708787"/>
                  </a:lnTo>
                  <a:lnTo>
                    <a:pt x="12319819" y="2708787"/>
                  </a:lnTo>
                  <a:lnTo>
                    <a:pt x="12319819" y="5853328"/>
                  </a:lnTo>
                  <a:lnTo>
                    <a:pt x="0" y="5853328"/>
                  </a:lnTo>
                  <a:lnTo>
                    <a:pt x="0" y="0"/>
                  </a:lnTo>
                  <a:close/>
                </a:path>
              </a:pathLst>
            </a:cu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xmlns="" val="0"/>
                </a:ext>
              </a:extLst>
            </a:blip>
            <a:srcRect t="-1" b="44750"/>
            <a:stretch>
              <a:fillRect/>
            </a:stretch>
          </p:blipFill>
          <p:spPr>
            <a:xfrm>
              <a:off x="2161475" y="333699"/>
              <a:ext cx="12192000" cy="3368108"/>
            </a:xfrm>
            <a:prstGeom prst="rect">
              <a:avLst/>
            </a:prstGeom>
          </p:spPr>
        </p:pic>
      </p:grpSp>
      <p:sp>
        <p:nvSpPr>
          <p:cNvPr id="11" name="矩形 10"/>
          <p:cNvSpPr/>
          <p:nvPr userDrawn="1"/>
        </p:nvSpPr>
        <p:spPr>
          <a:xfrm>
            <a:off x="614313" y="521458"/>
            <a:ext cx="10963373" cy="5936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ED5C6CC-619F-4986-916A-C359CBBA290F}" type="datetimeFigureOut">
              <a:rPr lang="zh-CN" altLang="en-US" smtClean="0"/>
              <a:pPr/>
              <a:t>2022-02-25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C38DFD-44E5-4EC8-936F-427D654F138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ED5C6CC-619F-4986-916A-C359CBBA290F}" type="datetimeFigureOut">
              <a:rPr lang="zh-CN" altLang="en-US" smtClean="0"/>
              <a:pPr/>
              <a:t>2022-02-25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C38DFD-44E5-4EC8-936F-427D654F138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5C6CC-619F-4986-916A-C359CBBA290F}" type="datetimeFigureOut">
              <a:rPr lang="zh-CN" altLang="en-US" smtClean="0"/>
              <a:pPr/>
              <a:t>2022-02-25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C38DFD-44E5-4EC8-936F-427D654F138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3.png"/><Relationship Id="rId11" Type="http://schemas.microsoft.com/office/2007/relationships/media" Target="../media/media1.mp3"/><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7868"/>
            <a:ext cx="12192000" cy="6899293"/>
          </a:xfrm>
          <a:prstGeom prst="rect">
            <a:avLst/>
          </a:prstGeom>
        </p:spPr>
      </p:pic>
      <p:grpSp>
        <p:nvGrpSpPr>
          <p:cNvPr id="49" name="组合 48"/>
          <p:cNvGrpSpPr/>
          <p:nvPr/>
        </p:nvGrpSpPr>
        <p:grpSpPr>
          <a:xfrm>
            <a:off x="-1" y="39665"/>
            <a:ext cx="12192001" cy="6904622"/>
            <a:chOff x="2094270" y="367077"/>
            <a:chExt cx="12192001" cy="6904622"/>
          </a:xfrm>
        </p:grpSpPr>
        <p:pic>
          <p:nvPicPr>
            <p:cNvPr id="33" name="图片 32"/>
            <p:cNvPicPr>
              <a:picLocks noChangeAspect="1"/>
            </p:cNvPicPr>
            <p:nvPr/>
          </p:nvPicPr>
          <p:blipFill rotWithShape="1">
            <a:blip r:embed="rId5" cstate="print">
              <a:extLst>
                <a:ext uri="{28A0092B-C50C-407E-A947-70E740481C1C}">
                  <a14:useLocalDpi xmlns:a14="http://schemas.microsoft.com/office/drawing/2010/main" xmlns="" val="0"/>
                </a:ext>
              </a:extLst>
            </a:blip>
            <a:srcRect t="3981" r="49999"/>
            <a:stretch>
              <a:fillRect/>
            </a:stretch>
          </p:blipFill>
          <p:spPr>
            <a:xfrm>
              <a:off x="2094272" y="829748"/>
              <a:ext cx="6096000" cy="5853328"/>
            </a:xfrm>
            <a:custGeom>
              <a:avLst/>
              <a:gdLst>
                <a:gd name="connsiteX0" fmla="*/ 0 w 12319819"/>
                <a:gd name="connsiteY0" fmla="*/ 0 h 5853328"/>
                <a:gd name="connsiteX1" fmla="*/ 9491081 w 12319819"/>
                <a:gd name="connsiteY1" fmla="*/ 0 h 5853328"/>
                <a:gd name="connsiteX2" fmla="*/ 9491081 w 12319819"/>
                <a:gd name="connsiteY2" fmla="*/ 2708787 h 5853328"/>
                <a:gd name="connsiteX3" fmla="*/ 12319819 w 12319819"/>
                <a:gd name="connsiteY3" fmla="*/ 2708787 h 5853328"/>
                <a:gd name="connsiteX4" fmla="*/ 12319819 w 12319819"/>
                <a:gd name="connsiteY4" fmla="*/ 5853328 h 5853328"/>
                <a:gd name="connsiteX5" fmla="*/ 0 w 12319819"/>
                <a:gd name="connsiteY5" fmla="*/ 5853328 h 5853328"/>
                <a:gd name="connsiteX6" fmla="*/ 0 w 12319819"/>
                <a:gd name="connsiteY6" fmla="*/ 0 h 585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9819" h="5853328">
                  <a:moveTo>
                    <a:pt x="0" y="0"/>
                  </a:moveTo>
                  <a:lnTo>
                    <a:pt x="9491081" y="0"/>
                  </a:lnTo>
                  <a:lnTo>
                    <a:pt x="9491081" y="2708787"/>
                  </a:lnTo>
                  <a:lnTo>
                    <a:pt x="12319819" y="2708787"/>
                  </a:lnTo>
                  <a:lnTo>
                    <a:pt x="12319819" y="5853328"/>
                  </a:lnTo>
                  <a:lnTo>
                    <a:pt x="0" y="5853328"/>
                  </a:lnTo>
                  <a:lnTo>
                    <a:pt x="0" y="0"/>
                  </a:lnTo>
                  <a:close/>
                </a:path>
              </a:pathLst>
            </a:custGeom>
          </p:spPr>
        </p:pic>
        <p:grpSp>
          <p:nvGrpSpPr>
            <p:cNvPr id="37" name="组合 36"/>
            <p:cNvGrpSpPr/>
            <p:nvPr/>
          </p:nvGrpSpPr>
          <p:grpSpPr>
            <a:xfrm>
              <a:off x="2094270" y="367077"/>
              <a:ext cx="12192001" cy="6904622"/>
              <a:chOff x="-1" y="7868"/>
              <a:chExt cx="12192001" cy="6904622"/>
            </a:xfrm>
          </p:grpSpPr>
          <p:pic>
            <p:nvPicPr>
              <p:cNvPr id="28" name="图片 27"/>
              <p:cNvPicPr>
                <a:picLocks noChangeAspect="1"/>
              </p:cNvPicPr>
              <p:nvPr/>
            </p:nvPicPr>
            <p:blipFill rotWithShape="1">
              <a:blip r:embed="rId6" cstate="print">
                <a:extLst>
                  <a:ext uri="{28A0092B-C50C-407E-A947-70E740481C1C}">
                    <a14:useLocalDpi xmlns:a14="http://schemas.microsoft.com/office/drawing/2010/main" xmlns="" val="0"/>
                  </a:ext>
                </a:extLst>
              </a:blip>
              <a:srcRect t="-1" b="44750"/>
              <a:stretch>
                <a:fillRect/>
              </a:stretch>
            </p:blipFill>
            <p:spPr>
              <a:xfrm>
                <a:off x="0" y="7868"/>
                <a:ext cx="12192000" cy="3368108"/>
              </a:xfrm>
              <a:prstGeom prst="rect">
                <a:avLst/>
              </a:prstGeom>
            </p:spPr>
          </p:pic>
          <p:pic>
            <p:nvPicPr>
              <p:cNvPr id="36" name="图片 35"/>
              <p:cNvPicPr>
                <a:picLocks noChangeAspect="1"/>
              </p:cNvPicPr>
              <p:nvPr/>
            </p:nvPicPr>
            <p:blipFill rotWithShape="1">
              <a:blip r:embed="rId6" cstate="print">
                <a:lum bright="70000" contrast="-70000"/>
                <a:extLst>
                  <a:ext uri="{28A0092B-C50C-407E-A947-70E740481C1C}">
                    <a14:useLocalDpi xmlns:a14="http://schemas.microsoft.com/office/drawing/2010/main" xmlns="" val="0"/>
                  </a:ext>
                </a:extLst>
              </a:blip>
              <a:srcRect t="30662" b="140"/>
              <a:stretch>
                <a:fillRect/>
              </a:stretch>
            </p:blipFill>
            <p:spPr>
              <a:xfrm>
                <a:off x="-1" y="2694127"/>
                <a:ext cx="12192000" cy="4218363"/>
              </a:xfrm>
              <a:prstGeom prst="rect">
                <a:avLst/>
              </a:prstGeom>
            </p:spPr>
          </p:pic>
        </p:grpSp>
      </p:grpSp>
      <p:pic>
        <p:nvPicPr>
          <p:cNvPr id="3" name="图片 2" descr="图片包含 游戏机, 食物, 画&#10;&#10;描述已自动生成"/>
          <p:cNvPicPr>
            <a:picLocks noChangeAspect="1"/>
          </p:cNvPicPr>
          <p:nvPr/>
        </p:nvPicPr>
        <p:blipFill rotWithShape="1">
          <a:blip r:embed="rId7" cstate="print">
            <a:extLst>
              <a:ext uri="{28A0092B-C50C-407E-A947-70E740481C1C}">
                <a14:useLocalDpi xmlns:a14="http://schemas.microsoft.com/office/drawing/2010/main" xmlns="" val="0"/>
              </a:ext>
            </a:extLst>
          </a:blip>
          <a:srcRect l="11699" t="26319" r="14785" b="37067"/>
          <a:stretch>
            <a:fillRect/>
          </a:stretch>
        </p:blipFill>
        <p:spPr>
          <a:xfrm>
            <a:off x="1885782" y="976212"/>
            <a:ext cx="7659753" cy="2543232"/>
          </a:xfrm>
          <a:prstGeom prst="rect">
            <a:avLst/>
          </a:prstGeom>
          <a:effectLst/>
        </p:spPr>
      </p:pic>
      <p:sp>
        <p:nvSpPr>
          <p:cNvPr id="4" name="文本框 3"/>
          <p:cNvSpPr txBox="1"/>
          <p:nvPr/>
        </p:nvSpPr>
        <p:spPr>
          <a:xfrm>
            <a:off x="3434715" y="4395470"/>
            <a:ext cx="4874260" cy="645160"/>
          </a:xfrm>
          <a:prstGeom prst="rect">
            <a:avLst/>
          </a:prstGeom>
          <a:noFill/>
        </p:spPr>
        <p:txBody>
          <a:bodyPr wrap="square" rtlCol="0">
            <a:spAutoFit/>
          </a:bodyPr>
          <a:lstStyle/>
          <a:p>
            <a:pPr algn="ctr"/>
            <a:r>
              <a:rPr lang="zh-CN" altLang="en-US" b="1" dirty="0">
                <a:solidFill>
                  <a:schemeClr val="tx1">
                    <a:lumMod val="85000"/>
                    <a:lumOff val="15000"/>
                  </a:schemeClr>
                </a:solidFill>
                <a:ea typeface="思源黑体" panose="020B0500000000000000" pitchFamily="34" charset="-122"/>
                <a:cs typeface="Aharoni" panose="02010803020104030203" pitchFamily="2" charset="-79"/>
              </a:rPr>
              <a:t>常州市新北区魏村中心小学食品安全教育</a:t>
            </a:r>
          </a:p>
          <a:p>
            <a:pPr algn="ctr"/>
            <a:r>
              <a:rPr lang="en-US" altLang="zh-CN" b="1" dirty="0" smtClean="0">
                <a:solidFill>
                  <a:schemeClr val="tx1">
                    <a:lumMod val="85000"/>
                    <a:lumOff val="15000"/>
                  </a:schemeClr>
                </a:solidFill>
                <a:ea typeface="思源黑体" panose="020B0500000000000000" pitchFamily="34" charset="-122"/>
                <a:cs typeface="Aharoni" panose="02010803020104030203" pitchFamily="2" charset="-79"/>
              </a:rPr>
              <a:t>2022</a:t>
            </a:r>
            <a:r>
              <a:rPr lang="zh-CN" altLang="en-US" b="1" dirty="0" smtClean="0">
                <a:solidFill>
                  <a:schemeClr val="tx1">
                    <a:lumMod val="85000"/>
                    <a:lumOff val="15000"/>
                  </a:schemeClr>
                </a:solidFill>
                <a:ea typeface="思源黑体" panose="020B0500000000000000" pitchFamily="34" charset="-122"/>
                <a:cs typeface="Aharoni" panose="02010803020104030203" pitchFamily="2" charset="-79"/>
              </a:rPr>
              <a:t>年</a:t>
            </a:r>
            <a:r>
              <a:rPr lang="en-US" altLang="zh-CN" b="1" smtClean="0">
                <a:solidFill>
                  <a:schemeClr val="tx1">
                    <a:lumMod val="85000"/>
                    <a:lumOff val="15000"/>
                  </a:schemeClr>
                </a:solidFill>
                <a:ea typeface="思源黑体" panose="020B0500000000000000" pitchFamily="34" charset="-122"/>
                <a:cs typeface="Aharoni" panose="02010803020104030203" pitchFamily="2" charset="-79"/>
              </a:rPr>
              <a:t>2</a:t>
            </a:r>
            <a:r>
              <a:rPr lang="zh-CN" altLang="en-US" b="1" smtClean="0">
                <a:solidFill>
                  <a:schemeClr val="tx1">
                    <a:lumMod val="85000"/>
                    <a:lumOff val="15000"/>
                  </a:schemeClr>
                </a:solidFill>
                <a:ea typeface="思源黑体" panose="020B0500000000000000" pitchFamily="34" charset="-122"/>
                <a:cs typeface="Aharoni" panose="02010803020104030203" pitchFamily="2" charset="-79"/>
              </a:rPr>
              <a:t>月</a:t>
            </a:r>
            <a:endParaRPr lang="zh-CN" altLang="en-US" b="1" dirty="0">
              <a:solidFill>
                <a:schemeClr val="tx1">
                  <a:lumMod val="85000"/>
                  <a:lumOff val="15000"/>
                </a:schemeClr>
              </a:solidFill>
              <a:ea typeface="思源黑体" panose="020B0500000000000000" pitchFamily="34" charset="-122"/>
              <a:cs typeface="Aharoni" panose="02010803020104030203" pitchFamily="2" charset="-79"/>
            </a:endParaRPr>
          </a:p>
        </p:txBody>
      </p:sp>
      <p:sp>
        <p:nvSpPr>
          <p:cNvPr id="5" name="文本框 4"/>
          <p:cNvSpPr txBox="1"/>
          <p:nvPr/>
        </p:nvSpPr>
        <p:spPr>
          <a:xfrm>
            <a:off x="2313305" y="3407410"/>
            <a:ext cx="7117715" cy="706755"/>
          </a:xfrm>
          <a:prstGeom prst="rect">
            <a:avLst/>
          </a:prstGeom>
          <a:noFill/>
        </p:spPr>
        <p:txBody>
          <a:bodyPr wrap="square" rtlCol="0">
            <a:spAutoFit/>
          </a:bodyPr>
          <a:lstStyle/>
          <a:p>
            <a:pPr algn="dist"/>
            <a:r>
              <a:rPr lang="zh-CN" altLang="en-US" sz="4000" b="1" dirty="0">
                <a:ln w="127">
                  <a:noFill/>
                </a:ln>
                <a:solidFill>
                  <a:srgbClr val="009944"/>
                </a:solidFill>
                <a:latin typeface="+mn-ea"/>
                <a:cs typeface="+mn-ea"/>
              </a:rPr>
              <a:t>关注食品安全  爱护身体健康</a:t>
            </a:r>
          </a:p>
        </p:txBody>
      </p:sp>
      <p:pic>
        <p:nvPicPr>
          <p:cNvPr id="26" name="图片 2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520199" y="3208985"/>
            <a:ext cx="4172052" cy="4172052"/>
          </a:xfrm>
          <a:prstGeom prst="rect">
            <a:avLst/>
          </a:prstGeom>
        </p:spPr>
      </p:pic>
      <p:pic>
        <p:nvPicPr>
          <p:cNvPr id="48" name="图片 47"/>
          <p:cNvPicPr>
            <a:picLocks noChangeAspect="1"/>
          </p:cNvPicPr>
          <p:nvPr/>
        </p:nvPicPr>
        <p:blipFill>
          <a:blip r:embed="rId9" cstate="print">
            <a:extLst>
              <a:ext uri="{28A0092B-C50C-407E-A947-70E740481C1C}">
                <a14:useLocalDpi xmlns:a14="http://schemas.microsoft.com/office/drawing/2010/main" xmlns="" val="0"/>
              </a:ext>
            </a:extLst>
          </a:blip>
          <a:srcRect r="51405" b="52569"/>
          <a:stretch>
            <a:fillRect/>
          </a:stretch>
        </p:blipFill>
        <p:spPr>
          <a:xfrm>
            <a:off x="1266343" y="4878472"/>
            <a:ext cx="1614509" cy="1575843"/>
          </a:xfrm>
          <a:custGeom>
            <a:avLst/>
            <a:gdLst>
              <a:gd name="connsiteX0" fmla="*/ 0 w 3332659"/>
              <a:gd name="connsiteY0" fmla="*/ 0 h 3252844"/>
              <a:gd name="connsiteX1" fmla="*/ 3332659 w 3332659"/>
              <a:gd name="connsiteY1" fmla="*/ 0 h 3252844"/>
              <a:gd name="connsiteX2" fmla="*/ 3332659 w 3332659"/>
              <a:gd name="connsiteY2" fmla="*/ 3252844 h 3252844"/>
              <a:gd name="connsiteX3" fmla="*/ 0 w 3332659"/>
              <a:gd name="connsiteY3" fmla="*/ 3252844 h 3252844"/>
              <a:gd name="connsiteX4" fmla="*/ 0 w 3332659"/>
              <a:gd name="connsiteY4" fmla="*/ 0 h 3252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2659" h="3252844">
                <a:moveTo>
                  <a:pt x="0" y="0"/>
                </a:moveTo>
                <a:lnTo>
                  <a:pt x="3332659" y="0"/>
                </a:lnTo>
                <a:lnTo>
                  <a:pt x="3332659" y="3252844"/>
                </a:lnTo>
                <a:lnTo>
                  <a:pt x="0" y="3252844"/>
                </a:lnTo>
                <a:lnTo>
                  <a:pt x="0" y="0"/>
                </a:lnTo>
                <a:close/>
              </a:path>
            </a:pathLst>
          </a:custGeom>
        </p:spPr>
      </p:pic>
      <p:pic>
        <p:nvPicPr>
          <p:cNvPr id="47" name="图片 46"/>
          <p:cNvPicPr>
            <a:picLocks noChangeAspect="1"/>
          </p:cNvPicPr>
          <p:nvPr/>
        </p:nvPicPr>
        <p:blipFill>
          <a:blip r:embed="rId10" cstate="print">
            <a:extLst>
              <a:ext uri="{28A0092B-C50C-407E-A947-70E740481C1C}">
                <a14:useLocalDpi xmlns:a14="http://schemas.microsoft.com/office/drawing/2010/main" xmlns="" val="0"/>
              </a:ext>
            </a:extLst>
          </a:blip>
          <a:srcRect l="11637" t="47899" r="54794" b="7557"/>
          <a:stretch>
            <a:fillRect/>
          </a:stretch>
        </p:blipFill>
        <p:spPr>
          <a:xfrm>
            <a:off x="3139551" y="5593196"/>
            <a:ext cx="901507" cy="1196251"/>
          </a:xfrm>
          <a:custGeom>
            <a:avLst/>
            <a:gdLst>
              <a:gd name="connsiteX0" fmla="*/ 0 w 2302188"/>
              <a:gd name="connsiteY0" fmla="*/ 0 h 3054879"/>
              <a:gd name="connsiteX1" fmla="*/ 2302188 w 2302188"/>
              <a:gd name="connsiteY1" fmla="*/ 0 h 3054879"/>
              <a:gd name="connsiteX2" fmla="*/ 2302188 w 2302188"/>
              <a:gd name="connsiteY2" fmla="*/ 3054879 h 3054879"/>
              <a:gd name="connsiteX3" fmla="*/ 0 w 2302188"/>
              <a:gd name="connsiteY3" fmla="*/ 3054879 h 3054879"/>
              <a:gd name="connsiteX4" fmla="*/ 0 w 2302188"/>
              <a:gd name="connsiteY4" fmla="*/ 0 h 305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188" h="3054879">
                <a:moveTo>
                  <a:pt x="0" y="0"/>
                </a:moveTo>
                <a:lnTo>
                  <a:pt x="2302188" y="0"/>
                </a:lnTo>
                <a:lnTo>
                  <a:pt x="2302188" y="3054879"/>
                </a:lnTo>
                <a:lnTo>
                  <a:pt x="0" y="3054879"/>
                </a:lnTo>
                <a:lnTo>
                  <a:pt x="0" y="0"/>
                </a:lnTo>
                <a:close/>
              </a:path>
            </a:pathLst>
          </a:custGeom>
        </p:spPr>
      </p:pic>
      <p:pic>
        <p:nvPicPr>
          <p:cNvPr id="2" name="pd-5b828e0168807855">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12" cstate="print"/>
          <a:stretch>
            <a:fillRect/>
          </a:stretch>
        </p:blipFill>
        <p:spPr>
          <a:xfrm>
            <a:off x="-760683" y="898320"/>
            <a:ext cx="487363" cy="48736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advTm="3000"/>
    </mc:Choice>
    <mc:Fallback>
      <p:transition advTm="3000"/>
    </mc:Fallback>
  </mc:AlternateContent>
  <p:timing>
    <p:tnLst>
      <p:par>
        <p:cTn id="1" dur="indefinite" restart="never" nodeType="tmRoot">
          <p:childTnLst>
            <p:video>
              <p:cMediaNode vol="80000" numSld="999" showWhenStopped="0">
                <p:cTn id="2" repeatCount="indefinite" fill="remove" display="0">
                  <p:stCondLst>
                    <p:cond delay="indefinite"/>
                  </p:stCondLst>
                  <p:endCondLst>
                    <p:cond evt="onStopAudio" delay="0">
                      <p:tgtEl>
                        <p:sldTgt/>
                      </p:tgtEl>
                    </p:cond>
                  </p:end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058446" y="1207748"/>
            <a:ext cx="4185038" cy="620490"/>
            <a:chOff x="5032630" y="1248697"/>
            <a:chExt cx="4185038" cy="620490"/>
          </a:xfrm>
        </p:grpSpPr>
        <p:sp>
          <p:nvSpPr>
            <p:cNvPr id="6" name="文本框 5"/>
            <p:cNvSpPr txBox="1"/>
            <p:nvPr/>
          </p:nvSpPr>
          <p:spPr>
            <a:xfrm>
              <a:off x="5577320" y="1284412"/>
              <a:ext cx="3640348" cy="584775"/>
            </a:xfrm>
            <a:prstGeom prst="rect">
              <a:avLst/>
            </a:prstGeom>
            <a:noFill/>
          </p:spPr>
          <p:txBody>
            <a:bodyPr wrap="square" rtlCol="0">
              <a:spAutoFit/>
            </a:bodyPr>
            <a:lstStyle/>
            <a:p>
              <a:pPr>
                <a:buClr>
                  <a:schemeClr val="bg1"/>
                </a:buClr>
              </a:pPr>
              <a:r>
                <a:rPr lang="zh-CN" altLang="en-US" sz="3200" b="1" dirty="0">
                  <a:solidFill>
                    <a:schemeClr val="bg2">
                      <a:lumMod val="10000"/>
                    </a:schemeClr>
                  </a:solidFill>
                  <a:ea typeface="思源黑体" panose="020B0500000000000000" pitchFamily="34" charset="-122"/>
                  <a:cs typeface="+mn-ea"/>
                </a:rPr>
                <a:t>冷冻甜品类食品</a:t>
              </a:r>
            </a:p>
          </p:txBody>
        </p:sp>
        <p:sp>
          <p:nvSpPr>
            <p:cNvPr id="7" name="矩形: 圆角 6"/>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七</a:t>
              </a:r>
            </a:p>
          </p:txBody>
        </p:sp>
      </p:grpSp>
      <p:sp>
        <p:nvSpPr>
          <p:cNvPr id="16" name="文本框 15"/>
          <p:cNvSpPr txBox="1"/>
          <p:nvPr/>
        </p:nvSpPr>
        <p:spPr>
          <a:xfrm>
            <a:off x="2330791" y="2182374"/>
            <a:ext cx="5138060" cy="459998"/>
          </a:xfrm>
          <a:prstGeom prst="rect">
            <a:avLst/>
          </a:prstGeom>
          <a:noFill/>
        </p:spPr>
        <p:txBody>
          <a:bodyPr wrap="square" rtlCol="0">
            <a:spAutoFit/>
          </a:bodyPr>
          <a:lstStyle>
            <a:defPPr>
              <a:defRPr lang="zh-CN"/>
            </a:defPPr>
            <a:lvl1pPr>
              <a:lnSpc>
                <a:spcPct val="130000"/>
              </a:lnSpc>
              <a:defRPr sz="2000">
                <a:solidFill>
                  <a:srgbClr val="24230E"/>
                </a:solidFill>
                <a:latin typeface="思源黑体 CN Normal" panose="020B0400000000000000" pitchFamily="34" charset="-122"/>
                <a:ea typeface="思源黑体 CN Normal" panose="020B0400000000000000" pitchFamily="34" charset="-122"/>
              </a:defRPr>
            </a:lvl1pPr>
          </a:lstStyle>
          <a:p>
            <a:r>
              <a:rPr lang="zh-CN" altLang="en-US" dirty="0">
                <a:ea typeface="思源黑体" panose="020B0500000000000000" pitchFamily="34" charset="-122"/>
                <a:cs typeface="+mn-ea"/>
              </a:rPr>
              <a:t>冰淇淋、冰棒和各种雪糕。</a:t>
            </a:r>
          </a:p>
        </p:txBody>
      </p:sp>
      <p:sp>
        <p:nvSpPr>
          <p:cNvPr id="20" name="文本框 19"/>
          <p:cNvSpPr txBox="1"/>
          <p:nvPr/>
        </p:nvSpPr>
        <p:spPr>
          <a:xfrm>
            <a:off x="2391985" y="2783919"/>
            <a:ext cx="2031325" cy="461665"/>
          </a:xfrm>
          <a:prstGeom prst="rect">
            <a:avLst/>
          </a:prstGeom>
          <a:noFill/>
        </p:spPr>
        <p:txBody>
          <a:bodyPr wrap="non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sz="2400" b="1" dirty="0">
                <a:solidFill>
                  <a:schemeClr val="tx1">
                    <a:lumMod val="85000"/>
                    <a:lumOff val="15000"/>
                  </a:schemeClr>
                </a:solidFill>
                <a:latin typeface="思源黑体" panose="020B0500000000000000" pitchFamily="34" charset="-122"/>
                <a:ea typeface="思源黑体" panose="020B0500000000000000" pitchFamily="34" charset="-122"/>
                <a:cs typeface="+mn-ea"/>
              </a:rPr>
              <a:t>主要危害是：</a:t>
            </a:r>
            <a:endParaRPr lang="zh-CN" altLang="en-US" sz="1800" b="1" dirty="0">
              <a:solidFill>
                <a:schemeClr val="tx1">
                  <a:lumMod val="85000"/>
                  <a:lumOff val="15000"/>
                </a:schemeClr>
              </a:solidFill>
              <a:latin typeface="思源黑体" panose="020B0500000000000000" pitchFamily="34" charset="-122"/>
              <a:ea typeface="思源黑体" panose="020B0500000000000000" pitchFamily="34" charset="-122"/>
              <a:cs typeface="+mn-ea"/>
            </a:endParaRPr>
          </a:p>
        </p:txBody>
      </p:sp>
      <p:grpSp>
        <p:nvGrpSpPr>
          <p:cNvPr id="12" name="组合 11"/>
          <p:cNvGrpSpPr/>
          <p:nvPr/>
        </p:nvGrpSpPr>
        <p:grpSpPr>
          <a:xfrm>
            <a:off x="2330791" y="3512575"/>
            <a:ext cx="5259713" cy="703054"/>
            <a:chOff x="2330790" y="3741071"/>
            <a:chExt cx="5259713" cy="703054"/>
          </a:xfrm>
        </p:grpSpPr>
        <p:sp>
          <p:nvSpPr>
            <p:cNvPr id="4" name="矩形 3"/>
            <p:cNvSpPr/>
            <p:nvPr/>
          </p:nvSpPr>
          <p:spPr>
            <a:xfrm flipH="1">
              <a:off x="2330790" y="3741071"/>
              <a:ext cx="5259713" cy="7030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3034549" y="3841912"/>
              <a:ext cx="4257897" cy="461665"/>
            </a:xfrm>
            <a:prstGeom prst="rect">
              <a:avLst/>
            </a:prstGeom>
            <a:noFill/>
          </p:spPr>
          <p:txBody>
            <a:bodyPr wrap="non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因含有较高的奶油，易导致肥胖</a:t>
              </a:r>
              <a:r>
                <a:rPr lang="en-US" altLang="zh-CN"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a:t>
              </a: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因高糖</a:t>
              </a:r>
              <a:r>
                <a:rPr lang="en-US" altLang="zh-CN" sz="2400" dirty="0">
                  <a:solidFill>
                    <a:schemeClr val="tx1">
                      <a:lumMod val="85000"/>
                      <a:lumOff val="15000"/>
                    </a:schemeClr>
                  </a:solidFill>
                  <a:latin typeface="思源黑体" panose="020B0500000000000000" pitchFamily="34" charset="-122"/>
                  <a:ea typeface="思源黑体" panose="020B0500000000000000" pitchFamily="34" charset="-122"/>
                  <a:cs typeface="+mn-ea"/>
                </a:rPr>
                <a:t>,</a:t>
              </a:r>
              <a:endPar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endParaRPr>
            </a:p>
          </p:txBody>
        </p:sp>
        <p:sp>
          <p:nvSpPr>
            <p:cNvPr id="23" name="矩形: 圆角 22"/>
            <p:cNvSpPr/>
            <p:nvPr/>
          </p:nvSpPr>
          <p:spPr>
            <a:xfrm>
              <a:off x="2543721" y="3841912"/>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1</a:t>
              </a:r>
              <a:endParaRPr lang="zh-CN" altLang="en-US" sz="2000" b="1" dirty="0">
                <a:solidFill>
                  <a:schemeClr val="bg1"/>
                </a:solidFill>
                <a:ea typeface="思源黑体" panose="020B0500000000000000" pitchFamily="34" charset="-122"/>
                <a:cs typeface="+mn-ea"/>
              </a:endParaRPr>
            </a:p>
          </p:txBody>
        </p:sp>
      </p:grpSp>
      <p:grpSp>
        <p:nvGrpSpPr>
          <p:cNvPr id="25" name="组合 24"/>
          <p:cNvGrpSpPr/>
          <p:nvPr/>
        </p:nvGrpSpPr>
        <p:grpSpPr>
          <a:xfrm>
            <a:off x="2330791" y="4402509"/>
            <a:ext cx="5461036" cy="703054"/>
            <a:chOff x="2330792" y="4788309"/>
            <a:chExt cx="5461036" cy="703054"/>
          </a:xfrm>
        </p:grpSpPr>
        <p:sp>
          <p:nvSpPr>
            <p:cNvPr id="19" name="矩形 18"/>
            <p:cNvSpPr/>
            <p:nvPr/>
          </p:nvSpPr>
          <p:spPr>
            <a:xfrm>
              <a:off x="2330792" y="4788309"/>
              <a:ext cx="5259712" cy="7030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2926394" y="4890216"/>
              <a:ext cx="4865434" cy="459036"/>
            </a:xfrm>
            <a:prstGeom prst="rect">
              <a:avLst/>
            </a:prstGeom>
            <a:noFill/>
          </p:spPr>
          <p:txBody>
            <a:bodyPr wrap="non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可降低食欲</a:t>
              </a:r>
              <a:r>
                <a:rPr lang="en-US" altLang="zh-CN"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a:t>
              </a: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还可能因为温度低而刺激胃肠道。</a:t>
              </a:r>
            </a:p>
          </p:txBody>
        </p:sp>
        <p:sp>
          <p:nvSpPr>
            <p:cNvPr id="24" name="矩形: 圆角 23"/>
            <p:cNvSpPr/>
            <p:nvPr/>
          </p:nvSpPr>
          <p:spPr>
            <a:xfrm>
              <a:off x="2543721" y="4929979"/>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2</a:t>
              </a:r>
              <a:endParaRPr lang="zh-CN" altLang="en-US" sz="2000" b="1" dirty="0">
                <a:solidFill>
                  <a:schemeClr val="bg1"/>
                </a:solidFill>
                <a:ea typeface="思源黑体" panose="020B0500000000000000" pitchFamily="34" charset="-122"/>
                <a:cs typeface="+mn-ea"/>
              </a:endParaRPr>
            </a:p>
          </p:txBody>
        </p:sp>
      </p:grpSp>
      <p:pic>
        <p:nvPicPr>
          <p:cNvPr id="28" name="图片 2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74500" y="2734004"/>
            <a:ext cx="2600046" cy="2682153"/>
          </a:xfrm>
          <a:prstGeom prst="rect">
            <a:avLst/>
          </a:prstGeom>
        </p:spPr>
      </p:pic>
    </p:spTree>
  </p:cSld>
  <p:clrMapOvr>
    <a:masterClrMapping/>
  </p:clrMapOvr>
  <p:transition spd="slow" advTm="3000">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7868"/>
            <a:ext cx="12192000" cy="6899293"/>
          </a:xfrm>
          <a:prstGeom prst="rect">
            <a:avLst/>
          </a:prstGeom>
        </p:spPr>
      </p:pic>
      <p:grpSp>
        <p:nvGrpSpPr>
          <p:cNvPr id="49" name="组合 48"/>
          <p:cNvGrpSpPr/>
          <p:nvPr/>
        </p:nvGrpSpPr>
        <p:grpSpPr>
          <a:xfrm>
            <a:off x="0" y="0"/>
            <a:ext cx="12192000" cy="6885905"/>
            <a:chOff x="2161475" y="333699"/>
            <a:chExt cx="12192000" cy="6885905"/>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xmlns="" val="0"/>
                </a:ext>
              </a:extLst>
            </a:blip>
            <a:srcRect t="3981" r="49100"/>
            <a:stretch>
              <a:fillRect/>
            </a:stretch>
          </p:blipFill>
          <p:spPr>
            <a:xfrm>
              <a:off x="2161475" y="632332"/>
              <a:ext cx="6205778" cy="5853328"/>
            </a:xfrm>
            <a:custGeom>
              <a:avLst/>
              <a:gdLst>
                <a:gd name="connsiteX0" fmla="*/ 0 w 12319819"/>
                <a:gd name="connsiteY0" fmla="*/ 0 h 5853328"/>
                <a:gd name="connsiteX1" fmla="*/ 9491081 w 12319819"/>
                <a:gd name="connsiteY1" fmla="*/ 0 h 5853328"/>
                <a:gd name="connsiteX2" fmla="*/ 9491081 w 12319819"/>
                <a:gd name="connsiteY2" fmla="*/ 2708787 h 5853328"/>
                <a:gd name="connsiteX3" fmla="*/ 12319819 w 12319819"/>
                <a:gd name="connsiteY3" fmla="*/ 2708787 h 5853328"/>
                <a:gd name="connsiteX4" fmla="*/ 12319819 w 12319819"/>
                <a:gd name="connsiteY4" fmla="*/ 5853328 h 5853328"/>
                <a:gd name="connsiteX5" fmla="*/ 0 w 12319819"/>
                <a:gd name="connsiteY5" fmla="*/ 5853328 h 5853328"/>
                <a:gd name="connsiteX6" fmla="*/ 0 w 12319819"/>
                <a:gd name="connsiteY6" fmla="*/ 0 h 585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9819" h="5853328">
                  <a:moveTo>
                    <a:pt x="0" y="0"/>
                  </a:moveTo>
                  <a:lnTo>
                    <a:pt x="9491081" y="0"/>
                  </a:lnTo>
                  <a:lnTo>
                    <a:pt x="9491081" y="2708787"/>
                  </a:lnTo>
                  <a:lnTo>
                    <a:pt x="12319819" y="2708787"/>
                  </a:lnTo>
                  <a:lnTo>
                    <a:pt x="12319819" y="5853328"/>
                  </a:lnTo>
                  <a:lnTo>
                    <a:pt x="0" y="5853328"/>
                  </a:lnTo>
                  <a:lnTo>
                    <a:pt x="0" y="0"/>
                  </a:lnTo>
                  <a:close/>
                </a:path>
              </a:pathLst>
            </a:custGeom>
          </p:spPr>
        </p:pic>
        <p:grpSp>
          <p:nvGrpSpPr>
            <p:cNvPr id="37" name="组合 36"/>
            <p:cNvGrpSpPr/>
            <p:nvPr/>
          </p:nvGrpSpPr>
          <p:grpSpPr>
            <a:xfrm>
              <a:off x="2161475" y="333699"/>
              <a:ext cx="12192000" cy="6885905"/>
              <a:chOff x="67204" y="-25510"/>
              <a:chExt cx="12192000" cy="6885905"/>
            </a:xfrm>
          </p:grpSpPr>
          <p:pic>
            <p:nvPicPr>
              <p:cNvPr id="28" name="图片 27"/>
              <p:cNvPicPr>
                <a:picLocks noChangeAspect="1"/>
              </p:cNvPicPr>
              <p:nvPr/>
            </p:nvPicPr>
            <p:blipFill rotWithShape="1">
              <a:blip r:embed="rId5" cstate="print">
                <a:extLst>
                  <a:ext uri="{28A0092B-C50C-407E-A947-70E740481C1C}">
                    <a14:useLocalDpi xmlns:a14="http://schemas.microsoft.com/office/drawing/2010/main" xmlns="" val="0"/>
                  </a:ext>
                </a:extLst>
              </a:blip>
              <a:srcRect t="-1" b="44750"/>
              <a:stretch>
                <a:fillRect/>
              </a:stretch>
            </p:blipFill>
            <p:spPr>
              <a:xfrm>
                <a:off x="67204" y="-25510"/>
                <a:ext cx="12192000" cy="3368108"/>
              </a:xfrm>
              <a:prstGeom prst="rect">
                <a:avLst/>
              </a:prstGeom>
            </p:spPr>
          </p:pic>
          <p:pic>
            <p:nvPicPr>
              <p:cNvPr id="36" name="图片 35"/>
              <p:cNvPicPr>
                <a:picLocks noChangeAspect="1"/>
              </p:cNvPicPr>
              <p:nvPr/>
            </p:nvPicPr>
            <p:blipFill rotWithShape="1">
              <a:blip r:embed="rId5" cstate="print">
                <a:lum bright="70000" contrast="-70000"/>
                <a:extLst>
                  <a:ext uri="{28A0092B-C50C-407E-A947-70E740481C1C}">
                    <a14:useLocalDpi xmlns:a14="http://schemas.microsoft.com/office/drawing/2010/main" xmlns="" val="0"/>
                  </a:ext>
                </a:extLst>
              </a:blip>
              <a:srcRect t="30662" b="140"/>
              <a:stretch>
                <a:fillRect/>
              </a:stretch>
            </p:blipFill>
            <p:spPr>
              <a:xfrm>
                <a:off x="67204" y="2642032"/>
                <a:ext cx="12192000" cy="4218363"/>
              </a:xfrm>
              <a:prstGeom prst="rect">
                <a:avLst/>
              </a:prstGeom>
            </p:spPr>
          </p:pic>
        </p:grpSp>
      </p:grpSp>
      <p:sp>
        <p:nvSpPr>
          <p:cNvPr id="21" name="文本框 20"/>
          <p:cNvSpPr txBox="1"/>
          <p:nvPr/>
        </p:nvSpPr>
        <p:spPr>
          <a:xfrm>
            <a:off x="5342258" y="2289306"/>
            <a:ext cx="4225715" cy="1754326"/>
          </a:xfrm>
          <a:prstGeom prst="rect">
            <a:avLst/>
          </a:prstGeom>
          <a:noFill/>
        </p:spPr>
        <p:txBody>
          <a:bodyPr wrap="square" rtlCol="0">
            <a:spAutoFit/>
          </a:bodyPr>
          <a:lstStyle/>
          <a:p>
            <a:pPr algn="ctr">
              <a:buClr>
                <a:schemeClr val="bg1"/>
              </a:buClr>
            </a:pPr>
            <a:r>
              <a:rPr lang="zh-CN" altLang="en-US" sz="5400" b="1" dirty="0">
                <a:solidFill>
                  <a:schemeClr val="tx1">
                    <a:lumMod val="85000"/>
                    <a:lumOff val="15000"/>
                  </a:schemeClr>
                </a:solidFill>
                <a:ea typeface="思源黑体" panose="020B0500000000000000" pitchFamily="34" charset="-122"/>
                <a:cs typeface="+mn-ea"/>
              </a:rPr>
              <a:t>小食品对人体的危害</a:t>
            </a:r>
          </a:p>
        </p:txBody>
      </p:sp>
      <p:sp>
        <p:nvSpPr>
          <p:cNvPr id="22" name="文本框 21"/>
          <p:cNvSpPr txBox="1"/>
          <p:nvPr/>
        </p:nvSpPr>
        <p:spPr>
          <a:xfrm>
            <a:off x="5809711" y="3984012"/>
            <a:ext cx="4804909" cy="1156535"/>
          </a:xfrm>
          <a:prstGeom prst="rect">
            <a:avLst/>
          </a:prstGeom>
          <a:noFill/>
        </p:spPr>
        <p:txBody>
          <a:bodyPr wrap="square" rtlCol="0">
            <a:spAutoFit/>
          </a:bodyPr>
          <a:lstStyle/>
          <a:p>
            <a:pPr>
              <a:lnSpc>
                <a:spcPct val="150000"/>
              </a:lnSpc>
            </a:pPr>
            <a:r>
              <a:rPr lang="zh-CN" altLang="en-US" sz="1600" dirty="0">
                <a:solidFill>
                  <a:schemeClr val="tx1">
                    <a:lumMod val="85000"/>
                    <a:lumOff val="15000"/>
                  </a:schemeClr>
                </a:solidFill>
                <a:ea typeface="思源黑体" panose="020B0500000000000000" pitchFamily="34" charset="-122"/>
                <a:cs typeface="+mn-ea"/>
              </a:rPr>
              <a:t>垃圾食品经过炸、烤、烧等加工工艺使营养成分部分或完全丧失，或在加工过程中添加、生成或长期过量食用在人体内产生有害物质潴留的食品。</a:t>
            </a:r>
          </a:p>
        </p:txBody>
      </p:sp>
      <p:grpSp>
        <p:nvGrpSpPr>
          <p:cNvPr id="23" name="组合 22"/>
          <p:cNvGrpSpPr/>
          <p:nvPr/>
        </p:nvGrpSpPr>
        <p:grpSpPr>
          <a:xfrm>
            <a:off x="5903982" y="1397337"/>
            <a:ext cx="3102268" cy="794084"/>
            <a:chOff x="5528447" y="1676824"/>
            <a:chExt cx="3102268" cy="794084"/>
          </a:xfrm>
          <a:solidFill>
            <a:srgbClr val="009944"/>
          </a:solidFill>
        </p:grpSpPr>
        <p:sp>
          <p:nvSpPr>
            <p:cNvPr id="24" name="矩形: 圆角 23"/>
            <p:cNvSpPr/>
            <p:nvPr/>
          </p:nvSpPr>
          <p:spPr>
            <a:xfrm>
              <a:off x="5528447" y="1676824"/>
              <a:ext cx="794084" cy="794084"/>
            </a:xfrm>
            <a:prstGeom prst="round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ea typeface="思源黑体" panose="020B0500000000000000" pitchFamily="34" charset="-122"/>
                  <a:cs typeface="+mn-ea"/>
                </a:rPr>
                <a:t>第</a:t>
              </a:r>
            </a:p>
          </p:txBody>
        </p:sp>
        <p:sp>
          <p:nvSpPr>
            <p:cNvPr id="25" name="矩形: 圆角 24"/>
            <p:cNvSpPr/>
            <p:nvPr/>
          </p:nvSpPr>
          <p:spPr>
            <a:xfrm>
              <a:off x="6682539" y="1676824"/>
              <a:ext cx="794084" cy="794084"/>
            </a:xfrm>
            <a:prstGeom prst="round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ea typeface="思源黑体" panose="020B0500000000000000" pitchFamily="34" charset="-122"/>
                  <a:cs typeface="+mn-ea"/>
                </a:rPr>
                <a:t>二</a:t>
              </a:r>
            </a:p>
          </p:txBody>
        </p:sp>
        <p:sp>
          <p:nvSpPr>
            <p:cNvPr id="27" name="矩形: 圆角 26"/>
            <p:cNvSpPr/>
            <p:nvPr/>
          </p:nvSpPr>
          <p:spPr>
            <a:xfrm>
              <a:off x="7836631" y="1676824"/>
              <a:ext cx="794084" cy="794084"/>
            </a:xfrm>
            <a:prstGeom prst="round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ea typeface="思源黑体" panose="020B0500000000000000" pitchFamily="34" charset="-122"/>
                  <a:cs typeface="+mn-ea"/>
                </a:rPr>
                <a:t>章</a:t>
              </a:r>
            </a:p>
          </p:txBody>
        </p:sp>
      </p:grpSp>
      <p:pic>
        <p:nvPicPr>
          <p:cNvPr id="11" name="图片 10"/>
          <p:cNvPicPr>
            <a:picLocks noChangeAspect="1"/>
          </p:cNvPicPr>
          <p:nvPr/>
        </p:nvPicPr>
        <p:blipFill rotWithShape="1">
          <a:blip r:embed="rId6" cstate="print">
            <a:extLst>
              <a:ext uri="{28A0092B-C50C-407E-A947-70E740481C1C}">
                <a14:useLocalDpi xmlns:a14="http://schemas.microsoft.com/office/drawing/2010/main" xmlns="" val="0"/>
              </a:ext>
            </a:extLst>
          </a:blip>
          <a:srcRect l="2253" t="12043" r="50197" b="42366"/>
          <a:stretch>
            <a:fillRect/>
          </a:stretch>
        </p:blipFill>
        <p:spPr>
          <a:xfrm>
            <a:off x="2103009" y="1865671"/>
            <a:ext cx="3260973" cy="312665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advTm="3000">
        <p14:prism/>
      </p:transition>
    </mc:Choice>
    <mc:Fallback>
      <p:transition spd="slow" advTm="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689044" y="2426415"/>
            <a:ext cx="3312549" cy="2807563"/>
          </a:xfrm>
          <a:prstGeom prst="rect">
            <a:avLst/>
          </a:prstGeom>
          <a:noFill/>
        </p:spPr>
        <p:txBody>
          <a:bodyPr wrap="square" rtlCol="0">
            <a:spAutoFit/>
          </a:bodyPr>
          <a:lstStyle>
            <a:defPPr>
              <a:defRPr lang="zh-CN"/>
            </a:defPPr>
            <a:lvl1pPr>
              <a:buClr>
                <a:schemeClr val="bg1"/>
              </a:buClr>
              <a:defRPr sz="4400">
                <a:solidFill>
                  <a:schemeClr val="bg2">
                    <a:lumMod val="10000"/>
                  </a:schemeClr>
                </a:solidFill>
                <a:effectLst>
                  <a:outerShdw blurRad="12700" dist="12700" dir="2700000" algn="tl" rotWithShape="0">
                    <a:prstClr val="black">
                      <a:alpha val="40000"/>
                    </a:prstClr>
                  </a:outerShdw>
                </a:effectLst>
                <a:latin typeface="思源黑体 CN Medium" panose="020B0600000000000000" pitchFamily="34" charset="-122"/>
                <a:ea typeface="思源黑体 CN Medium" panose="020B0600000000000000" pitchFamily="34" charset="-122"/>
              </a:defRPr>
            </a:lvl1pPr>
          </a:lstStyle>
          <a:p>
            <a:pPr>
              <a:lnSpc>
                <a:spcPct val="150000"/>
              </a:lnSpc>
            </a:pPr>
            <a:r>
              <a:rPr lang="zh-CN" altLang="en-US" sz="2000" dirty="0">
                <a:solidFill>
                  <a:schemeClr val="tx1">
                    <a:lumMod val="85000"/>
                    <a:lumOff val="15000"/>
                  </a:schemeClr>
                </a:solidFill>
                <a:effectLst/>
                <a:ea typeface="思源黑体" panose="020B0500000000000000" pitchFamily="34" charset="-122"/>
                <a:cs typeface="+mn-ea"/>
              </a:rPr>
              <a:t>这些垃圾食品大多都属于“三高三低”（高热量，高钠，高脂肪；低纤维，低维生素，低矿物质），长期食用会对人体的健康造成不利影响。严重可导致癌症。</a:t>
            </a:r>
          </a:p>
        </p:txBody>
      </p:sp>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01592" y="1903607"/>
            <a:ext cx="5448189" cy="3853180"/>
          </a:xfrm>
          <a:prstGeom prst="rect">
            <a:avLst/>
          </a:prstGeom>
        </p:spPr>
      </p:pic>
      <p:grpSp>
        <p:nvGrpSpPr>
          <p:cNvPr id="5" name="组合 4"/>
          <p:cNvGrpSpPr/>
          <p:nvPr/>
        </p:nvGrpSpPr>
        <p:grpSpPr>
          <a:xfrm>
            <a:off x="2144354" y="1263453"/>
            <a:ext cx="4883128" cy="620490"/>
            <a:chOff x="5032630" y="1248697"/>
            <a:chExt cx="4883128" cy="620490"/>
          </a:xfrm>
        </p:grpSpPr>
        <p:sp>
          <p:nvSpPr>
            <p:cNvPr id="6" name="文本框 5"/>
            <p:cNvSpPr txBox="1"/>
            <p:nvPr/>
          </p:nvSpPr>
          <p:spPr>
            <a:xfrm>
              <a:off x="5577320" y="1284412"/>
              <a:ext cx="4338438" cy="584775"/>
            </a:xfrm>
            <a:prstGeom prst="rect">
              <a:avLst/>
            </a:prstGeom>
            <a:noFill/>
          </p:spPr>
          <p:txBody>
            <a:bodyPr wrap="square" rtlCol="0">
              <a:spAutoFit/>
            </a:bodyPr>
            <a:lstStyle/>
            <a:p>
              <a:pPr>
                <a:buClr>
                  <a:schemeClr val="bg1"/>
                </a:buClr>
              </a:pPr>
              <a:r>
                <a:rPr lang="zh-CN" altLang="en-US" sz="3200" b="1" dirty="0">
                  <a:solidFill>
                    <a:schemeClr val="bg2">
                      <a:lumMod val="10000"/>
                    </a:schemeClr>
                  </a:solidFill>
                  <a:ea typeface="思源黑体" panose="020B0500000000000000" pitchFamily="34" charset="-122"/>
                  <a:cs typeface="+mn-ea"/>
                </a:rPr>
                <a:t>小食品对人体的危害</a:t>
              </a:r>
            </a:p>
          </p:txBody>
        </p:sp>
        <p:sp>
          <p:nvSpPr>
            <p:cNvPr id="7" name="矩形: 圆角 6"/>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一</a:t>
              </a:r>
            </a:p>
          </p:txBody>
        </p:sp>
      </p:grpSp>
    </p:spTree>
  </p:cSld>
  <p:clrMapOvr>
    <a:masterClrMapping/>
  </p:clrMapOvr>
  <p:transition spd="slow" advTm="3000">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对话气泡: 矩形 8"/>
          <p:cNvSpPr/>
          <p:nvPr/>
        </p:nvSpPr>
        <p:spPr>
          <a:xfrm flipH="1">
            <a:off x="6833420" y="2180782"/>
            <a:ext cx="3225184" cy="3378050"/>
          </a:xfrm>
          <a:prstGeom prst="wedgeRectCallout">
            <a:avLst>
              <a:gd name="adj1" fmla="val 57037"/>
              <a:gd name="adj2" fmla="val -2378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661252" y="2364807"/>
            <a:ext cx="615553" cy="3194025"/>
          </a:xfrm>
          <a:prstGeom prst="rect">
            <a:avLst/>
          </a:prstGeom>
          <a:noFill/>
        </p:spPr>
        <p:txBody>
          <a:bodyPr vert="eaVert" wrap="square" rtlCol="0">
            <a:spAutoFit/>
          </a:bodyPr>
          <a:lstStyle/>
          <a:p>
            <a:pPr>
              <a:buClr>
                <a:schemeClr val="bg1"/>
              </a:buClr>
            </a:pPr>
            <a:r>
              <a:rPr lang="zh-CN" altLang="en-US" sz="2800" b="1" dirty="0">
                <a:solidFill>
                  <a:schemeClr val="tx1">
                    <a:lumMod val="85000"/>
                    <a:lumOff val="15000"/>
                  </a:schemeClr>
                </a:solidFill>
                <a:ea typeface="思源黑体" panose="020B0500000000000000" pitchFamily="34" charset="-122"/>
                <a:cs typeface="+mn-ea"/>
              </a:rPr>
              <a:t>影响身体正常发育</a:t>
            </a:r>
          </a:p>
        </p:txBody>
      </p:sp>
      <p:sp>
        <p:nvSpPr>
          <p:cNvPr id="6" name="文本框 5"/>
          <p:cNvSpPr txBox="1"/>
          <p:nvPr/>
        </p:nvSpPr>
        <p:spPr>
          <a:xfrm>
            <a:off x="7273493" y="2809548"/>
            <a:ext cx="2503266" cy="2120517"/>
          </a:xfrm>
          <a:prstGeom prst="rect">
            <a:avLst/>
          </a:prstGeom>
          <a:noFill/>
        </p:spPr>
        <p:txBody>
          <a:bodyPr wrap="squar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r>
              <a:rPr lang="zh-CN" altLang="en-US" sz="1800" dirty="0">
                <a:solidFill>
                  <a:schemeClr val="tx1">
                    <a:lumMod val="85000"/>
                    <a:lumOff val="15000"/>
                  </a:schemeClr>
                </a:solidFill>
                <a:ea typeface="思源黑体" panose="020B0500000000000000" pitchFamily="34" charset="-122"/>
                <a:cs typeface="+mn-ea"/>
              </a:rPr>
              <a:t>常吃这些小食品，而导致孩子平时多不按时正常用餐，打乱了正常的饮食规律。从而影响身体的正常发育。</a:t>
            </a:r>
            <a:endParaRPr lang="zh-CN" altLang="en-US" sz="1400" dirty="0">
              <a:solidFill>
                <a:schemeClr val="tx1">
                  <a:lumMod val="85000"/>
                  <a:lumOff val="15000"/>
                </a:schemeClr>
              </a:solidFill>
              <a:ea typeface="思源黑体" panose="020B0500000000000000" pitchFamily="34" charset="-122"/>
              <a:cs typeface="+mn-ea"/>
            </a:endParaRPr>
          </a:p>
        </p:txBody>
      </p:sp>
      <p:grpSp>
        <p:nvGrpSpPr>
          <p:cNvPr id="5" name="组合 4"/>
          <p:cNvGrpSpPr/>
          <p:nvPr/>
        </p:nvGrpSpPr>
        <p:grpSpPr>
          <a:xfrm>
            <a:off x="2144354" y="1263453"/>
            <a:ext cx="4883128" cy="620490"/>
            <a:chOff x="5032630" y="1248697"/>
            <a:chExt cx="4883128" cy="620490"/>
          </a:xfrm>
        </p:grpSpPr>
        <p:sp>
          <p:nvSpPr>
            <p:cNvPr id="7" name="文本框 6"/>
            <p:cNvSpPr txBox="1"/>
            <p:nvPr/>
          </p:nvSpPr>
          <p:spPr>
            <a:xfrm>
              <a:off x="5577320" y="1284412"/>
              <a:ext cx="4338438" cy="584775"/>
            </a:xfrm>
            <a:prstGeom prst="rect">
              <a:avLst/>
            </a:prstGeom>
            <a:noFill/>
          </p:spPr>
          <p:txBody>
            <a:bodyPr wrap="square" rtlCol="0">
              <a:spAutoFit/>
            </a:bodyPr>
            <a:lstStyle/>
            <a:p>
              <a:pPr>
                <a:buClr>
                  <a:schemeClr val="bg1"/>
                </a:buClr>
              </a:pPr>
              <a:r>
                <a:rPr lang="zh-CN" altLang="en-US" sz="3200" b="1" dirty="0">
                  <a:solidFill>
                    <a:schemeClr val="tx1">
                      <a:lumMod val="85000"/>
                      <a:lumOff val="15000"/>
                    </a:schemeClr>
                  </a:solidFill>
                  <a:ea typeface="思源黑体" panose="020B0500000000000000" pitchFamily="34" charset="-122"/>
                  <a:cs typeface="+mn-ea"/>
                </a:rPr>
                <a:t>小食品对人体的危害</a:t>
              </a:r>
            </a:p>
          </p:txBody>
        </p:sp>
        <p:sp>
          <p:nvSpPr>
            <p:cNvPr id="8" name="矩形: 圆角 7"/>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一</a:t>
              </a:r>
            </a:p>
          </p:txBody>
        </p:sp>
      </p:grpSp>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404420" y="2042652"/>
            <a:ext cx="3429000" cy="3429000"/>
          </a:xfrm>
          <a:prstGeom prst="rect">
            <a:avLst/>
          </a:prstGeom>
        </p:spPr>
      </p:pic>
    </p:spTree>
  </p:cSld>
  <p:clrMapOvr>
    <a:masterClrMapping/>
  </p:clrMapOvr>
  <p:transition spd="slow" advTm="3000">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251183" y="2644878"/>
            <a:ext cx="615553" cy="3234812"/>
          </a:xfrm>
          <a:prstGeom prst="rect">
            <a:avLst/>
          </a:prstGeom>
          <a:noFill/>
        </p:spPr>
        <p:txBody>
          <a:bodyPr vert="eaVert" wrap="square" rtlCol="0">
            <a:spAutoFit/>
          </a:bodyPr>
          <a:lstStyle/>
          <a:p>
            <a:pPr>
              <a:buClr>
                <a:schemeClr val="bg1"/>
              </a:buClr>
            </a:pPr>
            <a:r>
              <a:rPr lang="zh-CN" altLang="en-US" sz="2800" b="1" dirty="0">
                <a:solidFill>
                  <a:schemeClr val="tx1">
                    <a:lumMod val="85000"/>
                    <a:lumOff val="15000"/>
                  </a:schemeClr>
                </a:solidFill>
                <a:ea typeface="思源黑体" panose="020B0500000000000000" pitchFamily="34" charset="-122"/>
                <a:cs typeface="+mn-ea"/>
              </a:rPr>
              <a:t>容易引发多种疾病</a:t>
            </a:r>
          </a:p>
        </p:txBody>
      </p:sp>
      <p:sp>
        <p:nvSpPr>
          <p:cNvPr id="10" name="文本框 9"/>
          <p:cNvSpPr txBox="1"/>
          <p:nvPr/>
        </p:nvSpPr>
        <p:spPr>
          <a:xfrm>
            <a:off x="3143029" y="2266208"/>
            <a:ext cx="4140448" cy="3464859"/>
          </a:xfrm>
          <a:prstGeom prst="rect">
            <a:avLst/>
          </a:prstGeom>
          <a:noFill/>
        </p:spPr>
        <p:txBody>
          <a:bodyPr wrap="square" rtlCol="0">
            <a:spAutoFit/>
          </a:bodyPr>
          <a:lstStyle>
            <a:defPPr>
              <a:defRPr lang="zh-CN"/>
            </a:defPPr>
            <a:lvl1pPr>
              <a:lnSpc>
                <a:spcPct val="150000"/>
              </a:lnSpc>
              <a:defRPr sz="2000">
                <a:solidFill>
                  <a:srgbClr val="24230E"/>
                </a:solidFill>
                <a:latin typeface="思源黑体 CN Normal" panose="020B0400000000000000" pitchFamily="34" charset="-122"/>
                <a:ea typeface="思源黑体 CN Normal" panose="020B0400000000000000" pitchFamily="34" charset="-122"/>
              </a:defRPr>
            </a:lvl1pPr>
          </a:lstStyle>
          <a:p>
            <a:pPr>
              <a:lnSpc>
                <a:spcPct val="200000"/>
              </a:lnSpc>
            </a:pPr>
            <a:r>
              <a:rPr lang="zh-CN" altLang="en-US" sz="1600" dirty="0">
                <a:solidFill>
                  <a:schemeClr val="tx1">
                    <a:lumMod val="85000"/>
                    <a:lumOff val="15000"/>
                  </a:schemeClr>
                </a:solidFill>
                <a:ea typeface="思源黑体" panose="020B0500000000000000" pitchFamily="34" charset="-122"/>
                <a:cs typeface="+mn-ea"/>
              </a:rPr>
              <a:t>经常食用一些小食品。尤其不符合卫生标准的“三无”食品，其里面含有的多种化学添加剂，如染色剂、防腐剂、甜味剂等，长期食用会导致胃热积滞、食欲下降，甚至厌食、偏食。而长期偏食会导致儿童营养素摄入不足，免疫力下降，因而影响身体正常发育，甚至引发白血病。</a:t>
            </a:r>
          </a:p>
        </p:txBody>
      </p:sp>
      <p:grpSp>
        <p:nvGrpSpPr>
          <p:cNvPr id="4" name="组合 3"/>
          <p:cNvGrpSpPr/>
          <p:nvPr/>
        </p:nvGrpSpPr>
        <p:grpSpPr>
          <a:xfrm>
            <a:off x="2144354" y="1263453"/>
            <a:ext cx="4883128" cy="620490"/>
            <a:chOff x="5032630" y="1248697"/>
            <a:chExt cx="4883128" cy="620490"/>
          </a:xfrm>
        </p:grpSpPr>
        <p:sp>
          <p:nvSpPr>
            <p:cNvPr id="5" name="文本框 4"/>
            <p:cNvSpPr txBox="1"/>
            <p:nvPr/>
          </p:nvSpPr>
          <p:spPr>
            <a:xfrm>
              <a:off x="5577320" y="1284412"/>
              <a:ext cx="4338438" cy="584775"/>
            </a:xfrm>
            <a:prstGeom prst="rect">
              <a:avLst/>
            </a:prstGeom>
            <a:noFill/>
          </p:spPr>
          <p:txBody>
            <a:bodyPr wrap="square" rtlCol="0">
              <a:spAutoFit/>
            </a:bodyPr>
            <a:lstStyle/>
            <a:p>
              <a:pPr>
                <a:buClr>
                  <a:schemeClr val="bg1"/>
                </a:buClr>
              </a:pPr>
              <a:r>
                <a:rPr lang="zh-CN" altLang="en-US" sz="3200" b="1" dirty="0">
                  <a:solidFill>
                    <a:schemeClr val="tx1">
                      <a:lumMod val="85000"/>
                      <a:lumOff val="15000"/>
                    </a:schemeClr>
                  </a:solidFill>
                  <a:ea typeface="思源黑体" panose="020B0500000000000000" pitchFamily="34" charset="-122"/>
                  <a:cs typeface="+mn-ea"/>
                </a:rPr>
                <a:t>小食品对人体的危害</a:t>
              </a:r>
            </a:p>
          </p:txBody>
        </p:sp>
        <p:sp>
          <p:nvSpPr>
            <p:cNvPr id="7" name="矩形: 圆角 6"/>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一</a:t>
              </a:r>
            </a:p>
          </p:txBody>
        </p:sp>
      </p:grpSp>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83477" y="2062409"/>
            <a:ext cx="3872456" cy="3872456"/>
          </a:xfrm>
          <a:prstGeom prst="rect">
            <a:avLst/>
          </a:prstGeom>
        </p:spPr>
      </p:pic>
    </p:spTree>
  </p:cSld>
  <p:clrMapOvr>
    <a:masterClrMapping/>
  </p:clrMapOvr>
  <p:transition spd="slow" advTm="3000">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96000" y="2062766"/>
            <a:ext cx="4470923" cy="3782510"/>
          </a:xfrm>
          <a:prstGeom prst="rect">
            <a:avLst/>
          </a:prstGeom>
          <a:noFill/>
        </p:spPr>
        <p:txBody>
          <a:bodyPr wrap="square" rtlCol="0">
            <a:spAutoFit/>
          </a:bodyPr>
          <a:lstStyle>
            <a:defPPr>
              <a:defRPr lang="zh-CN"/>
            </a:defPPr>
            <a:lvl1pPr>
              <a:lnSpc>
                <a:spcPct val="150000"/>
              </a:lnSpc>
              <a:defRPr>
                <a:solidFill>
                  <a:srgbClr val="24230E"/>
                </a:solidFill>
                <a:latin typeface="思源黑体 CN Normal" panose="020B0400000000000000" pitchFamily="34" charset="-122"/>
                <a:ea typeface="思源黑体 CN Normal" panose="020B0400000000000000" pitchFamily="34" charset="-122"/>
              </a:defRPr>
            </a:lvl1pPr>
          </a:lstStyle>
          <a:p>
            <a:r>
              <a:rPr lang="zh-CN" altLang="en-US" dirty="0">
                <a:ea typeface="思源黑体" panose="020B0500000000000000" pitchFamily="34" charset="-122"/>
                <a:cs typeface="+mn-ea"/>
              </a:rPr>
              <a:t>食品加工小作坊的生产环境普遍较差。多数小作坊在乡镇中或者城乡结合部。由于环境限制，多数小作坊没有专门的生产场所，原料区、加工区和产品区不分，生产与生活居所在一起混用，且无防虫、防尘、防鼠措施，卫生较差。原料不把关，出厂不检验，易受各种污染。目前小作坊的生产条件差是引起二次污染造成食品安全问题的重要隐患之一。</a:t>
            </a:r>
          </a:p>
        </p:txBody>
      </p:sp>
      <p:grpSp>
        <p:nvGrpSpPr>
          <p:cNvPr id="5" name="组合 4"/>
          <p:cNvGrpSpPr/>
          <p:nvPr/>
        </p:nvGrpSpPr>
        <p:grpSpPr>
          <a:xfrm>
            <a:off x="2144354" y="1263453"/>
            <a:ext cx="4883128" cy="620490"/>
            <a:chOff x="5032630" y="1248697"/>
            <a:chExt cx="4883128" cy="620490"/>
          </a:xfrm>
        </p:grpSpPr>
        <p:sp>
          <p:nvSpPr>
            <p:cNvPr id="6" name="文本框 5"/>
            <p:cNvSpPr txBox="1"/>
            <p:nvPr/>
          </p:nvSpPr>
          <p:spPr>
            <a:xfrm>
              <a:off x="5577320" y="1284412"/>
              <a:ext cx="4338438" cy="584775"/>
            </a:xfrm>
            <a:prstGeom prst="rect">
              <a:avLst/>
            </a:prstGeom>
            <a:noFill/>
          </p:spPr>
          <p:txBody>
            <a:bodyPr wrap="square" rtlCol="0">
              <a:spAutoFit/>
            </a:bodyPr>
            <a:lstStyle/>
            <a:p>
              <a:pPr>
                <a:buClr>
                  <a:schemeClr val="bg1"/>
                </a:buClr>
              </a:pPr>
              <a:r>
                <a:rPr lang="zh-CN" altLang="en-US" sz="3200" b="1" dirty="0">
                  <a:solidFill>
                    <a:schemeClr val="tx1">
                      <a:lumMod val="85000"/>
                      <a:lumOff val="15000"/>
                    </a:schemeClr>
                  </a:solidFill>
                  <a:ea typeface="思源黑体" panose="020B0500000000000000" pitchFamily="34" charset="-122"/>
                  <a:cs typeface="+mn-ea"/>
                </a:rPr>
                <a:t>恶劣的加工环境</a:t>
              </a:r>
            </a:p>
          </p:txBody>
        </p:sp>
        <p:sp>
          <p:nvSpPr>
            <p:cNvPr id="7" name="矩形: 圆角 6"/>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一</a:t>
              </a:r>
            </a:p>
          </p:txBody>
        </p:sp>
      </p:grpSp>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27903" y="2163095"/>
            <a:ext cx="3682181" cy="3682181"/>
          </a:xfrm>
          <a:prstGeom prst="rect">
            <a:avLst/>
          </a:prstGeom>
        </p:spPr>
      </p:pic>
    </p:spTree>
  </p:cSld>
  <p:clrMapOvr>
    <a:masterClrMapping/>
  </p:clrMapOvr>
  <p:transition spd="slow" advTm="3000">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187473" y="2236607"/>
            <a:ext cx="3993968" cy="461665"/>
          </a:xfrm>
          <a:prstGeom prst="rect">
            <a:avLst/>
          </a:prstGeom>
          <a:noFill/>
        </p:spPr>
        <p:txBody>
          <a:bodyPr wrap="square" rtlCol="0">
            <a:spAutoFit/>
          </a:bodyPr>
          <a:lstStyle/>
          <a:p>
            <a:pPr>
              <a:buClr>
                <a:schemeClr val="bg1"/>
              </a:buClr>
            </a:pPr>
            <a:r>
              <a:rPr lang="zh-CN" altLang="en-US" sz="2400" b="1" dirty="0">
                <a:solidFill>
                  <a:schemeClr val="tx1">
                    <a:lumMod val="85000"/>
                    <a:lumOff val="15000"/>
                  </a:schemeClr>
                </a:solidFill>
                <a:ea typeface="思源黑体" panose="020B0500000000000000" pitchFamily="34" charset="-122"/>
                <a:cs typeface="+mn-ea"/>
              </a:rPr>
              <a:t>乱用或超量使用食品添加剂</a:t>
            </a:r>
          </a:p>
        </p:txBody>
      </p:sp>
      <p:sp>
        <p:nvSpPr>
          <p:cNvPr id="6" name="文本框 5"/>
          <p:cNvSpPr txBox="1"/>
          <p:nvPr/>
        </p:nvSpPr>
        <p:spPr>
          <a:xfrm>
            <a:off x="2187473" y="2774072"/>
            <a:ext cx="4179404" cy="2951514"/>
          </a:xfrm>
          <a:prstGeom prst="rect">
            <a:avLst/>
          </a:prstGeom>
          <a:noFill/>
        </p:spPr>
        <p:txBody>
          <a:bodyPr wrap="square" rtlCol="0">
            <a:spAutoFit/>
          </a:bodyPr>
          <a:lstStyle>
            <a:defPPr>
              <a:defRPr lang="zh-CN"/>
            </a:defPPr>
            <a:lvl1pPr>
              <a:lnSpc>
                <a:spcPct val="150000"/>
              </a:lnSpc>
              <a:defRPr sz="2000">
                <a:solidFill>
                  <a:srgbClr val="24230E"/>
                </a:solidFill>
                <a:latin typeface="思源黑体 CN Normal" panose="020B0400000000000000" pitchFamily="34" charset="-122"/>
                <a:ea typeface="思源黑体 CN Normal" panose="020B0400000000000000" pitchFamily="34" charset="-122"/>
              </a:defRPr>
            </a:lvl1pPr>
          </a:lstStyle>
          <a:p>
            <a:r>
              <a:rPr lang="zh-CN" altLang="en-US" sz="1800" dirty="0">
                <a:solidFill>
                  <a:schemeClr val="tx1">
                    <a:lumMod val="85000"/>
                    <a:lumOff val="15000"/>
                  </a:schemeClr>
                </a:solidFill>
                <a:ea typeface="思源黑体" panose="020B0500000000000000" pitchFamily="34" charset="-122"/>
                <a:cs typeface="+mn-ea"/>
              </a:rPr>
              <a:t>小作坊存在的主要问题有生产经营人员卫生知识缺乏，个人卫生较差；生产场所卫生条件差，加工场所狭小拥挤，功能用房不足；生产设备简陋，手工操作为主，食品质量难以保证；食品无生产日期、保质期或填写不准确；乱用或超量使用食品添加剂；</a:t>
            </a:r>
          </a:p>
        </p:txBody>
      </p:sp>
      <p:grpSp>
        <p:nvGrpSpPr>
          <p:cNvPr id="13" name="组合 12"/>
          <p:cNvGrpSpPr/>
          <p:nvPr/>
        </p:nvGrpSpPr>
        <p:grpSpPr>
          <a:xfrm>
            <a:off x="2144354" y="1263453"/>
            <a:ext cx="4883128" cy="620490"/>
            <a:chOff x="5032630" y="1248697"/>
            <a:chExt cx="4883128" cy="620490"/>
          </a:xfrm>
        </p:grpSpPr>
        <p:sp>
          <p:nvSpPr>
            <p:cNvPr id="21" name="文本框 20"/>
            <p:cNvSpPr txBox="1"/>
            <p:nvPr/>
          </p:nvSpPr>
          <p:spPr>
            <a:xfrm>
              <a:off x="5577320" y="1284412"/>
              <a:ext cx="4338438" cy="584775"/>
            </a:xfrm>
            <a:prstGeom prst="rect">
              <a:avLst/>
            </a:prstGeom>
            <a:noFill/>
          </p:spPr>
          <p:txBody>
            <a:bodyPr wrap="square" rtlCol="0">
              <a:spAutoFit/>
            </a:bodyPr>
            <a:lstStyle/>
            <a:p>
              <a:pPr>
                <a:buClr>
                  <a:schemeClr val="bg1"/>
                </a:buClr>
              </a:pPr>
              <a:r>
                <a:rPr lang="zh-CN" altLang="en-US" sz="3200" b="1" dirty="0">
                  <a:solidFill>
                    <a:schemeClr val="tx1">
                      <a:lumMod val="85000"/>
                      <a:lumOff val="15000"/>
                    </a:schemeClr>
                  </a:solidFill>
                  <a:ea typeface="思源黑体" panose="020B0500000000000000" pitchFamily="34" charset="-122"/>
                  <a:cs typeface="+mn-ea"/>
                </a:rPr>
                <a:t>小食品对人体的危害</a:t>
              </a:r>
            </a:p>
          </p:txBody>
        </p:sp>
        <p:sp>
          <p:nvSpPr>
            <p:cNvPr id="22" name="矩形: 圆角 21"/>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一</a:t>
              </a:r>
            </a:p>
          </p:txBody>
        </p:sp>
      </p:grpSp>
      <p:grpSp>
        <p:nvGrpSpPr>
          <p:cNvPr id="41" name="组合 40"/>
          <p:cNvGrpSpPr/>
          <p:nvPr/>
        </p:nvGrpSpPr>
        <p:grpSpPr>
          <a:xfrm>
            <a:off x="9497159" y="3365638"/>
            <a:ext cx="918448" cy="918448"/>
            <a:chOff x="8579288" y="4231453"/>
            <a:chExt cx="918448" cy="918448"/>
          </a:xfrm>
        </p:grpSpPr>
        <p:sp>
          <p:nvSpPr>
            <p:cNvPr id="25" name="椭圆 24"/>
            <p:cNvSpPr/>
            <p:nvPr/>
          </p:nvSpPr>
          <p:spPr>
            <a:xfrm>
              <a:off x="8579288" y="4231453"/>
              <a:ext cx="918448" cy="918448"/>
            </a:xfrm>
            <a:prstGeom prst="ellipse">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ea typeface="思源黑体" panose="020B0500000000000000" pitchFamily="34" charset="-122"/>
                  <a:cs typeface="+mn-ea"/>
                </a:rPr>
                <a:t>防腐剂</a:t>
              </a:r>
            </a:p>
          </p:txBody>
        </p:sp>
        <p:cxnSp>
          <p:nvCxnSpPr>
            <p:cNvPr id="5" name="直接连接符 4"/>
            <p:cNvCxnSpPr/>
            <p:nvPr/>
          </p:nvCxnSpPr>
          <p:spPr>
            <a:xfrm>
              <a:off x="8753150" y="4322527"/>
              <a:ext cx="637567" cy="6779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 name="组合 39"/>
          <p:cNvGrpSpPr/>
          <p:nvPr/>
        </p:nvGrpSpPr>
        <p:grpSpPr>
          <a:xfrm>
            <a:off x="8147701" y="4572888"/>
            <a:ext cx="918448" cy="918448"/>
            <a:chOff x="7150872" y="4231453"/>
            <a:chExt cx="918448" cy="918448"/>
          </a:xfrm>
        </p:grpSpPr>
        <p:sp>
          <p:nvSpPr>
            <p:cNvPr id="24" name="椭圆 23"/>
            <p:cNvSpPr/>
            <p:nvPr/>
          </p:nvSpPr>
          <p:spPr>
            <a:xfrm>
              <a:off x="7150872" y="4231453"/>
              <a:ext cx="918448" cy="918448"/>
            </a:xfrm>
            <a:prstGeom prst="ellipse">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ea typeface="思源黑体" panose="020B0500000000000000" pitchFamily="34" charset="-122"/>
                  <a:cs typeface="+mn-ea"/>
                </a:rPr>
                <a:t>漂白剂</a:t>
              </a:r>
            </a:p>
          </p:txBody>
        </p:sp>
        <p:cxnSp>
          <p:nvCxnSpPr>
            <p:cNvPr id="31" name="直接连接符 30"/>
            <p:cNvCxnSpPr/>
            <p:nvPr/>
          </p:nvCxnSpPr>
          <p:spPr>
            <a:xfrm>
              <a:off x="7291312" y="4322527"/>
              <a:ext cx="637567" cy="6779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6798065" y="3368799"/>
            <a:ext cx="918448" cy="918448"/>
            <a:chOff x="5795877" y="4231453"/>
            <a:chExt cx="918448" cy="918448"/>
          </a:xfrm>
        </p:grpSpPr>
        <p:sp>
          <p:nvSpPr>
            <p:cNvPr id="27" name="椭圆 26"/>
            <p:cNvSpPr/>
            <p:nvPr/>
          </p:nvSpPr>
          <p:spPr>
            <a:xfrm>
              <a:off x="5795877" y="4231453"/>
              <a:ext cx="918448" cy="918448"/>
            </a:xfrm>
            <a:prstGeom prst="ellipse">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ea typeface="思源黑体" panose="020B0500000000000000" pitchFamily="34" charset="-122"/>
                  <a:cs typeface="+mn-ea"/>
                </a:rPr>
                <a:t>甲醛</a:t>
              </a:r>
            </a:p>
          </p:txBody>
        </p:sp>
        <p:cxnSp>
          <p:nvCxnSpPr>
            <p:cNvPr id="32" name="直接连接符 31"/>
            <p:cNvCxnSpPr/>
            <p:nvPr/>
          </p:nvCxnSpPr>
          <p:spPr>
            <a:xfrm>
              <a:off x="5936317" y="4322527"/>
              <a:ext cx="637567" cy="6779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9497159" y="2158388"/>
            <a:ext cx="918448" cy="918448"/>
            <a:chOff x="9562739" y="2598474"/>
            <a:chExt cx="918448" cy="918448"/>
          </a:xfrm>
        </p:grpSpPr>
        <p:sp>
          <p:nvSpPr>
            <p:cNvPr id="26" name="椭圆 25"/>
            <p:cNvSpPr/>
            <p:nvPr/>
          </p:nvSpPr>
          <p:spPr>
            <a:xfrm>
              <a:off x="9562739" y="2598474"/>
              <a:ext cx="918448" cy="918448"/>
            </a:xfrm>
            <a:prstGeom prst="ellipse">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ea typeface="思源黑体" panose="020B0500000000000000" pitchFamily="34" charset="-122"/>
                  <a:cs typeface="+mn-ea"/>
                </a:rPr>
                <a:t>塑化剂</a:t>
              </a:r>
            </a:p>
          </p:txBody>
        </p:sp>
        <p:cxnSp>
          <p:nvCxnSpPr>
            <p:cNvPr id="33" name="直接连接符 32"/>
            <p:cNvCxnSpPr/>
            <p:nvPr/>
          </p:nvCxnSpPr>
          <p:spPr>
            <a:xfrm>
              <a:off x="9739779" y="2718702"/>
              <a:ext cx="637567" cy="6779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6798065" y="2164710"/>
            <a:ext cx="918448" cy="918448"/>
            <a:chOff x="6960924" y="2597638"/>
            <a:chExt cx="918448" cy="918448"/>
          </a:xfrm>
        </p:grpSpPr>
        <p:sp>
          <p:nvSpPr>
            <p:cNvPr id="2" name="椭圆 1"/>
            <p:cNvSpPr/>
            <p:nvPr/>
          </p:nvSpPr>
          <p:spPr>
            <a:xfrm>
              <a:off x="6960924" y="2597638"/>
              <a:ext cx="918448" cy="918448"/>
            </a:xfrm>
            <a:prstGeom prst="ellipse">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ea typeface="思源黑体" panose="020B0500000000000000" pitchFamily="34" charset="-122"/>
                  <a:cs typeface="+mn-ea"/>
                </a:rPr>
                <a:t>漂白剂</a:t>
              </a:r>
            </a:p>
          </p:txBody>
        </p:sp>
        <p:cxnSp>
          <p:nvCxnSpPr>
            <p:cNvPr id="34" name="直接连接符 33"/>
            <p:cNvCxnSpPr/>
            <p:nvPr/>
          </p:nvCxnSpPr>
          <p:spPr>
            <a:xfrm>
              <a:off x="7101365" y="2711545"/>
              <a:ext cx="637567" cy="6779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6798065" y="4572888"/>
            <a:ext cx="918448" cy="918448"/>
            <a:chOff x="7345171" y="5284084"/>
            <a:chExt cx="918448" cy="918448"/>
          </a:xfrm>
        </p:grpSpPr>
        <p:sp>
          <p:nvSpPr>
            <p:cNvPr id="29" name="椭圆 28"/>
            <p:cNvSpPr/>
            <p:nvPr/>
          </p:nvSpPr>
          <p:spPr>
            <a:xfrm>
              <a:off x="7345171" y="5284084"/>
              <a:ext cx="918448" cy="918448"/>
            </a:xfrm>
            <a:prstGeom prst="ellipse">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ea typeface="思源黑体" panose="020B0500000000000000" pitchFamily="34" charset="-122"/>
                  <a:cs typeface="+mn-ea"/>
                </a:rPr>
                <a:t>罂粟壳</a:t>
              </a:r>
            </a:p>
          </p:txBody>
        </p:sp>
        <p:cxnSp>
          <p:nvCxnSpPr>
            <p:cNvPr id="35" name="直接连接符 34"/>
            <p:cNvCxnSpPr/>
            <p:nvPr/>
          </p:nvCxnSpPr>
          <p:spPr>
            <a:xfrm>
              <a:off x="7485611" y="5404312"/>
              <a:ext cx="637567" cy="6779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8147701" y="2164710"/>
            <a:ext cx="918448" cy="918448"/>
            <a:chOff x="8717491" y="2598474"/>
            <a:chExt cx="918448" cy="918448"/>
          </a:xfrm>
        </p:grpSpPr>
        <p:sp>
          <p:nvSpPr>
            <p:cNvPr id="23" name="椭圆 22"/>
            <p:cNvSpPr/>
            <p:nvPr/>
          </p:nvSpPr>
          <p:spPr>
            <a:xfrm>
              <a:off x="8717491" y="2598474"/>
              <a:ext cx="918448" cy="918448"/>
            </a:xfrm>
            <a:prstGeom prst="ellipse">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ea typeface="思源黑体" panose="020B0500000000000000" pitchFamily="34" charset="-122"/>
                  <a:cs typeface="+mn-ea"/>
                </a:rPr>
                <a:t>亚硝酸盐</a:t>
              </a:r>
            </a:p>
          </p:txBody>
        </p:sp>
        <p:cxnSp>
          <p:nvCxnSpPr>
            <p:cNvPr id="36" name="直接连接符 35"/>
            <p:cNvCxnSpPr/>
            <p:nvPr/>
          </p:nvCxnSpPr>
          <p:spPr>
            <a:xfrm>
              <a:off x="8873252" y="2718701"/>
              <a:ext cx="637567" cy="6779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8147701" y="3368799"/>
            <a:ext cx="918448" cy="918448"/>
            <a:chOff x="7345171" y="3060139"/>
            <a:chExt cx="918448" cy="918448"/>
          </a:xfrm>
        </p:grpSpPr>
        <p:sp>
          <p:nvSpPr>
            <p:cNvPr id="30" name="椭圆 29"/>
            <p:cNvSpPr/>
            <p:nvPr/>
          </p:nvSpPr>
          <p:spPr>
            <a:xfrm>
              <a:off x="7345171" y="3060139"/>
              <a:ext cx="918448" cy="918448"/>
            </a:xfrm>
            <a:prstGeom prst="ellipse">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ea typeface="思源黑体" panose="020B0500000000000000" pitchFamily="34" charset="-122"/>
                  <a:cs typeface="+mn-ea"/>
                </a:rPr>
                <a:t>染色剂</a:t>
              </a:r>
            </a:p>
          </p:txBody>
        </p:sp>
        <p:cxnSp>
          <p:nvCxnSpPr>
            <p:cNvPr id="37" name="直接连接符 36"/>
            <p:cNvCxnSpPr/>
            <p:nvPr/>
          </p:nvCxnSpPr>
          <p:spPr>
            <a:xfrm>
              <a:off x="7523988" y="3163611"/>
              <a:ext cx="637567" cy="6779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9497159" y="4572888"/>
            <a:ext cx="918448" cy="918448"/>
            <a:chOff x="10000066" y="4231453"/>
            <a:chExt cx="918448" cy="918448"/>
          </a:xfrm>
        </p:grpSpPr>
        <p:sp>
          <p:nvSpPr>
            <p:cNvPr id="28" name="椭圆 27"/>
            <p:cNvSpPr/>
            <p:nvPr/>
          </p:nvSpPr>
          <p:spPr>
            <a:xfrm>
              <a:off x="10000066" y="4231453"/>
              <a:ext cx="918448" cy="918448"/>
            </a:xfrm>
            <a:prstGeom prst="ellipse">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ea typeface="思源黑体" panose="020B0500000000000000" pitchFamily="34" charset="-122"/>
                  <a:cs typeface="+mn-ea"/>
                </a:rPr>
                <a:t>瘦肉精</a:t>
              </a:r>
            </a:p>
          </p:txBody>
        </p:sp>
        <p:cxnSp>
          <p:nvCxnSpPr>
            <p:cNvPr id="42" name="直接连接符 41"/>
            <p:cNvCxnSpPr/>
            <p:nvPr/>
          </p:nvCxnSpPr>
          <p:spPr>
            <a:xfrm>
              <a:off x="10162403" y="4351681"/>
              <a:ext cx="637567" cy="6779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advTm="3000">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7868"/>
            <a:ext cx="12192000" cy="6899293"/>
          </a:xfrm>
          <a:prstGeom prst="rect">
            <a:avLst/>
          </a:prstGeom>
        </p:spPr>
      </p:pic>
      <p:grpSp>
        <p:nvGrpSpPr>
          <p:cNvPr id="49" name="组合 48"/>
          <p:cNvGrpSpPr/>
          <p:nvPr/>
        </p:nvGrpSpPr>
        <p:grpSpPr>
          <a:xfrm>
            <a:off x="0" y="0"/>
            <a:ext cx="12192000" cy="6885905"/>
            <a:chOff x="2161475" y="333699"/>
            <a:chExt cx="12192000" cy="6885905"/>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xmlns="" val="0"/>
                </a:ext>
              </a:extLst>
            </a:blip>
            <a:srcRect t="3981" r="49100"/>
            <a:stretch>
              <a:fillRect/>
            </a:stretch>
          </p:blipFill>
          <p:spPr>
            <a:xfrm>
              <a:off x="2161475" y="632332"/>
              <a:ext cx="6205778" cy="5853328"/>
            </a:xfrm>
            <a:custGeom>
              <a:avLst/>
              <a:gdLst>
                <a:gd name="connsiteX0" fmla="*/ 0 w 12319819"/>
                <a:gd name="connsiteY0" fmla="*/ 0 h 5853328"/>
                <a:gd name="connsiteX1" fmla="*/ 9491081 w 12319819"/>
                <a:gd name="connsiteY1" fmla="*/ 0 h 5853328"/>
                <a:gd name="connsiteX2" fmla="*/ 9491081 w 12319819"/>
                <a:gd name="connsiteY2" fmla="*/ 2708787 h 5853328"/>
                <a:gd name="connsiteX3" fmla="*/ 12319819 w 12319819"/>
                <a:gd name="connsiteY3" fmla="*/ 2708787 h 5853328"/>
                <a:gd name="connsiteX4" fmla="*/ 12319819 w 12319819"/>
                <a:gd name="connsiteY4" fmla="*/ 5853328 h 5853328"/>
                <a:gd name="connsiteX5" fmla="*/ 0 w 12319819"/>
                <a:gd name="connsiteY5" fmla="*/ 5853328 h 5853328"/>
                <a:gd name="connsiteX6" fmla="*/ 0 w 12319819"/>
                <a:gd name="connsiteY6" fmla="*/ 0 h 585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9819" h="5853328">
                  <a:moveTo>
                    <a:pt x="0" y="0"/>
                  </a:moveTo>
                  <a:lnTo>
                    <a:pt x="9491081" y="0"/>
                  </a:lnTo>
                  <a:lnTo>
                    <a:pt x="9491081" y="2708787"/>
                  </a:lnTo>
                  <a:lnTo>
                    <a:pt x="12319819" y="2708787"/>
                  </a:lnTo>
                  <a:lnTo>
                    <a:pt x="12319819" y="5853328"/>
                  </a:lnTo>
                  <a:lnTo>
                    <a:pt x="0" y="5853328"/>
                  </a:lnTo>
                  <a:lnTo>
                    <a:pt x="0" y="0"/>
                  </a:lnTo>
                  <a:close/>
                </a:path>
              </a:pathLst>
            </a:custGeom>
          </p:spPr>
        </p:pic>
        <p:grpSp>
          <p:nvGrpSpPr>
            <p:cNvPr id="37" name="组合 36"/>
            <p:cNvGrpSpPr/>
            <p:nvPr/>
          </p:nvGrpSpPr>
          <p:grpSpPr>
            <a:xfrm>
              <a:off x="2161475" y="333699"/>
              <a:ext cx="12192000" cy="6885905"/>
              <a:chOff x="67204" y="-25510"/>
              <a:chExt cx="12192000" cy="6885905"/>
            </a:xfrm>
          </p:grpSpPr>
          <p:pic>
            <p:nvPicPr>
              <p:cNvPr id="28" name="图片 27"/>
              <p:cNvPicPr>
                <a:picLocks noChangeAspect="1"/>
              </p:cNvPicPr>
              <p:nvPr/>
            </p:nvPicPr>
            <p:blipFill rotWithShape="1">
              <a:blip r:embed="rId5" cstate="print">
                <a:extLst>
                  <a:ext uri="{28A0092B-C50C-407E-A947-70E740481C1C}">
                    <a14:useLocalDpi xmlns:a14="http://schemas.microsoft.com/office/drawing/2010/main" xmlns="" val="0"/>
                  </a:ext>
                </a:extLst>
              </a:blip>
              <a:srcRect t="-1" b="44750"/>
              <a:stretch>
                <a:fillRect/>
              </a:stretch>
            </p:blipFill>
            <p:spPr>
              <a:xfrm>
                <a:off x="67204" y="-25510"/>
                <a:ext cx="12192000" cy="3368108"/>
              </a:xfrm>
              <a:prstGeom prst="rect">
                <a:avLst/>
              </a:prstGeom>
            </p:spPr>
          </p:pic>
          <p:pic>
            <p:nvPicPr>
              <p:cNvPr id="36" name="图片 35"/>
              <p:cNvPicPr>
                <a:picLocks noChangeAspect="1"/>
              </p:cNvPicPr>
              <p:nvPr/>
            </p:nvPicPr>
            <p:blipFill rotWithShape="1">
              <a:blip r:embed="rId5" cstate="print">
                <a:lum bright="70000" contrast="-70000"/>
                <a:extLst>
                  <a:ext uri="{28A0092B-C50C-407E-A947-70E740481C1C}">
                    <a14:useLocalDpi xmlns:a14="http://schemas.microsoft.com/office/drawing/2010/main" xmlns="" val="0"/>
                  </a:ext>
                </a:extLst>
              </a:blip>
              <a:srcRect t="30662" b="140"/>
              <a:stretch>
                <a:fillRect/>
              </a:stretch>
            </p:blipFill>
            <p:spPr>
              <a:xfrm>
                <a:off x="67204" y="2642032"/>
                <a:ext cx="12192000" cy="4218363"/>
              </a:xfrm>
              <a:prstGeom prst="rect">
                <a:avLst/>
              </a:prstGeom>
            </p:spPr>
          </p:pic>
        </p:grpSp>
      </p:grpSp>
      <p:sp>
        <p:nvSpPr>
          <p:cNvPr id="21" name="文本框 20"/>
          <p:cNvSpPr txBox="1"/>
          <p:nvPr/>
        </p:nvSpPr>
        <p:spPr>
          <a:xfrm>
            <a:off x="5342258" y="2289306"/>
            <a:ext cx="5060271" cy="1754326"/>
          </a:xfrm>
          <a:prstGeom prst="rect">
            <a:avLst/>
          </a:prstGeom>
          <a:noFill/>
        </p:spPr>
        <p:txBody>
          <a:bodyPr wrap="square" rtlCol="0">
            <a:spAutoFit/>
          </a:bodyPr>
          <a:lstStyle/>
          <a:p>
            <a:pPr algn="ctr">
              <a:buClr>
                <a:schemeClr val="bg1"/>
              </a:buClr>
            </a:pPr>
            <a:r>
              <a:rPr lang="zh-CN" altLang="en-US" sz="5400" b="1" dirty="0">
                <a:solidFill>
                  <a:schemeClr val="tx1">
                    <a:lumMod val="85000"/>
                    <a:lumOff val="15000"/>
                  </a:schemeClr>
                </a:solidFill>
                <a:ea typeface="思源黑体" panose="020B0500000000000000" pitchFamily="34" charset="-122"/>
                <a:cs typeface="+mn-ea"/>
              </a:rPr>
              <a:t>中学生食品安全应注意的问题</a:t>
            </a:r>
          </a:p>
        </p:txBody>
      </p:sp>
      <p:grpSp>
        <p:nvGrpSpPr>
          <p:cNvPr id="23" name="组合 22"/>
          <p:cNvGrpSpPr/>
          <p:nvPr/>
        </p:nvGrpSpPr>
        <p:grpSpPr>
          <a:xfrm>
            <a:off x="5903982" y="1397337"/>
            <a:ext cx="3102268" cy="794084"/>
            <a:chOff x="5528447" y="1676824"/>
            <a:chExt cx="3102268" cy="794084"/>
          </a:xfrm>
          <a:solidFill>
            <a:srgbClr val="009944"/>
          </a:solidFill>
        </p:grpSpPr>
        <p:sp>
          <p:nvSpPr>
            <p:cNvPr id="24" name="矩形: 圆角 23"/>
            <p:cNvSpPr/>
            <p:nvPr/>
          </p:nvSpPr>
          <p:spPr>
            <a:xfrm>
              <a:off x="5528447" y="1676824"/>
              <a:ext cx="794084" cy="794084"/>
            </a:xfrm>
            <a:prstGeom prst="round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ea typeface="思源黑体" panose="020B0500000000000000" pitchFamily="34" charset="-122"/>
                  <a:cs typeface="+mn-ea"/>
                </a:rPr>
                <a:t>第</a:t>
              </a:r>
            </a:p>
          </p:txBody>
        </p:sp>
        <p:sp>
          <p:nvSpPr>
            <p:cNvPr id="25" name="矩形: 圆角 24"/>
            <p:cNvSpPr/>
            <p:nvPr/>
          </p:nvSpPr>
          <p:spPr>
            <a:xfrm>
              <a:off x="6682539" y="1676824"/>
              <a:ext cx="794084" cy="794084"/>
            </a:xfrm>
            <a:prstGeom prst="round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ea typeface="思源黑体" panose="020B0500000000000000" pitchFamily="34" charset="-122"/>
                  <a:cs typeface="+mn-ea"/>
                </a:rPr>
                <a:t>三</a:t>
              </a:r>
            </a:p>
          </p:txBody>
        </p:sp>
        <p:sp>
          <p:nvSpPr>
            <p:cNvPr id="27" name="矩形: 圆角 26"/>
            <p:cNvSpPr/>
            <p:nvPr/>
          </p:nvSpPr>
          <p:spPr>
            <a:xfrm>
              <a:off x="7836631" y="1676824"/>
              <a:ext cx="794084" cy="794084"/>
            </a:xfrm>
            <a:prstGeom prst="round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ea typeface="思源黑体" panose="020B0500000000000000" pitchFamily="34" charset="-122"/>
                  <a:cs typeface="+mn-ea"/>
                </a:rPr>
                <a:t>章</a:t>
              </a:r>
            </a:p>
          </p:txBody>
        </p:sp>
      </p:grpSp>
      <p:pic>
        <p:nvPicPr>
          <p:cNvPr id="3" name="图片 2"/>
          <p:cNvPicPr>
            <a:picLocks noChangeAspect="1"/>
          </p:cNvPicPr>
          <p:nvPr/>
        </p:nvPicPr>
        <p:blipFill rotWithShape="1">
          <a:blip r:embed="rId6" cstate="print">
            <a:extLst>
              <a:ext uri="{28A0092B-C50C-407E-A947-70E740481C1C}">
                <a14:useLocalDpi xmlns:a14="http://schemas.microsoft.com/office/drawing/2010/main" xmlns="" val="0"/>
              </a:ext>
            </a:extLst>
          </a:blip>
          <a:srcRect l="51602" t="11469" r="1165" b="42939"/>
          <a:stretch>
            <a:fillRect/>
          </a:stretch>
        </p:blipFill>
        <p:spPr>
          <a:xfrm>
            <a:off x="2144437" y="1684054"/>
            <a:ext cx="3239249" cy="312665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advTm="3000">
        <p14:prism/>
      </p:transition>
    </mc:Choice>
    <mc:Fallback>
      <p:transition spd="slow" advTm="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对话气泡: 矩形 5"/>
          <p:cNvSpPr/>
          <p:nvPr/>
        </p:nvSpPr>
        <p:spPr>
          <a:xfrm>
            <a:off x="2363247" y="2449561"/>
            <a:ext cx="4037554" cy="3378050"/>
          </a:xfrm>
          <a:prstGeom prst="wedgeRectCallout">
            <a:avLst>
              <a:gd name="adj1" fmla="val 57037"/>
              <a:gd name="adj2" fmla="val -2378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993844" y="2927610"/>
            <a:ext cx="2826853" cy="2242602"/>
          </a:xfrm>
          <a:prstGeom prst="rect">
            <a:avLst/>
          </a:prstGeom>
        </p:spPr>
        <p:txBody>
          <a:bodyPr wrap="square">
            <a:spAutoFit/>
          </a:bodyPr>
          <a:lstStyle/>
          <a:p>
            <a:pPr>
              <a:lnSpc>
                <a:spcPct val="150000"/>
              </a:lnSpc>
            </a:pPr>
            <a:r>
              <a:rPr lang="zh-CN" altLang="en-US" sz="2400" dirty="0">
                <a:solidFill>
                  <a:schemeClr val="tx1">
                    <a:lumMod val="85000"/>
                    <a:lumOff val="15000"/>
                  </a:schemeClr>
                </a:solidFill>
                <a:ea typeface="思源黑体" panose="020B0500000000000000" pitchFamily="34" charset="-122"/>
                <a:cs typeface="+mn-ea"/>
              </a:rPr>
              <a:t>到正规商店里购买，不买校园周边、街头巷尾的“三无”食品。</a:t>
            </a:r>
          </a:p>
        </p:txBody>
      </p:sp>
      <p:grpSp>
        <p:nvGrpSpPr>
          <p:cNvPr id="3" name="组合 2"/>
          <p:cNvGrpSpPr/>
          <p:nvPr/>
        </p:nvGrpSpPr>
        <p:grpSpPr>
          <a:xfrm>
            <a:off x="2144354" y="1263453"/>
            <a:ext cx="6380214" cy="620490"/>
            <a:chOff x="5032630" y="1248697"/>
            <a:chExt cx="6380214" cy="620490"/>
          </a:xfrm>
        </p:grpSpPr>
        <p:sp>
          <p:nvSpPr>
            <p:cNvPr id="4" name="文本框 3"/>
            <p:cNvSpPr txBox="1"/>
            <p:nvPr/>
          </p:nvSpPr>
          <p:spPr>
            <a:xfrm>
              <a:off x="5577320" y="1284412"/>
              <a:ext cx="5835524" cy="584775"/>
            </a:xfrm>
            <a:prstGeom prst="rect">
              <a:avLst/>
            </a:prstGeom>
            <a:noFill/>
          </p:spPr>
          <p:txBody>
            <a:bodyPr wrap="square" rtlCol="0">
              <a:spAutoFit/>
            </a:bodyPr>
            <a:lstStyle/>
            <a:p>
              <a:pPr>
                <a:buClr>
                  <a:schemeClr val="bg1"/>
                </a:buClr>
              </a:pPr>
              <a:r>
                <a:rPr lang="zh-CN" altLang="en-US" sz="3200" b="1" dirty="0">
                  <a:solidFill>
                    <a:schemeClr val="tx1">
                      <a:lumMod val="85000"/>
                      <a:lumOff val="15000"/>
                    </a:schemeClr>
                  </a:solidFill>
                  <a:ea typeface="思源黑体" panose="020B0500000000000000" pitchFamily="34" charset="-122"/>
                  <a:cs typeface="+mn-ea"/>
                </a:rPr>
                <a:t>中学生食品安全应注意的问题</a:t>
              </a:r>
            </a:p>
          </p:txBody>
        </p:sp>
        <p:sp>
          <p:nvSpPr>
            <p:cNvPr id="5" name="矩形: 圆角 4"/>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一</a:t>
              </a:r>
            </a:p>
          </p:txBody>
        </p:sp>
      </p:grpSp>
      <p:grpSp>
        <p:nvGrpSpPr>
          <p:cNvPr id="13" name="组合 12"/>
          <p:cNvGrpSpPr/>
          <p:nvPr/>
        </p:nvGrpSpPr>
        <p:grpSpPr>
          <a:xfrm>
            <a:off x="6711928" y="2627517"/>
            <a:ext cx="3877413" cy="3051256"/>
            <a:chOff x="7427238" y="2670606"/>
            <a:chExt cx="3286037" cy="2585884"/>
          </a:xfrm>
        </p:grpSpPr>
        <p:sp>
          <p:nvSpPr>
            <p:cNvPr id="8" name="椭圆 7"/>
            <p:cNvSpPr/>
            <p:nvPr/>
          </p:nvSpPr>
          <p:spPr>
            <a:xfrm>
              <a:off x="7777315" y="2670606"/>
              <a:ext cx="2585884" cy="2585884"/>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27238" y="2801538"/>
              <a:ext cx="3286037" cy="2324019"/>
            </a:xfrm>
            <a:prstGeom prst="rect">
              <a:avLst/>
            </a:prstGeom>
          </p:spPr>
        </p:pic>
        <p:cxnSp>
          <p:nvCxnSpPr>
            <p:cNvPr id="11" name="直接连接符 10"/>
            <p:cNvCxnSpPr/>
            <p:nvPr/>
          </p:nvCxnSpPr>
          <p:spPr>
            <a:xfrm>
              <a:off x="8288594" y="2927610"/>
              <a:ext cx="1540159" cy="20770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advTm="3000">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82805" y="2469613"/>
            <a:ext cx="3208475" cy="461665"/>
          </a:xfrm>
          <a:prstGeom prst="rect">
            <a:avLst/>
          </a:prstGeom>
          <a:noFill/>
        </p:spPr>
        <p:txBody>
          <a:bodyPr wrap="square" rtlCol="0">
            <a:spAutoFit/>
          </a:bodyPr>
          <a:lstStyle/>
          <a:p>
            <a:pPr algn="ctr">
              <a:buClr>
                <a:schemeClr val="bg1"/>
              </a:buClr>
            </a:pPr>
            <a:r>
              <a:rPr lang="zh-CN" altLang="en-US" sz="2400" b="1" dirty="0">
                <a:solidFill>
                  <a:schemeClr val="tx1">
                    <a:lumMod val="85000"/>
                    <a:lumOff val="15000"/>
                  </a:schemeClr>
                </a:solidFill>
                <a:ea typeface="思源黑体" panose="020B0500000000000000" pitchFamily="34" charset="-122"/>
                <a:cs typeface="+mn-ea"/>
              </a:rPr>
              <a:t>拒绝“三无”产品</a:t>
            </a:r>
          </a:p>
        </p:txBody>
      </p:sp>
      <p:sp>
        <p:nvSpPr>
          <p:cNvPr id="4" name="文本框 3"/>
          <p:cNvSpPr txBox="1"/>
          <p:nvPr/>
        </p:nvSpPr>
        <p:spPr>
          <a:xfrm>
            <a:off x="2378687" y="3091152"/>
            <a:ext cx="3416710" cy="2120517"/>
          </a:xfrm>
          <a:prstGeom prst="rect">
            <a:avLst/>
          </a:prstGeom>
          <a:noFill/>
        </p:spPr>
        <p:txBody>
          <a:bodyPr wrap="square" rtlCol="0">
            <a:spAutoFit/>
          </a:bodyPr>
          <a:lstStyle/>
          <a:p>
            <a:pPr>
              <a:lnSpc>
                <a:spcPct val="150000"/>
              </a:lnSpc>
            </a:pP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三无食品可能是过期食品、含有色素和防腐剂的食品，甚至是地下工厂生产的食品。食用了这一</a:t>
            </a:r>
            <a:endParaRPr lang="en-US" altLang="zh-CN" sz="1800" dirty="0">
              <a:solidFill>
                <a:schemeClr val="tx1">
                  <a:lumMod val="85000"/>
                  <a:lumOff val="15000"/>
                </a:schemeClr>
              </a:solidFill>
              <a:latin typeface="思源黑体" panose="020B0500000000000000" pitchFamily="34" charset="-122"/>
              <a:ea typeface="思源黑体" panose="020B0500000000000000" pitchFamily="34" charset="-122"/>
              <a:cs typeface="+mn-ea"/>
            </a:endParaRPr>
          </a:p>
          <a:p>
            <a:pPr>
              <a:lnSpc>
                <a:spcPct val="150000"/>
              </a:lnSpc>
            </a:pP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类食品，吃过后轻则腹痛，重则呕吐、腹泻、以至食物中毒。</a:t>
            </a:r>
            <a:endParaRPr lang="zh-CN" altLang="en-US" dirty="0">
              <a:solidFill>
                <a:schemeClr val="tx1">
                  <a:lumMod val="85000"/>
                  <a:lumOff val="15000"/>
                </a:schemeClr>
              </a:solidFill>
              <a:latin typeface="思源黑体" panose="020B0500000000000000" pitchFamily="34" charset="-122"/>
              <a:ea typeface="思源黑体" panose="020B0500000000000000" pitchFamily="34" charset="-122"/>
              <a:cs typeface="+mn-ea"/>
            </a:endParaRPr>
          </a:p>
        </p:txBody>
      </p:sp>
      <p:grpSp>
        <p:nvGrpSpPr>
          <p:cNvPr id="7" name="组合 6"/>
          <p:cNvGrpSpPr/>
          <p:nvPr/>
        </p:nvGrpSpPr>
        <p:grpSpPr>
          <a:xfrm>
            <a:off x="7540657" y="2520491"/>
            <a:ext cx="2871020" cy="716039"/>
            <a:chOff x="7122522" y="2469613"/>
            <a:chExt cx="2871020" cy="716039"/>
          </a:xfrm>
        </p:grpSpPr>
        <p:sp>
          <p:nvSpPr>
            <p:cNvPr id="3" name="矩形 2"/>
            <p:cNvSpPr/>
            <p:nvPr/>
          </p:nvSpPr>
          <p:spPr>
            <a:xfrm>
              <a:off x="7122522" y="2469613"/>
              <a:ext cx="2871020" cy="71603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513830" y="2606397"/>
              <a:ext cx="2021476" cy="461665"/>
            </a:xfrm>
            <a:prstGeom prst="rect">
              <a:avLst/>
            </a:prstGeom>
            <a:noFill/>
          </p:spPr>
          <p:txBody>
            <a:bodyPr wrap="square" rtlCol="0">
              <a:spAutoFit/>
            </a:bodyPr>
            <a:lstStyle/>
            <a:p>
              <a:pPr algn="ctr">
                <a:buClr>
                  <a:schemeClr val="bg1"/>
                </a:buClr>
              </a:pPr>
              <a:r>
                <a:rPr lang="zh-CN" altLang="en-US" sz="2400" dirty="0">
                  <a:solidFill>
                    <a:schemeClr val="bg1"/>
                  </a:solidFill>
                  <a:ea typeface="思源黑体" panose="020B0500000000000000" pitchFamily="34" charset="-122"/>
                  <a:cs typeface="+mn-ea"/>
                </a:rPr>
                <a:t>生产日期</a:t>
              </a:r>
            </a:p>
          </p:txBody>
        </p:sp>
      </p:grpSp>
      <p:grpSp>
        <p:nvGrpSpPr>
          <p:cNvPr id="5" name="组合 4"/>
          <p:cNvGrpSpPr/>
          <p:nvPr/>
        </p:nvGrpSpPr>
        <p:grpSpPr>
          <a:xfrm>
            <a:off x="7540657" y="4541592"/>
            <a:ext cx="2871020" cy="716039"/>
            <a:chOff x="7122522" y="4490714"/>
            <a:chExt cx="2871020" cy="716039"/>
          </a:xfrm>
        </p:grpSpPr>
        <p:sp>
          <p:nvSpPr>
            <p:cNvPr id="16" name="矩形 15"/>
            <p:cNvSpPr/>
            <p:nvPr/>
          </p:nvSpPr>
          <p:spPr>
            <a:xfrm>
              <a:off x="7122522" y="4490714"/>
              <a:ext cx="2871020" cy="71603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7565897" y="4617900"/>
              <a:ext cx="2021476" cy="461665"/>
            </a:xfrm>
            <a:prstGeom prst="rect">
              <a:avLst/>
            </a:prstGeom>
            <a:noFill/>
          </p:spPr>
          <p:txBody>
            <a:bodyPr wrap="square" rtlCol="0">
              <a:spAutoFit/>
            </a:bodyPr>
            <a:lstStyle/>
            <a:p>
              <a:pPr algn="ctr">
                <a:buClr>
                  <a:schemeClr val="bg1"/>
                </a:buClr>
              </a:pPr>
              <a:r>
                <a:rPr lang="zh-CN" altLang="en-US" sz="2400" dirty="0">
                  <a:solidFill>
                    <a:schemeClr val="bg1"/>
                  </a:solidFill>
                  <a:ea typeface="思源黑体" panose="020B0500000000000000" pitchFamily="34" charset="-122"/>
                  <a:cs typeface="+mn-ea"/>
                </a:rPr>
                <a:t>质量合格证</a:t>
              </a:r>
            </a:p>
          </p:txBody>
        </p:sp>
      </p:grpSp>
      <p:grpSp>
        <p:nvGrpSpPr>
          <p:cNvPr id="6" name="组合 5"/>
          <p:cNvGrpSpPr/>
          <p:nvPr/>
        </p:nvGrpSpPr>
        <p:grpSpPr>
          <a:xfrm>
            <a:off x="7540657" y="3531042"/>
            <a:ext cx="2871020" cy="716039"/>
            <a:chOff x="7122522" y="3449127"/>
            <a:chExt cx="2871020" cy="716039"/>
          </a:xfrm>
        </p:grpSpPr>
        <p:sp>
          <p:nvSpPr>
            <p:cNvPr id="15" name="矩形 14"/>
            <p:cNvSpPr/>
            <p:nvPr/>
          </p:nvSpPr>
          <p:spPr>
            <a:xfrm>
              <a:off x="7122522" y="3449127"/>
              <a:ext cx="2871020" cy="71603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547294" y="3571377"/>
              <a:ext cx="2021476" cy="461665"/>
            </a:xfrm>
            <a:prstGeom prst="rect">
              <a:avLst/>
            </a:prstGeom>
            <a:noFill/>
          </p:spPr>
          <p:txBody>
            <a:bodyPr wrap="square" rtlCol="0">
              <a:spAutoFit/>
            </a:bodyPr>
            <a:lstStyle/>
            <a:p>
              <a:pPr algn="ctr">
                <a:buClr>
                  <a:schemeClr val="bg1"/>
                </a:buClr>
              </a:pPr>
              <a:r>
                <a:rPr lang="zh-CN" altLang="en-US" sz="2400" dirty="0">
                  <a:solidFill>
                    <a:schemeClr val="bg1"/>
                  </a:solidFill>
                  <a:ea typeface="思源黑体" panose="020B0500000000000000" pitchFamily="34" charset="-122"/>
                  <a:cs typeface="+mn-ea"/>
                </a:rPr>
                <a:t>生产厂家</a:t>
              </a:r>
            </a:p>
          </p:txBody>
        </p:sp>
      </p:grpSp>
      <p:grpSp>
        <p:nvGrpSpPr>
          <p:cNvPr id="8" name="组合 7"/>
          <p:cNvGrpSpPr/>
          <p:nvPr/>
        </p:nvGrpSpPr>
        <p:grpSpPr>
          <a:xfrm>
            <a:off x="2144354" y="1263453"/>
            <a:ext cx="6380214" cy="620490"/>
            <a:chOff x="5032630" y="1248697"/>
            <a:chExt cx="6380214" cy="620490"/>
          </a:xfrm>
        </p:grpSpPr>
        <p:sp>
          <p:nvSpPr>
            <p:cNvPr id="9" name="文本框 8"/>
            <p:cNvSpPr txBox="1"/>
            <p:nvPr/>
          </p:nvSpPr>
          <p:spPr>
            <a:xfrm>
              <a:off x="5577320" y="1284412"/>
              <a:ext cx="5835524" cy="584775"/>
            </a:xfrm>
            <a:prstGeom prst="rect">
              <a:avLst/>
            </a:prstGeom>
            <a:noFill/>
          </p:spPr>
          <p:txBody>
            <a:bodyPr wrap="square" rtlCol="0">
              <a:spAutoFit/>
            </a:bodyPr>
            <a:lstStyle/>
            <a:p>
              <a:pPr>
                <a:buClr>
                  <a:schemeClr val="bg1"/>
                </a:buClr>
              </a:pPr>
              <a:r>
                <a:rPr lang="zh-CN" altLang="en-US" sz="3200" b="1" dirty="0">
                  <a:solidFill>
                    <a:schemeClr val="tx1">
                      <a:lumMod val="85000"/>
                      <a:lumOff val="15000"/>
                    </a:schemeClr>
                  </a:solidFill>
                  <a:ea typeface="思源黑体" panose="020B0500000000000000" pitchFamily="34" charset="-122"/>
                  <a:cs typeface="+mn-ea"/>
                </a:rPr>
                <a:t>中学生食品安全应注意的问题</a:t>
              </a:r>
            </a:p>
          </p:txBody>
        </p:sp>
        <p:sp>
          <p:nvSpPr>
            <p:cNvPr id="14" name="矩形: 圆角 13"/>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一</a:t>
              </a:r>
            </a:p>
          </p:txBody>
        </p:sp>
      </p:grpSp>
      <p:sp>
        <p:nvSpPr>
          <p:cNvPr id="17" name="椭圆 16"/>
          <p:cNvSpPr/>
          <p:nvPr/>
        </p:nvSpPr>
        <p:spPr>
          <a:xfrm>
            <a:off x="6640850" y="2521340"/>
            <a:ext cx="716039" cy="716039"/>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C00000"/>
                </a:solidFill>
              </a:rPr>
              <a:t>无</a:t>
            </a:r>
          </a:p>
        </p:txBody>
      </p:sp>
      <p:sp>
        <p:nvSpPr>
          <p:cNvPr id="18" name="椭圆 17"/>
          <p:cNvSpPr/>
          <p:nvPr/>
        </p:nvSpPr>
        <p:spPr>
          <a:xfrm>
            <a:off x="6640849" y="3593015"/>
            <a:ext cx="716039" cy="716039"/>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C00000"/>
                </a:solidFill>
              </a:rPr>
              <a:t>无</a:t>
            </a:r>
          </a:p>
        </p:txBody>
      </p:sp>
      <p:sp>
        <p:nvSpPr>
          <p:cNvPr id="19" name="椭圆 18"/>
          <p:cNvSpPr/>
          <p:nvPr/>
        </p:nvSpPr>
        <p:spPr>
          <a:xfrm>
            <a:off x="6640849" y="4608501"/>
            <a:ext cx="716039" cy="716039"/>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C00000"/>
                </a:solidFill>
              </a:rPr>
              <a:t>无</a:t>
            </a:r>
          </a:p>
        </p:txBody>
      </p:sp>
    </p:spTree>
  </p:cSld>
  <p:clrMapOvr>
    <a:masterClrMapping/>
  </p:clrMapOvr>
  <p:transition spd="slow" advTm="3000">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7868"/>
            <a:ext cx="12192000" cy="6899293"/>
          </a:xfrm>
          <a:prstGeom prst="rect">
            <a:avLst/>
          </a:prstGeom>
        </p:spPr>
      </p:pic>
      <p:grpSp>
        <p:nvGrpSpPr>
          <p:cNvPr id="7" name="组合 6"/>
          <p:cNvGrpSpPr/>
          <p:nvPr/>
        </p:nvGrpSpPr>
        <p:grpSpPr>
          <a:xfrm>
            <a:off x="-73616" y="90700"/>
            <a:ext cx="12265616" cy="6889094"/>
            <a:chOff x="2094271" y="367077"/>
            <a:chExt cx="12265616" cy="6889094"/>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xmlns="" val="0"/>
                </a:ext>
              </a:extLst>
            </a:blip>
            <a:srcRect t="3981" r="49947"/>
            <a:stretch>
              <a:fillRect/>
            </a:stretch>
          </p:blipFill>
          <p:spPr>
            <a:xfrm>
              <a:off x="2161474" y="632332"/>
              <a:ext cx="6102413" cy="5853328"/>
            </a:xfrm>
            <a:custGeom>
              <a:avLst/>
              <a:gdLst>
                <a:gd name="connsiteX0" fmla="*/ 0 w 12319819"/>
                <a:gd name="connsiteY0" fmla="*/ 0 h 5853328"/>
                <a:gd name="connsiteX1" fmla="*/ 9491081 w 12319819"/>
                <a:gd name="connsiteY1" fmla="*/ 0 h 5853328"/>
                <a:gd name="connsiteX2" fmla="*/ 9491081 w 12319819"/>
                <a:gd name="connsiteY2" fmla="*/ 2708787 h 5853328"/>
                <a:gd name="connsiteX3" fmla="*/ 12319819 w 12319819"/>
                <a:gd name="connsiteY3" fmla="*/ 2708787 h 5853328"/>
                <a:gd name="connsiteX4" fmla="*/ 12319819 w 12319819"/>
                <a:gd name="connsiteY4" fmla="*/ 5853328 h 5853328"/>
                <a:gd name="connsiteX5" fmla="*/ 0 w 12319819"/>
                <a:gd name="connsiteY5" fmla="*/ 5853328 h 5853328"/>
                <a:gd name="connsiteX6" fmla="*/ 0 w 12319819"/>
                <a:gd name="connsiteY6" fmla="*/ 0 h 585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9819" h="5853328">
                  <a:moveTo>
                    <a:pt x="0" y="0"/>
                  </a:moveTo>
                  <a:lnTo>
                    <a:pt x="9491081" y="0"/>
                  </a:lnTo>
                  <a:lnTo>
                    <a:pt x="9491081" y="2708787"/>
                  </a:lnTo>
                  <a:lnTo>
                    <a:pt x="12319819" y="2708787"/>
                  </a:lnTo>
                  <a:lnTo>
                    <a:pt x="12319819" y="5853328"/>
                  </a:lnTo>
                  <a:lnTo>
                    <a:pt x="0" y="5853328"/>
                  </a:lnTo>
                  <a:lnTo>
                    <a:pt x="0" y="0"/>
                  </a:lnTo>
                  <a:close/>
                </a:path>
              </a:pathLst>
            </a:custGeom>
          </p:spPr>
        </p:pic>
        <p:grpSp>
          <p:nvGrpSpPr>
            <p:cNvPr id="9" name="组合 8"/>
            <p:cNvGrpSpPr/>
            <p:nvPr/>
          </p:nvGrpSpPr>
          <p:grpSpPr>
            <a:xfrm>
              <a:off x="2094271" y="367077"/>
              <a:ext cx="12265616" cy="6889094"/>
              <a:chOff x="0" y="7868"/>
              <a:chExt cx="12265616" cy="6889094"/>
            </a:xfrm>
          </p:grpSpPr>
          <p:pic>
            <p:nvPicPr>
              <p:cNvPr id="10" name="图片 9"/>
              <p:cNvPicPr>
                <a:picLocks noChangeAspect="1"/>
              </p:cNvPicPr>
              <p:nvPr/>
            </p:nvPicPr>
            <p:blipFill rotWithShape="1">
              <a:blip r:embed="rId5" cstate="print">
                <a:extLst>
                  <a:ext uri="{28A0092B-C50C-407E-A947-70E740481C1C}">
                    <a14:useLocalDpi xmlns:a14="http://schemas.microsoft.com/office/drawing/2010/main" xmlns="" val="0"/>
                  </a:ext>
                </a:extLst>
              </a:blip>
              <a:srcRect t="-1" b="44750"/>
              <a:stretch>
                <a:fillRect/>
              </a:stretch>
            </p:blipFill>
            <p:spPr>
              <a:xfrm>
                <a:off x="0" y="7868"/>
                <a:ext cx="12192000" cy="3368108"/>
              </a:xfrm>
              <a:prstGeom prst="rect">
                <a:avLst/>
              </a:prstGeom>
            </p:spPr>
          </p:pic>
          <p:pic>
            <p:nvPicPr>
              <p:cNvPr id="11" name="图片 10"/>
              <p:cNvPicPr>
                <a:picLocks noChangeAspect="1"/>
              </p:cNvPicPr>
              <p:nvPr/>
            </p:nvPicPr>
            <p:blipFill rotWithShape="1">
              <a:blip r:embed="rId5" cstate="print">
                <a:lum bright="70000" contrast="-70000"/>
                <a:extLst>
                  <a:ext uri="{28A0092B-C50C-407E-A947-70E740481C1C}">
                    <a14:useLocalDpi xmlns:a14="http://schemas.microsoft.com/office/drawing/2010/main" xmlns="" val="0"/>
                  </a:ext>
                </a:extLst>
              </a:blip>
              <a:srcRect t="30662" b="140"/>
              <a:stretch>
                <a:fillRect/>
              </a:stretch>
            </p:blipFill>
            <p:spPr>
              <a:xfrm>
                <a:off x="73616" y="2678599"/>
                <a:ext cx="12192000" cy="4218363"/>
              </a:xfrm>
              <a:prstGeom prst="rect">
                <a:avLst/>
              </a:prstGeom>
            </p:spPr>
          </p:pic>
        </p:grpSp>
      </p:grpSp>
      <p:pic>
        <p:nvPicPr>
          <p:cNvPr id="20" name="图片 1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08572" y="3064236"/>
            <a:ext cx="4041666" cy="4041666"/>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xmlns="" val="0"/>
              </a:ext>
            </a:extLst>
          </a:blip>
          <a:srcRect r="51405" b="52569"/>
          <a:stretch>
            <a:fillRect/>
          </a:stretch>
        </p:blipFill>
        <p:spPr>
          <a:xfrm>
            <a:off x="8076408" y="5260801"/>
            <a:ext cx="1472674" cy="1437405"/>
          </a:xfrm>
          <a:custGeom>
            <a:avLst/>
            <a:gdLst>
              <a:gd name="connsiteX0" fmla="*/ 0 w 3332659"/>
              <a:gd name="connsiteY0" fmla="*/ 0 h 3252844"/>
              <a:gd name="connsiteX1" fmla="*/ 3332659 w 3332659"/>
              <a:gd name="connsiteY1" fmla="*/ 0 h 3252844"/>
              <a:gd name="connsiteX2" fmla="*/ 3332659 w 3332659"/>
              <a:gd name="connsiteY2" fmla="*/ 3252844 h 3252844"/>
              <a:gd name="connsiteX3" fmla="*/ 0 w 3332659"/>
              <a:gd name="connsiteY3" fmla="*/ 3252844 h 3252844"/>
              <a:gd name="connsiteX4" fmla="*/ 0 w 3332659"/>
              <a:gd name="connsiteY4" fmla="*/ 0 h 3252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2659" h="3252844">
                <a:moveTo>
                  <a:pt x="0" y="0"/>
                </a:moveTo>
                <a:lnTo>
                  <a:pt x="3332659" y="0"/>
                </a:lnTo>
                <a:lnTo>
                  <a:pt x="3332659" y="3252844"/>
                </a:lnTo>
                <a:lnTo>
                  <a:pt x="0" y="3252844"/>
                </a:lnTo>
                <a:lnTo>
                  <a:pt x="0" y="0"/>
                </a:lnTo>
                <a:close/>
              </a:path>
            </a:pathLst>
          </a:custGeom>
        </p:spPr>
      </p:pic>
      <p:pic>
        <p:nvPicPr>
          <p:cNvPr id="17" name="图片 16"/>
          <p:cNvPicPr>
            <a:picLocks noChangeAspect="1"/>
          </p:cNvPicPr>
          <p:nvPr/>
        </p:nvPicPr>
        <p:blipFill>
          <a:blip r:embed="rId8" cstate="print">
            <a:extLst>
              <a:ext uri="{28A0092B-C50C-407E-A947-70E740481C1C}">
                <a14:useLocalDpi xmlns:a14="http://schemas.microsoft.com/office/drawing/2010/main" xmlns="" val="0"/>
              </a:ext>
            </a:extLst>
          </a:blip>
          <a:srcRect l="11637" t="47899" r="54794" b="7557"/>
          <a:stretch>
            <a:fillRect/>
          </a:stretch>
        </p:blipFill>
        <p:spPr>
          <a:xfrm>
            <a:off x="9592583" y="4924108"/>
            <a:ext cx="1083242" cy="1437404"/>
          </a:xfrm>
          <a:custGeom>
            <a:avLst/>
            <a:gdLst>
              <a:gd name="connsiteX0" fmla="*/ 0 w 2302188"/>
              <a:gd name="connsiteY0" fmla="*/ 0 h 3054879"/>
              <a:gd name="connsiteX1" fmla="*/ 2302188 w 2302188"/>
              <a:gd name="connsiteY1" fmla="*/ 0 h 3054879"/>
              <a:gd name="connsiteX2" fmla="*/ 2302188 w 2302188"/>
              <a:gd name="connsiteY2" fmla="*/ 3054879 h 3054879"/>
              <a:gd name="connsiteX3" fmla="*/ 0 w 2302188"/>
              <a:gd name="connsiteY3" fmla="*/ 3054879 h 3054879"/>
              <a:gd name="connsiteX4" fmla="*/ 0 w 2302188"/>
              <a:gd name="connsiteY4" fmla="*/ 0 h 305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188" h="3054879">
                <a:moveTo>
                  <a:pt x="0" y="0"/>
                </a:moveTo>
                <a:lnTo>
                  <a:pt x="2302188" y="0"/>
                </a:lnTo>
                <a:lnTo>
                  <a:pt x="2302188" y="3054879"/>
                </a:lnTo>
                <a:lnTo>
                  <a:pt x="0" y="3054879"/>
                </a:lnTo>
                <a:lnTo>
                  <a:pt x="0" y="0"/>
                </a:lnTo>
                <a:close/>
              </a:path>
            </a:pathLst>
          </a:custGeom>
        </p:spPr>
      </p:pic>
      <p:sp>
        <p:nvSpPr>
          <p:cNvPr id="26" name="文本框 25"/>
          <p:cNvSpPr txBox="1"/>
          <p:nvPr/>
        </p:nvSpPr>
        <p:spPr>
          <a:xfrm>
            <a:off x="2181945" y="1991990"/>
            <a:ext cx="1525238" cy="769441"/>
          </a:xfrm>
          <a:prstGeom prst="rect">
            <a:avLst/>
          </a:prstGeom>
          <a:noFill/>
        </p:spPr>
        <p:txBody>
          <a:bodyPr vert="horz" wrap="square" rtlCol="0">
            <a:spAutoFit/>
          </a:bodyPr>
          <a:lstStyle>
            <a:defPPr>
              <a:defRPr lang="zh-CN"/>
            </a:defPPr>
            <a:lvl1pPr>
              <a:defRPr sz="3600" b="1">
                <a:ln w="127">
                  <a:noFill/>
                </a:ln>
                <a:solidFill>
                  <a:srgbClr val="009944"/>
                </a:solidFill>
                <a:ea typeface="思源黑体" panose="020B0500000000000000" pitchFamily="34" charset="-122"/>
                <a:cs typeface="Aharoni" panose="02010803020104030203" pitchFamily="2" charset="-79"/>
              </a:defRPr>
            </a:lvl1pPr>
          </a:lstStyle>
          <a:p>
            <a:r>
              <a:rPr lang="zh-CN" altLang="en-US" sz="4400" dirty="0"/>
              <a:t>目 录</a:t>
            </a:r>
          </a:p>
        </p:txBody>
      </p:sp>
      <p:grpSp>
        <p:nvGrpSpPr>
          <p:cNvPr id="2" name="组合 1"/>
          <p:cNvGrpSpPr/>
          <p:nvPr/>
        </p:nvGrpSpPr>
        <p:grpSpPr>
          <a:xfrm>
            <a:off x="4472310" y="2200606"/>
            <a:ext cx="4711020" cy="552692"/>
            <a:chOff x="3469419" y="1687489"/>
            <a:chExt cx="4711020" cy="552692"/>
          </a:xfrm>
        </p:grpSpPr>
        <p:sp>
          <p:nvSpPr>
            <p:cNvPr id="15" name="文本框 14"/>
            <p:cNvSpPr txBox="1"/>
            <p:nvPr/>
          </p:nvSpPr>
          <p:spPr>
            <a:xfrm>
              <a:off x="3469419" y="1687489"/>
              <a:ext cx="688273" cy="510778"/>
            </a:xfrm>
            <a:prstGeom prst="roundRect">
              <a:avLst/>
            </a:prstGeom>
            <a:solidFill>
              <a:srgbClr val="009944"/>
            </a:solidFill>
          </p:spPr>
          <p:txBody>
            <a:bodyPr wrap="square" rtlCol="0">
              <a:spAutoFit/>
            </a:bodyPr>
            <a:lstStyle/>
            <a:p>
              <a:pPr algn="ctr"/>
              <a:r>
                <a:rPr lang="en-US" altLang="zh-CN" sz="2400" b="1" dirty="0">
                  <a:solidFill>
                    <a:schemeClr val="bg1"/>
                  </a:solidFill>
                  <a:latin typeface="思源黑体 CN Bold" panose="020B0800000000000000" pitchFamily="34" charset="-122"/>
                  <a:ea typeface="思源黑体 CN Bold" panose="020B0800000000000000" pitchFamily="34" charset="-122"/>
                  <a:cs typeface="Aharoni" panose="02010803020104030203" pitchFamily="2" charset="-79"/>
                </a:rPr>
                <a:t>01</a:t>
              </a:r>
              <a:endParaRPr lang="zh-CN" altLang="en-US" sz="2400" b="1" dirty="0">
                <a:solidFill>
                  <a:schemeClr val="bg1"/>
                </a:solidFill>
                <a:latin typeface="思源黑体 CN Bold" panose="020B0800000000000000" pitchFamily="34" charset="-122"/>
                <a:ea typeface="思源黑体 CN Bold" panose="020B0800000000000000" pitchFamily="34" charset="-122"/>
                <a:cs typeface="Aharoni" panose="02010803020104030203" pitchFamily="2" charset="-79"/>
              </a:endParaRPr>
            </a:p>
          </p:txBody>
        </p:sp>
        <p:sp>
          <p:nvSpPr>
            <p:cNvPr id="29" name="文本框 28"/>
            <p:cNvSpPr txBox="1"/>
            <p:nvPr/>
          </p:nvSpPr>
          <p:spPr>
            <a:xfrm>
              <a:off x="4547325" y="1716961"/>
              <a:ext cx="3633114" cy="523220"/>
            </a:xfrm>
            <a:prstGeom prst="rect">
              <a:avLst/>
            </a:prstGeom>
            <a:noFill/>
          </p:spPr>
          <p:txBody>
            <a:bodyPr wrap="square" rtlCol="0">
              <a:spAutoFit/>
            </a:bodyPr>
            <a:lstStyle/>
            <a:p>
              <a:pPr>
                <a:buClr>
                  <a:schemeClr val="bg1"/>
                </a:buClr>
              </a:pPr>
              <a:r>
                <a:rPr lang="zh-CN" altLang="en-US" sz="2800" b="1" dirty="0">
                  <a:solidFill>
                    <a:schemeClr val="bg2">
                      <a:lumMod val="10000"/>
                    </a:schemeClr>
                  </a:solidFill>
                  <a:ea typeface="思源黑体" panose="020B0500000000000000" pitchFamily="34" charset="-122"/>
                  <a:cs typeface="+mn-ea"/>
                </a:rPr>
                <a:t>十大垃圾食品</a:t>
              </a:r>
            </a:p>
          </p:txBody>
        </p:sp>
      </p:grpSp>
      <p:grpSp>
        <p:nvGrpSpPr>
          <p:cNvPr id="3" name="组合 2"/>
          <p:cNvGrpSpPr/>
          <p:nvPr/>
        </p:nvGrpSpPr>
        <p:grpSpPr>
          <a:xfrm>
            <a:off x="4472310" y="3051103"/>
            <a:ext cx="5232129" cy="538100"/>
            <a:chOff x="3469419" y="2776215"/>
            <a:chExt cx="5232129" cy="538100"/>
          </a:xfrm>
        </p:grpSpPr>
        <p:sp>
          <p:nvSpPr>
            <p:cNvPr id="30" name="文本框 29"/>
            <p:cNvSpPr txBox="1"/>
            <p:nvPr/>
          </p:nvSpPr>
          <p:spPr>
            <a:xfrm>
              <a:off x="4547325" y="2791095"/>
              <a:ext cx="4154223" cy="523220"/>
            </a:xfrm>
            <a:prstGeom prst="rect">
              <a:avLst/>
            </a:prstGeom>
            <a:noFill/>
          </p:spPr>
          <p:txBody>
            <a:bodyPr wrap="square" rtlCol="0">
              <a:spAutoFit/>
            </a:bodyPr>
            <a:lstStyle/>
            <a:p>
              <a:pPr>
                <a:buClr>
                  <a:schemeClr val="bg1"/>
                </a:buClr>
              </a:pPr>
              <a:r>
                <a:rPr lang="zh-CN" altLang="en-US" sz="2800" b="1" dirty="0">
                  <a:solidFill>
                    <a:schemeClr val="bg2">
                      <a:lumMod val="10000"/>
                    </a:schemeClr>
                  </a:solidFill>
                  <a:ea typeface="思源黑体" panose="020B0500000000000000" pitchFamily="34" charset="-122"/>
                  <a:cs typeface="+mn-ea"/>
                </a:rPr>
                <a:t>小食品对人体的危害</a:t>
              </a:r>
            </a:p>
          </p:txBody>
        </p:sp>
        <p:sp>
          <p:nvSpPr>
            <p:cNvPr id="18" name="文本框 17"/>
            <p:cNvSpPr txBox="1"/>
            <p:nvPr/>
          </p:nvSpPr>
          <p:spPr>
            <a:xfrm>
              <a:off x="3469419" y="2776215"/>
              <a:ext cx="688273" cy="510778"/>
            </a:xfrm>
            <a:prstGeom prst="roundRect">
              <a:avLst/>
            </a:prstGeom>
            <a:solidFill>
              <a:srgbClr val="009944"/>
            </a:solidFill>
          </p:spPr>
          <p:txBody>
            <a:bodyPr wrap="square" rtlCol="0">
              <a:spAutoFit/>
            </a:bodyPr>
            <a:lstStyle/>
            <a:p>
              <a:pPr algn="ctr"/>
              <a:r>
                <a:rPr lang="en-US" altLang="zh-CN" sz="2400" b="1" dirty="0">
                  <a:solidFill>
                    <a:schemeClr val="bg1"/>
                  </a:solidFill>
                  <a:latin typeface="思源黑体 CN Bold" panose="020B0800000000000000" pitchFamily="34" charset="-122"/>
                  <a:ea typeface="思源黑体 CN Bold" panose="020B0800000000000000" pitchFamily="34" charset="-122"/>
                  <a:cs typeface="Aharoni" panose="02010803020104030203" pitchFamily="2" charset="-79"/>
                </a:rPr>
                <a:t>02</a:t>
              </a:r>
              <a:endParaRPr lang="zh-CN" altLang="en-US" sz="2400" b="1" dirty="0">
                <a:solidFill>
                  <a:schemeClr val="bg1"/>
                </a:solidFill>
                <a:latin typeface="思源黑体 CN Bold" panose="020B0800000000000000" pitchFamily="34" charset="-122"/>
                <a:ea typeface="思源黑体 CN Bold" panose="020B0800000000000000" pitchFamily="34" charset="-122"/>
                <a:cs typeface="Aharoni" panose="02010803020104030203" pitchFamily="2" charset="-79"/>
              </a:endParaRPr>
            </a:p>
          </p:txBody>
        </p:sp>
      </p:grpSp>
      <p:grpSp>
        <p:nvGrpSpPr>
          <p:cNvPr id="4" name="组合 3"/>
          <p:cNvGrpSpPr/>
          <p:nvPr/>
        </p:nvGrpSpPr>
        <p:grpSpPr>
          <a:xfrm>
            <a:off x="4472310" y="3887009"/>
            <a:ext cx="6972439" cy="523220"/>
            <a:chOff x="3469419" y="3744660"/>
            <a:chExt cx="6972439" cy="523220"/>
          </a:xfrm>
        </p:grpSpPr>
        <p:sp>
          <p:nvSpPr>
            <p:cNvPr id="31" name="文本框 30"/>
            <p:cNvSpPr txBox="1"/>
            <p:nvPr/>
          </p:nvSpPr>
          <p:spPr>
            <a:xfrm>
              <a:off x="4547325" y="3744660"/>
              <a:ext cx="5894533" cy="523220"/>
            </a:xfrm>
            <a:prstGeom prst="rect">
              <a:avLst/>
            </a:prstGeom>
            <a:noFill/>
          </p:spPr>
          <p:txBody>
            <a:bodyPr wrap="square" rtlCol="0">
              <a:spAutoFit/>
            </a:bodyPr>
            <a:lstStyle/>
            <a:p>
              <a:pPr>
                <a:buClr>
                  <a:schemeClr val="bg1"/>
                </a:buClr>
              </a:pPr>
              <a:r>
                <a:rPr lang="zh-CN" altLang="en-US" sz="2800" b="1" dirty="0">
                  <a:solidFill>
                    <a:schemeClr val="bg2">
                      <a:lumMod val="10000"/>
                    </a:schemeClr>
                  </a:solidFill>
                  <a:ea typeface="思源黑体" panose="020B0500000000000000" pitchFamily="34" charset="-122"/>
                  <a:cs typeface="+mn-ea"/>
                </a:rPr>
                <a:t>中小学生食品安全应注意的问题</a:t>
              </a:r>
            </a:p>
          </p:txBody>
        </p:sp>
        <p:sp>
          <p:nvSpPr>
            <p:cNvPr id="19" name="文本框 18"/>
            <p:cNvSpPr txBox="1"/>
            <p:nvPr/>
          </p:nvSpPr>
          <p:spPr>
            <a:xfrm>
              <a:off x="3469419" y="3747607"/>
              <a:ext cx="688273" cy="510778"/>
            </a:xfrm>
            <a:prstGeom prst="roundRect">
              <a:avLst/>
            </a:prstGeom>
            <a:solidFill>
              <a:srgbClr val="009944"/>
            </a:solidFill>
          </p:spPr>
          <p:txBody>
            <a:bodyPr wrap="square" rtlCol="0">
              <a:spAutoFit/>
            </a:bodyPr>
            <a:lstStyle/>
            <a:p>
              <a:pPr algn="ctr"/>
              <a:r>
                <a:rPr lang="en-US" altLang="zh-CN" sz="2400" b="1" dirty="0">
                  <a:solidFill>
                    <a:schemeClr val="bg1"/>
                  </a:solidFill>
                  <a:latin typeface="思源黑体 CN Bold" panose="020B0800000000000000" pitchFamily="34" charset="-122"/>
                  <a:ea typeface="思源黑体 CN Bold" panose="020B0800000000000000" pitchFamily="34" charset="-122"/>
                  <a:cs typeface="Aharoni" panose="02010803020104030203" pitchFamily="2" charset="-79"/>
                </a:rPr>
                <a:t>03</a:t>
              </a:r>
              <a:endParaRPr lang="zh-CN" altLang="en-US" sz="2400" b="1" dirty="0">
                <a:solidFill>
                  <a:schemeClr val="bg1"/>
                </a:solidFill>
                <a:latin typeface="思源黑体 CN Bold" panose="020B0800000000000000" pitchFamily="34" charset="-122"/>
                <a:ea typeface="思源黑体 CN Bold" panose="020B0800000000000000" pitchFamily="34" charset="-122"/>
                <a:cs typeface="Aharoni" panose="02010803020104030203" pitchFamily="2" charset="-79"/>
              </a:endParaRPr>
            </a:p>
          </p:txBody>
        </p:sp>
      </p:grpSp>
    </p:spTree>
  </p:cSld>
  <p:clrMapOvr>
    <a:masterClrMapping/>
  </p:clrMapOvr>
  <mc:AlternateContent xmlns:mc="http://schemas.openxmlformats.org/markup-compatibility/2006">
    <mc:Choice xmlns:p14="http://schemas.microsoft.com/office/powerpoint/2010/main" xmlns="" Requires="p14">
      <p:transition spd="slow" p14:dur="1600" advTm="3000">
        <p14:prism isInverted="1"/>
      </p:transition>
    </mc:Choice>
    <mc:Fallback>
      <p:transition spd="slow" advTm="3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8603637" y="3228101"/>
            <a:ext cx="1995282" cy="389216"/>
            <a:chOff x="7257251" y="2066480"/>
            <a:chExt cx="1995282" cy="389216"/>
          </a:xfrm>
        </p:grpSpPr>
        <p:grpSp>
          <p:nvGrpSpPr>
            <p:cNvPr id="57" name="组合 56"/>
            <p:cNvGrpSpPr/>
            <p:nvPr/>
          </p:nvGrpSpPr>
          <p:grpSpPr>
            <a:xfrm>
              <a:off x="7257251" y="2066480"/>
              <a:ext cx="1995282" cy="389216"/>
              <a:chOff x="7257251" y="2066480"/>
              <a:chExt cx="1995282" cy="389216"/>
            </a:xfrm>
            <a:noFill/>
            <a:effectLst/>
          </p:grpSpPr>
          <p:sp>
            <p:nvSpPr>
              <p:cNvPr id="59" name="矩形 58"/>
              <p:cNvSpPr/>
              <p:nvPr/>
            </p:nvSpPr>
            <p:spPr>
              <a:xfrm>
                <a:off x="7497747" y="2066480"/>
                <a:ext cx="1754786" cy="389216"/>
              </a:xfrm>
              <a:prstGeom prst="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85000"/>
                        <a:lumOff val="15000"/>
                      </a:schemeClr>
                    </a:solidFill>
                    <a:latin typeface="思源黑体" panose="020B0500000000000000" pitchFamily="34" charset="-122"/>
                    <a:ea typeface="思源黑体" panose="020B0500000000000000" pitchFamily="34" charset="-122"/>
                    <a:cs typeface="+mn-ea"/>
                  </a:rPr>
                  <a:t>配料表</a:t>
                </a:r>
              </a:p>
            </p:txBody>
          </p:sp>
          <p:sp>
            <p:nvSpPr>
              <p:cNvPr id="60" name="iconfont-1047-784233"/>
              <p:cNvSpPr>
                <a:spLocks noChangeAspect="1"/>
              </p:cNvSpPr>
              <p:nvPr/>
            </p:nvSpPr>
            <p:spPr bwMode="auto">
              <a:xfrm>
                <a:off x="7257251" y="2203083"/>
                <a:ext cx="291063" cy="222023"/>
              </a:xfrm>
              <a:custGeom>
                <a:avLst/>
                <a:gdLst>
                  <a:gd name="T0" fmla="*/ 3528 w 11109"/>
                  <a:gd name="T1" fmla="*/ 6687 h 8473"/>
                  <a:gd name="T2" fmla="*/ 893 w 11109"/>
                  <a:gd name="T3" fmla="*/ 4052 h 8473"/>
                  <a:gd name="T4" fmla="*/ 0 w 11109"/>
                  <a:gd name="T5" fmla="*/ 4945 h 8473"/>
                  <a:gd name="T6" fmla="*/ 3528 w 11109"/>
                  <a:gd name="T7" fmla="*/ 8473 h 8473"/>
                  <a:gd name="T8" fmla="*/ 11109 w 11109"/>
                  <a:gd name="T9" fmla="*/ 894 h 8473"/>
                  <a:gd name="T10" fmla="*/ 10215 w 11109"/>
                  <a:gd name="T11" fmla="*/ 0 h 8473"/>
                  <a:gd name="T12" fmla="*/ 3528 w 11109"/>
                  <a:gd name="T13" fmla="*/ 6687 h 8473"/>
                </a:gdLst>
                <a:ahLst/>
                <a:cxnLst>
                  <a:cxn ang="0">
                    <a:pos x="T0" y="T1"/>
                  </a:cxn>
                  <a:cxn ang="0">
                    <a:pos x="T2" y="T3"/>
                  </a:cxn>
                  <a:cxn ang="0">
                    <a:pos x="T4" y="T5"/>
                  </a:cxn>
                  <a:cxn ang="0">
                    <a:pos x="T6" y="T7"/>
                  </a:cxn>
                  <a:cxn ang="0">
                    <a:pos x="T8" y="T9"/>
                  </a:cxn>
                  <a:cxn ang="0">
                    <a:pos x="T10" y="T11"/>
                  </a:cxn>
                  <a:cxn ang="0">
                    <a:pos x="T12" y="T13"/>
                  </a:cxn>
                </a:cxnLst>
                <a:rect l="0" t="0" r="r" b="b"/>
                <a:pathLst>
                  <a:path w="11109" h="8473">
                    <a:moveTo>
                      <a:pt x="3528" y="6687"/>
                    </a:moveTo>
                    <a:lnTo>
                      <a:pt x="893" y="4052"/>
                    </a:lnTo>
                    <a:lnTo>
                      <a:pt x="0" y="4945"/>
                    </a:lnTo>
                    <a:lnTo>
                      <a:pt x="3528" y="8473"/>
                    </a:lnTo>
                    <a:lnTo>
                      <a:pt x="11109" y="894"/>
                    </a:lnTo>
                    <a:lnTo>
                      <a:pt x="10215" y="0"/>
                    </a:lnTo>
                    <a:lnTo>
                      <a:pt x="3528" y="6687"/>
                    </a:lnTo>
                    <a:close/>
                  </a:path>
                </a:pathLst>
              </a:custGeom>
              <a:solidFill>
                <a:srgbClr val="009944"/>
              </a:solidFill>
              <a:ln>
                <a:noFill/>
              </a:ln>
            </p:spPr>
          </p:sp>
        </p:grpSp>
        <p:cxnSp>
          <p:nvCxnSpPr>
            <p:cNvPr id="58" name="直接连接符 57"/>
            <p:cNvCxnSpPr/>
            <p:nvPr/>
          </p:nvCxnSpPr>
          <p:spPr>
            <a:xfrm>
              <a:off x="7574579" y="2419273"/>
              <a:ext cx="158291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1" name="组合 60"/>
          <p:cNvGrpSpPr/>
          <p:nvPr/>
        </p:nvGrpSpPr>
        <p:grpSpPr>
          <a:xfrm>
            <a:off x="8603637" y="3750625"/>
            <a:ext cx="1968631" cy="389216"/>
            <a:chOff x="7257251" y="2571179"/>
            <a:chExt cx="1968631" cy="389216"/>
          </a:xfrm>
        </p:grpSpPr>
        <p:grpSp>
          <p:nvGrpSpPr>
            <p:cNvPr id="62" name="组合 61"/>
            <p:cNvGrpSpPr/>
            <p:nvPr/>
          </p:nvGrpSpPr>
          <p:grpSpPr>
            <a:xfrm>
              <a:off x="7257251" y="2571179"/>
              <a:ext cx="1968631" cy="389216"/>
              <a:chOff x="7257251" y="2571179"/>
              <a:chExt cx="1968631" cy="389216"/>
            </a:xfrm>
            <a:noFill/>
            <a:effectLst/>
          </p:grpSpPr>
          <p:sp>
            <p:nvSpPr>
              <p:cNvPr id="64" name="矩形 63"/>
              <p:cNvSpPr/>
              <p:nvPr/>
            </p:nvSpPr>
            <p:spPr>
              <a:xfrm>
                <a:off x="7471096" y="2571179"/>
                <a:ext cx="1754786" cy="389216"/>
              </a:xfrm>
              <a:prstGeom prst="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85000"/>
                        <a:lumOff val="15000"/>
                      </a:schemeClr>
                    </a:solidFill>
                    <a:latin typeface="思源黑体" panose="020B0500000000000000" pitchFamily="34" charset="-122"/>
                    <a:ea typeface="思源黑体" panose="020B0500000000000000" pitchFamily="34" charset="-122"/>
                    <a:cs typeface="+mn-ea"/>
                  </a:rPr>
                  <a:t>保质日期</a:t>
                </a:r>
              </a:p>
            </p:txBody>
          </p:sp>
          <p:sp>
            <p:nvSpPr>
              <p:cNvPr id="65" name="iconfont-1047-784233"/>
              <p:cNvSpPr>
                <a:spLocks noChangeAspect="1"/>
              </p:cNvSpPr>
              <p:nvPr/>
            </p:nvSpPr>
            <p:spPr bwMode="auto">
              <a:xfrm>
                <a:off x="7257251" y="2702529"/>
                <a:ext cx="291063" cy="222023"/>
              </a:xfrm>
              <a:custGeom>
                <a:avLst/>
                <a:gdLst>
                  <a:gd name="T0" fmla="*/ 3528 w 11109"/>
                  <a:gd name="T1" fmla="*/ 6687 h 8473"/>
                  <a:gd name="T2" fmla="*/ 893 w 11109"/>
                  <a:gd name="T3" fmla="*/ 4052 h 8473"/>
                  <a:gd name="T4" fmla="*/ 0 w 11109"/>
                  <a:gd name="T5" fmla="*/ 4945 h 8473"/>
                  <a:gd name="T6" fmla="*/ 3528 w 11109"/>
                  <a:gd name="T7" fmla="*/ 8473 h 8473"/>
                  <a:gd name="T8" fmla="*/ 11109 w 11109"/>
                  <a:gd name="T9" fmla="*/ 894 h 8473"/>
                  <a:gd name="T10" fmla="*/ 10215 w 11109"/>
                  <a:gd name="T11" fmla="*/ 0 h 8473"/>
                  <a:gd name="T12" fmla="*/ 3528 w 11109"/>
                  <a:gd name="T13" fmla="*/ 6687 h 8473"/>
                </a:gdLst>
                <a:ahLst/>
                <a:cxnLst>
                  <a:cxn ang="0">
                    <a:pos x="T0" y="T1"/>
                  </a:cxn>
                  <a:cxn ang="0">
                    <a:pos x="T2" y="T3"/>
                  </a:cxn>
                  <a:cxn ang="0">
                    <a:pos x="T4" y="T5"/>
                  </a:cxn>
                  <a:cxn ang="0">
                    <a:pos x="T6" y="T7"/>
                  </a:cxn>
                  <a:cxn ang="0">
                    <a:pos x="T8" y="T9"/>
                  </a:cxn>
                  <a:cxn ang="0">
                    <a:pos x="T10" y="T11"/>
                  </a:cxn>
                  <a:cxn ang="0">
                    <a:pos x="T12" y="T13"/>
                  </a:cxn>
                </a:cxnLst>
                <a:rect l="0" t="0" r="r" b="b"/>
                <a:pathLst>
                  <a:path w="11109" h="8473">
                    <a:moveTo>
                      <a:pt x="3528" y="6687"/>
                    </a:moveTo>
                    <a:lnTo>
                      <a:pt x="893" y="4052"/>
                    </a:lnTo>
                    <a:lnTo>
                      <a:pt x="0" y="4945"/>
                    </a:lnTo>
                    <a:lnTo>
                      <a:pt x="3528" y="8473"/>
                    </a:lnTo>
                    <a:lnTo>
                      <a:pt x="11109" y="894"/>
                    </a:lnTo>
                    <a:lnTo>
                      <a:pt x="10215" y="0"/>
                    </a:lnTo>
                    <a:lnTo>
                      <a:pt x="3528" y="6687"/>
                    </a:lnTo>
                    <a:close/>
                  </a:path>
                </a:pathLst>
              </a:custGeom>
              <a:solidFill>
                <a:srgbClr val="009944"/>
              </a:solidFill>
              <a:ln>
                <a:noFill/>
              </a:ln>
            </p:spPr>
          </p:sp>
        </p:grpSp>
        <p:cxnSp>
          <p:nvCxnSpPr>
            <p:cNvPr id="63" name="直接连接符 62"/>
            <p:cNvCxnSpPr/>
            <p:nvPr/>
          </p:nvCxnSpPr>
          <p:spPr>
            <a:xfrm>
              <a:off x="7574579" y="2924552"/>
              <a:ext cx="158291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6" name="组合 65"/>
          <p:cNvGrpSpPr/>
          <p:nvPr/>
        </p:nvGrpSpPr>
        <p:grpSpPr>
          <a:xfrm>
            <a:off x="8603637" y="4273149"/>
            <a:ext cx="1982103" cy="404979"/>
            <a:chOff x="7257251" y="3019019"/>
            <a:chExt cx="1982103" cy="404979"/>
          </a:xfrm>
        </p:grpSpPr>
        <p:grpSp>
          <p:nvGrpSpPr>
            <p:cNvPr id="67" name="组合 66"/>
            <p:cNvGrpSpPr/>
            <p:nvPr/>
          </p:nvGrpSpPr>
          <p:grpSpPr>
            <a:xfrm>
              <a:off x="7257251" y="3019019"/>
              <a:ext cx="1982103" cy="404979"/>
              <a:chOff x="7257251" y="3019019"/>
              <a:chExt cx="1982103" cy="404979"/>
            </a:xfrm>
            <a:noFill/>
            <a:effectLst/>
          </p:grpSpPr>
          <p:sp>
            <p:nvSpPr>
              <p:cNvPr id="69" name="矩形 68"/>
              <p:cNvSpPr/>
              <p:nvPr/>
            </p:nvSpPr>
            <p:spPr>
              <a:xfrm>
                <a:off x="7484569" y="3019019"/>
                <a:ext cx="1754785" cy="389216"/>
              </a:xfrm>
              <a:prstGeom prst="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85000"/>
                        <a:lumOff val="15000"/>
                      </a:schemeClr>
                    </a:solidFill>
                    <a:latin typeface="思源黑体" panose="020B0500000000000000" pitchFamily="34" charset="-122"/>
                    <a:ea typeface="思源黑体" panose="020B0500000000000000" pitchFamily="34" charset="-122"/>
                    <a:cs typeface="+mn-ea"/>
                  </a:rPr>
                  <a:t>生产日期</a:t>
                </a:r>
              </a:p>
            </p:txBody>
          </p:sp>
          <p:sp>
            <p:nvSpPr>
              <p:cNvPr id="70" name="iconfont-1047-784233"/>
              <p:cNvSpPr>
                <a:spLocks noChangeAspect="1"/>
              </p:cNvSpPr>
              <p:nvPr/>
            </p:nvSpPr>
            <p:spPr bwMode="auto">
              <a:xfrm>
                <a:off x="7257251" y="3201975"/>
                <a:ext cx="291063" cy="222023"/>
              </a:xfrm>
              <a:custGeom>
                <a:avLst/>
                <a:gdLst>
                  <a:gd name="T0" fmla="*/ 3528 w 11109"/>
                  <a:gd name="T1" fmla="*/ 6687 h 8473"/>
                  <a:gd name="T2" fmla="*/ 893 w 11109"/>
                  <a:gd name="T3" fmla="*/ 4052 h 8473"/>
                  <a:gd name="T4" fmla="*/ 0 w 11109"/>
                  <a:gd name="T5" fmla="*/ 4945 h 8473"/>
                  <a:gd name="T6" fmla="*/ 3528 w 11109"/>
                  <a:gd name="T7" fmla="*/ 8473 h 8473"/>
                  <a:gd name="T8" fmla="*/ 11109 w 11109"/>
                  <a:gd name="T9" fmla="*/ 894 h 8473"/>
                  <a:gd name="T10" fmla="*/ 10215 w 11109"/>
                  <a:gd name="T11" fmla="*/ 0 h 8473"/>
                  <a:gd name="T12" fmla="*/ 3528 w 11109"/>
                  <a:gd name="T13" fmla="*/ 6687 h 8473"/>
                </a:gdLst>
                <a:ahLst/>
                <a:cxnLst>
                  <a:cxn ang="0">
                    <a:pos x="T0" y="T1"/>
                  </a:cxn>
                  <a:cxn ang="0">
                    <a:pos x="T2" y="T3"/>
                  </a:cxn>
                  <a:cxn ang="0">
                    <a:pos x="T4" y="T5"/>
                  </a:cxn>
                  <a:cxn ang="0">
                    <a:pos x="T6" y="T7"/>
                  </a:cxn>
                  <a:cxn ang="0">
                    <a:pos x="T8" y="T9"/>
                  </a:cxn>
                  <a:cxn ang="0">
                    <a:pos x="T10" y="T11"/>
                  </a:cxn>
                  <a:cxn ang="0">
                    <a:pos x="T12" y="T13"/>
                  </a:cxn>
                </a:cxnLst>
                <a:rect l="0" t="0" r="r" b="b"/>
                <a:pathLst>
                  <a:path w="11109" h="8473">
                    <a:moveTo>
                      <a:pt x="3528" y="6687"/>
                    </a:moveTo>
                    <a:lnTo>
                      <a:pt x="893" y="4052"/>
                    </a:lnTo>
                    <a:lnTo>
                      <a:pt x="0" y="4945"/>
                    </a:lnTo>
                    <a:lnTo>
                      <a:pt x="3528" y="8473"/>
                    </a:lnTo>
                    <a:lnTo>
                      <a:pt x="11109" y="894"/>
                    </a:lnTo>
                    <a:lnTo>
                      <a:pt x="10215" y="0"/>
                    </a:lnTo>
                    <a:lnTo>
                      <a:pt x="3528" y="6687"/>
                    </a:lnTo>
                    <a:close/>
                  </a:path>
                </a:pathLst>
              </a:custGeom>
              <a:solidFill>
                <a:srgbClr val="009944"/>
              </a:solidFill>
              <a:ln>
                <a:noFill/>
              </a:ln>
            </p:spPr>
          </p:sp>
        </p:grpSp>
        <p:cxnSp>
          <p:nvCxnSpPr>
            <p:cNvPr id="68" name="直接连接符 67"/>
            <p:cNvCxnSpPr/>
            <p:nvPr/>
          </p:nvCxnSpPr>
          <p:spPr>
            <a:xfrm>
              <a:off x="7574579" y="3423998"/>
              <a:ext cx="158291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1" name="组合 70"/>
          <p:cNvGrpSpPr/>
          <p:nvPr/>
        </p:nvGrpSpPr>
        <p:grpSpPr>
          <a:xfrm>
            <a:off x="8603637" y="4811436"/>
            <a:ext cx="1900316" cy="413533"/>
            <a:chOff x="7257251" y="3509912"/>
            <a:chExt cx="1900316" cy="413533"/>
          </a:xfrm>
        </p:grpSpPr>
        <p:grpSp>
          <p:nvGrpSpPr>
            <p:cNvPr id="72" name="组合 71"/>
            <p:cNvGrpSpPr/>
            <p:nvPr/>
          </p:nvGrpSpPr>
          <p:grpSpPr>
            <a:xfrm>
              <a:off x="7257251" y="3509912"/>
              <a:ext cx="1900316" cy="413533"/>
              <a:chOff x="7257251" y="3509912"/>
              <a:chExt cx="1900316" cy="413533"/>
            </a:xfrm>
            <a:noFill/>
            <a:effectLst/>
          </p:grpSpPr>
          <p:sp>
            <p:nvSpPr>
              <p:cNvPr id="74" name="矩形 73"/>
              <p:cNvSpPr/>
              <p:nvPr/>
            </p:nvSpPr>
            <p:spPr>
              <a:xfrm>
                <a:off x="7402782" y="3509912"/>
                <a:ext cx="1754785" cy="389216"/>
              </a:xfrm>
              <a:prstGeom prst="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lumMod val="85000"/>
                        <a:lumOff val="15000"/>
                      </a:schemeClr>
                    </a:solidFill>
                    <a:latin typeface="思源黑体" panose="020B0500000000000000" pitchFamily="34" charset="-122"/>
                    <a:ea typeface="思源黑体" panose="020B0500000000000000" pitchFamily="34" charset="-122"/>
                    <a:cs typeface="+mn-ea"/>
                  </a:rPr>
                  <a:t>QS</a:t>
                </a:r>
                <a:r>
                  <a:rPr lang="zh-CN" altLang="en-US" sz="1600" dirty="0">
                    <a:solidFill>
                      <a:schemeClr val="tx1">
                        <a:lumMod val="85000"/>
                        <a:lumOff val="15000"/>
                      </a:schemeClr>
                    </a:solidFill>
                    <a:latin typeface="思源黑体" panose="020B0500000000000000" pitchFamily="34" charset="-122"/>
                    <a:ea typeface="思源黑体" panose="020B0500000000000000" pitchFamily="34" charset="-122"/>
                    <a:cs typeface="+mn-ea"/>
                  </a:rPr>
                  <a:t>标识</a:t>
                </a:r>
              </a:p>
            </p:txBody>
          </p:sp>
          <p:sp>
            <p:nvSpPr>
              <p:cNvPr id="75" name="iconfont-1047-784233"/>
              <p:cNvSpPr>
                <a:spLocks noChangeAspect="1"/>
              </p:cNvSpPr>
              <p:nvPr/>
            </p:nvSpPr>
            <p:spPr bwMode="auto">
              <a:xfrm>
                <a:off x="7257251" y="3701422"/>
                <a:ext cx="291063" cy="222023"/>
              </a:xfrm>
              <a:custGeom>
                <a:avLst/>
                <a:gdLst>
                  <a:gd name="T0" fmla="*/ 3528 w 11109"/>
                  <a:gd name="T1" fmla="*/ 6687 h 8473"/>
                  <a:gd name="T2" fmla="*/ 893 w 11109"/>
                  <a:gd name="T3" fmla="*/ 4052 h 8473"/>
                  <a:gd name="T4" fmla="*/ 0 w 11109"/>
                  <a:gd name="T5" fmla="*/ 4945 h 8473"/>
                  <a:gd name="T6" fmla="*/ 3528 w 11109"/>
                  <a:gd name="T7" fmla="*/ 8473 h 8473"/>
                  <a:gd name="T8" fmla="*/ 11109 w 11109"/>
                  <a:gd name="T9" fmla="*/ 894 h 8473"/>
                  <a:gd name="T10" fmla="*/ 10215 w 11109"/>
                  <a:gd name="T11" fmla="*/ 0 h 8473"/>
                  <a:gd name="T12" fmla="*/ 3528 w 11109"/>
                  <a:gd name="T13" fmla="*/ 6687 h 8473"/>
                </a:gdLst>
                <a:ahLst/>
                <a:cxnLst>
                  <a:cxn ang="0">
                    <a:pos x="T0" y="T1"/>
                  </a:cxn>
                  <a:cxn ang="0">
                    <a:pos x="T2" y="T3"/>
                  </a:cxn>
                  <a:cxn ang="0">
                    <a:pos x="T4" y="T5"/>
                  </a:cxn>
                  <a:cxn ang="0">
                    <a:pos x="T6" y="T7"/>
                  </a:cxn>
                  <a:cxn ang="0">
                    <a:pos x="T8" y="T9"/>
                  </a:cxn>
                  <a:cxn ang="0">
                    <a:pos x="T10" y="T11"/>
                  </a:cxn>
                  <a:cxn ang="0">
                    <a:pos x="T12" y="T13"/>
                  </a:cxn>
                </a:cxnLst>
                <a:rect l="0" t="0" r="r" b="b"/>
                <a:pathLst>
                  <a:path w="11109" h="8473">
                    <a:moveTo>
                      <a:pt x="3528" y="6687"/>
                    </a:moveTo>
                    <a:lnTo>
                      <a:pt x="893" y="4052"/>
                    </a:lnTo>
                    <a:lnTo>
                      <a:pt x="0" y="4945"/>
                    </a:lnTo>
                    <a:lnTo>
                      <a:pt x="3528" y="8473"/>
                    </a:lnTo>
                    <a:lnTo>
                      <a:pt x="11109" y="894"/>
                    </a:lnTo>
                    <a:lnTo>
                      <a:pt x="10215" y="0"/>
                    </a:lnTo>
                    <a:lnTo>
                      <a:pt x="3528" y="6687"/>
                    </a:lnTo>
                    <a:close/>
                  </a:path>
                </a:pathLst>
              </a:custGeom>
              <a:solidFill>
                <a:srgbClr val="009944"/>
              </a:solidFill>
              <a:ln>
                <a:noFill/>
              </a:ln>
            </p:spPr>
          </p:sp>
        </p:grpSp>
        <p:cxnSp>
          <p:nvCxnSpPr>
            <p:cNvPr id="73" name="直接连接符 72"/>
            <p:cNvCxnSpPr/>
            <p:nvPr/>
          </p:nvCxnSpPr>
          <p:spPr>
            <a:xfrm>
              <a:off x="7574579" y="3844302"/>
              <a:ext cx="158291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34288" y="3485540"/>
            <a:ext cx="3857819" cy="2223497"/>
          </a:xfrm>
          <a:prstGeom prst="rect">
            <a:avLst/>
          </a:prstGeom>
        </p:spPr>
      </p:pic>
      <p:sp>
        <p:nvSpPr>
          <p:cNvPr id="4" name="文本框 3"/>
          <p:cNvSpPr txBox="1"/>
          <p:nvPr/>
        </p:nvSpPr>
        <p:spPr>
          <a:xfrm>
            <a:off x="2359617" y="2211489"/>
            <a:ext cx="3746835" cy="461665"/>
          </a:xfrm>
          <a:prstGeom prst="rect">
            <a:avLst/>
          </a:prstGeom>
          <a:noFill/>
        </p:spPr>
        <p:txBody>
          <a:bodyPr wrap="square" rtlCol="0">
            <a:spAutoFit/>
          </a:bodyPr>
          <a:lstStyle/>
          <a:p>
            <a:pPr algn="ctr">
              <a:buClr>
                <a:schemeClr val="bg1"/>
              </a:buClr>
            </a:pPr>
            <a:r>
              <a:rPr lang="zh-CN" altLang="en-US" sz="2400" b="1" dirty="0">
                <a:solidFill>
                  <a:schemeClr val="tx1">
                    <a:lumMod val="85000"/>
                    <a:lumOff val="15000"/>
                  </a:schemeClr>
                </a:solidFill>
                <a:ea typeface="思源黑体" panose="020B0500000000000000" pitchFamily="34" charset="-122"/>
                <a:cs typeface="+mn-ea"/>
              </a:rPr>
              <a:t>购买正规厂家生产的食品</a:t>
            </a:r>
          </a:p>
        </p:txBody>
      </p:sp>
      <p:sp>
        <p:nvSpPr>
          <p:cNvPr id="6" name="文本框 5"/>
          <p:cNvSpPr txBox="1"/>
          <p:nvPr/>
        </p:nvSpPr>
        <p:spPr>
          <a:xfrm>
            <a:off x="2655204" y="2924437"/>
            <a:ext cx="3155662" cy="369332"/>
          </a:xfrm>
          <a:prstGeom prst="rect">
            <a:avLst/>
          </a:prstGeom>
          <a:solidFill>
            <a:schemeClr val="bg1">
              <a:lumMod val="95000"/>
            </a:schemeClr>
          </a:solidFill>
        </p:spPr>
        <p:txBody>
          <a:bodyPr wrap="square" rtlCol="0">
            <a:spAutoFit/>
          </a:bodyPr>
          <a:lstStyle>
            <a:defPPr>
              <a:defRPr lang="zh-CN"/>
            </a:defPPr>
            <a:lvl1pPr>
              <a:lnSpc>
                <a:spcPct val="150000"/>
              </a:lnSpc>
              <a:defRPr sz="2000">
                <a:solidFill>
                  <a:srgbClr val="24230E"/>
                </a:solidFill>
                <a:latin typeface="思源黑体 CN Normal" panose="020B0400000000000000" pitchFamily="34" charset="-122"/>
                <a:ea typeface="思源黑体 CN Normal" panose="020B0400000000000000" pitchFamily="34" charset="-122"/>
              </a:defRPr>
            </a:lvl1pPr>
          </a:lstStyle>
          <a:p>
            <a:pPr algn="ctr">
              <a:lnSpc>
                <a:spcPct val="100000"/>
              </a:lnSpc>
            </a:pPr>
            <a:r>
              <a:rPr lang="zh-CN" altLang="en-US" sz="1800" dirty="0">
                <a:solidFill>
                  <a:schemeClr val="tx1">
                    <a:lumMod val="85000"/>
                    <a:lumOff val="15000"/>
                  </a:schemeClr>
                </a:solidFill>
                <a:ea typeface="思源黑体" panose="020B0500000000000000" pitchFamily="34" charset="-122"/>
                <a:cs typeface="+mn-ea"/>
              </a:rPr>
              <a:t>包装干净整洁，图案字迹清晰；</a:t>
            </a:r>
          </a:p>
        </p:txBody>
      </p:sp>
      <p:grpSp>
        <p:nvGrpSpPr>
          <p:cNvPr id="12" name="组合 11"/>
          <p:cNvGrpSpPr/>
          <p:nvPr/>
        </p:nvGrpSpPr>
        <p:grpSpPr>
          <a:xfrm>
            <a:off x="1981748" y="1187652"/>
            <a:ext cx="6380214" cy="620490"/>
            <a:chOff x="5032630" y="1248697"/>
            <a:chExt cx="6380214" cy="620490"/>
          </a:xfrm>
        </p:grpSpPr>
        <p:sp>
          <p:nvSpPr>
            <p:cNvPr id="13" name="文本框 12"/>
            <p:cNvSpPr txBox="1"/>
            <p:nvPr/>
          </p:nvSpPr>
          <p:spPr>
            <a:xfrm>
              <a:off x="5577320" y="1284412"/>
              <a:ext cx="5835524" cy="584775"/>
            </a:xfrm>
            <a:prstGeom prst="rect">
              <a:avLst/>
            </a:prstGeom>
            <a:noFill/>
          </p:spPr>
          <p:txBody>
            <a:bodyPr wrap="square" rtlCol="0">
              <a:spAutoFit/>
            </a:bodyPr>
            <a:lstStyle/>
            <a:p>
              <a:pPr>
                <a:buClr>
                  <a:schemeClr val="bg1"/>
                </a:buClr>
              </a:pPr>
              <a:r>
                <a:rPr lang="zh-CN" altLang="en-US" sz="3200" b="1" dirty="0">
                  <a:solidFill>
                    <a:schemeClr val="tx1">
                      <a:lumMod val="85000"/>
                      <a:lumOff val="15000"/>
                    </a:schemeClr>
                  </a:solidFill>
                  <a:ea typeface="思源黑体" panose="020B0500000000000000" pitchFamily="34" charset="-122"/>
                  <a:cs typeface="+mn-ea"/>
                </a:rPr>
                <a:t>中学生食品安全应注意的问题</a:t>
              </a:r>
            </a:p>
          </p:txBody>
        </p:sp>
        <p:sp>
          <p:nvSpPr>
            <p:cNvPr id="14" name="矩形: 圆角 13"/>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一</a:t>
              </a:r>
            </a:p>
          </p:txBody>
        </p:sp>
      </p:grpSp>
      <p:grpSp>
        <p:nvGrpSpPr>
          <p:cNvPr id="16" name="组合 15"/>
          <p:cNvGrpSpPr/>
          <p:nvPr/>
        </p:nvGrpSpPr>
        <p:grpSpPr>
          <a:xfrm>
            <a:off x="6696179" y="3228101"/>
            <a:ext cx="1995282" cy="389216"/>
            <a:chOff x="7257251" y="2066480"/>
            <a:chExt cx="1995282" cy="389216"/>
          </a:xfrm>
        </p:grpSpPr>
        <p:grpSp>
          <p:nvGrpSpPr>
            <p:cNvPr id="10" name="组合 9"/>
            <p:cNvGrpSpPr/>
            <p:nvPr/>
          </p:nvGrpSpPr>
          <p:grpSpPr>
            <a:xfrm>
              <a:off x="7257251" y="2066480"/>
              <a:ext cx="1995282" cy="389216"/>
              <a:chOff x="7257251" y="2066480"/>
              <a:chExt cx="1995282" cy="389216"/>
            </a:xfrm>
            <a:noFill/>
            <a:effectLst/>
          </p:grpSpPr>
          <p:sp>
            <p:nvSpPr>
              <p:cNvPr id="33" name="矩形 32"/>
              <p:cNvSpPr/>
              <p:nvPr/>
            </p:nvSpPr>
            <p:spPr>
              <a:xfrm>
                <a:off x="7497747" y="2066480"/>
                <a:ext cx="1754786" cy="389216"/>
              </a:xfrm>
              <a:prstGeom prst="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85000"/>
                        <a:lumOff val="15000"/>
                      </a:schemeClr>
                    </a:solidFill>
                    <a:latin typeface="思源黑体" panose="020B0500000000000000" pitchFamily="34" charset="-122"/>
                    <a:ea typeface="思源黑体" panose="020B0500000000000000" pitchFamily="34" charset="-122"/>
                    <a:cs typeface="+mn-ea"/>
                  </a:rPr>
                  <a:t>厂名、厂址</a:t>
                </a:r>
              </a:p>
            </p:txBody>
          </p:sp>
          <p:sp>
            <p:nvSpPr>
              <p:cNvPr id="20" name="iconfont-1047-784233"/>
              <p:cNvSpPr>
                <a:spLocks noChangeAspect="1"/>
              </p:cNvSpPr>
              <p:nvPr/>
            </p:nvSpPr>
            <p:spPr bwMode="auto">
              <a:xfrm>
                <a:off x="7257251" y="2203083"/>
                <a:ext cx="291063" cy="222023"/>
              </a:xfrm>
              <a:custGeom>
                <a:avLst/>
                <a:gdLst>
                  <a:gd name="T0" fmla="*/ 3528 w 11109"/>
                  <a:gd name="T1" fmla="*/ 6687 h 8473"/>
                  <a:gd name="T2" fmla="*/ 893 w 11109"/>
                  <a:gd name="T3" fmla="*/ 4052 h 8473"/>
                  <a:gd name="T4" fmla="*/ 0 w 11109"/>
                  <a:gd name="T5" fmla="*/ 4945 h 8473"/>
                  <a:gd name="T6" fmla="*/ 3528 w 11109"/>
                  <a:gd name="T7" fmla="*/ 8473 h 8473"/>
                  <a:gd name="T8" fmla="*/ 11109 w 11109"/>
                  <a:gd name="T9" fmla="*/ 894 h 8473"/>
                  <a:gd name="T10" fmla="*/ 10215 w 11109"/>
                  <a:gd name="T11" fmla="*/ 0 h 8473"/>
                  <a:gd name="T12" fmla="*/ 3528 w 11109"/>
                  <a:gd name="T13" fmla="*/ 6687 h 8473"/>
                </a:gdLst>
                <a:ahLst/>
                <a:cxnLst>
                  <a:cxn ang="0">
                    <a:pos x="T0" y="T1"/>
                  </a:cxn>
                  <a:cxn ang="0">
                    <a:pos x="T2" y="T3"/>
                  </a:cxn>
                  <a:cxn ang="0">
                    <a:pos x="T4" y="T5"/>
                  </a:cxn>
                  <a:cxn ang="0">
                    <a:pos x="T6" y="T7"/>
                  </a:cxn>
                  <a:cxn ang="0">
                    <a:pos x="T8" y="T9"/>
                  </a:cxn>
                  <a:cxn ang="0">
                    <a:pos x="T10" y="T11"/>
                  </a:cxn>
                  <a:cxn ang="0">
                    <a:pos x="T12" y="T13"/>
                  </a:cxn>
                </a:cxnLst>
                <a:rect l="0" t="0" r="r" b="b"/>
                <a:pathLst>
                  <a:path w="11109" h="8473">
                    <a:moveTo>
                      <a:pt x="3528" y="6687"/>
                    </a:moveTo>
                    <a:lnTo>
                      <a:pt x="893" y="4052"/>
                    </a:lnTo>
                    <a:lnTo>
                      <a:pt x="0" y="4945"/>
                    </a:lnTo>
                    <a:lnTo>
                      <a:pt x="3528" y="8473"/>
                    </a:lnTo>
                    <a:lnTo>
                      <a:pt x="11109" y="894"/>
                    </a:lnTo>
                    <a:lnTo>
                      <a:pt x="10215" y="0"/>
                    </a:lnTo>
                    <a:lnTo>
                      <a:pt x="3528" y="6687"/>
                    </a:lnTo>
                    <a:close/>
                  </a:path>
                </a:pathLst>
              </a:custGeom>
              <a:solidFill>
                <a:srgbClr val="009944"/>
              </a:solidFill>
              <a:ln>
                <a:noFill/>
              </a:ln>
            </p:spPr>
          </p:sp>
        </p:grpSp>
        <p:cxnSp>
          <p:nvCxnSpPr>
            <p:cNvPr id="15" name="直接连接符 14"/>
            <p:cNvCxnSpPr/>
            <p:nvPr/>
          </p:nvCxnSpPr>
          <p:spPr>
            <a:xfrm>
              <a:off x="7574579" y="2419273"/>
              <a:ext cx="158291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6696179" y="3750625"/>
            <a:ext cx="1968631" cy="389216"/>
            <a:chOff x="7257251" y="2571179"/>
            <a:chExt cx="1968631" cy="389216"/>
          </a:xfrm>
        </p:grpSpPr>
        <p:grpSp>
          <p:nvGrpSpPr>
            <p:cNvPr id="9" name="组合 8"/>
            <p:cNvGrpSpPr/>
            <p:nvPr/>
          </p:nvGrpSpPr>
          <p:grpSpPr>
            <a:xfrm>
              <a:off x="7257251" y="2571179"/>
              <a:ext cx="1968631" cy="389216"/>
              <a:chOff x="7257251" y="2571179"/>
              <a:chExt cx="1968631" cy="389216"/>
            </a:xfrm>
            <a:noFill/>
            <a:effectLst/>
          </p:grpSpPr>
          <p:sp>
            <p:nvSpPr>
              <p:cNvPr id="29" name="矩形 28"/>
              <p:cNvSpPr/>
              <p:nvPr/>
            </p:nvSpPr>
            <p:spPr>
              <a:xfrm>
                <a:off x="7471096" y="2571179"/>
                <a:ext cx="1754786" cy="389216"/>
              </a:xfrm>
              <a:prstGeom prst="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85000"/>
                        <a:lumOff val="15000"/>
                      </a:schemeClr>
                    </a:solidFill>
                    <a:latin typeface="思源黑体" panose="020B0500000000000000" pitchFamily="34" charset="-122"/>
                    <a:ea typeface="思源黑体" panose="020B0500000000000000" pitchFamily="34" charset="-122"/>
                    <a:cs typeface="+mn-ea"/>
                  </a:rPr>
                  <a:t>生产许可证</a:t>
                </a:r>
              </a:p>
            </p:txBody>
          </p:sp>
          <p:sp>
            <p:nvSpPr>
              <p:cNvPr id="24" name="iconfont-1047-784233"/>
              <p:cNvSpPr>
                <a:spLocks noChangeAspect="1"/>
              </p:cNvSpPr>
              <p:nvPr/>
            </p:nvSpPr>
            <p:spPr bwMode="auto">
              <a:xfrm>
                <a:off x="7257251" y="2702529"/>
                <a:ext cx="291063" cy="222023"/>
              </a:xfrm>
              <a:custGeom>
                <a:avLst/>
                <a:gdLst>
                  <a:gd name="T0" fmla="*/ 3528 w 11109"/>
                  <a:gd name="T1" fmla="*/ 6687 h 8473"/>
                  <a:gd name="T2" fmla="*/ 893 w 11109"/>
                  <a:gd name="T3" fmla="*/ 4052 h 8473"/>
                  <a:gd name="T4" fmla="*/ 0 w 11109"/>
                  <a:gd name="T5" fmla="*/ 4945 h 8473"/>
                  <a:gd name="T6" fmla="*/ 3528 w 11109"/>
                  <a:gd name="T7" fmla="*/ 8473 h 8473"/>
                  <a:gd name="T8" fmla="*/ 11109 w 11109"/>
                  <a:gd name="T9" fmla="*/ 894 h 8473"/>
                  <a:gd name="T10" fmla="*/ 10215 w 11109"/>
                  <a:gd name="T11" fmla="*/ 0 h 8473"/>
                  <a:gd name="T12" fmla="*/ 3528 w 11109"/>
                  <a:gd name="T13" fmla="*/ 6687 h 8473"/>
                </a:gdLst>
                <a:ahLst/>
                <a:cxnLst>
                  <a:cxn ang="0">
                    <a:pos x="T0" y="T1"/>
                  </a:cxn>
                  <a:cxn ang="0">
                    <a:pos x="T2" y="T3"/>
                  </a:cxn>
                  <a:cxn ang="0">
                    <a:pos x="T4" y="T5"/>
                  </a:cxn>
                  <a:cxn ang="0">
                    <a:pos x="T6" y="T7"/>
                  </a:cxn>
                  <a:cxn ang="0">
                    <a:pos x="T8" y="T9"/>
                  </a:cxn>
                  <a:cxn ang="0">
                    <a:pos x="T10" y="T11"/>
                  </a:cxn>
                  <a:cxn ang="0">
                    <a:pos x="T12" y="T13"/>
                  </a:cxn>
                </a:cxnLst>
                <a:rect l="0" t="0" r="r" b="b"/>
                <a:pathLst>
                  <a:path w="11109" h="8473">
                    <a:moveTo>
                      <a:pt x="3528" y="6687"/>
                    </a:moveTo>
                    <a:lnTo>
                      <a:pt x="893" y="4052"/>
                    </a:lnTo>
                    <a:lnTo>
                      <a:pt x="0" y="4945"/>
                    </a:lnTo>
                    <a:lnTo>
                      <a:pt x="3528" y="8473"/>
                    </a:lnTo>
                    <a:lnTo>
                      <a:pt x="11109" y="894"/>
                    </a:lnTo>
                    <a:lnTo>
                      <a:pt x="10215" y="0"/>
                    </a:lnTo>
                    <a:lnTo>
                      <a:pt x="3528" y="6687"/>
                    </a:lnTo>
                    <a:close/>
                  </a:path>
                </a:pathLst>
              </a:custGeom>
              <a:solidFill>
                <a:srgbClr val="009944"/>
              </a:solidFill>
              <a:ln>
                <a:noFill/>
              </a:ln>
            </p:spPr>
          </p:sp>
        </p:grpSp>
        <p:cxnSp>
          <p:nvCxnSpPr>
            <p:cNvPr id="51" name="直接连接符 50"/>
            <p:cNvCxnSpPr/>
            <p:nvPr/>
          </p:nvCxnSpPr>
          <p:spPr>
            <a:xfrm>
              <a:off x="7574579" y="2924552"/>
              <a:ext cx="158291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4" name="组合 53"/>
          <p:cNvGrpSpPr/>
          <p:nvPr/>
        </p:nvGrpSpPr>
        <p:grpSpPr>
          <a:xfrm>
            <a:off x="6696179" y="4273149"/>
            <a:ext cx="1982103" cy="404979"/>
            <a:chOff x="7257251" y="3019019"/>
            <a:chExt cx="1982103" cy="404979"/>
          </a:xfrm>
        </p:grpSpPr>
        <p:grpSp>
          <p:nvGrpSpPr>
            <p:cNvPr id="8" name="组合 7"/>
            <p:cNvGrpSpPr/>
            <p:nvPr/>
          </p:nvGrpSpPr>
          <p:grpSpPr>
            <a:xfrm>
              <a:off x="7257251" y="3019019"/>
              <a:ext cx="1982103" cy="404979"/>
              <a:chOff x="7257251" y="3019019"/>
              <a:chExt cx="1982103" cy="404979"/>
            </a:xfrm>
            <a:noFill/>
            <a:effectLst/>
          </p:grpSpPr>
          <p:sp>
            <p:nvSpPr>
              <p:cNvPr id="28" name="矩形 27"/>
              <p:cNvSpPr/>
              <p:nvPr/>
            </p:nvSpPr>
            <p:spPr>
              <a:xfrm>
                <a:off x="7484569" y="3019019"/>
                <a:ext cx="1754785" cy="389216"/>
              </a:xfrm>
              <a:prstGeom prst="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85000"/>
                        <a:lumOff val="15000"/>
                      </a:schemeClr>
                    </a:solidFill>
                    <a:latin typeface="思源黑体" panose="020B0500000000000000" pitchFamily="34" charset="-122"/>
                    <a:ea typeface="思源黑体" panose="020B0500000000000000" pitchFamily="34" charset="-122"/>
                    <a:cs typeface="+mn-ea"/>
                  </a:rPr>
                  <a:t>产品标准号</a:t>
                </a:r>
              </a:p>
            </p:txBody>
          </p:sp>
          <p:sp>
            <p:nvSpPr>
              <p:cNvPr id="35" name="iconfont-1047-784233"/>
              <p:cNvSpPr>
                <a:spLocks noChangeAspect="1"/>
              </p:cNvSpPr>
              <p:nvPr/>
            </p:nvSpPr>
            <p:spPr bwMode="auto">
              <a:xfrm>
                <a:off x="7257251" y="3201975"/>
                <a:ext cx="291063" cy="222023"/>
              </a:xfrm>
              <a:custGeom>
                <a:avLst/>
                <a:gdLst>
                  <a:gd name="T0" fmla="*/ 3528 w 11109"/>
                  <a:gd name="T1" fmla="*/ 6687 h 8473"/>
                  <a:gd name="T2" fmla="*/ 893 w 11109"/>
                  <a:gd name="T3" fmla="*/ 4052 h 8473"/>
                  <a:gd name="T4" fmla="*/ 0 w 11109"/>
                  <a:gd name="T5" fmla="*/ 4945 h 8473"/>
                  <a:gd name="T6" fmla="*/ 3528 w 11109"/>
                  <a:gd name="T7" fmla="*/ 8473 h 8473"/>
                  <a:gd name="T8" fmla="*/ 11109 w 11109"/>
                  <a:gd name="T9" fmla="*/ 894 h 8473"/>
                  <a:gd name="T10" fmla="*/ 10215 w 11109"/>
                  <a:gd name="T11" fmla="*/ 0 h 8473"/>
                  <a:gd name="T12" fmla="*/ 3528 w 11109"/>
                  <a:gd name="T13" fmla="*/ 6687 h 8473"/>
                </a:gdLst>
                <a:ahLst/>
                <a:cxnLst>
                  <a:cxn ang="0">
                    <a:pos x="T0" y="T1"/>
                  </a:cxn>
                  <a:cxn ang="0">
                    <a:pos x="T2" y="T3"/>
                  </a:cxn>
                  <a:cxn ang="0">
                    <a:pos x="T4" y="T5"/>
                  </a:cxn>
                  <a:cxn ang="0">
                    <a:pos x="T6" y="T7"/>
                  </a:cxn>
                  <a:cxn ang="0">
                    <a:pos x="T8" y="T9"/>
                  </a:cxn>
                  <a:cxn ang="0">
                    <a:pos x="T10" y="T11"/>
                  </a:cxn>
                  <a:cxn ang="0">
                    <a:pos x="T12" y="T13"/>
                  </a:cxn>
                </a:cxnLst>
                <a:rect l="0" t="0" r="r" b="b"/>
                <a:pathLst>
                  <a:path w="11109" h="8473">
                    <a:moveTo>
                      <a:pt x="3528" y="6687"/>
                    </a:moveTo>
                    <a:lnTo>
                      <a:pt x="893" y="4052"/>
                    </a:lnTo>
                    <a:lnTo>
                      <a:pt x="0" y="4945"/>
                    </a:lnTo>
                    <a:lnTo>
                      <a:pt x="3528" y="8473"/>
                    </a:lnTo>
                    <a:lnTo>
                      <a:pt x="11109" y="894"/>
                    </a:lnTo>
                    <a:lnTo>
                      <a:pt x="10215" y="0"/>
                    </a:lnTo>
                    <a:lnTo>
                      <a:pt x="3528" y="6687"/>
                    </a:lnTo>
                    <a:close/>
                  </a:path>
                </a:pathLst>
              </a:custGeom>
              <a:solidFill>
                <a:srgbClr val="009944"/>
              </a:solidFill>
              <a:ln>
                <a:noFill/>
              </a:ln>
            </p:spPr>
          </p:sp>
        </p:grpSp>
        <p:cxnSp>
          <p:nvCxnSpPr>
            <p:cNvPr id="52" name="直接连接符 51"/>
            <p:cNvCxnSpPr/>
            <p:nvPr/>
          </p:nvCxnSpPr>
          <p:spPr>
            <a:xfrm>
              <a:off x="7574579" y="3423998"/>
              <a:ext cx="158291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54"/>
          <p:cNvGrpSpPr/>
          <p:nvPr/>
        </p:nvGrpSpPr>
        <p:grpSpPr>
          <a:xfrm>
            <a:off x="6696179" y="4811436"/>
            <a:ext cx="1900316" cy="413533"/>
            <a:chOff x="7257251" y="3509912"/>
            <a:chExt cx="1900316" cy="413533"/>
          </a:xfrm>
        </p:grpSpPr>
        <p:grpSp>
          <p:nvGrpSpPr>
            <p:cNvPr id="7" name="组合 6"/>
            <p:cNvGrpSpPr/>
            <p:nvPr/>
          </p:nvGrpSpPr>
          <p:grpSpPr>
            <a:xfrm>
              <a:off x="7257251" y="3509912"/>
              <a:ext cx="1900316" cy="413533"/>
              <a:chOff x="7257251" y="3509912"/>
              <a:chExt cx="1900316" cy="413533"/>
            </a:xfrm>
            <a:noFill/>
            <a:effectLst/>
          </p:grpSpPr>
          <p:sp>
            <p:nvSpPr>
              <p:cNvPr id="26" name="矩形 25"/>
              <p:cNvSpPr/>
              <p:nvPr/>
            </p:nvSpPr>
            <p:spPr>
              <a:xfrm>
                <a:off x="7402782" y="3509912"/>
                <a:ext cx="1754785" cy="389216"/>
              </a:xfrm>
              <a:prstGeom prst="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85000"/>
                        <a:lumOff val="15000"/>
                      </a:schemeClr>
                    </a:solidFill>
                    <a:latin typeface="思源黑体" panose="020B0500000000000000" pitchFamily="34" charset="-122"/>
                    <a:ea typeface="思源黑体" panose="020B0500000000000000" pitchFamily="34" charset="-122"/>
                    <a:cs typeface="+mn-ea"/>
                  </a:rPr>
                  <a:t>产品名称</a:t>
                </a:r>
              </a:p>
            </p:txBody>
          </p:sp>
          <p:sp>
            <p:nvSpPr>
              <p:cNvPr id="38" name="iconfont-1047-784233"/>
              <p:cNvSpPr>
                <a:spLocks noChangeAspect="1"/>
              </p:cNvSpPr>
              <p:nvPr/>
            </p:nvSpPr>
            <p:spPr bwMode="auto">
              <a:xfrm>
                <a:off x="7257251" y="3701422"/>
                <a:ext cx="291063" cy="222023"/>
              </a:xfrm>
              <a:custGeom>
                <a:avLst/>
                <a:gdLst>
                  <a:gd name="T0" fmla="*/ 3528 w 11109"/>
                  <a:gd name="T1" fmla="*/ 6687 h 8473"/>
                  <a:gd name="T2" fmla="*/ 893 w 11109"/>
                  <a:gd name="T3" fmla="*/ 4052 h 8473"/>
                  <a:gd name="T4" fmla="*/ 0 w 11109"/>
                  <a:gd name="T5" fmla="*/ 4945 h 8473"/>
                  <a:gd name="T6" fmla="*/ 3528 w 11109"/>
                  <a:gd name="T7" fmla="*/ 8473 h 8473"/>
                  <a:gd name="T8" fmla="*/ 11109 w 11109"/>
                  <a:gd name="T9" fmla="*/ 894 h 8473"/>
                  <a:gd name="T10" fmla="*/ 10215 w 11109"/>
                  <a:gd name="T11" fmla="*/ 0 h 8473"/>
                  <a:gd name="T12" fmla="*/ 3528 w 11109"/>
                  <a:gd name="T13" fmla="*/ 6687 h 8473"/>
                </a:gdLst>
                <a:ahLst/>
                <a:cxnLst>
                  <a:cxn ang="0">
                    <a:pos x="T0" y="T1"/>
                  </a:cxn>
                  <a:cxn ang="0">
                    <a:pos x="T2" y="T3"/>
                  </a:cxn>
                  <a:cxn ang="0">
                    <a:pos x="T4" y="T5"/>
                  </a:cxn>
                  <a:cxn ang="0">
                    <a:pos x="T6" y="T7"/>
                  </a:cxn>
                  <a:cxn ang="0">
                    <a:pos x="T8" y="T9"/>
                  </a:cxn>
                  <a:cxn ang="0">
                    <a:pos x="T10" y="T11"/>
                  </a:cxn>
                  <a:cxn ang="0">
                    <a:pos x="T12" y="T13"/>
                  </a:cxn>
                </a:cxnLst>
                <a:rect l="0" t="0" r="r" b="b"/>
                <a:pathLst>
                  <a:path w="11109" h="8473">
                    <a:moveTo>
                      <a:pt x="3528" y="6687"/>
                    </a:moveTo>
                    <a:lnTo>
                      <a:pt x="893" y="4052"/>
                    </a:lnTo>
                    <a:lnTo>
                      <a:pt x="0" y="4945"/>
                    </a:lnTo>
                    <a:lnTo>
                      <a:pt x="3528" y="8473"/>
                    </a:lnTo>
                    <a:lnTo>
                      <a:pt x="11109" y="894"/>
                    </a:lnTo>
                    <a:lnTo>
                      <a:pt x="10215" y="0"/>
                    </a:lnTo>
                    <a:lnTo>
                      <a:pt x="3528" y="6687"/>
                    </a:lnTo>
                    <a:close/>
                  </a:path>
                </a:pathLst>
              </a:custGeom>
              <a:solidFill>
                <a:srgbClr val="009944"/>
              </a:solidFill>
              <a:ln>
                <a:noFill/>
              </a:ln>
            </p:spPr>
          </p:sp>
        </p:grpSp>
        <p:cxnSp>
          <p:nvCxnSpPr>
            <p:cNvPr id="53" name="直接连接符 52"/>
            <p:cNvCxnSpPr/>
            <p:nvPr/>
          </p:nvCxnSpPr>
          <p:spPr>
            <a:xfrm>
              <a:off x="7574579" y="3844302"/>
              <a:ext cx="158291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transition spd="slow" advTm="3000">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181763" y="2224078"/>
            <a:ext cx="3394166" cy="3134503"/>
            <a:chOff x="2181763" y="2224078"/>
            <a:chExt cx="3394166" cy="3134503"/>
          </a:xfrm>
        </p:grpSpPr>
        <p:sp>
          <p:nvSpPr>
            <p:cNvPr id="3" name="矩形 2"/>
            <p:cNvSpPr/>
            <p:nvPr/>
          </p:nvSpPr>
          <p:spPr>
            <a:xfrm>
              <a:off x="2181763" y="2224078"/>
              <a:ext cx="3394166" cy="31345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9" name="箭头: 五边形 8"/>
            <p:cNvSpPr/>
            <p:nvPr/>
          </p:nvSpPr>
          <p:spPr>
            <a:xfrm>
              <a:off x="2181763" y="2428568"/>
              <a:ext cx="1760972" cy="599767"/>
            </a:xfrm>
            <a:prstGeom prst="homePlate">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思源黑体" panose="020B0500000000000000" pitchFamily="34" charset="-122"/>
                  <a:ea typeface="思源黑体" panose="020B0500000000000000" pitchFamily="34" charset="-122"/>
                  <a:cs typeface="+mn-ea"/>
                </a:rPr>
                <a:t>保质期：</a:t>
              </a:r>
              <a:endParaRPr lang="zh-CN" altLang="en-US" sz="2000" b="1" dirty="0">
                <a:latin typeface="思源黑体" panose="020B0500000000000000" pitchFamily="34" charset="-122"/>
                <a:ea typeface="思源黑体" panose="020B0500000000000000" pitchFamily="34" charset="-122"/>
              </a:endParaRPr>
            </a:p>
          </p:txBody>
        </p:sp>
      </p:grpSp>
      <p:grpSp>
        <p:nvGrpSpPr>
          <p:cNvPr id="13" name="组合 12"/>
          <p:cNvGrpSpPr/>
          <p:nvPr/>
        </p:nvGrpSpPr>
        <p:grpSpPr>
          <a:xfrm>
            <a:off x="6500801" y="2224078"/>
            <a:ext cx="3394166" cy="3134503"/>
            <a:chOff x="6500801" y="2224078"/>
            <a:chExt cx="3394166" cy="3134503"/>
          </a:xfrm>
        </p:grpSpPr>
        <p:sp>
          <p:nvSpPr>
            <p:cNvPr id="10" name="矩形 9"/>
            <p:cNvSpPr/>
            <p:nvPr/>
          </p:nvSpPr>
          <p:spPr>
            <a:xfrm>
              <a:off x="6500801" y="2224078"/>
              <a:ext cx="3394166" cy="31345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panose="020B0500000000000000" pitchFamily="34" charset="-122"/>
                <a:ea typeface="思源黑体" panose="020B0500000000000000" pitchFamily="34" charset="-122"/>
              </a:endParaRPr>
            </a:p>
          </p:txBody>
        </p:sp>
        <p:sp>
          <p:nvSpPr>
            <p:cNvPr id="12" name="箭头: 五边形 11"/>
            <p:cNvSpPr/>
            <p:nvPr/>
          </p:nvSpPr>
          <p:spPr>
            <a:xfrm>
              <a:off x="6500801" y="2428568"/>
              <a:ext cx="1760972" cy="599767"/>
            </a:xfrm>
            <a:prstGeom prst="homePlate">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思源黑体" panose="020B0500000000000000" pitchFamily="34" charset="-122"/>
                  <a:ea typeface="思源黑体" panose="020B0500000000000000" pitchFamily="34" charset="-122"/>
                  <a:cs typeface="+mn-ea"/>
                </a:rPr>
                <a:t>保存期：</a:t>
              </a:r>
              <a:endParaRPr lang="zh-CN" altLang="en-US" sz="2000" b="1" dirty="0">
                <a:latin typeface="思源黑体" panose="020B0500000000000000" pitchFamily="34" charset="-122"/>
                <a:ea typeface="思源黑体" panose="020B0500000000000000" pitchFamily="34" charset="-122"/>
              </a:endParaRPr>
            </a:p>
          </p:txBody>
        </p:sp>
      </p:grpSp>
      <p:sp>
        <p:nvSpPr>
          <p:cNvPr id="4" name="文本框 3"/>
          <p:cNvSpPr txBox="1"/>
          <p:nvPr/>
        </p:nvSpPr>
        <p:spPr>
          <a:xfrm>
            <a:off x="2714544" y="3081223"/>
            <a:ext cx="2191753" cy="1987532"/>
          </a:xfrm>
          <a:prstGeom prst="rect">
            <a:avLst/>
          </a:prstGeom>
          <a:noFill/>
        </p:spPr>
        <p:txBody>
          <a:bodyPr wrap="squar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r>
              <a:rPr lang="zh-CN" altLang="en-US" sz="2000" b="1" dirty="0">
                <a:ea typeface="思源黑体" panose="020B0500000000000000" pitchFamily="34" charset="-122"/>
                <a:cs typeface="+mn-ea"/>
              </a:rPr>
              <a:t>最佳食用期</a:t>
            </a:r>
            <a:endParaRPr lang="en-US" altLang="zh-CN" sz="2000" b="1" dirty="0">
              <a:ea typeface="思源黑体" panose="020B0500000000000000" pitchFamily="34" charset="-122"/>
              <a:cs typeface="+mn-ea"/>
            </a:endParaRPr>
          </a:p>
          <a:p>
            <a:r>
              <a:rPr lang="zh-CN" altLang="en-US" sz="1600" dirty="0">
                <a:ea typeface="思源黑体" panose="020B0500000000000000" pitchFamily="34" charset="-122"/>
                <a:cs typeface="+mn-ea"/>
              </a:rPr>
              <a:t>是指标签指明的贮存条件下，保持品质的期限，在一定时间内食品依然可以食用。</a:t>
            </a:r>
            <a:endParaRPr lang="zh-CN" altLang="en-US" sz="2000" dirty="0">
              <a:ea typeface="思源黑体" panose="020B0500000000000000" pitchFamily="34" charset="-122"/>
              <a:cs typeface="+mn-ea"/>
            </a:endParaRPr>
          </a:p>
        </p:txBody>
      </p:sp>
      <p:grpSp>
        <p:nvGrpSpPr>
          <p:cNvPr id="5" name="组合 4"/>
          <p:cNvGrpSpPr/>
          <p:nvPr/>
        </p:nvGrpSpPr>
        <p:grpSpPr>
          <a:xfrm>
            <a:off x="2144354" y="1263453"/>
            <a:ext cx="6380214" cy="620490"/>
            <a:chOff x="5032630" y="1248697"/>
            <a:chExt cx="6380214" cy="620490"/>
          </a:xfrm>
        </p:grpSpPr>
        <p:sp>
          <p:nvSpPr>
            <p:cNvPr id="6" name="文本框 5"/>
            <p:cNvSpPr txBox="1"/>
            <p:nvPr/>
          </p:nvSpPr>
          <p:spPr>
            <a:xfrm>
              <a:off x="5577320" y="1284412"/>
              <a:ext cx="5835524" cy="584775"/>
            </a:xfrm>
            <a:prstGeom prst="rect">
              <a:avLst/>
            </a:prstGeom>
            <a:noFill/>
          </p:spPr>
          <p:txBody>
            <a:bodyPr wrap="square" rtlCol="0">
              <a:spAutoFit/>
            </a:bodyPr>
            <a:lstStyle/>
            <a:p>
              <a:pPr>
                <a:buClr>
                  <a:schemeClr val="bg1"/>
                </a:buClr>
              </a:pPr>
              <a:r>
                <a:rPr lang="zh-CN" altLang="en-US" sz="3200" b="1" dirty="0">
                  <a:solidFill>
                    <a:schemeClr val="tx1">
                      <a:lumMod val="85000"/>
                      <a:lumOff val="15000"/>
                    </a:schemeClr>
                  </a:solidFill>
                  <a:ea typeface="思源黑体" panose="020B0500000000000000" pitchFamily="34" charset="-122"/>
                  <a:cs typeface="+mn-ea"/>
                </a:rPr>
                <a:t>如何分清食品保质期和保存期？</a:t>
              </a:r>
            </a:p>
          </p:txBody>
        </p:sp>
        <p:sp>
          <p:nvSpPr>
            <p:cNvPr id="7" name="矩形: 圆角 6"/>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一</a:t>
              </a:r>
            </a:p>
          </p:txBody>
        </p:sp>
      </p:grpSp>
      <p:sp>
        <p:nvSpPr>
          <p:cNvPr id="11" name="文本框 10"/>
          <p:cNvSpPr txBox="1"/>
          <p:nvPr/>
        </p:nvSpPr>
        <p:spPr>
          <a:xfrm>
            <a:off x="6906680" y="3232825"/>
            <a:ext cx="2710186" cy="1618200"/>
          </a:xfrm>
          <a:prstGeom prst="rect">
            <a:avLst/>
          </a:prstGeom>
          <a:noFill/>
        </p:spPr>
        <p:txBody>
          <a:bodyPr wrap="squar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r>
              <a:rPr lang="zh-CN" altLang="en-US" sz="2000" b="1" dirty="0">
                <a:latin typeface="思源黑体" panose="020B0500000000000000" pitchFamily="34" charset="-122"/>
                <a:ea typeface="思源黑体" panose="020B0500000000000000" pitchFamily="34" charset="-122"/>
                <a:cs typeface="+mn-ea"/>
              </a:rPr>
              <a:t>推荐最后食用日期</a:t>
            </a:r>
            <a:endParaRPr lang="en-US" altLang="zh-CN" sz="2000" b="1" dirty="0">
              <a:latin typeface="思源黑体" panose="020B0500000000000000" pitchFamily="34" charset="-122"/>
              <a:ea typeface="思源黑体" panose="020B0500000000000000" pitchFamily="34" charset="-122"/>
              <a:cs typeface="+mn-ea"/>
            </a:endParaRPr>
          </a:p>
          <a:p>
            <a:r>
              <a:rPr lang="zh-CN" altLang="en-US" sz="1600" dirty="0">
                <a:ea typeface="思源黑体" panose="020B0500000000000000" pitchFamily="34" charset="-122"/>
                <a:cs typeface="+mn-ea"/>
              </a:rPr>
              <a:t>是指标签指明的贮存条件下，预计的终止食用日期，超过保存期的食品不宜食用。</a:t>
            </a:r>
          </a:p>
        </p:txBody>
      </p:sp>
    </p:spTree>
  </p:cSld>
  <p:clrMapOvr>
    <a:masterClrMapping/>
  </p:clrMapOvr>
  <p:transition spd="slow" advTm="3000">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25510" y="1563022"/>
            <a:ext cx="4457172" cy="646331"/>
          </a:xfrm>
          <a:prstGeom prst="rect">
            <a:avLst/>
          </a:prstGeom>
          <a:solidFill>
            <a:srgbClr val="009944"/>
          </a:solidFill>
        </p:spPr>
        <p:txBody>
          <a:bodyPr wrap="square" rtlCol="0">
            <a:spAutoFit/>
          </a:bodyPr>
          <a:lstStyle/>
          <a:p>
            <a:pPr algn="ctr">
              <a:buClr>
                <a:schemeClr val="bg1"/>
              </a:buClr>
            </a:pPr>
            <a:r>
              <a:rPr lang="zh-CN" altLang="en-US" sz="3600" b="1" dirty="0">
                <a:solidFill>
                  <a:schemeClr val="bg1"/>
                </a:solidFill>
                <a:ea typeface="思源黑体" panose="020B0500000000000000" pitchFamily="34" charset="-122"/>
                <a:cs typeface="+mn-ea"/>
              </a:rPr>
              <a:t>食品安全歌</a:t>
            </a:r>
          </a:p>
        </p:txBody>
      </p:sp>
      <p:sp>
        <p:nvSpPr>
          <p:cNvPr id="4" name="文本框 3"/>
          <p:cNvSpPr txBox="1"/>
          <p:nvPr/>
        </p:nvSpPr>
        <p:spPr>
          <a:xfrm>
            <a:off x="1745225" y="2614399"/>
            <a:ext cx="9217742" cy="2778902"/>
          </a:xfrm>
          <a:prstGeom prst="rect">
            <a:avLst/>
          </a:prstGeom>
          <a:noFill/>
        </p:spPr>
        <p:txBody>
          <a:bodyPr wrap="square" rtlCol="0">
            <a:spAutoFit/>
          </a:bodyPr>
          <a:lstStyle/>
          <a:p>
            <a:pPr algn="ctr">
              <a:lnSpc>
                <a:spcPct val="200000"/>
              </a:lnSpc>
            </a:pPr>
            <a:r>
              <a:rPr kumimoji="0" lang="zh-CN" altLang="zh-CN" b="0" i="0" u="none" strike="noStrike" cap="none" normalizeH="0" baseline="0" dirty="0">
                <a:ln>
                  <a:noFill/>
                </a:ln>
                <a:solidFill>
                  <a:schemeClr val="tx1">
                    <a:lumMod val="85000"/>
                    <a:lumOff val="15000"/>
                  </a:schemeClr>
                </a:solidFill>
                <a:effectLst/>
                <a:latin typeface="思源黑体" panose="020B0500000000000000" pitchFamily="34" charset="-122"/>
                <a:ea typeface="思源黑体" panose="020B0500000000000000" pitchFamily="34" charset="-122"/>
                <a:cs typeface="+mn-ea"/>
              </a:rPr>
              <a:t>小朋友</a:t>
            </a:r>
            <a:r>
              <a:rPr kumimoji="0" lang="en-US" altLang="zh-CN" b="0" i="0" u="none" strike="noStrike" cap="none" normalizeH="0" baseline="0" dirty="0">
                <a:ln>
                  <a:noFill/>
                </a:ln>
                <a:solidFill>
                  <a:schemeClr val="tx1">
                    <a:lumMod val="85000"/>
                    <a:lumOff val="15000"/>
                  </a:schemeClr>
                </a:solidFill>
                <a:effectLst/>
                <a:latin typeface="思源黑体" panose="020B0500000000000000" pitchFamily="34" charset="-122"/>
                <a:ea typeface="思源黑体" panose="020B0500000000000000" pitchFamily="34" charset="-122"/>
                <a:cs typeface="+mn-ea"/>
              </a:rPr>
              <a:t> </a:t>
            </a:r>
            <a:r>
              <a:rPr kumimoji="0" lang="zh-CN" altLang="zh-CN" b="0" i="0" u="none" strike="noStrike" cap="none" normalizeH="0" baseline="0" dirty="0">
                <a:ln>
                  <a:noFill/>
                </a:ln>
                <a:solidFill>
                  <a:schemeClr val="tx1">
                    <a:lumMod val="85000"/>
                    <a:lumOff val="15000"/>
                  </a:schemeClr>
                </a:solidFill>
                <a:effectLst/>
                <a:latin typeface="思源黑体" panose="020B0500000000000000" pitchFamily="34" charset="-122"/>
                <a:ea typeface="思源黑体" panose="020B0500000000000000" pitchFamily="34" charset="-122"/>
                <a:cs typeface="+mn-ea"/>
              </a:rPr>
              <a:t>进学校，学知识</a:t>
            </a:r>
            <a:r>
              <a:rPr kumimoji="0" lang="en-US" altLang="zh-CN" b="0" i="0" u="none" strike="noStrike" cap="none" normalizeH="0" baseline="0" dirty="0">
                <a:ln>
                  <a:noFill/>
                </a:ln>
                <a:solidFill>
                  <a:schemeClr val="tx1">
                    <a:lumMod val="85000"/>
                    <a:lumOff val="15000"/>
                  </a:schemeClr>
                </a:solidFill>
                <a:effectLst/>
                <a:latin typeface="思源黑体" panose="020B0500000000000000" pitchFamily="34" charset="-122"/>
                <a:ea typeface="思源黑体" panose="020B0500000000000000" pitchFamily="34" charset="-122"/>
                <a:cs typeface="+mn-ea"/>
              </a:rPr>
              <a:t> </a:t>
            </a:r>
            <a:r>
              <a:rPr kumimoji="0" lang="zh-CN" altLang="zh-CN" b="0" i="0" u="none" strike="noStrike" cap="none" normalizeH="0" baseline="0" dirty="0">
                <a:ln>
                  <a:noFill/>
                </a:ln>
                <a:solidFill>
                  <a:schemeClr val="tx1">
                    <a:lumMod val="85000"/>
                    <a:lumOff val="15000"/>
                  </a:schemeClr>
                </a:solidFill>
                <a:effectLst/>
                <a:latin typeface="思源黑体" panose="020B0500000000000000" pitchFamily="34" charset="-122"/>
                <a:ea typeface="思源黑体" panose="020B0500000000000000" pitchFamily="34" charset="-122"/>
                <a:cs typeface="+mn-ea"/>
              </a:rPr>
              <a:t>长本领。文化知识要学好, 健康安全也重要。</a:t>
            </a:r>
            <a:br>
              <a:rPr kumimoji="0" lang="zh-CN" altLang="zh-CN" b="0" i="0" u="none" strike="noStrike" cap="none" normalizeH="0" baseline="0" dirty="0">
                <a:ln>
                  <a:noFill/>
                </a:ln>
                <a:solidFill>
                  <a:schemeClr val="tx1">
                    <a:lumMod val="85000"/>
                    <a:lumOff val="15000"/>
                  </a:schemeClr>
                </a:solidFill>
                <a:effectLst/>
                <a:latin typeface="思源黑体" panose="020B0500000000000000" pitchFamily="34" charset="-122"/>
                <a:ea typeface="思源黑体" panose="020B0500000000000000" pitchFamily="34" charset="-122"/>
                <a:cs typeface="+mn-ea"/>
              </a:rPr>
            </a:br>
            <a:r>
              <a:rPr kumimoji="0" lang="zh-CN" altLang="zh-CN" b="0" i="0" u="none" strike="noStrike" cap="none" normalizeH="0" baseline="0" dirty="0">
                <a:ln>
                  <a:noFill/>
                </a:ln>
                <a:solidFill>
                  <a:schemeClr val="tx1">
                    <a:lumMod val="85000"/>
                    <a:lumOff val="15000"/>
                  </a:schemeClr>
                </a:solidFill>
                <a:effectLst/>
                <a:latin typeface="思源黑体" panose="020B0500000000000000" pitchFamily="34" charset="-122"/>
                <a:ea typeface="思源黑体" panose="020B0500000000000000" pitchFamily="34" charset="-122"/>
                <a:cs typeface="+mn-ea"/>
              </a:rPr>
              <a:t>病从口入危害大, 食品质量数第一。食品挑选要细心， 三无食品需留意。</a:t>
            </a:r>
            <a:br>
              <a:rPr kumimoji="0" lang="zh-CN" altLang="zh-CN" b="0" i="0" u="none" strike="noStrike" cap="none" normalizeH="0" baseline="0" dirty="0">
                <a:ln>
                  <a:noFill/>
                </a:ln>
                <a:solidFill>
                  <a:schemeClr val="tx1">
                    <a:lumMod val="85000"/>
                    <a:lumOff val="15000"/>
                  </a:schemeClr>
                </a:solidFill>
                <a:effectLst/>
                <a:latin typeface="思源黑体" panose="020B0500000000000000" pitchFamily="34" charset="-122"/>
                <a:ea typeface="思源黑体" panose="020B0500000000000000" pitchFamily="34" charset="-122"/>
                <a:cs typeface="+mn-ea"/>
              </a:rPr>
            </a:br>
            <a:r>
              <a:rPr kumimoji="0" lang="zh-CN" altLang="zh-CN" b="0" i="0" u="none" strike="noStrike" cap="none" normalizeH="0" baseline="0" dirty="0">
                <a:ln>
                  <a:noFill/>
                </a:ln>
                <a:solidFill>
                  <a:schemeClr val="tx1">
                    <a:lumMod val="85000"/>
                    <a:lumOff val="15000"/>
                  </a:schemeClr>
                </a:solidFill>
                <a:effectLst/>
                <a:latin typeface="思源黑体" panose="020B0500000000000000" pitchFamily="34" charset="-122"/>
                <a:ea typeface="思源黑体" panose="020B0500000000000000" pitchFamily="34" charset="-122"/>
                <a:cs typeface="+mn-ea"/>
              </a:rPr>
              <a:t>苏丹红、吊白块</a:t>
            </a:r>
            <a:r>
              <a:rPr kumimoji="0" lang="zh-CN" altLang="en-US" b="0" i="0" u="none" strike="noStrike" cap="none" normalizeH="0" baseline="0" dirty="0">
                <a:ln>
                  <a:noFill/>
                </a:ln>
                <a:solidFill>
                  <a:schemeClr val="tx1">
                    <a:lumMod val="85000"/>
                    <a:lumOff val="15000"/>
                  </a:schemeClr>
                </a:solidFill>
                <a:effectLst/>
                <a:latin typeface="思源黑体" panose="020B0500000000000000" pitchFamily="34" charset="-122"/>
                <a:ea typeface="思源黑体" panose="020B0500000000000000" pitchFamily="34" charset="-122"/>
                <a:cs typeface="+mn-ea"/>
              </a:rPr>
              <a:t>，</a:t>
            </a:r>
            <a:r>
              <a:rPr kumimoji="0" lang="zh-CN" altLang="zh-CN" b="0" i="0" u="none" strike="noStrike" cap="none" normalizeH="0" baseline="0" dirty="0">
                <a:ln>
                  <a:noFill/>
                </a:ln>
                <a:solidFill>
                  <a:schemeClr val="tx1">
                    <a:lumMod val="85000"/>
                    <a:lumOff val="15000"/>
                  </a:schemeClr>
                </a:solidFill>
                <a:effectLst/>
                <a:latin typeface="思源黑体" panose="020B0500000000000000" pitchFamily="34" charset="-122"/>
                <a:ea typeface="思源黑体" panose="020B0500000000000000" pitchFamily="34" charset="-122"/>
                <a:cs typeface="+mn-ea"/>
              </a:rPr>
              <a:t>样样都是有害物。</a:t>
            </a:r>
            <a:r>
              <a:rPr lang="zh-CN" altLang="zh-CN" dirty="0">
                <a:solidFill>
                  <a:schemeClr val="tx1">
                    <a:lumMod val="85000"/>
                    <a:lumOff val="15000"/>
                  </a:schemeClr>
                </a:solidFill>
                <a:latin typeface="思源黑体" panose="020B0500000000000000" pitchFamily="34" charset="-122"/>
                <a:ea typeface="思源黑体" panose="020B0500000000000000" pitchFamily="34" charset="-122"/>
                <a:cs typeface="+mn-ea"/>
              </a:rPr>
              <a:t>看清厂家出厂期， 切莫超过保质期。</a:t>
            </a:r>
            <a:br>
              <a:rPr lang="zh-CN" altLang="zh-CN" dirty="0">
                <a:solidFill>
                  <a:schemeClr val="tx1">
                    <a:lumMod val="85000"/>
                    <a:lumOff val="15000"/>
                  </a:schemeClr>
                </a:solidFill>
                <a:latin typeface="思源黑体" panose="020B0500000000000000" pitchFamily="34" charset="-122"/>
                <a:ea typeface="思源黑体" panose="020B0500000000000000" pitchFamily="34" charset="-122"/>
                <a:cs typeface="+mn-ea"/>
              </a:rPr>
            </a:br>
            <a:r>
              <a:rPr lang="zh-CN" altLang="zh-CN" dirty="0">
                <a:solidFill>
                  <a:schemeClr val="tx1">
                    <a:lumMod val="85000"/>
                    <a:lumOff val="15000"/>
                  </a:schemeClr>
                </a:solidFill>
                <a:latin typeface="思源黑体" panose="020B0500000000000000" pitchFamily="34" charset="-122"/>
                <a:ea typeface="思源黑体" panose="020B0500000000000000" pitchFamily="34" charset="-122"/>
                <a:cs typeface="+mn-ea"/>
              </a:rPr>
              <a:t>小摊小贩莫相信，卫生更是难放心。油炸腌制要少吃， 健康危害正面临。</a:t>
            </a:r>
            <a:br>
              <a:rPr lang="zh-CN" altLang="zh-CN" dirty="0">
                <a:solidFill>
                  <a:schemeClr val="tx1">
                    <a:lumMod val="85000"/>
                    <a:lumOff val="15000"/>
                  </a:schemeClr>
                </a:solidFill>
                <a:latin typeface="思源黑体" panose="020B0500000000000000" pitchFamily="34" charset="-122"/>
                <a:ea typeface="思源黑体" panose="020B0500000000000000" pitchFamily="34" charset="-122"/>
                <a:cs typeface="+mn-ea"/>
              </a:rPr>
            </a:br>
            <a:r>
              <a:rPr lang="zh-CN" altLang="zh-CN" dirty="0">
                <a:solidFill>
                  <a:schemeClr val="tx1">
                    <a:lumMod val="85000"/>
                    <a:lumOff val="15000"/>
                  </a:schemeClr>
                </a:solidFill>
                <a:latin typeface="思源黑体" panose="020B0500000000000000" pitchFamily="34" charset="-122"/>
                <a:ea typeface="思源黑体" panose="020B0500000000000000" pitchFamily="34" charset="-122"/>
                <a:cs typeface="+mn-ea"/>
              </a:rPr>
              <a:t>饮料冷饮有节制，损害牙齿吃坏肚。安全意识人人有， 争当食品小卫士。</a:t>
            </a:r>
            <a:endParaRPr lang="zh-CN" altLang="en-US" dirty="0">
              <a:solidFill>
                <a:schemeClr val="tx1">
                  <a:lumMod val="85000"/>
                  <a:lumOff val="15000"/>
                </a:schemeClr>
              </a:solidFill>
              <a:latin typeface="思源黑体" panose="020B0500000000000000" pitchFamily="34" charset="-122"/>
              <a:ea typeface="思源黑体" panose="020B0500000000000000" pitchFamily="34" charset="-122"/>
              <a:cs typeface="+mn-ea"/>
            </a:endParaRPr>
          </a:p>
        </p:txBody>
      </p:sp>
    </p:spTree>
  </p:cSld>
  <p:clrMapOvr>
    <a:masterClrMapping/>
  </p:clrMapOvr>
  <p:transition spd="slow" advTm="3000">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260321" y="2209531"/>
            <a:ext cx="4992266" cy="2438937"/>
          </a:xfrm>
          <a:prstGeom prst="rect">
            <a:avLst/>
          </a:prstGeom>
          <a:noFill/>
        </p:spPr>
        <p:txBody>
          <a:bodyPr wrap="square" rtlCol="0">
            <a:spAutoFit/>
          </a:bodyPr>
          <a:lstStyle/>
          <a:p>
            <a:pPr algn="ctr">
              <a:lnSpc>
                <a:spcPct val="150000"/>
              </a:lnSpc>
            </a:pPr>
            <a:r>
              <a:rPr lang="zh-CN" altLang="en-US" sz="5400" b="1" dirty="0">
                <a:solidFill>
                  <a:srgbClr val="009944"/>
                </a:solidFill>
                <a:latin typeface="思源黑体" panose="020B0500000000000000" pitchFamily="34" charset="-122"/>
                <a:ea typeface="思源黑体" panose="020B0500000000000000" pitchFamily="34" charset="-122"/>
                <a:cs typeface="+mn-ea"/>
              </a:rPr>
              <a:t>健康成长</a:t>
            </a:r>
            <a:endParaRPr lang="en-US" altLang="zh-CN" sz="5400" b="1" dirty="0">
              <a:solidFill>
                <a:srgbClr val="009944"/>
              </a:solidFill>
              <a:latin typeface="思源黑体" panose="020B0500000000000000" pitchFamily="34" charset="-122"/>
              <a:ea typeface="思源黑体" panose="020B0500000000000000" pitchFamily="34" charset="-122"/>
              <a:cs typeface="+mn-ea"/>
            </a:endParaRPr>
          </a:p>
          <a:p>
            <a:pPr algn="ctr">
              <a:lnSpc>
                <a:spcPct val="150000"/>
              </a:lnSpc>
            </a:pPr>
            <a:r>
              <a:rPr lang="zh-CN" altLang="en-US" sz="5400" b="1" dirty="0">
                <a:solidFill>
                  <a:srgbClr val="009944"/>
                </a:solidFill>
                <a:latin typeface="思源黑体" panose="020B0500000000000000" pitchFamily="34" charset="-122"/>
                <a:ea typeface="思源黑体" panose="020B0500000000000000" pitchFamily="34" charset="-122"/>
                <a:cs typeface="+mn-ea"/>
              </a:rPr>
              <a:t>远离垃圾食品</a:t>
            </a:r>
          </a:p>
        </p:txBody>
      </p:sp>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54277" y="1263445"/>
            <a:ext cx="4331110" cy="4331110"/>
          </a:xfrm>
          <a:prstGeom prst="rect">
            <a:avLst/>
          </a:prstGeom>
        </p:spPr>
      </p:pic>
    </p:spTree>
  </p:cSld>
  <p:clrMapOvr>
    <a:masterClrMapping/>
  </p:clrMapOvr>
  <p:transition spd="slow" advTm="300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7868"/>
            <a:ext cx="12192000" cy="6899293"/>
          </a:xfrm>
          <a:prstGeom prst="rect">
            <a:avLst/>
          </a:prstGeom>
        </p:spPr>
      </p:pic>
      <p:grpSp>
        <p:nvGrpSpPr>
          <p:cNvPr id="49" name="组合 48"/>
          <p:cNvGrpSpPr/>
          <p:nvPr/>
        </p:nvGrpSpPr>
        <p:grpSpPr>
          <a:xfrm>
            <a:off x="0" y="0"/>
            <a:ext cx="12192000" cy="6885905"/>
            <a:chOff x="2161475" y="333699"/>
            <a:chExt cx="12192000" cy="6885905"/>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xmlns="" val="0"/>
                </a:ext>
              </a:extLst>
            </a:blip>
            <a:srcRect t="3981" r="49100"/>
            <a:stretch>
              <a:fillRect/>
            </a:stretch>
          </p:blipFill>
          <p:spPr>
            <a:xfrm>
              <a:off x="2161475" y="632332"/>
              <a:ext cx="6205778" cy="5853328"/>
            </a:xfrm>
            <a:custGeom>
              <a:avLst/>
              <a:gdLst>
                <a:gd name="connsiteX0" fmla="*/ 0 w 12319819"/>
                <a:gd name="connsiteY0" fmla="*/ 0 h 5853328"/>
                <a:gd name="connsiteX1" fmla="*/ 9491081 w 12319819"/>
                <a:gd name="connsiteY1" fmla="*/ 0 h 5853328"/>
                <a:gd name="connsiteX2" fmla="*/ 9491081 w 12319819"/>
                <a:gd name="connsiteY2" fmla="*/ 2708787 h 5853328"/>
                <a:gd name="connsiteX3" fmla="*/ 12319819 w 12319819"/>
                <a:gd name="connsiteY3" fmla="*/ 2708787 h 5853328"/>
                <a:gd name="connsiteX4" fmla="*/ 12319819 w 12319819"/>
                <a:gd name="connsiteY4" fmla="*/ 5853328 h 5853328"/>
                <a:gd name="connsiteX5" fmla="*/ 0 w 12319819"/>
                <a:gd name="connsiteY5" fmla="*/ 5853328 h 5853328"/>
                <a:gd name="connsiteX6" fmla="*/ 0 w 12319819"/>
                <a:gd name="connsiteY6" fmla="*/ 0 h 585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9819" h="5853328">
                  <a:moveTo>
                    <a:pt x="0" y="0"/>
                  </a:moveTo>
                  <a:lnTo>
                    <a:pt x="9491081" y="0"/>
                  </a:lnTo>
                  <a:lnTo>
                    <a:pt x="9491081" y="2708787"/>
                  </a:lnTo>
                  <a:lnTo>
                    <a:pt x="12319819" y="2708787"/>
                  </a:lnTo>
                  <a:lnTo>
                    <a:pt x="12319819" y="5853328"/>
                  </a:lnTo>
                  <a:lnTo>
                    <a:pt x="0" y="5853328"/>
                  </a:lnTo>
                  <a:lnTo>
                    <a:pt x="0" y="0"/>
                  </a:lnTo>
                  <a:close/>
                </a:path>
              </a:pathLst>
            </a:custGeom>
          </p:spPr>
        </p:pic>
        <p:grpSp>
          <p:nvGrpSpPr>
            <p:cNvPr id="37" name="组合 36"/>
            <p:cNvGrpSpPr/>
            <p:nvPr/>
          </p:nvGrpSpPr>
          <p:grpSpPr>
            <a:xfrm>
              <a:off x="2161475" y="333699"/>
              <a:ext cx="12192000" cy="6885905"/>
              <a:chOff x="67204" y="-25510"/>
              <a:chExt cx="12192000" cy="6885905"/>
            </a:xfrm>
          </p:grpSpPr>
          <p:pic>
            <p:nvPicPr>
              <p:cNvPr id="28" name="图片 27"/>
              <p:cNvPicPr>
                <a:picLocks noChangeAspect="1"/>
              </p:cNvPicPr>
              <p:nvPr/>
            </p:nvPicPr>
            <p:blipFill rotWithShape="1">
              <a:blip r:embed="rId5" cstate="print">
                <a:extLst>
                  <a:ext uri="{28A0092B-C50C-407E-A947-70E740481C1C}">
                    <a14:useLocalDpi xmlns:a14="http://schemas.microsoft.com/office/drawing/2010/main" xmlns="" val="0"/>
                  </a:ext>
                </a:extLst>
              </a:blip>
              <a:srcRect t="-1" b="44750"/>
              <a:stretch>
                <a:fillRect/>
              </a:stretch>
            </p:blipFill>
            <p:spPr>
              <a:xfrm>
                <a:off x="67204" y="-25510"/>
                <a:ext cx="12192000" cy="3368108"/>
              </a:xfrm>
              <a:prstGeom prst="rect">
                <a:avLst/>
              </a:prstGeom>
            </p:spPr>
          </p:pic>
          <p:pic>
            <p:nvPicPr>
              <p:cNvPr id="36" name="图片 35"/>
              <p:cNvPicPr>
                <a:picLocks noChangeAspect="1"/>
              </p:cNvPicPr>
              <p:nvPr/>
            </p:nvPicPr>
            <p:blipFill rotWithShape="1">
              <a:blip r:embed="rId5" cstate="print">
                <a:lum bright="70000" contrast="-70000"/>
                <a:extLst>
                  <a:ext uri="{28A0092B-C50C-407E-A947-70E740481C1C}">
                    <a14:useLocalDpi xmlns:a14="http://schemas.microsoft.com/office/drawing/2010/main" xmlns="" val="0"/>
                  </a:ext>
                </a:extLst>
              </a:blip>
              <a:srcRect t="30662" b="140"/>
              <a:stretch>
                <a:fillRect/>
              </a:stretch>
            </p:blipFill>
            <p:spPr>
              <a:xfrm>
                <a:off x="67204" y="2642032"/>
                <a:ext cx="12192000" cy="4218363"/>
              </a:xfrm>
              <a:prstGeom prst="rect">
                <a:avLst/>
              </a:prstGeom>
            </p:spPr>
          </p:pic>
        </p:grpSp>
      </p:grpSp>
      <p:sp>
        <p:nvSpPr>
          <p:cNvPr id="21" name="文本框 20"/>
          <p:cNvSpPr txBox="1"/>
          <p:nvPr/>
        </p:nvSpPr>
        <p:spPr>
          <a:xfrm>
            <a:off x="5114930" y="2716648"/>
            <a:ext cx="5729142" cy="1015663"/>
          </a:xfrm>
          <a:prstGeom prst="rect">
            <a:avLst/>
          </a:prstGeom>
          <a:noFill/>
        </p:spPr>
        <p:txBody>
          <a:bodyPr wrap="square" rtlCol="0">
            <a:spAutoFit/>
          </a:bodyPr>
          <a:lstStyle/>
          <a:p>
            <a:pPr algn="ctr">
              <a:buClr>
                <a:schemeClr val="bg1"/>
              </a:buClr>
            </a:pPr>
            <a:r>
              <a:rPr lang="zh-CN" altLang="en-US" sz="6000" b="1" dirty="0">
                <a:solidFill>
                  <a:schemeClr val="tx1">
                    <a:lumMod val="95000"/>
                    <a:lumOff val="5000"/>
                  </a:schemeClr>
                </a:solidFill>
                <a:ea typeface="思源黑体" panose="020B0500000000000000" pitchFamily="34" charset="-122"/>
                <a:cs typeface="+mn-ea"/>
              </a:rPr>
              <a:t>几大垃圾食品</a:t>
            </a:r>
          </a:p>
        </p:txBody>
      </p:sp>
      <p:sp>
        <p:nvSpPr>
          <p:cNvPr id="22" name="文本框 21"/>
          <p:cNvSpPr txBox="1"/>
          <p:nvPr/>
        </p:nvSpPr>
        <p:spPr>
          <a:xfrm>
            <a:off x="5822853" y="3771073"/>
            <a:ext cx="4804909" cy="1156535"/>
          </a:xfrm>
          <a:prstGeom prst="rect">
            <a:avLst/>
          </a:prstGeom>
          <a:noFill/>
        </p:spPr>
        <p:txBody>
          <a:bodyPr wrap="square" rtlCol="0">
            <a:spAutoFit/>
          </a:bodyPr>
          <a:lstStyle/>
          <a:p>
            <a:pPr>
              <a:lnSpc>
                <a:spcPct val="150000"/>
              </a:lnSpc>
            </a:pPr>
            <a:r>
              <a:rPr lang="zh-CN" altLang="en-US" sz="1600" dirty="0">
                <a:solidFill>
                  <a:schemeClr val="tx1">
                    <a:lumMod val="85000"/>
                    <a:lumOff val="15000"/>
                  </a:schemeClr>
                </a:solidFill>
                <a:ea typeface="思源黑体" panose="020B0500000000000000" pitchFamily="34" charset="-122"/>
                <a:cs typeface="+mn-ea"/>
              </a:rPr>
              <a:t>十大垃圾食品分别指油炸食品、罐头类食品、腌制食品、加工的肉类食品、肥肉和动物内脏类食物、奶油制品、方便面、烧烤类食品、冷冻甜点、蜜饯。</a:t>
            </a:r>
            <a:endParaRPr lang="en-US" altLang="zh-CN" sz="1600" dirty="0">
              <a:solidFill>
                <a:schemeClr val="tx1">
                  <a:lumMod val="85000"/>
                  <a:lumOff val="15000"/>
                </a:schemeClr>
              </a:solidFill>
              <a:ea typeface="思源黑体" panose="020B0500000000000000" pitchFamily="34" charset="-122"/>
              <a:cs typeface="+mn-ea"/>
            </a:endParaRPr>
          </a:p>
        </p:txBody>
      </p:sp>
      <p:grpSp>
        <p:nvGrpSpPr>
          <p:cNvPr id="23" name="组合 22"/>
          <p:cNvGrpSpPr/>
          <p:nvPr/>
        </p:nvGrpSpPr>
        <p:grpSpPr>
          <a:xfrm>
            <a:off x="5982641" y="1800459"/>
            <a:ext cx="3102268" cy="794084"/>
            <a:chOff x="5528447" y="1676824"/>
            <a:chExt cx="3102268" cy="794084"/>
          </a:xfrm>
          <a:solidFill>
            <a:srgbClr val="009944"/>
          </a:solidFill>
        </p:grpSpPr>
        <p:sp>
          <p:nvSpPr>
            <p:cNvPr id="24" name="矩形: 圆角 23"/>
            <p:cNvSpPr/>
            <p:nvPr/>
          </p:nvSpPr>
          <p:spPr>
            <a:xfrm>
              <a:off x="5528447" y="1676824"/>
              <a:ext cx="794084" cy="794084"/>
            </a:xfrm>
            <a:prstGeom prst="round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ea typeface="思源黑体" panose="020B0500000000000000" pitchFamily="34" charset="-122"/>
                  <a:cs typeface="+mn-ea"/>
                </a:rPr>
                <a:t>第</a:t>
              </a:r>
            </a:p>
          </p:txBody>
        </p:sp>
        <p:sp>
          <p:nvSpPr>
            <p:cNvPr id="25" name="矩形: 圆角 24"/>
            <p:cNvSpPr/>
            <p:nvPr/>
          </p:nvSpPr>
          <p:spPr>
            <a:xfrm>
              <a:off x="6682539" y="1676824"/>
              <a:ext cx="794084" cy="794084"/>
            </a:xfrm>
            <a:prstGeom prst="round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ea typeface="思源黑体" panose="020B0500000000000000" pitchFamily="34" charset="-122"/>
                  <a:cs typeface="+mn-ea"/>
                </a:rPr>
                <a:t>一</a:t>
              </a:r>
            </a:p>
          </p:txBody>
        </p:sp>
        <p:sp>
          <p:nvSpPr>
            <p:cNvPr id="27" name="矩形: 圆角 26"/>
            <p:cNvSpPr/>
            <p:nvPr/>
          </p:nvSpPr>
          <p:spPr>
            <a:xfrm>
              <a:off x="7836631" y="1676824"/>
              <a:ext cx="794084" cy="794084"/>
            </a:xfrm>
            <a:prstGeom prst="roundRect">
              <a:avLst/>
            </a:pr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ea typeface="思源黑体" panose="020B0500000000000000" pitchFamily="34" charset="-122"/>
                  <a:cs typeface="+mn-ea"/>
                </a:rPr>
                <a:t>章</a:t>
              </a:r>
            </a:p>
          </p:txBody>
        </p:sp>
      </p:grpSp>
      <p:pic>
        <p:nvPicPr>
          <p:cNvPr id="11" name="图片 10"/>
          <p:cNvPicPr>
            <a:picLocks noChangeAspect="1"/>
          </p:cNvPicPr>
          <p:nvPr/>
        </p:nvPicPr>
        <p:blipFill rotWithShape="1">
          <a:blip r:embed="rId6" cstate="print">
            <a:extLst>
              <a:ext uri="{28A0092B-C50C-407E-A947-70E740481C1C}">
                <a14:useLocalDpi xmlns:a14="http://schemas.microsoft.com/office/drawing/2010/main" xmlns="" val="0"/>
              </a:ext>
            </a:extLst>
          </a:blip>
          <a:srcRect l="2253" t="12043" r="50197" b="42366"/>
          <a:stretch>
            <a:fillRect/>
          </a:stretch>
        </p:blipFill>
        <p:spPr>
          <a:xfrm>
            <a:off x="2161993" y="1919202"/>
            <a:ext cx="3260973" cy="312665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advTm="3000">
        <p14:prism/>
      </p:transition>
    </mc:Choice>
    <mc:Fallback>
      <p:transition spd="slow"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对话气泡: 矩形 8"/>
          <p:cNvSpPr/>
          <p:nvPr/>
        </p:nvSpPr>
        <p:spPr>
          <a:xfrm>
            <a:off x="2005575" y="2340077"/>
            <a:ext cx="3232366" cy="3441291"/>
          </a:xfrm>
          <a:prstGeom prst="wedgeRectCallout">
            <a:avLst>
              <a:gd name="adj1" fmla="val 57037"/>
              <a:gd name="adj2" fmla="val -2378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277920" y="2772697"/>
            <a:ext cx="2782735" cy="2536528"/>
          </a:xfrm>
          <a:prstGeom prst="rect">
            <a:avLst/>
          </a:prstGeom>
          <a:noFill/>
        </p:spPr>
        <p:txBody>
          <a:bodyPr wrap="square" rtlCol="0">
            <a:spAutoFit/>
          </a:bodyPr>
          <a:lstStyle/>
          <a:p>
            <a:pPr>
              <a:lnSpc>
                <a:spcPct val="150000"/>
              </a:lnSpc>
            </a:pPr>
            <a:r>
              <a:rPr lang="zh-CN" altLang="en-US" dirty="0">
                <a:solidFill>
                  <a:srgbClr val="24230E"/>
                </a:solidFill>
                <a:latin typeface="思源黑体" panose="020B0500000000000000" pitchFamily="34" charset="-122"/>
                <a:ea typeface="思源黑体" panose="020B0500000000000000" pitchFamily="34" charset="-122"/>
                <a:cs typeface="+mn-ea"/>
              </a:rPr>
              <a:t>此类食品热量高，含有较高的油脂和氧化物质，经常进食易导致肥胖</a:t>
            </a:r>
            <a:r>
              <a:rPr lang="en-US" altLang="zh-CN" dirty="0">
                <a:solidFill>
                  <a:srgbClr val="24230E"/>
                </a:solidFill>
                <a:latin typeface="思源黑体" panose="020B0500000000000000" pitchFamily="34" charset="-122"/>
                <a:ea typeface="思源黑体" panose="020B0500000000000000" pitchFamily="34" charset="-122"/>
                <a:cs typeface="+mn-ea"/>
              </a:rPr>
              <a:t>;</a:t>
            </a:r>
            <a:r>
              <a:rPr lang="zh-CN" altLang="en-US" dirty="0">
                <a:solidFill>
                  <a:srgbClr val="24230E"/>
                </a:solidFill>
                <a:latin typeface="思源黑体" panose="020B0500000000000000" pitchFamily="34" charset="-122"/>
                <a:ea typeface="思源黑体" panose="020B0500000000000000" pitchFamily="34" charset="-122"/>
                <a:cs typeface="+mn-ea"/>
              </a:rPr>
              <a:t>是导致高血脂症和冠心病的最危险食品。在油炸过程中，往往产生大量的致癌物质</a:t>
            </a:r>
          </a:p>
        </p:txBody>
      </p:sp>
      <p:grpSp>
        <p:nvGrpSpPr>
          <p:cNvPr id="4" name="组合 3"/>
          <p:cNvGrpSpPr/>
          <p:nvPr/>
        </p:nvGrpSpPr>
        <p:grpSpPr>
          <a:xfrm>
            <a:off x="2058446" y="1187705"/>
            <a:ext cx="3777056" cy="584775"/>
            <a:chOff x="5032630" y="1228654"/>
            <a:chExt cx="3777056" cy="584775"/>
          </a:xfrm>
        </p:grpSpPr>
        <p:sp>
          <p:nvSpPr>
            <p:cNvPr id="14" name="文本框 13"/>
            <p:cNvSpPr txBox="1"/>
            <p:nvPr/>
          </p:nvSpPr>
          <p:spPr>
            <a:xfrm>
              <a:off x="5577320" y="1228654"/>
              <a:ext cx="3232366" cy="584775"/>
            </a:xfrm>
            <a:prstGeom prst="rect">
              <a:avLst/>
            </a:prstGeom>
            <a:noFill/>
          </p:spPr>
          <p:txBody>
            <a:bodyPr wrap="square" rtlCol="0">
              <a:spAutoFit/>
            </a:bodyPr>
            <a:lstStyle/>
            <a:p>
              <a:pPr>
                <a:buClr>
                  <a:schemeClr val="bg1"/>
                </a:buClr>
              </a:pPr>
              <a:r>
                <a:rPr lang="zh-CN" altLang="en-US" sz="3200" b="1" dirty="0">
                  <a:solidFill>
                    <a:schemeClr val="bg2">
                      <a:lumMod val="10000"/>
                    </a:schemeClr>
                  </a:solidFill>
                  <a:ea typeface="思源黑体" panose="020B0500000000000000" pitchFamily="34" charset="-122"/>
                  <a:cs typeface="+mn-ea"/>
                </a:rPr>
                <a:t>油炸食品</a:t>
              </a:r>
            </a:p>
          </p:txBody>
        </p:sp>
        <p:sp>
          <p:nvSpPr>
            <p:cNvPr id="7" name="矩形: 圆角 6"/>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一</a:t>
              </a:r>
            </a:p>
          </p:txBody>
        </p:sp>
      </p:grpSp>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25192" y="2068784"/>
            <a:ext cx="1800880" cy="1254031"/>
          </a:xfrm>
          <a:prstGeom prst="rect">
            <a:avLst/>
          </a:prstGeom>
        </p:spPr>
      </p:pic>
      <p:sp>
        <p:nvSpPr>
          <p:cNvPr id="13" name="文本框 12"/>
          <p:cNvSpPr txBox="1"/>
          <p:nvPr/>
        </p:nvSpPr>
        <p:spPr>
          <a:xfrm>
            <a:off x="8155100" y="2505428"/>
            <a:ext cx="2031325" cy="461665"/>
          </a:xfrm>
          <a:prstGeom prst="rect">
            <a:avLst/>
          </a:prstGeom>
          <a:noFill/>
        </p:spPr>
        <p:txBody>
          <a:bodyPr wrap="none" rtlCol="0">
            <a:spAutoFit/>
          </a:bodyPr>
          <a:lstStyle>
            <a:defPPr>
              <a:defRPr lang="zh-CN"/>
            </a:defPPr>
            <a:lvl1pPr>
              <a:lnSpc>
                <a:spcPct val="120000"/>
              </a:lnSpc>
              <a:defRPr sz="20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sz="2400" b="1" dirty="0">
                <a:ea typeface="思源黑体" panose="020B0500000000000000" pitchFamily="34" charset="-122"/>
                <a:cs typeface="+mn-ea"/>
              </a:rPr>
              <a:t>主要危害是：</a:t>
            </a:r>
            <a:endParaRPr lang="zh-CN" altLang="en-US" sz="1800" b="1" dirty="0">
              <a:ea typeface="思源黑体" panose="020B0500000000000000" pitchFamily="34" charset="-122"/>
              <a:cs typeface="+mn-ea"/>
            </a:endParaRPr>
          </a:p>
        </p:txBody>
      </p:sp>
      <p:sp>
        <p:nvSpPr>
          <p:cNvPr id="16" name="文本框 15"/>
          <p:cNvSpPr txBox="1"/>
          <p:nvPr/>
        </p:nvSpPr>
        <p:spPr>
          <a:xfrm>
            <a:off x="6936818" y="3502185"/>
            <a:ext cx="2954655" cy="458523"/>
          </a:xfrm>
          <a:prstGeom prst="rect">
            <a:avLst/>
          </a:prstGeom>
          <a:noFill/>
        </p:spPr>
        <p:txBody>
          <a:bodyPr wrap="none" rtlCol="0">
            <a:spAutoFit/>
          </a:bodyPr>
          <a:lstStyle>
            <a:defPPr>
              <a:defRPr lang="zh-CN"/>
            </a:defPPr>
            <a:lvl1pPr>
              <a:lnSpc>
                <a:spcPct val="120000"/>
              </a:lnSpc>
              <a:defRPr sz="2000">
                <a:solidFill>
                  <a:srgbClr val="24230E"/>
                </a:solidFill>
                <a:latin typeface="思源黑体 CN Medium" panose="020B0600000000000000" pitchFamily="34" charset="-122"/>
                <a:ea typeface="思源黑体 CN Medium" panose="020B0600000000000000" pitchFamily="34" charset="-122"/>
              </a:defRPr>
            </a:lvl1pPr>
          </a:lstStyle>
          <a:p>
            <a:pPr>
              <a:lnSpc>
                <a:spcPct val="150000"/>
              </a:lnSpc>
            </a:pPr>
            <a:r>
              <a:rPr lang="zh-CN" altLang="en-US" sz="1800" dirty="0">
                <a:ea typeface="思源黑体" panose="020B0500000000000000" pitchFamily="34" charset="-122"/>
                <a:cs typeface="+mn-ea"/>
              </a:rPr>
              <a:t>油炸淀粉导致心血管疾病；</a:t>
            </a:r>
          </a:p>
        </p:txBody>
      </p:sp>
      <p:sp>
        <p:nvSpPr>
          <p:cNvPr id="17" name="文本框 16"/>
          <p:cNvSpPr txBox="1"/>
          <p:nvPr/>
        </p:nvSpPr>
        <p:spPr>
          <a:xfrm>
            <a:off x="6946237" y="4130956"/>
            <a:ext cx="1569660" cy="458523"/>
          </a:xfrm>
          <a:prstGeom prst="rect">
            <a:avLst/>
          </a:prstGeom>
          <a:noFill/>
        </p:spPr>
        <p:txBody>
          <a:bodyPr wrap="none" rtlCol="0">
            <a:spAutoFit/>
          </a:bodyPr>
          <a:lstStyle>
            <a:defPPr>
              <a:defRPr lang="zh-CN"/>
            </a:defPPr>
            <a:lvl1pPr>
              <a:lnSpc>
                <a:spcPct val="120000"/>
              </a:lnSpc>
              <a:defRPr sz="2000">
                <a:solidFill>
                  <a:srgbClr val="24230E"/>
                </a:solidFill>
                <a:latin typeface="思源黑体 CN Medium" panose="020B0600000000000000" pitchFamily="34" charset="-122"/>
                <a:ea typeface="思源黑体 CN Medium" panose="020B0600000000000000" pitchFamily="34" charset="-122"/>
              </a:defRPr>
            </a:lvl1pPr>
          </a:lstStyle>
          <a:p>
            <a:pPr>
              <a:lnSpc>
                <a:spcPct val="150000"/>
              </a:lnSpc>
            </a:pPr>
            <a:r>
              <a:rPr lang="zh-CN" altLang="en-US" sz="1800" dirty="0">
                <a:ea typeface="思源黑体" panose="020B0500000000000000" pitchFamily="34" charset="-122"/>
                <a:cs typeface="+mn-ea"/>
              </a:rPr>
              <a:t>含致癌物质；</a:t>
            </a:r>
          </a:p>
        </p:txBody>
      </p:sp>
      <p:sp>
        <p:nvSpPr>
          <p:cNvPr id="18" name="文本框 17"/>
          <p:cNvSpPr txBox="1"/>
          <p:nvPr/>
        </p:nvSpPr>
        <p:spPr>
          <a:xfrm>
            <a:off x="7000938" y="4801314"/>
            <a:ext cx="3185487" cy="458523"/>
          </a:xfrm>
          <a:prstGeom prst="rect">
            <a:avLst/>
          </a:prstGeom>
          <a:noFill/>
        </p:spPr>
        <p:txBody>
          <a:bodyPr wrap="none" rtlCol="0">
            <a:spAutoFit/>
          </a:bodyPr>
          <a:lstStyle>
            <a:defPPr>
              <a:defRPr lang="zh-CN"/>
            </a:defPPr>
            <a:lvl1pPr>
              <a:lnSpc>
                <a:spcPct val="120000"/>
              </a:lnSpc>
              <a:defRPr sz="2000">
                <a:solidFill>
                  <a:srgbClr val="24230E"/>
                </a:solidFill>
                <a:latin typeface="思源黑体 CN Medium" panose="020B0600000000000000" pitchFamily="34" charset="-122"/>
                <a:ea typeface="思源黑体 CN Medium" panose="020B0600000000000000" pitchFamily="34" charset="-122"/>
              </a:defRPr>
            </a:lvl1pPr>
          </a:lstStyle>
          <a:p>
            <a:pPr>
              <a:lnSpc>
                <a:spcPct val="150000"/>
              </a:lnSpc>
            </a:pPr>
            <a:r>
              <a:rPr lang="zh-CN" altLang="en-US" sz="1800" dirty="0">
                <a:solidFill>
                  <a:prstClr val="black"/>
                </a:solidFill>
                <a:ea typeface="思源黑体" panose="020B0500000000000000" pitchFamily="34" charset="-122"/>
                <a:cs typeface="+mn-ea"/>
              </a:rPr>
              <a:t>破坏维生素，使蛋白质变性。</a:t>
            </a:r>
            <a:endParaRPr lang="zh-CN" altLang="en-US" sz="1800" dirty="0">
              <a:ea typeface="思源黑体" panose="020B0500000000000000" pitchFamily="34" charset="-122"/>
              <a:cs typeface="+mn-ea"/>
            </a:endParaRPr>
          </a:p>
        </p:txBody>
      </p:sp>
      <p:sp>
        <p:nvSpPr>
          <p:cNvPr id="19" name="矩形: 圆角 18"/>
          <p:cNvSpPr/>
          <p:nvPr/>
        </p:nvSpPr>
        <p:spPr>
          <a:xfrm>
            <a:off x="6372664" y="3548654"/>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1</a:t>
            </a:r>
            <a:endParaRPr lang="zh-CN" altLang="en-US" sz="2000" b="1" dirty="0">
              <a:solidFill>
                <a:schemeClr val="bg1"/>
              </a:solidFill>
              <a:ea typeface="思源黑体" panose="020B0500000000000000" pitchFamily="34" charset="-122"/>
              <a:cs typeface="+mn-ea"/>
            </a:endParaRPr>
          </a:p>
        </p:txBody>
      </p:sp>
      <p:sp>
        <p:nvSpPr>
          <p:cNvPr id="21" name="矩形: 圆角 20"/>
          <p:cNvSpPr/>
          <p:nvPr/>
        </p:nvSpPr>
        <p:spPr>
          <a:xfrm>
            <a:off x="6372664" y="4194388"/>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2</a:t>
            </a:r>
            <a:endParaRPr lang="zh-CN" altLang="en-US" sz="2000" b="1" dirty="0">
              <a:solidFill>
                <a:schemeClr val="bg1"/>
              </a:solidFill>
              <a:ea typeface="思源黑体" panose="020B0500000000000000" pitchFamily="34" charset="-122"/>
              <a:cs typeface="+mn-ea"/>
            </a:endParaRPr>
          </a:p>
        </p:txBody>
      </p:sp>
      <p:sp>
        <p:nvSpPr>
          <p:cNvPr id="22" name="矩形: 圆角 21"/>
          <p:cNvSpPr/>
          <p:nvPr/>
        </p:nvSpPr>
        <p:spPr>
          <a:xfrm>
            <a:off x="6372664" y="4840123"/>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2</a:t>
            </a:r>
            <a:endParaRPr lang="zh-CN" altLang="en-US" sz="2000" b="1" dirty="0">
              <a:solidFill>
                <a:schemeClr val="bg1"/>
              </a:solidFill>
              <a:ea typeface="思源黑体" panose="020B0500000000000000" pitchFamily="34" charset="-122"/>
              <a:cs typeface="+mn-ea"/>
            </a:endParaRPr>
          </a:p>
        </p:txBody>
      </p:sp>
    </p:spTree>
  </p:cSld>
  <p:clrMapOvr>
    <a:masterClrMapping/>
  </p:clrMapOvr>
  <p:transition spd="slow" advTm="3000">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66246" y="2081506"/>
            <a:ext cx="8576399" cy="1137171"/>
          </a:xfrm>
          <a:prstGeom prst="rect">
            <a:avLst/>
          </a:prstGeom>
          <a:noFill/>
        </p:spPr>
        <p:txBody>
          <a:bodyPr wrap="square" rtlCol="0">
            <a:spAutoFit/>
          </a:bodyPr>
          <a:lstStyle>
            <a:defPPr>
              <a:defRPr lang="zh-CN"/>
            </a:defPPr>
            <a:lvl1pPr>
              <a:lnSpc>
                <a:spcPct val="130000"/>
              </a:lnSpc>
              <a:defRPr sz="2000">
                <a:solidFill>
                  <a:srgbClr val="24230E"/>
                </a:solidFill>
                <a:latin typeface="思源黑体 CN Normal" panose="020B0400000000000000" pitchFamily="34" charset="-122"/>
                <a:ea typeface="思源黑体 CN Normal" panose="020B0400000000000000" pitchFamily="34" charset="-122"/>
              </a:defRPr>
            </a:lvl1pPr>
          </a:lstStyle>
          <a:p>
            <a:r>
              <a:rPr lang="zh-CN" altLang="en-US" sz="1800" dirty="0">
                <a:ea typeface="思源黑体" panose="020B0500000000000000" pitchFamily="34" charset="-122"/>
                <a:cs typeface="+mn-ea"/>
              </a:rPr>
              <a:t>在腌制过程中，需要大量放盐，这会导致此类食物钠盐含量超标，造成常常进食腌制食品者肾脏的负担加重，发生高血压的风险增高。还有，食品在腌制过程中可产生大量的致癌物质亚硝胺，导致鼻咽癌等恶性肿瘤的发病风险增高。</a:t>
            </a:r>
          </a:p>
        </p:txBody>
      </p:sp>
      <p:grpSp>
        <p:nvGrpSpPr>
          <p:cNvPr id="5" name="组合 4"/>
          <p:cNvGrpSpPr/>
          <p:nvPr/>
        </p:nvGrpSpPr>
        <p:grpSpPr>
          <a:xfrm>
            <a:off x="1966246" y="1140258"/>
            <a:ext cx="3777056" cy="584775"/>
            <a:chOff x="5032630" y="1228654"/>
            <a:chExt cx="3777056" cy="584775"/>
          </a:xfrm>
        </p:grpSpPr>
        <p:sp>
          <p:nvSpPr>
            <p:cNvPr id="7" name="文本框 6"/>
            <p:cNvSpPr txBox="1"/>
            <p:nvPr/>
          </p:nvSpPr>
          <p:spPr>
            <a:xfrm>
              <a:off x="5577320" y="1228654"/>
              <a:ext cx="3232366" cy="584775"/>
            </a:xfrm>
            <a:prstGeom prst="rect">
              <a:avLst/>
            </a:prstGeom>
            <a:noFill/>
          </p:spPr>
          <p:txBody>
            <a:bodyPr wrap="square" rtlCol="0">
              <a:spAutoFit/>
            </a:bodyPr>
            <a:lstStyle/>
            <a:p>
              <a:pPr>
                <a:buClr>
                  <a:schemeClr val="bg1"/>
                </a:buClr>
              </a:pPr>
              <a:r>
                <a:rPr lang="zh-CN" altLang="en-US" sz="3200" b="1" dirty="0">
                  <a:solidFill>
                    <a:schemeClr val="bg2">
                      <a:lumMod val="10000"/>
                    </a:schemeClr>
                  </a:solidFill>
                  <a:ea typeface="思源黑体" panose="020B0500000000000000" pitchFamily="34" charset="-122"/>
                  <a:cs typeface="+mn-ea"/>
                </a:rPr>
                <a:t>腌制类食品</a:t>
              </a:r>
            </a:p>
          </p:txBody>
        </p:sp>
        <p:sp>
          <p:nvSpPr>
            <p:cNvPr id="8" name="矩形: 圆角 7"/>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二</a:t>
              </a:r>
            </a:p>
          </p:txBody>
        </p:sp>
      </p:grpSp>
      <p:sp>
        <p:nvSpPr>
          <p:cNvPr id="14" name="文本框 13"/>
          <p:cNvSpPr txBox="1"/>
          <p:nvPr/>
        </p:nvSpPr>
        <p:spPr>
          <a:xfrm>
            <a:off x="4939485" y="3470973"/>
            <a:ext cx="615553" cy="2246769"/>
          </a:xfrm>
          <a:prstGeom prst="rect">
            <a:avLst/>
          </a:prstGeom>
          <a:noFill/>
        </p:spPr>
        <p:txBody>
          <a:bodyPr vert="eaVert" wrap="non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b="1" dirty="0">
                <a:solidFill>
                  <a:schemeClr val="tx1">
                    <a:lumMod val="85000"/>
                    <a:lumOff val="15000"/>
                  </a:schemeClr>
                </a:solidFill>
                <a:latin typeface="思源黑体" panose="020B0500000000000000" pitchFamily="34" charset="-122"/>
                <a:ea typeface="思源黑体" panose="020B0500000000000000" pitchFamily="34" charset="-122"/>
                <a:cs typeface="+mn-ea"/>
              </a:rPr>
              <a:t>主要危害是：</a:t>
            </a:r>
          </a:p>
        </p:txBody>
      </p:sp>
      <p:grpSp>
        <p:nvGrpSpPr>
          <p:cNvPr id="3" name="组合 2"/>
          <p:cNvGrpSpPr/>
          <p:nvPr/>
        </p:nvGrpSpPr>
        <p:grpSpPr>
          <a:xfrm>
            <a:off x="5833813" y="3639323"/>
            <a:ext cx="4908449" cy="423254"/>
            <a:chOff x="2825142" y="3964935"/>
            <a:chExt cx="4908449" cy="423254"/>
          </a:xfrm>
        </p:grpSpPr>
        <p:sp>
          <p:nvSpPr>
            <p:cNvPr id="15" name="文本框 14"/>
            <p:cNvSpPr txBox="1"/>
            <p:nvPr/>
          </p:nvSpPr>
          <p:spPr>
            <a:xfrm>
              <a:off x="3393941" y="4018857"/>
              <a:ext cx="4339650" cy="369332"/>
            </a:xfrm>
            <a:prstGeom prst="rect">
              <a:avLst/>
            </a:prstGeom>
            <a:noFill/>
          </p:spPr>
          <p:txBody>
            <a:bodyPr wrap="non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导致高血压，肾负担过重，导致鼻咽癌；</a:t>
              </a:r>
            </a:p>
          </p:txBody>
        </p:sp>
        <p:sp>
          <p:nvSpPr>
            <p:cNvPr id="16" name="矩形: 圆角 15"/>
            <p:cNvSpPr/>
            <p:nvPr/>
          </p:nvSpPr>
          <p:spPr>
            <a:xfrm>
              <a:off x="2825142" y="3964935"/>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1</a:t>
              </a:r>
              <a:endParaRPr lang="zh-CN" altLang="en-US" sz="2000" b="1" dirty="0">
                <a:solidFill>
                  <a:schemeClr val="bg1"/>
                </a:solidFill>
                <a:ea typeface="思源黑体" panose="020B0500000000000000" pitchFamily="34" charset="-122"/>
                <a:cs typeface="+mn-ea"/>
              </a:endParaRPr>
            </a:p>
          </p:txBody>
        </p:sp>
      </p:grpSp>
      <p:grpSp>
        <p:nvGrpSpPr>
          <p:cNvPr id="19" name="组合 18"/>
          <p:cNvGrpSpPr/>
          <p:nvPr/>
        </p:nvGrpSpPr>
        <p:grpSpPr>
          <a:xfrm>
            <a:off x="5833813" y="4285057"/>
            <a:ext cx="3449716" cy="419714"/>
            <a:chOff x="2825142" y="4610669"/>
            <a:chExt cx="3449716" cy="419714"/>
          </a:xfrm>
        </p:grpSpPr>
        <p:sp>
          <p:nvSpPr>
            <p:cNvPr id="12" name="文本框 11"/>
            <p:cNvSpPr txBox="1"/>
            <p:nvPr/>
          </p:nvSpPr>
          <p:spPr>
            <a:xfrm>
              <a:off x="3393941" y="4610669"/>
              <a:ext cx="2880917" cy="369332"/>
            </a:xfrm>
            <a:prstGeom prst="rect">
              <a:avLst/>
            </a:prstGeom>
            <a:noFill/>
          </p:spPr>
          <p:txBody>
            <a:bodyPr wrap="non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lvl="0">
                <a:lnSpc>
                  <a:spcPct val="100000"/>
                </a:lnSpc>
              </a:pP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影响粘膜系统</a:t>
              </a:r>
              <a:r>
                <a:rPr lang="en-US" altLang="zh-CN"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a:t>
              </a: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对肠胃有害</a:t>
              </a:r>
              <a:r>
                <a:rPr lang="en-US" altLang="zh-CN"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a:t>
              </a:r>
              <a:endPar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endParaRPr>
            </a:p>
          </p:txBody>
        </p:sp>
        <p:sp>
          <p:nvSpPr>
            <p:cNvPr id="17" name="矩形: 圆角 16"/>
            <p:cNvSpPr/>
            <p:nvPr/>
          </p:nvSpPr>
          <p:spPr>
            <a:xfrm>
              <a:off x="2825142" y="4610669"/>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2</a:t>
              </a:r>
              <a:endParaRPr lang="zh-CN" altLang="en-US" sz="2000" b="1" dirty="0">
                <a:solidFill>
                  <a:schemeClr val="bg1"/>
                </a:solidFill>
                <a:ea typeface="思源黑体" panose="020B0500000000000000" pitchFamily="34" charset="-122"/>
                <a:cs typeface="+mn-ea"/>
              </a:endParaRPr>
            </a:p>
          </p:txBody>
        </p:sp>
      </p:grpSp>
      <p:grpSp>
        <p:nvGrpSpPr>
          <p:cNvPr id="20" name="组合 19"/>
          <p:cNvGrpSpPr/>
          <p:nvPr/>
        </p:nvGrpSpPr>
        <p:grpSpPr>
          <a:xfrm>
            <a:off x="5833813" y="4930792"/>
            <a:ext cx="2605819" cy="419714"/>
            <a:chOff x="2825142" y="5256404"/>
            <a:chExt cx="2605819" cy="419714"/>
          </a:xfrm>
        </p:grpSpPr>
        <p:sp>
          <p:nvSpPr>
            <p:cNvPr id="13" name="文本框 12"/>
            <p:cNvSpPr txBox="1"/>
            <p:nvPr/>
          </p:nvSpPr>
          <p:spPr>
            <a:xfrm>
              <a:off x="3399636" y="5256404"/>
              <a:ext cx="2031325" cy="369332"/>
            </a:xfrm>
            <a:prstGeom prst="rect">
              <a:avLst/>
            </a:prstGeom>
            <a:noFill/>
          </p:spPr>
          <p:txBody>
            <a:bodyPr wrap="non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易得溃疡和发炎。</a:t>
              </a:r>
            </a:p>
          </p:txBody>
        </p:sp>
        <p:sp>
          <p:nvSpPr>
            <p:cNvPr id="18" name="矩形: 圆角 17"/>
            <p:cNvSpPr/>
            <p:nvPr/>
          </p:nvSpPr>
          <p:spPr>
            <a:xfrm>
              <a:off x="2825142" y="5256404"/>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2</a:t>
              </a:r>
              <a:endParaRPr lang="zh-CN" altLang="en-US" sz="2000" b="1" dirty="0">
                <a:solidFill>
                  <a:schemeClr val="bg1"/>
                </a:solidFill>
                <a:ea typeface="思源黑体" panose="020B0500000000000000" pitchFamily="34" charset="-122"/>
                <a:cs typeface="+mn-ea"/>
              </a:endParaRPr>
            </a:p>
          </p:txBody>
        </p:sp>
      </p:grpSp>
      <p:pic>
        <p:nvPicPr>
          <p:cNvPr id="22" name="图片 2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28275" y="3450930"/>
            <a:ext cx="2997965" cy="2246769"/>
          </a:xfrm>
          <a:prstGeom prst="rect">
            <a:avLst/>
          </a:prstGeom>
        </p:spPr>
      </p:pic>
    </p:spTree>
  </p:cSld>
  <p:clrMapOvr>
    <a:masterClrMapping/>
  </p:clrMapOvr>
  <p:transition spd="slow" advTm="3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对话气泡: 矩形 8"/>
          <p:cNvSpPr/>
          <p:nvPr/>
        </p:nvSpPr>
        <p:spPr>
          <a:xfrm>
            <a:off x="2005575" y="2340077"/>
            <a:ext cx="3232366" cy="3441291"/>
          </a:xfrm>
          <a:prstGeom prst="wedgeRectCallout">
            <a:avLst>
              <a:gd name="adj1" fmla="val 57037"/>
              <a:gd name="adj2" fmla="val -2378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412346" y="2951988"/>
            <a:ext cx="2615586" cy="2217467"/>
          </a:xfrm>
          <a:prstGeom prst="rect">
            <a:avLst/>
          </a:prstGeom>
          <a:noFill/>
        </p:spPr>
        <p:txBody>
          <a:bodyPr wrap="square" rtlCol="0">
            <a:spAutoFit/>
          </a:bodyPr>
          <a:lstStyle>
            <a:defPPr>
              <a:defRPr lang="zh-CN"/>
            </a:defPPr>
            <a:lvl1pPr>
              <a:lnSpc>
                <a:spcPct val="130000"/>
              </a:lnSpc>
              <a:defRPr sz="2000">
                <a:solidFill>
                  <a:srgbClr val="24230E"/>
                </a:solidFill>
                <a:latin typeface="思源黑体 CN Normal" panose="020B0400000000000000" pitchFamily="34" charset="-122"/>
                <a:ea typeface="思源黑体 CN Normal" panose="020B0400000000000000" pitchFamily="34" charset="-122"/>
              </a:defRPr>
            </a:lvl1pPr>
          </a:lstStyle>
          <a:p>
            <a:r>
              <a:rPr lang="zh-CN" altLang="en-US" sz="1800" dirty="0">
                <a:solidFill>
                  <a:schemeClr val="tx1">
                    <a:lumMod val="85000"/>
                    <a:lumOff val="15000"/>
                  </a:schemeClr>
                </a:solidFill>
                <a:ea typeface="思源黑体" panose="020B0500000000000000" pitchFamily="34" charset="-122"/>
                <a:cs typeface="+mn-ea"/>
              </a:rPr>
              <a:t>这类食物含有一定量的亚硝酸盐，故可能有导致癌症的潜在风险。此外，由于添加防腐剂、增色剂和保色剂等，造成人体肝脏负担加重。</a:t>
            </a:r>
          </a:p>
        </p:txBody>
      </p:sp>
      <p:grpSp>
        <p:nvGrpSpPr>
          <p:cNvPr id="5" name="组合 4"/>
          <p:cNvGrpSpPr/>
          <p:nvPr/>
        </p:nvGrpSpPr>
        <p:grpSpPr>
          <a:xfrm>
            <a:off x="2058446" y="1187705"/>
            <a:ext cx="3777056" cy="584775"/>
            <a:chOff x="5032630" y="1228654"/>
            <a:chExt cx="3777056" cy="584775"/>
          </a:xfrm>
        </p:grpSpPr>
        <p:sp>
          <p:nvSpPr>
            <p:cNvPr id="7" name="文本框 6"/>
            <p:cNvSpPr txBox="1"/>
            <p:nvPr/>
          </p:nvSpPr>
          <p:spPr>
            <a:xfrm>
              <a:off x="5577320" y="1228654"/>
              <a:ext cx="3232366" cy="584775"/>
            </a:xfrm>
            <a:prstGeom prst="rect">
              <a:avLst/>
            </a:prstGeom>
            <a:noFill/>
          </p:spPr>
          <p:txBody>
            <a:bodyPr wrap="square" rtlCol="0">
              <a:spAutoFit/>
            </a:bodyPr>
            <a:lstStyle/>
            <a:p>
              <a:pPr>
                <a:buClr>
                  <a:schemeClr val="bg1"/>
                </a:buClr>
              </a:pPr>
              <a:r>
                <a:rPr lang="zh-CN" altLang="en-US" sz="3200" b="1" dirty="0">
                  <a:solidFill>
                    <a:schemeClr val="bg2">
                      <a:lumMod val="10000"/>
                    </a:schemeClr>
                  </a:solidFill>
                  <a:ea typeface="思源黑体" panose="020B0500000000000000" pitchFamily="34" charset="-122"/>
                  <a:cs typeface="+mn-ea"/>
                </a:rPr>
                <a:t>加工类肉质食品</a:t>
              </a:r>
            </a:p>
          </p:txBody>
        </p:sp>
        <p:sp>
          <p:nvSpPr>
            <p:cNvPr id="8" name="矩形: 圆角 7"/>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三</a:t>
              </a:r>
            </a:p>
          </p:txBody>
        </p:sp>
      </p:grpSp>
      <p:pic>
        <p:nvPicPr>
          <p:cNvPr id="11" name="图片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82631" y="1665956"/>
            <a:ext cx="1832361" cy="1832361"/>
          </a:xfrm>
          <a:prstGeom prst="rect">
            <a:avLst/>
          </a:prstGeom>
        </p:spPr>
      </p:pic>
      <p:sp>
        <p:nvSpPr>
          <p:cNvPr id="12" name="文本框 11"/>
          <p:cNvSpPr txBox="1"/>
          <p:nvPr/>
        </p:nvSpPr>
        <p:spPr>
          <a:xfrm>
            <a:off x="7748329" y="2576650"/>
            <a:ext cx="2031325" cy="580608"/>
          </a:xfrm>
          <a:prstGeom prst="rect">
            <a:avLst/>
          </a:prstGeom>
          <a:noFill/>
        </p:spPr>
        <p:txBody>
          <a:bodyPr wrap="non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r>
              <a:rPr lang="zh-CN" altLang="en-US" sz="2400" b="1" dirty="0">
                <a:latin typeface="思源黑体" panose="020B0500000000000000" pitchFamily="34" charset="-122"/>
                <a:ea typeface="思源黑体" panose="020B0500000000000000" pitchFamily="34" charset="-122"/>
                <a:cs typeface="+mn-ea"/>
              </a:rPr>
              <a:t>主要危害是：</a:t>
            </a:r>
            <a:endParaRPr lang="zh-CN" altLang="en-US" sz="1800" b="1" dirty="0">
              <a:latin typeface="思源黑体" panose="020B0500000000000000" pitchFamily="34" charset="-122"/>
              <a:ea typeface="思源黑体" panose="020B0500000000000000" pitchFamily="34" charset="-122"/>
              <a:cs typeface="+mn-ea"/>
            </a:endParaRPr>
          </a:p>
        </p:txBody>
      </p:sp>
      <p:grpSp>
        <p:nvGrpSpPr>
          <p:cNvPr id="17" name="组合 16"/>
          <p:cNvGrpSpPr/>
          <p:nvPr/>
        </p:nvGrpSpPr>
        <p:grpSpPr>
          <a:xfrm>
            <a:off x="6104152" y="3818145"/>
            <a:ext cx="4131095" cy="738664"/>
            <a:chOff x="5835502" y="4108449"/>
            <a:chExt cx="4131095" cy="738664"/>
          </a:xfrm>
        </p:grpSpPr>
        <p:sp>
          <p:nvSpPr>
            <p:cNvPr id="13" name="文本框 12"/>
            <p:cNvSpPr txBox="1"/>
            <p:nvPr/>
          </p:nvSpPr>
          <p:spPr>
            <a:xfrm>
              <a:off x="6430161" y="4108449"/>
              <a:ext cx="3536436" cy="738664"/>
            </a:xfrm>
            <a:prstGeom prst="rect">
              <a:avLst/>
            </a:prstGeom>
            <a:noFill/>
          </p:spPr>
          <p:txBody>
            <a:bodyPr wrap="squar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含三大致癌物质之一：亚硝酸盐</a:t>
              </a:r>
              <a:r>
                <a:rPr lang="en-US" altLang="zh-CN"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a:t>
              </a: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防腐    和显色作用</a:t>
              </a:r>
              <a:r>
                <a:rPr lang="en-US" altLang="zh-CN"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a:t>
              </a:r>
              <a:r>
                <a:rPr lang="zh-CN" altLang="en-US" sz="2400" dirty="0">
                  <a:solidFill>
                    <a:schemeClr val="tx1">
                      <a:lumMod val="85000"/>
                      <a:lumOff val="15000"/>
                    </a:schemeClr>
                  </a:solidFill>
                  <a:latin typeface="思源黑体" panose="020B0500000000000000" pitchFamily="34" charset="-122"/>
                  <a:ea typeface="思源黑体" panose="020B0500000000000000" pitchFamily="34" charset="-122"/>
                  <a:cs typeface="+mn-ea"/>
                </a:rPr>
                <a:t>；</a:t>
              </a:r>
              <a:endPar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endParaRPr>
            </a:p>
          </p:txBody>
        </p:sp>
        <p:sp>
          <p:nvSpPr>
            <p:cNvPr id="15" name="矩形: 圆角 14"/>
            <p:cNvSpPr/>
            <p:nvPr/>
          </p:nvSpPr>
          <p:spPr>
            <a:xfrm>
              <a:off x="5835502" y="4182517"/>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1</a:t>
              </a:r>
              <a:endParaRPr lang="zh-CN" altLang="en-US" sz="2000" b="1" dirty="0">
                <a:solidFill>
                  <a:schemeClr val="bg1"/>
                </a:solidFill>
                <a:ea typeface="思源黑体" panose="020B0500000000000000" pitchFamily="34" charset="-122"/>
                <a:cs typeface="+mn-ea"/>
              </a:endParaRPr>
            </a:p>
          </p:txBody>
        </p:sp>
      </p:grpSp>
      <p:grpSp>
        <p:nvGrpSpPr>
          <p:cNvPr id="18" name="组合 17"/>
          <p:cNvGrpSpPr/>
          <p:nvPr/>
        </p:nvGrpSpPr>
        <p:grpSpPr>
          <a:xfrm>
            <a:off x="6104152" y="4797982"/>
            <a:ext cx="4010979" cy="419714"/>
            <a:chOff x="5835502" y="4828251"/>
            <a:chExt cx="4010979" cy="419714"/>
          </a:xfrm>
        </p:grpSpPr>
        <p:sp>
          <p:nvSpPr>
            <p:cNvPr id="14" name="文本框 13"/>
            <p:cNvSpPr txBox="1"/>
            <p:nvPr/>
          </p:nvSpPr>
          <p:spPr>
            <a:xfrm>
              <a:off x="6430161" y="4853442"/>
              <a:ext cx="3416320" cy="369332"/>
            </a:xfrm>
            <a:prstGeom prst="rect">
              <a:avLst/>
            </a:prstGeom>
            <a:noFill/>
          </p:spPr>
          <p:txBody>
            <a:bodyPr wrap="non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含大量防腐剂，加重肝脏负担。</a:t>
              </a:r>
            </a:p>
          </p:txBody>
        </p:sp>
        <p:sp>
          <p:nvSpPr>
            <p:cNvPr id="16" name="矩形: 圆角 15"/>
            <p:cNvSpPr/>
            <p:nvPr/>
          </p:nvSpPr>
          <p:spPr>
            <a:xfrm>
              <a:off x="5835502" y="4828251"/>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2</a:t>
              </a:r>
              <a:endParaRPr lang="zh-CN" altLang="en-US" sz="2000" b="1" dirty="0">
                <a:solidFill>
                  <a:schemeClr val="bg1"/>
                </a:solidFill>
                <a:ea typeface="思源黑体" panose="020B0500000000000000" pitchFamily="34" charset="-122"/>
                <a:cs typeface="+mn-ea"/>
              </a:endParaRPr>
            </a:p>
          </p:txBody>
        </p:sp>
      </p:grpSp>
    </p:spTree>
  </p:cSld>
  <p:clrMapOvr>
    <a:masterClrMapping/>
  </p:clrMapOvr>
  <p:transition spd="slow" advTm="300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对话气泡: 矩形 15"/>
          <p:cNvSpPr/>
          <p:nvPr/>
        </p:nvSpPr>
        <p:spPr>
          <a:xfrm>
            <a:off x="2058446" y="2292245"/>
            <a:ext cx="4720111" cy="3378050"/>
          </a:xfrm>
          <a:prstGeom prst="wedgeRectCallout">
            <a:avLst>
              <a:gd name="adj1" fmla="val 57037"/>
              <a:gd name="adj2" fmla="val -2378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2058446" y="1187705"/>
            <a:ext cx="4185038" cy="584775"/>
            <a:chOff x="5032630" y="1228654"/>
            <a:chExt cx="4185038" cy="584775"/>
          </a:xfrm>
        </p:grpSpPr>
        <p:sp>
          <p:nvSpPr>
            <p:cNvPr id="5" name="文本框 4"/>
            <p:cNvSpPr txBox="1"/>
            <p:nvPr/>
          </p:nvSpPr>
          <p:spPr>
            <a:xfrm>
              <a:off x="5577320" y="1228654"/>
              <a:ext cx="3640348" cy="584775"/>
            </a:xfrm>
            <a:prstGeom prst="rect">
              <a:avLst/>
            </a:prstGeom>
            <a:noFill/>
          </p:spPr>
          <p:txBody>
            <a:bodyPr wrap="square" rtlCol="0">
              <a:spAutoFit/>
            </a:bodyPr>
            <a:lstStyle/>
            <a:p>
              <a:pPr>
                <a:buClr>
                  <a:schemeClr val="bg1"/>
                </a:buClr>
              </a:pPr>
              <a:r>
                <a:rPr lang="zh-CN" altLang="en-US" sz="3200" b="1" dirty="0">
                  <a:solidFill>
                    <a:schemeClr val="bg2">
                      <a:lumMod val="10000"/>
                    </a:schemeClr>
                  </a:solidFill>
                  <a:ea typeface="思源黑体" panose="020B0500000000000000" pitchFamily="34" charset="-122"/>
                  <a:cs typeface="+mn-ea"/>
                </a:rPr>
                <a:t>汽水、可乐类食品</a:t>
              </a:r>
            </a:p>
          </p:txBody>
        </p:sp>
        <p:sp>
          <p:nvSpPr>
            <p:cNvPr id="7" name="矩形: 圆角 6"/>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四</a:t>
              </a:r>
            </a:p>
          </p:txBody>
        </p:sp>
      </p:grpSp>
      <p:sp>
        <p:nvSpPr>
          <p:cNvPr id="8" name="文本框 7"/>
          <p:cNvSpPr txBox="1"/>
          <p:nvPr/>
        </p:nvSpPr>
        <p:spPr>
          <a:xfrm>
            <a:off x="3248950" y="2689805"/>
            <a:ext cx="2339102" cy="523220"/>
          </a:xfrm>
          <a:prstGeom prst="rect">
            <a:avLst/>
          </a:prstGeom>
          <a:noFill/>
        </p:spPr>
        <p:txBody>
          <a:bodyPr wrap="non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b="1" dirty="0">
                <a:solidFill>
                  <a:schemeClr val="tx1">
                    <a:lumMod val="85000"/>
                    <a:lumOff val="15000"/>
                  </a:schemeClr>
                </a:solidFill>
                <a:ea typeface="思源黑体" panose="020B0500000000000000" pitchFamily="34" charset="-122"/>
                <a:cs typeface="+mn-ea"/>
              </a:rPr>
              <a:t>主要危害是：</a:t>
            </a:r>
            <a:endParaRPr lang="zh-CN" altLang="en-US" sz="2000" b="1" dirty="0">
              <a:solidFill>
                <a:schemeClr val="tx1">
                  <a:lumMod val="85000"/>
                  <a:lumOff val="15000"/>
                </a:schemeClr>
              </a:solidFill>
              <a:ea typeface="思源黑体" panose="020B0500000000000000" pitchFamily="34" charset="-122"/>
              <a:cs typeface="+mn-ea"/>
            </a:endParaRPr>
          </a:p>
        </p:txBody>
      </p:sp>
      <p:grpSp>
        <p:nvGrpSpPr>
          <p:cNvPr id="3" name="组合 2"/>
          <p:cNvGrpSpPr/>
          <p:nvPr/>
        </p:nvGrpSpPr>
        <p:grpSpPr>
          <a:xfrm>
            <a:off x="2803376" y="3399015"/>
            <a:ext cx="3106448" cy="646331"/>
            <a:chOff x="1848589" y="3341563"/>
            <a:chExt cx="3106448" cy="646331"/>
          </a:xfrm>
        </p:grpSpPr>
        <p:sp>
          <p:nvSpPr>
            <p:cNvPr id="9" name="文本框 8"/>
            <p:cNvSpPr txBox="1"/>
            <p:nvPr/>
          </p:nvSpPr>
          <p:spPr>
            <a:xfrm>
              <a:off x="2317602" y="3341563"/>
              <a:ext cx="2637435" cy="646331"/>
            </a:xfrm>
            <a:prstGeom prst="rect">
              <a:avLst/>
            </a:prstGeom>
            <a:noFill/>
          </p:spPr>
          <p:txBody>
            <a:bodyPr wrap="squar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含磷酸、碳酸，会带走体内大量的钙；</a:t>
              </a:r>
              <a:endParaRPr lang="zh-CN" altLang="en-US" sz="1400" dirty="0">
                <a:solidFill>
                  <a:schemeClr val="tx1">
                    <a:lumMod val="85000"/>
                    <a:lumOff val="15000"/>
                  </a:schemeClr>
                </a:solidFill>
                <a:latin typeface="思源黑体" panose="020B0500000000000000" pitchFamily="34" charset="-122"/>
                <a:ea typeface="思源黑体" panose="020B0500000000000000" pitchFamily="34" charset="-122"/>
                <a:cs typeface="+mn-ea"/>
              </a:endParaRPr>
            </a:p>
          </p:txBody>
        </p:sp>
        <p:sp>
          <p:nvSpPr>
            <p:cNvPr id="11" name="矩形: 圆角 10"/>
            <p:cNvSpPr/>
            <p:nvPr/>
          </p:nvSpPr>
          <p:spPr>
            <a:xfrm>
              <a:off x="1848589" y="3409396"/>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1</a:t>
              </a:r>
              <a:endParaRPr lang="zh-CN" altLang="en-US" sz="2000" b="1" dirty="0">
                <a:solidFill>
                  <a:schemeClr val="bg1"/>
                </a:solidFill>
                <a:ea typeface="思源黑体" panose="020B0500000000000000" pitchFamily="34" charset="-122"/>
                <a:cs typeface="+mn-ea"/>
              </a:endParaRPr>
            </a:p>
          </p:txBody>
        </p:sp>
      </p:grpSp>
      <p:grpSp>
        <p:nvGrpSpPr>
          <p:cNvPr id="13" name="组合 12"/>
          <p:cNvGrpSpPr/>
          <p:nvPr/>
        </p:nvGrpSpPr>
        <p:grpSpPr>
          <a:xfrm>
            <a:off x="2803376" y="4272550"/>
            <a:ext cx="2842241" cy="584775"/>
            <a:chOff x="1848589" y="4235517"/>
            <a:chExt cx="2842241" cy="584775"/>
          </a:xfrm>
        </p:grpSpPr>
        <p:sp>
          <p:nvSpPr>
            <p:cNvPr id="10" name="文本框 9"/>
            <p:cNvSpPr txBox="1"/>
            <p:nvPr/>
          </p:nvSpPr>
          <p:spPr>
            <a:xfrm>
              <a:off x="2317602" y="4235517"/>
              <a:ext cx="2373228" cy="584775"/>
            </a:xfrm>
            <a:prstGeom prst="rect">
              <a:avLst/>
            </a:prstGeom>
            <a:noFill/>
          </p:spPr>
          <p:txBody>
            <a:bodyPr wrap="squar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sz="1600" dirty="0">
                  <a:solidFill>
                    <a:schemeClr val="tx1">
                      <a:lumMod val="85000"/>
                      <a:lumOff val="15000"/>
                    </a:schemeClr>
                  </a:solidFill>
                  <a:latin typeface="思源黑体" panose="020B0500000000000000" pitchFamily="34" charset="-122"/>
                  <a:ea typeface="思源黑体" panose="020B0500000000000000" pitchFamily="34" charset="-122"/>
                  <a:cs typeface="+mn-ea"/>
                </a:rPr>
                <a:t>含糖量过高，喝后有饱胀感，影响正餐。</a:t>
              </a:r>
            </a:p>
          </p:txBody>
        </p:sp>
        <p:sp>
          <p:nvSpPr>
            <p:cNvPr id="12" name="矩形: 圆角 11"/>
            <p:cNvSpPr/>
            <p:nvPr/>
          </p:nvSpPr>
          <p:spPr>
            <a:xfrm>
              <a:off x="1848589" y="4291192"/>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2</a:t>
              </a:r>
              <a:endParaRPr lang="zh-CN" altLang="en-US" sz="2000" b="1" dirty="0">
                <a:solidFill>
                  <a:schemeClr val="bg1"/>
                </a:solidFill>
                <a:ea typeface="思源黑体" panose="020B0500000000000000" pitchFamily="34" charset="-122"/>
                <a:cs typeface="+mn-ea"/>
              </a:endParaRPr>
            </a:p>
          </p:txBody>
        </p:sp>
      </p:grpSp>
      <p:pic>
        <p:nvPicPr>
          <p:cNvPr id="18" name="图片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79984" y="1907458"/>
            <a:ext cx="2613104" cy="4052124"/>
          </a:xfrm>
          <a:prstGeom prst="rect">
            <a:avLst/>
          </a:prstGeom>
        </p:spPr>
      </p:pic>
    </p:spTree>
  </p:cSld>
  <p:clrMapOvr>
    <a:masterClrMapping/>
  </p:clrMapOvr>
  <p:transition spd="slow" advTm="3000">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058446" y="2154177"/>
            <a:ext cx="8361482" cy="1137684"/>
          </a:xfrm>
          <a:prstGeom prst="rect">
            <a:avLst/>
          </a:prstGeom>
          <a:noFill/>
        </p:spPr>
        <p:txBody>
          <a:bodyPr wrap="square" rtlCol="0">
            <a:spAutoFit/>
          </a:bodyPr>
          <a:lstStyle>
            <a:defPPr>
              <a:defRPr lang="zh-CN"/>
            </a:defPPr>
            <a:lvl1pPr>
              <a:lnSpc>
                <a:spcPct val="130000"/>
              </a:lnSpc>
              <a:defRPr sz="2000">
                <a:solidFill>
                  <a:srgbClr val="24230E"/>
                </a:solidFill>
                <a:latin typeface="思源黑体 CN Normal" panose="020B0400000000000000" pitchFamily="34" charset="-122"/>
                <a:ea typeface="思源黑体 CN Normal" panose="020B0400000000000000" pitchFamily="34" charset="-122"/>
              </a:defRPr>
            </a:lvl1pPr>
          </a:lstStyle>
          <a:p>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属于高盐、高脂、低维生素、低矿物质一类食物。一方面，因盐分含量高增加了肾负荷，会升高血压</a:t>
            </a:r>
            <a:r>
              <a:rPr lang="en-US" altLang="zh-CN"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a:t>
            </a: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另一方面，含有一定的人造脂肪</a:t>
            </a:r>
            <a:r>
              <a:rPr lang="en-US" altLang="zh-CN"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a:t>
            </a: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反式脂肪酸</a:t>
            </a:r>
            <a:r>
              <a:rPr lang="en-US" altLang="zh-CN"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a:t>
            </a: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，对心血管有相当大的负面影响。加之含有防腐剂和香精</a:t>
            </a:r>
            <a:r>
              <a:rPr lang="en-US" altLang="zh-CN"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a:t>
            </a: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可能对肝脏等有潜在的不利影响</a:t>
            </a:r>
          </a:p>
        </p:txBody>
      </p:sp>
      <p:grpSp>
        <p:nvGrpSpPr>
          <p:cNvPr id="5" name="组合 4"/>
          <p:cNvGrpSpPr/>
          <p:nvPr/>
        </p:nvGrpSpPr>
        <p:grpSpPr>
          <a:xfrm>
            <a:off x="2058446" y="1207748"/>
            <a:ext cx="4185038" cy="620490"/>
            <a:chOff x="5032630" y="1248697"/>
            <a:chExt cx="4185038" cy="620490"/>
          </a:xfrm>
        </p:grpSpPr>
        <p:sp>
          <p:nvSpPr>
            <p:cNvPr id="7" name="文本框 6"/>
            <p:cNvSpPr txBox="1"/>
            <p:nvPr/>
          </p:nvSpPr>
          <p:spPr>
            <a:xfrm>
              <a:off x="5577320" y="1284412"/>
              <a:ext cx="3640348" cy="584775"/>
            </a:xfrm>
            <a:prstGeom prst="rect">
              <a:avLst/>
            </a:prstGeom>
            <a:noFill/>
          </p:spPr>
          <p:txBody>
            <a:bodyPr wrap="square" rtlCol="0">
              <a:spAutoFit/>
            </a:bodyPr>
            <a:lstStyle/>
            <a:p>
              <a:pPr>
                <a:buClr>
                  <a:schemeClr val="bg1"/>
                </a:buClr>
              </a:pPr>
              <a:r>
                <a:rPr lang="zh-CN" altLang="en-US" sz="3200" b="1" dirty="0">
                  <a:solidFill>
                    <a:schemeClr val="bg2">
                      <a:lumMod val="10000"/>
                    </a:schemeClr>
                  </a:solidFill>
                  <a:ea typeface="思源黑体" panose="020B0500000000000000" pitchFamily="34" charset="-122"/>
                  <a:cs typeface="+mn-ea"/>
                </a:rPr>
                <a:t>方便类食品</a:t>
              </a:r>
            </a:p>
          </p:txBody>
        </p:sp>
        <p:sp>
          <p:nvSpPr>
            <p:cNvPr id="8" name="矩形: 圆角 7"/>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五</a:t>
              </a:r>
            </a:p>
          </p:txBody>
        </p:sp>
      </p:grpSp>
      <p:sp>
        <p:nvSpPr>
          <p:cNvPr id="9" name="文本框 8"/>
          <p:cNvSpPr txBox="1"/>
          <p:nvPr/>
        </p:nvSpPr>
        <p:spPr>
          <a:xfrm>
            <a:off x="5943127" y="3429000"/>
            <a:ext cx="615553" cy="1945243"/>
          </a:xfrm>
          <a:prstGeom prst="rect">
            <a:avLst/>
          </a:prstGeom>
          <a:noFill/>
        </p:spPr>
        <p:txBody>
          <a:bodyPr vert="eaVert" wrap="squar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b="1" dirty="0">
                <a:solidFill>
                  <a:schemeClr val="tx1">
                    <a:lumMod val="85000"/>
                    <a:lumOff val="15000"/>
                  </a:schemeClr>
                </a:solidFill>
                <a:latin typeface="思源黑体" panose="020B0500000000000000" pitchFamily="34" charset="-122"/>
                <a:ea typeface="思源黑体" panose="020B0500000000000000" pitchFamily="34" charset="-122"/>
                <a:cs typeface="+mn-ea"/>
              </a:rPr>
              <a:t>主要危害是：</a:t>
            </a:r>
          </a:p>
        </p:txBody>
      </p:sp>
      <p:sp>
        <p:nvSpPr>
          <p:cNvPr id="13" name="文本框 12"/>
          <p:cNvSpPr txBox="1"/>
          <p:nvPr/>
        </p:nvSpPr>
        <p:spPr>
          <a:xfrm>
            <a:off x="7408590" y="4671000"/>
            <a:ext cx="2492990" cy="369332"/>
          </a:xfrm>
          <a:prstGeom prst="rect">
            <a:avLst/>
          </a:prstGeom>
          <a:noFill/>
        </p:spPr>
        <p:txBody>
          <a:bodyPr wrap="non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只有热量，没有营养。</a:t>
            </a:r>
          </a:p>
        </p:txBody>
      </p:sp>
      <p:grpSp>
        <p:nvGrpSpPr>
          <p:cNvPr id="2" name="组合 1"/>
          <p:cNvGrpSpPr/>
          <p:nvPr/>
        </p:nvGrpSpPr>
        <p:grpSpPr>
          <a:xfrm>
            <a:off x="6853648" y="3812042"/>
            <a:ext cx="2796696" cy="646331"/>
            <a:chOff x="3205880" y="3768095"/>
            <a:chExt cx="2796696" cy="646331"/>
          </a:xfrm>
        </p:grpSpPr>
        <p:sp>
          <p:nvSpPr>
            <p:cNvPr id="11" name="文本框 10"/>
            <p:cNvSpPr txBox="1"/>
            <p:nvPr/>
          </p:nvSpPr>
          <p:spPr>
            <a:xfrm>
              <a:off x="3760822" y="3768095"/>
              <a:ext cx="2241754" cy="646331"/>
            </a:xfrm>
            <a:prstGeom prst="rect">
              <a:avLst/>
            </a:prstGeom>
            <a:noFill/>
          </p:spPr>
          <p:txBody>
            <a:bodyPr wrap="squar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盐分过高，含防腐剂、香精，损肝；</a:t>
              </a:r>
            </a:p>
          </p:txBody>
        </p:sp>
        <p:sp>
          <p:nvSpPr>
            <p:cNvPr id="14" name="矩形: 圆角 13"/>
            <p:cNvSpPr/>
            <p:nvPr/>
          </p:nvSpPr>
          <p:spPr>
            <a:xfrm>
              <a:off x="3205880" y="3877214"/>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1</a:t>
              </a:r>
              <a:endParaRPr lang="zh-CN" altLang="en-US" sz="2000" b="1" dirty="0">
                <a:solidFill>
                  <a:schemeClr val="bg1"/>
                </a:solidFill>
                <a:ea typeface="思源黑体" panose="020B0500000000000000" pitchFamily="34" charset="-122"/>
                <a:cs typeface="+mn-ea"/>
              </a:endParaRPr>
            </a:p>
          </p:txBody>
        </p:sp>
      </p:grpSp>
      <p:sp>
        <p:nvSpPr>
          <p:cNvPr id="15" name="矩形: 圆角 14"/>
          <p:cNvSpPr/>
          <p:nvPr/>
        </p:nvSpPr>
        <p:spPr>
          <a:xfrm>
            <a:off x="6853648" y="4660360"/>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2</a:t>
            </a:r>
            <a:endParaRPr lang="zh-CN" altLang="en-US" sz="2000" b="1" dirty="0">
              <a:solidFill>
                <a:schemeClr val="bg1"/>
              </a:solidFill>
              <a:ea typeface="思源黑体" panose="020B0500000000000000" pitchFamily="34" charset="-122"/>
              <a:cs typeface="+mn-ea"/>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47220" y="3560663"/>
            <a:ext cx="2919383" cy="1795420"/>
          </a:xfrm>
          <a:prstGeom prst="rect">
            <a:avLst/>
          </a:prstGeom>
        </p:spPr>
      </p:pic>
    </p:spTree>
  </p:cSld>
  <p:clrMapOvr>
    <a:masterClrMapping/>
  </p:clrMapOvr>
  <p:transition spd="slow" advTm="3000">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对话气泡: 矩形 10"/>
          <p:cNvSpPr/>
          <p:nvPr/>
        </p:nvSpPr>
        <p:spPr>
          <a:xfrm>
            <a:off x="2058447" y="2292245"/>
            <a:ext cx="4037554" cy="3378050"/>
          </a:xfrm>
          <a:prstGeom prst="wedgeRectCallout">
            <a:avLst>
              <a:gd name="adj1" fmla="val 57037"/>
              <a:gd name="adj2" fmla="val -2378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615799" y="2954514"/>
            <a:ext cx="2922849" cy="2053511"/>
          </a:xfrm>
          <a:prstGeom prst="rect">
            <a:avLst/>
          </a:prstGeom>
          <a:noFill/>
        </p:spPr>
        <p:txBody>
          <a:bodyPr wrap="square" rtlCol="0">
            <a:spAutoFit/>
          </a:bodyPr>
          <a:lstStyle>
            <a:defPPr>
              <a:defRPr lang="zh-CN"/>
            </a:defPPr>
            <a:lvl1pPr>
              <a:lnSpc>
                <a:spcPct val="130000"/>
              </a:lnSpc>
              <a:defRPr sz="2000">
                <a:solidFill>
                  <a:srgbClr val="24230E"/>
                </a:solidFill>
                <a:latin typeface="思源黑体 CN Normal" panose="020B0400000000000000" pitchFamily="34" charset="-122"/>
                <a:ea typeface="思源黑体 CN Normal" panose="020B0400000000000000" pitchFamily="34" charset="-122"/>
              </a:defRPr>
            </a:lvl1pPr>
          </a:lstStyle>
          <a:p>
            <a:r>
              <a:rPr lang="zh-CN" altLang="en-US" dirty="0">
                <a:solidFill>
                  <a:schemeClr val="tx1">
                    <a:lumMod val="85000"/>
                    <a:lumOff val="15000"/>
                  </a:schemeClr>
                </a:solidFill>
                <a:ea typeface="思源黑体" panose="020B0500000000000000" pitchFamily="34" charset="-122"/>
                <a:cs typeface="+mn-ea"/>
              </a:rPr>
              <a:t>不论是水果类罐头，还是肉类罐头，其中的营养素都遭到大量的破坏，特别是各类维生素几乎被破坏殆尽。</a:t>
            </a:r>
          </a:p>
        </p:txBody>
      </p:sp>
      <p:grpSp>
        <p:nvGrpSpPr>
          <p:cNvPr id="5" name="组合 4"/>
          <p:cNvGrpSpPr/>
          <p:nvPr/>
        </p:nvGrpSpPr>
        <p:grpSpPr>
          <a:xfrm>
            <a:off x="2058446" y="1207748"/>
            <a:ext cx="4185038" cy="620490"/>
            <a:chOff x="5032630" y="1248697"/>
            <a:chExt cx="4185038" cy="620490"/>
          </a:xfrm>
        </p:grpSpPr>
        <p:sp>
          <p:nvSpPr>
            <p:cNvPr id="6" name="文本框 5"/>
            <p:cNvSpPr txBox="1"/>
            <p:nvPr/>
          </p:nvSpPr>
          <p:spPr>
            <a:xfrm>
              <a:off x="5577320" y="1284412"/>
              <a:ext cx="3640348" cy="584775"/>
            </a:xfrm>
            <a:prstGeom prst="rect">
              <a:avLst/>
            </a:prstGeom>
            <a:noFill/>
          </p:spPr>
          <p:txBody>
            <a:bodyPr wrap="square" rtlCol="0">
              <a:spAutoFit/>
            </a:bodyPr>
            <a:lstStyle/>
            <a:p>
              <a:pPr>
                <a:buClr>
                  <a:schemeClr val="bg1"/>
                </a:buClr>
              </a:pPr>
              <a:r>
                <a:rPr lang="zh-CN" altLang="en-US" sz="3200" b="1" dirty="0">
                  <a:solidFill>
                    <a:schemeClr val="bg2">
                      <a:lumMod val="10000"/>
                    </a:schemeClr>
                  </a:solidFill>
                  <a:ea typeface="思源黑体" panose="020B0500000000000000" pitchFamily="34" charset="-122"/>
                  <a:cs typeface="+mn-ea"/>
                </a:rPr>
                <a:t>罐头类食品</a:t>
              </a:r>
            </a:p>
          </p:txBody>
        </p:sp>
        <p:sp>
          <p:nvSpPr>
            <p:cNvPr id="7" name="矩形: 圆角 6"/>
            <p:cNvSpPr/>
            <p:nvPr/>
          </p:nvSpPr>
          <p:spPr>
            <a:xfrm>
              <a:off x="5032630" y="1248697"/>
              <a:ext cx="544690" cy="544690"/>
            </a:xfrm>
            <a:prstGeom prst="roundRect">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ea typeface="思源黑体" panose="020B0500000000000000" pitchFamily="34" charset="-122"/>
                  <a:cs typeface="+mn-ea"/>
                </a:rPr>
                <a:t>六</a:t>
              </a:r>
            </a:p>
          </p:txBody>
        </p:sp>
      </p:grpSp>
      <p:sp>
        <p:nvSpPr>
          <p:cNvPr id="8" name="文本框 7"/>
          <p:cNvSpPr txBox="1"/>
          <p:nvPr/>
        </p:nvSpPr>
        <p:spPr>
          <a:xfrm>
            <a:off x="8227866" y="2766901"/>
            <a:ext cx="2031325" cy="461665"/>
          </a:xfrm>
          <a:prstGeom prst="rect">
            <a:avLst/>
          </a:prstGeom>
          <a:noFill/>
        </p:spPr>
        <p:txBody>
          <a:bodyPr wrap="non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sz="2400" b="1" dirty="0">
                <a:solidFill>
                  <a:schemeClr val="tx1">
                    <a:lumMod val="85000"/>
                    <a:lumOff val="15000"/>
                  </a:schemeClr>
                </a:solidFill>
                <a:latin typeface="思源黑体" panose="020B0500000000000000" pitchFamily="34" charset="-122"/>
                <a:ea typeface="思源黑体" panose="020B0500000000000000" pitchFamily="34" charset="-122"/>
                <a:cs typeface="+mn-ea"/>
              </a:rPr>
              <a:t>主要危害是：</a:t>
            </a:r>
            <a:endParaRPr lang="zh-CN" altLang="en-US" sz="1800" b="1" dirty="0">
              <a:solidFill>
                <a:schemeClr val="tx1">
                  <a:lumMod val="85000"/>
                  <a:lumOff val="15000"/>
                </a:schemeClr>
              </a:solidFill>
              <a:latin typeface="思源黑体" panose="020B0500000000000000" pitchFamily="34" charset="-122"/>
              <a:ea typeface="思源黑体" panose="020B0500000000000000" pitchFamily="34" charset="-122"/>
              <a:cs typeface="+mn-ea"/>
            </a:endParaRPr>
          </a:p>
        </p:txBody>
      </p:sp>
      <p:grpSp>
        <p:nvGrpSpPr>
          <p:cNvPr id="3" name="组合 2"/>
          <p:cNvGrpSpPr/>
          <p:nvPr/>
        </p:nvGrpSpPr>
        <p:grpSpPr>
          <a:xfrm>
            <a:off x="6873312" y="4213147"/>
            <a:ext cx="3690597" cy="419714"/>
            <a:chOff x="6843816" y="3771412"/>
            <a:chExt cx="3690597" cy="419714"/>
          </a:xfrm>
        </p:grpSpPr>
        <p:sp>
          <p:nvSpPr>
            <p:cNvPr id="9" name="文本框 8"/>
            <p:cNvSpPr txBox="1"/>
            <p:nvPr/>
          </p:nvSpPr>
          <p:spPr>
            <a:xfrm>
              <a:off x="7348926" y="3796603"/>
              <a:ext cx="3185487" cy="369332"/>
            </a:xfrm>
            <a:prstGeom prst="rect">
              <a:avLst/>
            </a:prstGeom>
            <a:noFill/>
          </p:spPr>
          <p:txBody>
            <a:bodyPr wrap="non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破坏维生素，使蛋白质变性；</a:t>
              </a:r>
            </a:p>
          </p:txBody>
        </p:sp>
        <p:sp>
          <p:nvSpPr>
            <p:cNvPr id="13" name="矩形: 圆角 12"/>
            <p:cNvSpPr/>
            <p:nvPr/>
          </p:nvSpPr>
          <p:spPr>
            <a:xfrm>
              <a:off x="6843816" y="3771412"/>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1</a:t>
              </a:r>
              <a:endParaRPr lang="zh-CN" altLang="en-US" sz="2000" b="1" dirty="0">
                <a:solidFill>
                  <a:schemeClr val="bg1"/>
                </a:solidFill>
                <a:ea typeface="思源黑体" panose="020B0500000000000000" pitchFamily="34" charset="-122"/>
                <a:cs typeface="+mn-ea"/>
              </a:endParaRPr>
            </a:p>
          </p:txBody>
        </p:sp>
      </p:grpSp>
      <p:grpSp>
        <p:nvGrpSpPr>
          <p:cNvPr id="2" name="组合 1"/>
          <p:cNvGrpSpPr/>
          <p:nvPr/>
        </p:nvGrpSpPr>
        <p:grpSpPr>
          <a:xfrm>
            <a:off x="6873312" y="4813709"/>
            <a:ext cx="3228933" cy="419714"/>
            <a:chOff x="6843816" y="4565813"/>
            <a:chExt cx="3228933" cy="419714"/>
          </a:xfrm>
        </p:grpSpPr>
        <p:sp>
          <p:nvSpPr>
            <p:cNvPr id="10" name="文本框 9"/>
            <p:cNvSpPr txBox="1"/>
            <p:nvPr/>
          </p:nvSpPr>
          <p:spPr>
            <a:xfrm>
              <a:off x="7348926" y="4565813"/>
              <a:ext cx="2723823" cy="369332"/>
            </a:xfrm>
            <a:prstGeom prst="rect">
              <a:avLst/>
            </a:prstGeom>
            <a:noFill/>
          </p:spPr>
          <p:txBody>
            <a:bodyPr wrap="none" rtlCol="0">
              <a:spAutoFit/>
            </a:bodyPr>
            <a:lstStyle>
              <a:defPPr>
                <a:defRPr lang="zh-CN"/>
              </a:defPPr>
              <a:lvl1pPr>
                <a:lnSpc>
                  <a:spcPct val="150000"/>
                </a:lnSpc>
                <a:defRPr sz="2800">
                  <a:solidFill>
                    <a:srgbClr val="24230E"/>
                  </a:solidFill>
                  <a:latin typeface="思源黑体 CN Medium" panose="020B0600000000000000" pitchFamily="34" charset="-122"/>
                  <a:ea typeface="思源黑体 CN Medium" panose="020B0600000000000000" pitchFamily="34" charset="-122"/>
                </a:defRPr>
              </a:lvl1pPr>
            </a:lstStyle>
            <a:p>
              <a:pPr>
                <a:lnSpc>
                  <a:spcPct val="100000"/>
                </a:lnSpc>
              </a:pPr>
              <a:r>
                <a:rPr lang="zh-CN" altLang="en-US" sz="1800" dirty="0">
                  <a:solidFill>
                    <a:schemeClr val="tx1">
                      <a:lumMod val="85000"/>
                      <a:lumOff val="15000"/>
                    </a:schemeClr>
                  </a:solidFill>
                  <a:latin typeface="思源黑体" panose="020B0500000000000000" pitchFamily="34" charset="-122"/>
                  <a:ea typeface="思源黑体" panose="020B0500000000000000" pitchFamily="34" charset="-122"/>
                  <a:cs typeface="+mn-ea"/>
                </a:rPr>
                <a:t>热量过多，营养成分低。</a:t>
              </a:r>
            </a:p>
          </p:txBody>
        </p:sp>
        <p:sp>
          <p:nvSpPr>
            <p:cNvPr id="15" name="矩形: 圆角 14"/>
            <p:cNvSpPr/>
            <p:nvPr/>
          </p:nvSpPr>
          <p:spPr>
            <a:xfrm>
              <a:off x="6843816" y="4565813"/>
              <a:ext cx="419714" cy="419714"/>
            </a:xfrm>
            <a:prstGeom prst="roundRect">
              <a:avLst>
                <a:gd name="adj" fmla="val 50000"/>
              </a:avLst>
            </a:prstGeom>
            <a:solidFill>
              <a:srgbClr val="00994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ea typeface="思源黑体" panose="020B0500000000000000" pitchFamily="34" charset="-122"/>
                  <a:cs typeface="+mn-ea"/>
                </a:rPr>
                <a:t>2</a:t>
              </a:r>
              <a:endParaRPr lang="zh-CN" altLang="en-US" sz="2000" b="1" dirty="0">
                <a:solidFill>
                  <a:schemeClr val="bg1"/>
                </a:solidFill>
                <a:ea typeface="思源黑体" panose="020B0500000000000000" pitchFamily="34" charset="-122"/>
                <a:cs typeface="+mn-ea"/>
              </a:endParaRPr>
            </a:p>
          </p:txBody>
        </p:sp>
      </p:grpSp>
      <p:pic>
        <p:nvPicPr>
          <p:cNvPr id="17" name="图片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43484" y="1520008"/>
            <a:ext cx="2352628" cy="2493786"/>
          </a:xfrm>
          <a:prstGeom prst="rect">
            <a:avLst/>
          </a:prstGeom>
        </p:spPr>
      </p:pic>
    </p:spTree>
  </p:cSld>
  <p:clrMapOvr>
    <a:masterClrMapping/>
  </p:clrMapOvr>
  <p:transition spd="slow" advTm="3000">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37348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sb0vam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1972</Words>
  <Application>Microsoft Office PowerPoint</Application>
  <PresentationFormat>自定义</PresentationFormat>
  <Paragraphs>171</Paragraphs>
  <Slides>23</Slides>
  <Notes>23</Notes>
  <HiddenSlides>0</HiddenSlides>
  <MMClips>1</MMClips>
  <ScaleCrop>false</ScaleCrop>
  <HeadingPairs>
    <vt:vector size="4" baseType="variant">
      <vt:variant>
        <vt:lpstr>主题</vt:lpstr>
      </vt:variant>
      <vt:variant>
        <vt:i4>1</vt:i4>
      </vt:variant>
      <vt:variant>
        <vt:lpstr>幻灯片标题</vt:lpstr>
      </vt:variant>
      <vt:variant>
        <vt:i4>23</vt:i4>
      </vt:variant>
    </vt:vector>
  </HeadingPairs>
  <TitlesOfParts>
    <vt:vector size="24"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xb21cn</dc:creator>
  <cp:lastModifiedBy>常州市新北区魏村中心小学</cp:lastModifiedBy>
  <cp:revision>226</cp:revision>
  <dcterms:created xsi:type="dcterms:W3CDTF">2020-11-05T11:36:00Z</dcterms:created>
  <dcterms:modified xsi:type="dcterms:W3CDTF">2022-02-25T01:11:24Z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E9D13D6ECFE44D33AEFDA76EED621E74</vt:lpwstr>
  </property>
</Properties>
</file>