
<file path=[Content_Types].xml><?xml version="1.0" encoding="utf-8"?>
<Types xmlns="http://schemas.openxmlformats.org/package/2006/content-types">
  <Override PartName="/ppt/slideMasters/slideMaster100.xml" ContentType="application/vnd.openxmlformats-officedocument.presentationml.slideMaster+xml"/>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Masters/slideMaster77.xml" ContentType="application/vnd.openxmlformats-officedocument.presentationml.slideMaster+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theme/theme98.xml" ContentType="application/vnd.openxmlformats-officedocument.theme+xml"/>
  <Override PartName="/ppt/slideMasters/slideMaster55.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heme/theme29.xml" ContentType="application/vnd.openxmlformats-officedocument.theme+xml"/>
  <Override PartName="/ppt/slideLayouts/slideLayout71.xml" ContentType="application/vnd.openxmlformats-officedocument.presentationml.slideLayout+xml"/>
  <Override PartName="/ppt/theme/theme76.xml" ContentType="application/vnd.openxmlformats-officedocument.theme+xml"/>
  <Override PartName="/ppt/slideMasters/slideMaster33.xml" ContentType="application/vnd.openxmlformats-officedocument.presentationml.slideMaster+xml"/>
  <Override PartName="/ppt/slideMasters/slideMaster80.xml" ContentType="application/vnd.openxmlformats-officedocument.presentationml.slideMaster+xml"/>
  <Override PartName="/ppt/theme/theme54.xml" ContentType="application/vnd.openxmlformats-officedocument.them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32.xml" ContentType="application/vnd.openxmlformats-officedocument.theme+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Masters/slideMaster49.xml" ContentType="application/vnd.openxmlformats-officedocument.presentationml.slideMaster+xml"/>
  <Override PartName="/ppt/slideMasters/slideMaster96.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Masters/slideMaster74.xml" ContentType="application/vnd.openxmlformats-officedocument.presentationml.slideMaster+xml"/>
  <Override PartName="/ppt/slideMasters/slideMaster85.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59.xml" ContentType="application/vnd.openxmlformats-officedocument.theme+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theme/theme84.xml" ContentType="application/vnd.openxmlformats-officedocument.theme+xml"/>
  <Override PartName="/ppt/theme/theme95.xml" ContentType="application/vnd.openxmlformats-officedocument.them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theme/theme73.xml" ContentType="application/vnd.openxmlformats-officedocument.theme+xml"/>
  <Override PartName="/ppt/theme/theme105.xml" ContentType="application/vnd.openxmlformats-officedocument.them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Masters/slideMaster102.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Masters/slideMaster79.xml" ContentType="application/vnd.openxmlformats-officedocument.presentationml.slideMaster+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Masters/slideMaster57.xml" ContentType="application/vnd.openxmlformats-officedocument.presentationml.slideMaster+xml"/>
  <Override PartName="/ppt/slideMasters/slideMaster68.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heme/theme89.xml" ContentType="application/vnd.openxmlformats-officedocument.theme+xml"/>
  <Override PartName="/ppt/slideMasters/slideMaster46.xml" ContentType="application/vnd.openxmlformats-officedocument.presentationml.slideMaster+xml"/>
  <Override PartName="/ppt/slideMasters/slideMaster93.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theme/theme67.xml" ContentType="application/vnd.openxmlformats-officedocument.theme+xml"/>
  <Override PartName="/ppt/slideLayouts/slideLayout73.xml" ContentType="application/vnd.openxmlformats-officedocument.presentationml.slideLayout+xml"/>
  <Override PartName="/ppt/theme/theme78.xml" ContentType="application/vnd.openxmlformats-officedocument.theme+xml"/>
  <Override PartName="/ppt/slideMasters/slideMaster35.xml" ContentType="application/vnd.openxmlformats-officedocument.presentationml.slideMaster+xml"/>
  <Override PartName="/ppt/slideMasters/slideMaster82.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slideLayouts/slideLayout104.xml" ContentType="application/vnd.openxmlformats-officedocument.presentationml.slideLayout+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theme/theme92.xml" ContentType="application/vnd.openxmlformats-officedocument.them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81.xml" ContentType="application/vnd.openxmlformats-officedocument.theme+xml"/>
  <Override PartName="/ppt/slides/slide79.xml" ContentType="application/vnd.openxmlformats-officedocument.presentationml.slide+xml"/>
  <Override PartName="/ppt/theme/theme12.xml" ContentType="application/vnd.openxmlformats-officedocument.theme+xml"/>
  <Override PartName="/ppt/theme/theme70.xml" ContentType="application/vnd.openxmlformats-officedocument.theme+xml"/>
  <Override PartName="/ppt/slideLayouts/slideLayout89.xml" ContentType="application/vnd.openxmlformats-officedocument.presentationml.slideLayout+xml"/>
  <Override PartName="/ppt/theme/theme10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Masters/slideMaster98.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Masters/slideMaster87.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slideLayouts/slideLayout81.xml" ContentType="application/vnd.openxmlformats-officedocument.presentationml.slideLayout+xml"/>
  <Override PartName="/ppt/theme/theme86.xml" ContentType="application/vnd.openxmlformats-officedocument.theme+xml"/>
  <Override PartName="/ppt/slideLayouts/slideLayout92.xml" ContentType="application/vnd.openxmlformats-officedocument.presentationml.slideLayout+xml"/>
  <Override PartName="/ppt/theme/theme97.xml" ContentType="application/vnd.openxmlformats-officedocument.theme+xml"/>
  <Override PartName="/ppt/slideMasters/slideMaster54.xml" ContentType="application/vnd.openxmlformats-officedocument.presentationml.slideMaster+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Masters/slideMaster90.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theme/theme64.xml" ContentType="application/vnd.openxmlformats-officedocument.theme+xml"/>
  <Override PartName="/ppt/slideLayouts/slideLayout101.xml" ContentType="application/vnd.openxmlformats-officedocument.presentationml.slideLayout+xml"/>
  <Override PartName="/ppt/slideMasters/slideMaster21.xml" ContentType="application/vnd.openxmlformats-officedocument.presentationml.slideMaster+xml"/>
  <Override PartName="/ppt/theme/theme42.xml" ContentType="application/vnd.openxmlformats-officedocument.theme+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Masters/slideMaster104.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heme/theme31.xml" ContentType="application/vnd.openxmlformats-officedocument.theme+xml"/>
  <Override PartName="/ppt/slides/slide87.xml" ContentType="application/vnd.openxmlformats-officedocument.presentationml.slide+xml"/>
  <Override PartName="/ppt/theme/theme20.xml" ContentType="application/vnd.openxmlformats-officedocument.theme+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Masters/slideMaster48.xml" ContentType="application/vnd.openxmlformats-officedocument.presentationml.slideMaster+xml"/>
  <Override PartName="/ppt/slideMasters/slideMaster59.xml" ContentType="application/vnd.openxmlformats-officedocument.presentationml.slideMaster+xml"/>
  <Override PartName="/ppt/slideMasters/slideMaster95.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75.xml" ContentType="application/vnd.openxmlformats-officedocument.presentationml.slideLayout+xml"/>
  <Override PartName="/ppt/slideMasters/slideMaster37.xml" ContentType="application/vnd.openxmlformats-officedocument.presentationml.slideMaster+xml"/>
  <Override PartName="/ppt/slideMasters/slideMaster84.xml" ContentType="application/vnd.openxmlformats-officedocument.presentationml.slideMaster+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58.xml" ContentType="application/vnd.openxmlformats-officedocument.them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theme/theme47.xml" ContentType="application/vnd.openxmlformats-officedocument.theme+xml"/>
  <Override PartName="/ppt/theme/theme94.xml" ContentType="application/vnd.openxmlformats-officedocument.them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theme/theme83.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theme/theme72.xml" ContentType="application/vnd.openxmlformats-officedocument.theme+xml"/>
  <Override PartName="/ppt/theme/theme104.xml" ContentType="application/vnd.openxmlformats-officedocument.theme+xml"/>
  <Override PartName="/ppt/theme/theme50.xml" ContentType="application/vnd.openxmlformats-officedocument.theme+xml"/>
  <Override PartName="/ppt/slideMasters/slideMaster4.xml" ContentType="application/vnd.openxmlformats-officedocument.presentationml.slideMaster+xml"/>
  <Override PartName="/ppt/slideMasters/slideMaster101.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Masters/slideMaster78.xml" ContentType="application/vnd.openxmlformats-officedocument.presentationml.slideMaster+xml"/>
  <Override PartName="/ppt/slideMasters/slideMaster89.xml" ContentType="application/vnd.openxmlformats-officedocument.presentationml.slideMaster+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Masters/slideMaster67.xml" ContentType="application/vnd.openxmlformats-officedocument.presentationml.slideMaster+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theme/theme88.xml" ContentType="application/vnd.openxmlformats-officedocument.theme+xml"/>
  <Override PartName="/ppt/slideLayouts/slideLayout94.xml" ContentType="application/vnd.openxmlformats-officedocument.presentationml.slideLayout+xml"/>
  <Override PartName="/ppt/theme/theme99.xml" ContentType="application/vnd.openxmlformats-officedocument.theme+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heme/theme77.xml" ContentType="application/vnd.openxmlformats-officedocument.them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Masters/slideMaster81.xml" ContentType="application/vnd.openxmlformats-officedocument.presentationml.slideMaster+xml"/>
  <Override PartName="/ppt/slideMasters/slideMaster92.xml" ContentType="application/vnd.openxmlformats-officedocument.presentationml.slideMaster+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slideLayouts/slideLayout103.xml" ContentType="application/vnd.openxmlformats-officedocument.presentationml.slideLayout+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slideLayouts/slideLayout50.xml" ContentType="application/vnd.openxmlformats-officedocument.presentationml.slideLayout+xml"/>
  <Override PartName="/ppt/theme/theme55.xml" ContentType="application/vnd.openxmlformats-officedocument.theme+xml"/>
  <Override PartName="/ppt/theme/theme91.xml" ContentType="application/vnd.openxmlformats-officedocument.them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Override PartName="/ppt/slides/slide89.xml" ContentType="application/vnd.openxmlformats-officedocument.presentationml.slide+xml"/>
  <Override PartName="/ppt/theme/theme22.xml" ContentType="application/vnd.openxmlformats-officedocument.theme+xml"/>
  <Override PartName="/ppt/slideLayouts/slideLayout99.xml" ContentType="application/vnd.openxmlformats-officedocument.presentationml.slideLayout+xml"/>
  <Override PartName="/ppt/theme/theme101.xml" ContentType="application/vnd.openxmlformats-officedocument.theme+xml"/>
  <Override PartName="/ppt/slides/slide78.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Masters/slideMaster97.xml" ContentType="application/vnd.openxmlformats-officedocument.presentationml.slideMaster+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Masters/slideMaster86.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slideLayouts/slideLayout91.xml" ContentType="application/vnd.openxmlformats-officedocument.presentationml.slideLayout+xml"/>
  <Override PartName="/ppt/theme/theme96.xml" ContentType="application/vnd.openxmlformats-officedocument.them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Masters/slideMaster64.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theme/theme85.xml" ContentType="application/vnd.openxmlformats-officedocument.them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theme/theme63.xml" ContentType="application/vnd.openxmlformats-officedocument.theme+xml"/>
  <Override PartName="/ppt/theme/theme74.xml" ContentType="application/vnd.openxmlformats-officedocument.theme+xml"/>
  <Override PartName="/ppt/theme/theme106.xml" ContentType="application/vnd.openxmlformats-officedocument.theme+xml"/>
  <Override PartName="/ppt/slideMasters/slideMaster31.xml" ContentType="application/vnd.openxmlformats-officedocument.presentationml.slideMaster+xml"/>
  <Override PartName="/ppt/theme/theme52.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Masters/slideMaster103.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slides/slide97.xml" ContentType="application/vnd.openxmlformats-officedocument.presentationml.slide+xml"/>
  <Override PartName="/ppt/theme/theme30.xml" ContentType="application/vnd.openxmlformats-officedocument.theme+xml"/>
  <Override PartName="/ppt/slideMasters/slideMaster69.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slideMasters/slideMaster47.xml" ContentType="application/vnd.openxmlformats-officedocument.presentationml.slideMaster+xml"/>
  <Override PartName="/ppt/slideMasters/slideMaster94.xml" ContentType="application/vnd.openxmlformats-officedocument.presentationml.slideMaster+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heme/theme68.xml" ContentType="application/vnd.openxmlformats-officedocument.theme+xml"/>
  <Override PartName="/ppt/slideLayouts/slideLayout105.xml" ContentType="application/vnd.openxmlformats-officedocument.presentationml.slideLayout+xml"/>
  <Default Extension="jpeg" ContentType="image/jpeg"/>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72.xml" ContentType="application/vnd.openxmlformats-officedocument.presentationml.slideMaster+xml"/>
  <Override PartName="/ppt/slideMasters/slideMaster83.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theme/theme57.xml" ContentType="application/vnd.openxmlformats-officedocument.theme+xml"/>
  <Override PartName="/ppt/theme/theme93.xml" ContentType="application/vnd.openxmlformats-officedocument.theme+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theme/theme82.xml" ContentType="application/vnd.openxmlformats-officedocument.theme+xml"/>
  <Override PartName="/ppt/slideMasters/slideMaster50.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theme/theme103.xml" ContentType="application/vnd.openxmlformats-officedocument.theme+xml"/>
  <Override PartName="/ppt/theme/theme13.xml" ContentType="application/vnd.openxmlformats-officedocument.theme+xml"/>
  <Override PartName="/ppt/theme/theme60.xml" ContentType="application/vnd.openxmlformats-officedocument.theme+xml"/>
  <Override PartName="/ppt/slideMasters/slideMaster99.xml" ContentType="application/vnd.openxmlformats-officedocument.presentationml.slideMaster+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Masters/slideMaster88.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heme/theme87.xml" ContentType="application/vnd.openxmlformats-officedocument.theme+xml"/>
  <Override PartName="/ppt/slideMasters/slideMaster44.xml" ContentType="application/vnd.openxmlformats-officedocument.presentationml.slideMaster+xml"/>
  <Override PartName="/ppt/slideMasters/slideMaster91.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tableStyles.xml" ContentType="application/vnd.openxmlformats-officedocument.presentationml.tableStyles+xml"/>
  <Override PartName="/ppt/slideMasters/slideMaster22.xml" ContentType="application/vnd.openxmlformats-officedocument.presentationml.slideMaster+xml"/>
  <Override PartName="/ppt/slideMasters/slideMaster105.xml" ContentType="application/vnd.openxmlformats-officedocument.presentationml.slideMaster+xml"/>
  <Override PartName="/ppt/theme/theme43.xml" ContentType="application/vnd.openxmlformats-officedocument.theme+xml"/>
  <Override PartName="/ppt/theme/theme90.xml" ContentType="application/vnd.openxmlformats-officedocument.theme+xml"/>
  <Override PartName="/ppt/slides/slide99.xml" ContentType="application/vnd.openxmlformats-officedocument.presentationml.slide+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theme/theme100.xml" ContentType="application/vnd.openxmlformats-officedocument.theme+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1" r:id="rId2"/>
    <p:sldMasterId id="2147483653" r:id="rId3"/>
    <p:sldMasterId id="2147483655" r:id="rId4"/>
    <p:sldMasterId id="2147483657" r:id="rId5"/>
    <p:sldMasterId id="2147483659" r:id="rId6"/>
    <p:sldMasterId id="2147483661" r:id="rId7"/>
    <p:sldMasterId id="2147483663" r:id="rId8"/>
    <p:sldMasterId id="2147483665" r:id="rId9"/>
    <p:sldMasterId id="2147483667" r:id="rId10"/>
    <p:sldMasterId id="2147483669" r:id="rId11"/>
    <p:sldMasterId id="2147483671" r:id="rId12"/>
    <p:sldMasterId id="2147483673" r:id="rId13"/>
    <p:sldMasterId id="2147483675" r:id="rId14"/>
    <p:sldMasterId id="2147483677" r:id="rId15"/>
    <p:sldMasterId id="2147483679" r:id="rId16"/>
    <p:sldMasterId id="2147483681" r:id="rId17"/>
    <p:sldMasterId id="2147483683" r:id="rId18"/>
    <p:sldMasterId id="2147483685" r:id="rId19"/>
    <p:sldMasterId id="2147483687" r:id="rId20"/>
    <p:sldMasterId id="2147483689" r:id="rId21"/>
    <p:sldMasterId id="2147483691" r:id="rId22"/>
    <p:sldMasterId id="2147483693" r:id="rId23"/>
    <p:sldMasterId id="2147483695" r:id="rId24"/>
    <p:sldMasterId id="2147483697" r:id="rId25"/>
    <p:sldMasterId id="2147483699" r:id="rId26"/>
    <p:sldMasterId id="2147483701" r:id="rId27"/>
    <p:sldMasterId id="2147483703" r:id="rId28"/>
    <p:sldMasterId id="2147483705" r:id="rId29"/>
    <p:sldMasterId id="2147483707" r:id="rId30"/>
    <p:sldMasterId id="2147483709" r:id="rId31"/>
    <p:sldMasterId id="2147483711" r:id="rId32"/>
    <p:sldMasterId id="2147483713" r:id="rId33"/>
    <p:sldMasterId id="2147483717" r:id="rId34"/>
    <p:sldMasterId id="2147483719" r:id="rId35"/>
    <p:sldMasterId id="2147483721" r:id="rId36"/>
    <p:sldMasterId id="2147483723" r:id="rId37"/>
    <p:sldMasterId id="2147483725" r:id="rId38"/>
    <p:sldMasterId id="2147483727" r:id="rId39"/>
    <p:sldMasterId id="2147483729" r:id="rId40"/>
    <p:sldMasterId id="2147483731" r:id="rId41"/>
    <p:sldMasterId id="2147483733" r:id="rId42"/>
    <p:sldMasterId id="2147483735" r:id="rId43"/>
    <p:sldMasterId id="2147483737" r:id="rId44"/>
    <p:sldMasterId id="2147483739" r:id="rId45"/>
    <p:sldMasterId id="2147483741" r:id="rId46"/>
    <p:sldMasterId id="2147483743" r:id="rId47"/>
    <p:sldMasterId id="2147483745" r:id="rId48"/>
    <p:sldMasterId id="2147483747" r:id="rId49"/>
    <p:sldMasterId id="2147483749" r:id="rId50"/>
    <p:sldMasterId id="2147483751" r:id="rId51"/>
    <p:sldMasterId id="2147483753" r:id="rId52"/>
    <p:sldMasterId id="2147483755" r:id="rId53"/>
    <p:sldMasterId id="2147483757" r:id="rId54"/>
    <p:sldMasterId id="2147483759" r:id="rId55"/>
    <p:sldMasterId id="2147483761" r:id="rId56"/>
    <p:sldMasterId id="2147483763" r:id="rId57"/>
    <p:sldMasterId id="2147483765" r:id="rId58"/>
    <p:sldMasterId id="2147483767" r:id="rId59"/>
    <p:sldMasterId id="2147483769" r:id="rId60"/>
    <p:sldMasterId id="2147483771" r:id="rId61"/>
    <p:sldMasterId id="2147483773" r:id="rId62"/>
    <p:sldMasterId id="2147483775" r:id="rId63"/>
    <p:sldMasterId id="2147483781" r:id="rId64"/>
    <p:sldMasterId id="2147483783" r:id="rId65"/>
    <p:sldMasterId id="2147483785" r:id="rId66"/>
    <p:sldMasterId id="2147483787" r:id="rId67"/>
    <p:sldMasterId id="2147483789" r:id="rId68"/>
    <p:sldMasterId id="2147483791" r:id="rId69"/>
    <p:sldMasterId id="2147483793" r:id="rId70"/>
    <p:sldMasterId id="2147483795" r:id="rId71"/>
    <p:sldMasterId id="2147483797" r:id="rId72"/>
    <p:sldMasterId id="2147483799" r:id="rId73"/>
    <p:sldMasterId id="2147483801" r:id="rId74"/>
    <p:sldMasterId id="2147483803" r:id="rId75"/>
    <p:sldMasterId id="2147483805" r:id="rId76"/>
    <p:sldMasterId id="2147483807" r:id="rId77"/>
    <p:sldMasterId id="2147483809" r:id="rId78"/>
    <p:sldMasterId id="2147483811" r:id="rId79"/>
    <p:sldMasterId id="2147483815" r:id="rId80"/>
    <p:sldMasterId id="2147483817" r:id="rId81"/>
    <p:sldMasterId id="2147483819" r:id="rId82"/>
    <p:sldMasterId id="2147483821" r:id="rId83"/>
    <p:sldMasterId id="2147483823" r:id="rId84"/>
    <p:sldMasterId id="2147483825" r:id="rId85"/>
    <p:sldMasterId id="2147483827" r:id="rId86"/>
    <p:sldMasterId id="2147483829" r:id="rId87"/>
    <p:sldMasterId id="2147483831" r:id="rId88"/>
    <p:sldMasterId id="2147483833" r:id="rId89"/>
    <p:sldMasterId id="2147483835" r:id="rId90"/>
    <p:sldMasterId id="2147483837" r:id="rId91"/>
    <p:sldMasterId id="2147483839" r:id="rId92"/>
    <p:sldMasterId id="2147483841" r:id="rId93"/>
    <p:sldMasterId id="2147483843" r:id="rId94"/>
    <p:sldMasterId id="2147483845" r:id="rId95"/>
    <p:sldMasterId id="2147483847" r:id="rId96"/>
    <p:sldMasterId id="2147483849" r:id="rId97"/>
    <p:sldMasterId id="2147483851" r:id="rId98"/>
    <p:sldMasterId id="2147483853" r:id="rId99"/>
    <p:sldMasterId id="2147483855" r:id="rId100"/>
    <p:sldMasterId id="2147483857" r:id="rId101"/>
    <p:sldMasterId id="2147483859" r:id="rId102"/>
    <p:sldMasterId id="2147483861" r:id="rId103"/>
    <p:sldMasterId id="2147483863" r:id="rId104"/>
    <p:sldMasterId id="2147483865" r:id="rId105"/>
  </p:sldMasterIdLst>
  <p:notesMasterIdLst>
    <p:notesMasterId r:id="rId212"/>
  </p:notesMasterIdLst>
  <p:sldIdLst>
    <p:sldId id="584" r:id="rId106"/>
    <p:sldId id="260" r:id="rId107"/>
    <p:sldId id="263" r:id="rId108"/>
    <p:sldId id="266" r:id="rId109"/>
    <p:sldId id="269" r:id="rId110"/>
    <p:sldId id="272" r:id="rId111"/>
    <p:sldId id="275" r:id="rId112"/>
    <p:sldId id="278" r:id="rId113"/>
    <p:sldId id="281" r:id="rId114"/>
    <p:sldId id="284" r:id="rId115"/>
    <p:sldId id="287" r:id="rId116"/>
    <p:sldId id="290" r:id="rId117"/>
    <p:sldId id="293" r:id="rId118"/>
    <p:sldId id="296" r:id="rId119"/>
    <p:sldId id="299" r:id="rId120"/>
    <p:sldId id="302" r:id="rId121"/>
    <p:sldId id="305" r:id="rId122"/>
    <p:sldId id="308" r:id="rId123"/>
    <p:sldId id="311" r:id="rId124"/>
    <p:sldId id="314" r:id="rId125"/>
    <p:sldId id="317" r:id="rId126"/>
    <p:sldId id="320" r:id="rId127"/>
    <p:sldId id="323" r:id="rId128"/>
    <p:sldId id="326" r:id="rId129"/>
    <p:sldId id="329" r:id="rId130"/>
    <p:sldId id="332" r:id="rId131"/>
    <p:sldId id="335" r:id="rId132"/>
    <p:sldId id="338" r:id="rId133"/>
    <p:sldId id="341" r:id="rId134"/>
    <p:sldId id="344" r:id="rId135"/>
    <p:sldId id="347" r:id="rId136"/>
    <p:sldId id="350" r:id="rId137"/>
    <p:sldId id="353" r:id="rId138"/>
    <p:sldId id="359" r:id="rId139"/>
    <p:sldId id="362" r:id="rId140"/>
    <p:sldId id="365" r:id="rId141"/>
    <p:sldId id="368" r:id="rId142"/>
    <p:sldId id="371" r:id="rId143"/>
    <p:sldId id="374" r:id="rId144"/>
    <p:sldId id="377" r:id="rId145"/>
    <p:sldId id="380" r:id="rId146"/>
    <p:sldId id="383" r:id="rId147"/>
    <p:sldId id="386" r:id="rId148"/>
    <p:sldId id="389" r:id="rId149"/>
    <p:sldId id="392" r:id="rId150"/>
    <p:sldId id="395" r:id="rId151"/>
    <p:sldId id="398" r:id="rId152"/>
    <p:sldId id="401" r:id="rId153"/>
    <p:sldId id="404" r:id="rId154"/>
    <p:sldId id="407" r:id="rId155"/>
    <p:sldId id="410" r:id="rId156"/>
    <p:sldId id="413" r:id="rId157"/>
    <p:sldId id="416" r:id="rId158"/>
    <p:sldId id="419" r:id="rId159"/>
    <p:sldId id="422" r:id="rId160"/>
    <p:sldId id="425" r:id="rId161"/>
    <p:sldId id="428" r:id="rId162"/>
    <p:sldId id="431" r:id="rId163"/>
    <p:sldId id="434" r:id="rId164"/>
    <p:sldId id="437" r:id="rId165"/>
    <p:sldId id="440" r:id="rId166"/>
    <p:sldId id="443" r:id="rId167"/>
    <p:sldId id="446" r:id="rId168"/>
    <p:sldId id="455" r:id="rId169"/>
    <p:sldId id="458" r:id="rId170"/>
    <p:sldId id="583" r:id="rId171"/>
    <p:sldId id="461" r:id="rId172"/>
    <p:sldId id="464" r:id="rId173"/>
    <p:sldId id="467" r:id="rId174"/>
    <p:sldId id="470" r:id="rId175"/>
    <p:sldId id="473" r:id="rId176"/>
    <p:sldId id="476" r:id="rId177"/>
    <p:sldId id="479" r:id="rId178"/>
    <p:sldId id="482" r:id="rId179"/>
    <p:sldId id="485" r:id="rId180"/>
    <p:sldId id="488" r:id="rId181"/>
    <p:sldId id="491" r:id="rId182"/>
    <p:sldId id="494" r:id="rId183"/>
    <p:sldId id="497" r:id="rId184"/>
    <p:sldId id="500" r:id="rId185"/>
    <p:sldId id="506" r:id="rId186"/>
    <p:sldId id="509" r:id="rId187"/>
    <p:sldId id="512" r:id="rId188"/>
    <p:sldId id="515" r:id="rId189"/>
    <p:sldId id="518" r:id="rId190"/>
    <p:sldId id="521" r:id="rId191"/>
    <p:sldId id="524" r:id="rId192"/>
    <p:sldId id="527" r:id="rId193"/>
    <p:sldId id="530" r:id="rId194"/>
    <p:sldId id="533" r:id="rId195"/>
    <p:sldId id="536" r:id="rId196"/>
    <p:sldId id="539" r:id="rId197"/>
    <p:sldId id="542" r:id="rId198"/>
    <p:sldId id="545" r:id="rId199"/>
    <p:sldId id="548" r:id="rId200"/>
    <p:sldId id="551" r:id="rId201"/>
    <p:sldId id="554" r:id="rId202"/>
    <p:sldId id="557" r:id="rId203"/>
    <p:sldId id="560" r:id="rId204"/>
    <p:sldId id="563" r:id="rId205"/>
    <p:sldId id="566" r:id="rId206"/>
    <p:sldId id="569" r:id="rId207"/>
    <p:sldId id="572" r:id="rId208"/>
    <p:sldId id="575" r:id="rId209"/>
    <p:sldId id="578" r:id="rId210"/>
    <p:sldId id="581" r:id="rId211"/>
  </p:sldIdLst>
  <p:sldSz cx="12192000" cy="6858000"/>
  <p:notesSz cx="12192000" cy="6858000"/>
  <p:embeddedFontLst>
    <p:embeddedFont>
      <p:font typeface="SSIMWO+MicrosoftYaHei-Bold" charset="-122"/>
      <p:regular r:id="rId213"/>
    </p:embeddedFont>
    <p:embeddedFont>
      <p:font typeface="DVCUVS+Arial-BoldMT" charset="0"/>
      <p:regular r:id="rId214"/>
    </p:embeddedFont>
    <p:embeddedFont>
      <p:font typeface="MAIELD+MicrosoftYaHei-Bold" charset="-122"/>
      <p:regular r:id="rId215"/>
    </p:embeddedFont>
    <p:embeddedFont>
      <p:font typeface="MUTNIA+MicrosoftYaHei-Bold" charset="-122"/>
      <p:regular r:id="rId216"/>
    </p:embeddedFont>
    <p:embeddedFont>
      <p:font typeface="TRLUHH+MicrosoftYaHei-Bold" charset="-122"/>
      <p:regular r:id="rId217"/>
    </p:embeddedFont>
    <p:embeddedFont>
      <p:font typeface="TGWTSW+MicrosoftYaHei-Bold" charset="-122"/>
      <p:regular r:id="rId218"/>
    </p:embeddedFont>
    <p:embeddedFont>
      <p:font typeface="KJNATJ+Wingdings-Regular" charset="2"/>
      <p:regular r:id="rId219"/>
    </p:embeddedFont>
    <p:embeddedFont>
      <p:font typeface="CPBNUW+MicrosoftYaHei" charset="-122"/>
      <p:regular r:id="rId220"/>
    </p:embeddedFont>
    <p:embeddedFont>
      <p:font typeface="AQDFFQ+MicrosoftYaHei-Bold" charset="-122"/>
      <p:regular r:id="rId221"/>
    </p:embeddedFont>
    <p:embeddedFont>
      <p:font typeface="LRMJAU+MicrosoftYaHei-Bold" charset="-122"/>
      <p:regular r:id="rId222"/>
    </p:embeddedFont>
    <p:embeddedFont>
      <p:font typeface="OIEFJC+Wingdings-Regular" charset="2"/>
      <p:regular r:id="rId223"/>
    </p:embeddedFont>
    <p:embeddedFont>
      <p:font typeface="VLCFRT+MicrosoftYaHei" charset="-122"/>
      <p:regular r:id="rId224"/>
    </p:embeddedFont>
    <p:embeddedFont>
      <p:font typeface="PWUBKE+MicrosoftYaHei-Bold" charset="-122"/>
      <p:regular r:id="rId225"/>
    </p:embeddedFont>
    <p:embeddedFont>
      <p:font typeface="AFIPTU+Wingdings-Regular" charset="2"/>
      <p:regular r:id="rId226"/>
    </p:embeddedFont>
    <p:embeddedFont>
      <p:font typeface="LMIGBD+MicrosoftYaHei" charset="-122"/>
      <p:regular r:id="rId227"/>
    </p:embeddedFont>
    <p:embeddedFont>
      <p:font typeface="VQTUNU+MicrosoftYaHei" charset="-122"/>
      <p:regular r:id="rId228"/>
    </p:embeddedFont>
    <p:embeddedFont>
      <p:font typeface="TQDARN+MicrosoftYaHei-Bold" charset="-122"/>
      <p:regular r:id="rId229"/>
    </p:embeddedFont>
    <p:embeddedFont>
      <p:font typeface="UIKACQ+MicrosoftYaHei-Bold" charset="-122"/>
      <p:regular r:id="rId230"/>
    </p:embeddedFont>
    <p:embeddedFont>
      <p:font typeface="QIWOWN+Wingdings-Regular" charset="2"/>
      <p:regular r:id="rId231"/>
    </p:embeddedFont>
    <p:embeddedFont>
      <p:font typeface="FGTRGW+MicrosoftYaHei" charset="-122"/>
      <p:regular r:id="rId232"/>
    </p:embeddedFont>
    <p:embeddedFont>
      <p:font typeface="DVGEJS+MicrosoftYaHei-Bold" charset="-122"/>
      <p:regular r:id="rId233"/>
    </p:embeddedFont>
    <p:embeddedFont>
      <p:font typeface="GEIPEN+Wingdings-Regular" charset="2"/>
      <p:regular r:id="rId234"/>
    </p:embeddedFont>
    <p:embeddedFont>
      <p:font typeface="OQAVMB+MicrosoftYaHei" charset="-122"/>
      <p:regular r:id="rId235"/>
    </p:embeddedFont>
    <p:embeddedFont>
      <p:font typeface="LGGLRJ+MicrosoftYaHei" charset="-122"/>
      <p:regular r:id="rId236"/>
    </p:embeddedFont>
    <p:embeddedFont>
      <p:font typeface="AVJWBW+MicrosoftYaHei-Bold" charset="-122"/>
      <p:regular r:id="rId237"/>
    </p:embeddedFont>
    <p:embeddedFont>
      <p:font typeface="RCUEGT+MicrosoftYaHei-Bold" charset="-122"/>
      <p:regular r:id="rId238"/>
    </p:embeddedFont>
    <p:embeddedFont>
      <p:font typeface="DVPATA+MicrosoftYaHei" charset="-122"/>
      <p:regular r:id="rId239"/>
    </p:embeddedFont>
    <p:embeddedFont>
      <p:font typeface="IIOQBP+FZYTK--GBK1-0" charset="-122"/>
      <p:regular r:id="rId240"/>
    </p:embeddedFont>
    <p:embeddedFont>
      <p:font typeface="NIIHGI+MicrosoftYaHei-Bold" charset="-122"/>
      <p:regular r:id="rId241"/>
    </p:embeddedFont>
    <p:embeddedFont>
      <p:font typeface="TADDSF+Wingdings-Regular" charset="2"/>
      <p:regular r:id="rId242"/>
    </p:embeddedFont>
    <p:embeddedFont>
      <p:font typeface="PCHMFI+MicrosoftYaHei" charset="-122"/>
      <p:regular r:id="rId243"/>
    </p:embeddedFont>
    <p:embeddedFont>
      <p:font typeface="BAQBRC+MicrosoftYaHei-Bold" charset="-122"/>
      <p:regular r:id="rId244"/>
    </p:embeddedFont>
    <p:embeddedFont>
      <p:font typeface="VIUKNV+MicrosoftYaHei-Bold" charset="-122"/>
      <p:regular r:id="rId245"/>
    </p:embeddedFont>
    <p:embeddedFont>
      <p:font typeface="RTKPQT+MicrosoftYaHei-Bold" charset="-122"/>
      <p:regular r:id="rId246"/>
    </p:embeddedFont>
    <p:embeddedFont>
      <p:font typeface="OEKDGQ+Wingdings-Regular" charset="2"/>
      <p:regular r:id="rId247"/>
    </p:embeddedFont>
    <p:embeddedFont>
      <p:font typeface="TMJINJ+MicrosoftYaHei" charset="-122"/>
      <p:regular r:id="rId248"/>
    </p:embeddedFont>
    <p:embeddedFont>
      <p:font typeface="GGAPTG+MicrosoftYaHei-Bold" charset="-122"/>
      <p:regular r:id="rId249"/>
    </p:embeddedFont>
    <p:embeddedFont>
      <p:font typeface="MABJMW+MicrosoftYaHei-Bold" charset="-122"/>
      <p:regular r:id="rId250"/>
    </p:embeddedFont>
    <p:embeddedFont>
      <p:font typeface="MGNUFC+Wingdings-Regular" charset="2"/>
      <p:regular r:id="rId251"/>
    </p:embeddedFont>
    <p:embeddedFont>
      <p:font typeface="RHCFRU+MicrosoftYaHei" charset="-122"/>
      <p:regular r:id="rId252"/>
    </p:embeddedFont>
    <p:embeddedFont>
      <p:font typeface="PHNTUF+MicrosoftYaHei-Bold" charset="-122"/>
      <p:regular r:id="rId253"/>
    </p:embeddedFont>
    <p:embeddedFont>
      <p:font typeface="BWFLSQ+Arial-BoldMT" charset="0"/>
      <p:regular r:id="rId254"/>
    </p:embeddedFont>
    <p:embeddedFont>
      <p:font typeface="HPBNRN+MicrosoftYaHei" charset="-122"/>
      <p:regular r:id="rId255"/>
    </p:embeddedFont>
    <p:embeddedFont>
      <p:font typeface="DHDWKV+Wingdings-Regular" charset="2"/>
      <p:regular r:id="rId256"/>
    </p:embeddedFont>
    <p:embeddedFont>
      <p:font typeface="HODPWI+MicrosoftYaHei-Bold" charset="-122"/>
      <p:regular r:id="rId257"/>
    </p:embeddedFont>
    <p:embeddedFont>
      <p:font typeface="UMKFJU+MicrosoftYaHei-Bold" charset="-122"/>
      <p:regular r:id="rId258"/>
    </p:embeddedFont>
    <p:embeddedFont>
      <p:font typeface="SHFFJG+MicrosoftYaHei-Bold" charset="-122"/>
      <p:regular r:id="rId259"/>
    </p:embeddedFont>
    <p:embeddedFont>
      <p:font typeface="TAKFLM+MicrosoftYaHei-Bold" charset="-122"/>
      <p:regular r:id="rId260"/>
    </p:embeddedFont>
    <p:embeddedFont>
      <p:font typeface="EHAKJJ+MicrosoftYaHei-Bold" charset="-122"/>
      <p:regular r:id="rId261"/>
    </p:embeddedFont>
    <p:embeddedFont>
      <p:font typeface="FPVLKH+MicrosoftYaHei-Bold" charset="-122"/>
      <p:regular r:id="rId262"/>
    </p:embeddedFont>
    <p:embeddedFont>
      <p:font typeface="PWTEJF+MicrosoftYaHei-Bold" charset="-122"/>
      <p:regular r:id="rId263"/>
    </p:embeddedFont>
    <p:embeddedFont>
      <p:font typeface="KEWHUR+Wingdings-Regular" charset="2"/>
      <p:regular r:id="rId264"/>
    </p:embeddedFont>
    <p:embeddedFont>
      <p:font typeface="PAKJVQ+MicrosoftYaHei" charset="-122"/>
      <p:regular r:id="rId265"/>
    </p:embeddedFont>
    <p:embeddedFont>
      <p:font typeface="BNFSIS+MicrosoftYaHei-Bold" charset="-122"/>
      <p:regular r:id="rId266"/>
    </p:embeddedFont>
    <p:embeddedFont>
      <p:font typeface="QGSONS+MicrosoftYaHei-Bold" charset="-122"/>
      <p:regular r:id="rId267"/>
    </p:embeddedFont>
    <p:embeddedFont>
      <p:font typeface="CTQVCF+MicrosoftYaHei-Bold" charset="-122"/>
      <p:regular r:id="rId268"/>
    </p:embeddedFont>
    <p:embeddedFont>
      <p:font typeface="DUJTPS+MicrosoftYaHei-Bold" charset="-122"/>
      <p:regular r:id="rId269"/>
    </p:embeddedFont>
    <p:embeddedFont>
      <p:font typeface="LMISJU+MicrosoftYaHei-Bold" charset="-122"/>
      <p:regular r:id="rId270"/>
    </p:embeddedFont>
    <p:embeddedFont>
      <p:font typeface="IHVGEG+MicrosoftYaHei-Bold" charset="-122"/>
      <p:regular r:id="rId271"/>
    </p:embeddedFont>
    <p:embeddedFont>
      <p:font typeface="UJEQQM+MicrosoftYaHei-Bold" charset="-122"/>
      <p:regular r:id="rId272"/>
    </p:embeddedFont>
    <p:embeddedFont>
      <p:font typeface="NUNHBK+Wingdings-Regular" charset="2"/>
      <p:regular r:id="rId273"/>
    </p:embeddedFont>
    <p:embeddedFont>
      <p:font typeface="HVRWUF+MicrosoftYaHei" charset="-122"/>
      <p:regular r:id="rId274"/>
    </p:embeddedFont>
    <p:embeddedFont>
      <p:font typeface="VNSWKT+MicrosoftYaHei-Bold" charset="-122"/>
      <p:regular r:id="rId275"/>
    </p:embeddedFont>
    <p:embeddedFont>
      <p:font typeface="MRSHWO+MicrosoftYaHei-Bold" charset="-122"/>
      <p:regular r:id="rId276"/>
    </p:embeddedFont>
    <p:embeddedFont>
      <p:font typeface="NICQJJ+MicrosoftYaHei-Bold" charset="-122"/>
      <p:regular r:id="rId277"/>
    </p:embeddedFont>
    <p:embeddedFont>
      <p:font typeface="ELSCQT+Wingdings-Regular" charset="2"/>
      <p:regular r:id="rId278"/>
    </p:embeddedFont>
    <p:embeddedFont>
      <p:font typeface="JHFPTU+MicrosoftYaHei" charset="-122"/>
      <p:regular r:id="rId279"/>
    </p:embeddedFont>
    <p:embeddedFont>
      <p:font typeface="DBLQJV+MicrosoftYaHei-Bold" charset="-122"/>
      <p:regular r:id="rId280"/>
    </p:embeddedFont>
    <p:embeddedFont>
      <p:font typeface="DFVUQB+Wingdings-Regular" charset="2"/>
      <p:regular r:id="rId281"/>
    </p:embeddedFont>
    <p:embeddedFont>
      <p:font typeface="MNHLIT+MicrosoftYaHei" charset="-122"/>
      <p:regular r:id="rId282"/>
    </p:embeddedFont>
    <p:embeddedFont>
      <p:font typeface="VWAIPU+ArialMT" charset="0"/>
      <p:regular r:id="rId283"/>
    </p:embeddedFont>
    <p:embeddedFont>
      <p:font typeface="LEJAIT+MicrosoftYaHei" charset="-122"/>
      <p:regular r:id="rId284"/>
    </p:embeddedFont>
    <p:embeddedFont>
      <p:font typeface="TUCJTB+MicrosoftYaHei-Bold" charset="-122"/>
      <p:regular r:id="rId285"/>
    </p:embeddedFont>
    <p:embeddedFont>
      <p:font typeface="OODLPW+MicrosoftYaHei-Bold" charset="-122"/>
      <p:regular r:id="rId286"/>
    </p:embeddedFont>
    <p:embeddedFont>
      <p:font typeface="KKIPQT+MicrosoftYaHei-Bold" charset="-122"/>
      <p:regular r:id="rId287"/>
    </p:embeddedFont>
    <p:embeddedFont>
      <p:font typeface="LBBVSJ+Wingdings-Regular" charset="2"/>
      <p:regular r:id="rId288"/>
    </p:embeddedFont>
    <p:embeddedFont>
      <p:font typeface="FIFCMK+MicrosoftYaHei" charset="-122"/>
      <p:regular r:id="rId289"/>
    </p:embeddedFont>
    <p:embeddedFont>
      <p:font typeface="PNLVCG+MicrosoftYaHei" charset="-122"/>
      <p:regular r:id="rId290"/>
    </p:embeddedFont>
    <p:embeddedFont>
      <p:font typeface="BQKRCB+MicrosoftYaHei-Bold" charset="-122"/>
      <p:regular r:id="rId291"/>
    </p:embeddedFont>
    <p:embeddedFont>
      <p:font typeface="IFMDCR+MicrosoftYaHei-Bold" charset="-122"/>
      <p:regular r:id="rId292"/>
    </p:embeddedFont>
    <p:embeddedFont>
      <p:font typeface="HUEOUG+Wingdings-Regular" charset="2"/>
      <p:regular r:id="rId293"/>
    </p:embeddedFont>
    <p:embeddedFont>
      <p:font typeface="LCADOQ+MicrosoftYaHei" charset="-122"/>
      <p:regular r:id="rId294"/>
    </p:embeddedFont>
    <p:embeddedFont>
      <p:font typeface="FKWECC+MicrosoftYaHei-Bold" charset="-122"/>
      <p:regular r:id="rId295"/>
    </p:embeddedFont>
    <p:embeddedFont>
      <p:font typeface="EKOSBF+ArialMT" charset="0"/>
      <p:regular r:id="rId296"/>
    </p:embeddedFont>
    <p:embeddedFont>
      <p:font typeface="SNIAWB+MicrosoftYaHei" charset="-122"/>
      <p:regular r:id="rId297"/>
    </p:embeddedFont>
    <p:embeddedFont>
      <p:font typeface="OQVUMN+MicrosoftYaHei-Bold" charset="-122"/>
      <p:regular r:id="rId298"/>
    </p:embeddedFont>
    <p:embeddedFont>
      <p:font typeface="LOVDID+ArialMT" charset="0"/>
      <p:regular r:id="rId299"/>
    </p:embeddedFont>
    <p:embeddedFont>
      <p:font typeface="WRANAO+MicrosoftYaHei" charset="-122"/>
      <p:regular r:id="rId300"/>
    </p:embeddedFont>
    <p:embeddedFont>
      <p:font typeface="VFLOGD+MicrosoftYaHei-Bold" charset="-122"/>
      <p:regular r:id="rId301"/>
    </p:embeddedFont>
    <p:embeddedFont>
      <p:font typeface="ADMOWH+ArialMT" charset="0"/>
      <p:regular r:id="rId302"/>
    </p:embeddedFont>
    <p:embeddedFont>
      <p:font typeface="CLUKUC+MicrosoftYaHei" charset="-122"/>
      <p:regular r:id="rId303"/>
    </p:embeddedFont>
    <p:embeddedFont>
      <p:font typeface="QJURFO+MicrosoftYaHei-Bold" charset="-122"/>
      <p:regular r:id="rId304"/>
    </p:embeddedFont>
    <p:embeddedFont>
      <p:font typeface="ESVOEV+ArialMT" charset="0"/>
      <p:regular r:id="rId305"/>
    </p:embeddedFont>
    <p:embeddedFont>
      <p:font typeface="FFRSCL+MicrosoftYaHei" charset="-122"/>
      <p:regular r:id="rId306"/>
    </p:embeddedFont>
    <p:embeddedFont>
      <p:font typeface="HGQDWE+MicrosoftYaHei-Bold" charset="-122"/>
      <p:regular r:id="rId307"/>
    </p:embeddedFont>
    <p:embeddedFont>
      <p:font typeface="WJFIEF+ArialMT" charset="0"/>
      <p:regular r:id="rId308"/>
    </p:embeddedFont>
    <p:embeddedFont>
      <p:font typeface="HAGBDR+MicrosoftYaHei" charset="-122"/>
      <p:regular r:id="rId309"/>
    </p:embeddedFont>
    <p:embeddedFont>
      <p:font typeface="KLGTSK+MicrosoftYaHei-Bold" charset="-122"/>
      <p:regular r:id="rId310"/>
    </p:embeddedFont>
    <p:embeddedFont>
      <p:font typeface="EIMMFF+ArialMT" charset="0"/>
      <p:regular r:id="rId311"/>
    </p:embeddedFont>
    <p:embeddedFont>
      <p:font typeface="SGDSLT+MicrosoftYaHei" charset="-122"/>
      <p:regular r:id="rId312"/>
    </p:embeddedFont>
    <p:embeddedFont>
      <p:font typeface="CVSQEU+MicrosoftYaHei-Bold" charset="-122"/>
      <p:regular r:id="rId313"/>
    </p:embeddedFont>
    <p:embeddedFont>
      <p:font typeface="OUAEAG+MicrosoftYaHei-Bold" charset="-122"/>
      <p:regular r:id="rId314"/>
    </p:embeddedFont>
    <p:embeddedFont>
      <p:font typeface="GNVOHL+Wingdings-Regular" charset="2"/>
      <p:regular r:id="rId315"/>
    </p:embeddedFont>
    <p:embeddedFont>
      <p:font typeface="KCLMUS+MicrosoftYaHei" charset="-122"/>
      <p:regular r:id="rId316"/>
    </p:embeddedFont>
    <p:embeddedFont>
      <p:font typeface="VRRLTS+MicrosoftYaHei-Bold" charset="-122"/>
      <p:regular r:id="rId317"/>
    </p:embeddedFont>
    <p:embeddedFont>
      <p:font typeface="MHFSLH+MicrosoftYaHei-Bold" charset="-122"/>
      <p:regular r:id="rId318"/>
    </p:embeddedFont>
    <p:embeddedFont>
      <p:font typeface="AHCERL+Wingdings-Regular" charset="2"/>
      <p:regular r:id="rId319"/>
    </p:embeddedFont>
    <p:embeddedFont>
      <p:font typeface="AMAPWN+MicrosoftYaHei" charset="-122"/>
      <p:regular r:id="rId320"/>
    </p:embeddedFont>
    <p:embeddedFont>
      <p:font typeface="SPRWMO+MicrosoftYaHei-Bold" charset="-122"/>
      <p:regular r:id="rId321"/>
    </p:embeddedFont>
    <p:embeddedFont>
      <p:font typeface="PSNEDO+MicrosoftYaHei-Bold" charset="-122"/>
      <p:regular r:id="rId322"/>
    </p:embeddedFont>
    <p:embeddedFont>
      <p:font typeface="DBKQGE+Wingdings-Regular" charset="2"/>
      <p:regular r:id="rId323"/>
    </p:embeddedFont>
    <p:embeddedFont>
      <p:font typeface="WTIHED+MicrosoftYaHei" charset="-122"/>
      <p:regular r:id="rId324"/>
    </p:embeddedFont>
    <p:embeddedFont>
      <p:font typeface="SETBSQ+MicrosoftYaHei" charset="-122"/>
      <p:regular r:id="rId325"/>
    </p:embeddedFont>
    <p:embeddedFont>
      <p:font typeface="JVLDWG+MicrosoftYaHei-Bold" charset="-122"/>
      <p:regular r:id="rId326"/>
    </p:embeddedFont>
    <p:embeddedFont>
      <p:font typeface="KGNKLC+MicrosoftYaHei-Bold" charset="-122"/>
      <p:regular r:id="rId327"/>
    </p:embeddedFont>
    <p:embeddedFont>
      <p:font typeface="UMSFIV+Wingdings-Regular" charset="2"/>
      <p:regular r:id="rId328"/>
    </p:embeddedFont>
    <p:embeddedFont>
      <p:font typeface="MCJBLJ+MicrosoftYaHei" charset="-122"/>
      <p:regular r:id="rId329"/>
    </p:embeddedFont>
    <p:embeddedFont>
      <p:font typeface="REJFIG+MicrosoftYaHei" charset="-122"/>
      <p:regular r:id="rId330"/>
    </p:embeddedFont>
    <p:embeddedFont>
      <p:font typeface="QMRNPF+MicrosoftYaHei-Bold" charset="-122"/>
      <p:regular r:id="rId331"/>
    </p:embeddedFont>
    <p:embeddedFont>
      <p:font typeface="KDDMEN+MicrosoftYaHei-Bold" charset="-122"/>
      <p:regular r:id="rId332"/>
    </p:embeddedFont>
    <p:embeddedFont>
      <p:font typeface="GGQVTR+MicrosoftYaHei-Bold" charset="-122"/>
      <p:regular r:id="rId333"/>
    </p:embeddedFont>
    <p:embeddedFont>
      <p:font typeface="HKAIUH+MicrosoftYaHei-Bold" charset="-122"/>
      <p:regular r:id="rId334"/>
    </p:embeddedFont>
    <p:embeddedFont>
      <p:font typeface="VKSPRT+MicrosoftYaHei-Bold" charset="-122"/>
      <p:regular r:id="rId335"/>
    </p:embeddedFont>
    <p:embeddedFont>
      <p:font typeface="PWPJCU+Wingdings-Regular" charset="2"/>
      <p:regular r:id="rId336"/>
    </p:embeddedFont>
    <p:embeddedFont>
      <p:font typeface="IBRDMR+MicrosoftYaHei" charset="-122"/>
      <p:regular r:id="rId337"/>
    </p:embeddedFont>
    <p:embeddedFont>
      <p:font typeface="ESDQSS+MicrosoftYaHei-Bold" charset="-122"/>
      <p:regular r:id="rId338"/>
    </p:embeddedFont>
    <p:embeddedFont>
      <p:font typeface="WUTJOO+MicrosoftYaHei-Bold" charset="-122"/>
      <p:regular r:id="rId339"/>
    </p:embeddedFont>
    <p:embeddedFont>
      <p:font typeface="DRGVAD+Wingdings-Regular" charset="2"/>
      <p:regular r:id="rId340"/>
    </p:embeddedFont>
    <p:embeddedFont>
      <p:font typeface="JEWHJN+MicrosoftYaHei" charset="-122"/>
      <p:regular r:id="rId341"/>
    </p:embeddedFont>
    <p:embeddedFont>
      <p:font typeface="BKFCMJ+MicrosoftYaHei-Bold" charset="-122"/>
      <p:regular r:id="rId342"/>
    </p:embeddedFont>
    <p:embeddedFont>
      <p:font typeface="CAKFJP+MicrosoftYaHei-Bold" charset="-122"/>
      <p:regular r:id="rId343"/>
    </p:embeddedFont>
    <p:embeddedFont>
      <p:font typeface="EHJWNV+MicrosoftYaHei-Bold" charset="-122"/>
      <p:regular r:id="rId344"/>
    </p:embeddedFont>
    <p:embeddedFont>
      <p:font typeface="IQTOVO+MicrosoftYaHei" charset="-122"/>
      <p:regular r:id="rId345"/>
    </p:embeddedFont>
    <p:embeddedFont>
      <p:font typeface="FOGJMG+MicrosoftYaHei" charset="-122"/>
      <p:regular r:id="rId346"/>
    </p:embeddedFont>
    <p:embeddedFont>
      <p:font typeface="RRDHEJ+MicrosoftYaHei-Bold" charset="-122"/>
      <p:regular r:id="rId347"/>
    </p:embeddedFont>
    <p:embeddedFont>
      <p:font typeface="AHAOVV+Wingdings-Regular" charset="2"/>
      <p:regular r:id="rId348"/>
    </p:embeddedFont>
    <p:embeddedFont>
      <p:font typeface="SREJQF+MicrosoftYaHei-Bold" charset="-122"/>
      <p:regular r:id="rId349"/>
    </p:embeddedFont>
    <p:embeddedFont>
      <p:font typeface="NUESLF+Wingdings-Regular" charset="2"/>
      <p:regular r:id="rId350"/>
    </p:embeddedFont>
    <p:embeddedFont>
      <p:font typeface="UGOTMT+MicrosoftYaHei" charset="-122"/>
      <p:regular r:id="rId351"/>
    </p:embeddedFont>
    <p:embeddedFont>
      <p:font typeface="TCHPLO+MicrosoftYaHei-Bold" charset="-122"/>
      <p:regular r:id="rId352"/>
    </p:embeddedFont>
    <p:embeddedFont>
      <p:font typeface="NRRJEF+MicrosoftYaHei" charset="-122"/>
      <p:regular r:id="rId353"/>
    </p:embeddedFont>
    <p:embeddedFont>
      <p:font typeface="JWBPLU+MicrosoftYaHei-Bold" charset="-122"/>
      <p:regular r:id="rId354"/>
    </p:embeddedFont>
    <p:embeddedFont>
      <p:font typeface="TMDLEO+Wingdings-Regular" charset="2"/>
      <p:regular r:id="rId355"/>
    </p:embeddedFont>
    <p:embeddedFont>
      <p:font typeface="LJWCAQ+MicrosoftYaHei-Bold" charset="-122"/>
      <p:regular r:id="rId356"/>
    </p:embeddedFont>
    <p:embeddedFont>
      <p:font typeface="AFWWBB+MicrosoftYaHei-Bold" charset="-122"/>
      <p:regular r:id="rId357"/>
    </p:embeddedFont>
    <p:embeddedFont>
      <p:font typeface="HJNRJB+MicrosoftYaHei-Bold" charset="-122"/>
      <p:regular r:id="rId358"/>
    </p:embeddedFont>
    <p:embeddedFont>
      <p:font typeface="JGSELG+MicrosoftYaHei-Bold" charset="-122"/>
      <p:regular r:id="rId359"/>
    </p:embeddedFont>
    <p:embeddedFont>
      <p:font typeface="HTITNF+MicrosoftYaHei" charset="-122"/>
      <p:regular r:id="rId360"/>
    </p:embeddedFont>
    <p:embeddedFont>
      <p:font typeface="BIOHVB+ArialMT" charset="0"/>
      <p:regular r:id="rId361"/>
    </p:embeddedFont>
    <p:embeddedFont>
      <p:font typeface="ETSIHQ+Arial-BoldMT" charset="0"/>
      <p:regular r:id="rId362"/>
    </p:embeddedFont>
    <p:embeddedFont>
      <p:font typeface="AGWKJV+MicrosoftYaHei-Bold" charset="-122"/>
      <p:regular r:id="rId363"/>
    </p:embeddedFont>
    <p:embeddedFont>
      <p:font typeface="INSMEG+MicrosoftYaHei" charset="-122"/>
      <p:regular r:id="rId364"/>
    </p:embeddedFont>
    <p:embeddedFont>
      <p:font typeface="IILFDU+MicrosoftYaHei-Bold" charset="-122"/>
      <p:regular r:id="rId365"/>
    </p:embeddedFont>
    <p:embeddedFont>
      <p:font typeface="HQRSPQ+MicrosoftYaHei" charset="-122"/>
      <p:regular r:id="rId366"/>
    </p:embeddedFont>
    <p:embeddedFont>
      <p:font typeface="HKIWBM+MicrosoftYaHei-Bold" charset="-122"/>
      <p:regular r:id="rId367"/>
    </p:embeddedFont>
    <p:embeddedFont>
      <p:font typeface="MDKINQ+MicrosoftYaHei" charset="-122"/>
      <p:regular r:id="rId368"/>
    </p:embeddedFont>
    <p:embeddedFont>
      <p:font typeface="SAQEQF+MicrosoftYaHei-Bold" charset="-122"/>
      <p:regular r:id="rId369"/>
    </p:embeddedFont>
    <p:embeddedFont>
      <p:font typeface="OHJIND+MicrosoftYaHei" charset="-122"/>
      <p:regular r:id="rId370"/>
    </p:embeddedFont>
    <p:embeddedFont>
      <p:font typeface="PKRQOV+ArialMT" charset="0"/>
      <p:regular r:id="rId371"/>
    </p:embeddedFont>
    <p:embeddedFont>
      <p:font typeface="CRQKEU+Wingdings-Regular" charset="2"/>
      <p:regular r:id="rId372"/>
    </p:embeddedFont>
    <p:embeddedFont>
      <p:font typeface="CTMMNA+Arial-BoldMT" charset="0"/>
      <p:regular r:id="rId373"/>
    </p:embeddedFont>
    <p:embeddedFont>
      <p:font typeface="VTMOPL+MicrosoftYaHei-Bold" charset="-122"/>
      <p:regular r:id="rId374"/>
    </p:embeddedFont>
    <p:embeddedFont>
      <p:font typeface="LRLIQV+Wingdings-Regular" charset="2"/>
      <p:regular r:id="rId375"/>
    </p:embeddedFont>
    <p:embeddedFont>
      <p:font typeface="RPQKOR+MicrosoftYaHei" charset="-122"/>
      <p:regular r:id="rId376"/>
    </p:embeddedFont>
    <p:embeddedFont>
      <p:font typeface="BVPRTO+MicrosoftYaHei-Bold" charset="-122"/>
      <p:regular r:id="rId377"/>
    </p:embeddedFont>
    <p:embeddedFont>
      <p:font typeface="TKMIDQ+Wingdings-Regular" charset="2"/>
      <p:regular r:id="rId378"/>
    </p:embeddedFont>
    <p:embeddedFont>
      <p:font typeface="HWAQKJ+MicrosoftYaHei" charset="-122"/>
      <p:regular r:id="rId379"/>
    </p:embeddedFont>
    <p:embeddedFont>
      <p:font typeface="TLCDQP+ArialMT" charset="0"/>
      <p:regular r:id="rId380"/>
    </p:embeddedFont>
    <p:embeddedFont>
      <p:font typeface="WODLTE+MicrosoftYaHei-Bold" charset="-122"/>
      <p:regular r:id="rId381"/>
    </p:embeddedFont>
    <p:embeddedFont>
      <p:font typeface="UESJFM+Wingdings-Regular" charset="2"/>
      <p:regular r:id="rId382"/>
    </p:embeddedFont>
    <p:embeddedFont>
      <p:font typeface="DJMJDT+MicrosoftYaHei" charset="-122"/>
      <p:regular r:id="rId383"/>
    </p:embeddedFont>
    <p:embeddedFont>
      <p:font typeface="EGBIFJ+MicrosoftYaHei-Bold" charset="-122"/>
      <p:regular r:id="rId384"/>
    </p:embeddedFont>
    <p:embeddedFont>
      <p:font typeface="MLSSLL+ArialMT" charset="0"/>
      <p:regular r:id="rId385"/>
    </p:embeddedFont>
    <p:embeddedFont>
      <p:font typeface="DVIVOS+MicrosoftYaHei" charset="-122"/>
      <p:regular r:id="rId386"/>
    </p:embeddedFont>
    <p:embeddedFont>
      <p:font typeface="LPEJTR+MicrosoftYaHei-Bold" charset="-122"/>
      <p:regular r:id="rId387"/>
    </p:embeddedFont>
    <p:embeddedFont>
      <p:font typeface="QTBINM+ArialMT" charset="0"/>
      <p:regular r:id="rId388"/>
    </p:embeddedFont>
    <p:embeddedFont>
      <p:font typeface="IUARSR+MicrosoftYaHei" charset="-122"/>
      <p:regular r:id="rId389"/>
    </p:embeddedFont>
    <p:embeddedFont>
      <p:font typeface="FQBBAV+MicrosoftYaHei-Bold" charset="-122"/>
      <p:regular r:id="rId390"/>
    </p:embeddedFont>
    <p:embeddedFont>
      <p:font typeface="GBIMHW+ArialMT" charset="0"/>
      <p:regular r:id="rId391"/>
    </p:embeddedFont>
    <p:embeddedFont>
      <p:font typeface="NBMIOP+MicrosoftYaHei" charset="-122"/>
      <p:regular r:id="rId392"/>
    </p:embeddedFont>
    <p:embeddedFont>
      <p:font typeface="BIISNJ+MicrosoftYaHei-Bold" charset="-122"/>
      <p:regular r:id="rId393"/>
    </p:embeddedFont>
    <p:embeddedFont>
      <p:font typeface="HLIKPT+ArialMT" charset="0"/>
      <p:regular r:id="rId394"/>
    </p:embeddedFont>
    <p:embeddedFont>
      <p:font typeface="IONHWR+MicrosoftYaHei" charset="-122"/>
      <p:regular r:id="rId395"/>
    </p:embeddedFont>
    <p:embeddedFont>
      <p:font typeface="WQFSCI+MicrosoftYaHei-Bold" charset="-122"/>
      <p:regular r:id="rId396"/>
    </p:embeddedFont>
    <p:embeddedFont>
      <p:font typeface="MKJLEO+ArialMT" charset="0"/>
      <p:regular r:id="rId397"/>
    </p:embeddedFont>
    <p:embeddedFont>
      <p:font typeface="KABFCA+MicrosoftYaHei" charset="-122"/>
      <p:regular r:id="rId398"/>
    </p:embeddedFont>
    <p:embeddedFont>
      <p:font typeface="GMLQMR+MicrosoftYaHei-Bold" charset="-122"/>
      <p:regular r:id="rId399"/>
    </p:embeddedFont>
    <p:embeddedFont>
      <p:font typeface="DGWASO+MicrosoftYaHei-Bold" charset="-122"/>
      <p:regular r:id="rId400"/>
    </p:embeddedFont>
    <p:embeddedFont>
      <p:font typeface="ITJSKL+Wingdings-Regular" charset="2"/>
      <p:regular r:id="rId401"/>
    </p:embeddedFont>
    <p:embeddedFont>
      <p:font typeface="FOGOCW+MicrosoftYaHei" charset="-122"/>
      <p:regular r:id="rId402"/>
    </p:embeddedFont>
    <p:embeddedFont>
      <p:font typeface="IQPKWL+ArialMT" charset="0"/>
      <p:regular r:id="rId403"/>
    </p:embeddedFont>
    <p:embeddedFont>
      <p:font typeface="LJLUDT+MicrosoftYaHei-Bold" charset="-122"/>
      <p:regular r:id="rId404"/>
    </p:embeddedFont>
    <p:embeddedFont>
      <p:font typeface="GLQRNV+MicrosoftYaHei-Bold" charset="-122"/>
      <p:regular r:id="rId405"/>
    </p:embeddedFont>
    <p:embeddedFont>
      <p:font typeface="DPVTWP+MicrosoftYaHei-Bold" charset="-122"/>
      <p:regular r:id="rId406"/>
    </p:embeddedFont>
    <p:embeddedFont>
      <p:font typeface="EOEAGF+MicrosoftYaHei-Bold" charset="-122"/>
      <p:regular r:id="rId407"/>
    </p:embeddedFont>
    <p:embeddedFont>
      <p:font typeface="TIKVWW+Wingdings-Regular" charset="2"/>
      <p:regular r:id="rId408"/>
    </p:embeddedFont>
    <p:embeddedFont>
      <p:font typeface="CTHVFP+MicrosoftYaHei" charset="-122"/>
      <p:regular r:id="rId409"/>
    </p:embeddedFont>
    <p:embeddedFont>
      <p:font typeface="UBMWQO+ArialMT" charset="0"/>
      <p:regular r:id="rId410"/>
    </p:embeddedFont>
    <p:embeddedFont>
      <p:font typeface="ISGLNI+MicrosoftYaHei-Bold" charset="-122"/>
      <p:regular r:id="rId411"/>
    </p:embeddedFont>
    <p:embeddedFont>
      <p:font typeface="ASJBGT+MicrosoftYaHei-Bold" charset="-122"/>
      <p:regular r:id="rId412"/>
    </p:embeddedFont>
    <p:embeddedFont>
      <p:font typeface="AEKRKU+MicrosoftYaHei-Bold" charset="-122"/>
      <p:regular r:id="rId413"/>
    </p:embeddedFont>
    <p:embeddedFont>
      <p:font typeface="VAPGKJ+MicrosoftYaHei-Bold" charset="-122"/>
      <p:regular r:id="rId414"/>
    </p:embeddedFont>
    <p:embeddedFont>
      <p:font typeface="QRGGAV+MicrosoftYaHei-Bold" charset="-122"/>
      <p:regular r:id="rId415"/>
    </p:embeddedFont>
    <p:embeddedFont>
      <p:font typeface="GSJVJT+Wingdings-Regular" charset="2"/>
      <p:regular r:id="rId416"/>
    </p:embeddedFont>
    <p:embeddedFont>
      <p:font typeface="PGGQUV+MicrosoftYaHei" charset="-122"/>
      <p:regular r:id="rId417"/>
    </p:embeddedFont>
    <p:embeddedFont>
      <p:font typeface="EBGEUH+MicrosoftYaHei-Bold" charset="-122"/>
      <p:regular r:id="rId418"/>
    </p:embeddedFont>
    <p:embeddedFont>
      <p:font typeface="GBFWVT+Wingdings-Regular" charset="2"/>
      <p:regular r:id="rId419"/>
    </p:embeddedFont>
    <p:embeddedFont>
      <p:font typeface="ULWUTK+MicrosoftYaHei" charset="-122"/>
      <p:regular r:id="rId420"/>
    </p:embeddedFont>
    <p:embeddedFont>
      <p:font typeface="BELUFW+MicrosoftYaHei" charset="-122"/>
      <p:regular r:id="rId421"/>
    </p:embeddedFont>
    <p:embeddedFont>
      <p:font typeface="NGPJUU+MicrosoftYaHei-Bold" charset="-122"/>
      <p:regular r:id="rId422"/>
    </p:embeddedFont>
    <p:embeddedFont>
      <p:font typeface="JBOOMO+Wingdings-Regular" charset="2"/>
      <p:regular r:id="rId423"/>
    </p:embeddedFont>
    <p:embeddedFont>
      <p:font typeface="KEFAGD+MicrosoftYaHei" charset="-122"/>
      <p:regular r:id="rId424"/>
    </p:embeddedFont>
    <p:embeddedFont>
      <p:font typeface="HUOLTB+MicrosoftYaHei" charset="-122"/>
      <p:regular r:id="rId425"/>
    </p:embeddedFont>
    <p:embeddedFont>
      <p:font typeface="BGEUJJ+MicrosoftYaHei-Bold" charset="-122"/>
      <p:regular r:id="rId426"/>
    </p:embeddedFont>
    <p:embeddedFont>
      <p:font typeface="UOOKAW+Wingdings-Regular" charset="2"/>
      <p:regular r:id="rId427"/>
    </p:embeddedFont>
    <p:embeddedFont>
      <p:font typeface="SVDBGE+MicrosoftYaHei" charset="-122"/>
      <p:regular r:id="rId428"/>
    </p:embeddedFont>
    <p:embeddedFont>
      <p:font typeface="BTBMOP+MicrosoftYaHei-Bold" charset="-122"/>
      <p:regular r:id="rId429"/>
    </p:embeddedFont>
    <p:embeddedFont>
      <p:font typeface="BGHUDW+Wingdings-Regular" charset="2"/>
      <p:regular r:id="rId430"/>
    </p:embeddedFont>
    <p:embeddedFont>
      <p:font typeface="FTDEOU+MicrosoftYaHei" charset="-122"/>
      <p:regular r:id="rId431"/>
    </p:embeddedFont>
    <p:embeddedFont>
      <p:font typeface="SSUVVR+MicrosoftYaHei-Bold" charset="-122"/>
      <p:regular r:id="rId432"/>
    </p:embeddedFont>
    <p:embeddedFont>
      <p:font typeface="EUJDPM+Wingdings-Regular" charset="2"/>
      <p:regular r:id="rId433"/>
    </p:embeddedFont>
    <p:embeddedFont>
      <p:font typeface="NAFNPM+MicrosoftYaHei" charset="-122"/>
      <p:regular r:id="rId434"/>
    </p:embeddedFont>
    <p:embeddedFont>
      <p:font typeface="NBLBBP+MicrosoftYaHei-Bold" charset="-122"/>
      <p:regular r:id="rId435"/>
    </p:embeddedFont>
    <p:embeddedFont>
      <p:font typeface="HRPIUB+MicrosoftYaHei-Bold" charset="-122"/>
      <p:regular r:id="rId436"/>
    </p:embeddedFont>
    <p:embeddedFont>
      <p:font typeface="UBMOCI+Wingdings-Regular" charset="2"/>
      <p:regular r:id="rId437"/>
    </p:embeddedFont>
    <p:embeddedFont>
      <p:font typeface="HESEAC+MicrosoftYaHei" charset="-122"/>
      <p:regular r:id="rId438"/>
    </p:embeddedFont>
    <p:embeddedFont>
      <p:font typeface="WGUIVS+MicrosoftYaHei" charset="-122"/>
      <p:regular r:id="rId439"/>
    </p:embeddedFont>
    <p:embeddedFont>
      <p:font typeface="KJWRRT+MicrosoftYaHei-Bold" charset="-122"/>
      <p:regular r:id="rId440"/>
    </p:embeddedFont>
    <p:embeddedFont>
      <p:font typeface="RLDHPA+MicrosoftYaHei-Bold" charset="-122"/>
      <p:regular r:id="rId441"/>
    </p:embeddedFont>
    <p:embeddedFont>
      <p:font typeface="DJOHNP+Wingdings-Regular" charset="2"/>
      <p:regular r:id="rId442"/>
    </p:embeddedFont>
    <p:embeddedFont>
      <p:font typeface="IKPLAH+MicrosoftYaHei" charset="-122"/>
      <p:regular r:id="rId443"/>
    </p:embeddedFont>
    <p:embeddedFont>
      <p:font typeface="SGGOMG+MicrosoftYaHei" charset="-122"/>
      <p:regular r:id="rId444"/>
    </p:embeddedFont>
    <p:embeddedFont>
      <p:font typeface="SLCFGS+MicrosoftYaHei-Bold" charset="-122"/>
      <p:regular r:id="rId445"/>
    </p:embeddedFont>
    <p:embeddedFont>
      <p:font typeface="GPWQAP+Wingdings-Regular" charset="2"/>
      <p:regular r:id="rId446"/>
    </p:embeddedFont>
    <p:embeddedFont>
      <p:font typeface="ATRBJS+MicrosoftYaHei-Bold" charset="-122"/>
      <p:regular r:id="rId447"/>
    </p:embeddedFont>
    <p:embeddedFont>
      <p:font typeface="MNNETE+Wingdings-Regular" charset="2"/>
      <p:regular r:id="rId448"/>
    </p:embeddedFont>
    <p:embeddedFont>
      <p:font typeface="TMWWIB+MicrosoftYaHei" charset="-122"/>
      <p:regular r:id="rId449"/>
    </p:embeddedFont>
    <p:embeddedFont>
      <p:font typeface="DWFVRI+MicrosoftYaHei-Bold" charset="-122"/>
      <p:regular r:id="rId450"/>
    </p:embeddedFont>
    <p:embeddedFont>
      <p:font typeface="BBPEWA+Wingdings-Regular" charset="2"/>
      <p:regular r:id="rId451"/>
    </p:embeddedFont>
    <p:embeddedFont>
      <p:font typeface="OPJWPT+MicrosoftYaHei" charset="-122"/>
      <p:regular r:id="rId452"/>
    </p:embeddedFont>
    <p:embeddedFont>
      <p:font typeface="UHOJKS+MicrosoftYaHei" charset="-122"/>
      <p:regular r:id="rId453"/>
    </p:embeddedFont>
    <p:embeddedFont>
      <p:font typeface="JDLMCW+MicrosoftYaHei-Bold" charset="-122"/>
      <p:regular r:id="rId454"/>
    </p:embeddedFont>
    <p:embeddedFont>
      <p:font typeface="QKNUTM+MicrosoftYaHei-Bold" charset="-122"/>
      <p:regular r:id="rId455"/>
    </p:embeddedFont>
    <p:embeddedFont>
      <p:font typeface="UPMAII+MicrosoftYaHei-Bold" charset="-122"/>
      <p:regular r:id="rId456"/>
    </p:embeddedFont>
    <p:embeddedFont>
      <p:font typeface="FGCUVV+MicrosoftYaHei-Bold" charset="-122"/>
      <p:regular r:id="rId457"/>
    </p:embeddedFont>
    <p:embeddedFont>
      <p:font typeface="OKAHLQ+Wingdings-Regular" charset="2"/>
      <p:regular r:id="rId458"/>
    </p:embeddedFont>
    <p:embeddedFont>
      <p:font typeface="LAJQHR+MicrosoftYaHei" charset="-122"/>
      <p:regular r:id="rId459"/>
    </p:embeddedFont>
    <p:embeddedFont>
      <p:font typeface="HIGQPQ+MicrosoftYaHei" charset="-122"/>
      <p:regular r:id="rId460"/>
    </p:embeddedFont>
    <p:embeddedFont>
      <p:font typeface="SOUVMT+MicrosoftYaHei-Bold" charset="-122"/>
      <p:regular r:id="rId461"/>
    </p:embeddedFont>
    <p:embeddedFont>
      <p:font typeface="NURFSQ+Wingdings-Regular" charset="2"/>
      <p:regular r:id="rId462"/>
    </p:embeddedFont>
    <p:embeddedFont>
      <p:font typeface="BSVOOC+MicrosoftYaHei" charset="-122"/>
      <p:regular r:id="rId463"/>
    </p:embeddedFont>
    <p:embeddedFont>
      <p:font typeface="IAVASD+MicrosoftYaHei-Bold" charset="-122"/>
      <p:regular r:id="rId464"/>
    </p:embeddedFont>
    <p:embeddedFont>
      <p:font typeface="LDNROS+Wingdings-Regular" charset="2"/>
      <p:regular r:id="rId465"/>
    </p:embeddedFont>
    <p:embeddedFont>
      <p:font typeface="UGHSML+MicrosoftYaHei" charset="-122"/>
      <p:regular r:id="rId466"/>
    </p:embeddedFont>
    <p:embeddedFont>
      <p:font typeface="REBAFG+MicrosoftYaHei" charset="-122"/>
      <p:regular r:id="rId467"/>
    </p:embeddedFont>
    <p:embeddedFont>
      <p:font typeface="OMGSFP+MicrosoftYaHei-Bold" charset="-122"/>
      <p:regular r:id="rId468"/>
    </p:embeddedFont>
    <p:embeddedFont>
      <p:font typeface="LPIVTM+MicrosoftYaHei-Bold" charset="-122"/>
      <p:regular r:id="rId469"/>
    </p:embeddedFont>
    <p:embeddedFont>
      <p:font typeface="HVARPQ+Wingdings-Regular" charset="2"/>
      <p:regular r:id="rId470"/>
    </p:embeddedFont>
    <p:embeddedFont>
      <p:font typeface="OSVTUS+MicrosoftYaHei" charset="-122"/>
      <p:regular r:id="rId471"/>
    </p:embeddedFont>
    <p:embeddedFont>
      <p:font typeface="EVEAMU+MicrosoftYaHei-Bold" charset="-122"/>
      <p:regular r:id="rId472"/>
    </p:embeddedFont>
    <p:embeddedFont>
      <p:font typeface="VEUPSD+MicrosoftYaHei-Bold" charset="-122"/>
      <p:regular r:id="rId473"/>
    </p:embeddedFont>
    <p:embeddedFont>
      <p:font typeface="MHCIAK+Wingdings-Regular" charset="2"/>
      <p:regular r:id="rId474"/>
    </p:embeddedFont>
    <p:embeddedFont>
      <p:font typeface="RLIQJG+MicrosoftYaHei" charset="-122"/>
      <p:regular r:id="rId475"/>
    </p:embeddedFont>
    <p:embeddedFont>
      <p:font typeface="OWVUVO+MicrosoftYaHei" charset="-122"/>
      <p:regular r:id="rId476"/>
    </p:embeddedFont>
    <p:embeddedFont>
      <p:font typeface="VECCSC+MicrosoftYaHei-Bold" charset="-122"/>
      <p:regular r:id="rId477"/>
    </p:embeddedFont>
    <p:embeddedFont>
      <p:font typeface="JLRFOE+MicrosoftYaHei-Bold" charset="-122"/>
      <p:regular r:id="rId478"/>
    </p:embeddedFont>
    <p:embeddedFont>
      <p:font typeface="DGDPJP+Wingdings-Regular" charset="2"/>
      <p:regular r:id="rId479"/>
    </p:embeddedFont>
    <p:embeddedFont>
      <p:font typeface="KSKNBL+MicrosoftYaHei" charset="-122"/>
      <p:regular r:id="rId480"/>
    </p:embeddedFont>
    <p:embeddedFont>
      <p:font typeface="OJTRCQ+MicrosoftYaHei-Bold" charset="-122"/>
      <p:regular r:id="rId481"/>
    </p:embeddedFont>
    <p:embeddedFont>
      <p:font typeface="AFNJUI+Wingdings-Regular" charset="2"/>
      <p:regular r:id="rId482"/>
    </p:embeddedFont>
    <p:embeddedFont>
      <p:font typeface="GHKQRS+MicrosoftYaHei" charset="-122"/>
      <p:regular r:id="rId483"/>
    </p:embeddedFont>
    <p:embeddedFont>
      <p:font typeface="CMADBC+MicrosoftYaHei-Bold" charset="-122"/>
      <p:regular r:id="rId484"/>
    </p:embeddedFont>
    <p:embeddedFont>
      <p:font typeface="Calibri" pitchFamily="34" charset="0"/>
      <p:regular r:id="rId485"/>
      <p:bold r:id="rId486"/>
      <p:italic r:id="rId487"/>
      <p:boldItalic r:id="rId488"/>
    </p:embeddedFont>
  </p:embeddedFontLst>
  <p:custDataLst>
    <p:tags r:id="rId489"/>
  </p:custData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870" y="-102"/>
      </p:cViewPr>
      <p:guideLst>
        <p:guide orient="horz" pos="3168"/>
        <p:guide pos="244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2.xml"/><Relationship Id="rId299" Type="http://schemas.openxmlformats.org/officeDocument/2006/relationships/font" Target="fonts/font87.fntdata"/><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54.xml"/><Relationship Id="rId324" Type="http://schemas.openxmlformats.org/officeDocument/2006/relationships/font" Target="fonts/font112.fntdata"/><Relationship Id="rId366" Type="http://schemas.openxmlformats.org/officeDocument/2006/relationships/font" Target="fonts/font154.fntdata"/><Relationship Id="rId170" Type="http://schemas.openxmlformats.org/officeDocument/2006/relationships/slide" Target="slides/slide65.xml"/><Relationship Id="rId226" Type="http://schemas.openxmlformats.org/officeDocument/2006/relationships/font" Target="fonts/font14.fntdata"/><Relationship Id="rId433" Type="http://schemas.openxmlformats.org/officeDocument/2006/relationships/font" Target="fonts/font221.fntdata"/><Relationship Id="rId268" Type="http://schemas.openxmlformats.org/officeDocument/2006/relationships/font" Target="fonts/font56.fntdata"/><Relationship Id="rId475" Type="http://schemas.openxmlformats.org/officeDocument/2006/relationships/font" Target="fonts/font263.fntdata"/><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23.xml"/><Relationship Id="rId335" Type="http://schemas.openxmlformats.org/officeDocument/2006/relationships/font" Target="fonts/font123.fntdata"/><Relationship Id="rId377" Type="http://schemas.openxmlformats.org/officeDocument/2006/relationships/font" Target="fonts/font165.fntdata"/><Relationship Id="rId5" Type="http://schemas.openxmlformats.org/officeDocument/2006/relationships/slideMaster" Target="slideMasters/slideMaster5.xml"/><Relationship Id="rId181" Type="http://schemas.openxmlformats.org/officeDocument/2006/relationships/slide" Target="slides/slide76.xml"/><Relationship Id="rId237" Type="http://schemas.openxmlformats.org/officeDocument/2006/relationships/font" Target="fonts/font25.fntdata"/><Relationship Id="rId402" Type="http://schemas.openxmlformats.org/officeDocument/2006/relationships/font" Target="fonts/font190.fntdata"/><Relationship Id="rId279" Type="http://schemas.openxmlformats.org/officeDocument/2006/relationships/font" Target="fonts/font67.fntdata"/><Relationship Id="rId444" Type="http://schemas.openxmlformats.org/officeDocument/2006/relationships/font" Target="fonts/font232.fntdata"/><Relationship Id="rId486" Type="http://schemas.openxmlformats.org/officeDocument/2006/relationships/font" Target="fonts/font274.fntdata"/><Relationship Id="rId43" Type="http://schemas.openxmlformats.org/officeDocument/2006/relationships/slideMaster" Target="slideMasters/slideMaster43.xml"/><Relationship Id="rId139" Type="http://schemas.openxmlformats.org/officeDocument/2006/relationships/slide" Target="slides/slide34.xml"/><Relationship Id="rId290" Type="http://schemas.openxmlformats.org/officeDocument/2006/relationships/font" Target="fonts/font78.fntdata"/><Relationship Id="rId304" Type="http://schemas.openxmlformats.org/officeDocument/2006/relationships/font" Target="fonts/font92.fntdata"/><Relationship Id="rId346" Type="http://schemas.openxmlformats.org/officeDocument/2006/relationships/font" Target="fonts/font134.fntdata"/><Relationship Id="rId388" Type="http://schemas.openxmlformats.org/officeDocument/2006/relationships/font" Target="fonts/font176.fntdata"/><Relationship Id="rId85" Type="http://schemas.openxmlformats.org/officeDocument/2006/relationships/slideMaster" Target="slideMasters/slideMaster85.xml"/><Relationship Id="rId150" Type="http://schemas.openxmlformats.org/officeDocument/2006/relationships/slide" Target="slides/slide45.xml"/><Relationship Id="rId192" Type="http://schemas.openxmlformats.org/officeDocument/2006/relationships/slide" Target="slides/slide87.xml"/><Relationship Id="rId206" Type="http://schemas.openxmlformats.org/officeDocument/2006/relationships/slide" Target="slides/slide101.xml"/><Relationship Id="rId413" Type="http://schemas.openxmlformats.org/officeDocument/2006/relationships/font" Target="fonts/font201.fntdata"/><Relationship Id="rId248" Type="http://schemas.openxmlformats.org/officeDocument/2006/relationships/font" Target="fonts/font36.fntdata"/><Relationship Id="rId455" Type="http://schemas.openxmlformats.org/officeDocument/2006/relationships/font" Target="fonts/font243.fntdata"/><Relationship Id="rId12" Type="http://schemas.openxmlformats.org/officeDocument/2006/relationships/slideMaster" Target="slideMasters/slideMaster12.xml"/><Relationship Id="rId108" Type="http://schemas.openxmlformats.org/officeDocument/2006/relationships/slide" Target="slides/slide3.xml"/><Relationship Id="rId315" Type="http://schemas.openxmlformats.org/officeDocument/2006/relationships/font" Target="fonts/font103.fntdata"/><Relationship Id="rId357" Type="http://schemas.openxmlformats.org/officeDocument/2006/relationships/font" Target="fonts/font145.fntdata"/><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6.xml"/><Relationship Id="rId217" Type="http://schemas.openxmlformats.org/officeDocument/2006/relationships/font" Target="fonts/font5.fntdata"/><Relationship Id="rId399" Type="http://schemas.openxmlformats.org/officeDocument/2006/relationships/font" Target="fonts/font187.fntdata"/><Relationship Id="rId259" Type="http://schemas.openxmlformats.org/officeDocument/2006/relationships/font" Target="fonts/font47.fntdata"/><Relationship Id="rId424" Type="http://schemas.openxmlformats.org/officeDocument/2006/relationships/font" Target="fonts/font212.fntdata"/><Relationship Id="rId466" Type="http://schemas.openxmlformats.org/officeDocument/2006/relationships/font" Target="fonts/font254.fntdata"/><Relationship Id="rId23" Type="http://schemas.openxmlformats.org/officeDocument/2006/relationships/slideMaster" Target="slideMasters/slideMaster23.xml"/><Relationship Id="rId119" Type="http://schemas.openxmlformats.org/officeDocument/2006/relationships/slide" Target="slides/slide14.xml"/><Relationship Id="rId270" Type="http://schemas.openxmlformats.org/officeDocument/2006/relationships/font" Target="fonts/font58.fntdata"/><Relationship Id="rId326" Type="http://schemas.openxmlformats.org/officeDocument/2006/relationships/font" Target="fonts/font114.fntdata"/><Relationship Id="rId65" Type="http://schemas.openxmlformats.org/officeDocument/2006/relationships/slideMaster" Target="slideMasters/slideMaster65.xml"/><Relationship Id="rId130" Type="http://schemas.openxmlformats.org/officeDocument/2006/relationships/slide" Target="slides/slide25.xml"/><Relationship Id="rId368" Type="http://schemas.openxmlformats.org/officeDocument/2006/relationships/font" Target="fonts/font156.fntdata"/><Relationship Id="rId172" Type="http://schemas.openxmlformats.org/officeDocument/2006/relationships/slide" Target="slides/slide67.xml"/><Relationship Id="rId228" Type="http://schemas.openxmlformats.org/officeDocument/2006/relationships/font" Target="fonts/font16.fntdata"/><Relationship Id="rId435" Type="http://schemas.openxmlformats.org/officeDocument/2006/relationships/font" Target="fonts/font223.fntdata"/><Relationship Id="rId477" Type="http://schemas.openxmlformats.org/officeDocument/2006/relationships/font" Target="fonts/font265.fntdata"/><Relationship Id="rId281" Type="http://schemas.openxmlformats.org/officeDocument/2006/relationships/font" Target="fonts/font69.fntdata"/><Relationship Id="rId337" Type="http://schemas.openxmlformats.org/officeDocument/2006/relationships/font" Target="fonts/font125.fntdata"/><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6.xml"/><Relationship Id="rId379" Type="http://schemas.openxmlformats.org/officeDocument/2006/relationships/font" Target="fonts/font167.fntdata"/><Relationship Id="rId7" Type="http://schemas.openxmlformats.org/officeDocument/2006/relationships/slideMaster" Target="slideMasters/slideMaster7.xml"/><Relationship Id="rId183" Type="http://schemas.openxmlformats.org/officeDocument/2006/relationships/slide" Target="slides/slide78.xml"/><Relationship Id="rId239" Type="http://schemas.openxmlformats.org/officeDocument/2006/relationships/font" Target="fonts/font27.fntdata"/><Relationship Id="rId390" Type="http://schemas.openxmlformats.org/officeDocument/2006/relationships/font" Target="fonts/font178.fntdata"/><Relationship Id="rId404" Type="http://schemas.openxmlformats.org/officeDocument/2006/relationships/font" Target="fonts/font192.fntdata"/><Relationship Id="rId446" Type="http://schemas.openxmlformats.org/officeDocument/2006/relationships/font" Target="fonts/font234.fntdata"/><Relationship Id="rId250" Type="http://schemas.openxmlformats.org/officeDocument/2006/relationships/font" Target="fonts/font38.fntdata"/><Relationship Id="rId271" Type="http://schemas.openxmlformats.org/officeDocument/2006/relationships/font" Target="fonts/font59.fntdata"/><Relationship Id="rId292" Type="http://schemas.openxmlformats.org/officeDocument/2006/relationships/font" Target="fonts/font80.fntdata"/><Relationship Id="rId306" Type="http://schemas.openxmlformats.org/officeDocument/2006/relationships/font" Target="fonts/font94.fntdata"/><Relationship Id="rId488" Type="http://schemas.openxmlformats.org/officeDocument/2006/relationships/font" Target="fonts/font276.fntdata"/><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5.xml"/><Relationship Id="rId131" Type="http://schemas.openxmlformats.org/officeDocument/2006/relationships/slide" Target="slides/slide26.xml"/><Relationship Id="rId327" Type="http://schemas.openxmlformats.org/officeDocument/2006/relationships/font" Target="fonts/font115.fntdata"/><Relationship Id="rId348" Type="http://schemas.openxmlformats.org/officeDocument/2006/relationships/font" Target="fonts/font136.fntdata"/><Relationship Id="rId369" Type="http://schemas.openxmlformats.org/officeDocument/2006/relationships/font" Target="fonts/font157.fntdata"/><Relationship Id="rId152" Type="http://schemas.openxmlformats.org/officeDocument/2006/relationships/slide" Target="slides/slide47.xml"/><Relationship Id="rId173" Type="http://schemas.openxmlformats.org/officeDocument/2006/relationships/slide" Target="slides/slide68.xml"/><Relationship Id="rId194" Type="http://schemas.openxmlformats.org/officeDocument/2006/relationships/slide" Target="slides/slide89.xml"/><Relationship Id="rId208" Type="http://schemas.openxmlformats.org/officeDocument/2006/relationships/slide" Target="slides/slide103.xml"/><Relationship Id="rId229" Type="http://schemas.openxmlformats.org/officeDocument/2006/relationships/font" Target="fonts/font17.fntdata"/><Relationship Id="rId380" Type="http://schemas.openxmlformats.org/officeDocument/2006/relationships/font" Target="fonts/font168.fntdata"/><Relationship Id="rId415" Type="http://schemas.openxmlformats.org/officeDocument/2006/relationships/font" Target="fonts/font203.fntdata"/><Relationship Id="rId436" Type="http://schemas.openxmlformats.org/officeDocument/2006/relationships/font" Target="fonts/font224.fntdata"/><Relationship Id="rId457" Type="http://schemas.openxmlformats.org/officeDocument/2006/relationships/font" Target="fonts/font245.fntdata"/><Relationship Id="rId240" Type="http://schemas.openxmlformats.org/officeDocument/2006/relationships/font" Target="fonts/font28.fntdata"/><Relationship Id="rId261" Type="http://schemas.openxmlformats.org/officeDocument/2006/relationships/font" Target="fonts/font49.fntdata"/><Relationship Id="rId478" Type="http://schemas.openxmlformats.org/officeDocument/2006/relationships/font" Target="fonts/font266.fntdata"/><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font" Target="fonts/font70.fntdata"/><Relationship Id="rId317" Type="http://schemas.openxmlformats.org/officeDocument/2006/relationships/font" Target="fonts/font105.fntdata"/><Relationship Id="rId338" Type="http://schemas.openxmlformats.org/officeDocument/2006/relationships/font" Target="fonts/font126.fntdata"/><Relationship Id="rId359" Type="http://schemas.openxmlformats.org/officeDocument/2006/relationships/font" Target="fonts/font147.fntdata"/><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 Target="slides/slide16.xml"/><Relationship Id="rId142" Type="http://schemas.openxmlformats.org/officeDocument/2006/relationships/slide" Target="slides/slide37.xml"/><Relationship Id="rId163" Type="http://schemas.openxmlformats.org/officeDocument/2006/relationships/slide" Target="slides/slide58.xml"/><Relationship Id="rId184" Type="http://schemas.openxmlformats.org/officeDocument/2006/relationships/slide" Target="slides/slide79.xml"/><Relationship Id="rId219" Type="http://schemas.openxmlformats.org/officeDocument/2006/relationships/font" Target="fonts/font7.fntdata"/><Relationship Id="rId370" Type="http://schemas.openxmlformats.org/officeDocument/2006/relationships/font" Target="fonts/font158.fntdata"/><Relationship Id="rId391" Type="http://schemas.openxmlformats.org/officeDocument/2006/relationships/font" Target="fonts/font179.fntdata"/><Relationship Id="rId405" Type="http://schemas.openxmlformats.org/officeDocument/2006/relationships/font" Target="fonts/font193.fntdata"/><Relationship Id="rId426" Type="http://schemas.openxmlformats.org/officeDocument/2006/relationships/font" Target="fonts/font214.fntdata"/><Relationship Id="rId447" Type="http://schemas.openxmlformats.org/officeDocument/2006/relationships/font" Target="fonts/font235.fntdata"/><Relationship Id="rId230" Type="http://schemas.openxmlformats.org/officeDocument/2006/relationships/font" Target="fonts/font18.fntdata"/><Relationship Id="rId251" Type="http://schemas.openxmlformats.org/officeDocument/2006/relationships/font" Target="fonts/font39.fntdata"/><Relationship Id="rId468" Type="http://schemas.openxmlformats.org/officeDocument/2006/relationships/font" Target="fonts/font256.fntdata"/><Relationship Id="rId489" Type="http://schemas.openxmlformats.org/officeDocument/2006/relationships/tags" Target="tags/tag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font" Target="fonts/font60.fntdata"/><Relationship Id="rId293" Type="http://schemas.openxmlformats.org/officeDocument/2006/relationships/font" Target="fonts/font81.fntdata"/><Relationship Id="rId307" Type="http://schemas.openxmlformats.org/officeDocument/2006/relationships/font" Target="fonts/font95.fntdata"/><Relationship Id="rId328" Type="http://schemas.openxmlformats.org/officeDocument/2006/relationships/font" Target="fonts/font116.fntdata"/><Relationship Id="rId349" Type="http://schemas.openxmlformats.org/officeDocument/2006/relationships/font" Target="fonts/font137.fntdata"/><Relationship Id="rId88" Type="http://schemas.openxmlformats.org/officeDocument/2006/relationships/slideMaster" Target="slideMasters/slideMaster88.xml"/><Relationship Id="rId111" Type="http://schemas.openxmlformats.org/officeDocument/2006/relationships/slide" Target="slides/slide6.xml"/><Relationship Id="rId132" Type="http://schemas.openxmlformats.org/officeDocument/2006/relationships/slide" Target="slides/slide27.xml"/><Relationship Id="rId153" Type="http://schemas.openxmlformats.org/officeDocument/2006/relationships/slide" Target="slides/slide48.xml"/><Relationship Id="rId174" Type="http://schemas.openxmlformats.org/officeDocument/2006/relationships/slide" Target="slides/slide69.xml"/><Relationship Id="rId195" Type="http://schemas.openxmlformats.org/officeDocument/2006/relationships/slide" Target="slides/slide90.xml"/><Relationship Id="rId209" Type="http://schemas.openxmlformats.org/officeDocument/2006/relationships/slide" Target="slides/slide104.xml"/><Relationship Id="rId360" Type="http://schemas.openxmlformats.org/officeDocument/2006/relationships/font" Target="fonts/font148.fntdata"/><Relationship Id="rId381" Type="http://schemas.openxmlformats.org/officeDocument/2006/relationships/font" Target="fonts/font169.fntdata"/><Relationship Id="rId416" Type="http://schemas.openxmlformats.org/officeDocument/2006/relationships/font" Target="fonts/font204.fntdata"/><Relationship Id="rId220" Type="http://schemas.openxmlformats.org/officeDocument/2006/relationships/font" Target="fonts/font8.fntdata"/><Relationship Id="rId241" Type="http://schemas.openxmlformats.org/officeDocument/2006/relationships/font" Target="fonts/font29.fntdata"/><Relationship Id="rId437" Type="http://schemas.openxmlformats.org/officeDocument/2006/relationships/font" Target="fonts/font225.fntdata"/><Relationship Id="rId458" Type="http://schemas.openxmlformats.org/officeDocument/2006/relationships/font" Target="fonts/font246.fntdata"/><Relationship Id="rId479" Type="http://schemas.openxmlformats.org/officeDocument/2006/relationships/font" Target="fonts/font267.fntdata"/><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font" Target="fonts/font50.fntdata"/><Relationship Id="rId283" Type="http://schemas.openxmlformats.org/officeDocument/2006/relationships/font" Target="fonts/font71.fntdata"/><Relationship Id="rId318" Type="http://schemas.openxmlformats.org/officeDocument/2006/relationships/font" Target="fonts/font106.fntdata"/><Relationship Id="rId339" Type="http://schemas.openxmlformats.org/officeDocument/2006/relationships/font" Target="fonts/font127.fntdata"/><Relationship Id="rId490" Type="http://schemas.openxmlformats.org/officeDocument/2006/relationships/presProps" Target="presProps.xml"/><Relationship Id="rId78" Type="http://schemas.openxmlformats.org/officeDocument/2006/relationships/slideMaster" Target="slideMasters/slideMaster78.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 Target="slides/slide17.xml"/><Relationship Id="rId143" Type="http://schemas.openxmlformats.org/officeDocument/2006/relationships/slide" Target="slides/slide38.xml"/><Relationship Id="rId164" Type="http://schemas.openxmlformats.org/officeDocument/2006/relationships/slide" Target="slides/slide59.xml"/><Relationship Id="rId185" Type="http://schemas.openxmlformats.org/officeDocument/2006/relationships/slide" Target="slides/slide80.xml"/><Relationship Id="rId350" Type="http://schemas.openxmlformats.org/officeDocument/2006/relationships/font" Target="fonts/font138.fntdata"/><Relationship Id="rId371" Type="http://schemas.openxmlformats.org/officeDocument/2006/relationships/font" Target="fonts/font159.fntdata"/><Relationship Id="rId406" Type="http://schemas.openxmlformats.org/officeDocument/2006/relationships/font" Target="fonts/font194.fntdata"/><Relationship Id="rId9" Type="http://schemas.openxmlformats.org/officeDocument/2006/relationships/slideMaster" Target="slideMasters/slideMaster9.xml"/><Relationship Id="rId210" Type="http://schemas.openxmlformats.org/officeDocument/2006/relationships/slide" Target="slides/slide105.xml"/><Relationship Id="rId392" Type="http://schemas.openxmlformats.org/officeDocument/2006/relationships/font" Target="fonts/font180.fntdata"/><Relationship Id="rId427" Type="http://schemas.openxmlformats.org/officeDocument/2006/relationships/font" Target="fonts/font215.fntdata"/><Relationship Id="rId448" Type="http://schemas.openxmlformats.org/officeDocument/2006/relationships/font" Target="fonts/font236.fntdata"/><Relationship Id="rId469" Type="http://schemas.openxmlformats.org/officeDocument/2006/relationships/font" Target="fonts/font257.fntdata"/><Relationship Id="rId26" Type="http://schemas.openxmlformats.org/officeDocument/2006/relationships/slideMaster" Target="slideMasters/slideMaster26.xml"/><Relationship Id="rId231" Type="http://schemas.openxmlformats.org/officeDocument/2006/relationships/font" Target="fonts/font19.fntdata"/><Relationship Id="rId252" Type="http://schemas.openxmlformats.org/officeDocument/2006/relationships/font" Target="fonts/font40.fntdata"/><Relationship Id="rId273" Type="http://schemas.openxmlformats.org/officeDocument/2006/relationships/font" Target="fonts/font61.fntdata"/><Relationship Id="rId294" Type="http://schemas.openxmlformats.org/officeDocument/2006/relationships/font" Target="fonts/font82.fntdata"/><Relationship Id="rId308" Type="http://schemas.openxmlformats.org/officeDocument/2006/relationships/font" Target="fonts/font96.fntdata"/><Relationship Id="rId329" Type="http://schemas.openxmlformats.org/officeDocument/2006/relationships/font" Target="fonts/font117.fntdata"/><Relationship Id="rId480" Type="http://schemas.openxmlformats.org/officeDocument/2006/relationships/font" Target="fonts/font268.fntdata"/><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7.xml"/><Relationship Id="rId133" Type="http://schemas.openxmlformats.org/officeDocument/2006/relationships/slide" Target="slides/slide28.xml"/><Relationship Id="rId154" Type="http://schemas.openxmlformats.org/officeDocument/2006/relationships/slide" Target="slides/slide49.xml"/><Relationship Id="rId175" Type="http://schemas.openxmlformats.org/officeDocument/2006/relationships/slide" Target="slides/slide70.xml"/><Relationship Id="rId340" Type="http://schemas.openxmlformats.org/officeDocument/2006/relationships/font" Target="fonts/font128.fntdata"/><Relationship Id="rId361" Type="http://schemas.openxmlformats.org/officeDocument/2006/relationships/font" Target="fonts/font149.fntdata"/><Relationship Id="rId196" Type="http://schemas.openxmlformats.org/officeDocument/2006/relationships/slide" Target="slides/slide91.xml"/><Relationship Id="rId200" Type="http://schemas.openxmlformats.org/officeDocument/2006/relationships/slide" Target="slides/slide95.xml"/><Relationship Id="rId382" Type="http://schemas.openxmlformats.org/officeDocument/2006/relationships/font" Target="fonts/font170.fntdata"/><Relationship Id="rId417" Type="http://schemas.openxmlformats.org/officeDocument/2006/relationships/font" Target="fonts/font205.fntdata"/><Relationship Id="rId438" Type="http://schemas.openxmlformats.org/officeDocument/2006/relationships/font" Target="fonts/font226.fntdata"/><Relationship Id="rId459" Type="http://schemas.openxmlformats.org/officeDocument/2006/relationships/font" Target="fonts/font247.fntdata"/><Relationship Id="rId16" Type="http://schemas.openxmlformats.org/officeDocument/2006/relationships/slideMaster" Target="slideMasters/slideMaster16.xml"/><Relationship Id="rId221" Type="http://schemas.openxmlformats.org/officeDocument/2006/relationships/font" Target="fonts/font9.fntdata"/><Relationship Id="rId242" Type="http://schemas.openxmlformats.org/officeDocument/2006/relationships/font" Target="fonts/font30.fntdata"/><Relationship Id="rId263" Type="http://schemas.openxmlformats.org/officeDocument/2006/relationships/font" Target="fonts/font51.fntdata"/><Relationship Id="rId284" Type="http://schemas.openxmlformats.org/officeDocument/2006/relationships/font" Target="fonts/font72.fntdata"/><Relationship Id="rId319" Type="http://schemas.openxmlformats.org/officeDocument/2006/relationships/font" Target="fonts/font107.fntdata"/><Relationship Id="rId470" Type="http://schemas.openxmlformats.org/officeDocument/2006/relationships/font" Target="fonts/font258.fntdata"/><Relationship Id="rId491"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 Target="slides/slide18.xml"/><Relationship Id="rId144" Type="http://schemas.openxmlformats.org/officeDocument/2006/relationships/slide" Target="slides/slide39.xml"/><Relationship Id="rId330" Type="http://schemas.openxmlformats.org/officeDocument/2006/relationships/font" Target="fonts/font118.fntdata"/><Relationship Id="rId90" Type="http://schemas.openxmlformats.org/officeDocument/2006/relationships/slideMaster" Target="slideMasters/slideMaster90.xml"/><Relationship Id="rId165" Type="http://schemas.openxmlformats.org/officeDocument/2006/relationships/slide" Target="slides/slide60.xml"/><Relationship Id="rId186" Type="http://schemas.openxmlformats.org/officeDocument/2006/relationships/slide" Target="slides/slide81.xml"/><Relationship Id="rId351" Type="http://schemas.openxmlformats.org/officeDocument/2006/relationships/font" Target="fonts/font139.fntdata"/><Relationship Id="rId372" Type="http://schemas.openxmlformats.org/officeDocument/2006/relationships/font" Target="fonts/font160.fntdata"/><Relationship Id="rId393" Type="http://schemas.openxmlformats.org/officeDocument/2006/relationships/font" Target="fonts/font181.fntdata"/><Relationship Id="rId407" Type="http://schemas.openxmlformats.org/officeDocument/2006/relationships/font" Target="fonts/font195.fntdata"/><Relationship Id="rId428" Type="http://schemas.openxmlformats.org/officeDocument/2006/relationships/font" Target="fonts/font216.fntdata"/><Relationship Id="rId449" Type="http://schemas.openxmlformats.org/officeDocument/2006/relationships/font" Target="fonts/font237.fntdata"/><Relationship Id="rId211" Type="http://schemas.openxmlformats.org/officeDocument/2006/relationships/slide" Target="slides/slide106.xml"/><Relationship Id="rId232" Type="http://schemas.openxmlformats.org/officeDocument/2006/relationships/font" Target="fonts/font20.fntdata"/><Relationship Id="rId253" Type="http://schemas.openxmlformats.org/officeDocument/2006/relationships/font" Target="fonts/font41.fntdata"/><Relationship Id="rId274" Type="http://schemas.openxmlformats.org/officeDocument/2006/relationships/font" Target="fonts/font62.fntdata"/><Relationship Id="rId295" Type="http://schemas.openxmlformats.org/officeDocument/2006/relationships/font" Target="fonts/font83.fntdata"/><Relationship Id="rId309" Type="http://schemas.openxmlformats.org/officeDocument/2006/relationships/font" Target="fonts/font97.fntdata"/><Relationship Id="rId460" Type="http://schemas.openxmlformats.org/officeDocument/2006/relationships/font" Target="fonts/font248.fntdata"/><Relationship Id="rId481" Type="http://schemas.openxmlformats.org/officeDocument/2006/relationships/font" Target="fonts/font269.fntdata"/><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8.xml"/><Relationship Id="rId134" Type="http://schemas.openxmlformats.org/officeDocument/2006/relationships/slide" Target="slides/slide29.xml"/><Relationship Id="rId320" Type="http://schemas.openxmlformats.org/officeDocument/2006/relationships/font" Target="fonts/font108.fntdata"/><Relationship Id="rId80" Type="http://schemas.openxmlformats.org/officeDocument/2006/relationships/slideMaster" Target="slideMasters/slideMaster80.xml"/><Relationship Id="rId155" Type="http://schemas.openxmlformats.org/officeDocument/2006/relationships/slide" Target="slides/slide50.xml"/><Relationship Id="rId176" Type="http://schemas.openxmlformats.org/officeDocument/2006/relationships/slide" Target="slides/slide71.xml"/><Relationship Id="rId197" Type="http://schemas.openxmlformats.org/officeDocument/2006/relationships/slide" Target="slides/slide92.xml"/><Relationship Id="rId341" Type="http://schemas.openxmlformats.org/officeDocument/2006/relationships/font" Target="fonts/font129.fntdata"/><Relationship Id="rId362" Type="http://schemas.openxmlformats.org/officeDocument/2006/relationships/font" Target="fonts/font150.fntdata"/><Relationship Id="rId383" Type="http://schemas.openxmlformats.org/officeDocument/2006/relationships/font" Target="fonts/font171.fntdata"/><Relationship Id="rId418" Type="http://schemas.openxmlformats.org/officeDocument/2006/relationships/font" Target="fonts/font206.fntdata"/><Relationship Id="rId439" Type="http://schemas.openxmlformats.org/officeDocument/2006/relationships/font" Target="fonts/font227.fntdata"/><Relationship Id="rId201" Type="http://schemas.openxmlformats.org/officeDocument/2006/relationships/slide" Target="slides/slide96.xml"/><Relationship Id="rId222" Type="http://schemas.openxmlformats.org/officeDocument/2006/relationships/font" Target="fonts/font10.fntdata"/><Relationship Id="rId243" Type="http://schemas.openxmlformats.org/officeDocument/2006/relationships/font" Target="fonts/font31.fntdata"/><Relationship Id="rId264" Type="http://schemas.openxmlformats.org/officeDocument/2006/relationships/font" Target="fonts/font52.fntdata"/><Relationship Id="rId285" Type="http://schemas.openxmlformats.org/officeDocument/2006/relationships/font" Target="fonts/font73.fntdata"/><Relationship Id="rId450" Type="http://schemas.openxmlformats.org/officeDocument/2006/relationships/font" Target="fonts/font238.fntdata"/><Relationship Id="rId471" Type="http://schemas.openxmlformats.org/officeDocument/2006/relationships/font" Target="fonts/font259.fntdata"/><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9.xml"/><Relationship Id="rId310" Type="http://schemas.openxmlformats.org/officeDocument/2006/relationships/font" Target="fonts/font98.fntdata"/><Relationship Id="rId492" Type="http://schemas.openxmlformats.org/officeDocument/2006/relationships/theme" Target="theme/theme1.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40.xml"/><Relationship Id="rId166" Type="http://schemas.openxmlformats.org/officeDocument/2006/relationships/slide" Target="slides/slide61.xml"/><Relationship Id="rId187" Type="http://schemas.openxmlformats.org/officeDocument/2006/relationships/slide" Target="slides/slide82.xml"/><Relationship Id="rId331" Type="http://schemas.openxmlformats.org/officeDocument/2006/relationships/font" Target="fonts/font119.fntdata"/><Relationship Id="rId352" Type="http://schemas.openxmlformats.org/officeDocument/2006/relationships/font" Target="fonts/font140.fntdata"/><Relationship Id="rId373" Type="http://schemas.openxmlformats.org/officeDocument/2006/relationships/font" Target="fonts/font161.fntdata"/><Relationship Id="rId394" Type="http://schemas.openxmlformats.org/officeDocument/2006/relationships/font" Target="fonts/font182.fntdata"/><Relationship Id="rId408" Type="http://schemas.openxmlformats.org/officeDocument/2006/relationships/font" Target="fonts/font196.fntdata"/><Relationship Id="rId429" Type="http://schemas.openxmlformats.org/officeDocument/2006/relationships/font" Target="fonts/font217.fntdata"/><Relationship Id="rId1" Type="http://schemas.openxmlformats.org/officeDocument/2006/relationships/slideMaster" Target="slideMasters/slideMaster1.xml"/><Relationship Id="rId212" Type="http://schemas.openxmlformats.org/officeDocument/2006/relationships/notesMaster" Target="notesMasters/notesMaster1.xml"/><Relationship Id="rId233" Type="http://schemas.openxmlformats.org/officeDocument/2006/relationships/font" Target="fonts/font21.fntdata"/><Relationship Id="rId254" Type="http://schemas.openxmlformats.org/officeDocument/2006/relationships/font" Target="fonts/font42.fntdata"/><Relationship Id="rId440" Type="http://schemas.openxmlformats.org/officeDocument/2006/relationships/font" Target="fonts/font228.fntdata"/><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9.xml"/><Relationship Id="rId275" Type="http://schemas.openxmlformats.org/officeDocument/2006/relationships/font" Target="fonts/font63.fntdata"/><Relationship Id="rId296" Type="http://schemas.openxmlformats.org/officeDocument/2006/relationships/font" Target="fonts/font84.fntdata"/><Relationship Id="rId300" Type="http://schemas.openxmlformats.org/officeDocument/2006/relationships/font" Target="fonts/font88.fntdata"/><Relationship Id="rId461" Type="http://schemas.openxmlformats.org/officeDocument/2006/relationships/font" Target="fonts/font249.fntdata"/><Relationship Id="rId482" Type="http://schemas.openxmlformats.org/officeDocument/2006/relationships/font" Target="fonts/font270.fntdata"/><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30.xml"/><Relationship Id="rId156" Type="http://schemas.openxmlformats.org/officeDocument/2006/relationships/slide" Target="slides/slide51.xml"/><Relationship Id="rId177" Type="http://schemas.openxmlformats.org/officeDocument/2006/relationships/slide" Target="slides/slide72.xml"/><Relationship Id="rId198" Type="http://schemas.openxmlformats.org/officeDocument/2006/relationships/slide" Target="slides/slide93.xml"/><Relationship Id="rId321" Type="http://schemas.openxmlformats.org/officeDocument/2006/relationships/font" Target="fonts/font109.fntdata"/><Relationship Id="rId342" Type="http://schemas.openxmlformats.org/officeDocument/2006/relationships/font" Target="fonts/font130.fntdata"/><Relationship Id="rId363" Type="http://schemas.openxmlformats.org/officeDocument/2006/relationships/font" Target="fonts/font151.fntdata"/><Relationship Id="rId384" Type="http://schemas.openxmlformats.org/officeDocument/2006/relationships/font" Target="fonts/font172.fntdata"/><Relationship Id="rId419" Type="http://schemas.openxmlformats.org/officeDocument/2006/relationships/font" Target="fonts/font207.fntdata"/><Relationship Id="rId202" Type="http://schemas.openxmlformats.org/officeDocument/2006/relationships/slide" Target="slides/slide97.xml"/><Relationship Id="rId223" Type="http://schemas.openxmlformats.org/officeDocument/2006/relationships/font" Target="fonts/font11.fntdata"/><Relationship Id="rId244" Type="http://schemas.openxmlformats.org/officeDocument/2006/relationships/font" Target="fonts/font32.fntdata"/><Relationship Id="rId430" Type="http://schemas.openxmlformats.org/officeDocument/2006/relationships/font" Target="fonts/font218.fntdata"/><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font" Target="fonts/font53.fntdata"/><Relationship Id="rId286" Type="http://schemas.openxmlformats.org/officeDocument/2006/relationships/font" Target="fonts/font74.fntdata"/><Relationship Id="rId451" Type="http://schemas.openxmlformats.org/officeDocument/2006/relationships/font" Target="fonts/font239.fntdata"/><Relationship Id="rId472" Type="http://schemas.openxmlformats.org/officeDocument/2006/relationships/font" Target="fonts/font260.fntdata"/><Relationship Id="rId493" Type="http://schemas.openxmlformats.org/officeDocument/2006/relationships/tableStyles" Target="tableStyles.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20.xml"/><Relationship Id="rId146" Type="http://schemas.openxmlformats.org/officeDocument/2006/relationships/slide" Target="slides/slide41.xml"/><Relationship Id="rId167" Type="http://schemas.openxmlformats.org/officeDocument/2006/relationships/slide" Target="slides/slide62.xml"/><Relationship Id="rId188" Type="http://schemas.openxmlformats.org/officeDocument/2006/relationships/slide" Target="slides/slide83.xml"/><Relationship Id="rId311" Type="http://schemas.openxmlformats.org/officeDocument/2006/relationships/font" Target="fonts/font99.fntdata"/><Relationship Id="rId332" Type="http://schemas.openxmlformats.org/officeDocument/2006/relationships/font" Target="fonts/font120.fntdata"/><Relationship Id="rId353" Type="http://schemas.openxmlformats.org/officeDocument/2006/relationships/font" Target="fonts/font141.fntdata"/><Relationship Id="rId374" Type="http://schemas.openxmlformats.org/officeDocument/2006/relationships/font" Target="fonts/font162.fntdata"/><Relationship Id="rId395" Type="http://schemas.openxmlformats.org/officeDocument/2006/relationships/font" Target="fonts/font183.fntdata"/><Relationship Id="rId409" Type="http://schemas.openxmlformats.org/officeDocument/2006/relationships/font" Target="fonts/font197.fntdata"/><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font" Target="fonts/font1.fntdata"/><Relationship Id="rId234" Type="http://schemas.openxmlformats.org/officeDocument/2006/relationships/font" Target="fonts/font22.fntdata"/><Relationship Id="rId420" Type="http://schemas.openxmlformats.org/officeDocument/2006/relationships/font" Target="fonts/font208.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font" Target="fonts/font43.fntdata"/><Relationship Id="rId276" Type="http://schemas.openxmlformats.org/officeDocument/2006/relationships/font" Target="fonts/font64.fntdata"/><Relationship Id="rId297" Type="http://schemas.openxmlformats.org/officeDocument/2006/relationships/font" Target="fonts/font85.fntdata"/><Relationship Id="rId441" Type="http://schemas.openxmlformats.org/officeDocument/2006/relationships/font" Target="fonts/font229.fntdata"/><Relationship Id="rId462" Type="http://schemas.openxmlformats.org/officeDocument/2006/relationships/font" Target="fonts/font250.fntdata"/><Relationship Id="rId483" Type="http://schemas.openxmlformats.org/officeDocument/2006/relationships/font" Target="fonts/font271.fntdata"/><Relationship Id="rId40" Type="http://schemas.openxmlformats.org/officeDocument/2006/relationships/slideMaster" Target="slideMasters/slideMaster40.xml"/><Relationship Id="rId115" Type="http://schemas.openxmlformats.org/officeDocument/2006/relationships/slide" Target="slides/slide10.xml"/><Relationship Id="rId136" Type="http://schemas.openxmlformats.org/officeDocument/2006/relationships/slide" Target="slides/slide31.xml"/><Relationship Id="rId157" Type="http://schemas.openxmlformats.org/officeDocument/2006/relationships/slide" Target="slides/slide52.xml"/><Relationship Id="rId178" Type="http://schemas.openxmlformats.org/officeDocument/2006/relationships/slide" Target="slides/slide73.xml"/><Relationship Id="rId301" Type="http://schemas.openxmlformats.org/officeDocument/2006/relationships/font" Target="fonts/font89.fntdata"/><Relationship Id="rId322" Type="http://schemas.openxmlformats.org/officeDocument/2006/relationships/font" Target="fonts/font110.fntdata"/><Relationship Id="rId343" Type="http://schemas.openxmlformats.org/officeDocument/2006/relationships/font" Target="fonts/font131.fntdata"/><Relationship Id="rId364" Type="http://schemas.openxmlformats.org/officeDocument/2006/relationships/font" Target="fonts/font152.fntdata"/><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94.xml"/><Relationship Id="rId203" Type="http://schemas.openxmlformats.org/officeDocument/2006/relationships/slide" Target="slides/slide98.xml"/><Relationship Id="rId385" Type="http://schemas.openxmlformats.org/officeDocument/2006/relationships/font" Target="fonts/font173.fntdata"/><Relationship Id="rId19" Type="http://schemas.openxmlformats.org/officeDocument/2006/relationships/slideMaster" Target="slideMasters/slideMaster19.xml"/><Relationship Id="rId224" Type="http://schemas.openxmlformats.org/officeDocument/2006/relationships/font" Target="fonts/font12.fntdata"/><Relationship Id="rId245" Type="http://schemas.openxmlformats.org/officeDocument/2006/relationships/font" Target="fonts/font33.fntdata"/><Relationship Id="rId266" Type="http://schemas.openxmlformats.org/officeDocument/2006/relationships/font" Target="fonts/font54.fntdata"/><Relationship Id="rId287" Type="http://schemas.openxmlformats.org/officeDocument/2006/relationships/font" Target="fonts/font75.fntdata"/><Relationship Id="rId410" Type="http://schemas.openxmlformats.org/officeDocument/2006/relationships/font" Target="fonts/font198.fntdata"/><Relationship Id="rId431" Type="http://schemas.openxmlformats.org/officeDocument/2006/relationships/font" Target="fonts/font219.fntdata"/><Relationship Id="rId452" Type="http://schemas.openxmlformats.org/officeDocument/2006/relationships/font" Target="fonts/font240.fntdata"/><Relationship Id="rId473" Type="http://schemas.openxmlformats.org/officeDocument/2006/relationships/font" Target="fonts/font261.fntdata"/><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 Target="slides/slide21.xml"/><Relationship Id="rId147" Type="http://schemas.openxmlformats.org/officeDocument/2006/relationships/slide" Target="slides/slide42.xml"/><Relationship Id="rId168" Type="http://schemas.openxmlformats.org/officeDocument/2006/relationships/slide" Target="slides/slide63.xml"/><Relationship Id="rId312" Type="http://schemas.openxmlformats.org/officeDocument/2006/relationships/font" Target="fonts/font100.fntdata"/><Relationship Id="rId333" Type="http://schemas.openxmlformats.org/officeDocument/2006/relationships/font" Target="fonts/font121.fntdata"/><Relationship Id="rId354" Type="http://schemas.openxmlformats.org/officeDocument/2006/relationships/font" Target="fonts/font142.fntdata"/><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84.xml"/><Relationship Id="rId375" Type="http://schemas.openxmlformats.org/officeDocument/2006/relationships/font" Target="fonts/font163.fntdata"/><Relationship Id="rId396" Type="http://schemas.openxmlformats.org/officeDocument/2006/relationships/font" Target="fonts/font184.fntdata"/><Relationship Id="rId3" Type="http://schemas.openxmlformats.org/officeDocument/2006/relationships/slideMaster" Target="slideMasters/slideMaster3.xml"/><Relationship Id="rId214" Type="http://schemas.openxmlformats.org/officeDocument/2006/relationships/font" Target="fonts/font2.fntdata"/><Relationship Id="rId235" Type="http://schemas.openxmlformats.org/officeDocument/2006/relationships/font" Target="fonts/font23.fntdata"/><Relationship Id="rId256" Type="http://schemas.openxmlformats.org/officeDocument/2006/relationships/font" Target="fonts/font44.fntdata"/><Relationship Id="rId277" Type="http://schemas.openxmlformats.org/officeDocument/2006/relationships/font" Target="fonts/font65.fntdata"/><Relationship Id="rId298" Type="http://schemas.openxmlformats.org/officeDocument/2006/relationships/font" Target="fonts/font86.fntdata"/><Relationship Id="rId400" Type="http://schemas.openxmlformats.org/officeDocument/2006/relationships/font" Target="fonts/font188.fntdata"/><Relationship Id="rId421" Type="http://schemas.openxmlformats.org/officeDocument/2006/relationships/font" Target="fonts/font209.fntdata"/><Relationship Id="rId442" Type="http://schemas.openxmlformats.org/officeDocument/2006/relationships/font" Target="fonts/font230.fntdata"/><Relationship Id="rId463" Type="http://schemas.openxmlformats.org/officeDocument/2006/relationships/font" Target="fonts/font251.fntdata"/><Relationship Id="rId484" Type="http://schemas.openxmlformats.org/officeDocument/2006/relationships/font" Target="fonts/font272.fntdata"/><Relationship Id="rId116" Type="http://schemas.openxmlformats.org/officeDocument/2006/relationships/slide" Target="slides/slide11.xml"/><Relationship Id="rId137" Type="http://schemas.openxmlformats.org/officeDocument/2006/relationships/slide" Target="slides/slide32.xml"/><Relationship Id="rId158" Type="http://schemas.openxmlformats.org/officeDocument/2006/relationships/slide" Target="slides/slide53.xml"/><Relationship Id="rId302" Type="http://schemas.openxmlformats.org/officeDocument/2006/relationships/font" Target="fonts/font90.fntdata"/><Relationship Id="rId323" Type="http://schemas.openxmlformats.org/officeDocument/2006/relationships/font" Target="fonts/font111.fntdata"/><Relationship Id="rId344" Type="http://schemas.openxmlformats.org/officeDocument/2006/relationships/font" Target="fonts/font132.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74.xml"/><Relationship Id="rId365" Type="http://schemas.openxmlformats.org/officeDocument/2006/relationships/font" Target="fonts/font153.fntdata"/><Relationship Id="rId386" Type="http://schemas.openxmlformats.org/officeDocument/2006/relationships/font" Target="fonts/font174.fntdata"/><Relationship Id="rId190" Type="http://schemas.openxmlformats.org/officeDocument/2006/relationships/slide" Target="slides/slide85.xml"/><Relationship Id="rId204" Type="http://schemas.openxmlformats.org/officeDocument/2006/relationships/slide" Target="slides/slide99.xml"/><Relationship Id="rId225" Type="http://schemas.openxmlformats.org/officeDocument/2006/relationships/font" Target="fonts/font13.fntdata"/><Relationship Id="rId246" Type="http://schemas.openxmlformats.org/officeDocument/2006/relationships/font" Target="fonts/font34.fntdata"/><Relationship Id="rId267" Type="http://schemas.openxmlformats.org/officeDocument/2006/relationships/font" Target="fonts/font55.fntdata"/><Relationship Id="rId288" Type="http://schemas.openxmlformats.org/officeDocument/2006/relationships/font" Target="fonts/font76.fntdata"/><Relationship Id="rId411" Type="http://schemas.openxmlformats.org/officeDocument/2006/relationships/font" Target="fonts/font199.fntdata"/><Relationship Id="rId432" Type="http://schemas.openxmlformats.org/officeDocument/2006/relationships/font" Target="fonts/font220.fntdata"/><Relationship Id="rId453" Type="http://schemas.openxmlformats.org/officeDocument/2006/relationships/font" Target="fonts/font241.fntdata"/><Relationship Id="rId474" Type="http://schemas.openxmlformats.org/officeDocument/2006/relationships/font" Target="fonts/font262.fntdata"/><Relationship Id="rId106" Type="http://schemas.openxmlformats.org/officeDocument/2006/relationships/slide" Target="slides/slide1.xml"/><Relationship Id="rId127" Type="http://schemas.openxmlformats.org/officeDocument/2006/relationships/slide" Target="slides/slide22.xml"/><Relationship Id="rId313" Type="http://schemas.openxmlformats.org/officeDocument/2006/relationships/font" Target="fonts/font101.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43.xml"/><Relationship Id="rId169" Type="http://schemas.openxmlformats.org/officeDocument/2006/relationships/slide" Target="slides/slide64.xml"/><Relationship Id="rId334" Type="http://schemas.openxmlformats.org/officeDocument/2006/relationships/font" Target="fonts/font122.fntdata"/><Relationship Id="rId355" Type="http://schemas.openxmlformats.org/officeDocument/2006/relationships/font" Target="fonts/font143.fntdata"/><Relationship Id="rId376" Type="http://schemas.openxmlformats.org/officeDocument/2006/relationships/font" Target="fonts/font164.fntdata"/><Relationship Id="rId397" Type="http://schemas.openxmlformats.org/officeDocument/2006/relationships/font" Target="fonts/font185.fntdata"/><Relationship Id="rId4" Type="http://schemas.openxmlformats.org/officeDocument/2006/relationships/slideMaster" Target="slideMasters/slideMaster4.xml"/><Relationship Id="rId180" Type="http://schemas.openxmlformats.org/officeDocument/2006/relationships/slide" Target="slides/slide75.xml"/><Relationship Id="rId215" Type="http://schemas.openxmlformats.org/officeDocument/2006/relationships/font" Target="fonts/font3.fntdata"/><Relationship Id="rId236" Type="http://schemas.openxmlformats.org/officeDocument/2006/relationships/font" Target="fonts/font24.fntdata"/><Relationship Id="rId257" Type="http://schemas.openxmlformats.org/officeDocument/2006/relationships/font" Target="fonts/font45.fntdata"/><Relationship Id="rId278" Type="http://schemas.openxmlformats.org/officeDocument/2006/relationships/font" Target="fonts/font66.fntdata"/><Relationship Id="rId401" Type="http://schemas.openxmlformats.org/officeDocument/2006/relationships/font" Target="fonts/font189.fntdata"/><Relationship Id="rId422" Type="http://schemas.openxmlformats.org/officeDocument/2006/relationships/font" Target="fonts/font210.fntdata"/><Relationship Id="rId443" Type="http://schemas.openxmlformats.org/officeDocument/2006/relationships/font" Target="fonts/font231.fntdata"/><Relationship Id="rId464" Type="http://schemas.openxmlformats.org/officeDocument/2006/relationships/font" Target="fonts/font252.fntdata"/><Relationship Id="rId303" Type="http://schemas.openxmlformats.org/officeDocument/2006/relationships/font" Target="fonts/font91.fntdata"/><Relationship Id="rId485" Type="http://schemas.openxmlformats.org/officeDocument/2006/relationships/font" Target="fonts/font273.fntdata"/><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33.xml"/><Relationship Id="rId345" Type="http://schemas.openxmlformats.org/officeDocument/2006/relationships/font" Target="fonts/font133.fntdata"/><Relationship Id="rId387" Type="http://schemas.openxmlformats.org/officeDocument/2006/relationships/font" Target="fonts/font175.fntdata"/><Relationship Id="rId191" Type="http://schemas.openxmlformats.org/officeDocument/2006/relationships/slide" Target="slides/slide86.xml"/><Relationship Id="rId205" Type="http://schemas.openxmlformats.org/officeDocument/2006/relationships/slide" Target="slides/slide100.xml"/><Relationship Id="rId247" Type="http://schemas.openxmlformats.org/officeDocument/2006/relationships/font" Target="fonts/font35.fntdata"/><Relationship Id="rId412" Type="http://schemas.openxmlformats.org/officeDocument/2006/relationships/font" Target="fonts/font200.fntdata"/><Relationship Id="rId107" Type="http://schemas.openxmlformats.org/officeDocument/2006/relationships/slide" Target="slides/slide2.xml"/><Relationship Id="rId289" Type="http://schemas.openxmlformats.org/officeDocument/2006/relationships/font" Target="fonts/font77.fntdata"/><Relationship Id="rId454" Type="http://schemas.openxmlformats.org/officeDocument/2006/relationships/font" Target="fonts/font242.fntdata"/><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44.xml"/><Relationship Id="rId314" Type="http://schemas.openxmlformats.org/officeDocument/2006/relationships/font" Target="fonts/font102.fntdata"/><Relationship Id="rId356" Type="http://schemas.openxmlformats.org/officeDocument/2006/relationships/font" Target="fonts/font144.fntdata"/><Relationship Id="rId398" Type="http://schemas.openxmlformats.org/officeDocument/2006/relationships/font" Target="fonts/font186.fntdata"/><Relationship Id="rId95" Type="http://schemas.openxmlformats.org/officeDocument/2006/relationships/slideMaster" Target="slideMasters/slideMaster95.xml"/><Relationship Id="rId160" Type="http://schemas.openxmlformats.org/officeDocument/2006/relationships/slide" Target="slides/slide55.xml"/><Relationship Id="rId216" Type="http://schemas.openxmlformats.org/officeDocument/2006/relationships/font" Target="fonts/font4.fntdata"/><Relationship Id="rId423" Type="http://schemas.openxmlformats.org/officeDocument/2006/relationships/font" Target="fonts/font211.fntdata"/><Relationship Id="rId258" Type="http://schemas.openxmlformats.org/officeDocument/2006/relationships/font" Target="fonts/font46.fntdata"/><Relationship Id="rId465" Type="http://schemas.openxmlformats.org/officeDocument/2006/relationships/font" Target="fonts/font253.fntdata"/><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13.xml"/><Relationship Id="rId325" Type="http://schemas.openxmlformats.org/officeDocument/2006/relationships/font" Target="fonts/font113.fntdata"/><Relationship Id="rId367" Type="http://schemas.openxmlformats.org/officeDocument/2006/relationships/font" Target="fonts/font155.fntdata"/><Relationship Id="rId171" Type="http://schemas.openxmlformats.org/officeDocument/2006/relationships/slide" Target="slides/slide66.xml"/><Relationship Id="rId227" Type="http://schemas.openxmlformats.org/officeDocument/2006/relationships/font" Target="fonts/font15.fntdata"/><Relationship Id="rId269" Type="http://schemas.openxmlformats.org/officeDocument/2006/relationships/font" Target="fonts/font57.fntdata"/><Relationship Id="rId434" Type="http://schemas.openxmlformats.org/officeDocument/2006/relationships/font" Target="fonts/font222.fntdata"/><Relationship Id="rId476" Type="http://schemas.openxmlformats.org/officeDocument/2006/relationships/font" Target="fonts/font264.fntdata"/><Relationship Id="rId33" Type="http://schemas.openxmlformats.org/officeDocument/2006/relationships/slideMaster" Target="slideMasters/slideMaster33.xml"/><Relationship Id="rId129" Type="http://schemas.openxmlformats.org/officeDocument/2006/relationships/slide" Target="slides/slide24.xml"/><Relationship Id="rId280" Type="http://schemas.openxmlformats.org/officeDocument/2006/relationships/font" Target="fonts/font68.fntdata"/><Relationship Id="rId336" Type="http://schemas.openxmlformats.org/officeDocument/2006/relationships/font" Target="fonts/font124.fntdata"/><Relationship Id="rId75" Type="http://schemas.openxmlformats.org/officeDocument/2006/relationships/slideMaster" Target="slideMasters/slideMaster75.xml"/><Relationship Id="rId140" Type="http://schemas.openxmlformats.org/officeDocument/2006/relationships/slide" Target="slides/slide35.xml"/><Relationship Id="rId182" Type="http://schemas.openxmlformats.org/officeDocument/2006/relationships/slide" Target="slides/slide77.xml"/><Relationship Id="rId378" Type="http://schemas.openxmlformats.org/officeDocument/2006/relationships/font" Target="fonts/font166.fntdata"/><Relationship Id="rId403" Type="http://schemas.openxmlformats.org/officeDocument/2006/relationships/font" Target="fonts/font191.fntdata"/><Relationship Id="rId6" Type="http://schemas.openxmlformats.org/officeDocument/2006/relationships/slideMaster" Target="slideMasters/slideMaster6.xml"/><Relationship Id="rId238" Type="http://schemas.openxmlformats.org/officeDocument/2006/relationships/font" Target="fonts/font26.fntdata"/><Relationship Id="rId445" Type="http://schemas.openxmlformats.org/officeDocument/2006/relationships/font" Target="fonts/font233.fntdata"/><Relationship Id="rId487" Type="http://schemas.openxmlformats.org/officeDocument/2006/relationships/font" Target="fonts/font275.fntdata"/><Relationship Id="rId291" Type="http://schemas.openxmlformats.org/officeDocument/2006/relationships/font" Target="fonts/font79.fntdata"/><Relationship Id="rId305" Type="http://schemas.openxmlformats.org/officeDocument/2006/relationships/font" Target="fonts/font93.fntdata"/><Relationship Id="rId347" Type="http://schemas.openxmlformats.org/officeDocument/2006/relationships/font" Target="fonts/font135.fntdata"/><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6.xml"/><Relationship Id="rId389" Type="http://schemas.openxmlformats.org/officeDocument/2006/relationships/font" Target="fonts/font177.fntdata"/><Relationship Id="rId193" Type="http://schemas.openxmlformats.org/officeDocument/2006/relationships/slide" Target="slides/slide88.xml"/><Relationship Id="rId207" Type="http://schemas.openxmlformats.org/officeDocument/2006/relationships/slide" Target="slides/slide102.xml"/><Relationship Id="rId249" Type="http://schemas.openxmlformats.org/officeDocument/2006/relationships/font" Target="fonts/font37.fntdata"/><Relationship Id="rId414" Type="http://schemas.openxmlformats.org/officeDocument/2006/relationships/font" Target="fonts/font202.fntdata"/><Relationship Id="rId456" Type="http://schemas.openxmlformats.org/officeDocument/2006/relationships/font" Target="fonts/font244.fntdata"/><Relationship Id="rId13" Type="http://schemas.openxmlformats.org/officeDocument/2006/relationships/slideMaster" Target="slideMasters/slideMaster13.xml"/><Relationship Id="rId109" Type="http://schemas.openxmlformats.org/officeDocument/2006/relationships/slide" Target="slides/slide4.xml"/><Relationship Id="rId260" Type="http://schemas.openxmlformats.org/officeDocument/2006/relationships/font" Target="fonts/font48.fntdata"/><Relationship Id="rId316" Type="http://schemas.openxmlformats.org/officeDocument/2006/relationships/font" Target="fonts/font104.fntdata"/><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5.xml"/><Relationship Id="rId358" Type="http://schemas.openxmlformats.org/officeDocument/2006/relationships/font" Target="fonts/font146.fntdata"/><Relationship Id="rId162" Type="http://schemas.openxmlformats.org/officeDocument/2006/relationships/slide" Target="slides/slide57.xml"/><Relationship Id="rId218" Type="http://schemas.openxmlformats.org/officeDocument/2006/relationships/font" Target="fonts/font6.fntdata"/><Relationship Id="rId425" Type="http://schemas.openxmlformats.org/officeDocument/2006/relationships/font" Target="fonts/font213.fntdata"/><Relationship Id="rId467" Type="http://schemas.openxmlformats.org/officeDocument/2006/relationships/font" Target="fonts/font25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7E19B2F0-049A-4ECC-9C47-0F4FD4D30C08}" type="datetimeFigureOut">
              <a:rPr lang="zh-CN" altLang="en-US" smtClean="0"/>
              <a:pPr/>
              <a:t>2018-11-22</a:t>
            </a:fld>
            <a:endParaRPr lang="zh-CN" altLang="en-US"/>
          </a:p>
        </p:txBody>
      </p:sp>
      <p:sp>
        <p:nvSpPr>
          <p:cNvPr id="4" name="幻灯片图像占位符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257550"/>
            <a:ext cx="9753600" cy="30861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A3D0C9EA-0155-4981-B550-6A5133C96EB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611DA1-5E4C-4157-8D98-35F52756B2FB}" type="slidenum">
              <a:rPr lang="zh-CN" altLang="en-US" smtClean="0"/>
              <a:pPr/>
              <a:t>1</a:t>
            </a:fld>
            <a:endParaRPr lang="zh-CN" altLang="en-US"/>
          </a:p>
        </p:txBody>
      </p:sp>
    </p:spTree>
    <p:extLst>
      <p:ext uri="{BB962C8B-B14F-4D97-AF65-F5344CB8AC3E}">
        <p14:creationId xmlns="" xmlns:p14="http://schemas.microsoft.com/office/powerpoint/2010/main" val="195680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276999"/>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276999"/>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377666" y="9944862"/>
            <a:ext cx="1737264" cy="276999"/>
          </a:xfrm>
        </p:spPr>
        <p:txBody>
          <a:bodyPr/>
          <a:lstStyle/>
          <a:p>
            <a:fld id="{73AE68D8-C826-458C-B183-20281108C25D}" type="datetimeFigureOut">
              <a:rPr lang="zh-CN" altLang="en-US" smtClean="0"/>
              <a:pPr/>
              <a:t>2018-11-22</a:t>
            </a:fld>
            <a:endParaRPr lang="zh-CN" altLang="en-US"/>
          </a:p>
        </p:txBody>
      </p:sp>
      <p:sp>
        <p:nvSpPr>
          <p:cNvPr id="5" name="页脚占位符 4"/>
          <p:cNvSpPr>
            <a:spLocks noGrp="1"/>
          </p:cNvSpPr>
          <p:nvPr>
            <p:ph type="ftr" sz="quarter" idx="11"/>
          </p:nvPr>
        </p:nvSpPr>
        <p:spPr>
          <a:xfrm>
            <a:off x="2568130" y="9944862"/>
            <a:ext cx="2417063" cy="276999"/>
          </a:xfrm>
        </p:spPr>
        <p:txBody>
          <a:bodyPr/>
          <a:lstStyle/>
          <a:p>
            <a:endParaRPr lang="zh-CN" altLang="en-US"/>
          </a:p>
        </p:txBody>
      </p:sp>
      <p:sp>
        <p:nvSpPr>
          <p:cNvPr id="6" name="灯片编号占位符 5"/>
          <p:cNvSpPr>
            <a:spLocks noGrp="1"/>
          </p:cNvSpPr>
          <p:nvPr>
            <p:ph type="sldNum" sz="quarter" idx="12"/>
          </p:nvPr>
        </p:nvSpPr>
        <p:spPr>
          <a:xfrm>
            <a:off x="5438394" y="9944862"/>
            <a:ext cx="1737264" cy="276999"/>
          </a:xfrm>
        </p:spPr>
        <p:txBody>
          <a:bodyPr/>
          <a:lstStyle/>
          <a:p>
            <a:fld id="{20C4CAE4-7999-4689-BDF1-74DE61D83891}" type="slidenum">
              <a:rPr lang="zh-CN" altLang="en-US" smtClean="0"/>
              <a:pPr/>
              <a:t>‹#›</a:t>
            </a:fld>
            <a:endParaRPr lang="zh-CN" altLang="en-US"/>
          </a:p>
        </p:txBody>
      </p:sp>
    </p:spTree>
    <p:extLst>
      <p:ext uri="{BB962C8B-B14F-4D97-AF65-F5344CB8AC3E}">
        <p14:creationId xmlns="" xmlns:p14="http://schemas.microsoft.com/office/powerpoint/2010/main" val="232382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pPr/>
              <a:t>11/22/2018</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00.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01.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02.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03.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04.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6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6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6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6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6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7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7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7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7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7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7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7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7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7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8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8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82.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8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84.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8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8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8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8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90.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91.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92.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93.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94.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95.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96.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97.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98.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6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5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5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5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6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6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6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7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8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9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9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9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9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9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0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0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0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5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0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0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1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1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1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1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2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2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2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2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5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2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3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3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3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3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3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4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4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4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4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5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4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5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5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5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5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5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6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6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6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6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5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6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7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7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7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8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8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8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8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8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9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9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9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9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79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0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0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0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0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0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1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1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1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1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2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2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2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2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2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3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3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3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3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3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4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4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44"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46"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48"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50"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11/22/2018</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852" r:id="rId1"/>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9.xml"/></Relationships>
</file>

<file path=ppt/slides/_rels/slide1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4.xml"/></Relationships>
</file>

<file path=ppt/slides/_rels/slide10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0.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1.xml"/></Relationships>
</file>

<file path=ppt/slides/_rels/slide9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4.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10000"/>
                    </a14:imgEffect>
                  </a14:imgLayer>
                </a14:imgProps>
              </a:ext>
              <a:ext uri="{28A0092B-C50C-407E-A947-70E740481C1C}">
                <a14:useLocalDpi xmlns="" xmlns:a14="http://schemas.microsoft.com/office/drawing/2010/main" val="0"/>
              </a:ext>
            </a:extLst>
          </a:blip>
          <a:srcRect/>
          <a:stretch>
            <a:fillRect/>
          </a:stretch>
        </p:blipFill>
        <p:spPr bwMode="auto">
          <a:xfrm>
            <a:off x="1" y="18335"/>
            <a:ext cx="12233569" cy="68815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1145" y="2084851"/>
            <a:ext cx="7571279" cy="830983"/>
          </a:xfrm>
          <a:prstGeom prst="rect">
            <a:avLst/>
          </a:prstGeom>
          <a:noFill/>
        </p:spPr>
        <p:txBody>
          <a:bodyPr wrap="square" lIns="91426" tIns="45712" rIns="91426" bIns="45712" rtlCol="0">
            <a:spAutoFit/>
          </a:bodyPr>
          <a:lstStyle/>
          <a:p>
            <a:pPr algn="ctr"/>
            <a:r>
              <a:rPr lang="zh-CN" altLang="zh-CN" sz="4800" b="1" dirty="0">
                <a:solidFill>
                  <a:schemeClr val="bg1"/>
                </a:solidFill>
                <a:cs typeface="+mn-ea"/>
              </a:rPr>
              <a:t>餐饮服务食品安全操作规范</a:t>
            </a:r>
          </a:p>
        </p:txBody>
      </p:sp>
      <p:sp>
        <p:nvSpPr>
          <p:cNvPr id="6" name="TextBox 5"/>
          <p:cNvSpPr txBox="1"/>
          <p:nvPr/>
        </p:nvSpPr>
        <p:spPr>
          <a:xfrm>
            <a:off x="3612937" y="3703325"/>
            <a:ext cx="4685871" cy="507815"/>
          </a:xfrm>
          <a:prstGeom prst="rect">
            <a:avLst/>
          </a:prstGeom>
          <a:noFill/>
        </p:spPr>
        <p:txBody>
          <a:bodyPr wrap="none" lIns="91426" tIns="45712" rIns="91426" bIns="45712" rtlCol="0">
            <a:spAutoFit/>
          </a:bodyPr>
          <a:lstStyle/>
          <a:p>
            <a:pPr algn="ctr"/>
            <a:r>
              <a:rPr lang="zh-CN" altLang="en-US" sz="2700" dirty="0">
                <a:solidFill>
                  <a:schemeClr val="bg1"/>
                </a:solidFill>
                <a:cs typeface="+mn-ea"/>
                <a:sym typeface="+mn-lt"/>
              </a:rPr>
              <a:t>常州市新北区市场监督管理局</a:t>
            </a:r>
          </a:p>
        </p:txBody>
      </p:sp>
      <p:cxnSp>
        <p:nvCxnSpPr>
          <p:cNvPr id="10" name="直接连接符 9"/>
          <p:cNvCxnSpPr/>
          <p:nvPr/>
        </p:nvCxnSpPr>
        <p:spPr>
          <a:xfrm>
            <a:off x="1460213" y="3418951"/>
            <a:ext cx="92743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0782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19827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UIKACQ+MicrosoftYaHei-Bold"/>
                <a:cs typeface="UIKACQ+MicrosoftYaHei-Bold"/>
              </a:rPr>
              <a:t>设计与布局</a:t>
            </a:r>
          </a:p>
        </p:txBody>
      </p:sp>
      <p:sp>
        <p:nvSpPr>
          <p:cNvPr id="4" name="object 4"/>
          <p:cNvSpPr txBox="1"/>
          <p:nvPr/>
        </p:nvSpPr>
        <p:spPr>
          <a:xfrm>
            <a:off x="1406652" y="2042320"/>
            <a:ext cx="9666373"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QIWOWN+Wingdings-Regular"/>
                <a:cs typeface="QIWOWN+Wingdings-Regular"/>
              </a:rPr>
              <a:t>➢</a:t>
            </a:r>
            <a:r>
              <a:rPr sz="1600" spc="584">
                <a:solidFill>
                  <a:srgbClr val="000000"/>
                </a:solidFill>
                <a:latin typeface="Times New Roman"/>
                <a:cs typeface="Times New Roman"/>
              </a:rPr>
              <a:t> </a:t>
            </a:r>
            <a:r>
              <a:rPr sz="1600">
                <a:solidFill>
                  <a:srgbClr val="000000"/>
                </a:solidFill>
                <a:latin typeface="FGTRGW+MicrosoftYaHei"/>
                <a:cs typeface="FGTRGW+MicrosoftYaHei"/>
              </a:rPr>
              <a:t>食品处理区应设置在室内，并采取有效措施，防止食品在存放和加工制作过程中受到污染。</a:t>
            </a:r>
          </a:p>
        </p:txBody>
      </p:sp>
      <p:sp>
        <p:nvSpPr>
          <p:cNvPr id="5" name="object 5"/>
          <p:cNvSpPr txBox="1"/>
          <p:nvPr/>
        </p:nvSpPr>
        <p:spPr>
          <a:xfrm>
            <a:off x="1406652" y="2530254"/>
            <a:ext cx="10602991" cy="252329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QIWOWN+Wingdings-Regular"/>
                <a:cs typeface="QIWOWN+Wingdings-Regular"/>
              </a:rPr>
              <a:t>➢</a:t>
            </a:r>
            <a:r>
              <a:rPr sz="1600" spc="584">
                <a:solidFill>
                  <a:srgbClr val="000000"/>
                </a:solidFill>
                <a:latin typeface="Times New Roman"/>
                <a:cs typeface="Times New Roman"/>
              </a:rPr>
              <a:t> </a:t>
            </a:r>
            <a:r>
              <a:rPr sz="1600">
                <a:solidFill>
                  <a:srgbClr val="000000"/>
                </a:solidFill>
                <a:latin typeface="FGTRGW+MicrosoftYaHei"/>
                <a:cs typeface="FGTRGW+MicrosoftYaHei"/>
              </a:rPr>
              <a:t>按照原料进入、原料加工制作、半成品加工制作、成品供应的流程合理布局。</a:t>
            </a:r>
          </a:p>
          <a:p>
            <a:pPr marL="0" marR="0">
              <a:lnSpc>
                <a:spcPts val="2106"/>
              </a:lnSpc>
              <a:spcBef>
                <a:spcPts val="1733"/>
              </a:spcBef>
              <a:spcAft>
                <a:spcPct val="0"/>
              </a:spcAft>
            </a:pPr>
            <a:r>
              <a:rPr sz="1600">
                <a:solidFill>
                  <a:srgbClr val="000000"/>
                </a:solidFill>
                <a:latin typeface="QIWOWN+Wingdings-Regular"/>
                <a:cs typeface="QIWOWN+Wingdings-Regular"/>
              </a:rPr>
              <a:t>➢</a:t>
            </a:r>
            <a:r>
              <a:rPr sz="1600" spc="584">
                <a:solidFill>
                  <a:srgbClr val="000000"/>
                </a:solidFill>
                <a:latin typeface="Times New Roman"/>
                <a:cs typeface="Times New Roman"/>
              </a:rPr>
              <a:t> </a:t>
            </a:r>
            <a:r>
              <a:rPr sz="1600">
                <a:solidFill>
                  <a:srgbClr val="000000"/>
                </a:solidFill>
                <a:latin typeface="FGTRGW+MicrosoftYaHei"/>
                <a:cs typeface="FGTRGW+MicrosoftYaHei"/>
              </a:rPr>
              <a:t>分开设置原料通道及入口、成品通道及出口、使用后餐饮具的回收通道及入口。无法分设时，应在不</a:t>
            </a:r>
          </a:p>
          <a:p>
            <a:pPr marL="286512" marR="0">
              <a:lnSpc>
                <a:spcPts val="2106"/>
              </a:lnSpc>
              <a:spcBef>
                <a:spcPts val="1783"/>
              </a:spcBef>
              <a:spcAft>
                <a:spcPct val="0"/>
              </a:spcAft>
            </a:pPr>
            <a:r>
              <a:rPr sz="1600">
                <a:solidFill>
                  <a:srgbClr val="000000"/>
                </a:solidFill>
                <a:latin typeface="FGTRGW+MicrosoftYaHei"/>
                <a:cs typeface="FGTRGW+MicrosoftYaHei"/>
              </a:rPr>
              <a:t>同时段分别运送原料、成品、使用后的餐饮具，或者使用无污染的方式覆盖运送成品。</a:t>
            </a:r>
          </a:p>
          <a:p>
            <a:pPr marL="0" marR="0">
              <a:lnSpc>
                <a:spcPts val="2106"/>
              </a:lnSpc>
              <a:spcBef>
                <a:spcPts val="1735"/>
              </a:spcBef>
              <a:spcAft>
                <a:spcPct val="0"/>
              </a:spcAft>
            </a:pPr>
            <a:r>
              <a:rPr sz="1600">
                <a:solidFill>
                  <a:srgbClr val="000000"/>
                </a:solidFill>
                <a:latin typeface="QIWOWN+Wingdings-Regular"/>
                <a:cs typeface="QIWOWN+Wingdings-Regular"/>
              </a:rPr>
              <a:t>➢</a:t>
            </a:r>
            <a:r>
              <a:rPr sz="1600" spc="584">
                <a:solidFill>
                  <a:srgbClr val="000000"/>
                </a:solidFill>
                <a:latin typeface="Times New Roman"/>
                <a:cs typeface="Times New Roman"/>
              </a:rPr>
              <a:t> </a:t>
            </a:r>
            <a:r>
              <a:rPr sz="1600">
                <a:solidFill>
                  <a:srgbClr val="000000"/>
                </a:solidFill>
                <a:latin typeface="FGTRGW+MicrosoftYaHei"/>
                <a:cs typeface="FGTRGW+MicrosoftYaHei"/>
              </a:rPr>
              <a:t>设置独立隔间、区域或设施，存放清洁工具。专用于清洗清洁工具的区域或设施，其位置不会污染食</a:t>
            </a:r>
          </a:p>
          <a:p>
            <a:pPr marL="286512" marR="0">
              <a:lnSpc>
                <a:spcPts val="2106"/>
              </a:lnSpc>
              <a:spcBef>
                <a:spcPts val="1783"/>
              </a:spcBef>
              <a:spcAft>
                <a:spcPct val="0"/>
              </a:spcAft>
            </a:pPr>
            <a:r>
              <a:rPr sz="1600">
                <a:solidFill>
                  <a:srgbClr val="000000"/>
                </a:solidFill>
                <a:latin typeface="FGTRGW+MicrosoftYaHei"/>
                <a:cs typeface="FGTRGW+MicrosoftYaHei"/>
              </a:rPr>
              <a:t>品，并有明显的区分标识。</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8963" y="605840"/>
            <a:ext cx="4642287" cy="1663234"/>
          </a:xfrm>
          <a:prstGeom prst="rect">
            <a:avLst/>
          </a:prstGeom>
        </p:spPr>
        <p:txBody>
          <a:bodyPr vert="horz" wrap="square" lIns="0" tIns="0" rIns="0" bIns="0" rtlCol="0">
            <a:spAutoFit/>
          </a:bodyPr>
          <a:lstStyle/>
          <a:p>
            <a:pPr marL="1112139" marR="0">
              <a:lnSpc>
                <a:spcPts val="2898"/>
              </a:lnSpc>
              <a:spcBef>
                <a:spcPct val="0"/>
              </a:spcBef>
              <a:spcAft>
                <a:spcPct val="0"/>
              </a:spcAft>
            </a:pPr>
            <a:r>
              <a:rPr sz="2200" b="1">
                <a:solidFill>
                  <a:srgbClr val="D9D9D9"/>
                </a:solidFill>
                <a:latin typeface="EVEAMU+MicrosoftYaHei-Bold"/>
                <a:cs typeface="EVEAMU+MicrosoftYaHei-Bold"/>
              </a:rPr>
              <a:t>食品安全管理</a:t>
            </a:r>
          </a:p>
          <a:p>
            <a:pPr marL="0" marR="0">
              <a:lnSpc>
                <a:spcPts val="2898"/>
              </a:lnSpc>
              <a:spcBef>
                <a:spcPts val="3999"/>
              </a:spcBef>
              <a:spcAft>
                <a:spcPct val="0"/>
              </a:spcAft>
            </a:pPr>
            <a:r>
              <a:rPr sz="2200" b="1">
                <a:solidFill>
                  <a:srgbClr val="FF0000"/>
                </a:solidFill>
                <a:latin typeface="EVEAMU+MicrosoftYaHei-Bold"/>
                <a:cs typeface="EVEAMU+MicrosoftYaHei-Bold"/>
              </a:rPr>
              <a:t>文件记录</a:t>
            </a:r>
            <a:r>
              <a:rPr sz="2200" b="1" spc="11451">
                <a:solidFill>
                  <a:srgbClr val="FF0000"/>
                </a:solidFill>
                <a:latin typeface="Times New Roman"/>
                <a:cs typeface="Times New Roman"/>
              </a:rPr>
              <a:t> </a:t>
            </a:r>
            <a:r>
              <a:rPr sz="2200" b="1">
                <a:solidFill>
                  <a:srgbClr val="D9D9D9"/>
                </a:solidFill>
                <a:latin typeface="EVEAMU+MicrosoftYaHei-Bold"/>
                <a:cs typeface="EVEAMU+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EVEAMU+MicrosoftYaHei-Bold"/>
                <a:cs typeface="EVEAMU+MicrosoftYaHei-Bold"/>
              </a:rPr>
              <a:t>检验检测</a:t>
            </a:r>
          </a:p>
          <a:p>
            <a:pPr marL="0" marR="0">
              <a:lnSpc>
                <a:spcPts val="2898"/>
              </a:lnSpc>
              <a:spcBef>
                <a:spcPts val="4003"/>
              </a:spcBef>
              <a:spcAft>
                <a:spcPct val="0"/>
              </a:spcAft>
            </a:pPr>
            <a:r>
              <a:rPr sz="2200" b="1">
                <a:solidFill>
                  <a:srgbClr val="D9D9D9"/>
                </a:solidFill>
                <a:latin typeface="EVEAMU+MicrosoftYaHei-Bold"/>
                <a:cs typeface="EVEAMU+MicrosoftYaHei-Bold"/>
              </a:rPr>
              <a:t>供餐用餐配送</a:t>
            </a:r>
          </a:p>
          <a:p>
            <a:pPr marL="1360297" marR="0">
              <a:lnSpc>
                <a:spcPts val="2901"/>
              </a:lnSpc>
              <a:spcBef>
                <a:spcPts val="3998"/>
              </a:spcBef>
              <a:spcAft>
                <a:spcPct val="0"/>
              </a:spcAft>
            </a:pPr>
            <a:r>
              <a:rPr sz="2200" b="1">
                <a:solidFill>
                  <a:srgbClr val="D9D9D9"/>
                </a:solidFill>
                <a:latin typeface="EVEAMU+MicrosoftYaHei-Bold"/>
                <a:cs typeface="EVEAMU+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VEAMU+MicrosoftYaHei-Bold"/>
                <a:cs typeface="EVEAMU+MicrosoftYaHei-Bold"/>
              </a:rPr>
              <a:t>人员要求</a:t>
            </a:r>
          </a:p>
          <a:p>
            <a:pPr marL="0" marR="0">
              <a:lnSpc>
                <a:spcPts val="2901"/>
              </a:lnSpc>
              <a:spcBef>
                <a:spcPts val="10907"/>
              </a:spcBef>
              <a:spcAft>
                <a:spcPct val="0"/>
              </a:spcAft>
            </a:pPr>
            <a:r>
              <a:rPr sz="2200" b="1">
                <a:solidFill>
                  <a:srgbClr val="D9D9D9"/>
                </a:solidFill>
                <a:latin typeface="EVEAMU+MicrosoftYaHei-Bold"/>
                <a:cs typeface="EVEAMU+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VEAMU+MicrosoftYaHei-Bold"/>
                <a:cs typeface="EVEAMU+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VEAMU+MicrosoftYaHei-Bold"/>
                <a:cs typeface="EVEAMU+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VEAMU+MicrosoftYaHei-Bold"/>
                <a:cs typeface="EVEAMU+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VEAMU+MicrosoftYaHei-Bold"/>
                <a:cs typeface="EVEAMU+MicrosoftYaHei-Bold"/>
              </a:rPr>
              <a:t>有害生物防治</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VEUPSD+MicrosoftYaHei-Bold"/>
                <a:cs typeface="VEUPSD+MicrosoftYaHei-Bold"/>
              </a:rPr>
              <a:t>文件记录</a:t>
            </a:r>
          </a:p>
        </p:txBody>
      </p:sp>
      <p:sp>
        <p:nvSpPr>
          <p:cNvPr id="4" name="object 4"/>
          <p:cNvSpPr txBox="1"/>
          <p:nvPr/>
        </p:nvSpPr>
        <p:spPr>
          <a:xfrm>
            <a:off x="1406652" y="1682275"/>
            <a:ext cx="10602019"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HCIAK+Wingdings-Regular"/>
                <a:cs typeface="MHCIAK+Wingdings-Regular"/>
              </a:rPr>
              <a:t>➢</a:t>
            </a:r>
            <a:r>
              <a:rPr sz="1600" spc="584">
                <a:solidFill>
                  <a:srgbClr val="000000"/>
                </a:solidFill>
                <a:latin typeface="Times New Roman"/>
                <a:cs typeface="Times New Roman"/>
              </a:rPr>
              <a:t> </a:t>
            </a:r>
            <a:r>
              <a:rPr sz="1600">
                <a:solidFill>
                  <a:srgbClr val="000000"/>
                </a:solidFill>
                <a:latin typeface="RLIQJG+MicrosoftYaHei"/>
                <a:cs typeface="RLIQJG+MicrosoftYaHei"/>
              </a:rPr>
              <a:t>应记录以下信息：从业人员培训考核、进货查验、原料出库、食品安全自查、食品召回、消费者投诉</a:t>
            </a:r>
          </a:p>
        </p:txBody>
      </p:sp>
      <p:sp>
        <p:nvSpPr>
          <p:cNvPr id="5" name="object 5"/>
          <p:cNvSpPr txBox="1"/>
          <p:nvPr/>
        </p:nvSpPr>
        <p:spPr>
          <a:xfrm>
            <a:off x="1693164" y="2169955"/>
            <a:ext cx="10272531" cy="10603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RLIQJG+MicrosoftYaHei"/>
                <a:cs typeface="RLIQJG+MicrosoftYaHei"/>
              </a:rPr>
              <a:t>处置、餐厨废弃物处置、卫生间清洁等。存在食品添加剂采购与使用、检验检测等行为时，也应记录</a:t>
            </a:r>
          </a:p>
          <a:p>
            <a:pPr marL="0" marR="0">
              <a:lnSpc>
                <a:spcPts val="2106"/>
              </a:lnSpc>
              <a:spcBef>
                <a:spcPts val="1736"/>
              </a:spcBef>
              <a:spcAft>
                <a:spcPct val="0"/>
              </a:spcAft>
            </a:pPr>
            <a:r>
              <a:rPr sz="1600">
                <a:solidFill>
                  <a:srgbClr val="000000"/>
                </a:solidFill>
                <a:latin typeface="RLIQJG+MicrosoftYaHei"/>
                <a:cs typeface="RLIQJG+MicrosoftYaHei"/>
              </a:rPr>
              <a:t>相关信息。</a:t>
            </a:r>
          </a:p>
        </p:txBody>
      </p:sp>
      <p:sp>
        <p:nvSpPr>
          <p:cNvPr id="6" name="object 6"/>
          <p:cNvSpPr txBox="1"/>
          <p:nvPr/>
        </p:nvSpPr>
        <p:spPr>
          <a:xfrm>
            <a:off x="1406652" y="3145696"/>
            <a:ext cx="10602019"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HCIAK+Wingdings-Regular"/>
                <a:cs typeface="MHCIAK+Wingdings-Regular"/>
              </a:rPr>
              <a:t>➢</a:t>
            </a:r>
            <a:r>
              <a:rPr sz="1600" spc="584">
                <a:solidFill>
                  <a:srgbClr val="000000"/>
                </a:solidFill>
                <a:latin typeface="Times New Roman"/>
                <a:cs typeface="Times New Roman"/>
              </a:rPr>
              <a:t> </a:t>
            </a:r>
            <a:r>
              <a:rPr sz="1600">
                <a:solidFill>
                  <a:srgbClr val="000000"/>
                </a:solidFill>
                <a:latin typeface="RLIQJG+MicrosoftYaHei"/>
                <a:cs typeface="RLIQJG+MicrosoftYaHei"/>
              </a:rPr>
              <a:t>应如实记录采购的食品、食品添加剂、食品相关产品的名称、规格、数量、生产日期或者生产批号、</a:t>
            </a:r>
          </a:p>
          <a:p>
            <a:pPr marL="286512" marR="0">
              <a:lnSpc>
                <a:spcPts val="2106"/>
              </a:lnSpc>
              <a:spcBef>
                <a:spcPts val="1733"/>
              </a:spcBef>
              <a:spcAft>
                <a:spcPct val="0"/>
              </a:spcAft>
            </a:pPr>
            <a:r>
              <a:rPr sz="1600">
                <a:solidFill>
                  <a:srgbClr val="000000"/>
                </a:solidFill>
                <a:latin typeface="RLIQJG+MicrosoftYaHei"/>
                <a:cs typeface="RLIQJG+MicrosoftYaHei"/>
              </a:rPr>
              <a:t>保质期、进货日期以及供货者名称、地址、联系方式等内容，并保存相关记录。宜采用电子方式记录</a:t>
            </a:r>
          </a:p>
          <a:p>
            <a:pPr marL="286512" marR="0">
              <a:lnSpc>
                <a:spcPts val="2106"/>
              </a:lnSpc>
              <a:spcBef>
                <a:spcPts val="1785"/>
              </a:spcBef>
              <a:spcAft>
                <a:spcPct val="0"/>
              </a:spcAft>
            </a:pPr>
            <a:r>
              <a:rPr sz="1600">
                <a:solidFill>
                  <a:srgbClr val="000000"/>
                </a:solidFill>
                <a:latin typeface="RLIQJG+MicrosoftYaHei"/>
                <a:cs typeface="RLIQJG+MicrosoftYaHei"/>
              </a:rPr>
              <a:t>和保存相关内容。</a:t>
            </a:r>
          </a:p>
        </p:txBody>
      </p:sp>
      <p:sp>
        <p:nvSpPr>
          <p:cNvPr id="7" name="object 7"/>
          <p:cNvSpPr txBox="1"/>
          <p:nvPr/>
        </p:nvSpPr>
        <p:spPr>
          <a:xfrm>
            <a:off x="1406652" y="4608990"/>
            <a:ext cx="10741151" cy="1547982"/>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MHCIAK+Wingdings-Regular"/>
                <a:cs typeface="MHCIAK+Wingdings-Regular"/>
              </a:rPr>
              <a:t>➢</a:t>
            </a:r>
            <a:r>
              <a:rPr sz="1600" spc="584">
                <a:solidFill>
                  <a:srgbClr val="FF0000"/>
                </a:solidFill>
                <a:latin typeface="Times New Roman"/>
                <a:cs typeface="Times New Roman"/>
              </a:rPr>
              <a:t> </a:t>
            </a:r>
            <a:r>
              <a:rPr sz="1600">
                <a:solidFill>
                  <a:srgbClr val="FF0000"/>
                </a:solidFill>
                <a:latin typeface="RLIQJG+MicrosoftYaHei"/>
                <a:cs typeface="RLIQJG+MicrosoftYaHei"/>
              </a:rPr>
              <a:t>实行统一配送经营方式的，各门店也应建立并保存收货记录</a:t>
            </a:r>
            <a:r>
              <a:rPr sz="1600">
                <a:solidFill>
                  <a:srgbClr val="000000"/>
                </a:solidFill>
                <a:latin typeface="RLIQJG+MicrosoftYaHei"/>
                <a:cs typeface="RLIQJG+MicrosoftYaHei"/>
              </a:rPr>
              <a:t>。</a:t>
            </a:r>
          </a:p>
          <a:p>
            <a:pPr marL="0" marR="0">
              <a:lnSpc>
                <a:spcPts val="2106"/>
              </a:lnSpc>
              <a:spcBef>
                <a:spcPts val="1733"/>
              </a:spcBef>
              <a:spcAft>
                <a:spcPct val="0"/>
              </a:spcAft>
            </a:pPr>
            <a:r>
              <a:rPr sz="1600">
                <a:solidFill>
                  <a:srgbClr val="000000"/>
                </a:solidFill>
                <a:latin typeface="MHCIAK+Wingdings-Regular"/>
                <a:cs typeface="MHCIAK+Wingdings-Regular"/>
              </a:rPr>
              <a:t>➢</a:t>
            </a:r>
            <a:r>
              <a:rPr sz="1600" spc="584">
                <a:solidFill>
                  <a:srgbClr val="000000"/>
                </a:solidFill>
                <a:latin typeface="Times New Roman"/>
                <a:cs typeface="Times New Roman"/>
              </a:rPr>
              <a:t> </a:t>
            </a:r>
            <a:r>
              <a:rPr sz="1600">
                <a:solidFill>
                  <a:srgbClr val="000000"/>
                </a:solidFill>
                <a:latin typeface="RLIQJG+MicrosoftYaHei"/>
                <a:cs typeface="RLIQJG+MicrosoftYaHei"/>
              </a:rPr>
              <a:t>进货查验记录和相关凭证的保存期限</a:t>
            </a:r>
            <a:r>
              <a:rPr sz="1600">
                <a:solidFill>
                  <a:srgbClr val="FF0000"/>
                </a:solidFill>
                <a:latin typeface="RLIQJG+MicrosoftYaHei"/>
                <a:cs typeface="RLIQJG+MicrosoftYaHei"/>
              </a:rPr>
              <a:t>不得少于产品保质期满后</a:t>
            </a:r>
            <a:r>
              <a:rPr sz="1600">
                <a:solidFill>
                  <a:srgbClr val="FF0000"/>
                </a:solidFill>
                <a:latin typeface="OWVUVO+MicrosoftYaHei"/>
                <a:cs typeface="OWVUVO+MicrosoftYaHei"/>
              </a:rPr>
              <a:t>6</a:t>
            </a:r>
            <a:r>
              <a:rPr sz="1600">
                <a:solidFill>
                  <a:srgbClr val="FF0000"/>
                </a:solidFill>
                <a:latin typeface="RLIQJG+MicrosoftYaHei"/>
                <a:cs typeface="RLIQJG+MicrosoftYaHei"/>
              </a:rPr>
              <a:t>个月</a:t>
            </a:r>
            <a:r>
              <a:rPr sz="1600">
                <a:solidFill>
                  <a:srgbClr val="000000"/>
                </a:solidFill>
                <a:latin typeface="RLIQJG+MicrosoftYaHei"/>
                <a:cs typeface="RLIQJG+MicrosoftYaHei"/>
              </a:rPr>
              <a:t>；没有明确保质期的，</a:t>
            </a:r>
            <a:r>
              <a:rPr sz="1600">
                <a:solidFill>
                  <a:srgbClr val="FF0000"/>
                </a:solidFill>
                <a:latin typeface="RLIQJG+MicrosoftYaHei"/>
                <a:cs typeface="RLIQJG+MicrosoftYaHei"/>
              </a:rPr>
              <a:t>保存期限不</a:t>
            </a:r>
          </a:p>
          <a:p>
            <a:pPr marL="286512" marR="0">
              <a:lnSpc>
                <a:spcPts val="2106"/>
              </a:lnSpc>
              <a:spcBef>
                <a:spcPts val="1785"/>
              </a:spcBef>
              <a:spcAft>
                <a:spcPct val="0"/>
              </a:spcAft>
            </a:pPr>
            <a:r>
              <a:rPr sz="1600">
                <a:solidFill>
                  <a:srgbClr val="FF0000"/>
                </a:solidFill>
                <a:latin typeface="RLIQJG+MicrosoftYaHei"/>
                <a:cs typeface="RLIQJG+MicrosoftYaHei"/>
              </a:rPr>
              <a:t>得少于</a:t>
            </a:r>
            <a:r>
              <a:rPr sz="1600">
                <a:solidFill>
                  <a:srgbClr val="FF0000"/>
                </a:solidFill>
                <a:latin typeface="OWVUVO+MicrosoftYaHei"/>
                <a:cs typeface="OWVUVO+MicrosoftYaHei"/>
              </a:rPr>
              <a:t>2</a:t>
            </a:r>
            <a:r>
              <a:rPr sz="1600">
                <a:solidFill>
                  <a:srgbClr val="FF0000"/>
                </a:solidFill>
                <a:latin typeface="RLIQJG+MicrosoftYaHei"/>
                <a:cs typeface="RLIQJG+MicrosoftYaHei"/>
              </a:rPr>
              <a:t>年</a:t>
            </a:r>
            <a:r>
              <a:rPr sz="1600">
                <a:solidFill>
                  <a:srgbClr val="000000"/>
                </a:solidFill>
                <a:latin typeface="RLIQJG+MicrosoftYaHei"/>
                <a:cs typeface="RLIQJG+MicrosoftYaHei"/>
              </a:rPr>
              <a:t>。其他各项记录保存期限宜为</a:t>
            </a:r>
            <a:r>
              <a:rPr sz="1600">
                <a:solidFill>
                  <a:srgbClr val="000000"/>
                </a:solidFill>
                <a:latin typeface="OWVUVO+MicrosoftYaHei"/>
                <a:cs typeface="OWVUVO+MicrosoftYaHei"/>
              </a:rPr>
              <a:t>2</a:t>
            </a:r>
            <a:r>
              <a:rPr sz="1600">
                <a:solidFill>
                  <a:srgbClr val="000000"/>
                </a:solidFill>
                <a:latin typeface="RLIQJG+MicrosoftYaHei"/>
                <a:cs typeface="RLIQJG+MicrosoftYaHei"/>
              </a:rPr>
              <a:t>年。</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FF0000"/>
                </a:solidFill>
                <a:latin typeface="VECCSC+MicrosoftYaHei-Bold"/>
                <a:cs typeface="VECCSC+MicrosoftYaHei-Bold"/>
              </a:rPr>
              <a:t>食品安全管理</a:t>
            </a:r>
          </a:p>
          <a:p>
            <a:pPr marL="0" marR="0">
              <a:lnSpc>
                <a:spcPts val="2898"/>
              </a:lnSpc>
              <a:spcBef>
                <a:spcPts val="4001"/>
              </a:spcBef>
              <a:spcAft>
                <a:spcPct val="0"/>
              </a:spcAft>
            </a:pPr>
            <a:r>
              <a:rPr sz="2200" b="1">
                <a:solidFill>
                  <a:srgbClr val="D9D9D9"/>
                </a:solidFill>
                <a:latin typeface="VECCSC+MicrosoftYaHei-Bold"/>
                <a:cs typeface="VECCSC+MicrosoftYaHei-Bold"/>
              </a:rPr>
              <a:t>文件记录</a:t>
            </a:r>
            <a:r>
              <a:rPr sz="2200" b="1" spc="11476">
                <a:solidFill>
                  <a:srgbClr val="D9D9D9"/>
                </a:solidFill>
                <a:latin typeface="Times New Roman"/>
                <a:cs typeface="Times New Roman"/>
              </a:rPr>
              <a:t> </a:t>
            </a:r>
            <a:r>
              <a:rPr sz="2200" b="1">
                <a:solidFill>
                  <a:srgbClr val="D9D9D9"/>
                </a:solidFill>
                <a:latin typeface="VECCSC+MicrosoftYaHei-Bold"/>
                <a:cs typeface="VECCSC+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VECCSC+MicrosoftYaHei-Bold"/>
                <a:cs typeface="VECCSC+MicrosoftYaHei-Bold"/>
              </a:rPr>
              <a:t>检验检测</a:t>
            </a:r>
          </a:p>
          <a:p>
            <a:pPr marL="0" marR="0">
              <a:lnSpc>
                <a:spcPts val="2898"/>
              </a:lnSpc>
              <a:spcBef>
                <a:spcPts val="4003"/>
              </a:spcBef>
              <a:spcAft>
                <a:spcPct val="0"/>
              </a:spcAft>
            </a:pPr>
            <a:r>
              <a:rPr sz="2200" b="1">
                <a:solidFill>
                  <a:srgbClr val="D9D9D9"/>
                </a:solidFill>
                <a:latin typeface="VECCSC+MicrosoftYaHei-Bold"/>
                <a:cs typeface="VECCSC+MicrosoftYaHei-Bold"/>
              </a:rPr>
              <a:t>供餐用餐配送</a:t>
            </a:r>
          </a:p>
          <a:p>
            <a:pPr marL="1360297" marR="0">
              <a:lnSpc>
                <a:spcPts val="2901"/>
              </a:lnSpc>
              <a:spcBef>
                <a:spcPts val="3998"/>
              </a:spcBef>
              <a:spcAft>
                <a:spcPct val="0"/>
              </a:spcAft>
            </a:pPr>
            <a:r>
              <a:rPr sz="2200" b="1">
                <a:solidFill>
                  <a:srgbClr val="D9D9D9"/>
                </a:solidFill>
                <a:latin typeface="VECCSC+MicrosoftYaHei-Bold"/>
                <a:cs typeface="VECCSC+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VECCSC+MicrosoftYaHei-Bold"/>
                <a:cs typeface="VECCSC+MicrosoftYaHei-Bold"/>
              </a:rPr>
              <a:t>人员要求</a:t>
            </a:r>
          </a:p>
          <a:p>
            <a:pPr marL="0" marR="0">
              <a:lnSpc>
                <a:spcPts val="2901"/>
              </a:lnSpc>
              <a:spcBef>
                <a:spcPts val="10907"/>
              </a:spcBef>
              <a:spcAft>
                <a:spcPct val="0"/>
              </a:spcAft>
            </a:pPr>
            <a:r>
              <a:rPr sz="2200" b="1">
                <a:solidFill>
                  <a:srgbClr val="D9D9D9"/>
                </a:solidFill>
                <a:latin typeface="VECCSC+MicrosoftYaHei-Bold"/>
                <a:cs typeface="VECCSC+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VECCSC+MicrosoftYaHei-Bold"/>
                <a:cs typeface="VECCSC+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VECCSC+MicrosoftYaHei-Bold"/>
                <a:cs typeface="VECCSC+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VECCSC+MicrosoftYaHei-Bold"/>
                <a:cs typeface="VECCSC+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VECCSC+MicrosoftYaHei-Bold"/>
                <a:cs typeface="VECCSC+MicrosoftYaHei-Bold"/>
              </a:rPr>
              <a:t>有害生物防治</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28782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JLRFOE+MicrosoftYaHei-Bold"/>
                <a:cs typeface="JLRFOE+MicrosoftYaHei-Bold"/>
              </a:rPr>
              <a:t>食品安全管理</a:t>
            </a:r>
          </a:p>
        </p:txBody>
      </p:sp>
      <p:sp>
        <p:nvSpPr>
          <p:cNvPr id="4" name="object 4"/>
          <p:cNvSpPr txBox="1"/>
          <p:nvPr/>
        </p:nvSpPr>
        <p:spPr>
          <a:xfrm>
            <a:off x="1406652" y="2033108"/>
            <a:ext cx="7097788"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应配备专职或兼职食品安全管理人员，宜设立食品安全管理机构。</a:t>
            </a:r>
          </a:p>
        </p:txBody>
      </p:sp>
      <p:sp>
        <p:nvSpPr>
          <p:cNvPr id="5" name="object 5"/>
          <p:cNvSpPr txBox="1"/>
          <p:nvPr/>
        </p:nvSpPr>
        <p:spPr>
          <a:xfrm>
            <a:off x="1406652" y="2521364"/>
            <a:ext cx="10602019"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定期开展从业人员健康检查、食品安全培训考核及食品安全自查，及时消除食品安全隐患。</a:t>
            </a:r>
          </a:p>
          <a:p>
            <a:pPr marL="0" marR="0">
              <a:lnSpc>
                <a:spcPts val="2106"/>
              </a:lnSpc>
              <a:spcBef>
                <a:spcPts val="1733"/>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应建立从业人员健康管理制度、食品安全自查制度、食品进货查验记录制度、原料控制要求、过程控</a:t>
            </a:r>
          </a:p>
          <a:p>
            <a:pPr marL="286512" marR="0">
              <a:lnSpc>
                <a:spcPts val="2106"/>
              </a:lnSpc>
              <a:spcBef>
                <a:spcPts val="1786"/>
              </a:spcBef>
              <a:spcAft>
                <a:spcPct val="0"/>
              </a:spcAft>
            </a:pPr>
            <a:r>
              <a:rPr sz="1600">
                <a:solidFill>
                  <a:srgbClr val="000000"/>
                </a:solidFill>
                <a:latin typeface="KSKNBL+MicrosoftYaHei"/>
                <a:cs typeface="KSKNBL+MicrosoftYaHei"/>
              </a:rPr>
              <a:t>制要求、食品安全事故处置方案等。</a:t>
            </a:r>
          </a:p>
        </p:txBody>
      </p:sp>
      <p:sp>
        <p:nvSpPr>
          <p:cNvPr id="6" name="object 6"/>
          <p:cNvSpPr txBox="1"/>
          <p:nvPr/>
        </p:nvSpPr>
        <p:spPr>
          <a:xfrm>
            <a:off x="1406652" y="3984785"/>
            <a:ext cx="10839714"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将食品经营许可证、餐饮服务食品安全等级标识、日常监督检查结果记录表等公示在就餐区醒目位置。</a:t>
            </a:r>
          </a:p>
          <a:p>
            <a:pPr marL="0" marR="0">
              <a:lnSpc>
                <a:spcPts val="2106"/>
              </a:lnSpc>
              <a:spcBef>
                <a:spcPts val="1733"/>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宜在食谱上或食品盛取区、展示区，</a:t>
            </a:r>
            <a:r>
              <a:rPr sz="1600" b="1">
                <a:solidFill>
                  <a:srgbClr val="FF0000"/>
                </a:solidFill>
                <a:latin typeface="JLRFOE+MicrosoftYaHei-Bold"/>
                <a:cs typeface="JLRFOE+MicrosoftYaHei-Bold"/>
              </a:rPr>
              <a:t>公示</a:t>
            </a:r>
            <a:r>
              <a:rPr sz="1600">
                <a:solidFill>
                  <a:srgbClr val="000000"/>
                </a:solidFill>
                <a:latin typeface="KSKNBL+MicrosoftYaHei"/>
                <a:cs typeface="KSKNBL+MicrosoftYaHei"/>
              </a:rPr>
              <a:t>食品的主要原料及其来源、加工制作中添加的食品添加剂等。</a:t>
            </a:r>
          </a:p>
          <a:p>
            <a:pPr marL="0" marR="0">
              <a:lnSpc>
                <a:spcPts val="2106"/>
              </a:lnSpc>
              <a:spcBef>
                <a:spcPts val="1785"/>
              </a:spcBef>
              <a:spcAft>
                <a:spcPct val="0"/>
              </a:spcAft>
            </a:pPr>
            <a:r>
              <a:rPr sz="1600">
                <a:solidFill>
                  <a:srgbClr val="000000"/>
                </a:solidFill>
                <a:latin typeface="DGDPJP+Wingdings-Regular"/>
                <a:cs typeface="DGDPJP+Wingdings-Regular"/>
              </a:rPr>
              <a:t>➢</a:t>
            </a:r>
            <a:r>
              <a:rPr sz="1600" spc="584">
                <a:solidFill>
                  <a:srgbClr val="000000"/>
                </a:solidFill>
                <a:latin typeface="Times New Roman"/>
                <a:cs typeface="Times New Roman"/>
              </a:rPr>
              <a:t> </a:t>
            </a:r>
            <a:r>
              <a:rPr sz="1600">
                <a:solidFill>
                  <a:srgbClr val="000000"/>
                </a:solidFill>
                <a:latin typeface="KSKNBL+MicrosoftYaHei"/>
                <a:cs typeface="KSKNBL+MicrosoftYaHei"/>
              </a:rPr>
              <a:t>宜采用</a:t>
            </a:r>
            <a:r>
              <a:rPr sz="1600" b="1">
                <a:solidFill>
                  <a:srgbClr val="FF0000"/>
                </a:solidFill>
                <a:latin typeface="JLRFOE+MicrosoftYaHei-Bold"/>
                <a:cs typeface="JLRFOE+MicrosoftYaHei-Bold"/>
              </a:rPr>
              <a:t>“明厨亮灶”</a:t>
            </a:r>
            <a:r>
              <a:rPr sz="1600">
                <a:solidFill>
                  <a:srgbClr val="000000"/>
                </a:solidFill>
                <a:latin typeface="KSKNBL+MicrosoftYaHei"/>
                <a:cs typeface="KSKNBL+MicrosoftYaHei"/>
              </a:rPr>
              <a:t>方式，公开加工制作过程。</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28782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OJTRCQ+MicrosoftYaHei-Bold"/>
                <a:cs typeface="OJTRCQ+MicrosoftYaHei-Bold"/>
              </a:rPr>
              <a:t>食品安全自查</a:t>
            </a:r>
          </a:p>
        </p:txBody>
      </p:sp>
      <p:sp>
        <p:nvSpPr>
          <p:cNvPr id="4" name="object 4"/>
          <p:cNvSpPr txBox="1"/>
          <p:nvPr/>
        </p:nvSpPr>
        <p:spPr>
          <a:xfrm>
            <a:off x="1406652" y="1754284"/>
            <a:ext cx="10603768"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dirty="0">
                <a:solidFill>
                  <a:srgbClr val="000000"/>
                </a:solidFill>
                <a:latin typeface="AFNJUI+Wingdings-Regular"/>
                <a:cs typeface="AFNJUI+Wingdings-Regular"/>
              </a:rPr>
              <a:t>➢</a:t>
            </a:r>
            <a:r>
              <a:rPr sz="1600" spc="584" dirty="0">
                <a:solidFill>
                  <a:srgbClr val="000000"/>
                </a:solidFill>
                <a:latin typeface="Times New Roman"/>
                <a:cs typeface="Times New Roman"/>
              </a:rPr>
              <a:t> </a:t>
            </a:r>
            <a:r>
              <a:rPr sz="1600" dirty="0" err="1">
                <a:solidFill>
                  <a:srgbClr val="000000"/>
                </a:solidFill>
                <a:latin typeface="GHKQRS+MicrosoftYaHei"/>
                <a:cs typeface="GHKQRS+MicrosoftYaHei"/>
              </a:rPr>
              <a:t>制度自查：对食品安全制度的适用性，每年至少开展一次自查</a:t>
            </a:r>
            <a:r>
              <a:rPr sz="1600" dirty="0">
                <a:solidFill>
                  <a:srgbClr val="000000"/>
                </a:solidFill>
                <a:latin typeface="GHKQRS+MicrosoftYaHei"/>
                <a:cs typeface="GHKQRS+MicrosoftYaHei"/>
              </a:rPr>
              <a:t>。</a:t>
            </a:r>
            <a:r>
              <a:rPr sz="1600" dirty="0" err="1">
                <a:solidFill>
                  <a:srgbClr val="000000"/>
                </a:solidFill>
                <a:latin typeface="GHKQRS+MicrosoftYaHei"/>
                <a:cs typeface="GHKQRS+MicrosoftYaHei"/>
              </a:rPr>
              <a:t>在国家食品安全法律、法规、规章</a:t>
            </a:r>
            <a:r>
              <a:rPr sz="1600" dirty="0">
                <a:solidFill>
                  <a:srgbClr val="000000"/>
                </a:solidFill>
                <a:latin typeface="GHKQRS+MicrosoftYaHei"/>
                <a:cs typeface="GHKQRS+MicrosoftYaHei"/>
              </a:rPr>
              <a:t>、</a:t>
            </a:r>
          </a:p>
          <a:p>
            <a:pPr marL="286512" marR="0">
              <a:lnSpc>
                <a:spcPts val="2109"/>
              </a:lnSpc>
              <a:spcBef>
                <a:spcPts val="1730"/>
              </a:spcBef>
              <a:spcAft>
                <a:spcPct val="0"/>
              </a:spcAft>
            </a:pPr>
            <a:r>
              <a:rPr sz="1600" dirty="0" err="1">
                <a:solidFill>
                  <a:srgbClr val="000000"/>
                </a:solidFill>
                <a:latin typeface="GHKQRS+MicrosoftYaHei"/>
                <a:cs typeface="GHKQRS+MicrosoftYaHei"/>
              </a:rPr>
              <a:t>规范性文件和食品安全国家标准发生变化时，及时开展制度自查和修订</a:t>
            </a:r>
            <a:r>
              <a:rPr sz="1600" dirty="0">
                <a:solidFill>
                  <a:srgbClr val="000000"/>
                </a:solidFill>
                <a:latin typeface="GHKQRS+MicrosoftYaHei"/>
                <a:cs typeface="GHKQRS+MicrosoftYaHei"/>
              </a:rPr>
              <a:t>。</a:t>
            </a:r>
          </a:p>
          <a:p>
            <a:pPr marL="0" marR="0">
              <a:lnSpc>
                <a:spcPts val="2106"/>
              </a:lnSpc>
              <a:spcBef>
                <a:spcPts val="1785"/>
              </a:spcBef>
              <a:spcAft>
                <a:spcPct val="0"/>
              </a:spcAft>
            </a:pPr>
            <a:r>
              <a:rPr sz="1600" dirty="0">
                <a:solidFill>
                  <a:srgbClr val="000000"/>
                </a:solidFill>
                <a:latin typeface="AFNJUI+Wingdings-Regular"/>
                <a:cs typeface="AFNJUI+Wingdings-Regular"/>
              </a:rPr>
              <a:t>➢</a:t>
            </a:r>
            <a:r>
              <a:rPr sz="1600" spc="584" dirty="0">
                <a:solidFill>
                  <a:srgbClr val="000000"/>
                </a:solidFill>
                <a:latin typeface="Times New Roman"/>
                <a:cs typeface="Times New Roman"/>
              </a:rPr>
              <a:t> </a:t>
            </a:r>
            <a:r>
              <a:rPr sz="1600" dirty="0" err="1">
                <a:solidFill>
                  <a:srgbClr val="000000"/>
                </a:solidFill>
                <a:latin typeface="GHKQRS+MicrosoftYaHei"/>
                <a:cs typeface="GHKQRS+MicrosoftYaHei"/>
              </a:rPr>
              <a:t>定期自查：</a:t>
            </a:r>
            <a:r>
              <a:rPr sz="1600" b="1" dirty="0" err="1">
                <a:solidFill>
                  <a:srgbClr val="FF0000"/>
                </a:solidFill>
                <a:latin typeface="OJTRCQ+MicrosoftYaHei-Bold"/>
                <a:cs typeface="OJTRCQ+MicrosoftYaHei-Bold"/>
              </a:rPr>
              <a:t>特定餐饮服务提供者对其经营过程，应每周至少开展一次自查</a:t>
            </a:r>
            <a:r>
              <a:rPr sz="1600" dirty="0">
                <a:solidFill>
                  <a:srgbClr val="000000"/>
                </a:solidFill>
                <a:latin typeface="GHKQRS+MicrosoftYaHei"/>
                <a:cs typeface="GHKQRS+MicrosoftYaHei"/>
              </a:rPr>
              <a:t>。</a:t>
            </a:r>
            <a:r>
              <a:rPr sz="1600" dirty="0" err="1">
                <a:solidFill>
                  <a:srgbClr val="000000"/>
                </a:solidFill>
                <a:latin typeface="GHKQRS+MicrosoftYaHei"/>
                <a:cs typeface="GHKQRS+MicrosoftYaHei"/>
              </a:rPr>
              <a:t>定期自查的内容，应根据</a:t>
            </a:r>
            <a:endParaRPr sz="1600" dirty="0">
              <a:solidFill>
                <a:srgbClr val="000000"/>
              </a:solidFill>
              <a:latin typeface="GHKQRS+MicrosoftYaHei"/>
              <a:cs typeface="GHKQRS+MicrosoftYaHei"/>
            </a:endParaRPr>
          </a:p>
          <a:p>
            <a:pPr marL="286512" marR="0">
              <a:lnSpc>
                <a:spcPts val="2106"/>
              </a:lnSpc>
              <a:spcBef>
                <a:spcPts val="1733"/>
              </a:spcBef>
              <a:spcAft>
                <a:spcPct val="0"/>
              </a:spcAft>
            </a:pPr>
            <a:r>
              <a:rPr sz="1600" dirty="0" err="1">
                <a:solidFill>
                  <a:srgbClr val="000000"/>
                </a:solidFill>
                <a:latin typeface="GHKQRS+MicrosoftYaHei"/>
                <a:cs typeface="GHKQRS+MicrosoftYaHei"/>
              </a:rPr>
              <a:t>食品安全法律、法规、规章和本规范确定</a:t>
            </a:r>
            <a:r>
              <a:rPr sz="1600" dirty="0">
                <a:solidFill>
                  <a:srgbClr val="000000"/>
                </a:solidFill>
                <a:latin typeface="GHKQRS+MicrosoftYaHei"/>
                <a:cs typeface="GHKQRS+MicrosoftYaHei"/>
              </a:rPr>
              <a:t>。</a:t>
            </a:r>
          </a:p>
        </p:txBody>
      </p:sp>
      <p:sp>
        <p:nvSpPr>
          <p:cNvPr id="5" name="object 5"/>
          <p:cNvSpPr txBox="1"/>
          <p:nvPr/>
        </p:nvSpPr>
        <p:spPr>
          <a:xfrm>
            <a:off x="1406652" y="3705512"/>
            <a:ext cx="10602019"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AFNJUI+Wingdings-Regular"/>
                <a:cs typeface="AFNJUI+Wingdings-Regular"/>
              </a:rPr>
              <a:t>➢</a:t>
            </a:r>
            <a:r>
              <a:rPr sz="1600" spc="584">
                <a:solidFill>
                  <a:srgbClr val="000000"/>
                </a:solidFill>
                <a:latin typeface="Times New Roman"/>
                <a:cs typeface="Times New Roman"/>
              </a:rPr>
              <a:t> </a:t>
            </a:r>
            <a:r>
              <a:rPr sz="1600">
                <a:solidFill>
                  <a:srgbClr val="000000"/>
                </a:solidFill>
                <a:latin typeface="GHKQRS+MicrosoftYaHei"/>
                <a:cs typeface="GHKQRS+MicrosoftYaHei"/>
              </a:rPr>
              <a:t>专项自查：获知食品安全风险信息后，应立即开展专项自查。专项自查的重点内容应根据食品安全风</a:t>
            </a:r>
          </a:p>
          <a:p>
            <a:pPr marL="286512" marR="0">
              <a:lnSpc>
                <a:spcPts val="2106"/>
              </a:lnSpc>
              <a:spcBef>
                <a:spcPts val="1733"/>
              </a:spcBef>
              <a:spcAft>
                <a:spcPct val="0"/>
              </a:spcAft>
            </a:pPr>
            <a:r>
              <a:rPr sz="1600">
                <a:solidFill>
                  <a:srgbClr val="000000"/>
                </a:solidFill>
                <a:latin typeface="GHKQRS+MicrosoftYaHei"/>
                <a:cs typeface="GHKQRS+MicrosoftYaHei"/>
              </a:rPr>
              <a:t>险信息确定。</a:t>
            </a:r>
          </a:p>
        </p:txBody>
      </p:sp>
      <p:sp>
        <p:nvSpPr>
          <p:cNvPr id="6" name="object 6"/>
          <p:cNvSpPr txBox="1"/>
          <p:nvPr/>
        </p:nvSpPr>
        <p:spPr>
          <a:xfrm>
            <a:off x="1406652" y="4680872"/>
            <a:ext cx="10602019" cy="1548033"/>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AFNJUI+Wingdings-Regular"/>
                <a:cs typeface="AFNJUI+Wingdings-Regular"/>
              </a:rPr>
              <a:t>➢</a:t>
            </a:r>
            <a:r>
              <a:rPr sz="1600" spc="584">
                <a:solidFill>
                  <a:srgbClr val="000000"/>
                </a:solidFill>
                <a:latin typeface="Times New Roman"/>
                <a:cs typeface="Times New Roman"/>
              </a:rPr>
              <a:t> </a:t>
            </a:r>
            <a:r>
              <a:rPr sz="1600">
                <a:solidFill>
                  <a:srgbClr val="000000"/>
                </a:solidFill>
                <a:latin typeface="GHKQRS+MicrosoftYaHei"/>
                <a:cs typeface="GHKQRS+MicrosoftYaHei"/>
              </a:rPr>
              <a:t>对自查中发现的问题食品，应立即停止使用，存放在加贴醒目、牢固标识的专门区域，避免被误用，</a:t>
            </a:r>
          </a:p>
          <a:p>
            <a:pPr marL="286512" marR="0">
              <a:lnSpc>
                <a:spcPts val="2106"/>
              </a:lnSpc>
              <a:spcBef>
                <a:spcPts val="1736"/>
              </a:spcBef>
              <a:spcAft>
                <a:spcPct val="0"/>
              </a:spcAft>
            </a:pPr>
            <a:r>
              <a:rPr sz="1600">
                <a:solidFill>
                  <a:srgbClr val="000000"/>
                </a:solidFill>
                <a:latin typeface="GHKQRS+MicrosoftYaHei"/>
                <a:cs typeface="GHKQRS+MicrosoftYaHei"/>
              </a:rPr>
              <a:t>并采取退货、销毁等处理措施。对自查中发现的其他食品安全风险，应根据具体情况采取有效措施，</a:t>
            </a:r>
          </a:p>
          <a:p>
            <a:pPr marL="286512" marR="0">
              <a:lnSpc>
                <a:spcPts val="2106"/>
              </a:lnSpc>
              <a:spcBef>
                <a:spcPts val="1783"/>
              </a:spcBef>
              <a:spcAft>
                <a:spcPct val="0"/>
              </a:spcAft>
            </a:pPr>
            <a:r>
              <a:rPr sz="1600">
                <a:solidFill>
                  <a:srgbClr val="000000"/>
                </a:solidFill>
                <a:latin typeface="GHKQRS+MicrosoftYaHei"/>
                <a:cs typeface="GHKQRS+MicrosoftYaHei"/>
              </a:rPr>
              <a:t>防止对消费者造成伤害。</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929638" y="989305"/>
            <a:ext cx="2183891" cy="512961"/>
          </a:xfrm>
          <a:prstGeom prst="rect">
            <a:avLst/>
          </a:prstGeom>
        </p:spPr>
        <p:txBody>
          <a:bodyPr vert="horz" wrap="square" lIns="0" tIns="0" rIns="0" bIns="0" rtlCol="0">
            <a:spAutoFit/>
          </a:bodyPr>
          <a:lstStyle/>
          <a:p>
            <a:pPr marL="914400" marR="0">
              <a:lnSpc>
                <a:spcPts val="3995"/>
              </a:lnSpc>
              <a:spcBef>
                <a:spcPct val="0"/>
              </a:spcBef>
              <a:spcAft>
                <a:spcPct val="0"/>
              </a:spcAft>
            </a:pPr>
            <a:endParaRPr sz="4000" b="1" dirty="0">
              <a:solidFill>
                <a:srgbClr val="00B050"/>
              </a:solidFill>
              <a:latin typeface="CMADBC+MicrosoftYaHei-Bold"/>
              <a:cs typeface="CMADBC+MicrosoftYaHei-Bold"/>
            </a:endParaRPr>
          </a:p>
        </p:txBody>
      </p:sp>
      <p:sp>
        <p:nvSpPr>
          <p:cNvPr id="4" name="object 4"/>
          <p:cNvSpPr txBox="1"/>
          <p:nvPr/>
        </p:nvSpPr>
        <p:spPr>
          <a:xfrm>
            <a:off x="2844038" y="5049241"/>
            <a:ext cx="1269491" cy="631840"/>
          </a:xfrm>
          <a:prstGeom prst="rect">
            <a:avLst/>
          </a:prstGeom>
        </p:spPr>
        <p:txBody>
          <a:bodyPr vert="horz" wrap="square" lIns="0" tIns="0" rIns="0" bIns="0" rtlCol="0">
            <a:spAutoFit/>
          </a:bodyPr>
          <a:lstStyle/>
          <a:p>
            <a:pPr marL="0" marR="0">
              <a:lnSpc>
                <a:spcPts val="5274"/>
              </a:lnSpc>
              <a:spcBef>
                <a:spcPct val="0"/>
              </a:spcBef>
              <a:spcAft>
                <a:spcPct val="0"/>
              </a:spcAft>
            </a:pPr>
            <a:endParaRPr sz="4000" b="1" dirty="0">
              <a:solidFill>
                <a:srgbClr val="00B050"/>
              </a:solidFill>
              <a:latin typeface="CMADBC+MicrosoftYaHei-Bold"/>
              <a:cs typeface="CMADBC+MicrosoftYaHei-Bold"/>
            </a:endParaRPr>
          </a:p>
        </p:txBody>
      </p:sp>
      <p:sp>
        <p:nvSpPr>
          <p:cNvPr id="5" name="object 5"/>
          <p:cNvSpPr txBox="1"/>
          <p:nvPr/>
        </p:nvSpPr>
        <p:spPr>
          <a:xfrm>
            <a:off x="2844038" y="5556733"/>
            <a:ext cx="1269491" cy="631840"/>
          </a:xfrm>
          <a:prstGeom prst="rect">
            <a:avLst/>
          </a:prstGeom>
        </p:spPr>
        <p:txBody>
          <a:bodyPr vert="horz" wrap="square" lIns="0" tIns="0" rIns="0" bIns="0" rtlCol="0">
            <a:spAutoFit/>
          </a:bodyPr>
          <a:lstStyle/>
          <a:p>
            <a:pPr marL="0" marR="0">
              <a:lnSpc>
                <a:spcPts val="5274"/>
              </a:lnSpc>
              <a:spcBef>
                <a:spcPct val="0"/>
              </a:spcBef>
              <a:spcAft>
                <a:spcPct val="0"/>
              </a:spcAft>
            </a:pPr>
            <a:endParaRPr sz="4000" b="1" dirty="0">
              <a:solidFill>
                <a:srgbClr val="00B050"/>
              </a:solidFill>
              <a:latin typeface="CMADBC+MicrosoftYaHei-Bold"/>
              <a:cs typeface="CMADBC+MicrosoftYaHei-Bold"/>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DVGEJS+MicrosoftYaHei-Bold"/>
                <a:cs typeface="DVGEJS+MicrosoftYaHei-Bold"/>
              </a:rPr>
              <a:t>建筑结构</a:t>
            </a:r>
          </a:p>
        </p:txBody>
      </p:sp>
      <p:sp>
        <p:nvSpPr>
          <p:cNvPr id="4" name="object 4"/>
          <p:cNvSpPr txBox="1"/>
          <p:nvPr/>
        </p:nvSpPr>
        <p:spPr>
          <a:xfrm>
            <a:off x="1406652" y="1609690"/>
            <a:ext cx="10602395"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GEIPEN+Wingdings-Regular"/>
                <a:cs typeface="GEIPEN+Wingdings-Regular"/>
              </a:rPr>
              <a:t>➢</a:t>
            </a:r>
            <a:r>
              <a:rPr sz="1600" spc="584">
                <a:solidFill>
                  <a:srgbClr val="000000"/>
                </a:solidFill>
                <a:latin typeface="Times New Roman"/>
                <a:cs typeface="Times New Roman"/>
              </a:rPr>
              <a:t> </a:t>
            </a:r>
            <a:r>
              <a:rPr sz="1600">
                <a:solidFill>
                  <a:srgbClr val="000000"/>
                </a:solidFill>
                <a:latin typeface="OQAVMB+MicrosoftYaHei"/>
                <a:cs typeface="OQAVMB+MicrosoftYaHei"/>
              </a:rPr>
              <a:t>建筑结构应采用适当的耐用材料建造，坚固耐用，易于维修、清洁或消毒，地面、墙面、门窗、天花</a:t>
            </a:r>
          </a:p>
        </p:txBody>
      </p:sp>
      <p:sp>
        <p:nvSpPr>
          <p:cNvPr id="5" name="object 5"/>
          <p:cNvSpPr txBox="1"/>
          <p:nvPr/>
        </p:nvSpPr>
        <p:spPr>
          <a:xfrm>
            <a:off x="1406652" y="2098073"/>
            <a:ext cx="6161779" cy="1059997"/>
          </a:xfrm>
          <a:prstGeom prst="rect">
            <a:avLst/>
          </a:prstGeom>
        </p:spPr>
        <p:txBody>
          <a:bodyPr vert="horz" wrap="square" lIns="0" tIns="0" rIns="0" bIns="0" rtlCol="0">
            <a:spAutoFit/>
          </a:bodyPr>
          <a:lstStyle/>
          <a:p>
            <a:pPr marL="286512" marR="0">
              <a:lnSpc>
                <a:spcPts val="2106"/>
              </a:lnSpc>
              <a:spcBef>
                <a:spcPct val="0"/>
              </a:spcBef>
              <a:spcAft>
                <a:spcPct val="0"/>
              </a:spcAft>
            </a:pPr>
            <a:r>
              <a:rPr sz="1600">
                <a:solidFill>
                  <a:srgbClr val="000000"/>
                </a:solidFill>
                <a:latin typeface="OQAVMB+MicrosoftYaHei"/>
                <a:cs typeface="OQAVMB+MicrosoftYaHei"/>
              </a:rPr>
              <a:t>板等建筑围护结构的设置应能避免有害生物侵入和栖息。</a:t>
            </a:r>
          </a:p>
          <a:p>
            <a:pPr marL="0" marR="0">
              <a:lnSpc>
                <a:spcPts val="2106"/>
              </a:lnSpc>
              <a:spcBef>
                <a:spcPts val="1733"/>
              </a:spcBef>
              <a:spcAft>
                <a:spcPct val="0"/>
              </a:spcAft>
            </a:pPr>
            <a:r>
              <a:rPr sz="1600">
                <a:solidFill>
                  <a:srgbClr val="000000"/>
                </a:solidFill>
                <a:latin typeface="GEIPEN+Wingdings-Regular"/>
                <a:cs typeface="GEIPEN+Wingdings-Regular"/>
              </a:rPr>
              <a:t>➢</a:t>
            </a:r>
            <a:r>
              <a:rPr sz="1600" spc="584">
                <a:solidFill>
                  <a:srgbClr val="000000"/>
                </a:solidFill>
                <a:latin typeface="Times New Roman"/>
                <a:cs typeface="Times New Roman"/>
              </a:rPr>
              <a:t> </a:t>
            </a:r>
            <a:r>
              <a:rPr sz="1600">
                <a:solidFill>
                  <a:srgbClr val="000000"/>
                </a:solidFill>
                <a:latin typeface="OQAVMB+MicrosoftYaHei"/>
                <a:cs typeface="OQAVMB+MicrosoftYaHei"/>
              </a:rPr>
              <a:t>天花板宜距离地面</a:t>
            </a:r>
            <a:r>
              <a:rPr sz="1600">
                <a:solidFill>
                  <a:srgbClr val="000000"/>
                </a:solidFill>
                <a:latin typeface="LGGLRJ+MicrosoftYaHei"/>
                <a:cs typeface="LGGLRJ+MicrosoftYaHei"/>
              </a:rPr>
              <a:t>2.5m</a:t>
            </a:r>
            <a:r>
              <a:rPr sz="1600">
                <a:solidFill>
                  <a:srgbClr val="000000"/>
                </a:solidFill>
                <a:latin typeface="OQAVMB+MicrosoftYaHei"/>
                <a:cs typeface="OQAVMB+MicrosoftYaHei"/>
              </a:rPr>
              <a:t>以上。</a:t>
            </a:r>
          </a:p>
        </p:txBody>
      </p:sp>
      <p:sp>
        <p:nvSpPr>
          <p:cNvPr id="6" name="object 6"/>
          <p:cNvSpPr txBox="1"/>
          <p:nvPr/>
        </p:nvSpPr>
        <p:spPr>
          <a:xfrm>
            <a:off x="1406652" y="3073687"/>
            <a:ext cx="359283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EIPEN+Wingdings-Regular"/>
                <a:cs typeface="GEIPEN+Wingdings-Regular"/>
              </a:rPr>
              <a:t>➢</a:t>
            </a:r>
            <a:r>
              <a:rPr sz="1600" spc="584">
                <a:solidFill>
                  <a:srgbClr val="000000"/>
                </a:solidFill>
                <a:latin typeface="Times New Roman"/>
                <a:cs typeface="Times New Roman"/>
              </a:rPr>
              <a:t> </a:t>
            </a:r>
            <a:r>
              <a:rPr sz="1600">
                <a:solidFill>
                  <a:srgbClr val="000000"/>
                </a:solidFill>
                <a:latin typeface="OQAVMB+MicrosoftYaHei"/>
                <a:cs typeface="OQAVMB+MicrosoftYaHei"/>
              </a:rPr>
              <a:t>各类专间的墙裙应铺设到墙顶。</a:t>
            </a:r>
          </a:p>
        </p:txBody>
      </p:sp>
      <p:sp>
        <p:nvSpPr>
          <p:cNvPr id="7" name="object 7"/>
          <p:cNvSpPr txBox="1"/>
          <p:nvPr/>
        </p:nvSpPr>
        <p:spPr>
          <a:xfrm>
            <a:off x="1406652" y="3561367"/>
            <a:ext cx="10367583"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EIPEN+Wingdings-Regular"/>
                <a:cs typeface="GEIPEN+Wingdings-Regular"/>
              </a:rPr>
              <a:t>➢</a:t>
            </a:r>
            <a:r>
              <a:rPr sz="1600" spc="584">
                <a:solidFill>
                  <a:srgbClr val="000000"/>
                </a:solidFill>
                <a:latin typeface="Times New Roman"/>
                <a:cs typeface="Times New Roman"/>
              </a:rPr>
              <a:t> </a:t>
            </a:r>
            <a:r>
              <a:rPr sz="1600">
                <a:solidFill>
                  <a:srgbClr val="000000"/>
                </a:solidFill>
                <a:latin typeface="OQAVMB+MicrosoftYaHei"/>
                <a:cs typeface="OQAVMB+MicrosoftYaHei"/>
              </a:rPr>
              <a:t>与外界直接相通的门能自动关闭。</a:t>
            </a:r>
            <a:r>
              <a:rPr sz="1600">
                <a:solidFill>
                  <a:srgbClr val="FF0000"/>
                </a:solidFill>
                <a:latin typeface="OQAVMB+MicrosoftYaHei"/>
                <a:cs typeface="OQAVMB+MicrosoftYaHei"/>
              </a:rPr>
              <a:t>专间的门能自动关闭。专间的窗户为封闭式（用于传递食品的除</a:t>
            </a:r>
          </a:p>
          <a:p>
            <a:pPr marL="286512" marR="0">
              <a:lnSpc>
                <a:spcPts val="2106"/>
              </a:lnSpc>
              <a:spcBef>
                <a:spcPts val="1733"/>
              </a:spcBef>
              <a:spcAft>
                <a:spcPct val="0"/>
              </a:spcAft>
            </a:pPr>
            <a:r>
              <a:rPr sz="1600">
                <a:solidFill>
                  <a:srgbClr val="FF0000"/>
                </a:solidFill>
                <a:latin typeface="OQAVMB+MicrosoftYaHei"/>
                <a:cs typeface="OQAVMB+MicrosoftYaHei"/>
              </a:rPr>
              <a:t>外）。</a:t>
            </a:r>
          </a:p>
        </p:txBody>
      </p:sp>
      <p:sp>
        <p:nvSpPr>
          <p:cNvPr id="8" name="object 8"/>
          <p:cNvSpPr txBox="1"/>
          <p:nvPr/>
        </p:nvSpPr>
        <p:spPr>
          <a:xfrm>
            <a:off x="1406652" y="4537108"/>
            <a:ext cx="10839034"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GEIPEN+Wingdings-Regular"/>
                <a:cs typeface="GEIPEN+Wingdings-Regular"/>
              </a:rPr>
              <a:t>➢</a:t>
            </a:r>
            <a:r>
              <a:rPr sz="1600" spc="584">
                <a:solidFill>
                  <a:srgbClr val="FF0000"/>
                </a:solidFill>
                <a:latin typeface="Times New Roman"/>
                <a:cs typeface="Times New Roman"/>
              </a:rPr>
              <a:t> </a:t>
            </a:r>
            <a:r>
              <a:rPr sz="1600">
                <a:solidFill>
                  <a:srgbClr val="FF0000"/>
                </a:solidFill>
                <a:latin typeface="OQAVMB+MicrosoftYaHei"/>
                <a:cs typeface="OQAVMB+MicrosoftYaHei"/>
              </a:rPr>
              <a:t>清洁操作区不得设置明沟</a:t>
            </a:r>
            <a:r>
              <a:rPr sz="1600">
                <a:solidFill>
                  <a:srgbClr val="000000"/>
                </a:solidFill>
                <a:latin typeface="OQAVMB+MicrosoftYaHei"/>
                <a:cs typeface="OQAVMB+MicrosoftYaHei"/>
              </a:rPr>
              <a:t>，地漏应能防止废弃物流入及浊气逸出。就餐区不宜铺设地毯。如铺设地毯，</a:t>
            </a:r>
          </a:p>
          <a:p>
            <a:pPr marL="286512" marR="0">
              <a:lnSpc>
                <a:spcPts val="2106"/>
              </a:lnSpc>
              <a:spcBef>
                <a:spcPts val="1733"/>
              </a:spcBef>
              <a:spcAft>
                <a:spcPct val="0"/>
              </a:spcAft>
            </a:pPr>
            <a:r>
              <a:rPr sz="1600">
                <a:solidFill>
                  <a:srgbClr val="000000"/>
                </a:solidFill>
                <a:latin typeface="OQAVMB+MicrosoftYaHei"/>
                <a:cs typeface="OQAVMB+MicrosoftYaHei"/>
              </a:rPr>
              <a:t>应定期清洁，保持卫生。</a:t>
            </a:r>
          </a:p>
        </p:txBody>
      </p:sp>
      <p:sp>
        <p:nvSpPr>
          <p:cNvPr id="9" name="object 9"/>
          <p:cNvSpPr txBox="1"/>
          <p:nvPr/>
        </p:nvSpPr>
        <p:spPr>
          <a:xfrm>
            <a:off x="1406652" y="5512095"/>
            <a:ext cx="6629962"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1F497D"/>
                </a:solidFill>
                <a:latin typeface="GEIPEN+Wingdings-Regular"/>
                <a:cs typeface="GEIPEN+Wingdings-Regular"/>
              </a:rPr>
              <a:t>➢</a:t>
            </a:r>
            <a:r>
              <a:rPr sz="1600" spc="584">
                <a:solidFill>
                  <a:srgbClr val="1F497D"/>
                </a:solidFill>
                <a:latin typeface="Times New Roman"/>
                <a:cs typeface="Times New Roman"/>
              </a:rPr>
              <a:t> </a:t>
            </a:r>
            <a:r>
              <a:rPr sz="1600" b="1">
                <a:solidFill>
                  <a:srgbClr val="1F497D"/>
                </a:solidFill>
                <a:latin typeface="DVGEJS+MicrosoftYaHei-Bold"/>
                <a:cs typeface="DVGEJS+MicrosoftYaHei-Bold"/>
              </a:rPr>
              <a:t>就餐区不宜铺设地毯。如铺设地毯，应定期清洁，保持卫生。</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AVJWBW+MicrosoftYaHei-Bold"/>
                <a:cs typeface="AVJWBW+MicrosoftYaHei-Bold"/>
              </a:rPr>
              <a:t>食品安全管理</a:t>
            </a:r>
          </a:p>
          <a:p>
            <a:pPr marL="0" marR="0">
              <a:lnSpc>
                <a:spcPts val="2898"/>
              </a:lnSpc>
              <a:spcBef>
                <a:spcPts val="4001"/>
              </a:spcBef>
              <a:spcAft>
                <a:spcPct val="0"/>
              </a:spcAft>
            </a:pPr>
            <a:r>
              <a:rPr sz="2200" b="1">
                <a:solidFill>
                  <a:srgbClr val="D9D9D9"/>
                </a:solidFill>
                <a:latin typeface="AVJWBW+MicrosoftYaHei-Bold"/>
                <a:cs typeface="AVJWBW+MicrosoftYaHei-Bold"/>
              </a:rPr>
              <a:t>文件记录</a:t>
            </a:r>
            <a:r>
              <a:rPr sz="2200" b="1" spc="11476">
                <a:solidFill>
                  <a:srgbClr val="D9D9D9"/>
                </a:solidFill>
                <a:latin typeface="Times New Roman"/>
                <a:cs typeface="Times New Roman"/>
              </a:rPr>
              <a:t> </a:t>
            </a:r>
            <a:r>
              <a:rPr sz="2200" b="1">
                <a:solidFill>
                  <a:srgbClr val="D9D9D9"/>
                </a:solidFill>
                <a:latin typeface="AVJWBW+MicrosoftYaHei-Bold"/>
                <a:cs typeface="AVJWBW+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AVJWBW+MicrosoftYaHei-Bold"/>
                <a:cs typeface="AVJWBW+MicrosoftYaHei-Bold"/>
              </a:rPr>
              <a:t>检验检测</a:t>
            </a:r>
          </a:p>
          <a:p>
            <a:pPr marL="0" marR="0">
              <a:lnSpc>
                <a:spcPts val="2898"/>
              </a:lnSpc>
              <a:spcBef>
                <a:spcPts val="4003"/>
              </a:spcBef>
              <a:spcAft>
                <a:spcPct val="0"/>
              </a:spcAft>
            </a:pPr>
            <a:r>
              <a:rPr sz="2200" b="1">
                <a:solidFill>
                  <a:srgbClr val="D9D9D9"/>
                </a:solidFill>
                <a:latin typeface="AVJWBW+MicrosoftYaHei-Bold"/>
                <a:cs typeface="AVJWBW+MicrosoftYaHei-Bold"/>
              </a:rPr>
              <a:t>供餐用餐配送</a:t>
            </a:r>
          </a:p>
          <a:p>
            <a:pPr marL="1360297" marR="0">
              <a:lnSpc>
                <a:spcPts val="2901"/>
              </a:lnSpc>
              <a:spcBef>
                <a:spcPts val="3998"/>
              </a:spcBef>
              <a:spcAft>
                <a:spcPct val="0"/>
              </a:spcAft>
            </a:pPr>
            <a:r>
              <a:rPr sz="2200" b="1">
                <a:solidFill>
                  <a:srgbClr val="D9D9D9"/>
                </a:solidFill>
                <a:latin typeface="AVJWBW+MicrosoftYaHei-Bold"/>
                <a:cs typeface="AVJWBW+MicrosoftYaHei-Bold"/>
              </a:rPr>
              <a:t>加工制作</a:t>
            </a:r>
          </a:p>
        </p:txBody>
      </p:sp>
      <p:sp>
        <p:nvSpPr>
          <p:cNvPr id="5" name="object 5"/>
          <p:cNvSpPr txBox="1"/>
          <p:nvPr/>
        </p:nvSpPr>
        <p:spPr>
          <a:xfrm>
            <a:off x="8370696" y="2358821"/>
            <a:ext cx="1538605" cy="2540122"/>
          </a:xfrm>
          <a:prstGeom prst="rect">
            <a:avLst/>
          </a:prstGeom>
        </p:spPr>
        <p:txBody>
          <a:bodyPr vert="horz" wrap="square" lIns="0" tIns="0" rIns="0" bIns="0" rtlCol="0">
            <a:spAutoFit/>
          </a:bodyPr>
          <a:lstStyle/>
          <a:p>
            <a:pPr marL="3936" marR="0">
              <a:lnSpc>
                <a:spcPts val="2898"/>
              </a:lnSpc>
              <a:spcBef>
                <a:spcPct val="0"/>
              </a:spcBef>
              <a:spcAft>
                <a:spcPct val="0"/>
              </a:spcAft>
            </a:pPr>
            <a:r>
              <a:rPr sz="2200" b="1">
                <a:solidFill>
                  <a:srgbClr val="FF0000"/>
                </a:solidFill>
                <a:latin typeface="AVJWBW+MicrosoftYaHei-Bold"/>
                <a:cs typeface="AVJWBW+MicrosoftYaHei-Bold"/>
              </a:rPr>
              <a:t>人员要求</a:t>
            </a:r>
          </a:p>
          <a:p>
            <a:pPr marL="0" marR="0">
              <a:lnSpc>
                <a:spcPts val="2901"/>
              </a:lnSpc>
              <a:spcBef>
                <a:spcPts val="10900"/>
              </a:spcBef>
              <a:spcAft>
                <a:spcPct val="0"/>
              </a:spcAft>
            </a:pPr>
            <a:r>
              <a:rPr sz="2200" b="1">
                <a:solidFill>
                  <a:srgbClr val="D9D9D9"/>
                </a:solidFill>
                <a:latin typeface="AVJWBW+MicrosoftYaHei-Bold"/>
                <a:cs typeface="AVJWBW+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VJWBW+MicrosoftYaHei-Bold"/>
                <a:cs typeface="AVJWBW+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VJWBW+MicrosoftYaHei-Bold"/>
                <a:cs typeface="AVJWBW+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VJWBW+MicrosoftYaHei-Bold"/>
                <a:cs typeface="AVJWBW+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VJWBW+MicrosoftYaHei-Bold"/>
                <a:cs typeface="AVJWBW+MicrosoftYaHei-Bold"/>
              </a:rPr>
              <a:t>有害生物防治</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75029" y="415797"/>
            <a:ext cx="4495768" cy="1002461"/>
          </a:xfrm>
          <a:prstGeom prst="rect">
            <a:avLst/>
          </a:prstGeom>
        </p:spPr>
        <p:txBody>
          <a:bodyPr vert="horz" wrap="square" lIns="0" tIns="0" rIns="0" bIns="0" rtlCol="0">
            <a:spAutoFit/>
          </a:bodyPr>
          <a:lstStyle/>
          <a:p>
            <a:pPr marL="0" marR="0">
              <a:lnSpc>
                <a:spcPts val="3693"/>
              </a:lnSpc>
              <a:spcBef>
                <a:spcPct val="0"/>
              </a:spcBef>
              <a:spcAft>
                <a:spcPct val="0"/>
              </a:spcAft>
            </a:pPr>
            <a:r>
              <a:rPr sz="2800" b="1">
                <a:solidFill>
                  <a:srgbClr val="FF0000"/>
                </a:solidFill>
                <a:latin typeface="RCUEGT+MicrosoftYaHei-Bold"/>
                <a:cs typeface="RCUEGT+MicrosoftYaHei-Bold"/>
              </a:rPr>
              <a:t>从业人员污染食品途径：</a:t>
            </a:r>
          </a:p>
        </p:txBody>
      </p:sp>
      <p:sp>
        <p:nvSpPr>
          <p:cNvPr id="4" name="object 4"/>
          <p:cNvSpPr txBox="1"/>
          <p:nvPr/>
        </p:nvSpPr>
        <p:spPr>
          <a:xfrm>
            <a:off x="1347850" y="1649655"/>
            <a:ext cx="1485900" cy="64461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0000"/>
                </a:solidFill>
                <a:latin typeface="DVPATA+MicrosoftYaHei"/>
                <a:cs typeface="DVPATA+MicrosoftYaHei"/>
              </a:rPr>
              <a:t>不清洁的手</a:t>
            </a:r>
          </a:p>
        </p:txBody>
      </p:sp>
      <p:sp>
        <p:nvSpPr>
          <p:cNvPr id="5" name="object 5"/>
          <p:cNvSpPr txBox="1"/>
          <p:nvPr/>
        </p:nvSpPr>
        <p:spPr>
          <a:xfrm>
            <a:off x="5161534" y="1918396"/>
            <a:ext cx="2427732" cy="2468668"/>
          </a:xfrm>
          <a:prstGeom prst="rect">
            <a:avLst/>
          </a:prstGeom>
        </p:spPr>
        <p:txBody>
          <a:bodyPr vert="horz" wrap="square" lIns="0" tIns="0" rIns="0" bIns="0" rtlCol="0">
            <a:spAutoFit/>
          </a:bodyPr>
          <a:lstStyle/>
          <a:p>
            <a:pPr marL="0" marR="0">
              <a:lnSpc>
                <a:spcPts val="2262"/>
              </a:lnSpc>
              <a:spcBef>
                <a:spcPct val="0"/>
              </a:spcBef>
              <a:spcAft>
                <a:spcPct val="0"/>
              </a:spcAft>
            </a:pPr>
            <a:r>
              <a:rPr sz="2000" spc="15">
                <a:solidFill>
                  <a:srgbClr val="FFFFFF"/>
                </a:solidFill>
                <a:latin typeface="IIOQBP+FZYTK--GBK1-0"/>
                <a:cs typeface="IIOQBP+FZYTK--GBK1-0"/>
              </a:rPr>
              <a:t>消费者满意度下降</a:t>
            </a:r>
          </a:p>
          <a:p>
            <a:pPr marL="256031" marR="0">
              <a:lnSpc>
                <a:spcPts val="2262"/>
              </a:lnSpc>
              <a:spcBef>
                <a:spcPts val="11863"/>
              </a:spcBef>
              <a:spcAft>
                <a:spcPct val="0"/>
              </a:spcAft>
            </a:pPr>
            <a:r>
              <a:rPr sz="2000" spc="15">
                <a:solidFill>
                  <a:srgbClr val="FFFFFF"/>
                </a:solidFill>
                <a:latin typeface="IIOQBP+FZYTK--GBK1-0"/>
                <a:cs typeface="IIOQBP+FZYTK--GBK1-0"/>
              </a:rPr>
              <a:t>食品安全客诉</a:t>
            </a:r>
          </a:p>
        </p:txBody>
      </p:sp>
      <p:sp>
        <p:nvSpPr>
          <p:cNvPr id="6" name="object 6"/>
          <p:cNvSpPr txBox="1"/>
          <p:nvPr/>
        </p:nvSpPr>
        <p:spPr>
          <a:xfrm>
            <a:off x="10019665" y="2269600"/>
            <a:ext cx="1714500" cy="3525754"/>
          </a:xfrm>
          <a:prstGeom prst="rect">
            <a:avLst/>
          </a:prstGeom>
        </p:spPr>
        <p:txBody>
          <a:bodyPr vert="horz" wrap="square" lIns="0" tIns="0" rIns="0" bIns="0" rtlCol="0">
            <a:spAutoFit/>
          </a:bodyPr>
          <a:lstStyle/>
          <a:p>
            <a:pPr marL="114300" marR="0">
              <a:lnSpc>
                <a:spcPts val="2378"/>
              </a:lnSpc>
              <a:spcBef>
                <a:spcPct val="0"/>
              </a:spcBef>
              <a:spcAft>
                <a:spcPct val="0"/>
              </a:spcAft>
            </a:pPr>
            <a:r>
              <a:rPr sz="1800" b="1">
                <a:solidFill>
                  <a:srgbClr val="FF0000"/>
                </a:solidFill>
                <a:latin typeface="RCUEGT+MicrosoftYaHei-Bold"/>
                <a:cs typeface="RCUEGT+MicrosoftYaHei-Bold"/>
              </a:rPr>
              <a:t>毛发等异物</a:t>
            </a:r>
          </a:p>
          <a:p>
            <a:pPr marL="0" marR="0">
              <a:lnSpc>
                <a:spcPts val="2375"/>
              </a:lnSpc>
              <a:spcBef>
                <a:spcPts val="8917"/>
              </a:spcBef>
              <a:spcAft>
                <a:spcPct val="0"/>
              </a:spcAft>
            </a:pPr>
            <a:r>
              <a:rPr sz="1800" b="1">
                <a:solidFill>
                  <a:srgbClr val="FF0000"/>
                </a:solidFill>
                <a:latin typeface="RCUEGT+MicrosoftYaHei-Bold"/>
                <a:cs typeface="RCUEGT+MicrosoftYaHei-Bold"/>
              </a:rPr>
              <a:t>大肠菌群超标</a:t>
            </a:r>
          </a:p>
          <a:p>
            <a:pPr marL="114300" marR="0">
              <a:lnSpc>
                <a:spcPts val="2378"/>
              </a:lnSpc>
              <a:spcBef>
                <a:spcPts val="8961"/>
              </a:spcBef>
              <a:spcAft>
                <a:spcPct val="0"/>
              </a:spcAft>
            </a:pPr>
            <a:r>
              <a:rPr sz="1800" b="1">
                <a:solidFill>
                  <a:srgbClr val="FF0000"/>
                </a:solidFill>
                <a:latin typeface="RCUEGT+MicrosoftYaHei-Bold"/>
                <a:cs typeface="RCUEGT+MicrosoftYaHei-Bold"/>
              </a:rPr>
              <a:t>致病菌感染</a:t>
            </a:r>
          </a:p>
        </p:txBody>
      </p:sp>
      <p:sp>
        <p:nvSpPr>
          <p:cNvPr id="7" name="object 7"/>
          <p:cNvSpPr txBox="1"/>
          <p:nvPr/>
        </p:nvSpPr>
        <p:spPr>
          <a:xfrm>
            <a:off x="1119225" y="2658035"/>
            <a:ext cx="1943100" cy="64461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0000"/>
                </a:solidFill>
                <a:latin typeface="DVPATA+MicrosoftYaHei"/>
                <a:cs typeface="DVPATA+MicrosoftYaHei"/>
              </a:rPr>
              <a:t>不清洁的工作服</a:t>
            </a:r>
          </a:p>
        </p:txBody>
      </p:sp>
      <p:sp>
        <p:nvSpPr>
          <p:cNvPr id="8" name="object 8"/>
          <p:cNvSpPr txBox="1"/>
          <p:nvPr/>
        </p:nvSpPr>
        <p:spPr>
          <a:xfrm>
            <a:off x="1233525" y="3573324"/>
            <a:ext cx="1714500" cy="91893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0000"/>
                </a:solidFill>
                <a:latin typeface="DVPATA+MicrosoftYaHei"/>
                <a:cs typeface="DVPATA+MicrosoftYaHei"/>
              </a:rPr>
              <a:t>有碍食品安全</a:t>
            </a:r>
          </a:p>
          <a:p>
            <a:pPr marL="457225" marR="0">
              <a:lnSpc>
                <a:spcPts val="2160"/>
              </a:lnSpc>
              <a:spcBef>
                <a:spcPct val="0"/>
              </a:spcBef>
              <a:spcAft>
                <a:spcPct val="0"/>
              </a:spcAft>
            </a:pPr>
            <a:r>
              <a:rPr sz="1800">
                <a:solidFill>
                  <a:srgbClr val="FF0000"/>
                </a:solidFill>
                <a:latin typeface="DVPATA+MicrosoftYaHei"/>
                <a:cs typeface="DVPATA+MicrosoftYaHei"/>
              </a:rPr>
              <a:t>疾病</a:t>
            </a:r>
          </a:p>
        </p:txBody>
      </p:sp>
      <p:sp>
        <p:nvSpPr>
          <p:cNvPr id="9" name="object 9"/>
          <p:cNvSpPr txBox="1"/>
          <p:nvPr/>
        </p:nvSpPr>
        <p:spPr>
          <a:xfrm>
            <a:off x="1233525" y="4609644"/>
            <a:ext cx="1714500" cy="91893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0000"/>
                </a:solidFill>
                <a:latin typeface="DVPATA+MicrosoftYaHei"/>
                <a:cs typeface="DVPATA+MicrosoftYaHei"/>
              </a:rPr>
              <a:t>咳嗽、打喷嚏</a:t>
            </a:r>
          </a:p>
          <a:p>
            <a:pPr marL="0" marR="0">
              <a:lnSpc>
                <a:spcPts val="2159"/>
              </a:lnSpc>
              <a:spcBef>
                <a:spcPct val="0"/>
              </a:spcBef>
              <a:spcAft>
                <a:spcPct val="0"/>
              </a:spcAft>
            </a:pPr>
            <a:r>
              <a:rPr sz="1800">
                <a:solidFill>
                  <a:srgbClr val="FF0000"/>
                </a:solidFill>
                <a:latin typeface="DVPATA+MicrosoftYaHei"/>
                <a:cs typeface="DVPATA+MicrosoftYaHei"/>
              </a:rPr>
              <a:t>吐口水等行为</a:t>
            </a:r>
          </a:p>
        </p:txBody>
      </p:sp>
      <p:sp>
        <p:nvSpPr>
          <p:cNvPr id="10" name="object 10"/>
          <p:cNvSpPr txBox="1"/>
          <p:nvPr/>
        </p:nvSpPr>
        <p:spPr>
          <a:xfrm>
            <a:off x="5033517" y="5519253"/>
            <a:ext cx="2683763" cy="668315"/>
          </a:xfrm>
          <a:prstGeom prst="rect">
            <a:avLst/>
          </a:prstGeom>
        </p:spPr>
        <p:txBody>
          <a:bodyPr vert="horz" wrap="square" lIns="0" tIns="0" rIns="0" bIns="0" rtlCol="0">
            <a:spAutoFit/>
          </a:bodyPr>
          <a:lstStyle/>
          <a:p>
            <a:pPr marL="0" marR="0">
              <a:lnSpc>
                <a:spcPts val="2262"/>
              </a:lnSpc>
              <a:spcBef>
                <a:spcPct val="0"/>
              </a:spcBef>
              <a:spcAft>
                <a:spcPct val="0"/>
              </a:spcAft>
            </a:pPr>
            <a:r>
              <a:rPr sz="2000" spc="15">
                <a:solidFill>
                  <a:srgbClr val="FFFFFF"/>
                </a:solidFill>
                <a:latin typeface="IIOQBP+FZYTK--GBK1-0"/>
                <a:cs typeface="IIOQBP+FZYTK--GBK1-0"/>
              </a:rPr>
              <a:t>停业整顿、罚款闭店</a:t>
            </a:r>
          </a:p>
        </p:txBody>
      </p:sp>
      <p:sp>
        <p:nvSpPr>
          <p:cNvPr id="11" name="object 11"/>
          <p:cNvSpPr txBox="1"/>
          <p:nvPr/>
        </p:nvSpPr>
        <p:spPr>
          <a:xfrm>
            <a:off x="1347850" y="5617897"/>
            <a:ext cx="1485900" cy="91893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0000"/>
                </a:solidFill>
                <a:latin typeface="DVPATA+MicrosoftYaHei"/>
                <a:cs typeface="DVPATA+MicrosoftYaHei"/>
              </a:rPr>
              <a:t>进食、饮水</a:t>
            </a:r>
          </a:p>
          <a:p>
            <a:pPr marL="342900" marR="0">
              <a:lnSpc>
                <a:spcPts val="2160"/>
              </a:lnSpc>
              <a:spcBef>
                <a:spcPct val="0"/>
              </a:spcBef>
              <a:spcAft>
                <a:spcPct val="0"/>
              </a:spcAft>
            </a:pPr>
            <a:r>
              <a:rPr sz="1800">
                <a:solidFill>
                  <a:srgbClr val="FF0000"/>
                </a:solidFill>
                <a:latin typeface="DVPATA+MicrosoftYaHei"/>
                <a:cs typeface="DVPATA+MicrosoftYaHei"/>
              </a:rPr>
              <a:t>吸烟</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NIIHGI+MicrosoftYaHei-Bold"/>
                <a:cs typeface="NIIHGI+MicrosoftYaHei-Bold"/>
              </a:rPr>
              <a:t>从业人员健康管理要求</a:t>
            </a:r>
          </a:p>
        </p:txBody>
      </p:sp>
      <p:sp>
        <p:nvSpPr>
          <p:cNvPr id="4" name="object 4"/>
          <p:cNvSpPr txBox="1"/>
          <p:nvPr/>
        </p:nvSpPr>
        <p:spPr>
          <a:xfrm>
            <a:off x="3428365" y="2257458"/>
            <a:ext cx="896589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TADDSF+Wingdings-Regular"/>
                <a:cs typeface="TADDSF+Wingdings-Regular"/>
              </a:rPr>
              <a:t>➢</a:t>
            </a:r>
            <a:r>
              <a:rPr sz="1600" spc="584">
                <a:solidFill>
                  <a:srgbClr val="000000"/>
                </a:solidFill>
                <a:latin typeface="Times New Roman"/>
                <a:cs typeface="Times New Roman"/>
              </a:rPr>
              <a:t> </a:t>
            </a:r>
            <a:r>
              <a:rPr sz="1600">
                <a:solidFill>
                  <a:srgbClr val="000000"/>
                </a:solidFill>
                <a:latin typeface="PCHMFI+MicrosoftYaHei"/>
                <a:cs typeface="PCHMFI+MicrosoftYaHei"/>
              </a:rPr>
              <a:t>从事</a:t>
            </a:r>
            <a:r>
              <a:rPr sz="1600">
                <a:solidFill>
                  <a:srgbClr val="FF0000"/>
                </a:solidFill>
                <a:latin typeface="PCHMFI+MicrosoftYaHei"/>
                <a:cs typeface="PCHMFI+MicrosoftYaHei"/>
              </a:rPr>
              <a:t>接触直接入口食品</a:t>
            </a:r>
            <a:r>
              <a:rPr sz="1600">
                <a:solidFill>
                  <a:srgbClr val="000000"/>
                </a:solidFill>
                <a:latin typeface="PCHMFI+MicrosoftYaHei"/>
                <a:cs typeface="PCHMFI+MicrosoftYaHei"/>
              </a:rPr>
              <a:t>工作（清洁操作区内的加工制作及切菜、配菜、烹饪、传菜、</a:t>
            </a:r>
          </a:p>
        </p:txBody>
      </p:sp>
      <p:sp>
        <p:nvSpPr>
          <p:cNvPr id="5" name="object 5"/>
          <p:cNvSpPr txBox="1"/>
          <p:nvPr/>
        </p:nvSpPr>
        <p:spPr>
          <a:xfrm>
            <a:off x="3714877" y="2696370"/>
            <a:ext cx="8635965" cy="1450395"/>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PCHMFI+MicrosoftYaHei"/>
                <a:cs typeface="PCHMFI+MicrosoftYaHei"/>
              </a:rPr>
              <a:t>餐饮具清洗消毒）的从业人员（包括新参加和临时参加工作的从业人员，下同）应取</a:t>
            </a:r>
          </a:p>
          <a:p>
            <a:pPr marL="0" marR="0">
              <a:lnSpc>
                <a:spcPts val="2106"/>
              </a:lnSpc>
              <a:spcBef>
                <a:spcPts val="1351"/>
              </a:spcBef>
              <a:spcAft>
                <a:spcPct val="0"/>
              </a:spcAft>
            </a:pPr>
            <a:r>
              <a:rPr sz="1600">
                <a:solidFill>
                  <a:srgbClr val="000000"/>
                </a:solidFill>
                <a:latin typeface="PCHMFI+MicrosoftYaHei"/>
                <a:cs typeface="PCHMFI+MicrosoftYaHei"/>
              </a:rPr>
              <a:t>得健康证明后方可上岗，并每年进行健康检查取得健康证明，必要时应进行临时健康</a:t>
            </a:r>
          </a:p>
          <a:p>
            <a:pPr marL="0" marR="0">
              <a:lnSpc>
                <a:spcPts val="2106"/>
              </a:lnSpc>
              <a:spcBef>
                <a:spcPts val="1349"/>
              </a:spcBef>
              <a:spcAft>
                <a:spcPct val="0"/>
              </a:spcAft>
            </a:pPr>
            <a:r>
              <a:rPr sz="1600">
                <a:solidFill>
                  <a:srgbClr val="000000"/>
                </a:solidFill>
                <a:latin typeface="PCHMFI+MicrosoftYaHei"/>
                <a:cs typeface="PCHMFI+MicrosoftYaHei"/>
              </a:rPr>
              <a:t>检查。</a:t>
            </a:r>
          </a:p>
        </p:txBody>
      </p:sp>
      <p:sp>
        <p:nvSpPr>
          <p:cNvPr id="6" name="object 6"/>
          <p:cNvSpPr txBox="1"/>
          <p:nvPr/>
        </p:nvSpPr>
        <p:spPr>
          <a:xfrm>
            <a:off x="3428365" y="4013360"/>
            <a:ext cx="8965453" cy="1450522"/>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TADDSF+Wingdings-Regular"/>
                <a:cs typeface="TADDSF+Wingdings-Regular"/>
              </a:rPr>
              <a:t>➢</a:t>
            </a:r>
            <a:r>
              <a:rPr sz="1600" spc="584">
                <a:solidFill>
                  <a:srgbClr val="000000"/>
                </a:solidFill>
                <a:latin typeface="Times New Roman"/>
                <a:cs typeface="Times New Roman"/>
              </a:rPr>
              <a:t> </a:t>
            </a:r>
            <a:r>
              <a:rPr sz="1600">
                <a:solidFill>
                  <a:srgbClr val="000000"/>
                </a:solidFill>
                <a:latin typeface="PCHMFI+MicrosoftYaHei"/>
                <a:cs typeface="PCHMFI+MicrosoftYaHei"/>
              </a:rPr>
              <a:t>患有霍乱、细菌性和阿米巴性痢疾、伤寒和副伤寒、病毒性肝炎（甲型、戊型）、活</a:t>
            </a:r>
          </a:p>
          <a:p>
            <a:pPr marL="286511" marR="0">
              <a:lnSpc>
                <a:spcPts val="2106"/>
              </a:lnSpc>
              <a:spcBef>
                <a:spcPts val="1352"/>
              </a:spcBef>
              <a:spcAft>
                <a:spcPct val="0"/>
              </a:spcAft>
            </a:pPr>
            <a:r>
              <a:rPr sz="1600">
                <a:solidFill>
                  <a:srgbClr val="000000"/>
                </a:solidFill>
                <a:latin typeface="PCHMFI+MicrosoftYaHei"/>
                <a:cs typeface="PCHMFI+MicrosoftYaHei"/>
              </a:rPr>
              <a:t>动性肺结核、化脓性或者渗出性皮肤病等国务院卫生行政部门规定的有碍食品安全疾</a:t>
            </a:r>
          </a:p>
          <a:p>
            <a:pPr marL="286511" marR="0">
              <a:lnSpc>
                <a:spcPts val="2106"/>
              </a:lnSpc>
              <a:spcBef>
                <a:spcPts val="1349"/>
              </a:spcBef>
              <a:spcAft>
                <a:spcPct val="0"/>
              </a:spcAft>
            </a:pPr>
            <a:r>
              <a:rPr sz="1600">
                <a:solidFill>
                  <a:srgbClr val="000000"/>
                </a:solidFill>
                <a:latin typeface="PCHMFI+MicrosoftYaHei"/>
                <a:cs typeface="PCHMFI+MicrosoftYaHei"/>
              </a:rPr>
              <a:t>病的人员，不得从事接触直接入口食品的工作。</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03525" y="1492827"/>
            <a:ext cx="560832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BAQBRC+MicrosoftYaHei-Bold"/>
                <a:cs typeface="BAQBRC+MicrosoftYaHei-Bold"/>
              </a:rPr>
              <a:t>下列不属于有碍食品安全的疾病是：</a:t>
            </a:r>
          </a:p>
        </p:txBody>
      </p:sp>
      <p:sp>
        <p:nvSpPr>
          <p:cNvPr id="4" name="object 4"/>
          <p:cNvSpPr txBox="1"/>
          <p:nvPr/>
        </p:nvSpPr>
        <p:spPr>
          <a:xfrm>
            <a:off x="3105276" y="2588098"/>
            <a:ext cx="1066434"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VIUKNV+MicrosoftYaHei-Bold"/>
                <a:cs typeface="VIUKNV+MicrosoftYaHei-Bold"/>
              </a:rPr>
              <a:t>A</a:t>
            </a:r>
            <a:r>
              <a:rPr sz="1600" b="1">
                <a:solidFill>
                  <a:srgbClr val="FFFFFF"/>
                </a:solidFill>
                <a:latin typeface="BAQBRC+MicrosoftYaHei-Bold"/>
                <a:cs typeface="BAQBRC+MicrosoftYaHei-Bold"/>
              </a:rPr>
              <a:t>、霍乱</a:t>
            </a:r>
          </a:p>
        </p:txBody>
      </p:sp>
      <p:sp>
        <p:nvSpPr>
          <p:cNvPr id="5" name="object 5"/>
          <p:cNvSpPr txBox="1"/>
          <p:nvPr/>
        </p:nvSpPr>
        <p:spPr>
          <a:xfrm>
            <a:off x="3105276" y="3027713"/>
            <a:ext cx="1659635" cy="1011229"/>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VIUKNV+MicrosoftYaHei-Bold"/>
                <a:cs typeface="VIUKNV+MicrosoftYaHei-Bold"/>
              </a:rPr>
              <a:t>B</a:t>
            </a:r>
            <a:r>
              <a:rPr sz="1600" b="1">
                <a:solidFill>
                  <a:srgbClr val="FFFFFF"/>
                </a:solidFill>
                <a:latin typeface="BAQBRC+MicrosoftYaHei-Bold"/>
                <a:cs typeface="BAQBRC+MicrosoftYaHei-Bold"/>
              </a:rPr>
              <a:t>、细菌性痢疾</a:t>
            </a:r>
          </a:p>
          <a:p>
            <a:pPr marL="0" marR="0">
              <a:lnSpc>
                <a:spcPts val="2106"/>
              </a:lnSpc>
              <a:spcBef>
                <a:spcPts val="1399"/>
              </a:spcBef>
              <a:spcAft>
                <a:spcPct val="0"/>
              </a:spcAft>
            </a:pPr>
            <a:r>
              <a:rPr sz="1600" b="1">
                <a:solidFill>
                  <a:srgbClr val="FFFFFF"/>
                </a:solidFill>
                <a:latin typeface="VIUKNV+MicrosoftYaHei-Bold"/>
                <a:cs typeface="VIUKNV+MicrosoftYaHei-Bold"/>
              </a:rPr>
              <a:t>C</a:t>
            </a:r>
            <a:r>
              <a:rPr sz="1600" b="1">
                <a:solidFill>
                  <a:srgbClr val="FFFFFF"/>
                </a:solidFill>
                <a:latin typeface="BAQBRC+MicrosoftYaHei-Bold"/>
                <a:cs typeface="BAQBRC+MicrosoftYaHei-Bold"/>
              </a:rPr>
              <a:t>、乙肝</a:t>
            </a:r>
          </a:p>
        </p:txBody>
      </p:sp>
      <p:sp>
        <p:nvSpPr>
          <p:cNvPr id="6" name="object 6"/>
          <p:cNvSpPr txBox="1"/>
          <p:nvPr/>
        </p:nvSpPr>
        <p:spPr>
          <a:xfrm>
            <a:off x="3105276" y="3905215"/>
            <a:ext cx="1886450" cy="1011806"/>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VIUKNV+MicrosoftYaHei-Bold"/>
                <a:cs typeface="VIUKNV+MicrosoftYaHei-Bold"/>
              </a:rPr>
              <a:t>D</a:t>
            </a:r>
            <a:r>
              <a:rPr sz="1600" b="1">
                <a:solidFill>
                  <a:srgbClr val="FFFFFF"/>
                </a:solidFill>
                <a:latin typeface="BAQBRC+MicrosoftYaHei-Bold"/>
                <a:cs typeface="BAQBRC+MicrosoftYaHei-Bold"/>
              </a:rPr>
              <a:t>、活动性肺结核</a:t>
            </a:r>
          </a:p>
          <a:p>
            <a:pPr marL="0" marR="0">
              <a:lnSpc>
                <a:spcPts val="2106"/>
              </a:lnSpc>
              <a:spcBef>
                <a:spcPts val="1351"/>
              </a:spcBef>
              <a:spcAft>
                <a:spcPct val="0"/>
              </a:spcAft>
            </a:pPr>
            <a:r>
              <a:rPr sz="1600" b="1">
                <a:solidFill>
                  <a:srgbClr val="FFFFFF"/>
                </a:solidFill>
                <a:latin typeface="VIUKNV+MicrosoftYaHei-Bold"/>
                <a:cs typeface="VIUKNV+MicrosoftYaHei-Bold"/>
              </a:rPr>
              <a:t>E</a:t>
            </a:r>
            <a:r>
              <a:rPr sz="1600" b="1">
                <a:solidFill>
                  <a:srgbClr val="FFFFFF"/>
                </a:solidFill>
                <a:latin typeface="BAQBRC+MicrosoftYaHei-Bold"/>
                <a:cs typeface="BAQBRC+MicrosoftYaHei-Bold"/>
              </a:rPr>
              <a:t>、化脓性皮肤病</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RTKPQT+MicrosoftYaHei-Bold"/>
                <a:cs typeface="RTKPQT+MicrosoftYaHei-Bold"/>
              </a:rPr>
              <a:t>从业人员健康管理要求</a:t>
            </a:r>
          </a:p>
        </p:txBody>
      </p:sp>
      <p:sp>
        <p:nvSpPr>
          <p:cNvPr id="4" name="object 4"/>
          <p:cNvSpPr txBox="1"/>
          <p:nvPr/>
        </p:nvSpPr>
        <p:spPr>
          <a:xfrm>
            <a:off x="4508627" y="2230280"/>
            <a:ext cx="7568511" cy="2328600"/>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1F497D"/>
                </a:solidFill>
                <a:latin typeface="OEKDGQ+Wingdings-Regular"/>
                <a:cs typeface="OEKDGQ+Wingdings-Regular"/>
              </a:rPr>
              <a:t>➢</a:t>
            </a:r>
            <a:r>
              <a:rPr sz="1600" spc="584">
                <a:solidFill>
                  <a:srgbClr val="1F497D"/>
                </a:solidFill>
                <a:latin typeface="Times New Roman"/>
                <a:cs typeface="Times New Roman"/>
              </a:rPr>
              <a:t> </a:t>
            </a:r>
            <a:r>
              <a:rPr sz="1600" b="1">
                <a:solidFill>
                  <a:srgbClr val="1F497D"/>
                </a:solidFill>
                <a:latin typeface="RTKPQT+MicrosoftYaHei-Bold"/>
                <a:cs typeface="RTKPQT+MicrosoftYaHei-Bold"/>
              </a:rPr>
              <a:t>食品安全管理人员应每天对从业人员上岗前的健康状况进行检查。</a:t>
            </a:r>
            <a:r>
              <a:rPr sz="1600">
                <a:solidFill>
                  <a:srgbClr val="000000"/>
                </a:solidFill>
                <a:latin typeface="TMJINJ+MicrosoftYaHei"/>
                <a:cs typeface="TMJINJ+MicrosoftYaHei"/>
              </a:rPr>
              <a:t>患</a:t>
            </a:r>
          </a:p>
          <a:p>
            <a:pPr marL="286511" marR="0">
              <a:lnSpc>
                <a:spcPts val="2106"/>
              </a:lnSpc>
              <a:spcBef>
                <a:spcPts val="1352"/>
              </a:spcBef>
              <a:spcAft>
                <a:spcPct val="0"/>
              </a:spcAft>
            </a:pPr>
            <a:r>
              <a:rPr sz="1600">
                <a:solidFill>
                  <a:srgbClr val="000000"/>
                </a:solidFill>
                <a:latin typeface="TMJINJ+MicrosoftYaHei"/>
                <a:cs typeface="TMJINJ+MicrosoftYaHei"/>
              </a:rPr>
              <a:t>有发热、腹泻、咽部炎症等病症及皮肤有伤口或感染的从业人员，应</a:t>
            </a:r>
          </a:p>
          <a:p>
            <a:pPr marL="286511" marR="0">
              <a:lnSpc>
                <a:spcPts val="2106"/>
              </a:lnSpc>
              <a:spcBef>
                <a:spcPts val="1349"/>
              </a:spcBef>
              <a:spcAft>
                <a:spcPct val="0"/>
              </a:spcAft>
            </a:pPr>
            <a:r>
              <a:rPr sz="1600">
                <a:solidFill>
                  <a:srgbClr val="000000"/>
                </a:solidFill>
                <a:latin typeface="TMJINJ+MicrosoftYaHei"/>
                <a:cs typeface="TMJINJ+MicrosoftYaHei"/>
              </a:rPr>
              <a:t>主动向食品安全管理人员等报告，暂停从事接触直接入口食品的工作，</a:t>
            </a:r>
          </a:p>
          <a:p>
            <a:pPr marL="286511" marR="0">
              <a:lnSpc>
                <a:spcPts val="2106"/>
              </a:lnSpc>
              <a:spcBef>
                <a:spcPts val="1399"/>
              </a:spcBef>
              <a:spcAft>
                <a:spcPct val="0"/>
              </a:spcAft>
            </a:pPr>
            <a:r>
              <a:rPr sz="1600">
                <a:solidFill>
                  <a:srgbClr val="000000"/>
                </a:solidFill>
                <a:latin typeface="TMJINJ+MicrosoftYaHei"/>
                <a:cs typeface="TMJINJ+MicrosoftYaHei"/>
              </a:rPr>
              <a:t>必要时进行临时健康检查，待查明原因并将有碍食品安全的疾病治愈</a:t>
            </a:r>
          </a:p>
          <a:p>
            <a:pPr marL="286511" marR="0">
              <a:lnSpc>
                <a:spcPts val="2106"/>
              </a:lnSpc>
              <a:spcBef>
                <a:spcPts val="1301"/>
              </a:spcBef>
              <a:spcAft>
                <a:spcPct val="0"/>
              </a:spcAft>
            </a:pPr>
            <a:r>
              <a:rPr sz="1600">
                <a:solidFill>
                  <a:srgbClr val="000000"/>
                </a:solidFill>
                <a:latin typeface="TMJINJ+MicrosoftYaHei"/>
                <a:cs typeface="TMJINJ+MicrosoftYaHei"/>
              </a:rPr>
              <a:t>后方可重新上岗。</a:t>
            </a:r>
          </a:p>
        </p:txBody>
      </p:sp>
      <p:sp>
        <p:nvSpPr>
          <p:cNvPr id="5" name="object 5"/>
          <p:cNvSpPr txBox="1"/>
          <p:nvPr/>
        </p:nvSpPr>
        <p:spPr>
          <a:xfrm>
            <a:off x="4508627" y="4425475"/>
            <a:ext cx="7332148" cy="1011229"/>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EKDGQ+Wingdings-Regular"/>
                <a:cs typeface="OEKDGQ+Wingdings-Regular"/>
              </a:rPr>
              <a:t>➢</a:t>
            </a:r>
            <a:r>
              <a:rPr sz="1600" spc="584">
                <a:solidFill>
                  <a:srgbClr val="000000"/>
                </a:solidFill>
                <a:latin typeface="Times New Roman"/>
                <a:cs typeface="Times New Roman"/>
              </a:rPr>
              <a:t> </a:t>
            </a:r>
            <a:r>
              <a:rPr sz="1600">
                <a:solidFill>
                  <a:srgbClr val="000000"/>
                </a:solidFill>
                <a:latin typeface="TMJINJ+MicrosoftYaHei"/>
                <a:cs typeface="TMJINJ+MicrosoftYaHei"/>
              </a:rPr>
              <a:t>手部有伤口的从业人员，使用的</a:t>
            </a:r>
            <a:r>
              <a:rPr sz="1600" b="1">
                <a:solidFill>
                  <a:srgbClr val="1F497D"/>
                </a:solidFill>
                <a:latin typeface="RTKPQT+MicrosoftYaHei-Bold"/>
                <a:cs typeface="RTKPQT+MicrosoftYaHei-Bold"/>
              </a:rPr>
              <a:t>创可贴宜颜色鲜明</a:t>
            </a:r>
            <a:r>
              <a:rPr sz="1600">
                <a:solidFill>
                  <a:srgbClr val="000000"/>
                </a:solidFill>
                <a:latin typeface="TMJINJ+MicrosoftYaHei"/>
                <a:cs typeface="TMJINJ+MicrosoftYaHei"/>
              </a:rPr>
              <a:t>，并及时更换。</a:t>
            </a:r>
            <a:r>
              <a:rPr sz="1600" b="1">
                <a:solidFill>
                  <a:srgbClr val="1F497D"/>
                </a:solidFill>
                <a:latin typeface="RTKPQT+MicrosoftYaHei-Bold"/>
                <a:cs typeface="RTKPQT+MicrosoftYaHei-Bold"/>
              </a:rPr>
              <a:t>佩</a:t>
            </a:r>
          </a:p>
          <a:p>
            <a:pPr marL="286511" marR="0">
              <a:lnSpc>
                <a:spcPts val="2106"/>
              </a:lnSpc>
              <a:spcBef>
                <a:spcPts val="1399"/>
              </a:spcBef>
              <a:spcAft>
                <a:spcPct val="0"/>
              </a:spcAft>
            </a:pPr>
            <a:r>
              <a:rPr sz="1600" b="1">
                <a:solidFill>
                  <a:srgbClr val="1F497D"/>
                </a:solidFill>
                <a:latin typeface="RTKPQT+MicrosoftYaHei-Bold"/>
                <a:cs typeface="RTKPQT+MicrosoftYaHei-Bold"/>
              </a:rPr>
              <a:t>戴一次性手套后，可从事非接触直接入口食品的工作。</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6764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GGAPTG+MicrosoftYaHei-Bold"/>
                <a:cs typeface="GGAPTG+MicrosoftYaHei-Bold"/>
              </a:rPr>
              <a:t>创可贴：</a:t>
            </a:r>
          </a:p>
        </p:txBody>
      </p:sp>
      <p:sp>
        <p:nvSpPr>
          <p:cNvPr id="4" name="object 4"/>
          <p:cNvSpPr txBox="1"/>
          <p:nvPr/>
        </p:nvSpPr>
        <p:spPr>
          <a:xfrm>
            <a:off x="2680461" y="4934019"/>
            <a:ext cx="19812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404040"/>
                </a:solidFill>
                <a:latin typeface="GGAPTG+MicrosoftYaHei-Bold"/>
                <a:cs typeface="GGAPTG+MicrosoftYaHei-Bold"/>
              </a:rPr>
              <a:t>普通创可贴</a:t>
            </a:r>
          </a:p>
        </p:txBody>
      </p:sp>
      <p:sp>
        <p:nvSpPr>
          <p:cNvPr id="5" name="object 5"/>
          <p:cNvSpPr txBox="1"/>
          <p:nvPr/>
        </p:nvSpPr>
        <p:spPr>
          <a:xfrm>
            <a:off x="7531861" y="4934019"/>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404040"/>
                </a:solidFill>
                <a:latin typeface="GGAPTG+MicrosoftYaHei-Bold"/>
                <a:cs typeface="GGAPTG+MicrosoftYaHei-Bold"/>
              </a:rPr>
              <a:t>蓝色可金探创可贴</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MABJMW+MicrosoftYaHei-Bold"/>
                <a:cs typeface="MABJMW+MicrosoftYaHei-Bold"/>
              </a:rPr>
              <a:t>从业人员个人卫生要求</a:t>
            </a:r>
          </a:p>
        </p:txBody>
      </p:sp>
      <p:sp>
        <p:nvSpPr>
          <p:cNvPr id="4" name="object 4"/>
          <p:cNvSpPr txBox="1"/>
          <p:nvPr/>
        </p:nvSpPr>
        <p:spPr>
          <a:xfrm>
            <a:off x="971397" y="1538130"/>
            <a:ext cx="8276104"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GNUFC+Wingdings-Regular"/>
                <a:cs typeface="MGNUFC+Wingdings-Regular"/>
              </a:rPr>
              <a:t>➢</a:t>
            </a:r>
            <a:r>
              <a:rPr sz="1600" spc="584">
                <a:solidFill>
                  <a:srgbClr val="000000"/>
                </a:solidFill>
                <a:latin typeface="Times New Roman"/>
                <a:cs typeface="Times New Roman"/>
              </a:rPr>
              <a:t> </a:t>
            </a:r>
            <a:r>
              <a:rPr sz="1600">
                <a:solidFill>
                  <a:srgbClr val="000000"/>
                </a:solidFill>
                <a:latin typeface="RHCFRU+MicrosoftYaHei"/>
                <a:cs typeface="RHCFRU+MicrosoftYaHei"/>
              </a:rPr>
              <a:t>从业人员不得留长指甲、涂指甲油。工作时，应穿清洁的工作服，不得披散头</a:t>
            </a:r>
          </a:p>
          <a:p>
            <a:pPr marL="286511" marR="0">
              <a:lnSpc>
                <a:spcPts val="2106"/>
              </a:lnSpc>
              <a:spcBef>
                <a:spcPts val="1735"/>
              </a:spcBef>
              <a:spcAft>
                <a:spcPct val="0"/>
              </a:spcAft>
            </a:pPr>
            <a:r>
              <a:rPr sz="1600">
                <a:solidFill>
                  <a:srgbClr val="000000"/>
                </a:solidFill>
                <a:latin typeface="RHCFRU+MicrosoftYaHei"/>
                <a:cs typeface="RHCFRU+MicrosoftYaHei"/>
              </a:rPr>
              <a:t>发，佩戴的手表、手镯、手链、手串、戒指、耳环等饰物不得外露。</a:t>
            </a:r>
          </a:p>
          <a:p>
            <a:pPr marL="0" marR="0">
              <a:lnSpc>
                <a:spcPts val="2106"/>
              </a:lnSpc>
              <a:spcBef>
                <a:spcPts val="1783"/>
              </a:spcBef>
              <a:spcAft>
                <a:spcPct val="0"/>
              </a:spcAft>
            </a:pPr>
            <a:r>
              <a:rPr sz="1600">
                <a:solidFill>
                  <a:srgbClr val="000000"/>
                </a:solidFill>
                <a:latin typeface="MGNUFC+Wingdings-Regular"/>
                <a:cs typeface="MGNUFC+Wingdings-Regular"/>
              </a:rPr>
              <a:t>➢</a:t>
            </a:r>
            <a:r>
              <a:rPr sz="1600" spc="584">
                <a:solidFill>
                  <a:srgbClr val="000000"/>
                </a:solidFill>
                <a:latin typeface="Times New Roman"/>
                <a:cs typeface="Times New Roman"/>
              </a:rPr>
              <a:t> </a:t>
            </a:r>
            <a:r>
              <a:rPr sz="1600">
                <a:solidFill>
                  <a:srgbClr val="000000"/>
                </a:solidFill>
                <a:latin typeface="RHCFRU+MicrosoftYaHei"/>
                <a:cs typeface="RHCFRU+MicrosoftYaHei"/>
              </a:rPr>
              <a:t>食品处理区内的从业人员不宜化妆，应戴清洁的工作帽，</a:t>
            </a:r>
            <a:r>
              <a:rPr sz="1600">
                <a:solidFill>
                  <a:srgbClr val="FF0000"/>
                </a:solidFill>
                <a:latin typeface="RHCFRU+MicrosoftYaHei"/>
                <a:cs typeface="RHCFRU+MicrosoftYaHei"/>
              </a:rPr>
              <a:t>工作帽应能将头发全</a:t>
            </a:r>
          </a:p>
          <a:p>
            <a:pPr marL="286511" marR="0">
              <a:lnSpc>
                <a:spcPts val="2106"/>
              </a:lnSpc>
              <a:spcBef>
                <a:spcPts val="1733"/>
              </a:spcBef>
              <a:spcAft>
                <a:spcPct val="0"/>
              </a:spcAft>
            </a:pPr>
            <a:r>
              <a:rPr sz="1600">
                <a:solidFill>
                  <a:srgbClr val="FF0000"/>
                </a:solidFill>
                <a:latin typeface="RHCFRU+MicrosoftYaHei"/>
                <a:cs typeface="RHCFRU+MicrosoftYaHei"/>
              </a:rPr>
              <a:t>部遮盖住。</a:t>
            </a:r>
          </a:p>
        </p:txBody>
      </p:sp>
      <p:sp>
        <p:nvSpPr>
          <p:cNvPr id="5" name="object 5"/>
          <p:cNvSpPr txBox="1"/>
          <p:nvPr/>
        </p:nvSpPr>
        <p:spPr>
          <a:xfrm>
            <a:off x="971397" y="3489485"/>
            <a:ext cx="8511617"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GNUFC+Wingdings-Regular"/>
                <a:cs typeface="MGNUFC+Wingdings-Regular"/>
              </a:rPr>
              <a:t>➢</a:t>
            </a:r>
            <a:r>
              <a:rPr sz="1600" spc="584">
                <a:solidFill>
                  <a:srgbClr val="000000"/>
                </a:solidFill>
                <a:latin typeface="Times New Roman"/>
                <a:cs typeface="Times New Roman"/>
              </a:rPr>
              <a:t> </a:t>
            </a:r>
            <a:r>
              <a:rPr sz="1600">
                <a:solidFill>
                  <a:srgbClr val="000000"/>
                </a:solidFill>
                <a:latin typeface="RHCFRU+MicrosoftYaHei"/>
                <a:cs typeface="RHCFRU+MicrosoftYaHei"/>
              </a:rPr>
              <a:t>专间的从业人员及专用操作区内从事现榨果蔬汁加工制作、果蔬拼盘加工制作、</a:t>
            </a:r>
          </a:p>
          <a:p>
            <a:pPr marL="286511" marR="0">
              <a:lnSpc>
                <a:spcPts val="2106"/>
              </a:lnSpc>
              <a:spcBef>
                <a:spcPts val="1733"/>
              </a:spcBef>
              <a:spcAft>
                <a:spcPct val="0"/>
              </a:spcAft>
            </a:pPr>
            <a:r>
              <a:rPr sz="1600">
                <a:solidFill>
                  <a:srgbClr val="000000"/>
                </a:solidFill>
                <a:latin typeface="RHCFRU+MicrosoftYaHei"/>
                <a:cs typeface="RHCFRU+MicrosoftYaHei"/>
              </a:rPr>
              <a:t>加工制作植物性冷食类食品（不含非发酵豆制品）、对预包装食品进行拆封、</a:t>
            </a:r>
          </a:p>
          <a:p>
            <a:pPr marL="286511" marR="0">
              <a:lnSpc>
                <a:spcPts val="2106"/>
              </a:lnSpc>
              <a:spcBef>
                <a:spcPts val="1783"/>
              </a:spcBef>
              <a:spcAft>
                <a:spcPct val="0"/>
              </a:spcAft>
            </a:pPr>
            <a:r>
              <a:rPr sz="1600">
                <a:solidFill>
                  <a:srgbClr val="000000"/>
                </a:solidFill>
                <a:latin typeface="RHCFRU+MicrosoftYaHei"/>
                <a:cs typeface="RHCFRU+MicrosoftYaHei"/>
              </a:rPr>
              <a:t>装盘、调味等简单加工制作后即供应的、调制供消费者直接食用的调味料、备</a:t>
            </a:r>
          </a:p>
          <a:p>
            <a:pPr marL="286511" marR="0">
              <a:lnSpc>
                <a:spcPts val="2106"/>
              </a:lnSpc>
              <a:spcBef>
                <a:spcPts val="1735"/>
              </a:spcBef>
              <a:spcAft>
                <a:spcPct val="0"/>
              </a:spcAft>
            </a:pPr>
            <a:r>
              <a:rPr sz="1600">
                <a:solidFill>
                  <a:srgbClr val="000000"/>
                </a:solidFill>
                <a:latin typeface="RHCFRU+MicrosoftYaHei"/>
                <a:cs typeface="RHCFRU+MicrosoftYaHei"/>
              </a:rPr>
              <a:t>餐的从业人员</a:t>
            </a:r>
            <a:r>
              <a:rPr sz="1600" b="1">
                <a:solidFill>
                  <a:srgbClr val="FF0000"/>
                </a:solidFill>
                <a:latin typeface="MABJMW+MicrosoftYaHei-Bold"/>
                <a:cs typeface="MABJMW+MicrosoftYaHei-Bold"/>
              </a:rPr>
              <a:t>应佩戴清洁的口罩</a:t>
            </a:r>
            <a:r>
              <a:rPr sz="1600">
                <a:solidFill>
                  <a:srgbClr val="000000"/>
                </a:solidFill>
                <a:latin typeface="RHCFRU+MicrosoftYaHei"/>
                <a:cs typeface="RHCFRU+MicrosoftYaHei"/>
              </a:rPr>
              <a:t>。</a:t>
            </a:r>
          </a:p>
        </p:txBody>
      </p:sp>
      <p:sp>
        <p:nvSpPr>
          <p:cNvPr id="6" name="object 6"/>
          <p:cNvSpPr txBox="1"/>
          <p:nvPr/>
        </p:nvSpPr>
        <p:spPr>
          <a:xfrm>
            <a:off x="971397" y="5440484"/>
            <a:ext cx="8276104"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GNUFC+Wingdings-Regular"/>
                <a:cs typeface="MGNUFC+Wingdings-Regular"/>
              </a:rPr>
              <a:t>➢</a:t>
            </a:r>
            <a:r>
              <a:rPr sz="1600" spc="584">
                <a:solidFill>
                  <a:srgbClr val="000000"/>
                </a:solidFill>
                <a:latin typeface="Times New Roman"/>
                <a:cs typeface="Times New Roman"/>
              </a:rPr>
              <a:t> </a:t>
            </a:r>
            <a:r>
              <a:rPr sz="1600">
                <a:solidFill>
                  <a:srgbClr val="000000"/>
                </a:solidFill>
                <a:latin typeface="RHCFRU+MicrosoftYaHei"/>
                <a:cs typeface="RHCFRU+MicrosoftYaHei"/>
              </a:rPr>
              <a:t>专用操作区内从事其他加工制作的从业人员及其他接触直接入口食品的从业人</a:t>
            </a:r>
          </a:p>
          <a:p>
            <a:pPr marL="286511" marR="0">
              <a:lnSpc>
                <a:spcPts val="2109"/>
              </a:lnSpc>
              <a:spcBef>
                <a:spcPts val="1730"/>
              </a:spcBef>
              <a:spcAft>
                <a:spcPct val="0"/>
              </a:spcAft>
            </a:pPr>
            <a:r>
              <a:rPr sz="1600">
                <a:solidFill>
                  <a:srgbClr val="000000"/>
                </a:solidFill>
                <a:latin typeface="RHCFRU+MicrosoftYaHei"/>
                <a:cs typeface="RHCFRU+MicrosoftYaHei"/>
              </a:rPr>
              <a:t>员，</a:t>
            </a:r>
            <a:r>
              <a:rPr sz="1600" b="1">
                <a:solidFill>
                  <a:srgbClr val="FF0000"/>
                </a:solidFill>
                <a:latin typeface="MABJMW+MicrosoftYaHei-Bold"/>
                <a:cs typeface="MABJMW+MicrosoftYaHei-Bold"/>
              </a:rPr>
              <a:t>宜</a:t>
            </a:r>
            <a:r>
              <a:rPr sz="1600">
                <a:solidFill>
                  <a:srgbClr val="FF0000"/>
                </a:solidFill>
                <a:latin typeface="RHCFRU+MicrosoftYaHei"/>
                <a:cs typeface="RHCFRU+MicrosoftYaHei"/>
              </a:rPr>
              <a:t>佩戴清洁的口罩</a:t>
            </a:r>
            <a:r>
              <a:rPr sz="1600">
                <a:solidFill>
                  <a:srgbClr val="000000"/>
                </a:solidFill>
                <a:latin typeface="RHCFRU+MicrosoftYaHei"/>
                <a:cs typeface="RHCFRU+MicrosoftYaHei"/>
              </a:rPr>
              <a: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385572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PHNTUF+MicrosoftYaHei-Bold"/>
                <a:cs typeface="PHNTUF+MicrosoftYaHei-Bold"/>
              </a:rPr>
              <a:t>某企业年度门店客诉分析</a:t>
            </a:r>
          </a:p>
        </p:txBody>
      </p:sp>
      <p:sp>
        <p:nvSpPr>
          <p:cNvPr id="4" name="object 4"/>
          <p:cNvSpPr txBox="1"/>
          <p:nvPr/>
        </p:nvSpPr>
        <p:spPr>
          <a:xfrm>
            <a:off x="6720840" y="1421690"/>
            <a:ext cx="1057819"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27.07%</a:t>
            </a:r>
          </a:p>
        </p:txBody>
      </p:sp>
      <p:sp>
        <p:nvSpPr>
          <p:cNvPr id="5" name="object 5"/>
          <p:cNvSpPr txBox="1"/>
          <p:nvPr/>
        </p:nvSpPr>
        <p:spPr>
          <a:xfrm>
            <a:off x="4573523" y="1944041"/>
            <a:ext cx="1057819"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23.21%</a:t>
            </a:r>
          </a:p>
        </p:txBody>
      </p:sp>
      <p:sp>
        <p:nvSpPr>
          <p:cNvPr id="6" name="object 6"/>
          <p:cNvSpPr txBox="1"/>
          <p:nvPr/>
        </p:nvSpPr>
        <p:spPr>
          <a:xfrm>
            <a:off x="5647054" y="1992809"/>
            <a:ext cx="1057819"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22.85%</a:t>
            </a:r>
          </a:p>
        </p:txBody>
      </p:sp>
      <p:sp>
        <p:nvSpPr>
          <p:cNvPr id="7" name="object 7"/>
          <p:cNvSpPr txBox="1"/>
          <p:nvPr/>
        </p:nvSpPr>
        <p:spPr>
          <a:xfrm>
            <a:off x="9941686" y="2715820"/>
            <a:ext cx="1057819"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17.51%</a:t>
            </a:r>
          </a:p>
        </p:txBody>
      </p:sp>
      <p:sp>
        <p:nvSpPr>
          <p:cNvPr id="8" name="object 8"/>
          <p:cNvSpPr txBox="1"/>
          <p:nvPr/>
        </p:nvSpPr>
        <p:spPr>
          <a:xfrm>
            <a:off x="1543811" y="3903143"/>
            <a:ext cx="1258214" cy="644611"/>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FFFFFF"/>
                </a:solidFill>
                <a:latin typeface="HPBNRN+MicrosoftYaHei"/>
                <a:cs typeface="HPBNRN+MicrosoftYaHei"/>
              </a:rPr>
              <a:t>简要说明</a:t>
            </a:r>
          </a:p>
        </p:txBody>
      </p:sp>
      <p:sp>
        <p:nvSpPr>
          <p:cNvPr id="9" name="object 9"/>
          <p:cNvSpPr txBox="1"/>
          <p:nvPr/>
        </p:nvSpPr>
        <p:spPr>
          <a:xfrm>
            <a:off x="756818" y="4535222"/>
            <a:ext cx="3747058" cy="1632494"/>
          </a:xfrm>
          <a:prstGeom prst="rect">
            <a:avLst/>
          </a:prstGeom>
        </p:spPr>
        <p:txBody>
          <a:bodyPr vert="horz" wrap="square" lIns="0" tIns="0" rIns="0" bIns="0" rtlCol="0">
            <a:spAutoFit/>
          </a:bodyPr>
          <a:lstStyle/>
          <a:p>
            <a:pPr marL="0" marR="0">
              <a:lnSpc>
                <a:spcPts val="2375"/>
              </a:lnSpc>
              <a:spcBef>
                <a:spcPct val="0"/>
              </a:spcBef>
              <a:spcAft>
                <a:spcPct val="0"/>
              </a:spcAft>
            </a:pPr>
            <a:r>
              <a:rPr sz="1800">
                <a:solidFill>
                  <a:srgbClr val="595959"/>
                </a:solidFill>
                <a:latin typeface="DHDWKV+Wingdings-Regular"/>
                <a:cs typeface="DHDWKV+Wingdings-Regular"/>
              </a:rPr>
              <a:t>◼</a:t>
            </a:r>
            <a:r>
              <a:rPr sz="1800" spc="461">
                <a:solidFill>
                  <a:srgbClr val="595959"/>
                </a:solidFill>
                <a:latin typeface="Times New Roman"/>
                <a:cs typeface="Times New Roman"/>
              </a:rPr>
              <a:t> </a:t>
            </a:r>
            <a:r>
              <a:rPr sz="1800">
                <a:solidFill>
                  <a:srgbClr val="595959"/>
                </a:solidFill>
                <a:latin typeface="HPBNRN+MicrosoftYaHei"/>
                <a:cs typeface="HPBNRN+MicrosoftYaHei"/>
              </a:rPr>
              <a:t>毛发类异物在客诉中所占比例</a:t>
            </a:r>
          </a:p>
          <a:p>
            <a:pPr marL="286512" marR="0">
              <a:lnSpc>
                <a:spcPts val="2378"/>
              </a:lnSpc>
              <a:spcBef>
                <a:spcPts val="213"/>
              </a:spcBef>
              <a:spcAft>
                <a:spcPct val="0"/>
              </a:spcAft>
            </a:pPr>
            <a:r>
              <a:rPr sz="1800">
                <a:solidFill>
                  <a:srgbClr val="595959"/>
                </a:solidFill>
                <a:latin typeface="HPBNRN+MicrosoftYaHei"/>
                <a:cs typeface="HPBNRN+MicrosoftYaHei"/>
              </a:rPr>
              <a:t>非常高</a:t>
            </a:r>
          </a:p>
          <a:p>
            <a:pPr marL="0" marR="0">
              <a:lnSpc>
                <a:spcPts val="2375"/>
              </a:lnSpc>
              <a:spcBef>
                <a:spcPts val="219"/>
              </a:spcBef>
              <a:spcAft>
                <a:spcPct val="0"/>
              </a:spcAft>
            </a:pPr>
            <a:r>
              <a:rPr sz="1800">
                <a:solidFill>
                  <a:srgbClr val="595959"/>
                </a:solidFill>
                <a:latin typeface="DHDWKV+Wingdings-Regular"/>
                <a:cs typeface="DHDWKV+Wingdings-Regular"/>
              </a:rPr>
              <a:t>◼</a:t>
            </a:r>
            <a:r>
              <a:rPr sz="1800" spc="461">
                <a:solidFill>
                  <a:srgbClr val="595959"/>
                </a:solidFill>
                <a:latin typeface="Times New Roman"/>
                <a:cs typeface="Times New Roman"/>
              </a:rPr>
              <a:t> </a:t>
            </a:r>
            <a:r>
              <a:rPr sz="1800">
                <a:solidFill>
                  <a:srgbClr val="595959"/>
                </a:solidFill>
                <a:latin typeface="HPBNRN+MicrosoftYaHei"/>
                <a:cs typeface="HPBNRN+MicrosoftYaHei"/>
              </a:rPr>
              <a:t>一部分来源于食材本身</a:t>
            </a:r>
          </a:p>
          <a:p>
            <a:pPr marL="0" marR="0">
              <a:lnSpc>
                <a:spcPts val="2375"/>
              </a:lnSpc>
              <a:spcBef>
                <a:spcPts val="215"/>
              </a:spcBef>
              <a:spcAft>
                <a:spcPct val="0"/>
              </a:spcAft>
            </a:pPr>
            <a:r>
              <a:rPr sz="1800">
                <a:solidFill>
                  <a:srgbClr val="595959"/>
                </a:solidFill>
                <a:latin typeface="DHDWKV+Wingdings-Regular"/>
                <a:cs typeface="DHDWKV+Wingdings-Regular"/>
              </a:rPr>
              <a:t>◼</a:t>
            </a:r>
            <a:r>
              <a:rPr sz="1800" spc="461">
                <a:solidFill>
                  <a:srgbClr val="595959"/>
                </a:solidFill>
                <a:latin typeface="Times New Roman"/>
                <a:cs typeface="Times New Roman"/>
              </a:rPr>
              <a:t> </a:t>
            </a:r>
            <a:r>
              <a:rPr sz="1800">
                <a:solidFill>
                  <a:srgbClr val="595959"/>
                </a:solidFill>
                <a:latin typeface="HPBNRN+MicrosoftYaHei"/>
                <a:cs typeface="HPBNRN+MicrosoftYaHei"/>
              </a:rPr>
              <a:t>一部分来源于操作人员</a:t>
            </a:r>
          </a:p>
        </p:txBody>
      </p:sp>
      <p:sp>
        <p:nvSpPr>
          <p:cNvPr id="10" name="object 10"/>
          <p:cNvSpPr txBox="1"/>
          <p:nvPr/>
        </p:nvSpPr>
        <p:spPr>
          <a:xfrm>
            <a:off x="7855331" y="4605580"/>
            <a:ext cx="937463"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3.55%</a:t>
            </a:r>
          </a:p>
        </p:txBody>
      </p:sp>
      <p:sp>
        <p:nvSpPr>
          <p:cNvPr id="11" name="object 11"/>
          <p:cNvSpPr txBox="1"/>
          <p:nvPr/>
        </p:nvSpPr>
        <p:spPr>
          <a:xfrm>
            <a:off x="11076178" y="4667534"/>
            <a:ext cx="938328" cy="565958"/>
          </a:xfrm>
          <a:prstGeom prst="rect">
            <a:avLst/>
          </a:prstGeom>
        </p:spPr>
        <p:txBody>
          <a:bodyPr vert="horz" wrap="square" lIns="0" tIns="0" rIns="0" bIns="0" rtlCol="0">
            <a:spAutoFit/>
          </a:bodyPr>
          <a:lstStyle/>
          <a:p>
            <a:pPr marL="0" marR="0">
              <a:lnSpc>
                <a:spcPts val="1906"/>
              </a:lnSpc>
              <a:spcBef>
                <a:spcPct val="0"/>
              </a:spcBef>
              <a:spcAft>
                <a:spcPct val="0"/>
              </a:spcAft>
            </a:pPr>
            <a:r>
              <a:rPr sz="1700" b="1">
                <a:solidFill>
                  <a:srgbClr val="595959"/>
                </a:solidFill>
                <a:latin typeface="BWFLSQ+Arial-BoldMT"/>
                <a:cs typeface="BWFLSQ+Arial-BoldMT"/>
              </a:rPr>
              <a:t>3.09%</a:t>
            </a:r>
          </a:p>
        </p:txBody>
      </p:sp>
      <p:sp>
        <p:nvSpPr>
          <p:cNvPr id="12" name="object 12"/>
          <p:cNvSpPr txBox="1"/>
          <p:nvPr/>
        </p:nvSpPr>
        <p:spPr>
          <a:xfrm>
            <a:off x="8928861" y="4718102"/>
            <a:ext cx="937463" cy="565618"/>
          </a:xfrm>
          <a:prstGeom prst="rect">
            <a:avLst/>
          </a:prstGeom>
        </p:spPr>
        <p:txBody>
          <a:bodyPr vert="horz" wrap="square" lIns="0" tIns="0" rIns="0" bIns="0" rtlCol="0">
            <a:spAutoFit/>
          </a:bodyPr>
          <a:lstStyle/>
          <a:p>
            <a:pPr marL="0" marR="0">
              <a:lnSpc>
                <a:spcPts val="1903"/>
              </a:lnSpc>
              <a:spcBef>
                <a:spcPct val="0"/>
              </a:spcBef>
              <a:spcAft>
                <a:spcPct val="0"/>
              </a:spcAft>
            </a:pPr>
            <a:r>
              <a:rPr sz="1700" b="1">
                <a:solidFill>
                  <a:srgbClr val="595959"/>
                </a:solidFill>
                <a:latin typeface="BWFLSQ+Arial-BoldMT"/>
                <a:cs typeface="BWFLSQ+Arial-BoldMT"/>
              </a:rPr>
              <a:t>2.72%</a:t>
            </a:r>
          </a:p>
        </p:txBody>
      </p:sp>
      <p:sp>
        <p:nvSpPr>
          <p:cNvPr id="13" name="object 13"/>
          <p:cNvSpPr txBox="1"/>
          <p:nvPr/>
        </p:nvSpPr>
        <p:spPr>
          <a:xfrm>
            <a:off x="4689983" y="5029397"/>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口味</a:t>
            </a:r>
          </a:p>
        </p:txBody>
      </p:sp>
      <p:sp>
        <p:nvSpPr>
          <p:cNvPr id="14" name="object 14"/>
          <p:cNvSpPr txBox="1"/>
          <p:nvPr/>
        </p:nvSpPr>
        <p:spPr>
          <a:xfrm>
            <a:off x="5756402" y="5029016"/>
            <a:ext cx="890320"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服务</a:t>
            </a:r>
          </a:p>
        </p:txBody>
      </p:sp>
      <p:sp>
        <p:nvSpPr>
          <p:cNvPr id="15" name="object 15"/>
          <p:cNvSpPr txBox="1"/>
          <p:nvPr/>
        </p:nvSpPr>
        <p:spPr>
          <a:xfrm>
            <a:off x="6827519" y="5029016"/>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毛发</a:t>
            </a:r>
          </a:p>
        </p:txBody>
      </p:sp>
      <p:sp>
        <p:nvSpPr>
          <p:cNvPr id="16" name="object 16"/>
          <p:cNvSpPr txBox="1"/>
          <p:nvPr/>
        </p:nvSpPr>
        <p:spPr>
          <a:xfrm>
            <a:off x="7904733" y="5029016"/>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金属</a:t>
            </a:r>
          </a:p>
        </p:txBody>
      </p:sp>
      <p:sp>
        <p:nvSpPr>
          <p:cNvPr id="17" name="object 17"/>
          <p:cNvSpPr txBox="1"/>
          <p:nvPr/>
        </p:nvSpPr>
        <p:spPr>
          <a:xfrm>
            <a:off x="8974835" y="5029016"/>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塑料</a:t>
            </a:r>
          </a:p>
        </p:txBody>
      </p:sp>
      <p:sp>
        <p:nvSpPr>
          <p:cNvPr id="18" name="object 18"/>
          <p:cNvSpPr txBox="1"/>
          <p:nvPr/>
        </p:nvSpPr>
        <p:spPr>
          <a:xfrm>
            <a:off x="10062082" y="5029016"/>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虫害</a:t>
            </a:r>
          </a:p>
        </p:txBody>
      </p:sp>
      <p:sp>
        <p:nvSpPr>
          <p:cNvPr id="19" name="object 19"/>
          <p:cNvSpPr txBox="1"/>
          <p:nvPr/>
        </p:nvSpPr>
        <p:spPr>
          <a:xfrm>
            <a:off x="11130026" y="5029016"/>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PHNTUF+MicrosoftYaHei-Bold"/>
                <a:cs typeface="PHNTUF+MicrosoftYaHei-Bold"/>
              </a:rPr>
              <a:t>其他</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300225" y="1958826"/>
            <a:ext cx="8060156"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595959"/>
                </a:solidFill>
                <a:latin typeface="SSIMWO+MicrosoftYaHei-Bold"/>
                <a:cs typeface="SSIMWO+MicrosoftYaHei-Bold"/>
              </a:rPr>
              <a:t>《餐饮服务食品安全操作规范》</a:t>
            </a:r>
            <a:r>
              <a:rPr sz="3200" b="1">
                <a:solidFill>
                  <a:srgbClr val="595959"/>
                </a:solidFill>
                <a:latin typeface="DVCUVS+Arial-BoldMT"/>
                <a:cs typeface="DVCUVS+Arial-BoldMT"/>
              </a:rPr>
              <a:t>2018</a:t>
            </a:r>
            <a:r>
              <a:rPr sz="3200" b="1">
                <a:solidFill>
                  <a:srgbClr val="595959"/>
                </a:solidFill>
                <a:latin typeface="SSIMWO+MicrosoftYaHei-Bold"/>
                <a:cs typeface="SSIMWO+MicrosoftYaHei-Bold"/>
              </a:rPr>
              <a:t>版</a:t>
            </a:r>
          </a:p>
        </p:txBody>
      </p:sp>
      <p:sp>
        <p:nvSpPr>
          <p:cNvPr id="4" name="object 4"/>
          <p:cNvSpPr txBox="1"/>
          <p:nvPr/>
        </p:nvSpPr>
        <p:spPr>
          <a:xfrm>
            <a:off x="1986407" y="4020235"/>
            <a:ext cx="3192625" cy="1189524"/>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404040"/>
                </a:solidFill>
                <a:latin typeface="MAIELD+MicrosoftYaHei-Bold"/>
                <a:cs typeface="MAIELD+MicrosoftYaHei-Bold"/>
              </a:rPr>
              <a:t>2018</a:t>
            </a:r>
            <a:r>
              <a:rPr sz="2200" b="1">
                <a:solidFill>
                  <a:srgbClr val="404040"/>
                </a:solidFill>
                <a:latin typeface="SSIMWO+MicrosoftYaHei-Bold"/>
                <a:cs typeface="SSIMWO+MicrosoftYaHei-Bold"/>
              </a:rPr>
              <a:t>年</a:t>
            </a:r>
            <a:r>
              <a:rPr sz="2200" b="1">
                <a:solidFill>
                  <a:srgbClr val="404040"/>
                </a:solidFill>
                <a:latin typeface="MAIELD+MicrosoftYaHei-Bold"/>
                <a:cs typeface="MAIELD+MicrosoftYaHei-Bold"/>
              </a:rPr>
              <a:t>07</a:t>
            </a:r>
            <a:r>
              <a:rPr sz="2200" b="1">
                <a:solidFill>
                  <a:srgbClr val="404040"/>
                </a:solidFill>
                <a:latin typeface="SSIMWO+MicrosoftYaHei-Bold"/>
                <a:cs typeface="SSIMWO+MicrosoftYaHei-Bold"/>
              </a:rPr>
              <a:t>月</a:t>
            </a:r>
            <a:r>
              <a:rPr sz="2200" b="1">
                <a:solidFill>
                  <a:srgbClr val="404040"/>
                </a:solidFill>
                <a:latin typeface="MAIELD+MicrosoftYaHei-Bold"/>
                <a:cs typeface="MAIELD+MicrosoftYaHei-Bold"/>
              </a:rPr>
              <a:t>20</a:t>
            </a:r>
            <a:r>
              <a:rPr sz="2200" b="1">
                <a:solidFill>
                  <a:srgbClr val="404040"/>
                </a:solidFill>
                <a:latin typeface="SSIMWO+MicrosoftYaHei-Bold"/>
                <a:cs typeface="SSIMWO+MicrosoftYaHei-Bold"/>
              </a:rPr>
              <a:t>日发布</a:t>
            </a:r>
          </a:p>
          <a:p>
            <a:pPr marL="0" marR="0">
              <a:lnSpc>
                <a:spcPts val="2898"/>
              </a:lnSpc>
              <a:spcBef>
                <a:spcPts val="269"/>
              </a:spcBef>
              <a:spcAft>
                <a:spcPct val="0"/>
              </a:spcAft>
            </a:pPr>
            <a:r>
              <a:rPr sz="2200" b="1">
                <a:solidFill>
                  <a:srgbClr val="404040"/>
                </a:solidFill>
                <a:latin typeface="MAIELD+MicrosoftYaHei-Bold"/>
                <a:cs typeface="MAIELD+MicrosoftYaHei-Bold"/>
              </a:rPr>
              <a:t>2018</a:t>
            </a:r>
            <a:r>
              <a:rPr sz="2200" b="1">
                <a:solidFill>
                  <a:srgbClr val="404040"/>
                </a:solidFill>
                <a:latin typeface="SSIMWO+MicrosoftYaHei-Bold"/>
                <a:cs typeface="SSIMWO+MicrosoftYaHei-Bold"/>
              </a:rPr>
              <a:t>年</a:t>
            </a:r>
            <a:r>
              <a:rPr sz="2200" b="1">
                <a:solidFill>
                  <a:srgbClr val="404040"/>
                </a:solidFill>
                <a:latin typeface="MAIELD+MicrosoftYaHei-Bold"/>
                <a:cs typeface="MAIELD+MicrosoftYaHei-Bold"/>
              </a:rPr>
              <a:t>10</a:t>
            </a:r>
            <a:r>
              <a:rPr sz="2200" b="1">
                <a:solidFill>
                  <a:srgbClr val="404040"/>
                </a:solidFill>
                <a:latin typeface="SSIMWO+MicrosoftYaHei-Bold"/>
                <a:cs typeface="SSIMWO+MicrosoftYaHei-Bold"/>
              </a:rPr>
              <a:t>月</a:t>
            </a:r>
            <a:r>
              <a:rPr sz="2200" b="1">
                <a:solidFill>
                  <a:srgbClr val="404040"/>
                </a:solidFill>
                <a:latin typeface="MAIELD+MicrosoftYaHei-Bold"/>
                <a:cs typeface="MAIELD+MicrosoftYaHei-Bold"/>
              </a:rPr>
              <a:t>01</a:t>
            </a:r>
            <a:r>
              <a:rPr sz="2200" b="1">
                <a:solidFill>
                  <a:srgbClr val="404040"/>
                </a:solidFill>
                <a:latin typeface="SSIMWO+MicrosoftYaHei-Bold"/>
                <a:cs typeface="SSIMWO+MicrosoftYaHei-Bold"/>
              </a:rPr>
              <a:t>日实施</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6764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HODPWI+MicrosoftYaHei-Bold"/>
                <a:cs typeface="HODPWI+MicrosoftYaHei-Bold"/>
              </a:rPr>
              <a:t>工作帽：</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371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UMKFJU+MicrosoftYaHei-Bold"/>
                <a:cs typeface="UMKFJU+MicrosoftYaHei-Bold"/>
              </a:rPr>
              <a:t>口罩：</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03525" y="1492827"/>
            <a:ext cx="666061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SHFFJG+MicrosoftYaHei-Bold"/>
                <a:cs typeface="SHFFJG+MicrosoftYaHei-Bold"/>
              </a:rPr>
              <a:t>进入下列哪些区域必须要戴清洁的工作帽：</a:t>
            </a:r>
          </a:p>
        </p:txBody>
      </p:sp>
      <p:sp>
        <p:nvSpPr>
          <p:cNvPr id="4" name="object 4"/>
          <p:cNvSpPr txBox="1"/>
          <p:nvPr/>
        </p:nvSpPr>
        <p:spPr>
          <a:xfrm>
            <a:off x="3105276" y="2588098"/>
            <a:ext cx="1269431"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TAKFLM+MicrosoftYaHei-Bold"/>
                <a:cs typeface="TAKFLM+MicrosoftYaHei-Bold"/>
              </a:rPr>
              <a:t>A</a:t>
            </a:r>
            <a:r>
              <a:rPr sz="1600" b="1">
                <a:solidFill>
                  <a:srgbClr val="FFFFFF"/>
                </a:solidFill>
                <a:latin typeface="SHFFJG+MicrosoftYaHei-Bold"/>
                <a:cs typeface="SHFFJG+MicrosoftYaHei-Bold"/>
              </a:rPr>
              <a:t>、凉菜间</a:t>
            </a:r>
          </a:p>
        </p:txBody>
      </p:sp>
      <p:sp>
        <p:nvSpPr>
          <p:cNvPr id="5" name="object 5"/>
          <p:cNvSpPr txBox="1"/>
          <p:nvPr/>
        </p:nvSpPr>
        <p:spPr>
          <a:xfrm>
            <a:off x="3105276" y="3027713"/>
            <a:ext cx="125425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TAKFLM+MicrosoftYaHei-Bold"/>
                <a:cs typeface="TAKFLM+MicrosoftYaHei-Bold"/>
              </a:rPr>
              <a:t>B</a:t>
            </a:r>
            <a:r>
              <a:rPr sz="1600" b="1">
                <a:solidFill>
                  <a:srgbClr val="FFFFFF"/>
                </a:solidFill>
                <a:latin typeface="SHFFJG+MicrosoftYaHei-Bold"/>
                <a:cs typeface="SHFFJG+MicrosoftYaHei-Bold"/>
              </a:rPr>
              <a:t>、烹饪区</a:t>
            </a:r>
          </a:p>
        </p:txBody>
      </p:sp>
      <p:sp>
        <p:nvSpPr>
          <p:cNvPr id="6" name="object 6"/>
          <p:cNvSpPr txBox="1"/>
          <p:nvPr/>
        </p:nvSpPr>
        <p:spPr>
          <a:xfrm>
            <a:off x="3105276" y="3466625"/>
            <a:ext cx="1252727"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TAKFLM+MicrosoftYaHei-Bold"/>
                <a:cs typeface="TAKFLM+MicrosoftYaHei-Bold"/>
              </a:rPr>
              <a:t>C</a:t>
            </a:r>
            <a:r>
              <a:rPr sz="1600" b="1">
                <a:solidFill>
                  <a:srgbClr val="FFFFFF"/>
                </a:solidFill>
                <a:latin typeface="SHFFJG+MicrosoftYaHei-Bold"/>
                <a:cs typeface="SHFFJG+MicrosoftYaHei-Bold"/>
              </a:rPr>
              <a:t>、洗碗间</a:t>
            </a:r>
          </a:p>
        </p:txBody>
      </p:sp>
      <p:sp>
        <p:nvSpPr>
          <p:cNvPr id="7" name="object 7"/>
          <p:cNvSpPr txBox="1"/>
          <p:nvPr/>
        </p:nvSpPr>
        <p:spPr>
          <a:xfrm>
            <a:off x="3105276" y="3905215"/>
            <a:ext cx="1636846" cy="1011806"/>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TAKFLM+MicrosoftYaHei-Bold"/>
                <a:cs typeface="TAKFLM+MicrosoftYaHei-Bold"/>
              </a:rPr>
              <a:t>D</a:t>
            </a:r>
            <a:r>
              <a:rPr sz="1600" b="1">
                <a:solidFill>
                  <a:srgbClr val="FFFFFF"/>
                </a:solidFill>
                <a:latin typeface="SHFFJG+MicrosoftYaHei-Bold"/>
                <a:cs typeface="SHFFJG+MicrosoftYaHei-Bold"/>
              </a:rPr>
              <a:t>、食材库房</a:t>
            </a:r>
          </a:p>
          <a:p>
            <a:pPr marL="0" marR="0">
              <a:lnSpc>
                <a:spcPts val="2106"/>
              </a:lnSpc>
              <a:spcBef>
                <a:spcPts val="1351"/>
              </a:spcBef>
              <a:spcAft>
                <a:spcPct val="0"/>
              </a:spcAft>
            </a:pPr>
            <a:r>
              <a:rPr sz="1600" b="1">
                <a:solidFill>
                  <a:srgbClr val="FFFFFF"/>
                </a:solidFill>
                <a:latin typeface="TAKFLM+MicrosoftYaHei-Bold"/>
                <a:cs typeface="TAKFLM+MicrosoftYaHei-Bold"/>
              </a:rPr>
              <a:t>E</a:t>
            </a:r>
            <a:r>
              <a:rPr sz="1600" b="1">
                <a:solidFill>
                  <a:srgbClr val="FFFFFF"/>
                </a:solidFill>
                <a:latin typeface="SHFFJG+MicrosoftYaHei-Bold"/>
                <a:cs typeface="SHFFJG+MicrosoftYaHei-Bold"/>
              </a:rPr>
              <a:t>、非食材库房</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03525" y="1492827"/>
            <a:ext cx="595884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EHAKJJ+MicrosoftYaHei-Bold"/>
                <a:cs typeface="EHAKJJ+MicrosoftYaHei-Bold"/>
              </a:rPr>
              <a:t>下列哪些操作必须要佩戴清洁的口罩：</a:t>
            </a:r>
          </a:p>
        </p:txBody>
      </p:sp>
      <p:sp>
        <p:nvSpPr>
          <p:cNvPr id="4" name="object 4"/>
          <p:cNvSpPr txBox="1"/>
          <p:nvPr/>
        </p:nvSpPr>
        <p:spPr>
          <a:xfrm>
            <a:off x="3105276" y="2588098"/>
            <a:ext cx="2490444" cy="1889836"/>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FPVLKH+MicrosoftYaHei-Bold"/>
                <a:cs typeface="FPVLKH+MicrosoftYaHei-Bold"/>
              </a:rPr>
              <a:t>A</a:t>
            </a:r>
            <a:r>
              <a:rPr sz="1600" b="1">
                <a:solidFill>
                  <a:srgbClr val="FFFFFF"/>
                </a:solidFill>
                <a:latin typeface="EHAKJJ+MicrosoftYaHei-Bold"/>
                <a:cs typeface="EHAKJJ+MicrosoftYaHei-Bold"/>
              </a:rPr>
              <a:t>、制作蔬菜沙拉时</a:t>
            </a:r>
          </a:p>
          <a:p>
            <a:pPr marL="0" marR="0">
              <a:lnSpc>
                <a:spcPts val="2106"/>
              </a:lnSpc>
              <a:spcBef>
                <a:spcPts val="1352"/>
              </a:spcBef>
              <a:spcAft>
                <a:spcPct val="0"/>
              </a:spcAft>
            </a:pPr>
            <a:r>
              <a:rPr sz="1600" b="1">
                <a:solidFill>
                  <a:srgbClr val="FFFFFF"/>
                </a:solidFill>
                <a:latin typeface="FPVLKH+MicrosoftYaHei-Bold"/>
                <a:cs typeface="FPVLKH+MicrosoftYaHei-Bold"/>
              </a:rPr>
              <a:t>B</a:t>
            </a:r>
            <a:r>
              <a:rPr sz="1600" b="1">
                <a:solidFill>
                  <a:srgbClr val="FFFFFF"/>
                </a:solidFill>
                <a:latin typeface="EHAKJJ+MicrosoftYaHei-Bold"/>
                <a:cs typeface="EHAKJJ+MicrosoftYaHei-Bold"/>
              </a:rPr>
              <a:t>、制作鲜榨雪梨橙汁时</a:t>
            </a:r>
          </a:p>
          <a:p>
            <a:pPr marL="0" marR="0">
              <a:lnSpc>
                <a:spcPts val="2106"/>
              </a:lnSpc>
              <a:spcBef>
                <a:spcPts val="1349"/>
              </a:spcBef>
              <a:spcAft>
                <a:spcPct val="0"/>
              </a:spcAft>
            </a:pPr>
            <a:r>
              <a:rPr sz="1600" b="1">
                <a:solidFill>
                  <a:srgbClr val="FFFFFF"/>
                </a:solidFill>
                <a:latin typeface="FPVLKH+MicrosoftYaHei-Bold"/>
                <a:cs typeface="FPVLKH+MicrosoftYaHei-Bold"/>
              </a:rPr>
              <a:t>C</a:t>
            </a:r>
            <a:r>
              <a:rPr sz="1600" b="1">
                <a:solidFill>
                  <a:srgbClr val="FFFFFF"/>
                </a:solidFill>
                <a:latin typeface="EHAKJJ+MicrosoftYaHei-Bold"/>
                <a:cs typeface="EHAKJJ+MicrosoftYaHei-Bold"/>
              </a:rPr>
              <a:t>、制作水果拼盘时</a:t>
            </a:r>
          </a:p>
          <a:p>
            <a:pPr marL="0" marR="0">
              <a:lnSpc>
                <a:spcPts val="2109"/>
              </a:lnSpc>
              <a:spcBef>
                <a:spcPts val="1396"/>
              </a:spcBef>
              <a:spcAft>
                <a:spcPct val="0"/>
              </a:spcAft>
            </a:pPr>
            <a:r>
              <a:rPr sz="1600" b="1">
                <a:solidFill>
                  <a:srgbClr val="FFFFFF"/>
                </a:solidFill>
                <a:latin typeface="FPVLKH+MicrosoftYaHei-Bold"/>
                <a:cs typeface="FPVLKH+MicrosoftYaHei-Bold"/>
              </a:rPr>
              <a:t>D</a:t>
            </a:r>
            <a:r>
              <a:rPr sz="1600" b="1">
                <a:solidFill>
                  <a:srgbClr val="FFFFFF"/>
                </a:solidFill>
                <a:latin typeface="EHAKJJ+MicrosoftYaHei-Bold"/>
                <a:cs typeface="EHAKJJ+MicrosoftYaHei-Bold"/>
              </a:rPr>
              <a:t>、片烤鸭时</a:t>
            </a:r>
          </a:p>
        </p:txBody>
      </p:sp>
      <p:sp>
        <p:nvSpPr>
          <p:cNvPr id="5" name="object 5"/>
          <p:cNvSpPr txBox="1"/>
          <p:nvPr/>
        </p:nvSpPr>
        <p:spPr>
          <a:xfrm>
            <a:off x="3105276" y="4344703"/>
            <a:ext cx="2244922"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FPVLKH+MicrosoftYaHei-Bold"/>
                <a:cs typeface="FPVLKH+MicrosoftYaHei-Bold"/>
              </a:rPr>
              <a:t>E</a:t>
            </a:r>
            <a:r>
              <a:rPr sz="1600" b="1">
                <a:solidFill>
                  <a:srgbClr val="FFFFFF"/>
                </a:solidFill>
                <a:latin typeface="EHAKJJ+MicrosoftYaHei-Bold"/>
                <a:cs typeface="EHAKJJ+MicrosoftYaHei-Bold"/>
              </a:rPr>
              <a:t>、烹炒鲜椒辣子鸡时</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PWTEJF+MicrosoftYaHei-Bold"/>
                <a:cs typeface="PWTEJF+MicrosoftYaHei-Bold"/>
              </a:rPr>
              <a:t>从业人员个人卫生要求</a:t>
            </a:r>
          </a:p>
        </p:txBody>
      </p:sp>
      <p:sp>
        <p:nvSpPr>
          <p:cNvPr id="4" name="object 4"/>
          <p:cNvSpPr txBox="1"/>
          <p:nvPr/>
        </p:nvSpPr>
        <p:spPr>
          <a:xfrm>
            <a:off x="998219" y="2474501"/>
            <a:ext cx="8264901"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KEWHUR+Wingdings-Regular"/>
                <a:cs typeface="KEWHUR+Wingdings-Regular"/>
              </a:rPr>
              <a:t>➢</a:t>
            </a:r>
            <a:r>
              <a:rPr sz="1600" spc="584">
                <a:solidFill>
                  <a:srgbClr val="000000"/>
                </a:solidFill>
                <a:latin typeface="Times New Roman"/>
                <a:cs typeface="Times New Roman"/>
              </a:rPr>
              <a:t> </a:t>
            </a:r>
            <a:r>
              <a:rPr sz="1600">
                <a:solidFill>
                  <a:srgbClr val="000000"/>
                </a:solidFill>
                <a:latin typeface="PAKJVQ+MicrosoftYaHei"/>
                <a:cs typeface="PAKJVQ+MicrosoftYaHei"/>
              </a:rPr>
              <a:t>如佩戴手套，佩戴前应对手部进行清洗消毒。手套应清洁、无破损，符合食品</a:t>
            </a:r>
          </a:p>
          <a:p>
            <a:pPr marL="286512" marR="0">
              <a:lnSpc>
                <a:spcPts val="2109"/>
              </a:lnSpc>
              <a:spcBef>
                <a:spcPts val="1730"/>
              </a:spcBef>
              <a:spcAft>
                <a:spcPct val="0"/>
              </a:spcAft>
            </a:pPr>
            <a:r>
              <a:rPr sz="1600">
                <a:solidFill>
                  <a:srgbClr val="000000"/>
                </a:solidFill>
                <a:latin typeface="PAKJVQ+MicrosoftYaHei"/>
                <a:cs typeface="PAKJVQ+MicrosoftYaHei"/>
              </a:rPr>
              <a:t>安全要求。手套使用过程中，应定时更换手套，出现要求的重新洗手消毒的情</a:t>
            </a:r>
          </a:p>
          <a:p>
            <a:pPr marL="286512" marR="0">
              <a:lnSpc>
                <a:spcPts val="2106"/>
              </a:lnSpc>
              <a:spcBef>
                <a:spcPts val="1785"/>
              </a:spcBef>
              <a:spcAft>
                <a:spcPct val="0"/>
              </a:spcAft>
            </a:pPr>
            <a:r>
              <a:rPr sz="1600">
                <a:solidFill>
                  <a:srgbClr val="000000"/>
                </a:solidFill>
                <a:latin typeface="PAKJVQ+MicrosoftYaHei"/>
                <a:cs typeface="PAKJVQ+MicrosoftYaHei"/>
              </a:rPr>
              <a:t>形时，应在重新洗手消毒后更换手套。手套应存放在清洁卫生的位置，避免受</a:t>
            </a:r>
          </a:p>
          <a:p>
            <a:pPr marL="286512" marR="0">
              <a:lnSpc>
                <a:spcPts val="2106"/>
              </a:lnSpc>
              <a:spcBef>
                <a:spcPts val="1733"/>
              </a:spcBef>
              <a:spcAft>
                <a:spcPct val="0"/>
              </a:spcAft>
            </a:pPr>
            <a:r>
              <a:rPr sz="1600">
                <a:solidFill>
                  <a:srgbClr val="000000"/>
                </a:solidFill>
                <a:latin typeface="PAKJVQ+MicrosoftYaHei"/>
                <a:cs typeface="PAKJVQ+MicrosoftYaHei"/>
              </a:rPr>
              <a:t>到污染。</a:t>
            </a:r>
          </a:p>
        </p:txBody>
      </p:sp>
      <p:sp>
        <p:nvSpPr>
          <p:cNvPr id="5" name="object 5"/>
          <p:cNvSpPr txBox="1"/>
          <p:nvPr/>
        </p:nvSpPr>
        <p:spPr>
          <a:xfrm>
            <a:off x="998219" y="4425856"/>
            <a:ext cx="476079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KEWHUR+Wingdings-Regular"/>
                <a:cs typeface="KEWHUR+Wingdings-Regular"/>
              </a:rPr>
              <a:t>➢</a:t>
            </a:r>
            <a:r>
              <a:rPr sz="1600" spc="584">
                <a:solidFill>
                  <a:srgbClr val="000000"/>
                </a:solidFill>
                <a:latin typeface="Times New Roman"/>
                <a:cs typeface="Times New Roman"/>
              </a:rPr>
              <a:t> </a:t>
            </a:r>
            <a:r>
              <a:rPr sz="1600">
                <a:solidFill>
                  <a:srgbClr val="000000"/>
                </a:solidFill>
                <a:latin typeface="PAKJVQ+MicrosoftYaHei"/>
                <a:cs typeface="PAKJVQ+MicrosoftYaHei"/>
              </a:rPr>
              <a:t>从业人员在加工制作食品前，</a:t>
            </a:r>
            <a:r>
              <a:rPr sz="1600">
                <a:solidFill>
                  <a:srgbClr val="FF0000"/>
                </a:solidFill>
                <a:latin typeface="PAKJVQ+MicrosoftYaHei"/>
                <a:cs typeface="PAKJVQ+MicrosoftYaHei"/>
              </a:rPr>
              <a:t>应洗净手部</a:t>
            </a:r>
            <a:r>
              <a:rPr sz="1600">
                <a:solidFill>
                  <a:srgbClr val="000000"/>
                </a:solidFill>
                <a:latin typeface="PAKJVQ+MicrosoftYaHei"/>
                <a:cs typeface="PAKJVQ+MicrosoftYaHei"/>
              </a:rPr>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6309359"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93CDDD"/>
                </a:solidFill>
                <a:latin typeface="BNFSIS+MicrosoftYaHei-Bold"/>
                <a:cs typeface="BNFSIS+MicrosoftYaHei-Bold"/>
              </a:rPr>
              <a:t>出现下列情形时，应（宜）洗手并消毒：</a:t>
            </a:r>
          </a:p>
        </p:txBody>
      </p:sp>
      <p:sp>
        <p:nvSpPr>
          <p:cNvPr id="4" name="object 4"/>
          <p:cNvSpPr txBox="1"/>
          <p:nvPr/>
        </p:nvSpPr>
        <p:spPr>
          <a:xfrm>
            <a:off x="1149096" y="3013145"/>
            <a:ext cx="1653540"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BNFSIS+MicrosoftYaHei-Bold"/>
                <a:cs typeface="BNFSIS+MicrosoftYaHei-Bold"/>
              </a:rPr>
              <a:t>处理食物前</a:t>
            </a:r>
          </a:p>
        </p:txBody>
      </p:sp>
      <p:sp>
        <p:nvSpPr>
          <p:cNvPr id="5" name="object 5"/>
          <p:cNvSpPr txBox="1"/>
          <p:nvPr/>
        </p:nvSpPr>
        <p:spPr>
          <a:xfrm>
            <a:off x="3651758" y="3021908"/>
            <a:ext cx="2419197" cy="3143139"/>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BNFSIS+MicrosoftYaHei-Bold"/>
                <a:cs typeface="BNFSIS+MicrosoftYaHei-Bold"/>
              </a:rPr>
              <a:t>接触处理生食物后</a:t>
            </a:r>
          </a:p>
          <a:p>
            <a:pPr marL="0" marR="0">
              <a:lnSpc>
                <a:spcPts val="2644"/>
              </a:lnSpc>
              <a:spcBef>
                <a:spcPts val="16459"/>
              </a:spcBef>
              <a:spcAft>
                <a:spcPct val="0"/>
              </a:spcAft>
            </a:pPr>
            <a:r>
              <a:rPr sz="2000" b="1">
                <a:solidFill>
                  <a:srgbClr val="7F7F7F"/>
                </a:solidFill>
                <a:latin typeface="BNFSIS+MicrosoftYaHei-Bold"/>
                <a:cs typeface="BNFSIS+MicrosoftYaHei-Bold"/>
              </a:rPr>
              <a:t>触摸面部及身体后</a:t>
            </a:r>
          </a:p>
        </p:txBody>
      </p:sp>
      <p:sp>
        <p:nvSpPr>
          <p:cNvPr id="6" name="object 6"/>
          <p:cNvSpPr txBox="1"/>
          <p:nvPr/>
        </p:nvSpPr>
        <p:spPr>
          <a:xfrm>
            <a:off x="6781800" y="3005525"/>
            <a:ext cx="1913254" cy="3196403"/>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BNFSIS+MicrosoftYaHei-Bold"/>
                <a:cs typeface="BNFSIS+MicrosoftYaHei-Bold"/>
              </a:rPr>
              <a:t>使用卫生间后</a:t>
            </a:r>
          </a:p>
          <a:p>
            <a:pPr marL="3682" marR="0">
              <a:lnSpc>
                <a:spcPts val="2644"/>
              </a:lnSpc>
              <a:spcBef>
                <a:spcPts val="16928"/>
              </a:spcBef>
              <a:spcAft>
                <a:spcPct val="0"/>
              </a:spcAft>
            </a:pPr>
            <a:r>
              <a:rPr sz="2000" b="1">
                <a:solidFill>
                  <a:srgbClr val="7F7F7F"/>
                </a:solidFill>
                <a:latin typeface="BNFSIS+MicrosoftYaHei-Bold"/>
                <a:cs typeface="BNFSIS+MicrosoftYaHei-Bold"/>
              </a:rPr>
              <a:t>处理废弃物后</a:t>
            </a:r>
          </a:p>
        </p:txBody>
      </p:sp>
      <p:sp>
        <p:nvSpPr>
          <p:cNvPr id="7" name="object 7"/>
          <p:cNvSpPr txBox="1"/>
          <p:nvPr/>
        </p:nvSpPr>
        <p:spPr>
          <a:xfrm>
            <a:off x="9414002" y="3008827"/>
            <a:ext cx="2417064" cy="3193101"/>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BNFSIS+MicrosoftYaHei-Bold"/>
                <a:cs typeface="BNFSIS+MicrosoftYaHei-Bold"/>
              </a:rPr>
              <a:t>咳嗽喷嚏擤鼻涕后</a:t>
            </a:r>
          </a:p>
          <a:p>
            <a:pPr marL="0" marR="0">
              <a:lnSpc>
                <a:spcPts val="2644"/>
              </a:lnSpc>
              <a:spcBef>
                <a:spcPts val="16852"/>
              </a:spcBef>
              <a:spcAft>
                <a:spcPct val="0"/>
              </a:spcAft>
            </a:pPr>
            <a:r>
              <a:rPr sz="2000" b="1">
                <a:solidFill>
                  <a:srgbClr val="7F7F7F"/>
                </a:solidFill>
                <a:latin typeface="BNFSIS+MicrosoftYaHei-Bold"/>
                <a:cs typeface="BNFSIS+MicrosoftYaHei-Bold"/>
              </a:rPr>
              <a:t>其他污染手活动后</a:t>
            </a:r>
          </a:p>
        </p:txBody>
      </p:sp>
      <p:sp>
        <p:nvSpPr>
          <p:cNvPr id="8" name="object 8"/>
          <p:cNvSpPr txBox="1"/>
          <p:nvPr/>
        </p:nvSpPr>
        <p:spPr>
          <a:xfrm>
            <a:off x="772668" y="5447837"/>
            <a:ext cx="2419197"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BNFSIS+MicrosoftYaHei-Bold"/>
                <a:cs typeface="BNFSIS+MicrosoftYaHei-Bold"/>
              </a:rPr>
              <a:t>接触污染的工具后</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D99694"/>
                </a:solidFill>
                <a:latin typeface="QGSONS+MicrosoftYaHei-Bold"/>
                <a:cs typeface="QGSONS+MicrosoftYaHei-Bold"/>
              </a:rPr>
              <a:t>推荐的洗手步骤：</a:t>
            </a:r>
          </a:p>
        </p:txBody>
      </p:sp>
      <p:sp>
        <p:nvSpPr>
          <p:cNvPr id="4" name="object 4"/>
          <p:cNvSpPr txBox="1"/>
          <p:nvPr/>
        </p:nvSpPr>
        <p:spPr>
          <a:xfrm>
            <a:off x="1432560" y="3132017"/>
            <a:ext cx="216255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QGSONS+MicrosoftYaHei-Bold"/>
                <a:cs typeface="QGSONS+MicrosoftYaHei-Bold"/>
              </a:rPr>
              <a:t>掌心对掌心搓擦</a:t>
            </a:r>
          </a:p>
        </p:txBody>
      </p:sp>
      <p:sp>
        <p:nvSpPr>
          <p:cNvPr id="5" name="object 5"/>
          <p:cNvSpPr txBox="1"/>
          <p:nvPr/>
        </p:nvSpPr>
        <p:spPr>
          <a:xfrm>
            <a:off x="4705477" y="3132017"/>
            <a:ext cx="3219526" cy="3208290"/>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QGSONS+MicrosoftYaHei-Bold"/>
                <a:cs typeface="QGSONS+MicrosoftYaHei-Bold"/>
              </a:rPr>
              <a:t>手指交错掌心对手背搓擦</a:t>
            </a:r>
          </a:p>
          <a:p>
            <a:pPr marL="252983" marR="0">
              <a:lnSpc>
                <a:spcPts val="2644"/>
              </a:lnSpc>
              <a:spcBef>
                <a:spcPts val="17022"/>
              </a:spcBef>
              <a:spcAft>
                <a:spcPct val="0"/>
              </a:spcAft>
            </a:pPr>
            <a:r>
              <a:rPr sz="2000" b="1">
                <a:solidFill>
                  <a:srgbClr val="7F7F7F"/>
                </a:solidFill>
                <a:latin typeface="QGSONS+MicrosoftYaHei-Bold"/>
                <a:cs typeface="QGSONS+MicrosoftYaHei-Bold"/>
              </a:rPr>
              <a:t>拇指在掌中转动搓擦</a:t>
            </a:r>
          </a:p>
        </p:txBody>
      </p:sp>
      <p:sp>
        <p:nvSpPr>
          <p:cNvPr id="6" name="object 6"/>
          <p:cNvSpPr txBox="1"/>
          <p:nvPr/>
        </p:nvSpPr>
        <p:spPr>
          <a:xfrm>
            <a:off x="8485885" y="3132017"/>
            <a:ext cx="3223030" cy="3208290"/>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QGSONS+MicrosoftYaHei-Bold"/>
                <a:cs typeface="QGSONS+MicrosoftYaHei-Bold"/>
              </a:rPr>
              <a:t>手指交错掌心对掌心搓擦</a:t>
            </a:r>
          </a:p>
          <a:p>
            <a:pPr marL="381381" marR="0">
              <a:lnSpc>
                <a:spcPts val="2644"/>
              </a:lnSpc>
              <a:spcBef>
                <a:spcPts val="17022"/>
              </a:spcBef>
              <a:spcAft>
                <a:spcPct val="0"/>
              </a:spcAft>
            </a:pPr>
            <a:r>
              <a:rPr sz="2000" b="1">
                <a:solidFill>
                  <a:srgbClr val="7F7F7F"/>
                </a:solidFill>
                <a:latin typeface="QGSONS+MicrosoftYaHei-Bold"/>
                <a:cs typeface="QGSONS+MicrosoftYaHei-Bold"/>
              </a:rPr>
              <a:t>指尖在掌心中搓擦</a:t>
            </a:r>
          </a:p>
        </p:txBody>
      </p:sp>
      <p:sp>
        <p:nvSpPr>
          <p:cNvPr id="7" name="object 7"/>
          <p:cNvSpPr txBox="1"/>
          <p:nvPr/>
        </p:nvSpPr>
        <p:spPr>
          <a:xfrm>
            <a:off x="1051560" y="5623402"/>
            <a:ext cx="2926842"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QGSONS+MicrosoftYaHei-Bold"/>
                <a:cs typeface="QGSONS+MicrosoftYaHei-Bold"/>
              </a:rPr>
              <a:t>两手互握互搓指背搓擦</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2860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608DC3"/>
                </a:solidFill>
                <a:latin typeface="CTQVCF+MicrosoftYaHei-Bold"/>
                <a:cs typeface="CTQVCF+MicrosoftYaHei-Bold"/>
              </a:rPr>
              <a:t>常用消毒剂：</a:t>
            </a:r>
          </a:p>
        </p:txBody>
      </p:sp>
      <p:sp>
        <p:nvSpPr>
          <p:cNvPr id="4" name="object 4"/>
          <p:cNvSpPr txBox="1"/>
          <p:nvPr/>
        </p:nvSpPr>
        <p:spPr>
          <a:xfrm>
            <a:off x="940917" y="5839505"/>
            <a:ext cx="2995193"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DUJTPS+MicrosoftYaHei-Bold"/>
                <a:cs typeface="DUJTPS+MicrosoftYaHei-Bold"/>
              </a:rPr>
              <a:t>84</a:t>
            </a:r>
            <a:r>
              <a:rPr sz="2000" b="1">
                <a:solidFill>
                  <a:srgbClr val="7F7F7F"/>
                </a:solidFill>
                <a:latin typeface="CTQVCF+MicrosoftYaHei-Bold"/>
                <a:cs typeface="CTQVCF+MicrosoftYaHei-Bold"/>
              </a:rPr>
              <a:t>消毒液（次氯酸钠）</a:t>
            </a:r>
          </a:p>
        </p:txBody>
      </p:sp>
      <p:sp>
        <p:nvSpPr>
          <p:cNvPr id="5" name="object 5"/>
          <p:cNvSpPr txBox="1"/>
          <p:nvPr/>
        </p:nvSpPr>
        <p:spPr>
          <a:xfrm>
            <a:off x="5565902" y="5839505"/>
            <a:ext cx="144208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DUJTPS+MicrosoftYaHei-Bold"/>
                <a:cs typeface="DUJTPS+MicrosoftYaHei-Bold"/>
              </a:rPr>
              <a:t>75%</a:t>
            </a:r>
            <a:r>
              <a:rPr sz="2000" b="1">
                <a:solidFill>
                  <a:srgbClr val="7F7F7F"/>
                </a:solidFill>
                <a:latin typeface="CTQVCF+MicrosoftYaHei-Bold"/>
                <a:cs typeface="CTQVCF+MicrosoftYaHei-Bold"/>
              </a:rPr>
              <a:t>酒精</a:t>
            </a:r>
          </a:p>
        </p:txBody>
      </p:sp>
      <p:sp>
        <p:nvSpPr>
          <p:cNvPr id="6" name="object 6"/>
          <p:cNvSpPr txBox="1"/>
          <p:nvPr/>
        </p:nvSpPr>
        <p:spPr>
          <a:xfrm>
            <a:off x="8930893" y="5839505"/>
            <a:ext cx="241706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7F7F7F"/>
                </a:solidFill>
                <a:latin typeface="CTQVCF+MicrosoftYaHei-Bold"/>
                <a:cs typeface="CTQVCF+MicrosoftYaHei-Bold"/>
              </a:rPr>
              <a:t>感应式手部消毒器</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03525" y="1492827"/>
            <a:ext cx="7360919" cy="1517850"/>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LMISJU+MicrosoftYaHei-Bold"/>
                <a:cs typeface="LMISJU+MicrosoftYaHei-Bold"/>
              </a:rPr>
              <a:t>用于操作台、设备、工具、手部等涂擦消毒的酒</a:t>
            </a:r>
          </a:p>
          <a:p>
            <a:pPr marL="0" marR="0">
              <a:lnSpc>
                <a:spcPts val="3167"/>
              </a:lnSpc>
              <a:spcBef>
                <a:spcPts val="2016"/>
              </a:spcBef>
              <a:spcAft>
                <a:spcPct val="0"/>
              </a:spcAft>
            </a:pPr>
            <a:r>
              <a:rPr sz="2400" b="1">
                <a:solidFill>
                  <a:srgbClr val="FFFFFF"/>
                </a:solidFill>
                <a:latin typeface="LMISJU+MicrosoftYaHei-Bold"/>
                <a:cs typeface="LMISJU+MicrosoftYaHei-Bold"/>
              </a:rPr>
              <a:t>精浓度为：</a:t>
            </a:r>
          </a:p>
        </p:txBody>
      </p:sp>
      <p:sp>
        <p:nvSpPr>
          <p:cNvPr id="4" name="object 4"/>
          <p:cNvSpPr txBox="1"/>
          <p:nvPr/>
        </p:nvSpPr>
        <p:spPr>
          <a:xfrm>
            <a:off x="3105276" y="3247169"/>
            <a:ext cx="1897634" cy="188930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IHVGEG+MicrosoftYaHei-Bold"/>
                <a:cs typeface="IHVGEG+MicrosoftYaHei-Bold"/>
              </a:rPr>
              <a:t>A</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95%</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V/V</a:t>
            </a:r>
            <a:r>
              <a:rPr sz="1600" b="1">
                <a:solidFill>
                  <a:srgbClr val="FFFFFF"/>
                </a:solidFill>
                <a:latin typeface="LMISJU+MicrosoftYaHei-Bold"/>
                <a:cs typeface="LMISJU+MicrosoftYaHei-Bold"/>
              </a:rPr>
              <a:t>）</a:t>
            </a:r>
          </a:p>
          <a:p>
            <a:pPr marL="0" marR="0">
              <a:lnSpc>
                <a:spcPts val="2106"/>
              </a:lnSpc>
              <a:spcBef>
                <a:spcPts val="1399"/>
              </a:spcBef>
              <a:spcAft>
                <a:spcPct val="0"/>
              </a:spcAft>
            </a:pPr>
            <a:r>
              <a:rPr sz="1600" b="1">
                <a:solidFill>
                  <a:srgbClr val="FFFFFF"/>
                </a:solidFill>
                <a:latin typeface="IHVGEG+MicrosoftYaHei-Bold"/>
                <a:cs typeface="IHVGEG+MicrosoftYaHei-Bold"/>
              </a:rPr>
              <a:t>B</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75%</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V/V</a:t>
            </a:r>
            <a:r>
              <a:rPr sz="1600" b="1">
                <a:solidFill>
                  <a:srgbClr val="FFFFFF"/>
                </a:solidFill>
                <a:latin typeface="LMISJU+MicrosoftYaHei-Bold"/>
                <a:cs typeface="LMISJU+MicrosoftYaHei-Bold"/>
              </a:rPr>
              <a:t>）</a:t>
            </a:r>
          </a:p>
          <a:p>
            <a:pPr marL="0" marR="0">
              <a:lnSpc>
                <a:spcPts val="2106"/>
              </a:lnSpc>
              <a:spcBef>
                <a:spcPts val="1301"/>
              </a:spcBef>
              <a:spcAft>
                <a:spcPct val="0"/>
              </a:spcAft>
            </a:pPr>
            <a:r>
              <a:rPr sz="1600" b="1">
                <a:solidFill>
                  <a:srgbClr val="FFFFFF"/>
                </a:solidFill>
                <a:latin typeface="IHVGEG+MicrosoftYaHei-Bold"/>
                <a:cs typeface="IHVGEG+MicrosoftYaHei-Bold"/>
              </a:rPr>
              <a:t>C</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50%</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V/V</a:t>
            </a:r>
            <a:r>
              <a:rPr sz="1600" b="1">
                <a:solidFill>
                  <a:srgbClr val="FFFFFF"/>
                </a:solidFill>
                <a:latin typeface="LMISJU+MicrosoftYaHei-Bold"/>
                <a:cs typeface="LMISJU+MicrosoftYaHei-Bold"/>
              </a:rPr>
              <a:t>）</a:t>
            </a:r>
          </a:p>
          <a:p>
            <a:pPr marL="0" marR="0">
              <a:lnSpc>
                <a:spcPts val="2106"/>
              </a:lnSpc>
              <a:spcBef>
                <a:spcPts val="1399"/>
              </a:spcBef>
              <a:spcAft>
                <a:spcPct val="0"/>
              </a:spcAft>
            </a:pPr>
            <a:r>
              <a:rPr sz="1600" b="1">
                <a:solidFill>
                  <a:srgbClr val="FFFFFF"/>
                </a:solidFill>
                <a:latin typeface="IHVGEG+MicrosoftYaHei-Bold"/>
                <a:cs typeface="IHVGEG+MicrosoftYaHei-Bold"/>
              </a:rPr>
              <a:t>D</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25%</a:t>
            </a:r>
            <a:r>
              <a:rPr sz="1600" b="1">
                <a:solidFill>
                  <a:srgbClr val="FFFFFF"/>
                </a:solidFill>
                <a:latin typeface="LMISJU+MicrosoftYaHei-Bold"/>
                <a:cs typeface="LMISJU+MicrosoftYaHei-Bold"/>
              </a:rPr>
              <a:t>（</a:t>
            </a:r>
            <a:r>
              <a:rPr sz="1600" b="1">
                <a:solidFill>
                  <a:srgbClr val="FFFFFF"/>
                </a:solidFill>
                <a:latin typeface="IHVGEG+MicrosoftYaHei-Bold"/>
                <a:cs typeface="IHVGEG+MicrosoftYaHei-Bold"/>
              </a:rPr>
              <a:t>V/V</a:t>
            </a:r>
            <a:r>
              <a:rPr sz="1600" b="1">
                <a:solidFill>
                  <a:srgbClr val="FFFFFF"/>
                </a:solidFill>
                <a:latin typeface="LMISJU+MicrosoftYaHei-Bold"/>
                <a:cs typeface="LMISJU+MicrosoftYaHei-Bold"/>
              </a:rPr>
              <a:t>）</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385957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UJEQQM+MicrosoftYaHei-Bold"/>
                <a:cs typeface="UJEQQM+MicrosoftYaHei-Bold"/>
              </a:rPr>
              <a:t>从业人员工作服管理要求</a:t>
            </a:r>
          </a:p>
        </p:txBody>
      </p:sp>
      <p:sp>
        <p:nvSpPr>
          <p:cNvPr id="4" name="object 4"/>
          <p:cNvSpPr txBox="1"/>
          <p:nvPr/>
        </p:nvSpPr>
        <p:spPr>
          <a:xfrm>
            <a:off x="1018946" y="2116361"/>
            <a:ext cx="7564026"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工作服宜为</a:t>
            </a:r>
            <a:r>
              <a:rPr sz="1600">
                <a:solidFill>
                  <a:srgbClr val="FF0000"/>
                </a:solidFill>
                <a:latin typeface="HVRWUF+MicrosoftYaHei"/>
                <a:cs typeface="HVRWUF+MicrosoftYaHei"/>
              </a:rPr>
              <a:t>白色或浅色</a:t>
            </a:r>
            <a:r>
              <a:rPr sz="1600">
                <a:solidFill>
                  <a:srgbClr val="000000"/>
                </a:solidFill>
                <a:latin typeface="HVRWUF+MicrosoftYaHei"/>
                <a:cs typeface="HVRWUF+MicrosoftYaHei"/>
              </a:rPr>
              <a:t>，应定点存放，定期清洗更换。从事接触直接入</a:t>
            </a:r>
          </a:p>
          <a:p>
            <a:pPr marL="286486" marR="0">
              <a:lnSpc>
                <a:spcPts val="2106"/>
              </a:lnSpc>
              <a:spcBef>
                <a:spcPts val="1735"/>
              </a:spcBef>
              <a:spcAft>
                <a:spcPct val="0"/>
              </a:spcAft>
            </a:pPr>
            <a:r>
              <a:rPr sz="1600">
                <a:solidFill>
                  <a:srgbClr val="000000"/>
                </a:solidFill>
                <a:latin typeface="HVRWUF+MicrosoftYaHei"/>
                <a:cs typeface="HVRWUF+MicrosoftYaHei"/>
              </a:rPr>
              <a:t>口食品工作的从业人员，其工作服宜每天清洗更换。</a:t>
            </a:r>
          </a:p>
        </p:txBody>
      </p:sp>
      <p:sp>
        <p:nvSpPr>
          <p:cNvPr id="5" name="object 5"/>
          <p:cNvSpPr txBox="1"/>
          <p:nvPr/>
        </p:nvSpPr>
        <p:spPr>
          <a:xfrm>
            <a:off x="1018946" y="3091975"/>
            <a:ext cx="7563588"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食品处理区内加工制作食品的从业人员使用卫生间前，应更换工作服。</a:t>
            </a:r>
          </a:p>
          <a:p>
            <a:pPr marL="0" marR="0">
              <a:lnSpc>
                <a:spcPts val="2109"/>
              </a:lnSpc>
              <a:spcBef>
                <a:spcPts val="173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工作服受到污染后，应及时更换。</a:t>
            </a:r>
          </a:p>
        </p:txBody>
      </p:sp>
      <p:sp>
        <p:nvSpPr>
          <p:cNvPr id="6" name="object 6"/>
          <p:cNvSpPr txBox="1"/>
          <p:nvPr/>
        </p:nvSpPr>
        <p:spPr>
          <a:xfrm>
            <a:off x="1018946" y="4067716"/>
            <a:ext cx="4526815"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待清洗的工作服不得存放在食品处理区。</a:t>
            </a:r>
          </a:p>
        </p:txBody>
      </p:sp>
      <p:sp>
        <p:nvSpPr>
          <p:cNvPr id="7" name="object 7"/>
          <p:cNvSpPr txBox="1"/>
          <p:nvPr/>
        </p:nvSpPr>
        <p:spPr>
          <a:xfrm>
            <a:off x="1018946" y="4555396"/>
            <a:ext cx="7803568"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清洁操作区与其他操作区从业人员的工作服</a:t>
            </a:r>
            <a:r>
              <a:rPr sz="1600">
                <a:solidFill>
                  <a:srgbClr val="FF0000"/>
                </a:solidFill>
                <a:latin typeface="HVRWUF+MicrosoftYaHei"/>
                <a:cs typeface="HVRWUF+MicrosoftYaHei"/>
              </a:rPr>
              <a:t>应有明显的颜色或标识区分</a:t>
            </a:r>
            <a:r>
              <a:rPr sz="1600">
                <a:solidFill>
                  <a:srgbClr val="000000"/>
                </a:solidFill>
                <a:latin typeface="HVRWUF+MicrosoftYaHei"/>
                <a:cs typeface="HVRWUF+MicrosoftYaHei"/>
              </a:rPr>
              <a:t>。</a:t>
            </a:r>
          </a:p>
          <a:p>
            <a:pPr marL="0" marR="0">
              <a:lnSpc>
                <a:spcPts val="2109"/>
              </a:lnSpc>
              <a:spcBef>
                <a:spcPts val="1730"/>
              </a:spcBef>
              <a:spcAft>
                <a:spcPct val="0"/>
              </a:spcAft>
            </a:pPr>
            <a:r>
              <a:rPr sz="1600">
                <a:solidFill>
                  <a:srgbClr val="000000"/>
                </a:solidFill>
                <a:latin typeface="NUNHBK+Wingdings-Regular"/>
                <a:cs typeface="NUNHBK+Wingdings-Regular"/>
              </a:rPr>
              <a:t>➢</a:t>
            </a:r>
            <a:r>
              <a:rPr sz="1600" spc="584">
                <a:solidFill>
                  <a:srgbClr val="000000"/>
                </a:solidFill>
                <a:latin typeface="Times New Roman"/>
                <a:cs typeface="Times New Roman"/>
              </a:rPr>
              <a:t> </a:t>
            </a:r>
            <a:r>
              <a:rPr sz="1600">
                <a:solidFill>
                  <a:srgbClr val="000000"/>
                </a:solidFill>
                <a:latin typeface="HVRWUF+MicrosoftYaHei"/>
                <a:cs typeface="HVRWUF+MicrosoftYaHei"/>
              </a:rPr>
              <a:t>专间内从业人员离开专间时，应脱去专间专用工作服。</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4123"/>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FF0000"/>
                </a:solidFill>
                <a:latin typeface="MUTNIA+MicrosoftYaHei-Bold"/>
                <a:cs typeface="MUTNIA+MicrosoftYaHei-Bold"/>
              </a:rPr>
              <a:t>食品安全管理</a:t>
            </a:r>
          </a:p>
          <a:p>
            <a:pPr marL="0" marR="0">
              <a:lnSpc>
                <a:spcPts val="2898"/>
              </a:lnSpc>
              <a:spcBef>
                <a:spcPts val="4001"/>
              </a:spcBef>
              <a:spcAft>
                <a:spcPct val="0"/>
              </a:spcAft>
            </a:pPr>
            <a:r>
              <a:rPr sz="2200" b="1">
                <a:solidFill>
                  <a:srgbClr val="FF0000"/>
                </a:solidFill>
                <a:latin typeface="MUTNIA+MicrosoftYaHei-Bold"/>
                <a:cs typeface="MUTNIA+MicrosoftYaHei-Bold"/>
              </a:rPr>
              <a:t>文件记录</a:t>
            </a:r>
            <a:r>
              <a:rPr sz="2200" b="1" spc="11476">
                <a:solidFill>
                  <a:srgbClr val="FF0000"/>
                </a:solidFill>
                <a:latin typeface="Times New Roman"/>
                <a:cs typeface="Times New Roman"/>
              </a:rPr>
              <a:t> </a:t>
            </a:r>
            <a:r>
              <a:rPr sz="2200" b="1">
                <a:solidFill>
                  <a:srgbClr val="FF0000"/>
                </a:solidFill>
                <a:latin typeface="MUTNIA+MicrosoftYaHei-Bold"/>
                <a:cs typeface="MUTNIA+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FF0000"/>
                </a:solidFill>
                <a:latin typeface="MUTNIA+MicrosoftYaHei-Bold"/>
                <a:cs typeface="MUTNIA+MicrosoftYaHei-Bold"/>
              </a:rPr>
              <a:t>检验检测</a:t>
            </a:r>
          </a:p>
          <a:p>
            <a:pPr marL="0" marR="0">
              <a:lnSpc>
                <a:spcPts val="2898"/>
              </a:lnSpc>
              <a:spcBef>
                <a:spcPts val="4003"/>
              </a:spcBef>
              <a:spcAft>
                <a:spcPct val="0"/>
              </a:spcAft>
            </a:pPr>
            <a:r>
              <a:rPr sz="2200" b="1">
                <a:solidFill>
                  <a:srgbClr val="FF0000"/>
                </a:solidFill>
                <a:latin typeface="MUTNIA+MicrosoftYaHei-Bold"/>
                <a:cs typeface="MUTNIA+MicrosoftYaHei-Bold"/>
              </a:rPr>
              <a:t>供餐用餐配送</a:t>
            </a:r>
          </a:p>
          <a:p>
            <a:pPr marL="1360297" marR="0">
              <a:lnSpc>
                <a:spcPts val="2901"/>
              </a:lnSpc>
              <a:spcBef>
                <a:spcPts val="3998"/>
              </a:spcBef>
              <a:spcAft>
                <a:spcPct val="0"/>
              </a:spcAft>
            </a:pPr>
            <a:r>
              <a:rPr sz="2200" b="1">
                <a:solidFill>
                  <a:srgbClr val="FF0000"/>
                </a:solidFill>
                <a:latin typeface="MUTNIA+MicrosoftYaHei-Bold"/>
                <a:cs typeface="MUTNIA+MicrosoftYaHei-Bold"/>
              </a:rPr>
              <a:t>加工制作</a:t>
            </a:r>
          </a:p>
        </p:txBody>
      </p:sp>
      <p:sp>
        <p:nvSpPr>
          <p:cNvPr id="5" name="object 5"/>
          <p:cNvSpPr txBox="1"/>
          <p:nvPr/>
        </p:nvSpPr>
        <p:spPr>
          <a:xfrm>
            <a:off x="8370696" y="2358821"/>
            <a:ext cx="1535887" cy="2540122"/>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UTNIA+MicrosoftYaHei-Bold"/>
                <a:cs typeface="MUTNIA+MicrosoftYaHei-Bold"/>
              </a:rPr>
              <a:t>人员要求</a:t>
            </a:r>
          </a:p>
          <a:p>
            <a:pPr marL="0" marR="0">
              <a:lnSpc>
                <a:spcPts val="2901"/>
              </a:lnSpc>
              <a:spcBef>
                <a:spcPts val="10900"/>
              </a:spcBef>
              <a:spcAft>
                <a:spcPct val="0"/>
              </a:spcAft>
            </a:pPr>
            <a:r>
              <a:rPr sz="2200" b="1">
                <a:solidFill>
                  <a:srgbClr val="FF0000"/>
                </a:solidFill>
                <a:latin typeface="MUTNIA+MicrosoftYaHei-Bold"/>
                <a:cs typeface="MUTNIA+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UTNIA+MicrosoftYaHei-Bold"/>
                <a:cs typeface="MUTNIA+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UTNIA+MicrosoftYaHei-Bold"/>
                <a:cs typeface="MUTNIA+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UTNIA+MicrosoftYaHei-Bold"/>
                <a:cs typeface="MUTNIA+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UTNIA+MicrosoftYaHei-Bold"/>
                <a:cs typeface="MUTNIA+MicrosoftYaHei-Bold"/>
              </a:rPr>
              <a:t>有害生物防治</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VNSWKT+MicrosoftYaHei-Bold"/>
                <a:cs typeface="VNSWKT+MicrosoftYaHei-Bold"/>
              </a:rPr>
              <a:t>工作服分区分色：</a:t>
            </a:r>
          </a:p>
        </p:txBody>
      </p:sp>
      <p:sp>
        <p:nvSpPr>
          <p:cNvPr id="4" name="object 4"/>
          <p:cNvSpPr txBox="1"/>
          <p:nvPr/>
        </p:nvSpPr>
        <p:spPr>
          <a:xfrm>
            <a:off x="6788150" y="5070545"/>
            <a:ext cx="2671572"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404040"/>
                </a:solidFill>
                <a:latin typeface="VNSWKT+MicrosoftYaHei-Bold"/>
                <a:cs typeface="VNSWKT+MicrosoftYaHei-Bold"/>
              </a:rPr>
              <a:t>清洁操作区：浅蓝色</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MRSHWO+MicrosoftYaHei-Bold"/>
                <a:cs typeface="MRSHWO+MicrosoftYaHei-Bold"/>
              </a:rPr>
              <a:t>食品安全管理</a:t>
            </a:r>
          </a:p>
          <a:p>
            <a:pPr marL="0" marR="0">
              <a:lnSpc>
                <a:spcPts val="2898"/>
              </a:lnSpc>
              <a:spcBef>
                <a:spcPts val="4001"/>
              </a:spcBef>
              <a:spcAft>
                <a:spcPct val="0"/>
              </a:spcAft>
            </a:pPr>
            <a:r>
              <a:rPr sz="2200" b="1">
                <a:solidFill>
                  <a:srgbClr val="D9D9D9"/>
                </a:solidFill>
                <a:latin typeface="MRSHWO+MicrosoftYaHei-Bold"/>
                <a:cs typeface="MRSHWO+MicrosoftYaHei-Bold"/>
              </a:rPr>
              <a:t>文件记录</a:t>
            </a:r>
            <a:r>
              <a:rPr sz="2200" b="1" spc="11476">
                <a:solidFill>
                  <a:srgbClr val="D9D9D9"/>
                </a:solidFill>
                <a:latin typeface="Times New Roman"/>
                <a:cs typeface="Times New Roman"/>
              </a:rPr>
              <a:t> </a:t>
            </a:r>
            <a:r>
              <a:rPr sz="2200" b="1">
                <a:solidFill>
                  <a:srgbClr val="D9D9D9"/>
                </a:solidFill>
                <a:latin typeface="MRSHWO+MicrosoftYaHei-Bold"/>
                <a:cs typeface="MRSHWO+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MRSHWO+MicrosoftYaHei-Bold"/>
                <a:cs typeface="MRSHWO+MicrosoftYaHei-Bold"/>
              </a:rPr>
              <a:t>检验检测</a:t>
            </a:r>
          </a:p>
          <a:p>
            <a:pPr marL="0" marR="0">
              <a:lnSpc>
                <a:spcPts val="2898"/>
              </a:lnSpc>
              <a:spcBef>
                <a:spcPts val="4003"/>
              </a:spcBef>
              <a:spcAft>
                <a:spcPct val="0"/>
              </a:spcAft>
            </a:pPr>
            <a:r>
              <a:rPr sz="2200" b="1">
                <a:solidFill>
                  <a:srgbClr val="D9D9D9"/>
                </a:solidFill>
                <a:latin typeface="MRSHWO+MicrosoftYaHei-Bold"/>
                <a:cs typeface="MRSHWO+MicrosoftYaHei-Bold"/>
              </a:rPr>
              <a:t>供餐用餐配送</a:t>
            </a:r>
          </a:p>
          <a:p>
            <a:pPr marL="1360297" marR="0">
              <a:lnSpc>
                <a:spcPts val="2901"/>
              </a:lnSpc>
              <a:spcBef>
                <a:spcPts val="3998"/>
              </a:spcBef>
              <a:spcAft>
                <a:spcPct val="0"/>
              </a:spcAft>
            </a:pPr>
            <a:r>
              <a:rPr sz="2200" b="1">
                <a:solidFill>
                  <a:srgbClr val="D9D9D9"/>
                </a:solidFill>
                <a:latin typeface="MRSHWO+MicrosoftYaHei-Bold"/>
                <a:cs typeface="MRSHWO+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MRSHWO+MicrosoftYaHei-Bold"/>
                <a:cs typeface="MRSHWO+MicrosoftYaHei-Bold"/>
              </a:rPr>
              <a:t>人员要求</a:t>
            </a:r>
          </a:p>
          <a:p>
            <a:pPr marL="0" marR="0">
              <a:lnSpc>
                <a:spcPts val="2901"/>
              </a:lnSpc>
              <a:spcBef>
                <a:spcPts val="10907"/>
              </a:spcBef>
              <a:spcAft>
                <a:spcPct val="0"/>
              </a:spcAft>
            </a:pPr>
            <a:r>
              <a:rPr sz="2200" b="1">
                <a:solidFill>
                  <a:srgbClr val="D9D9D9"/>
                </a:solidFill>
                <a:latin typeface="MRSHWO+MicrosoftYaHei-Bold"/>
                <a:cs typeface="MRSHWO+MicrosoftYaHei-Bold"/>
              </a:rPr>
              <a:t>设施设备</a:t>
            </a:r>
          </a:p>
        </p:txBody>
      </p:sp>
      <p:sp>
        <p:nvSpPr>
          <p:cNvPr id="6" name="object 6"/>
          <p:cNvSpPr txBox="1"/>
          <p:nvPr/>
        </p:nvSpPr>
        <p:spPr>
          <a:xfrm>
            <a:off x="9448165"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MRSHWO+MicrosoftYaHei-Bold"/>
                <a:cs typeface="MRSHWO+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MRSHWO+MicrosoftYaHei-Bold"/>
                <a:cs typeface="MRSHWO+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MRSHWO+MicrosoftYaHei-Bold"/>
                <a:cs typeface="MRSHWO+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MRSHWO+MicrosoftYaHei-Bold"/>
                <a:cs typeface="MRSHWO+MicrosoftYaHei-Bold"/>
              </a:rPr>
              <a:t>有害生物防治</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NICQJJ+MicrosoftYaHei-Bold"/>
                <a:cs typeface="NICQJJ+MicrosoftYaHei-Bold"/>
              </a:rPr>
              <a:t>清洗消毒</a:t>
            </a:r>
          </a:p>
        </p:txBody>
      </p:sp>
      <p:sp>
        <p:nvSpPr>
          <p:cNvPr id="4" name="object 4"/>
          <p:cNvSpPr txBox="1"/>
          <p:nvPr/>
        </p:nvSpPr>
        <p:spPr>
          <a:xfrm>
            <a:off x="1406652" y="1636301"/>
            <a:ext cx="9666373"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LSCQT+Wingdings-Regular"/>
                <a:cs typeface="ELSCQT+Wingdings-Regular"/>
              </a:rPr>
              <a:t>➢</a:t>
            </a:r>
            <a:r>
              <a:rPr sz="1600" spc="584">
                <a:solidFill>
                  <a:srgbClr val="000000"/>
                </a:solidFill>
                <a:latin typeface="Times New Roman"/>
                <a:cs typeface="Times New Roman"/>
              </a:rPr>
              <a:t> </a:t>
            </a:r>
            <a:r>
              <a:rPr sz="1600">
                <a:solidFill>
                  <a:srgbClr val="000000"/>
                </a:solidFill>
                <a:latin typeface="JHFPTU+MicrosoftYaHei"/>
                <a:cs typeface="JHFPTU+MicrosoftYaHei"/>
              </a:rPr>
              <a:t>餐用具使用后应及时洗净，餐饮具、盛放或接触直接入口食品的容器和工具使用前应消毒。</a:t>
            </a:r>
          </a:p>
        </p:txBody>
      </p:sp>
      <p:sp>
        <p:nvSpPr>
          <p:cNvPr id="5" name="object 5"/>
          <p:cNvSpPr txBox="1"/>
          <p:nvPr/>
        </p:nvSpPr>
        <p:spPr>
          <a:xfrm>
            <a:off x="1406652" y="2123981"/>
            <a:ext cx="10602310"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ELSCQT+Wingdings-Regular"/>
                <a:cs typeface="ELSCQT+Wingdings-Regular"/>
              </a:rPr>
              <a:t>➢</a:t>
            </a:r>
            <a:r>
              <a:rPr sz="1600" spc="584">
                <a:solidFill>
                  <a:srgbClr val="FF0000"/>
                </a:solidFill>
                <a:latin typeface="Times New Roman"/>
                <a:cs typeface="Times New Roman"/>
              </a:rPr>
              <a:t> </a:t>
            </a:r>
            <a:r>
              <a:rPr sz="1600">
                <a:solidFill>
                  <a:srgbClr val="FF0000"/>
                </a:solidFill>
                <a:latin typeface="JHFPTU+MicrosoftYaHei"/>
                <a:cs typeface="JHFPTU+MicrosoftYaHei"/>
              </a:rPr>
              <a:t>宜采用蒸汽等物理方法消毒</a:t>
            </a:r>
            <a:r>
              <a:rPr sz="1600">
                <a:solidFill>
                  <a:srgbClr val="000000"/>
                </a:solidFill>
                <a:latin typeface="JHFPTU+MicrosoftYaHei"/>
                <a:cs typeface="JHFPTU+MicrosoftYaHei"/>
              </a:rPr>
              <a:t>，因材料、大小等原因无法采用的除外。采用化学消毒的，消毒液应现用</a:t>
            </a:r>
          </a:p>
          <a:p>
            <a:pPr marL="286512" marR="0">
              <a:lnSpc>
                <a:spcPts val="2106"/>
              </a:lnSpc>
              <a:spcBef>
                <a:spcPts val="1735"/>
              </a:spcBef>
              <a:spcAft>
                <a:spcPct val="0"/>
              </a:spcAft>
            </a:pPr>
            <a:r>
              <a:rPr sz="1600">
                <a:solidFill>
                  <a:srgbClr val="000000"/>
                </a:solidFill>
                <a:latin typeface="JHFPTU+MicrosoftYaHei"/>
                <a:cs typeface="JHFPTU+MicrosoftYaHei"/>
              </a:rPr>
              <a:t>现配，并定时测量消毒液的消毒浓度。</a:t>
            </a:r>
          </a:p>
        </p:txBody>
      </p:sp>
      <p:sp>
        <p:nvSpPr>
          <p:cNvPr id="6" name="object 6"/>
          <p:cNvSpPr txBox="1"/>
          <p:nvPr/>
        </p:nvSpPr>
        <p:spPr>
          <a:xfrm>
            <a:off x="1406652" y="3099595"/>
            <a:ext cx="10134570"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LSCQT+Wingdings-Regular"/>
                <a:cs typeface="ELSCQT+Wingdings-Regular"/>
              </a:rPr>
              <a:t>➢</a:t>
            </a:r>
            <a:r>
              <a:rPr sz="1600" spc="584">
                <a:solidFill>
                  <a:srgbClr val="000000"/>
                </a:solidFill>
                <a:latin typeface="Times New Roman"/>
                <a:cs typeface="Times New Roman"/>
              </a:rPr>
              <a:t> </a:t>
            </a:r>
            <a:r>
              <a:rPr sz="1600">
                <a:solidFill>
                  <a:srgbClr val="000000"/>
                </a:solidFill>
                <a:latin typeface="JHFPTU+MicrosoftYaHei"/>
                <a:cs typeface="JHFPTU+MicrosoftYaHei"/>
              </a:rPr>
              <a:t>从业人员佩戴手套清洗消毒餐用具的，接触消毒后的餐用具前应更换手套。手套宜用颜色区分。</a:t>
            </a:r>
          </a:p>
          <a:p>
            <a:pPr marL="0" marR="0">
              <a:lnSpc>
                <a:spcPts val="2109"/>
              </a:lnSpc>
              <a:spcBef>
                <a:spcPts val="1730"/>
              </a:spcBef>
              <a:spcAft>
                <a:spcPct val="0"/>
              </a:spcAft>
            </a:pPr>
            <a:r>
              <a:rPr sz="1600">
                <a:solidFill>
                  <a:srgbClr val="000000"/>
                </a:solidFill>
                <a:latin typeface="ELSCQT+Wingdings-Regular"/>
                <a:cs typeface="ELSCQT+Wingdings-Regular"/>
              </a:rPr>
              <a:t>➢</a:t>
            </a:r>
            <a:r>
              <a:rPr sz="1600" spc="584">
                <a:solidFill>
                  <a:srgbClr val="000000"/>
                </a:solidFill>
                <a:latin typeface="Times New Roman"/>
                <a:cs typeface="Times New Roman"/>
              </a:rPr>
              <a:t> </a:t>
            </a:r>
            <a:r>
              <a:rPr sz="1600">
                <a:solidFill>
                  <a:srgbClr val="000000"/>
                </a:solidFill>
                <a:latin typeface="JHFPTU+MicrosoftYaHei"/>
                <a:cs typeface="JHFPTU+MicrosoftYaHei"/>
              </a:rPr>
              <a:t>宜沥干、烘干清洗消毒后的餐用具。使用抹布擦干的，抹布应专用，并经清洗消毒后方可使用。</a:t>
            </a:r>
          </a:p>
          <a:p>
            <a:pPr marL="0" marR="0">
              <a:lnSpc>
                <a:spcPts val="2106"/>
              </a:lnSpc>
              <a:spcBef>
                <a:spcPts val="1786"/>
              </a:spcBef>
              <a:spcAft>
                <a:spcPct val="0"/>
              </a:spcAft>
            </a:pPr>
            <a:r>
              <a:rPr sz="1600">
                <a:solidFill>
                  <a:srgbClr val="000000"/>
                </a:solidFill>
                <a:latin typeface="ELSCQT+Wingdings-Regular"/>
                <a:cs typeface="ELSCQT+Wingdings-Regular"/>
              </a:rPr>
              <a:t>➢</a:t>
            </a:r>
            <a:r>
              <a:rPr sz="1600" spc="584">
                <a:solidFill>
                  <a:srgbClr val="000000"/>
                </a:solidFill>
                <a:latin typeface="Times New Roman"/>
                <a:cs typeface="Times New Roman"/>
              </a:rPr>
              <a:t> </a:t>
            </a:r>
            <a:r>
              <a:rPr sz="1600">
                <a:solidFill>
                  <a:srgbClr val="000000"/>
                </a:solidFill>
                <a:latin typeface="JHFPTU+MicrosoftYaHei"/>
                <a:cs typeface="JHFPTU+MicrosoftYaHei"/>
              </a:rPr>
              <a:t>不得重复使用一次性餐饮具。</a:t>
            </a:r>
          </a:p>
        </p:txBody>
      </p:sp>
      <p:sp>
        <p:nvSpPr>
          <p:cNvPr id="7" name="object 7"/>
          <p:cNvSpPr txBox="1"/>
          <p:nvPr/>
        </p:nvSpPr>
        <p:spPr>
          <a:xfrm>
            <a:off x="1406652" y="4563016"/>
            <a:ext cx="10604690"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ELSCQT+Wingdings-Regular"/>
                <a:cs typeface="ELSCQT+Wingdings-Regular"/>
              </a:rPr>
              <a:t>➢</a:t>
            </a:r>
            <a:r>
              <a:rPr sz="1600" spc="584">
                <a:solidFill>
                  <a:srgbClr val="FF0000"/>
                </a:solidFill>
                <a:latin typeface="Times New Roman"/>
                <a:cs typeface="Times New Roman"/>
              </a:rPr>
              <a:t> </a:t>
            </a:r>
            <a:r>
              <a:rPr sz="1600">
                <a:solidFill>
                  <a:srgbClr val="FF0000"/>
                </a:solidFill>
                <a:latin typeface="JHFPTU+MicrosoftYaHei"/>
                <a:cs typeface="JHFPTU+MicrosoftYaHei"/>
              </a:rPr>
              <a:t>消毒后的餐饮具、盛放或接触直接入口食品的容器和工具，应定位存放在专用的密闭保洁设施内</a:t>
            </a:r>
            <a:r>
              <a:rPr sz="1600">
                <a:solidFill>
                  <a:srgbClr val="000000"/>
                </a:solidFill>
                <a:latin typeface="JHFPTU+MicrosoftYaHei"/>
                <a:cs typeface="JHFPTU+MicrosoftYaHei"/>
              </a:rPr>
              <a:t>，保</a:t>
            </a:r>
          </a:p>
          <a:p>
            <a:pPr marL="286512" marR="0">
              <a:lnSpc>
                <a:spcPts val="2109"/>
              </a:lnSpc>
              <a:spcBef>
                <a:spcPts val="1730"/>
              </a:spcBef>
              <a:spcAft>
                <a:spcPct val="0"/>
              </a:spcAft>
            </a:pPr>
            <a:r>
              <a:rPr sz="1600">
                <a:solidFill>
                  <a:srgbClr val="000000"/>
                </a:solidFill>
                <a:latin typeface="JHFPTU+MicrosoftYaHei"/>
                <a:cs typeface="JHFPTU+MicrosoftYaHei"/>
              </a:rPr>
              <a:t>持清洁。</a:t>
            </a:r>
          </a:p>
        </p:txBody>
      </p:sp>
      <p:sp>
        <p:nvSpPr>
          <p:cNvPr id="8" name="object 8"/>
          <p:cNvSpPr txBox="1"/>
          <p:nvPr/>
        </p:nvSpPr>
        <p:spPr>
          <a:xfrm>
            <a:off x="1406652" y="5538630"/>
            <a:ext cx="475994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LSCQT+Wingdings-Regular"/>
                <a:cs typeface="ELSCQT+Wingdings-Regular"/>
              </a:rPr>
              <a:t>➢</a:t>
            </a:r>
            <a:r>
              <a:rPr sz="1600" spc="584">
                <a:solidFill>
                  <a:srgbClr val="000000"/>
                </a:solidFill>
                <a:latin typeface="Times New Roman"/>
                <a:cs typeface="Times New Roman"/>
              </a:rPr>
              <a:t> </a:t>
            </a:r>
            <a:r>
              <a:rPr sz="1600">
                <a:solidFill>
                  <a:srgbClr val="000000"/>
                </a:solidFill>
                <a:latin typeface="JHFPTU+MicrosoftYaHei"/>
                <a:cs typeface="JHFPTU+MicrosoftYaHei"/>
              </a:rPr>
              <a:t>保洁设施应正常运转，有明显的区分标识。</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DBLQJV+MicrosoftYaHei-Bold"/>
                <a:cs typeface="DBLQJV+MicrosoftYaHei-Bold"/>
              </a:rPr>
              <a:t>消毒方法</a:t>
            </a:r>
          </a:p>
        </p:txBody>
      </p:sp>
      <p:sp>
        <p:nvSpPr>
          <p:cNvPr id="4" name="object 4"/>
          <p:cNvSpPr txBox="1"/>
          <p:nvPr/>
        </p:nvSpPr>
        <p:spPr>
          <a:xfrm>
            <a:off x="1406652" y="1492156"/>
            <a:ext cx="140208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FVUQB+Wingdings-Regular"/>
                <a:cs typeface="DFVUQB+Wingdings-Regular"/>
              </a:rPr>
              <a:t>➢</a:t>
            </a:r>
            <a:r>
              <a:rPr sz="1600" spc="584">
                <a:solidFill>
                  <a:srgbClr val="000000"/>
                </a:solidFill>
                <a:latin typeface="Times New Roman"/>
                <a:cs typeface="Times New Roman"/>
              </a:rPr>
              <a:t> </a:t>
            </a:r>
            <a:r>
              <a:rPr sz="1600">
                <a:solidFill>
                  <a:srgbClr val="000000"/>
                </a:solidFill>
                <a:latin typeface="MNHLIT+MicrosoftYaHei"/>
                <a:cs typeface="MNHLIT+MicrosoftYaHei"/>
              </a:rPr>
              <a:t>物理消毒</a:t>
            </a:r>
          </a:p>
        </p:txBody>
      </p:sp>
      <p:sp>
        <p:nvSpPr>
          <p:cNvPr id="5" name="object 5"/>
          <p:cNvSpPr txBox="1"/>
          <p:nvPr/>
        </p:nvSpPr>
        <p:spPr>
          <a:xfrm>
            <a:off x="1406652" y="1980090"/>
            <a:ext cx="8031805" cy="2035612"/>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VWAIPU+ArialMT"/>
                <a:cs typeface="VWAIPU+ArialMT"/>
              </a:rPr>
              <a:t>•</a:t>
            </a:r>
            <a:r>
              <a:rPr sz="1600" spc="1296">
                <a:solidFill>
                  <a:srgbClr val="000000"/>
                </a:solidFill>
                <a:latin typeface="Times New Roman"/>
                <a:cs typeface="Times New Roman"/>
              </a:rPr>
              <a:t> </a:t>
            </a:r>
            <a:r>
              <a:rPr sz="1600">
                <a:solidFill>
                  <a:srgbClr val="000000"/>
                </a:solidFill>
                <a:latin typeface="MNHLIT+MicrosoftYaHei"/>
                <a:cs typeface="MNHLIT+MicrosoftYaHei"/>
              </a:rPr>
              <a:t>采用蒸汽、煮沸消毒的，</a:t>
            </a:r>
            <a:r>
              <a:rPr sz="1600">
                <a:solidFill>
                  <a:srgbClr val="FF0000"/>
                </a:solidFill>
                <a:latin typeface="MNHLIT+MicrosoftYaHei"/>
                <a:cs typeface="MNHLIT+MicrosoftYaHei"/>
              </a:rPr>
              <a:t>温度一般控制在100℃，并保持</a:t>
            </a:r>
            <a:r>
              <a:rPr sz="1600">
                <a:solidFill>
                  <a:srgbClr val="FF0000"/>
                </a:solidFill>
                <a:latin typeface="LEJAIT+MicrosoftYaHei"/>
                <a:cs typeface="LEJAIT+MicrosoftYaHei"/>
              </a:rPr>
              <a:t>10</a:t>
            </a:r>
            <a:r>
              <a:rPr sz="1600">
                <a:solidFill>
                  <a:srgbClr val="FF0000"/>
                </a:solidFill>
                <a:latin typeface="MNHLIT+MicrosoftYaHei"/>
                <a:cs typeface="MNHLIT+MicrosoftYaHei"/>
              </a:rPr>
              <a:t>分钟以上</a:t>
            </a:r>
            <a:r>
              <a:rPr sz="1600">
                <a:solidFill>
                  <a:srgbClr val="000000"/>
                </a:solidFill>
                <a:latin typeface="MNHLIT+MicrosoftYaHei"/>
                <a:cs typeface="MNHLIT+MicrosoftYaHei"/>
              </a:rPr>
              <a:t>；</a:t>
            </a:r>
          </a:p>
          <a:p>
            <a:pPr marL="0" marR="0">
              <a:lnSpc>
                <a:spcPts val="2106"/>
              </a:lnSpc>
              <a:spcBef>
                <a:spcPts val="1733"/>
              </a:spcBef>
              <a:spcAft>
                <a:spcPct val="0"/>
              </a:spcAft>
            </a:pPr>
            <a:r>
              <a:rPr sz="1600">
                <a:solidFill>
                  <a:srgbClr val="000000"/>
                </a:solidFill>
                <a:latin typeface="VWAIPU+ArialMT"/>
                <a:cs typeface="VWAIPU+ArialMT"/>
              </a:rPr>
              <a:t>•</a:t>
            </a:r>
            <a:r>
              <a:rPr sz="1600" spc="1296">
                <a:solidFill>
                  <a:srgbClr val="000000"/>
                </a:solidFill>
                <a:latin typeface="Times New Roman"/>
                <a:cs typeface="Times New Roman"/>
              </a:rPr>
              <a:t> </a:t>
            </a:r>
            <a:r>
              <a:rPr sz="1600">
                <a:solidFill>
                  <a:srgbClr val="000000"/>
                </a:solidFill>
                <a:latin typeface="MNHLIT+MicrosoftYaHei"/>
                <a:cs typeface="MNHLIT+MicrosoftYaHei"/>
              </a:rPr>
              <a:t>采用红外线消毒的，温度一般控制在120℃以上，并保持</a:t>
            </a:r>
            <a:r>
              <a:rPr sz="1600">
                <a:solidFill>
                  <a:srgbClr val="000000"/>
                </a:solidFill>
                <a:latin typeface="LEJAIT+MicrosoftYaHei"/>
                <a:cs typeface="LEJAIT+MicrosoftYaHei"/>
              </a:rPr>
              <a:t>10</a:t>
            </a:r>
            <a:r>
              <a:rPr sz="1600">
                <a:solidFill>
                  <a:srgbClr val="000000"/>
                </a:solidFill>
                <a:latin typeface="MNHLIT+MicrosoftYaHei"/>
                <a:cs typeface="MNHLIT+MicrosoftYaHei"/>
              </a:rPr>
              <a:t>分钟以上；</a:t>
            </a:r>
          </a:p>
          <a:p>
            <a:pPr marL="0" marR="0">
              <a:lnSpc>
                <a:spcPts val="2109"/>
              </a:lnSpc>
              <a:spcBef>
                <a:spcPts val="1780"/>
              </a:spcBef>
              <a:spcAft>
                <a:spcPct val="0"/>
              </a:spcAft>
            </a:pPr>
            <a:r>
              <a:rPr sz="1600">
                <a:solidFill>
                  <a:srgbClr val="000000"/>
                </a:solidFill>
                <a:latin typeface="VWAIPU+ArialMT"/>
                <a:cs typeface="VWAIPU+ArialMT"/>
              </a:rPr>
              <a:t>•</a:t>
            </a:r>
            <a:r>
              <a:rPr sz="1600" spc="1296">
                <a:solidFill>
                  <a:srgbClr val="000000"/>
                </a:solidFill>
                <a:latin typeface="Times New Roman"/>
                <a:cs typeface="Times New Roman"/>
              </a:rPr>
              <a:t> </a:t>
            </a:r>
            <a:r>
              <a:rPr sz="1600">
                <a:solidFill>
                  <a:srgbClr val="000000"/>
                </a:solidFill>
                <a:latin typeface="MNHLIT+MicrosoftYaHei"/>
                <a:cs typeface="MNHLIT+MicrosoftYaHei"/>
              </a:rPr>
              <a:t>采用洗碗机消毒的，消毒温度、时间等应确保消毒效果满足国家相关食品安</a:t>
            </a:r>
          </a:p>
          <a:p>
            <a:pPr marL="286512" marR="0">
              <a:lnSpc>
                <a:spcPts val="2106"/>
              </a:lnSpc>
              <a:spcBef>
                <a:spcPts val="1735"/>
              </a:spcBef>
              <a:spcAft>
                <a:spcPct val="0"/>
              </a:spcAft>
            </a:pPr>
            <a:r>
              <a:rPr sz="1600">
                <a:solidFill>
                  <a:srgbClr val="000000"/>
                </a:solidFill>
                <a:latin typeface="MNHLIT+MicrosoftYaHei"/>
                <a:cs typeface="MNHLIT+MicrosoftYaHei"/>
              </a:rPr>
              <a:t>全标准要求。</a:t>
            </a:r>
          </a:p>
        </p:txBody>
      </p:sp>
      <p:sp>
        <p:nvSpPr>
          <p:cNvPr id="6" name="object 6"/>
          <p:cNvSpPr txBox="1"/>
          <p:nvPr/>
        </p:nvSpPr>
        <p:spPr>
          <a:xfrm>
            <a:off x="1406652" y="3931064"/>
            <a:ext cx="140208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FVUQB+Wingdings-Regular"/>
                <a:cs typeface="DFVUQB+Wingdings-Regular"/>
              </a:rPr>
              <a:t>➢</a:t>
            </a:r>
            <a:r>
              <a:rPr sz="1600" spc="584">
                <a:solidFill>
                  <a:srgbClr val="000000"/>
                </a:solidFill>
                <a:latin typeface="Times New Roman"/>
                <a:cs typeface="Times New Roman"/>
              </a:rPr>
              <a:t> </a:t>
            </a:r>
            <a:r>
              <a:rPr sz="1600">
                <a:solidFill>
                  <a:srgbClr val="000000"/>
                </a:solidFill>
                <a:latin typeface="MNHLIT+MicrosoftYaHei"/>
                <a:cs typeface="MNHLIT+MicrosoftYaHei"/>
              </a:rPr>
              <a:t>化学消毒</a:t>
            </a:r>
          </a:p>
        </p:txBody>
      </p:sp>
      <p:sp>
        <p:nvSpPr>
          <p:cNvPr id="7" name="object 7"/>
          <p:cNvSpPr txBox="1"/>
          <p:nvPr/>
        </p:nvSpPr>
        <p:spPr>
          <a:xfrm>
            <a:off x="1406652" y="4419125"/>
            <a:ext cx="7864938"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VWAIPU+ArialMT"/>
                <a:cs typeface="VWAIPU+ArialMT"/>
              </a:rPr>
              <a:t>•</a:t>
            </a:r>
            <a:r>
              <a:rPr sz="1600" spc="1296">
                <a:solidFill>
                  <a:srgbClr val="000000"/>
                </a:solidFill>
                <a:latin typeface="Times New Roman"/>
                <a:cs typeface="Times New Roman"/>
              </a:rPr>
              <a:t> </a:t>
            </a:r>
            <a:r>
              <a:rPr sz="1600">
                <a:solidFill>
                  <a:srgbClr val="000000"/>
                </a:solidFill>
                <a:latin typeface="MNHLIT+MicrosoftYaHei"/>
                <a:cs typeface="MNHLIT+MicrosoftYaHei"/>
              </a:rPr>
              <a:t>含氯消毒剂（不包括二氧化氯消毒剂）：有效氯浓度宜在</a:t>
            </a:r>
            <a:r>
              <a:rPr sz="1600">
                <a:solidFill>
                  <a:srgbClr val="000000"/>
                </a:solidFill>
                <a:latin typeface="LEJAIT+MicrosoftYaHei"/>
                <a:cs typeface="LEJAIT+MicrosoftYaHei"/>
              </a:rPr>
              <a:t>250mg/L</a:t>
            </a:r>
            <a:r>
              <a:rPr sz="1600">
                <a:solidFill>
                  <a:srgbClr val="000000"/>
                </a:solidFill>
                <a:latin typeface="MNHLIT+MicrosoftYaHei"/>
                <a:cs typeface="MNHLIT+MicrosoftYaHei"/>
              </a:rPr>
              <a:t>以上；</a:t>
            </a:r>
          </a:p>
          <a:p>
            <a:pPr marL="286512" marR="0">
              <a:lnSpc>
                <a:spcPts val="2106"/>
              </a:lnSpc>
              <a:spcBef>
                <a:spcPts val="1733"/>
              </a:spcBef>
              <a:spcAft>
                <a:spcPct val="0"/>
              </a:spcAft>
            </a:pPr>
            <a:r>
              <a:rPr sz="1600">
                <a:solidFill>
                  <a:srgbClr val="000000"/>
                </a:solidFill>
                <a:latin typeface="MNHLIT+MicrosoftYaHei"/>
                <a:cs typeface="MNHLIT+MicrosoftYaHei"/>
              </a:rPr>
              <a:t>浸泡</a:t>
            </a:r>
            <a:r>
              <a:rPr sz="1600">
                <a:solidFill>
                  <a:srgbClr val="000000"/>
                </a:solidFill>
                <a:latin typeface="LEJAIT+MicrosoftYaHei"/>
                <a:cs typeface="LEJAIT+MicrosoftYaHei"/>
              </a:rPr>
              <a:t>5</a:t>
            </a:r>
            <a:r>
              <a:rPr sz="1600">
                <a:solidFill>
                  <a:srgbClr val="000000"/>
                </a:solidFill>
                <a:latin typeface="MNHLIT+MicrosoftYaHei"/>
                <a:cs typeface="MNHLIT+MicrosoftYaHei"/>
              </a:rPr>
              <a:t>分钟以上。</a:t>
            </a:r>
          </a:p>
        </p:txBody>
      </p:sp>
      <p:sp>
        <p:nvSpPr>
          <p:cNvPr id="8" name="object 8"/>
          <p:cNvSpPr txBox="1"/>
          <p:nvPr/>
        </p:nvSpPr>
        <p:spPr>
          <a:xfrm>
            <a:off x="1406652" y="5394460"/>
            <a:ext cx="8012157"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VWAIPU+ArialMT"/>
                <a:cs typeface="VWAIPU+ArialMT"/>
              </a:rPr>
              <a:t>•</a:t>
            </a:r>
            <a:r>
              <a:rPr sz="1600" spc="1296">
                <a:solidFill>
                  <a:srgbClr val="000000"/>
                </a:solidFill>
                <a:latin typeface="Times New Roman"/>
                <a:cs typeface="Times New Roman"/>
              </a:rPr>
              <a:t> </a:t>
            </a:r>
            <a:r>
              <a:rPr sz="1600">
                <a:solidFill>
                  <a:srgbClr val="000000"/>
                </a:solidFill>
                <a:latin typeface="MNHLIT+MicrosoftYaHei"/>
                <a:cs typeface="MNHLIT+MicrosoftYaHei"/>
              </a:rPr>
              <a:t>二氧化氯消毒剂：有效氯浓度宜在</a:t>
            </a:r>
            <a:r>
              <a:rPr sz="1600">
                <a:solidFill>
                  <a:srgbClr val="000000"/>
                </a:solidFill>
                <a:latin typeface="LEJAIT+MicrosoftYaHei"/>
                <a:cs typeface="LEJAIT+MicrosoftYaHei"/>
              </a:rPr>
              <a:t>100mg/L</a:t>
            </a:r>
            <a:r>
              <a:rPr sz="1600">
                <a:solidFill>
                  <a:srgbClr val="000000"/>
                </a:solidFill>
                <a:latin typeface="MNHLIT+MicrosoftYaHei"/>
                <a:cs typeface="MNHLIT+MicrosoftYaHei"/>
              </a:rPr>
              <a:t>～</a:t>
            </a:r>
            <a:r>
              <a:rPr sz="1600">
                <a:solidFill>
                  <a:srgbClr val="000000"/>
                </a:solidFill>
                <a:latin typeface="LEJAIT+MicrosoftYaHei"/>
                <a:cs typeface="LEJAIT+MicrosoftYaHei"/>
              </a:rPr>
              <a:t>150mg/L</a:t>
            </a:r>
            <a:r>
              <a:rPr sz="1600">
                <a:solidFill>
                  <a:srgbClr val="000000"/>
                </a:solidFill>
                <a:latin typeface="MNHLIT+MicrosoftYaHei"/>
                <a:cs typeface="MNHLIT+MicrosoftYaHei"/>
              </a:rPr>
              <a:t>；浸泡</a:t>
            </a:r>
            <a:r>
              <a:rPr sz="1600">
                <a:solidFill>
                  <a:srgbClr val="000000"/>
                </a:solidFill>
                <a:latin typeface="LEJAIT+MicrosoftYaHei"/>
                <a:cs typeface="LEJAIT+MicrosoftYaHei"/>
              </a:rPr>
              <a:t>10</a:t>
            </a:r>
            <a:r>
              <a:rPr sz="1600">
                <a:solidFill>
                  <a:srgbClr val="000000"/>
                </a:solidFill>
                <a:latin typeface="MNHLIT+MicrosoftYaHei"/>
                <a:cs typeface="MNHLIT+MicrosoftYaHei"/>
              </a:rPr>
              <a:t>～</a:t>
            </a:r>
            <a:r>
              <a:rPr sz="1600">
                <a:solidFill>
                  <a:srgbClr val="000000"/>
                </a:solidFill>
                <a:latin typeface="LEJAIT+MicrosoftYaHei"/>
                <a:cs typeface="LEJAIT+MicrosoftYaHei"/>
              </a:rPr>
              <a:t>20</a:t>
            </a:r>
            <a:r>
              <a:rPr sz="1600">
                <a:solidFill>
                  <a:srgbClr val="000000"/>
                </a:solidFill>
                <a:latin typeface="MNHLIT+MicrosoftYaHei"/>
                <a:cs typeface="MNHLIT+MicrosoftYaHei"/>
              </a:rPr>
              <a:t>分钟</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TUCJTB+MicrosoftYaHei-Bold"/>
                <a:cs typeface="TUCJTB+MicrosoftYaHei-Bold"/>
              </a:rPr>
              <a:t>食品安全管理</a:t>
            </a:r>
          </a:p>
          <a:p>
            <a:pPr marL="0" marR="0">
              <a:lnSpc>
                <a:spcPts val="2898"/>
              </a:lnSpc>
              <a:spcBef>
                <a:spcPts val="4001"/>
              </a:spcBef>
              <a:spcAft>
                <a:spcPct val="0"/>
              </a:spcAft>
            </a:pPr>
            <a:r>
              <a:rPr sz="2200" b="1">
                <a:solidFill>
                  <a:srgbClr val="D9D9D9"/>
                </a:solidFill>
                <a:latin typeface="TUCJTB+MicrosoftYaHei-Bold"/>
                <a:cs typeface="TUCJTB+MicrosoftYaHei-Bold"/>
              </a:rPr>
              <a:t>文件记录</a:t>
            </a:r>
            <a:r>
              <a:rPr sz="2200" b="1" spc="11476">
                <a:solidFill>
                  <a:srgbClr val="D9D9D9"/>
                </a:solidFill>
                <a:latin typeface="Times New Roman"/>
                <a:cs typeface="Times New Roman"/>
              </a:rPr>
              <a:t> </a:t>
            </a:r>
            <a:r>
              <a:rPr sz="2200" b="1">
                <a:solidFill>
                  <a:srgbClr val="D9D9D9"/>
                </a:solidFill>
                <a:latin typeface="TUCJTB+MicrosoftYaHei-Bold"/>
                <a:cs typeface="TUCJTB+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TUCJTB+MicrosoftYaHei-Bold"/>
                <a:cs typeface="TUCJTB+MicrosoftYaHei-Bold"/>
              </a:rPr>
              <a:t>检验检测</a:t>
            </a:r>
          </a:p>
          <a:p>
            <a:pPr marL="0" marR="0">
              <a:lnSpc>
                <a:spcPts val="2898"/>
              </a:lnSpc>
              <a:spcBef>
                <a:spcPts val="4003"/>
              </a:spcBef>
              <a:spcAft>
                <a:spcPct val="0"/>
              </a:spcAft>
            </a:pPr>
            <a:r>
              <a:rPr sz="2200" b="1">
                <a:solidFill>
                  <a:srgbClr val="D9D9D9"/>
                </a:solidFill>
                <a:latin typeface="TUCJTB+MicrosoftYaHei-Bold"/>
                <a:cs typeface="TUCJTB+MicrosoftYaHei-Bold"/>
              </a:rPr>
              <a:t>供餐用餐配送</a:t>
            </a:r>
          </a:p>
          <a:p>
            <a:pPr marL="1360297" marR="0">
              <a:lnSpc>
                <a:spcPts val="2901"/>
              </a:lnSpc>
              <a:spcBef>
                <a:spcPts val="3998"/>
              </a:spcBef>
              <a:spcAft>
                <a:spcPct val="0"/>
              </a:spcAft>
            </a:pPr>
            <a:r>
              <a:rPr sz="2200" b="1">
                <a:solidFill>
                  <a:srgbClr val="D9D9D9"/>
                </a:solidFill>
                <a:latin typeface="TUCJTB+MicrosoftYaHei-Bold"/>
                <a:cs typeface="TUCJTB+MicrosoftYaHei-Bold"/>
              </a:rPr>
              <a:t>加工制作</a:t>
            </a:r>
          </a:p>
        </p:txBody>
      </p:sp>
      <p:sp>
        <p:nvSpPr>
          <p:cNvPr id="5" name="object 5"/>
          <p:cNvSpPr txBox="1"/>
          <p:nvPr/>
        </p:nvSpPr>
        <p:spPr>
          <a:xfrm>
            <a:off x="8370696" y="2357932"/>
            <a:ext cx="1536243"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TUCJTB+MicrosoftYaHei-Bold"/>
                <a:cs typeface="TUCJTB+MicrosoftYaHei-Bold"/>
              </a:rPr>
              <a:t>人员要求</a:t>
            </a:r>
          </a:p>
          <a:p>
            <a:pPr marL="1270" marR="0">
              <a:lnSpc>
                <a:spcPts val="2901"/>
              </a:lnSpc>
              <a:spcBef>
                <a:spcPts val="10907"/>
              </a:spcBef>
              <a:spcAft>
                <a:spcPct val="0"/>
              </a:spcAft>
            </a:pPr>
            <a:r>
              <a:rPr sz="2200" b="1">
                <a:solidFill>
                  <a:srgbClr val="FF0000"/>
                </a:solidFill>
                <a:latin typeface="TUCJTB+MicrosoftYaHei-Bold"/>
                <a:cs typeface="TUCJTB+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TUCJTB+MicrosoftYaHei-Bold"/>
                <a:cs typeface="TUCJTB+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TUCJTB+MicrosoftYaHei-Bold"/>
                <a:cs typeface="TUCJTB+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TUCJTB+MicrosoftYaHei-Bold"/>
                <a:cs typeface="TUCJTB+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TUCJTB+MicrosoftYaHei-Bold"/>
                <a:cs typeface="TUCJTB+MicrosoftYaHei-Bold"/>
              </a:rPr>
              <a:t>有害生物防治</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01273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OODLPW+MicrosoftYaHei-Bold"/>
                <a:cs typeface="OODLPW+MicrosoftYaHei-Bold"/>
              </a:rPr>
              <a:t>设施要求</a:t>
            </a:r>
            <a:r>
              <a:rPr sz="2400" b="1">
                <a:solidFill>
                  <a:srgbClr val="FF0000"/>
                </a:solidFill>
                <a:latin typeface="KKIPQT+MicrosoftYaHei-Bold"/>
                <a:cs typeface="KKIPQT+MicrosoftYaHei-Bold"/>
              </a:rPr>
              <a:t>-</a:t>
            </a:r>
            <a:r>
              <a:rPr sz="2400" b="1">
                <a:solidFill>
                  <a:srgbClr val="FF0000"/>
                </a:solidFill>
                <a:latin typeface="OODLPW+MicrosoftYaHei-Bold"/>
                <a:cs typeface="OODLPW+MicrosoftYaHei-Bold"/>
              </a:rPr>
              <a:t>供水、排水设施</a:t>
            </a:r>
          </a:p>
        </p:txBody>
      </p:sp>
      <p:sp>
        <p:nvSpPr>
          <p:cNvPr id="4" name="object 4"/>
          <p:cNvSpPr txBox="1"/>
          <p:nvPr/>
        </p:nvSpPr>
        <p:spPr>
          <a:xfrm>
            <a:off x="1867154" y="2577498"/>
            <a:ext cx="9200181"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BBVSJ+Wingdings-Regular"/>
                <a:cs typeface="LBBVSJ+Wingdings-Regular"/>
              </a:rPr>
              <a:t>➢</a:t>
            </a:r>
            <a:r>
              <a:rPr sz="1600" spc="584">
                <a:solidFill>
                  <a:srgbClr val="000000"/>
                </a:solidFill>
                <a:latin typeface="Times New Roman"/>
                <a:cs typeface="Times New Roman"/>
              </a:rPr>
              <a:t> </a:t>
            </a:r>
            <a:r>
              <a:rPr sz="1600">
                <a:solidFill>
                  <a:srgbClr val="000000"/>
                </a:solidFill>
                <a:latin typeface="FIFCMK+MicrosoftYaHei"/>
                <a:cs typeface="FIFCMK+MicrosoftYaHei"/>
              </a:rPr>
              <a:t>食品加工制作用水的管道系统应引自生活饮用水主管道，与非饮用水（如冷却水、污水</a:t>
            </a:r>
          </a:p>
          <a:p>
            <a:pPr marL="286511" marR="0">
              <a:lnSpc>
                <a:spcPts val="2109"/>
              </a:lnSpc>
              <a:spcBef>
                <a:spcPts val="1730"/>
              </a:spcBef>
              <a:spcAft>
                <a:spcPct val="0"/>
              </a:spcAft>
            </a:pPr>
            <a:r>
              <a:rPr sz="1600">
                <a:solidFill>
                  <a:srgbClr val="000000"/>
                </a:solidFill>
                <a:latin typeface="FIFCMK+MicrosoftYaHei"/>
                <a:cs typeface="FIFCMK+MicrosoftYaHei"/>
              </a:rPr>
              <a:t>或废水等）的管道系统完全分离，</a:t>
            </a:r>
            <a:r>
              <a:rPr sz="1600">
                <a:solidFill>
                  <a:srgbClr val="FF0000"/>
                </a:solidFill>
                <a:latin typeface="FIFCMK+MicrosoftYaHei"/>
                <a:cs typeface="FIFCMK+MicrosoftYaHei"/>
              </a:rPr>
              <a:t>不得有逆流或相互交接现象</a:t>
            </a:r>
            <a:r>
              <a:rPr sz="1600">
                <a:solidFill>
                  <a:srgbClr val="000000"/>
                </a:solidFill>
                <a:latin typeface="FIFCMK+MicrosoftYaHei"/>
                <a:cs typeface="FIFCMK+MicrosoftYaHei"/>
              </a:rPr>
              <a:t>。</a:t>
            </a:r>
          </a:p>
        </p:txBody>
      </p:sp>
      <p:sp>
        <p:nvSpPr>
          <p:cNvPr id="5" name="object 5"/>
          <p:cNvSpPr txBox="1"/>
          <p:nvPr/>
        </p:nvSpPr>
        <p:spPr>
          <a:xfrm>
            <a:off x="1867154" y="3553112"/>
            <a:ext cx="7099198"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BBVSJ+Wingdings-Regular"/>
                <a:cs typeface="LBBVSJ+Wingdings-Regular"/>
              </a:rPr>
              <a:t>➢</a:t>
            </a:r>
            <a:r>
              <a:rPr sz="1600" spc="584">
                <a:solidFill>
                  <a:srgbClr val="000000"/>
                </a:solidFill>
                <a:latin typeface="Times New Roman"/>
                <a:cs typeface="Times New Roman"/>
              </a:rPr>
              <a:t> </a:t>
            </a:r>
            <a:r>
              <a:rPr sz="1600">
                <a:solidFill>
                  <a:srgbClr val="000000"/>
                </a:solidFill>
                <a:latin typeface="FIFCMK+MicrosoftYaHei"/>
                <a:cs typeface="FIFCMK+MicrosoftYaHei"/>
              </a:rPr>
              <a:t>供水设施中使用的涉及饮用水卫生安全产品</a:t>
            </a:r>
            <a:r>
              <a:rPr sz="1600">
                <a:solidFill>
                  <a:srgbClr val="FF0000"/>
                </a:solidFill>
                <a:latin typeface="FIFCMK+MicrosoftYaHei"/>
                <a:cs typeface="FIFCMK+MicrosoftYaHei"/>
              </a:rPr>
              <a:t>应符合国家相关规定</a:t>
            </a:r>
            <a:r>
              <a:rPr sz="1600">
                <a:solidFill>
                  <a:srgbClr val="000000"/>
                </a:solidFill>
                <a:latin typeface="FIFCMK+MicrosoftYaHei"/>
                <a:cs typeface="FIFCMK+MicrosoftYaHei"/>
              </a:rPr>
              <a:t>。</a:t>
            </a:r>
          </a:p>
          <a:p>
            <a:pPr marL="0" marR="0">
              <a:lnSpc>
                <a:spcPts val="2106"/>
              </a:lnSpc>
              <a:spcBef>
                <a:spcPts val="1733"/>
              </a:spcBef>
              <a:spcAft>
                <a:spcPct val="0"/>
              </a:spcAft>
            </a:pPr>
            <a:r>
              <a:rPr sz="1600">
                <a:solidFill>
                  <a:srgbClr val="000000"/>
                </a:solidFill>
                <a:latin typeface="LBBVSJ+Wingdings-Regular"/>
                <a:cs typeface="LBBVSJ+Wingdings-Regular"/>
              </a:rPr>
              <a:t>➢</a:t>
            </a:r>
            <a:r>
              <a:rPr sz="1600" spc="584">
                <a:solidFill>
                  <a:srgbClr val="000000"/>
                </a:solidFill>
                <a:latin typeface="Times New Roman"/>
                <a:cs typeface="Times New Roman"/>
              </a:rPr>
              <a:t> </a:t>
            </a:r>
            <a:r>
              <a:rPr sz="1600">
                <a:solidFill>
                  <a:srgbClr val="000000"/>
                </a:solidFill>
                <a:latin typeface="FIFCMK+MicrosoftYaHei"/>
                <a:cs typeface="FIFCMK+MicrosoftYaHei"/>
              </a:rPr>
              <a:t>需经常冲洗的场所和排水沟要有一定的排水坡度。</a:t>
            </a:r>
          </a:p>
        </p:txBody>
      </p:sp>
      <p:sp>
        <p:nvSpPr>
          <p:cNvPr id="6" name="object 6"/>
          <p:cNvSpPr txBox="1"/>
          <p:nvPr/>
        </p:nvSpPr>
        <p:spPr>
          <a:xfrm>
            <a:off x="1867154" y="4528150"/>
            <a:ext cx="9213126" cy="1060701"/>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LBBVSJ+Wingdings-Regular"/>
                <a:cs typeface="LBBVSJ+Wingdings-Regular"/>
              </a:rPr>
              <a:t>➢</a:t>
            </a:r>
            <a:r>
              <a:rPr sz="1600" spc="584">
                <a:solidFill>
                  <a:srgbClr val="000000"/>
                </a:solidFill>
                <a:latin typeface="Times New Roman"/>
                <a:cs typeface="Times New Roman"/>
              </a:rPr>
              <a:t> </a:t>
            </a:r>
            <a:r>
              <a:rPr sz="1600">
                <a:solidFill>
                  <a:srgbClr val="000000"/>
                </a:solidFill>
                <a:latin typeface="FIFCMK+MicrosoftYaHei"/>
                <a:cs typeface="FIFCMK+MicrosoftYaHei"/>
              </a:rPr>
              <a:t>排水的流向宜由高清洁操作区流向低清洁操作区，并能</a:t>
            </a:r>
            <a:r>
              <a:rPr sz="1600">
                <a:solidFill>
                  <a:srgbClr val="FF0000"/>
                </a:solidFill>
                <a:latin typeface="FIFCMK+MicrosoftYaHei"/>
                <a:cs typeface="FIFCMK+MicrosoftYaHei"/>
              </a:rPr>
              <a:t>防止污水逆流</a:t>
            </a:r>
            <a:r>
              <a:rPr sz="1600">
                <a:solidFill>
                  <a:srgbClr val="000000"/>
                </a:solidFill>
                <a:latin typeface="FIFCMK+MicrosoftYaHei"/>
                <a:cs typeface="FIFCMK+MicrosoftYaHei"/>
              </a:rPr>
              <a:t>。</a:t>
            </a:r>
          </a:p>
          <a:p>
            <a:pPr marL="0" marR="0">
              <a:lnSpc>
                <a:spcPts val="2106"/>
              </a:lnSpc>
              <a:spcBef>
                <a:spcPts val="1786"/>
              </a:spcBef>
              <a:spcAft>
                <a:spcPct val="0"/>
              </a:spcAft>
            </a:pPr>
            <a:r>
              <a:rPr sz="1600">
                <a:solidFill>
                  <a:srgbClr val="000000"/>
                </a:solidFill>
                <a:latin typeface="LBBVSJ+Wingdings-Regular"/>
                <a:cs typeface="LBBVSJ+Wingdings-Regular"/>
              </a:rPr>
              <a:t>➢</a:t>
            </a:r>
            <a:r>
              <a:rPr sz="1600" spc="584">
                <a:solidFill>
                  <a:srgbClr val="000000"/>
                </a:solidFill>
                <a:latin typeface="Times New Roman"/>
                <a:cs typeface="Times New Roman"/>
              </a:rPr>
              <a:t> </a:t>
            </a:r>
            <a:r>
              <a:rPr sz="1600">
                <a:solidFill>
                  <a:srgbClr val="000000"/>
                </a:solidFill>
                <a:latin typeface="FIFCMK+MicrosoftYaHei"/>
                <a:cs typeface="FIFCMK+MicrosoftYaHei"/>
              </a:rPr>
              <a:t>排水管道出水口安装的篦子宜使用金属材料制成，篦子缝隙间距或网眼应小于</a:t>
            </a:r>
            <a:r>
              <a:rPr sz="1600">
                <a:solidFill>
                  <a:srgbClr val="000000"/>
                </a:solidFill>
                <a:latin typeface="PNLVCG+MicrosoftYaHei"/>
                <a:cs typeface="PNLVCG+MicrosoftYaHei"/>
              </a:rPr>
              <a:t>10mm</a:t>
            </a:r>
            <a:r>
              <a:rPr sz="1600">
                <a:solidFill>
                  <a:srgbClr val="000000"/>
                </a:solidFill>
                <a:latin typeface="FIFCMK+MicrosoftYaHei"/>
                <a:cs typeface="FIFCMK+MicrosoftYaHei"/>
              </a:rPr>
              <a: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36360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BQKRCB+MicrosoftYaHei-Bold"/>
                <a:cs typeface="BQKRCB+MicrosoftYaHei-Bold"/>
              </a:rPr>
              <a:t>设施要求</a:t>
            </a:r>
            <a:r>
              <a:rPr sz="2400" b="1">
                <a:solidFill>
                  <a:srgbClr val="FF0000"/>
                </a:solidFill>
                <a:latin typeface="IFMDCR+MicrosoftYaHei-Bold"/>
                <a:cs typeface="IFMDCR+MicrosoftYaHei-Bold"/>
              </a:rPr>
              <a:t>-</a:t>
            </a:r>
            <a:r>
              <a:rPr sz="2400" b="1">
                <a:solidFill>
                  <a:srgbClr val="FF0000"/>
                </a:solidFill>
                <a:latin typeface="BQKRCB+MicrosoftYaHei-Bold"/>
                <a:cs typeface="BQKRCB+MicrosoftYaHei-Bold"/>
              </a:rPr>
              <a:t>清洗消毒保洁设施</a:t>
            </a:r>
          </a:p>
        </p:txBody>
      </p:sp>
      <p:sp>
        <p:nvSpPr>
          <p:cNvPr id="4" name="object 4"/>
          <p:cNvSpPr txBox="1"/>
          <p:nvPr/>
        </p:nvSpPr>
        <p:spPr>
          <a:xfrm>
            <a:off x="1406652" y="2258347"/>
            <a:ext cx="10603647"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HUEOUG+Wingdings-Regular"/>
                <a:cs typeface="HUEOUG+Wingdings-Regular"/>
              </a:rPr>
              <a:t>➢</a:t>
            </a:r>
            <a:r>
              <a:rPr sz="1600" spc="584">
                <a:solidFill>
                  <a:srgbClr val="000000"/>
                </a:solidFill>
                <a:latin typeface="Times New Roman"/>
                <a:cs typeface="Times New Roman"/>
              </a:rPr>
              <a:t> </a:t>
            </a:r>
            <a:r>
              <a:rPr sz="1600">
                <a:solidFill>
                  <a:srgbClr val="000000"/>
                </a:solidFill>
                <a:latin typeface="LCADOQ+MicrosoftYaHei"/>
                <a:cs typeface="LCADOQ+MicrosoftYaHei"/>
              </a:rPr>
              <a:t>清洗、消毒、保洁设施设备</a:t>
            </a:r>
            <a:r>
              <a:rPr sz="1600">
                <a:solidFill>
                  <a:srgbClr val="FF0000"/>
                </a:solidFill>
                <a:latin typeface="LCADOQ+MicrosoftYaHei"/>
                <a:cs typeface="LCADOQ+MicrosoftYaHei"/>
              </a:rPr>
              <a:t>应放置在专用区域</a:t>
            </a:r>
            <a:r>
              <a:rPr sz="1600">
                <a:solidFill>
                  <a:srgbClr val="000000"/>
                </a:solidFill>
                <a:latin typeface="LCADOQ+MicrosoftYaHei"/>
                <a:cs typeface="LCADOQ+MicrosoftYaHei"/>
              </a:rPr>
              <a:t>，容量和数量应能满足加工制作和供餐需要。</a:t>
            </a:r>
          </a:p>
          <a:p>
            <a:pPr marL="0" marR="0">
              <a:lnSpc>
                <a:spcPts val="2106"/>
              </a:lnSpc>
              <a:spcBef>
                <a:spcPts val="1736"/>
              </a:spcBef>
              <a:spcAft>
                <a:spcPct val="0"/>
              </a:spcAft>
            </a:pPr>
            <a:r>
              <a:rPr sz="1600">
                <a:solidFill>
                  <a:srgbClr val="000000"/>
                </a:solidFill>
                <a:latin typeface="HUEOUG+Wingdings-Regular"/>
                <a:cs typeface="HUEOUG+Wingdings-Regular"/>
              </a:rPr>
              <a:t>➢</a:t>
            </a:r>
            <a:r>
              <a:rPr sz="1600" spc="584">
                <a:solidFill>
                  <a:srgbClr val="000000"/>
                </a:solidFill>
                <a:latin typeface="Times New Roman"/>
                <a:cs typeface="Times New Roman"/>
              </a:rPr>
              <a:t> </a:t>
            </a:r>
            <a:r>
              <a:rPr sz="1600">
                <a:solidFill>
                  <a:srgbClr val="000000"/>
                </a:solidFill>
                <a:latin typeface="LCADOQ+MicrosoftYaHei"/>
                <a:cs typeface="LCADOQ+MicrosoftYaHei"/>
              </a:rPr>
              <a:t>食品工用具的</a:t>
            </a:r>
            <a:r>
              <a:rPr sz="1600">
                <a:solidFill>
                  <a:srgbClr val="FF0000"/>
                </a:solidFill>
                <a:latin typeface="LCADOQ+MicrosoftYaHei"/>
                <a:cs typeface="LCADOQ+MicrosoftYaHei"/>
              </a:rPr>
              <a:t>清洗水池应与食品原料、清洁用具的清洗水池分开</a:t>
            </a:r>
            <a:r>
              <a:rPr sz="1600">
                <a:solidFill>
                  <a:srgbClr val="000000"/>
                </a:solidFill>
                <a:latin typeface="LCADOQ+MicrosoftYaHei"/>
                <a:cs typeface="LCADOQ+MicrosoftYaHei"/>
              </a:rPr>
              <a:t>。</a:t>
            </a:r>
            <a:r>
              <a:rPr sz="1600">
                <a:solidFill>
                  <a:srgbClr val="FF0000"/>
                </a:solidFill>
                <a:latin typeface="LCADOQ+MicrosoftYaHei"/>
                <a:cs typeface="LCADOQ+MicrosoftYaHei"/>
              </a:rPr>
              <a:t>采用化学消毒方法的，应设置接触</a:t>
            </a:r>
          </a:p>
          <a:p>
            <a:pPr marL="286512" marR="0">
              <a:lnSpc>
                <a:spcPts val="2106"/>
              </a:lnSpc>
              <a:spcBef>
                <a:spcPts val="1783"/>
              </a:spcBef>
              <a:spcAft>
                <a:spcPct val="0"/>
              </a:spcAft>
            </a:pPr>
            <a:r>
              <a:rPr sz="1600">
                <a:solidFill>
                  <a:srgbClr val="FF0000"/>
                </a:solidFill>
                <a:latin typeface="LCADOQ+MicrosoftYaHei"/>
                <a:cs typeface="LCADOQ+MicrosoftYaHei"/>
              </a:rPr>
              <a:t>直接入口食品的工用具的专用消毒水池</a:t>
            </a:r>
            <a:r>
              <a:rPr sz="1600">
                <a:solidFill>
                  <a:srgbClr val="000000"/>
                </a:solidFill>
                <a:latin typeface="LCADOQ+MicrosoftYaHei"/>
                <a:cs typeface="LCADOQ+MicrosoftYaHei"/>
              </a:rPr>
              <a:t>。</a:t>
            </a:r>
          </a:p>
        </p:txBody>
      </p:sp>
      <p:sp>
        <p:nvSpPr>
          <p:cNvPr id="5" name="object 5"/>
          <p:cNvSpPr txBox="1"/>
          <p:nvPr/>
        </p:nvSpPr>
        <p:spPr>
          <a:xfrm>
            <a:off x="1406652" y="3721768"/>
            <a:ext cx="10603889"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HUEOUG+Wingdings-Regular"/>
                <a:cs typeface="HUEOUG+Wingdings-Regular"/>
              </a:rPr>
              <a:t>➢</a:t>
            </a:r>
            <a:r>
              <a:rPr sz="1600" spc="584">
                <a:solidFill>
                  <a:srgbClr val="000000"/>
                </a:solidFill>
                <a:latin typeface="Times New Roman"/>
                <a:cs typeface="Times New Roman"/>
              </a:rPr>
              <a:t> </a:t>
            </a:r>
            <a:r>
              <a:rPr sz="1600">
                <a:solidFill>
                  <a:srgbClr val="000000"/>
                </a:solidFill>
                <a:latin typeface="LCADOQ+MicrosoftYaHei"/>
                <a:cs typeface="LCADOQ+MicrosoftYaHei"/>
              </a:rPr>
              <a:t>各类水池应使用不透水材料（如不锈钢、陶瓷等）制成，不易积垢，易于清洁，</a:t>
            </a:r>
            <a:r>
              <a:rPr sz="1600">
                <a:solidFill>
                  <a:srgbClr val="FF0000"/>
                </a:solidFill>
                <a:latin typeface="LCADOQ+MicrosoftYaHei"/>
                <a:cs typeface="LCADOQ+MicrosoftYaHei"/>
              </a:rPr>
              <a:t>并以明显标识标明其</a:t>
            </a:r>
          </a:p>
          <a:p>
            <a:pPr marL="286512" marR="0">
              <a:lnSpc>
                <a:spcPts val="2106"/>
              </a:lnSpc>
              <a:spcBef>
                <a:spcPts val="1735"/>
              </a:spcBef>
              <a:spcAft>
                <a:spcPct val="0"/>
              </a:spcAft>
            </a:pPr>
            <a:r>
              <a:rPr sz="1600">
                <a:solidFill>
                  <a:srgbClr val="FF0000"/>
                </a:solidFill>
                <a:latin typeface="LCADOQ+MicrosoftYaHei"/>
                <a:cs typeface="LCADOQ+MicrosoftYaHei"/>
              </a:rPr>
              <a:t>用途</a:t>
            </a:r>
            <a:r>
              <a:rPr sz="1600">
                <a:solidFill>
                  <a:srgbClr val="000000"/>
                </a:solidFill>
                <a:latin typeface="LCADOQ+MicrosoftYaHei"/>
                <a:cs typeface="LCADOQ+MicrosoftYaHei"/>
              </a:rPr>
              <a:t>。</a:t>
            </a:r>
          </a:p>
        </p:txBody>
      </p:sp>
      <p:sp>
        <p:nvSpPr>
          <p:cNvPr id="6" name="object 6"/>
          <p:cNvSpPr txBox="1"/>
          <p:nvPr/>
        </p:nvSpPr>
        <p:spPr>
          <a:xfrm>
            <a:off x="1406652" y="4697382"/>
            <a:ext cx="7099052"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HUEOUG+Wingdings-Regular"/>
                <a:cs typeface="HUEOUG+Wingdings-Regular"/>
              </a:rPr>
              <a:t>➢</a:t>
            </a:r>
            <a:r>
              <a:rPr sz="1600" spc="584">
                <a:solidFill>
                  <a:srgbClr val="000000"/>
                </a:solidFill>
                <a:latin typeface="Times New Roman"/>
                <a:cs typeface="Times New Roman"/>
              </a:rPr>
              <a:t> </a:t>
            </a:r>
            <a:r>
              <a:rPr sz="1600">
                <a:solidFill>
                  <a:srgbClr val="000000"/>
                </a:solidFill>
                <a:latin typeface="LCADOQ+MicrosoftYaHei"/>
                <a:cs typeface="LCADOQ+MicrosoftYaHei"/>
              </a:rPr>
              <a:t>应设置存放消毒后餐用具的</a:t>
            </a:r>
            <a:r>
              <a:rPr sz="1600">
                <a:solidFill>
                  <a:srgbClr val="FF0000"/>
                </a:solidFill>
                <a:latin typeface="LCADOQ+MicrosoftYaHei"/>
                <a:cs typeface="LCADOQ+MicrosoftYaHei"/>
              </a:rPr>
              <a:t>专用保洁设施，标识明显，易于清洁</a:t>
            </a:r>
            <a:r>
              <a:rPr sz="1600">
                <a:solidFill>
                  <a:srgbClr val="000000"/>
                </a:solidFill>
                <a:latin typeface="LCADOQ+MicrosoftYaHei"/>
                <a:cs typeface="LCADOQ+MicrosoftYaHei"/>
              </a:rPr>
              <a:t>。</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FKWECC+MicrosoftYaHei-Bold"/>
                <a:cs typeface="FKWECC+MicrosoftYaHei-Bold"/>
              </a:rPr>
              <a:t>推荐的清洁方法：</a:t>
            </a:r>
          </a:p>
        </p:txBody>
      </p:sp>
      <p:sp>
        <p:nvSpPr>
          <p:cNvPr id="4" name="object 4"/>
          <p:cNvSpPr txBox="1"/>
          <p:nvPr/>
        </p:nvSpPr>
        <p:spPr>
          <a:xfrm>
            <a:off x="1515110" y="1860476"/>
            <a:ext cx="225559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场所、设施、设备及工具</a:t>
            </a:r>
          </a:p>
        </p:txBody>
      </p:sp>
      <p:sp>
        <p:nvSpPr>
          <p:cNvPr id="5" name="object 5"/>
          <p:cNvSpPr txBox="1"/>
          <p:nvPr/>
        </p:nvSpPr>
        <p:spPr>
          <a:xfrm>
            <a:off x="4062729"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频率</a:t>
            </a:r>
          </a:p>
        </p:txBody>
      </p:sp>
      <p:sp>
        <p:nvSpPr>
          <p:cNvPr id="6" name="object 6"/>
          <p:cNvSpPr txBox="1"/>
          <p:nvPr/>
        </p:nvSpPr>
        <p:spPr>
          <a:xfrm>
            <a:off x="5888482" y="1860476"/>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使用物品</a:t>
            </a:r>
          </a:p>
        </p:txBody>
      </p:sp>
      <p:sp>
        <p:nvSpPr>
          <p:cNvPr id="7" name="object 7"/>
          <p:cNvSpPr txBox="1"/>
          <p:nvPr/>
        </p:nvSpPr>
        <p:spPr>
          <a:xfrm>
            <a:off x="9019285"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方法</a:t>
            </a:r>
          </a:p>
        </p:txBody>
      </p:sp>
      <p:sp>
        <p:nvSpPr>
          <p:cNvPr id="8" name="object 8"/>
          <p:cNvSpPr txBox="1"/>
          <p:nvPr/>
        </p:nvSpPr>
        <p:spPr>
          <a:xfrm>
            <a:off x="7670038" y="2421054"/>
            <a:ext cx="130759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KOSBF+ArialMT"/>
                <a:cs typeface="EKOSBF+ArialMT"/>
              </a:rPr>
              <a:t>1.</a:t>
            </a:r>
            <a:r>
              <a:rPr sz="1400">
                <a:solidFill>
                  <a:srgbClr val="000000"/>
                </a:solidFill>
                <a:latin typeface="SNIAWB+MicrosoftYaHei"/>
                <a:cs typeface="SNIAWB+MicrosoftYaHei"/>
              </a:rPr>
              <a:t>用扫帚扫地</a:t>
            </a:r>
          </a:p>
        </p:txBody>
      </p:sp>
      <p:sp>
        <p:nvSpPr>
          <p:cNvPr id="9" name="object 9"/>
          <p:cNvSpPr txBox="1"/>
          <p:nvPr/>
        </p:nvSpPr>
        <p:spPr>
          <a:xfrm>
            <a:off x="7670038" y="2725531"/>
            <a:ext cx="2023175" cy="1112211"/>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EKOSBF+ArialMT"/>
                <a:cs typeface="EKOSBF+ArialMT"/>
              </a:rPr>
              <a:t>2.</a:t>
            </a:r>
            <a:r>
              <a:rPr sz="1400">
                <a:solidFill>
                  <a:srgbClr val="000000"/>
                </a:solidFill>
                <a:latin typeface="SNIAWB+MicrosoftYaHei"/>
                <a:cs typeface="SNIAWB+MicrosoftYaHei"/>
              </a:rPr>
              <a:t>用拖把以清洁剂拖地</a:t>
            </a:r>
          </a:p>
          <a:p>
            <a:pPr marL="0" marR="0">
              <a:lnSpc>
                <a:spcPts val="1853"/>
              </a:lnSpc>
              <a:spcBef>
                <a:spcPts val="548"/>
              </a:spcBef>
              <a:spcAft>
                <a:spcPct val="0"/>
              </a:spcAft>
            </a:pPr>
            <a:r>
              <a:rPr sz="1400">
                <a:solidFill>
                  <a:srgbClr val="000000"/>
                </a:solidFill>
                <a:latin typeface="EKOSBF+ArialMT"/>
                <a:cs typeface="EKOSBF+ArialMT"/>
              </a:rPr>
              <a:t>3.</a:t>
            </a:r>
            <a:r>
              <a:rPr sz="1400">
                <a:solidFill>
                  <a:srgbClr val="000000"/>
                </a:solidFill>
                <a:latin typeface="SNIAWB+MicrosoftYaHei"/>
                <a:cs typeface="SNIAWB+MicrosoftYaHei"/>
              </a:rPr>
              <a:t>用刷子刷去余下污物</a:t>
            </a:r>
          </a:p>
          <a:p>
            <a:pPr marL="0" marR="0">
              <a:lnSpc>
                <a:spcPts val="1853"/>
              </a:lnSpc>
              <a:spcBef>
                <a:spcPts val="546"/>
              </a:spcBef>
              <a:spcAft>
                <a:spcPct val="0"/>
              </a:spcAft>
            </a:pPr>
            <a:r>
              <a:rPr sz="1400">
                <a:solidFill>
                  <a:srgbClr val="000000"/>
                </a:solidFill>
                <a:latin typeface="EKOSBF+ArialMT"/>
                <a:cs typeface="EKOSBF+ArialMT"/>
              </a:rPr>
              <a:t>4.</a:t>
            </a:r>
            <a:r>
              <a:rPr sz="1400">
                <a:solidFill>
                  <a:srgbClr val="000000"/>
                </a:solidFill>
                <a:latin typeface="SNIAWB+MicrosoftYaHei"/>
                <a:cs typeface="SNIAWB+MicrosoftYaHei"/>
              </a:rPr>
              <a:t>用水冲洗干净</a:t>
            </a:r>
          </a:p>
        </p:txBody>
      </p:sp>
      <p:sp>
        <p:nvSpPr>
          <p:cNvPr id="10" name="object 10"/>
          <p:cNvSpPr txBox="1"/>
          <p:nvPr/>
        </p:nvSpPr>
        <p:spPr>
          <a:xfrm>
            <a:off x="3884040" y="2878508"/>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NIAWB+MicrosoftYaHei"/>
                <a:cs typeface="SNIAWB+MicrosoftYaHei"/>
              </a:rPr>
              <a:t>每天完工</a:t>
            </a:r>
          </a:p>
        </p:txBody>
      </p:sp>
      <p:sp>
        <p:nvSpPr>
          <p:cNvPr id="11" name="object 11"/>
          <p:cNvSpPr txBox="1"/>
          <p:nvPr/>
        </p:nvSpPr>
        <p:spPr>
          <a:xfrm>
            <a:off x="2316733" y="3030908"/>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地面</a:t>
            </a:r>
          </a:p>
        </p:txBody>
      </p:sp>
      <p:sp>
        <p:nvSpPr>
          <p:cNvPr id="12" name="object 12"/>
          <p:cNvSpPr txBox="1"/>
          <p:nvPr/>
        </p:nvSpPr>
        <p:spPr>
          <a:xfrm>
            <a:off x="5176773" y="3030908"/>
            <a:ext cx="2460650"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NIAWB+MicrosoftYaHei"/>
                <a:cs typeface="SNIAWB+MicrosoftYaHei"/>
              </a:rPr>
              <a:t>扫帚、拖把、刷子、清洁剂</a:t>
            </a:r>
          </a:p>
        </p:txBody>
      </p:sp>
      <p:sp>
        <p:nvSpPr>
          <p:cNvPr id="13" name="object 13"/>
          <p:cNvSpPr txBox="1"/>
          <p:nvPr/>
        </p:nvSpPr>
        <p:spPr>
          <a:xfrm>
            <a:off x="3795648" y="3183308"/>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NIAWB+MicrosoftYaHei"/>
                <a:cs typeface="SNIAWB+MicrosoftYaHei"/>
              </a:rPr>
              <a:t>或有需要时</a:t>
            </a:r>
          </a:p>
        </p:txBody>
      </p:sp>
      <p:sp>
        <p:nvSpPr>
          <p:cNvPr id="14" name="object 14"/>
          <p:cNvSpPr txBox="1"/>
          <p:nvPr/>
        </p:nvSpPr>
        <p:spPr>
          <a:xfrm>
            <a:off x="7670038" y="3640508"/>
            <a:ext cx="1842515"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KOSBF+ArialMT"/>
                <a:cs typeface="EKOSBF+ArialMT"/>
              </a:rPr>
              <a:t>5.</a:t>
            </a:r>
            <a:r>
              <a:rPr sz="1400">
                <a:solidFill>
                  <a:srgbClr val="000000"/>
                </a:solidFill>
                <a:latin typeface="SNIAWB+MicrosoftYaHei"/>
                <a:cs typeface="SNIAWB+MicrosoftYaHei"/>
              </a:rPr>
              <a:t>用干拖把拖干地面</a:t>
            </a:r>
          </a:p>
        </p:txBody>
      </p:sp>
      <p:sp>
        <p:nvSpPr>
          <p:cNvPr id="15" name="object 15"/>
          <p:cNvSpPr txBox="1"/>
          <p:nvPr/>
        </p:nvSpPr>
        <p:spPr>
          <a:xfrm>
            <a:off x="7670038" y="4373933"/>
            <a:ext cx="2631662" cy="141668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KOSBF+ArialMT"/>
                <a:cs typeface="EKOSBF+ArialMT"/>
              </a:rPr>
              <a:t>1.</a:t>
            </a:r>
            <a:r>
              <a:rPr sz="1400">
                <a:solidFill>
                  <a:srgbClr val="000000"/>
                </a:solidFill>
                <a:latin typeface="SNIAWB+MicrosoftYaHei"/>
                <a:cs typeface="SNIAWB+MicrosoftYaHei"/>
              </a:rPr>
              <a:t>用铲子铲去沟内大部分污物</a:t>
            </a:r>
          </a:p>
          <a:p>
            <a:pPr marL="0" marR="0">
              <a:lnSpc>
                <a:spcPts val="1856"/>
              </a:lnSpc>
              <a:spcBef>
                <a:spcPts val="543"/>
              </a:spcBef>
              <a:spcAft>
                <a:spcPct val="0"/>
              </a:spcAft>
            </a:pPr>
            <a:r>
              <a:rPr sz="1400">
                <a:solidFill>
                  <a:srgbClr val="000000"/>
                </a:solidFill>
                <a:latin typeface="EKOSBF+ArialMT"/>
                <a:cs typeface="EKOSBF+ArialMT"/>
              </a:rPr>
              <a:t>2.</a:t>
            </a:r>
            <a:r>
              <a:rPr sz="1400">
                <a:solidFill>
                  <a:srgbClr val="000000"/>
                </a:solidFill>
                <a:latin typeface="SNIAWB+MicrosoftYaHei"/>
                <a:cs typeface="SNIAWB+MicrosoftYaHei"/>
              </a:rPr>
              <a:t>用清洁剂洗净排水沟</a:t>
            </a:r>
          </a:p>
          <a:p>
            <a:pPr marL="0" marR="0">
              <a:lnSpc>
                <a:spcPts val="1853"/>
              </a:lnSpc>
              <a:spcBef>
                <a:spcPts val="548"/>
              </a:spcBef>
              <a:spcAft>
                <a:spcPct val="0"/>
              </a:spcAft>
            </a:pPr>
            <a:r>
              <a:rPr sz="1400">
                <a:solidFill>
                  <a:srgbClr val="000000"/>
                </a:solidFill>
                <a:latin typeface="EKOSBF+ArialMT"/>
                <a:cs typeface="EKOSBF+ArialMT"/>
              </a:rPr>
              <a:t>3.</a:t>
            </a:r>
            <a:r>
              <a:rPr sz="1400">
                <a:solidFill>
                  <a:srgbClr val="000000"/>
                </a:solidFill>
                <a:latin typeface="SNIAWB+MicrosoftYaHei"/>
                <a:cs typeface="SNIAWB+MicrosoftYaHei"/>
              </a:rPr>
              <a:t>用刷子刷去余下污物</a:t>
            </a:r>
          </a:p>
          <a:p>
            <a:pPr marL="0" marR="0">
              <a:lnSpc>
                <a:spcPts val="1853"/>
              </a:lnSpc>
              <a:spcBef>
                <a:spcPts val="546"/>
              </a:spcBef>
              <a:spcAft>
                <a:spcPct val="0"/>
              </a:spcAft>
            </a:pPr>
            <a:r>
              <a:rPr sz="1400">
                <a:solidFill>
                  <a:srgbClr val="000000"/>
                </a:solidFill>
                <a:latin typeface="EKOSBF+ArialMT"/>
                <a:cs typeface="EKOSBF+ArialMT"/>
              </a:rPr>
              <a:t>4.</a:t>
            </a:r>
            <a:r>
              <a:rPr sz="1400">
                <a:solidFill>
                  <a:srgbClr val="000000"/>
                </a:solidFill>
                <a:latin typeface="SNIAWB+MicrosoftYaHei"/>
                <a:cs typeface="SNIAWB+MicrosoftYaHei"/>
              </a:rPr>
              <a:t>用水冲洗干净</a:t>
            </a:r>
          </a:p>
        </p:txBody>
      </p:sp>
      <p:sp>
        <p:nvSpPr>
          <p:cNvPr id="16" name="object 16"/>
          <p:cNvSpPr txBox="1"/>
          <p:nvPr/>
        </p:nvSpPr>
        <p:spPr>
          <a:xfrm>
            <a:off x="3884040" y="4678410"/>
            <a:ext cx="981151"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SNIAWB+MicrosoftYaHei"/>
                <a:cs typeface="SNIAWB+MicrosoftYaHei"/>
              </a:rPr>
              <a:t>每天完工</a:t>
            </a:r>
          </a:p>
        </p:txBody>
      </p:sp>
      <p:sp>
        <p:nvSpPr>
          <p:cNvPr id="17" name="object 17"/>
          <p:cNvSpPr txBox="1"/>
          <p:nvPr/>
        </p:nvSpPr>
        <p:spPr>
          <a:xfrm>
            <a:off x="2228342" y="4831387"/>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FKWECC+MicrosoftYaHei-Bold"/>
                <a:cs typeface="FKWECC+MicrosoftYaHei-Bold"/>
              </a:rPr>
              <a:t>排水沟</a:t>
            </a:r>
          </a:p>
        </p:txBody>
      </p:sp>
      <p:sp>
        <p:nvSpPr>
          <p:cNvPr id="18" name="object 18"/>
          <p:cNvSpPr txBox="1"/>
          <p:nvPr/>
        </p:nvSpPr>
        <p:spPr>
          <a:xfrm>
            <a:off x="5443473" y="4831387"/>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NIAWB+MicrosoftYaHei"/>
                <a:cs typeface="SNIAWB+MicrosoftYaHei"/>
              </a:rPr>
              <a:t>铲子、刷子、清洁剂</a:t>
            </a:r>
          </a:p>
        </p:txBody>
      </p:sp>
      <p:sp>
        <p:nvSpPr>
          <p:cNvPr id="19" name="object 19"/>
          <p:cNvSpPr txBox="1"/>
          <p:nvPr/>
        </p:nvSpPr>
        <p:spPr>
          <a:xfrm>
            <a:off x="3795648" y="4983787"/>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NIAWB+MicrosoftYaHei"/>
                <a:cs typeface="SNIAWB+MicrosoftYaHei"/>
              </a:rPr>
              <a:t>或有需要时</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OQVUMN+MicrosoftYaHei-Bold"/>
                <a:cs typeface="OQVUMN+MicrosoftYaHei-Bold"/>
              </a:rPr>
              <a:t>推荐的清洁方法：</a:t>
            </a:r>
          </a:p>
        </p:txBody>
      </p:sp>
      <p:sp>
        <p:nvSpPr>
          <p:cNvPr id="4" name="object 4"/>
          <p:cNvSpPr txBox="1"/>
          <p:nvPr/>
        </p:nvSpPr>
        <p:spPr>
          <a:xfrm>
            <a:off x="1515110" y="1860476"/>
            <a:ext cx="225559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场所、设施、设备及工具</a:t>
            </a:r>
          </a:p>
        </p:txBody>
      </p:sp>
      <p:sp>
        <p:nvSpPr>
          <p:cNvPr id="5" name="object 5"/>
          <p:cNvSpPr txBox="1"/>
          <p:nvPr/>
        </p:nvSpPr>
        <p:spPr>
          <a:xfrm>
            <a:off x="4062729"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频率</a:t>
            </a:r>
          </a:p>
        </p:txBody>
      </p:sp>
      <p:sp>
        <p:nvSpPr>
          <p:cNvPr id="6" name="object 6"/>
          <p:cNvSpPr txBox="1"/>
          <p:nvPr/>
        </p:nvSpPr>
        <p:spPr>
          <a:xfrm>
            <a:off x="5888482" y="1860476"/>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使用物品</a:t>
            </a:r>
          </a:p>
        </p:txBody>
      </p:sp>
      <p:sp>
        <p:nvSpPr>
          <p:cNvPr id="7" name="object 7"/>
          <p:cNvSpPr txBox="1"/>
          <p:nvPr/>
        </p:nvSpPr>
        <p:spPr>
          <a:xfrm>
            <a:off x="9019285"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方法</a:t>
            </a:r>
          </a:p>
        </p:txBody>
      </p:sp>
      <p:sp>
        <p:nvSpPr>
          <p:cNvPr id="8" name="object 8"/>
          <p:cNvSpPr txBox="1"/>
          <p:nvPr/>
        </p:nvSpPr>
        <p:spPr>
          <a:xfrm>
            <a:off x="7670038" y="2421054"/>
            <a:ext cx="2430756" cy="111188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LOVDID+ArialMT"/>
                <a:cs typeface="LOVDID+ArialMT"/>
              </a:rPr>
              <a:t>1.</a:t>
            </a:r>
            <a:r>
              <a:rPr sz="1400">
                <a:solidFill>
                  <a:srgbClr val="000000"/>
                </a:solidFill>
                <a:latin typeface="WRANAO+MicrosoftYaHei"/>
                <a:cs typeface="WRANAO+MicrosoftYaHei"/>
              </a:rPr>
              <a:t>用干抹布去除干的污物</a:t>
            </a:r>
          </a:p>
          <a:p>
            <a:pPr marL="0" marR="0">
              <a:lnSpc>
                <a:spcPts val="1856"/>
              </a:lnSpc>
              <a:spcBef>
                <a:spcPts val="543"/>
              </a:spcBef>
              <a:spcAft>
                <a:spcPct val="0"/>
              </a:spcAft>
            </a:pPr>
            <a:r>
              <a:rPr sz="1400">
                <a:solidFill>
                  <a:srgbClr val="000000"/>
                </a:solidFill>
                <a:latin typeface="LOVDID+ArialMT"/>
                <a:cs typeface="LOVDID+ArialMT"/>
              </a:rPr>
              <a:t>2.</a:t>
            </a:r>
            <a:r>
              <a:rPr sz="1400">
                <a:solidFill>
                  <a:srgbClr val="000000"/>
                </a:solidFill>
                <a:latin typeface="WRANAO+MicrosoftYaHei"/>
                <a:cs typeface="WRANAO+MicrosoftYaHei"/>
              </a:rPr>
              <a:t>用湿抹布擦抹或用水冲刷</a:t>
            </a:r>
          </a:p>
          <a:p>
            <a:pPr marL="0" marR="0">
              <a:lnSpc>
                <a:spcPts val="1853"/>
              </a:lnSpc>
              <a:spcBef>
                <a:spcPts val="548"/>
              </a:spcBef>
              <a:spcAft>
                <a:spcPct val="0"/>
              </a:spcAft>
            </a:pPr>
            <a:r>
              <a:rPr sz="1400">
                <a:solidFill>
                  <a:srgbClr val="000000"/>
                </a:solidFill>
                <a:latin typeface="LOVDID+ArialMT"/>
                <a:cs typeface="LOVDID+ArialMT"/>
              </a:rPr>
              <a:t>3.</a:t>
            </a:r>
            <a:r>
              <a:rPr sz="1400">
                <a:solidFill>
                  <a:srgbClr val="000000"/>
                </a:solidFill>
                <a:latin typeface="WRANAO+MicrosoftYaHei"/>
                <a:cs typeface="WRANAO+MicrosoftYaHei"/>
              </a:rPr>
              <a:t>用清洁剂清洗</a:t>
            </a:r>
          </a:p>
        </p:txBody>
      </p:sp>
      <p:sp>
        <p:nvSpPr>
          <p:cNvPr id="9" name="object 9"/>
          <p:cNvSpPr txBox="1"/>
          <p:nvPr/>
        </p:nvSpPr>
        <p:spPr>
          <a:xfrm>
            <a:off x="1960117" y="2725531"/>
            <a:ext cx="1338376" cy="807411"/>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OQVUMN+MicrosoftYaHei-Bold"/>
                <a:cs typeface="OQVUMN+MicrosoftYaHei-Bold"/>
              </a:rPr>
              <a:t>墙壁、门窗及</a:t>
            </a:r>
          </a:p>
          <a:p>
            <a:pPr marL="268224" marR="0">
              <a:lnSpc>
                <a:spcPts val="1853"/>
              </a:lnSpc>
              <a:spcBef>
                <a:spcPts val="548"/>
              </a:spcBef>
              <a:spcAft>
                <a:spcPct val="0"/>
              </a:spcAft>
            </a:pPr>
            <a:r>
              <a:rPr sz="1400" b="1">
                <a:solidFill>
                  <a:srgbClr val="FFFFFF"/>
                </a:solidFill>
                <a:latin typeface="OQVUMN+MicrosoftYaHei-Bold"/>
                <a:cs typeface="OQVUMN+MicrosoftYaHei-Bold"/>
              </a:rPr>
              <a:t>天花板</a:t>
            </a:r>
          </a:p>
        </p:txBody>
      </p:sp>
      <p:sp>
        <p:nvSpPr>
          <p:cNvPr id="10" name="object 10"/>
          <p:cNvSpPr txBox="1"/>
          <p:nvPr/>
        </p:nvSpPr>
        <p:spPr>
          <a:xfrm>
            <a:off x="3884040" y="2878508"/>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RANAO+MicrosoftYaHei"/>
                <a:cs typeface="WRANAO+MicrosoftYaHei"/>
              </a:rPr>
              <a:t>每月一次</a:t>
            </a:r>
          </a:p>
        </p:txBody>
      </p:sp>
      <p:sp>
        <p:nvSpPr>
          <p:cNvPr id="11" name="object 11"/>
          <p:cNvSpPr txBox="1"/>
          <p:nvPr/>
        </p:nvSpPr>
        <p:spPr>
          <a:xfrm>
            <a:off x="5443473" y="3030908"/>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RANAO+MicrosoftYaHei"/>
                <a:cs typeface="WRANAO+MicrosoftYaHei"/>
              </a:rPr>
              <a:t>抹布、刷子、清洁剂</a:t>
            </a:r>
          </a:p>
        </p:txBody>
      </p:sp>
      <p:sp>
        <p:nvSpPr>
          <p:cNvPr id="12" name="object 12"/>
          <p:cNvSpPr txBox="1"/>
          <p:nvPr/>
        </p:nvSpPr>
        <p:spPr>
          <a:xfrm>
            <a:off x="3795648" y="3183308"/>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RANAO+MicrosoftYaHei"/>
                <a:cs typeface="WRANAO+MicrosoftYaHei"/>
              </a:rPr>
              <a:t>或有需要时</a:t>
            </a:r>
          </a:p>
        </p:txBody>
      </p:sp>
      <p:sp>
        <p:nvSpPr>
          <p:cNvPr id="13" name="object 13"/>
          <p:cNvSpPr txBox="1"/>
          <p:nvPr/>
        </p:nvSpPr>
        <p:spPr>
          <a:xfrm>
            <a:off x="1781810" y="3335708"/>
            <a:ext cx="169316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（包括照明设施）</a:t>
            </a:r>
          </a:p>
        </p:txBody>
      </p:sp>
      <p:sp>
        <p:nvSpPr>
          <p:cNvPr id="14" name="object 14"/>
          <p:cNvSpPr txBox="1"/>
          <p:nvPr/>
        </p:nvSpPr>
        <p:spPr>
          <a:xfrm>
            <a:off x="7670038" y="3335708"/>
            <a:ext cx="2836716"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LOVDID+ArialMT"/>
                <a:cs typeface="LOVDID+ArialMT"/>
              </a:rPr>
              <a:t>4.</a:t>
            </a:r>
            <a:r>
              <a:rPr sz="1400">
                <a:solidFill>
                  <a:srgbClr val="000000"/>
                </a:solidFill>
                <a:latin typeface="WRANAO+MicrosoftYaHei"/>
                <a:cs typeface="WRANAO+MicrosoftYaHei"/>
              </a:rPr>
              <a:t>用湿抹布抹净或用水冲洗干净</a:t>
            </a:r>
          </a:p>
          <a:p>
            <a:pPr marL="0" marR="0">
              <a:lnSpc>
                <a:spcPts val="1853"/>
              </a:lnSpc>
              <a:spcBef>
                <a:spcPts val="546"/>
              </a:spcBef>
              <a:spcAft>
                <a:spcPct val="0"/>
              </a:spcAft>
            </a:pPr>
            <a:r>
              <a:rPr sz="1400">
                <a:solidFill>
                  <a:srgbClr val="000000"/>
                </a:solidFill>
                <a:latin typeface="LOVDID+ArialMT"/>
                <a:cs typeface="LOVDID+ArialMT"/>
              </a:rPr>
              <a:t>5.</a:t>
            </a:r>
            <a:r>
              <a:rPr sz="1400">
                <a:solidFill>
                  <a:srgbClr val="000000"/>
                </a:solidFill>
                <a:latin typeface="WRANAO+MicrosoftYaHei"/>
                <a:cs typeface="WRANAO+MicrosoftYaHei"/>
              </a:rPr>
              <a:t>用清洁的抹布抹干</a:t>
            </a:r>
            <a:r>
              <a:rPr sz="1400">
                <a:solidFill>
                  <a:srgbClr val="000000"/>
                </a:solidFill>
                <a:latin typeface="LOVDID+ArialMT"/>
                <a:cs typeface="LOVDID+ArialMT"/>
              </a:rPr>
              <a:t>/</a:t>
            </a:r>
            <a:r>
              <a:rPr sz="1400">
                <a:solidFill>
                  <a:srgbClr val="000000"/>
                </a:solidFill>
                <a:latin typeface="WRANAO+MicrosoftYaHei"/>
                <a:cs typeface="WRANAO+MicrosoftYaHei"/>
              </a:rPr>
              <a:t>风干</a:t>
            </a:r>
          </a:p>
        </p:txBody>
      </p:sp>
      <p:sp>
        <p:nvSpPr>
          <p:cNvPr id="15" name="object 15"/>
          <p:cNvSpPr txBox="1"/>
          <p:nvPr/>
        </p:nvSpPr>
        <p:spPr>
          <a:xfrm>
            <a:off x="7670038" y="4221533"/>
            <a:ext cx="2426607" cy="111188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LOVDID+ArialMT"/>
                <a:cs typeface="LOVDID+ArialMT"/>
              </a:rPr>
              <a:t>1.</a:t>
            </a:r>
            <a:r>
              <a:rPr sz="1400">
                <a:solidFill>
                  <a:srgbClr val="000000"/>
                </a:solidFill>
                <a:latin typeface="WRANAO+MicrosoftYaHei"/>
                <a:cs typeface="WRANAO+MicrosoftYaHei"/>
              </a:rPr>
              <a:t>用干抹布去除干的污物</a:t>
            </a:r>
          </a:p>
          <a:p>
            <a:pPr marL="0" marR="0">
              <a:lnSpc>
                <a:spcPts val="1853"/>
              </a:lnSpc>
              <a:spcBef>
                <a:spcPts val="546"/>
              </a:spcBef>
              <a:spcAft>
                <a:spcPct val="0"/>
              </a:spcAft>
            </a:pPr>
            <a:r>
              <a:rPr sz="1400">
                <a:solidFill>
                  <a:srgbClr val="000000"/>
                </a:solidFill>
                <a:latin typeface="LOVDID+ArialMT"/>
                <a:cs typeface="LOVDID+ArialMT"/>
              </a:rPr>
              <a:t>2.</a:t>
            </a:r>
            <a:r>
              <a:rPr sz="1400">
                <a:solidFill>
                  <a:srgbClr val="000000"/>
                </a:solidFill>
                <a:latin typeface="WRANAO+MicrosoftYaHei"/>
                <a:cs typeface="WRANAO+MicrosoftYaHei"/>
              </a:rPr>
              <a:t>用湿抹布擦抹或用水冲刷</a:t>
            </a:r>
          </a:p>
          <a:p>
            <a:pPr marL="0" marR="0">
              <a:lnSpc>
                <a:spcPts val="1853"/>
              </a:lnSpc>
              <a:spcBef>
                <a:spcPts val="548"/>
              </a:spcBef>
              <a:spcAft>
                <a:spcPct val="0"/>
              </a:spcAft>
            </a:pPr>
            <a:r>
              <a:rPr sz="1400">
                <a:solidFill>
                  <a:srgbClr val="000000"/>
                </a:solidFill>
                <a:latin typeface="LOVDID+ArialMT"/>
                <a:cs typeface="LOVDID+ArialMT"/>
              </a:rPr>
              <a:t>3.</a:t>
            </a:r>
            <a:r>
              <a:rPr sz="1400">
                <a:solidFill>
                  <a:srgbClr val="000000"/>
                </a:solidFill>
                <a:latin typeface="WRANAO+MicrosoftYaHei"/>
                <a:cs typeface="WRANAO+MicrosoftYaHei"/>
              </a:rPr>
              <a:t>用清洁剂清洗</a:t>
            </a:r>
          </a:p>
        </p:txBody>
      </p:sp>
      <p:sp>
        <p:nvSpPr>
          <p:cNvPr id="16" name="object 16"/>
          <p:cNvSpPr txBox="1"/>
          <p:nvPr/>
        </p:nvSpPr>
        <p:spPr>
          <a:xfrm>
            <a:off x="1960117" y="4526333"/>
            <a:ext cx="1336547" cy="807089"/>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墙壁、门窗及</a:t>
            </a:r>
          </a:p>
          <a:p>
            <a:pPr marL="268224" marR="0">
              <a:lnSpc>
                <a:spcPts val="1853"/>
              </a:lnSpc>
              <a:spcBef>
                <a:spcPts val="548"/>
              </a:spcBef>
              <a:spcAft>
                <a:spcPct val="0"/>
              </a:spcAft>
            </a:pPr>
            <a:r>
              <a:rPr sz="1400" b="1">
                <a:solidFill>
                  <a:srgbClr val="FFFFFF"/>
                </a:solidFill>
                <a:latin typeface="OQVUMN+MicrosoftYaHei-Bold"/>
                <a:cs typeface="OQVUMN+MicrosoftYaHei-Bold"/>
              </a:rPr>
              <a:t>天花板</a:t>
            </a:r>
          </a:p>
        </p:txBody>
      </p:sp>
      <p:sp>
        <p:nvSpPr>
          <p:cNvPr id="17" name="object 17"/>
          <p:cNvSpPr txBox="1"/>
          <p:nvPr/>
        </p:nvSpPr>
        <p:spPr>
          <a:xfrm>
            <a:off x="3884040" y="4678410"/>
            <a:ext cx="981151"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WRANAO+MicrosoftYaHei"/>
                <a:cs typeface="WRANAO+MicrosoftYaHei"/>
              </a:rPr>
              <a:t>每月一次</a:t>
            </a:r>
          </a:p>
        </p:txBody>
      </p:sp>
      <p:sp>
        <p:nvSpPr>
          <p:cNvPr id="18" name="object 18"/>
          <p:cNvSpPr txBox="1"/>
          <p:nvPr/>
        </p:nvSpPr>
        <p:spPr>
          <a:xfrm>
            <a:off x="5443473" y="4831387"/>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RANAO+MicrosoftYaHei"/>
                <a:cs typeface="WRANAO+MicrosoftYaHei"/>
              </a:rPr>
              <a:t>抹布、刷子、清洁剂</a:t>
            </a:r>
          </a:p>
        </p:txBody>
      </p:sp>
      <p:sp>
        <p:nvSpPr>
          <p:cNvPr id="19" name="object 19"/>
          <p:cNvSpPr txBox="1"/>
          <p:nvPr/>
        </p:nvSpPr>
        <p:spPr>
          <a:xfrm>
            <a:off x="3795648" y="4983787"/>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RANAO+MicrosoftYaHei"/>
                <a:cs typeface="WRANAO+MicrosoftYaHei"/>
              </a:rPr>
              <a:t>或有需要时</a:t>
            </a:r>
          </a:p>
        </p:txBody>
      </p:sp>
      <p:sp>
        <p:nvSpPr>
          <p:cNvPr id="20" name="object 20"/>
          <p:cNvSpPr txBox="1"/>
          <p:nvPr/>
        </p:nvSpPr>
        <p:spPr>
          <a:xfrm>
            <a:off x="1781810" y="5136187"/>
            <a:ext cx="169316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OQVUMN+MicrosoftYaHei-Bold"/>
                <a:cs typeface="OQVUMN+MicrosoftYaHei-Bold"/>
              </a:rPr>
              <a:t>（包括照明设施）</a:t>
            </a:r>
          </a:p>
        </p:txBody>
      </p:sp>
      <p:sp>
        <p:nvSpPr>
          <p:cNvPr id="21" name="object 21"/>
          <p:cNvSpPr txBox="1"/>
          <p:nvPr/>
        </p:nvSpPr>
        <p:spPr>
          <a:xfrm>
            <a:off x="7670038" y="5136187"/>
            <a:ext cx="2836716"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LOVDID+ArialMT"/>
                <a:cs typeface="LOVDID+ArialMT"/>
              </a:rPr>
              <a:t>4.</a:t>
            </a:r>
            <a:r>
              <a:rPr sz="1400">
                <a:solidFill>
                  <a:srgbClr val="000000"/>
                </a:solidFill>
                <a:latin typeface="WRANAO+MicrosoftYaHei"/>
                <a:cs typeface="WRANAO+MicrosoftYaHei"/>
              </a:rPr>
              <a:t>用湿抹布抹净或用水冲洗干净</a:t>
            </a:r>
          </a:p>
          <a:p>
            <a:pPr marL="0" marR="0">
              <a:lnSpc>
                <a:spcPts val="1853"/>
              </a:lnSpc>
              <a:spcBef>
                <a:spcPts val="546"/>
              </a:spcBef>
              <a:spcAft>
                <a:spcPct val="0"/>
              </a:spcAft>
            </a:pPr>
            <a:r>
              <a:rPr sz="1400">
                <a:solidFill>
                  <a:srgbClr val="000000"/>
                </a:solidFill>
                <a:latin typeface="LOVDID+ArialMT"/>
                <a:cs typeface="LOVDID+ArialMT"/>
              </a:rPr>
              <a:t>5.</a:t>
            </a:r>
            <a:r>
              <a:rPr sz="1400">
                <a:solidFill>
                  <a:srgbClr val="000000"/>
                </a:solidFill>
                <a:latin typeface="WRANAO+MicrosoftYaHei"/>
                <a:cs typeface="WRANAO+MicrosoftYaHei"/>
              </a:rPr>
              <a:t>用清洁的抹布抹干</a:t>
            </a:r>
            <a:r>
              <a:rPr sz="1400">
                <a:solidFill>
                  <a:srgbClr val="000000"/>
                </a:solidFill>
                <a:latin typeface="LOVDID+ArialMT"/>
                <a:cs typeface="LOVDID+ArialMT"/>
              </a:rPr>
              <a:t>/</a:t>
            </a:r>
            <a:r>
              <a:rPr sz="1400">
                <a:solidFill>
                  <a:srgbClr val="000000"/>
                </a:solidFill>
                <a:latin typeface="WRANAO+MicrosoftYaHei"/>
                <a:cs typeface="WRANAO+MicrosoftYaHei"/>
              </a:rPr>
              <a:t>风干</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VFLOGD+MicrosoftYaHei-Bold"/>
                <a:cs typeface="VFLOGD+MicrosoftYaHei-Bold"/>
              </a:rPr>
              <a:t>推荐的清洁方法：</a:t>
            </a:r>
          </a:p>
        </p:txBody>
      </p:sp>
      <p:sp>
        <p:nvSpPr>
          <p:cNvPr id="4" name="object 4"/>
          <p:cNvSpPr txBox="1"/>
          <p:nvPr/>
        </p:nvSpPr>
        <p:spPr>
          <a:xfrm>
            <a:off x="1515110" y="1860476"/>
            <a:ext cx="2255596" cy="1672467"/>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VFLOGD+MicrosoftYaHei-Bold"/>
                <a:cs typeface="VFLOGD+MicrosoftYaHei-Bold"/>
              </a:rPr>
              <a:t>场所、设施、设备及工具</a:t>
            </a:r>
          </a:p>
          <a:p>
            <a:pPr marL="445007" marR="0">
              <a:lnSpc>
                <a:spcPts val="1853"/>
              </a:lnSpc>
              <a:spcBef>
                <a:spcPts val="7312"/>
              </a:spcBef>
              <a:spcAft>
                <a:spcPct val="0"/>
              </a:spcAft>
            </a:pPr>
            <a:r>
              <a:rPr sz="1400" b="1">
                <a:solidFill>
                  <a:srgbClr val="FFFFFF"/>
                </a:solidFill>
                <a:latin typeface="VFLOGD+MicrosoftYaHei-Bold"/>
                <a:cs typeface="VFLOGD+MicrosoftYaHei-Bold"/>
              </a:rPr>
              <a:t>冷冻（藏）库</a:t>
            </a:r>
          </a:p>
        </p:txBody>
      </p:sp>
      <p:sp>
        <p:nvSpPr>
          <p:cNvPr id="5" name="object 5"/>
          <p:cNvSpPr txBox="1"/>
          <p:nvPr/>
        </p:nvSpPr>
        <p:spPr>
          <a:xfrm>
            <a:off x="4062729"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VFLOGD+MicrosoftYaHei-Bold"/>
                <a:cs typeface="VFLOGD+MicrosoftYaHei-Bold"/>
              </a:rPr>
              <a:t>频率</a:t>
            </a:r>
          </a:p>
        </p:txBody>
      </p:sp>
      <p:sp>
        <p:nvSpPr>
          <p:cNvPr id="6" name="object 6"/>
          <p:cNvSpPr txBox="1"/>
          <p:nvPr/>
        </p:nvSpPr>
        <p:spPr>
          <a:xfrm>
            <a:off x="5888482" y="1860476"/>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VFLOGD+MicrosoftYaHei-Bold"/>
                <a:cs typeface="VFLOGD+MicrosoftYaHei-Bold"/>
              </a:rPr>
              <a:t>使用物品</a:t>
            </a:r>
          </a:p>
        </p:txBody>
      </p:sp>
      <p:sp>
        <p:nvSpPr>
          <p:cNvPr id="7" name="object 7"/>
          <p:cNvSpPr txBox="1"/>
          <p:nvPr/>
        </p:nvSpPr>
        <p:spPr>
          <a:xfrm>
            <a:off x="9019285" y="1860476"/>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VFLOGD+MicrosoftYaHei-Bold"/>
                <a:cs typeface="VFLOGD+MicrosoftYaHei-Bold"/>
              </a:rPr>
              <a:t>方法</a:t>
            </a:r>
          </a:p>
        </p:txBody>
      </p:sp>
      <p:sp>
        <p:nvSpPr>
          <p:cNvPr id="8" name="object 8"/>
          <p:cNvSpPr txBox="1"/>
          <p:nvPr/>
        </p:nvSpPr>
        <p:spPr>
          <a:xfrm>
            <a:off x="7670038" y="2421054"/>
            <a:ext cx="2430756" cy="111188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ADMOWH+ArialMT"/>
                <a:cs typeface="ADMOWH+ArialMT"/>
              </a:rPr>
              <a:t>1.</a:t>
            </a:r>
            <a:r>
              <a:rPr sz="1400">
                <a:solidFill>
                  <a:srgbClr val="000000"/>
                </a:solidFill>
                <a:latin typeface="CLUKUC+MicrosoftYaHei"/>
                <a:cs typeface="CLUKUC+MicrosoftYaHei"/>
              </a:rPr>
              <a:t>清除食物残渣及污物</a:t>
            </a:r>
          </a:p>
          <a:p>
            <a:pPr marL="0" marR="0">
              <a:lnSpc>
                <a:spcPts val="1856"/>
              </a:lnSpc>
              <a:spcBef>
                <a:spcPts val="543"/>
              </a:spcBef>
              <a:spcAft>
                <a:spcPct val="0"/>
              </a:spcAft>
            </a:pPr>
            <a:r>
              <a:rPr sz="1400">
                <a:solidFill>
                  <a:srgbClr val="000000"/>
                </a:solidFill>
                <a:latin typeface="ADMOWH+ArialMT"/>
                <a:cs typeface="ADMOWH+ArialMT"/>
              </a:rPr>
              <a:t>2.</a:t>
            </a:r>
            <a:r>
              <a:rPr sz="1400">
                <a:solidFill>
                  <a:srgbClr val="000000"/>
                </a:solidFill>
                <a:latin typeface="CLUKUC+MicrosoftYaHei"/>
                <a:cs typeface="CLUKUC+MicrosoftYaHei"/>
              </a:rPr>
              <a:t>用湿抹布擦抹或用水冲刷</a:t>
            </a:r>
          </a:p>
          <a:p>
            <a:pPr marL="0" marR="0">
              <a:lnSpc>
                <a:spcPts val="1853"/>
              </a:lnSpc>
              <a:spcBef>
                <a:spcPts val="548"/>
              </a:spcBef>
              <a:spcAft>
                <a:spcPct val="0"/>
              </a:spcAft>
            </a:pPr>
            <a:r>
              <a:rPr sz="1400">
                <a:solidFill>
                  <a:srgbClr val="000000"/>
                </a:solidFill>
                <a:latin typeface="ADMOWH+ArialMT"/>
                <a:cs typeface="ADMOWH+ArialMT"/>
              </a:rPr>
              <a:t>3.</a:t>
            </a:r>
            <a:r>
              <a:rPr sz="1400">
                <a:solidFill>
                  <a:srgbClr val="000000"/>
                </a:solidFill>
                <a:latin typeface="CLUKUC+MicrosoftYaHei"/>
                <a:cs typeface="CLUKUC+MicrosoftYaHei"/>
              </a:rPr>
              <a:t>用清洁剂清洗</a:t>
            </a:r>
          </a:p>
        </p:txBody>
      </p:sp>
      <p:sp>
        <p:nvSpPr>
          <p:cNvPr id="9" name="object 9"/>
          <p:cNvSpPr txBox="1"/>
          <p:nvPr/>
        </p:nvSpPr>
        <p:spPr>
          <a:xfrm>
            <a:off x="3884040" y="2878508"/>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CLUKUC+MicrosoftYaHei"/>
                <a:cs typeface="CLUKUC+MicrosoftYaHei"/>
              </a:rPr>
              <a:t>每周一次</a:t>
            </a:r>
          </a:p>
        </p:txBody>
      </p:sp>
      <p:sp>
        <p:nvSpPr>
          <p:cNvPr id="10" name="object 10"/>
          <p:cNvSpPr txBox="1"/>
          <p:nvPr/>
        </p:nvSpPr>
        <p:spPr>
          <a:xfrm>
            <a:off x="5443473" y="3030908"/>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CLUKUC+MicrosoftYaHei"/>
                <a:cs typeface="CLUKUC+MicrosoftYaHei"/>
              </a:rPr>
              <a:t>抹布、刷子、清洁剂</a:t>
            </a:r>
          </a:p>
        </p:txBody>
      </p:sp>
      <p:sp>
        <p:nvSpPr>
          <p:cNvPr id="11" name="object 11"/>
          <p:cNvSpPr txBox="1"/>
          <p:nvPr/>
        </p:nvSpPr>
        <p:spPr>
          <a:xfrm>
            <a:off x="3795648" y="3183308"/>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CLUKUC+MicrosoftYaHei"/>
                <a:cs typeface="CLUKUC+MicrosoftYaHei"/>
              </a:rPr>
              <a:t>或有需要时</a:t>
            </a:r>
          </a:p>
        </p:txBody>
      </p:sp>
      <p:sp>
        <p:nvSpPr>
          <p:cNvPr id="12" name="object 12"/>
          <p:cNvSpPr txBox="1"/>
          <p:nvPr/>
        </p:nvSpPr>
        <p:spPr>
          <a:xfrm>
            <a:off x="7670038" y="3335708"/>
            <a:ext cx="2836716"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ADMOWH+ArialMT"/>
                <a:cs typeface="ADMOWH+ArialMT"/>
              </a:rPr>
              <a:t>4.</a:t>
            </a:r>
            <a:r>
              <a:rPr sz="1400">
                <a:solidFill>
                  <a:srgbClr val="000000"/>
                </a:solidFill>
                <a:latin typeface="CLUKUC+MicrosoftYaHei"/>
                <a:cs typeface="CLUKUC+MicrosoftYaHei"/>
              </a:rPr>
              <a:t>用湿抹布抹净或用水冲洗干净</a:t>
            </a:r>
          </a:p>
          <a:p>
            <a:pPr marL="0" marR="0">
              <a:lnSpc>
                <a:spcPts val="1853"/>
              </a:lnSpc>
              <a:spcBef>
                <a:spcPts val="546"/>
              </a:spcBef>
              <a:spcAft>
                <a:spcPct val="0"/>
              </a:spcAft>
            </a:pPr>
            <a:r>
              <a:rPr sz="1400">
                <a:solidFill>
                  <a:srgbClr val="000000"/>
                </a:solidFill>
                <a:latin typeface="ADMOWH+ArialMT"/>
                <a:cs typeface="ADMOWH+ArialMT"/>
              </a:rPr>
              <a:t>5.</a:t>
            </a:r>
            <a:r>
              <a:rPr sz="1400">
                <a:solidFill>
                  <a:srgbClr val="000000"/>
                </a:solidFill>
                <a:latin typeface="CLUKUC+MicrosoftYaHei"/>
                <a:cs typeface="CLUKUC+MicrosoftYaHei"/>
              </a:rPr>
              <a:t>用清洁的抹布抹干</a:t>
            </a:r>
            <a:r>
              <a:rPr sz="1400">
                <a:solidFill>
                  <a:srgbClr val="000000"/>
                </a:solidFill>
                <a:latin typeface="ADMOWH+ArialMT"/>
                <a:cs typeface="ADMOWH+ArialMT"/>
              </a:rPr>
              <a:t>/</a:t>
            </a:r>
            <a:r>
              <a:rPr sz="1400">
                <a:solidFill>
                  <a:srgbClr val="000000"/>
                </a:solidFill>
                <a:latin typeface="CLUKUC+MicrosoftYaHei"/>
                <a:cs typeface="CLUKUC+MicrosoftYaHei"/>
              </a:rPr>
              <a:t>风干</a:t>
            </a:r>
          </a:p>
        </p:txBody>
      </p:sp>
      <p:sp>
        <p:nvSpPr>
          <p:cNvPr id="13" name="object 13"/>
          <p:cNvSpPr txBox="1"/>
          <p:nvPr/>
        </p:nvSpPr>
        <p:spPr>
          <a:xfrm>
            <a:off x="7670038" y="4373933"/>
            <a:ext cx="1485900"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ADMOWH+ArialMT"/>
                <a:cs typeface="ADMOWH+ArialMT"/>
              </a:rPr>
              <a:t>1.</a:t>
            </a:r>
            <a:r>
              <a:rPr sz="1400">
                <a:solidFill>
                  <a:srgbClr val="000000"/>
                </a:solidFill>
                <a:latin typeface="CLUKUC+MicrosoftYaHei"/>
                <a:cs typeface="CLUKUC+MicrosoftYaHei"/>
              </a:rPr>
              <a:t>用清洁剂清洗</a:t>
            </a:r>
          </a:p>
        </p:txBody>
      </p:sp>
      <p:sp>
        <p:nvSpPr>
          <p:cNvPr id="14" name="object 14"/>
          <p:cNvSpPr txBox="1"/>
          <p:nvPr/>
        </p:nvSpPr>
        <p:spPr>
          <a:xfrm>
            <a:off x="3619500" y="4526333"/>
            <a:ext cx="1514855" cy="111188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CLUKUC+MicrosoftYaHei"/>
                <a:cs typeface="CLUKUC+MicrosoftYaHei"/>
              </a:rPr>
              <a:t>表面每周一次，</a:t>
            </a:r>
          </a:p>
          <a:p>
            <a:pPr marL="82296" marR="0">
              <a:lnSpc>
                <a:spcPts val="1853"/>
              </a:lnSpc>
              <a:spcBef>
                <a:spcPts val="548"/>
              </a:spcBef>
              <a:spcAft>
                <a:spcPct val="0"/>
              </a:spcAft>
            </a:pPr>
            <a:r>
              <a:rPr sz="1400">
                <a:solidFill>
                  <a:srgbClr val="000000"/>
                </a:solidFill>
                <a:latin typeface="CLUKUC+MicrosoftYaHei"/>
                <a:cs typeface="CLUKUC+MicrosoftYaHei"/>
              </a:rPr>
              <a:t>内部每年</a:t>
            </a:r>
            <a:r>
              <a:rPr sz="1400">
                <a:solidFill>
                  <a:srgbClr val="000000"/>
                </a:solidFill>
                <a:latin typeface="ADMOWH+ArialMT"/>
                <a:cs typeface="ADMOWH+ArialMT"/>
              </a:rPr>
              <a:t>2</a:t>
            </a:r>
            <a:r>
              <a:rPr sz="1400">
                <a:solidFill>
                  <a:srgbClr val="000000"/>
                </a:solidFill>
                <a:latin typeface="CLUKUC+MicrosoftYaHei"/>
                <a:cs typeface="CLUKUC+MicrosoftYaHei"/>
              </a:rPr>
              <a:t>次</a:t>
            </a:r>
          </a:p>
          <a:p>
            <a:pPr marL="399288" marR="0">
              <a:lnSpc>
                <a:spcPts val="1853"/>
              </a:lnSpc>
              <a:spcBef>
                <a:spcPts val="546"/>
              </a:spcBef>
              <a:spcAft>
                <a:spcPct val="0"/>
              </a:spcAft>
            </a:pPr>
            <a:r>
              <a:rPr sz="1400">
                <a:solidFill>
                  <a:srgbClr val="000000"/>
                </a:solidFill>
                <a:latin typeface="CLUKUC+MicrosoftYaHei"/>
                <a:cs typeface="CLUKUC+MicrosoftYaHei"/>
              </a:rPr>
              <a:t>以上</a:t>
            </a:r>
          </a:p>
        </p:txBody>
      </p:sp>
      <p:sp>
        <p:nvSpPr>
          <p:cNvPr id="15" name="object 15"/>
          <p:cNvSpPr txBox="1"/>
          <p:nvPr/>
        </p:nvSpPr>
        <p:spPr>
          <a:xfrm>
            <a:off x="7670038" y="4678410"/>
            <a:ext cx="2836716" cy="1112211"/>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ADMOWH+ArialMT"/>
                <a:cs typeface="ADMOWH+ArialMT"/>
              </a:rPr>
              <a:t>2.</a:t>
            </a:r>
            <a:r>
              <a:rPr sz="1400">
                <a:solidFill>
                  <a:srgbClr val="000000"/>
                </a:solidFill>
                <a:latin typeface="CLUKUC+MicrosoftYaHei"/>
                <a:cs typeface="CLUKUC+MicrosoftYaHei"/>
              </a:rPr>
              <a:t>用刷子、抹布去除油污</a:t>
            </a:r>
          </a:p>
          <a:p>
            <a:pPr marL="0" marR="0">
              <a:lnSpc>
                <a:spcPts val="1853"/>
              </a:lnSpc>
              <a:spcBef>
                <a:spcPts val="548"/>
              </a:spcBef>
              <a:spcAft>
                <a:spcPct val="0"/>
              </a:spcAft>
            </a:pPr>
            <a:r>
              <a:rPr sz="1400">
                <a:solidFill>
                  <a:srgbClr val="000000"/>
                </a:solidFill>
                <a:latin typeface="ADMOWH+ArialMT"/>
                <a:cs typeface="ADMOWH+ArialMT"/>
              </a:rPr>
              <a:t>3.</a:t>
            </a:r>
            <a:r>
              <a:rPr sz="1400">
                <a:solidFill>
                  <a:srgbClr val="000000"/>
                </a:solidFill>
                <a:latin typeface="CLUKUC+MicrosoftYaHei"/>
                <a:cs typeface="CLUKUC+MicrosoftYaHei"/>
              </a:rPr>
              <a:t>用湿抹布抹净或用水冲洗干净</a:t>
            </a:r>
          </a:p>
          <a:p>
            <a:pPr marL="0" marR="0">
              <a:lnSpc>
                <a:spcPts val="1853"/>
              </a:lnSpc>
              <a:spcBef>
                <a:spcPts val="546"/>
              </a:spcBef>
              <a:spcAft>
                <a:spcPct val="0"/>
              </a:spcAft>
            </a:pPr>
            <a:r>
              <a:rPr sz="1400">
                <a:solidFill>
                  <a:srgbClr val="000000"/>
                </a:solidFill>
                <a:latin typeface="ADMOWH+ArialMT"/>
                <a:cs typeface="ADMOWH+ArialMT"/>
              </a:rPr>
              <a:t>4.</a:t>
            </a:r>
            <a:r>
              <a:rPr sz="1400">
                <a:solidFill>
                  <a:srgbClr val="000000"/>
                </a:solidFill>
                <a:latin typeface="CLUKUC+MicrosoftYaHei"/>
                <a:cs typeface="CLUKUC+MicrosoftYaHei"/>
              </a:rPr>
              <a:t>风干</a:t>
            </a:r>
          </a:p>
        </p:txBody>
      </p:sp>
      <p:sp>
        <p:nvSpPr>
          <p:cNvPr id="16" name="object 16"/>
          <p:cNvSpPr txBox="1"/>
          <p:nvPr/>
        </p:nvSpPr>
        <p:spPr>
          <a:xfrm>
            <a:off x="2138426" y="4831387"/>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VFLOGD+MicrosoftYaHei-Bold"/>
                <a:cs typeface="VFLOGD+MicrosoftYaHei-Bold"/>
              </a:rPr>
              <a:t>排烟设施</a:t>
            </a:r>
          </a:p>
        </p:txBody>
      </p:sp>
      <p:sp>
        <p:nvSpPr>
          <p:cNvPr id="17" name="object 17"/>
          <p:cNvSpPr txBox="1"/>
          <p:nvPr/>
        </p:nvSpPr>
        <p:spPr>
          <a:xfrm>
            <a:off x="5443473" y="4831387"/>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CLUKUC+MicrosoftYaHei"/>
                <a:cs typeface="CLUKUC+MicrosoftYaHei"/>
              </a:rPr>
              <a:t>抹布、刷子、清洁剂</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3091560" y="2846832"/>
            <a:ext cx="19827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595959"/>
                </a:solidFill>
                <a:latin typeface="TRLUHH+MicrosoftYaHei-Bold"/>
                <a:cs typeface="TRLUHH+MicrosoftYaHei-Bold"/>
              </a:rPr>
              <a:t>交叉污染：</a:t>
            </a:r>
          </a:p>
        </p:txBody>
      </p:sp>
      <p:sp>
        <p:nvSpPr>
          <p:cNvPr id="4" name="object 4"/>
          <p:cNvSpPr txBox="1"/>
          <p:nvPr/>
        </p:nvSpPr>
        <p:spPr>
          <a:xfrm>
            <a:off x="3091560" y="3578929"/>
            <a:ext cx="5263057" cy="2322776"/>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TRLUHH+MicrosoftYaHei-Bold"/>
                <a:cs typeface="TRLUHH+MicrosoftYaHei-Bold"/>
              </a:rPr>
              <a:t>指食品、从业人员、工具、容器、</a:t>
            </a:r>
          </a:p>
          <a:p>
            <a:pPr marL="0" marR="0">
              <a:lnSpc>
                <a:spcPts val="3170"/>
              </a:lnSpc>
              <a:spcBef>
                <a:spcPts val="2539"/>
              </a:spcBef>
              <a:spcAft>
                <a:spcPct val="0"/>
              </a:spcAft>
            </a:pPr>
            <a:r>
              <a:rPr sz="2400" b="1">
                <a:solidFill>
                  <a:srgbClr val="595959"/>
                </a:solidFill>
                <a:latin typeface="TRLUHH+MicrosoftYaHei-Bold"/>
                <a:cs typeface="TRLUHH+MicrosoftYaHei-Bold"/>
              </a:rPr>
              <a:t>设备、设施、环境之间生物性或化</a:t>
            </a:r>
          </a:p>
          <a:p>
            <a:pPr marL="0" marR="0">
              <a:lnSpc>
                <a:spcPts val="3167"/>
              </a:lnSpc>
              <a:spcBef>
                <a:spcPts val="2594"/>
              </a:spcBef>
              <a:spcAft>
                <a:spcPct val="0"/>
              </a:spcAft>
            </a:pPr>
            <a:r>
              <a:rPr sz="2400" b="1">
                <a:solidFill>
                  <a:srgbClr val="595959"/>
                </a:solidFill>
                <a:latin typeface="TRLUHH+MicrosoftYaHei-Bold"/>
                <a:cs typeface="TRLUHH+MicrosoftYaHei-Bold"/>
              </a:rPr>
              <a:t>学性污染物的相互转移扩散的过程</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QJURFO+MicrosoftYaHei-Bold"/>
                <a:cs typeface="QJURFO+MicrosoftYaHei-Bold"/>
              </a:rPr>
              <a:t>推荐的清洁方法：</a:t>
            </a:r>
          </a:p>
        </p:txBody>
      </p:sp>
      <p:sp>
        <p:nvSpPr>
          <p:cNvPr id="4" name="object 4"/>
          <p:cNvSpPr txBox="1"/>
          <p:nvPr/>
        </p:nvSpPr>
        <p:spPr>
          <a:xfrm>
            <a:off x="1515110" y="1414325"/>
            <a:ext cx="225559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场所、设施、设备及工具</a:t>
            </a:r>
          </a:p>
        </p:txBody>
      </p:sp>
      <p:sp>
        <p:nvSpPr>
          <p:cNvPr id="5" name="object 5"/>
          <p:cNvSpPr txBox="1"/>
          <p:nvPr/>
        </p:nvSpPr>
        <p:spPr>
          <a:xfrm>
            <a:off x="4062729" y="1414325"/>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频率</a:t>
            </a:r>
          </a:p>
        </p:txBody>
      </p:sp>
      <p:sp>
        <p:nvSpPr>
          <p:cNvPr id="6" name="object 6"/>
          <p:cNvSpPr txBox="1"/>
          <p:nvPr/>
        </p:nvSpPr>
        <p:spPr>
          <a:xfrm>
            <a:off x="5888482" y="1414325"/>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使用物品</a:t>
            </a:r>
          </a:p>
        </p:txBody>
      </p:sp>
      <p:sp>
        <p:nvSpPr>
          <p:cNvPr id="7" name="object 7"/>
          <p:cNvSpPr txBox="1"/>
          <p:nvPr/>
        </p:nvSpPr>
        <p:spPr>
          <a:xfrm>
            <a:off x="9019285" y="1414325"/>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方法</a:t>
            </a:r>
          </a:p>
        </p:txBody>
      </p:sp>
      <p:sp>
        <p:nvSpPr>
          <p:cNvPr id="8" name="object 8"/>
          <p:cNvSpPr txBox="1"/>
          <p:nvPr/>
        </p:nvSpPr>
        <p:spPr>
          <a:xfrm>
            <a:off x="7670038" y="1854380"/>
            <a:ext cx="2426607" cy="111171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SVOEV+ArialMT"/>
                <a:cs typeface="ESVOEV+ArialMT"/>
              </a:rPr>
              <a:t>1.</a:t>
            </a:r>
            <a:r>
              <a:rPr sz="1400">
                <a:solidFill>
                  <a:srgbClr val="000000"/>
                </a:solidFill>
                <a:latin typeface="FFRSCL+MicrosoftYaHei"/>
                <a:cs typeface="FFRSCL+MicrosoftYaHei"/>
              </a:rPr>
              <a:t>清除食物残渣及污物</a:t>
            </a:r>
          </a:p>
          <a:p>
            <a:pPr marL="0" marR="0">
              <a:lnSpc>
                <a:spcPts val="1853"/>
              </a:lnSpc>
              <a:spcBef>
                <a:spcPts val="546"/>
              </a:spcBef>
              <a:spcAft>
                <a:spcPct val="0"/>
              </a:spcAft>
            </a:pPr>
            <a:r>
              <a:rPr sz="1400">
                <a:solidFill>
                  <a:srgbClr val="000000"/>
                </a:solidFill>
                <a:latin typeface="ESVOEV+ArialMT"/>
                <a:cs typeface="ESVOEV+ArialMT"/>
              </a:rPr>
              <a:t>2.</a:t>
            </a:r>
            <a:r>
              <a:rPr sz="1400">
                <a:solidFill>
                  <a:srgbClr val="000000"/>
                </a:solidFill>
                <a:latin typeface="FFRSCL+MicrosoftYaHei"/>
                <a:cs typeface="FFRSCL+MicrosoftYaHei"/>
              </a:rPr>
              <a:t>用湿抹布擦抹或用水冲刷</a:t>
            </a:r>
          </a:p>
          <a:p>
            <a:pPr marL="0" marR="0">
              <a:lnSpc>
                <a:spcPts val="1856"/>
              </a:lnSpc>
              <a:spcBef>
                <a:spcPts val="543"/>
              </a:spcBef>
              <a:spcAft>
                <a:spcPct val="0"/>
              </a:spcAft>
            </a:pPr>
            <a:r>
              <a:rPr sz="1400">
                <a:solidFill>
                  <a:srgbClr val="000000"/>
                </a:solidFill>
                <a:latin typeface="ESVOEV+ArialMT"/>
                <a:cs typeface="ESVOEV+ArialMT"/>
              </a:rPr>
              <a:t>3.</a:t>
            </a:r>
            <a:r>
              <a:rPr sz="1400">
                <a:solidFill>
                  <a:srgbClr val="000000"/>
                </a:solidFill>
                <a:latin typeface="FFRSCL+MicrosoftYaHei"/>
                <a:cs typeface="FFRSCL+MicrosoftYaHei"/>
              </a:rPr>
              <a:t>用清洁剂清洗</a:t>
            </a:r>
          </a:p>
        </p:txBody>
      </p:sp>
      <p:sp>
        <p:nvSpPr>
          <p:cNvPr id="9" name="object 9"/>
          <p:cNvSpPr txBox="1"/>
          <p:nvPr/>
        </p:nvSpPr>
        <p:spPr>
          <a:xfrm>
            <a:off x="2138426" y="2616761"/>
            <a:ext cx="979932"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工作台及</a:t>
            </a:r>
          </a:p>
          <a:p>
            <a:pPr marL="89916" marR="0">
              <a:lnSpc>
                <a:spcPts val="1853"/>
              </a:lnSpc>
              <a:spcBef>
                <a:spcPts val="546"/>
              </a:spcBef>
              <a:spcAft>
                <a:spcPct val="0"/>
              </a:spcAft>
            </a:pPr>
            <a:r>
              <a:rPr sz="1400" b="1">
                <a:solidFill>
                  <a:srgbClr val="FFFFFF"/>
                </a:solidFill>
                <a:latin typeface="QJURFO+MicrosoftYaHei-Bold"/>
                <a:cs typeface="QJURFO+MicrosoftYaHei-Bold"/>
              </a:rPr>
              <a:t>洗涤盆</a:t>
            </a:r>
          </a:p>
        </p:txBody>
      </p:sp>
      <p:sp>
        <p:nvSpPr>
          <p:cNvPr id="10" name="object 10"/>
          <p:cNvSpPr txBox="1"/>
          <p:nvPr/>
        </p:nvSpPr>
        <p:spPr>
          <a:xfrm>
            <a:off x="5353558" y="2616761"/>
            <a:ext cx="2050541"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FFRSCL+MicrosoftYaHei"/>
                <a:cs typeface="FFRSCL+MicrosoftYaHei"/>
              </a:rPr>
              <a:t>抹布、刷子、清洁剂、</a:t>
            </a:r>
          </a:p>
          <a:p>
            <a:pPr marL="624839" marR="0">
              <a:lnSpc>
                <a:spcPts val="1853"/>
              </a:lnSpc>
              <a:spcBef>
                <a:spcPts val="546"/>
              </a:spcBef>
              <a:spcAft>
                <a:spcPct val="0"/>
              </a:spcAft>
            </a:pPr>
            <a:r>
              <a:rPr sz="1400">
                <a:solidFill>
                  <a:srgbClr val="000000"/>
                </a:solidFill>
                <a:latin typeface="FFRSCL+MicrosoftYaHei"/>
                <a:cs typeface="FFRSCL+MicrosoftYaHei"/>
              </a:rPr>
              <a:t>消毒剂</a:t>
            </a:r>
          </a:p>
        </p:txBody>
      </p:sp>
      <p:sp>
        <p:nvSpPr>
          <p:cNvPr id="11" name="object 11"/>
          <p:cNvSpPr txBox="1"/>
          <p:nvPr/>
        </p:nvSpPr>
        <p:spPr>
          <a:xfrm>
            <a:off x="3795648" y="2769161"/>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FFRSCL+MicrosoftYaHei"/>
                <a:cs typeface="FFRSCL+MicrosoftYaHei"/>
              </a:rPr>
              <a:t>每次使用后</a:t>
            </a:r>
          </a:p>
        </p:txBody>
      </p:sp>
      <p:sp>
        <p:nvSpPr>
          <p:cNvPr id="12" name="object 12"/>
          <p:cNvSpPr txBox="1"/>
          <p:nvPr/>
        </p:nvSpPr>
        <p:spPr>
          <a:xfrm>
            <a:off x="7670038" y="2769161"/>
            <a:ext cx="2836716"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SVOEV+ArialMT"/>
                <a:cs typeface="ESVOEV+ArialMT"/>
              </a:rPr>
              <a:t>4.</a:t>
            </a:r>
            <a:r>
              <a:rPr sz="1400">
                <a:solidFill>
                  <a:srgbClr val="000000"/>
                </a:solidFill>
                <a:latin typeface="FFRSCL+MicrosoftYaHei"/>
                <a:cs typeface="FFRSCL+MicrosoftYaHei"/>
              </a:rPr>
              <a:t>用湿抹布抹净或用水冲洗干净</a:t>
            </a:r>
          </a:p>
          <a:p>
            <a:pPr marL="0" marR="0">
              <a:lnSpc>
                <a:spcPts val="1853"/>
              </a:lnSpc>
              <a:spcBef>
                <a:spcPts val="546"/>
              </a:spcBef>
              <a:spcAft>
                <a:spcPct val="0"/>
              </a:spcAft>
            </a:pPr>
            <a:r>
              <a:rPr sz="1400">
                <a:solidFill>
                  <a:srgbClr val="000000"/>
                </a:solidFill>
                <a:latin typeface="ESVOEV+ArialMT"/>
                <a:cs typeface="ESVOEV+ArialMT"/>
              </a:rPr>
              <a:t>5.</a:t>
            </a:r>
            <a:r>
              <a:rPr sz="1400">
                <a:solidFill>
                  <a:srgbClr val="000000"/>
                </a:solidFill>
                <a:latin typeface="FFRSCL+MicrosoftYaHei"/>
                <a:cs typeface="FFRSCL+MicrosoftYaHei"/>
              </a:rPr>
              <a:t>用消毒剂消毒</a:t>
            </a:r>
          </a:p>
        </p:txBody>
      </p:sp>
      <p:sp>
        <p:nvSpPr>
          <p:cNvPr id="13" name="object 13"/>
          <p:cNvSpPr txBox="1"/>
          <p:nvPr/>
        </p:nvSpPr>
        <p:spPr>
          <a:xfrm>
            <a:off x="7670038" y="3378761"/>
            <a:ext cx="1485900"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SVOEV+ArialMT"/>
                <a:cs typeface="ESVOEV+ArialMT"/>
              </a:rPr>
              <a:t>6.</a:t>
            </a:r>
            <a:r>
              <a:rPr sz="1400">
                <a:solidFill>
                  <a:srgbClr val="000000"/>
                </a:solidFill>
                <a:latin typeface="FFRSCL+MicrosoftYaHei"/>
                <a:cs typeface="FFRSCL+MicrosoftYaHei"/>
              </a:rPr>
              <a:t>用水冲洗干净</a:t>
            </a:r>
          </a:p>
        </p:txBody>
      </p:sp>
      <p:sp>
        <p:nvSpPr>
          <p:cNvPr id="14" name="object 14"/>
          <p:cNvSpPr txBox="1"/>
          <p:nvPr/>
        </p:nvSpPr>
        <p:spPr>
          <a:xfrm>
            <a:off x="7670038" y="3683238"/>
            <a:ext cx="772972"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ESVOEV+ArialMT"/>
                <a:cs typeface="ESVOEV+ArialMT"/>
              </a:rPr>
              <a:t>7.</a:t>
            </a:r>
            <a:r>
              <a:rPr sz="1400">
                <a:solidFill>
                  <a:srgbClr val="000000"/>
                </a:solidFill>
                <a:latin typeface="FFRSCL+MicrosoftYaHei"/>
                <a:cs typeface="FFRSCL+MicrosoftYaHei"/>
              </a:rPr>
              <a:t>风干</a:t>
            </a:r>
          </a:p>
        </p:txBody>
      </p:sp>
      <p:sp>
        <p:nvSpPr>
          <p:cNvPr id="15" name="object 15"/>
          <p:cNvSpPr txBox="1"/>
          <p:nvPr/>
        </p:nvSpPr>
        <p:spPr>
          <a:xfrm>
            <a:off x="7670038" y="4208325"/>
            <a:ext cx="2020178" cy="80691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SVOEV+ArialMT"/>
                <a:cs typeface="ESVOEV+ArialMT"/>
              </a:rPr>
              <a:t>1.</a:t>
            </a:r>
            <a:r>
              <a:rPr sz="1400">
                <a:solidFill>
                  <a:srgbClr val="000000"/>
                </a:solidFill>
                <a:latin typeface="FFRSCL+MicrosoftYaHei"/>
                <a:cs typeface="FFRSCL+MicrosoftYaHei"/>
              </a:rPr>
              <a:t>清除食物残渣及污物</a:t>
            </a:r>
          </a:p>
          <a:p>
            <a:pPr marL="0" marR="0">
              <a:lnSpc>
                <a:spcPts val="1856"/>
              </a:lnSpc>
              <a:spcBef>
                <a:spcPts val="543"/>
              </a:spcBef>
              <a:spcAft>
                <a:spcPct val="0"/>
              </a:spcAft>
            </a:pPr>
            <a:r>
              <a:rPr sz="1400">
                <a:solidFill>
                  <a:srgbClr val="000000"/>
                </a:solidFill>
                <a:latin typeface="ESVOEV+ArialMT"/>
                <a:cs typeface="ESVOEV+ArialMT"/>
              </a:rPr>
              <a:t>2.</a:t>
            </a:r>
            <a:r>
              <a:rPr sz="1400">
                <a:solidFill>
                  <a:srgbClr val="000000"/>
                </a:solidFill>
                <a:latin typeface="FFRSCL+MicrosoftYaHei"/>
                <a:cs typeface="FFRSCL+MicrosoftYaHei"/>
              </a:rPr>
              <a:t>用水冲刷</a:t>
            </a:r>
          </a:p>
        </p:txBody>
      </p:sp>
      <p:sp>
        <p:nvSpPr>
          <p:cNvPr id="16" name="object 16"/>
          <p:cNvSpPr txBox="1"/>
          <p:nvPr/>
        </p:nvSpPr>
        <p:spPr>
          <a:xfrm>
            <a:off x="2050033" y="4818306"/>
            <a:ext cx="1158239"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QJURFO+MicrosoftYaHei-Bold"/>
                <a:cs typeface="QJURFO+MicrosoftYaHei-Bold"/>
              </a:rPr>
              <a:t>餐厨废弃物</a:t>
            </a:r>
          </a:p>
          <a:p>
            <a:pPr marL="88392" marR="0">
              <a:lnSpc>
                <a:spcPts val="1853"/>
              </a:lnSpc>
              <a:spcBef>
                <a:spcPts val="546"/>
              </a:spcBef>
              <a:spcAft>
                <a:spcPct val="0"/>
              </a:spcAft>
            </a:pPr>
            <a:r>
              <a:rPr sz="1400" b="1">
                <a:solidFill>
                  <a:srgbClr val="FFFFFF"/>
                </a:solidFill>
                <a:latin typeface="QJURFO+MicrosoftYaHei-Bold"/>
                <a:cs typeface="QJURFO+MicrosoftYaHei-Bold"/>
              </a:rPr>
              <a:t>存放容器</a:t>
            </a:r>
          </a:p>
        </p:txBody>
      </p:sp>
      <p:sp>
        <p:nvSpPr>
          <p:cNvPr id="17" name="object 17"/>
          <p:cNvSpPr txBox="1"/>
          <p:nvPr/>
        </p:nvSpPr>
        <p:spPr>
          <a:xfrm>
            <a:off x="3884040" y="4818306"/>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FFRSCL+MicrosoftYaHei"/>
                <a:cs typeface="FFRSCL+MicrosoftYaHei"/>
              </a:rPr>
              <a:t>每天完工</a:t>
            </a:r>
          </a:p>
        </p:txBody>
      </p:sp>
      <p:sp>
        <p:nvSpPr>
          <p:cNvPr id="18" name="object 18"/>
          <p:cNvSpPr txBox="1"/>
          <p:nvPr/>
        </p:nvSpPr>
        <p:spPr>
          <a:xfrm>
            <a:off x="7670038" y="4818306"/>
            <a:ext cx="1485900" cy="1416409"/>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SVOEV+ArialMT"/>
                <a:cs typeface="ESVOEV+ArialMT"/>
              </a:rPr>
              <a:t>3.</a:t>
            </a:r>
            <a:r>
              <a:rPr sz="1400">
                <a:solidFill>
                  <a:srgbClr val="000000"/>
                </a:solidFill>
                <a:latin typeface="FFRSCL+MicrosoftYaHei"/>
                <a:cs typeface="FFRSCL+MicrosoftYaHei"/>
              </a:rPr>
              <a:t>用清洁剂清洗</a:t>
            </a:r>
          </a:p>
          <a:p>
            <a:pPr marL="0" marR="0">
              <a:lnSpc>
                <a:spcPts val="1853"/>
              </a:lnSpc>
              <a:spcBef>
                <a:spcPts val="546"/>
              </a:spcBef>
              <a:spcAft>
                <a:spcPct val="0"/>
              </a:spcAft>
            </a:pPr>
            <a:r>
              <a:rPr sz="1400">
                <a:solidFill>
                  <a:srgbClr val="000000"/>
                </a:solidFill>
                <a:latin typeface="ESVOEV+ArialMT"/>
                <a:cs typeface="ESVOEV+ArialMT"/>
              </a:rPr>
              <a:t>4.</a:t>
            </a:r>
            <a:r>
              <a:rPr sz="1400">
                <a:solidFill>
                  <a:srgbClr val="000000"/>
                </a:solidFill>
                <a:latin typeface="FFRSCL+MicrosoftYaHei"/>
                <a:cs typeface="FFRSCL+MicrosoftYaHei"/>
              </a:rPr>
              <a:t>用水冲洗干净</a:t>
            </a:r>
          </a:p>
          <a:p>
            <a:pPr marL="0" marR="0">
              <a:lnSpc>
                <a:spcPts val="1853"/>
              </a:lnSpc>
              <a:spcBef>
                <a:spcPts val="546"/>
              </a:spcBef>
              <a:spcAft>
                <a:spcPct val="0"/>
              </a:spcAft>
            </a:pPr>
            <a:r>
              <a:rPr sz="1400">
                <a:solidFill>
                  <a:srgbClr val="000000"/>
                </a:solidFill>
                <a:latin typeface="ESVOEV+ArialMT"/>
                <a:cs typeface="ESVOEV+ArialMT"/>
              </a:rPr>
              <a:t>5.</a:t>
            </a:r>
            <a:r>
              <a:rPr sz="1400">
                <a:solidFill>
                  <a:srgbClr val="000000"/>
                </a:solidFill>
                <a:latin typeface="FFRSCL+MicrosoftYaHei"/>
                <a:cs typeface="FFRSCL+MicrosoftYaHei"/>
              </a:rPr>
              <a:t>用消毒剂消毒</a:t>
            </a:r>
          </a:p>
          <a:p>
            <a:pPr marL="0" marR="0">
              <a:lnSpc>
                <a:spcPts val="1853"/>
              </a:lnSpc>
              <a:spcBef>
                <a:spcPts val="546"/>
              </a:spcBef>
              <a:spcAft>
                <a:spcPct val="0"/>
              </a:spcAft>
            </a:pPr>
            <a:r>
              <a:rPr sz="1400">
                <a:solidFill>
                  <a:srgbClr val="000000"/>
                </a:solidFill>
                <a:latin typeface="ESVOEV+ArialMT"/>
                <a:cs typeface="ESVOEV+ArialMT"/>
              </a:rPr>
              <a:t>6.</a:t>
            </a:r>
            <a:r>
              <a:rPr sz="1400">
                <a:solidFill>
                  <a:srgbClr val="000000"/>
                </a:solidFill>
                <a:latin typeface="FFRSCL+MicrosoftYaHei"/>
                <a:cs typeface="FFRSCL+MicrosoftYaHei"/>
              </a:rPr>
              <a:t>风干</a:t>
            </a:r>
          </a:p>
        </p:txBody>
      </p:sp>
      <p:sp>
        <p:nvSpPr>
          <p:cNvPr id="19" name="object 19"/>
          <p:cNvSpPr txBox="1"/>
          <p:nvPr/>
        </p:nvSpPr>
        <p:spPr>
          <a:xfrm>
            <a:off x="5353558" y="4970706"/>
            <a:ext cx="205054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FFRSCL+MicrosoftYaHei"/>
                <a:cs typeface="FFRSCL+MicrosoftYaHei"/>
              </a:rPr>
              <a:t>刷子、清洁剂、消毒剂</a:t>
            </a:r>
          </a:p>
        </p:txBody>
      </p:sp>
      <p:sp>
        <p:nvSpPr>
          <p:cNvPr id="20" name="object 20"/>
          <p:cNvSpPr txBox="1"/>
          <p:nvPr/>
        </p:nvSpPr>
        <p:spPr>
          <a:xfrm>
            <a:off x="3795648" y="5123106"/>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FFRSCL+MicrosoftYaHei"/>
                <a:cs typeface="FFRSCL+MicrosoftYaHei"/>
              </a:rPr>
              <a:t>或有需要时</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3199138" cy="3792716"/>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HGQDWE+MicrosoftYaHei-Bold"/>
                <a:cs typeface="HGQDWE+MicrosoftYaHei-Bold"/>
              </a:rPr>
              <a:t>推荐的清洁方法：</a:t>
            </a:r>
          </a:p>
          <a:p>
            <a:pPr marL="820470" marR="0">
              <a:lnSpc>
                <a:spcPts val="1853"/>
              </a:lnSpc>
              <a:spcBef>
                <a:spcPts val="10206"/>
              </a:spcBef>
              <a:spcAft>
                <a:spcPct val="0"/>
              </a:spcAft>
            </a:pPr>
            <a:r>
              <a:rPr sz="1400" b="1">
                <a:solidFill>
                  <a:srgbClr val="FFFFFF"/>
                </a:solidFill>
                <a:latin typeface="HGQDWE+MicrosoftYaHei-Bold"/>
                <a:cs typeface="HGQDWE+MicrosoftYaHei-Bold"/>
              </a:rPr>
              <a:t>场所、设施、设备及工具</a:t>
            </a:r>
          </a:p>
          <a:p>
            <a:pPr marL="1355394" marR="0">
              <a:lnSpc>
                <a:spcPts val="1853"/>
              </a:lnSpc>
              <a:spcBef>
                <a:spcPts val="10343"/>
              </a:spcBef>
              <a:spcAft>
                <a:spcPct val="0"/>
              </a:spcAft>
            </a:pPr>
            <a:r>
              <a:rPr sz="1400" b="1">
                <a:solidFill>
                  <a:srgbClr val="FFFFFF"/>
                </a:solidFill>
                <a:latin typeface="HGQDWE+MicrosoftYaHei-Bold"/>
                <a:cs typeface="HGQDWE+MicrosoftYaHei-Bold"/>
              </a:rPr>
              <a:t>设备、工具</a:t>
            </a:r>
          </a:p>
        </p:txBody>
      </p:sp>
      <p:sp>
        <p:nvSpPr>
          <p:cNvPr id="4" name="object 4"/>
          <p:cNvSpPr txBox="1"/>
          <p:nvPr/>
        </p:nvSpPr>
        <p:spPr>
          <a:xfrm>
            <a:off x="4062729" y="2070788"/>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GQDWE+MicrosoftYaHei-Bold"/>
                <a:cs typeface="HGQDWE+MicrosoftYaHei-Bold"/>
              </a:rPr>
              <a:t>频率</a:t>
            </a:r>
          </a:p>
        </p:txBody>
      </p:sp>
      <p:sp>
        <p:nvSpPr>
          <p:cNvPr id="5" name="object 5"/>
          <p:cNvSpPr txBox="1"/>
          <p:nvPr/>
        </p:nvSpPr>
        <p:spPr>
          <a:xfrm>
            <a:off x="5888482" y="2070788"/>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GQDWE+MicrosoftYaHei-Bold"/>
                <a:cs typeface="HGQDWE+MicrosoftYaHei-Bold"/>
              </a:rPr>
              <a:t>使用物品</a:t>
            </a:r>
          </a:p>
        </p:txBody>
      </p:sp>
      <p:sp>
        <p:nvSpPr>
          <p:cNvPr id="6" name="object 6"/>
          <p:cNvSpPr txBox="1"/>
          <p:nvPr/>
        </p:nvSpPr>
        <p:spPr>
          <a:xfrm>
            <a:off x="9019285" y="2070788"/>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GQDWE+MicrosoftYaHei-Bold"/>
                <a:cs typeface="HGQDWE+MicrosoftYaHei-Bold"/>
              </a:rPr>
              <a:t>方法</a:t>
            </a:r>
          </a:p>
        </p:txBody>
      </p:sp>
      <p:sp>
        <p:nvSpPr>
          <p:cNvPr id="7" name="object 7"/>
          <p:cNvSpPr txBox="1"/>
          <p:nvPr/>
        </p:nvSpPr>
        <p:spPr>
          <a:xfrm>
            <a:off x="7670038" y="2711503"/>
            <a:ext cx="2020178"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WJFIEF+ArialMT"/>
                <a:cs typeface="WJFIEF+ArialMT"/>
              </a:rPr>
              <a:t>1.</a:t>
            </a:r>
            <a:r>
              <a:rPr sz="1400">
                <a:solidFill>
                  <a:srgbClr val="000000"/>
                </a:solidFill>
                <a:latin typeface="HAGBDR+MicrosoftYaHei"/>
                <a:cs typeface="HAGBDR+MicrosoftYaHei"/>
              </a:rPr>
              <a:t>清除食物残渣及污物</a:t>
            </a:r>
          </a:p>
          <a:p>
            <a:pPr marL="0" marR="0">
              <a:lnSpc>
                <a:spcPts val="1853"/>
              </a:lnSpc>
              <a:spcBef>
                <a:spcPts val="546"/>
              </a:spcBef>
              <a:spcAft>
                <a:spcPct val="0"/>
              </a:spcAft>
            </a:pPr>
            <a:r>
              <a:rPr sz="1400">
                <a:solidFill>
                  <a:srgbClr val="000000"/>
                </a:solidFill>
                <a:latin typeface="WJFIEF+ArialMT"/>
                <a:cs typeface="WJFIEF+ArialMT"/>
              </a:rPr>
              <a:t>2.</a:t>
            </a:r>
            <a:r>
              <a:rPr sz="1400">
                <a:solidFill>
                  <a:srgbClr val="000000"/>
                </a:solidFill>
                <a:latin typeface="HAGBDR+MicrosoftYaHei"/>
                <a:cs typeface="HAGBDR+MicrosoftYaHei"/>
              </a:rPr>
              <a:t>用水冲刷</a:t>
            </a:r>
          </a:p>
        </p:txBody>
      </p:sp>
      <p:sp>
        <p:nvSpPr>
          <p:cNvPr id="8" name="object 8"/>
          <p:cNvSpPr txBox="1"/>
          <p:nvPr/>
        </p:nvSpPr>
        <p:spPr>
          <a:xfrm>
            <a:off x="7670038" y="3320780"/>
            <a:ext cx="1487337" cy="1721811"/>
          </a:xfrm>
          <a:prstGeom prst="rect">
            <a:avLst/>
          </a:prstGeom>
        </p:spPr>
        <p:txBody>
          <a:bodyPr vert="horz" wrap="square" lIns="0" tIns="0" rIns="0" bIns="0" rtlCol="0">
            <a:spAutoFit/>
          </a:bodyPr>
          <a:lstStyle/>
          <a:p>
            <a:pPr marL="0" marR="0">
              <a:lnSpc>
                <a:spcPts val="1856"/>
              </a:lnSpc>
              <a:spcBef>
                <a:spcPct val="0"/>
              </a:spcBef>
              <a:spcAft>
                <a:spcPct val="0"/>
              </a:spcAft>
            </a:pPr>
            <a:r>
              <a:rPr sz="1400">
                <a:solidFill>
                  <a:srgbClr val="000000"/>
                </a:solidFill>
                <a:latin typeface="WJFIEF+ArialMT"/>
                <a:cs typeface="WJFIEF+ArialMT"/>
              </a:rPr>
              <a:t>3.</a:t>
            </a:r>
            <a:r>
              <a:rPr sz="1400">
                <a:solidFill>
                  <a:srgbClr val="000000"/>
                </a:solidFill>
                <a:latin typeface="HAGBDR+MicrosoftYaHei"/>
                <a:cs typeface="HAGBDR+MicrosoftYaHei"/>
              </a:rPr>
              <a:t>用清洁剂清洗</a:t>
            </a:r>
          </a:p>
          <a:p>
            <a:pPr marL="0" marR="0">
              <a:lnSpc>
                <a:spcPts val="1853"/>
              </a:lnSpc>
              <a:spcBef>
                <a:spcPts val="548"/>
              </a:spcBef>
              <a:spcAft>
                <a:spcPct val="0"/>
              </a:spcAft>
            </a:pPr>
            <a:r>
              <a:rPr sz="1400">
                <a:solidFill>
                  <a:srgbClr val="000000"/>
                </a:solidFill>
                <a:latin typeface="WJFIEF+ArialMT"/>
                <a:cs typeface="WJFIEF+ArialMT"/>
              </a:rPr>
              <a:t>4.</a:t>
            </a:r>
            <a:r>
              <a:rPr sz="1400">
                <a:solidFill>
                  <a:srgbClr val="000000"/>
                </a:solidFill>
                <a:latin typeface="HAGBDR+MicrosoftYaHei"/>
                <a:cs typeface="HAGBDR+MicrosoftYaHei"/>
              </a:rPr>
              <a:t>用水冲洗干净</a:t>
            </a:r>
          </a:p>
          <a:p>
            <a:pPr marL="0" marR="0">
              <a:lnSpc>
                <a:spcPts val="1853"/>
              </a:lnSpc>
              <a:spcBef>
                <a:spcPts val="546"/>
              </a:spcBef>
              <a:spcAft>
                <a:spcPct val="0"/>
              </a:spcAft>
            </a:pPr>
            <a:r>
              <a:rPr sz="1400">
                <a:solidFill>
                  <a:srgbClr val="000000"/>
                </a:solidFill>
                <a:latin typeface="WJFIEF+ArialMT"/>
                <a:cs typeface="WJFIEF+ArialMT"/>
              </a:rPr>
              <a:t>5.</a:t>
            </a:r>
            <a:r>
              <a:rPr sz="1400">
                <a:solidFill>
                  <a:srgbClr val="000000"/>
                </a:solidFill>
                <a:latin typeface="HAGBDR+MicrosoftYaHei"/>
                <a:cs typeface="HAGBDR+MicrosoftYaHei"/>
              </a:rPr>
              <a:t>用消毒剂消毒</a:t>
            </a:r>
          </a:p>
          <a:p>
            <a:pPr marL="0" marR="0">
              <a:lnSpc>
                <a:spcPts val="1853"/>
              </a:lnSpc>
              <a:spcBef>
                <a:spcPts val="546"/>
              </a:spcBef>
              <a:spcAft>
                <a:spcPct val="0"/>
              </a:spcAft>
            </a:pPr>
            <a:r>
              <a:rPr sz="1400">
                <a:solidFill>
                  <a:srgbClr val="000000"/>
                </a:solidFill>
                <a:latin typeface="WJFIEF+ArialMT"/>
                <a:cs typeface="WJFIEF+ArialMT"/>
              </a:rPr>
              <a:t>6.</a:t>
            </a:r>
            <a:r>
              <a:rPr sz="1400">
                <a:solidFill>
                  <a:srgbClr val="000000"/>
                </a:solidFill>
                <a:latin typeface="HAGBDR+MicrosoftYaHei"/>
                <a:cs typeface="HAGBDR+MicrosoftYaHei"/>
              </a:rPr>
              <a:t>用水冲洗干净</a:t>
            </a:r>
          </a:p>
          <a:p>
            <a:pPr marL="0" marR="0">
              <a:lnSpc>
                <a:spcPts val="1853"/>
              </a:lnSpc>
              <a:spcBef>
                <a:spcPts val="546"/>
              </a:spcBef>
              <a:spcAft>
                <a:spcPct val="0"/>
              </a:spcAft>
            </a:pPr>
            <a:r>
              <a:rPr sz="1400">
                <a:solidFill>
                  <a:srgbClr val="000000"/>
                </a:solidFill>
                <a:latin typeface="WJFIEF+ArialMT"/>
                <a:cs typeface="WJFIEF+ArialMT"/>
              </a:rPr>
              <a:t>7.</a:t>
            </a:r>
            <a:r>
              <a:rPr sz="1400">
                <a:solidFill>
                  <a:srgbClr val="000000"/>
                </a:solidFill>
                <a:latin typeface="HAGBDR+MicrosoftYaHei"/>
                <a:cs typeface="HAGBDR+MicrosoftYaHei"/>
              </a:rPr>
              <a:t>风干</a:t>
            </a:r>
          </a:p>
        </p:txBody>
      </p:sp>
      <p:sp>
        <p:nvSpPr>
          <p:cNvPr id="9" name="object 9"/>
          <p:cNvSpPr txBox="1"/>
          <p:nvPr/>
        </p:nvSpPr>
        <p:spPr>
          <a:xfrm>
            <a:off x="5353558" y="3473757"/>
            <a:ext cx="2050541" cy="8068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AGBDR+MicrosoftYaHei"/>
                <a:cs typeface="HAGBDR+MicrosoftYaHei"/>
              </a:rPr>
              <a:t>抹布、刷子、清洁剂、</a:t>
            </a:r>
          </a:p>
          <a:p>
            <a:pPr marL="624839" marR="0">
              <a:lnSpc>
                <a:spcPts val="1853"/>
              </a:lnSpc>
              <a:spcBef>
                <a:spcPts val="546"/>
              </a:spcBef>
              <a:spcAft>
                <a:spcPct val="0"/>
              </a:spcAft>
            </a:pPr>
            <a:r>
              <a:rPr sz="1400">
                <a:solidFill>
                  <a:srgbClr val="000000"/>
                </a:solidFill>
                <a:latin typeface="HAGBDR+MicrosoftYaHei"/>
                <a:cs typeface="HAGBDR+MicrosoftYaHei"/>
              </a:rPr>
              <a:t>消毒剂</a:t>
            </a:r>
          </a:p>
        </p:txBody>
      </p:sp>
      <p:sp>
        <p:nvSpPr>
          <p:cNvPr id="10" name="object 10"/>
          <p:cNvSpPr txBox="1"/>
          <p:nvPr/>
        </p:nvSpPr>
        <p:spPr>
          <a:xfrm>
            <a:off x="3795648" y="3626157"/>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AGBDR+MicrosoftYaHei"/>
                <a:cs typeface="HAGBDR+MicrosoftYaHei"/>
              </a:rPr>
              <a:t>每次使用后</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KLGTSK+MicrosoftYaHei-Bold"/>
                <a:cs typeface="KLGTSK+MicrosoftYaHei-Bold"/>
              </a:rPr>
              <a:t>推荐的清洁方法：</a:t>
            </a:r>
          </a:p>
        </p:txBody>
      </p:sp>
      <p:sp>
        <p:nvSpPr>
          <p:cNvPr id="4" name="object 4"/>
          <p:cNvSpPr txBox="1"/>
          <p:nvPr/>
        </p:nvSpPr>
        <p:spPr>
          <a:xfrm>
            <a:off x="1515110" y="1378950"/>
            <a:ext cx="2259452"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KLGTSK+MicrosoftYaHei-Bold"/>
                <a:cs typeface="KLGTSK+MicrosoftYaHei-Bold"/>
              </a:rPr>
              <a:t>场所、设施、设备及工具</a:t>
            </a:r>
          </a:p>
        </p:txBody>
      </p:sp>
      <p:sp>
        <p:nvSpPr>
          <p:cNvPr id="5" name="object 5"/>
          <p:cNvSpPr txBox="1"/>
          <p:nvPr/>
        </p:nvSpPr>
        <p:spPr>
          <a:xfrm>
            <a:off x="4062729" y="1378950"/>
            <a:ext cx="623925"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KLGTSK+MicrosoftYaHei-Bold"/>
                <a:cs typeface="KLGTSK+MicrosoftYaHei-Bold"/>
              </a:rPr>
              <a:t>频率</a:t>
            </a:r>
          </a:p>
        </p:txBody>
      </p:sp>
      <p:sp>
        <p:nvSpPr>
          <p:cNvPr id="6" name="object 6"/>
          <p:cNvSpPr txBox="1"/>
          <p:nvPr/>
        </p:nvSpPr>
        <p:spPr>
          <a:xfrm>
            <a:off x="5888482" y="1378950"/>
            <a:ext cx="981151"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KLGTSK+MicrosoftYaHei-Bold"/>
                <a:cs typeface="KLGTSK+MicrosoftYaHei-Bold"/>
              </a:rPr>
              <a:t>使用物品</a:t>
            </a:r>
          </a:p>
        </p:txBody>
      </p:sp>
      <p:sp>
        <p:nvSpPr>
          <p:cNvPr id="7" name="object 7"/>
          <p:cNvSpPr txBox="1"/>
          <p:nvPr/>
        </p:nvSpPr>
        <p:spPr>
          <a:xfrm>
            <a:off x="9019285" y="1378950"/>
            <a:ext cx="623925"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KLGTSK+MicrosoftYaHei-Bold"/>
                <a:cs typeface="KLGTSK+MicrosoftYaHei-Bold"/>
              </a:rPr>
              <a:t>方法</a:t>
            </a:r>
          </a:p>
        </p:txBody>
      </p:sp>
      <p:sp>
        <p:nvSpPr>
          <p:cNvPr id="8" name="object 8"/>
          <p:cNvSpPr txBox="1"/>
          <p:nvPr/>
        </p:nvSpPr>
        <p:spPr>
          <a:xfrm>
            <a:off x="7670038" y="1933374"/>
            <a:ext cx="3516007" cy="1111635"/>
          </a:xfrm>
          <a:prstGeom prst="rect">
            <a:avLst/>
          </a:prstGeom>
        </p:spPr>
        <p:txBody>
          <a:bodyPr vert="horz" wrap="square" lIns="0" tIns="0" rIns="0" bIns="0" rtlCol="0">
            <a:spAutoFit/>
          </a:bodyPr>
          <a:lstStyle/>
          <a:p>
            <a:pPr marL="0" marR="0">
              <a:lnSpc>
                <a:spcPts val="1853"/>
              </a:lnSpc>
              <a:spcBef>
                <a:spcPct val="0"/>
              </a:spcBef>
              <a:spcAft>
                <a:spcPct val="0"/>
              </a:spcAft>
            </a:pPr>
            <a:r>
              <a:rPr sz="1400" spc="15">
                <a:solidFill>
                  <a:srgbClr val="000000"/>
                </a:solidFill>
                <a:latin typeface="EIMMFF+ArialMT"/>
                <a:cs typeface="EIMMFF+ArialMT"/>
              </a:rPr>
              <a:t>1.</a:t>
            </a:r>
            <a:r>
              <a:rPr sz="1400" spc="31">
                <a:solidFill>
                  <a:srgbClr val="000000"/>
                </a:solidFill>
                <a:latin typeface="SGDSLT+MicrosoftYaHei"/>
                <a:cs typeface="SGDSLT+MicrosoftYaHei"/>
              </a:rPr>
              <a:t>清除地面、便池、洗手池及台面、废</a:t>
            </a:r>
          </a:p>
          <a:p>
            <a:pPr marL="0" marR="0">
              <a:lnSpc>
                <a:spcPts val="1853"/>
              </a:lnSpc>
              <a:spcBef>
                <a:spcPts val="546"/>
              </a:spcBef>
              <a:spcAft>
                <a:spcPct val="0"/>
              </a:spcAft>
            </a:pPr>
            <a:r>
              <a:rPr sz="1400">
                <a:solidFill>
                  <a:srgbClr val="000000"/>
                </a:solidFill>
                <a:latin typeface="SGDSLT+MicrosoftYaHei"/>
                <a:cs typeface="SGDSLT+MicrosoftYaHei"/>
              </a:rPr>
              <a:t>弃物存放容器等的污物、废弃物</a:t>
            </a:r>
          </a:p>
          <a:p>
            <a:pPr marL="0" marR="0">
              <a:lnSpc>
                <a:spcPts val="1853"/>
              </a:lnSpc>
              <a:spcBef>
                <a:spcPts val="546"/>
              </a:spcBef>
              <a:spcAft>
                <a:spcPct val="0"/>
              </a:spcAft>
            </a:pPr>
            <a:r>
              <a:rPr sz="1400">
                <a:solidFill>
                  <a:srgbClr val="000000"/>
                </a:solidFill>
                <a:latin typeface="EIMMFF+ArialMT"/>
                <a:cs typeface="EIMMFF+ArialMT"/>
              </a:rPr>
              <a:t>2.</a:t>
            </a:r>
            <a:r>
              <a:rPr sz="1400">
                <a:solidFill>
                  <a:srgbClr val="000000"/>
                </a:solidFill>
                <a:latin typeface="SGDSLT+MicrosoftYaHei"/>
                <a:cs typeface="SGDSLT+MicrosoftYaHei"/>
              </a:rPr>
              <a:t>用刷子刷去余下污物</a:t>
            </a:r>
          </a:p>
        </p:txBody>
      </p:sp>
      <p:sp>
        <p:nvSpPr>
          <p:cNvPr id="9" name="object 9"/>
          <p:cNvSpPr txBox="1"/>
          <p:nvPr/>
        </p:nvSpPr>
        <p:spPr>
          <a:xfrm>
            <a:off x="7670038" y="2847774"/>
            <a:ext cx="130759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IMMFF+ArialMT"/>
                <a:cs typeface="EIMMFF+ArialMT"/>
              </a:rPr>
              <a:t>3.</a:t>
            </a:r>
            <a:r>
              <a:rPr sz="1400">
                <a:solidFill>
                  <a:srgbClr val="000000"/>
                </a:solidFill>
                <a:latin typeface="SGDSLT+MicrosoftYaHei"/>
                <a:cs typeface="SGDSLT+MicrosoftYaHei"/>
              </a:rPr>
              <a:t>用扫帚扫地</a:t>
            </a:r>
          </a:p>
        </p:txBody>
      </p:sp>
      <p:sp>
        <p:nvSpPr>
          <p:cNvPr id="10" name="object 10"/>
          <p:cNvSpPr txBox="1"/>
          <p:nvPr/>
        </p:nvSpPr>
        <p:spPr>
          <a:xfrm>
            <a:off x="7670038" y="3152828"/>
            <a:ext cx="202017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IMMFF+ArialMT"/>
                <a:cs typeface="EIMMFF+ArialMT"/>
              </a:rPr>
              <a:t>4.</a:t>
            </a:r>
            <a:r>
              <a:rPr sz="1400">
                <a:solidFill>
                  <a:srgbClr val="000000"/>
                </a:solidFill>
                <a:latin typeface="SGDSLT+MicrosoftYaHei"/>
                <a:cs typeface="SGDSLT+MicrosoftYaHei"/>
              </a:rPr>
              <a:t>用拖把以清洁剂拖地</a:t>
            </a:r>
          </a:p>
        </p:txBody>
      </p:sp>
      <p:sp>
        <p:nvSpPr>
          <p:cNvPr id="11" name="object 11"/>
          <p:cNvSpPr txBox="1"/>
          <p:nvPr/>
        </p:nvSpPr>
        <p:spPr>
          <a:xfrm>
            <a:off x="7670038" y="3457628"/>
            <a:ext cx="3515427" cy="1111635"/>
          </a:xfrm>
          <a:prstGeom prst="rect">
            <a:avLst/>
          </a:prstGeom>
        </p:spPr>
        <p:txBody>
          <a:bodyPr vert="horz" wrap="square" lIns="0" tIns="0" rIns="0" bIns="0" rtlCol="0">
            <a:spAutoFit/>
          </a:bodyPr>
          <a:lstStyle/>
          <a:p>
            <a:pPr marL="0" marR="0">
              <a:lnSpc>
                <a:spcPts val="1853"/>
              </a:lnSpc>
              <a:spcBef>
                <a:spcPct val="0"/>
              </a:spcBef>
              <a:spcAft>
                <a:spcPct val="0"/>
              </a:spcAft>
            </a:pPr>
            <a:r>
              <a:rPr sz="1400" spc="15">
                <a:solidFill>
                  <a:srgbClr val="000000"/>
                </a:solidFill>
                <a:latin typeface="EIMMFF+ArialMT"/>
                <a:cs typeface="EIMMFF+ArialMT"/>
              </a:rPr>
              <a:t>5.</a:t>
            </a:r>
            <a:r>
              <a:rPr sz="1400" spc="31">
                <a:solidFill>
                  <a:srgbClr val="000000"/>
                </a:solidFill>
                <a:latin typeface="SGDSLT+MicrosoftYaHei"/>
                <a:cs typeface="SGDSLT+MicrosoftYaHei"/>
              </a:rPr>
              <a:t>用刷子、清洁剂清洗便池、洗手池及</a:t>
            </a:r>
          </a:p>
          <a:p>
            <a:pPr marL="0" marR="0">
              <a:lnSpc>
                <a:spcPts val="1853"/>
              </a:lnSpc>
              <a:spcBef>
                <a:spcPts val="546"/>
              </a:spcBef>
              <a:spcAft>
                <a:spcPct val="0"/>
              </a:spcAft>
            </a:pPr>
            <a:r>
              <a:rPr sz="1400">
                <a:solidFill>
                  <a:srgbClr val="000000"/>
                </a:solidFill>
                <a:latin typeface="SGDSLT+MicrosoftYaHei"/>
                <a:cs typeface="SGDSLT+MicrosoftYaHei"/>
              </a:rPr>
              <a:t>台面、废弃物存放容器</a:t>
            </a:r>
          </a:p>
          <a:p>
            <a:pPr marL="0" marR="0">
              <a:lnSpc>
                <a:spcPts val="1853"/>
              </a:lnSpc>
              <a:spcBef>
                <a:spcPts val="546"/>
              </a:spcBef>
              <a:spcAft>
                <a:spcPct val="0"/>
              </a:spcAft>
            </a:pPr>
            <a:r>
              <a:rPr sz="1400">
                <a:solidFill>
                  <a:srgbClr val="000000"/>
                </a:solidFill>
                <a:latin typeface="EIMMFF+ArialMT"/>
                <a:cs typeface="EIMMFF+ArialMT"/>
              </a:rPr>
              <a:t>6.</a:t>
            </a:r>
            <a:r>
              <a:rPr sz="1400">
                <a:solidFill>
                  <a:srgbClr val="000000"/>
                </a:solidFill>
                <a:latin typeface="SGDSLT+MicrosoftYaHei"/>
                <a:cs typeface="SGDSLT+MicrosoftYaHei"/>
              </a:rPr>
              <a:t>用消毒剂消毒便池</a:t>
            </a:r>
          </a:p>
        </p:txBody>
      </p:sp>
      <p:sp>
        <p:nvSpPr>
          <p:cNvPr id="12" name="object 12"/>
          <p:cNvSpPr txBox="1"/>
          <p:nvPr/>
        </p:nvSpPr>
        <p:spPr>
          <a:xfrm>
            <a:off x="4062729" y="3762428"/>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GDSLT+MicrosoftYaHei"/>
                <a:cs typeface="SGDSLT+MicrosoftYaHei"/>
              </a:rPr>
              <a:t>定时</a:t>
            </a:r>
          </a:p>
        </p:txBody>
      </p:sp>
      <p:sp>
        <p:nvSpPr>
          <p:cNvPr id="13" name="object 13"/>
          <p:cNvSpPr txBox="1"/>
          <p:nvPr/>
        </p:nvSpPr>
        <p:spPr>
          <a:xfrm>
            <a:off x="5443473" y="3762428"/>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GDSLT+MicrosoftYaHei"/>
                <a:cs typeface="SGDSLT+MicrosoftYaHei"/>
              </a:rPr>
              <a:t>扫帚、拖把、刷子、</a:t>
            </a:r>
          </a:p>
        </p:txBody>
      </p:sp>
      <p:sp>
        <p:nvSpPr>
          <p:cNvPr id="14" name="object 14"/>
          <p:cNvSpPr txBox="1"/>
          <p:nvPr/>
        </p:nvSpPr>
        <p:spPr>
          <a:xfrm>
            <a:off x="2228342" y="3914828"/>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KLGTSK+MicrosoftYaHei-Bold"/>
                <a:cs typeface="KLGTSK+MicrosoftYaHei-Bold"/>
              </a:rPr>
              <a:t>卫生间</a:t>
            </a:r>
          </a:p>
        </p:txBody>
      </p:sp>
      <p:sp>
        <p:nvSpPr>
          <p:cNvPr id="15" name="object 15"/>
          <p:cNvSpPr txBox="1"/>
          <p:nvPr/>
        </p:nvSpPr>
        <p:spPr>
          <a:xfrm>
            <a:off x="3795648" y="4067228"/>
            <a:ext cx="115945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GDSLT+MicrosoftYaHei"/>
                <a:cs typeface="SGDSLT+MicrosoftYaHei"/>
              </a:rPr>
              <a:t>或有需要时</a:t>
            </a:r>
          </a:p>
        </p:txBody>
      </p:sp>
      <p:sp>
        <p:nvSpPr>
          <p:cNvPr id="16" name="object 16"/>
          <p:cNvSpPr txBox="1"/>
          <p:nvPr/>
        </p:nvSpPr>
        <p:spPr>
          <a:xfrm>
            <a:off x="5353558" y="4067228"/>
            <a:ext cx="205054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SGDSLT+MicrosoftYaHei"/>
                <a:cs typeface="SGDSLT+MicrosoftYaHei"/>
              </a:rPr>
              <a:t>抹布、清洁剂、消毒剂</a:t>
            </a:r>
          </a:p>
        </p:txBody>
      </p:sp>
      <p:sp>
        <p:nvSpPr>
          <p:cNvPr id="17" name="object 17"/>
          <p:cNvSpPr txBox="1"/>
          <p:nvPr/>
        </p:nvSpPr>
        <p:spPr>
          <a:xfrm>
            <a:off x="7670038" y="4371705"/>
            <a:ext cx="3515617" cy="1112339"/>
          </a:xfrm>
          <a:prstGeom prst="rect">
            <a:avLst/>
          </a:prstGeom>
        </p:spPr>
        <p:txBody>
          <a:bodyPr vert="horz" wrap="square" lIns="0" tIns="0" rIns="0" bIns="0" rtlCol="0">
            <a:spAutoFit/>
          </a:bodyPr>
          <a:lstStyle/>
          <a:p>
            <a:pPr marL="0" marR="0">
              <a:lnSpc>
                <a:spcPts val="1856"/>
              </a:lnSpc>
              <a:spcBef>
                <a:spcPct val="0"/>
              </a:spcBef>
              <a:spcAft>
                <a:spcPct val="0"/>
              </a:spcAft>
            </a:pPr>
            <a:r>
              <a:rPr sz="1400" spc="15">
                <a:solidFill>
                  <a:srgbClr val="000000"/>
                </a:solidFill>
                <a:latin typeface="EIMMFF+ArialMT"/>
                <a:cs typeface="EIMMFF+ArialMT"/>
              </a:rPr>
              <a:t>7.</a:t>
            </a:r>
            <a:r>
              <a:rPr sz="1400" spc="31">
                <a:solidFill>
                  <a:srgbClr val="000000"/>
                </a:solidFill>
                <a:latin typeface="SGDSLT+MicrosoftYaHei"/>
                <a:cs typeface="SGDSLT+MicrosoftYaHei"/>
              </a:rPr>
              <a:t>用水冲洗干净地面、便池、洗手池及</a:t>
            </a:r>
          </a:p>
          <a:p>
            <a:pPr marL="0" marR="0">
              <a:lnSpc>
                <a:spcPts val="1853"/>
              </a:lnSpc>
              <a:spcBef>
                <a:spcPts val="549"/>
              </a:spcBef>
              <a:spcAft>
                <a:spcPct val="0"/>
              </a:spcAft>
            </a:pPr>
            <a:r>
              <a:rPr sz="1400">
                <a:solidFill>
                  <a:srgbClr val="000000"/>
                </a:solidFill>
                <a:latin typeface="SGDSLT+MicrosoftYaHei"/>
                <a:cs typeface="SGDSLT+MicrosoftYaHei"/>
              </a:rPr>
              <a:t>台面、废弃物存放容器</a:t>
            </a:r>
          </a:p>
          <a:p>
            <a:pPr marL="0" marR="0">
              <a:lnSpc>
                <a:spcPts val="1853"/>
              </a:lnSpc>
              <a:spcBef>
                <a:spcPts val="546"/>
              </a:spcBef>
              <a:spcAft>
                <a:spcPct val="0"/>
              </a:spcAft>
            </a:pPr>
            <a:r>
              <a:rPr sz="1400">
                <a:solidFill>
                  <a:srgbClr val="000000"/>
                </a:solidFill>
                <a:latin typeface="EIMMFF+ArialMT"/>
                <a:cs typeface="EIMMFF+ArialMT"/>
              </a:rPr>
              <a:t>8.</a:t>
            </a:r>
            <a:r>
              <a:rPr sz="1400">
                <a:solidFill>
                  <a:srgbClr val="000000"/>
                </a:solidFill>
                <a:latin typeface="SGDSLT+MicrosoftYaHei"/>
                <a:cs typeface="SGDSLT+MicrosoftYaHei"/>
              </a:rPr>
              <a:t>用干拖把拖干地面</a:t>
            </a:r>
          </a:p>
        </p:txBody>
      </p:sp>
      <p:sp>
        <p:nvSpPr>
          <p:cNvPr id="18" name="object 18"/>
          <p:cNvSpPr txBox="1"/>
          <p:nvPr/>
        </p:nvSpPr>
        <p:spPr>
          <a:xfrm>
            <a:off x="7670038" y="5286809"/>
            <a:ext cx="3516007" cy="806863"/>
          </a:xfrm>
          <a:prstGeom prst="rect">
            <a:avLst/>
          </a:prstGeom>
        </p:spPr>
        <p:txBody>
          <a:bodyPr vert="horz" wrap="square" lIns="0" tIns="0" rIns="0" bIns="0" rtlCol="0">
            <a:spAutoFit/>
          </a:bodyPr>
          <a:lstStyle/>
          <a:p>
            <a:pPr marL="0" marR="0">
              <a:lnSpc>
                <a:spcPts val="1853"/>
              </a:lnSpc>
              <a:spcBef>
                <a:spcPct val="0"/>
              </a:spcBef>
              <a:spcAft>
                <a:spcPct val="0"/>
              </a:spcAft>
            </a:pPr>
            <a:r>
              <a:rPr sz="1400" spc="15">
                <a:solidFill>
                  <a:srgbClr val="000000"/>
                </a:solidFill>
                <a:latin typeface="EIMMFF+ArialMT"/>
                <a:cs typeface="EIMMFF+ArialMT"/>
              </a:rPr>
              <a:t>9.</a:t>
            </a:r>
            <a:r>
              <a:rPr sz="1400" spc="31">
                <a:solidFill>
                  <a:srgbClr val="000000"/>
                </a:solidFill>
                <a:latin typeface="SGDSLT+MicrosoftYaHei"/>
                <a:cs typeface="SGDSLT+MicrosoftYaHei"/>
              </a:rPr>
              <a:t>用湿抹布抹净洗手池及台面、废弃物</a:t>
            </a:r>
          </a:p>
          <a:p>
            <a:pPr marL="0" marR="0">
              <a:lnSpc>
                <a:spcPts val="1856"/>
              </a:lnSpc>
              <a:spcBef>
                <a:spcPts val="543"/>
              </a:spcBef>
              <a:spcAft>
                <a:spcPct val="0"/>
              </a:spcAft>
            </a:pPr>
            <a:r>
              <a:rPr sz="1400">
                <a:solidFill>
                  <a:srgbClr val="000000"/>
                </a:solidFill>
                <a:latin typeface="SGDSLT+MicrosoftYaHei"/>
                <a:cs typeface="SGDSLT+MicrosoftYaHei"/>
              </a:rPr>
              <a:t>存放容器</a:t>
            </a:r>
          </a:p>
        </p:txBody>
      </p:sp>
      <p:sp>
        <p:nvSpPr>
          <p:cNvPr id="19" name="object 19"/>
          <p:cNvSpPr txBox="1"/>
          <p:nvPr/>
        </p:nvSpPr>
        <p:spPr>
          <a:xfrm>
            <a:off x="7670038" y="5896663"/>
            <a:ext cx="87172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EIMMFF+ArialMT"/>
                <a:cs typeface="EIMMFF+ArialMT"/>
              </a:rPr>
              <a:t>10.</a:t>
            </a:r>
            <a:r>
              <a:rPr sz="1400">
                <a:solidFill>
                  <a:srgbClr val="000000"/>
                </a:solidFill>
                <a:latin typeface="SGDSLT+MicrosoftYaHei"/>
                <a:cs typeface="SGDSLT+MicrosoftYaHei"/>
              </a:rPr>
              <a:t>风干</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0312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CVSQEU+MicrosoftYaHei-Bold"/>
                <a:cs typeface="CVSQEU+MicrosoftYaHei-Bold"/>
              </a:rPr>
              <a:t>设施要求</a:t>
            </a:r>
            <a:r>
              <a:rPr sz="2400" b="1">
                <a:solidFill>
                  <a:srgbClr val="FF0000"/>
                </a:solidFill>
                <a:latin typeface="OUAEAG+MicrosoftYaHei-Bold"/>
                <a:cs typeface="OUAEAG+MicrosoftYaHei-Bold"/>
              </a:rPr>
              <a:t>-</a:t>
            </a:r>
            <a:r>
              <a:rPr sz="2400" b="1">
                <a:solidFill>
                  <a:srgbClr val="FF0000"/>
                </a:solidFill>
                <a:latin typeface="CVSQEU+MicrosoftYaHei-Bold"/>
                <a:cs typeface="CVSQEU+MicrosoftYaHei-Bold"/>
              </a:rPr>
              <a:t>洗手设施</a:t>
            </a:r>
          </a:p>
        </p:txBody>
      </p:sp>
      <p:sp>
        <p:nvSpPr>
          <p:cNvPr id="4" name="object 4"/>
          <p:cNvSpPr txBox="1"/>
          <p:nvPr/>
        </p:nvSpPr>
        <p:spPr>
          <a:xfrm>
            <a:off x="1771523" y="2116361"/>
            <a:ext cx="710724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NVOHL+Wingdings-Regular"/>
                <a:cs typeface="GNVOHL+Wingdings-Regular"/>
              </a:rPr>
              <a:t>➢</a:t>
            </a:r>
            <a:r>
              <a:rPr sz="1600" spc="584">
                <a:solidFill>
                  <a:srgbClr val="000000"/>
                </a:solidFill>
                <a:latin typeface="Times New Roman"/>
                <a:cs typeface="Times New Roman"/>
              </a:rPr>
              <a:t> </a:t>
            </a:r>
            <a:r>
              <a:rPr sz="1600">
                <a:solidFill>
                  <a:srgbClr val="000000"/>
                </a:solidFill>
                <a:latin typeface="KCLMUS+MicrosoftYaHei"/>
                <a:cs typeface="KCLMUS+MicrosoftYaHei"/>
              </a:rPr>
              <a:t>食品处理区应设置足够数量的洗手设施，就餐区宜设置洗手设施。</a:t>
            </a:r>
          </a:p>
        </p:txBody>
      </p:sp>
      <p:sp>
        <p:nvSpPr>
          <p:cNvPr id="5" name="object 5"/>
          <p:cNvSpPr txBox="1"/>
          <p:nvPr/>
        </p:nvSpPr>
        <p:spPr>
          <a:xfrm>
            <a:off x="1771523" y="2604295"/>
            <a:ext cx="3130493"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NVOHL+Wingdings-Regular"/>
                <a:cs typeface="GNVOHL+Wingdings-Regular"/>
              </a:rPr>
              <a:t>➢</a:t>
            </a:r>
            <a:r>
              <a:rPr sz="1600" spc="584">
                <a:solidFill>
                  <a:srgbClr val="000000"/>
                </a:solidFill>
                <a:latin typeface="Times New Roman"/>
                <a:cs typeface="Times New Roman"/>
              </a:rPr>
              <a:t> </a:t>
            </a:r>
            <a:r>
              <a:rPr sz="1600">
                <a:solidFill>
                  <a:srgbClr val="000000"/>
                </a:solidFill>
                <a:latin typeface="KCLMUS+MicrosoftYaHei"/>
                <a:cs typeface="KCLMUS+MicrosoftYaHei"/>
              </a:rPr>
              <a:t>洗手池应不透水，易清洁。</a:t>
            </a:r>
          </a:p>
        </p:txBody>
      </p:sp>
      <p:sp>
        <p:nvSpPr>
          <p:cNvPr id="6" name="object 6"/>
          <p:cNvSpPr txBox="1"/>
          <p:nvPr/>
        </p:nvSpPr>
        <p:spPr>
          <a:xfrm>
            <a:off x="1771523" y="3091975"/>
            <a:ext cx="9205969"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NVOHL+Wingdings-Regular"/>
                <a:cs typeface="GNVOHL+Wingdings-Regular"/>
              </a:rPr>
              <a:t>➢</a:t>
            </a:r>
            <a:r>
              <a:rPr sz="1600" spc="584">
                <a:solidFill>
                  <a:srgbClr val="000000"/>
                </a:solidFill>
                <a:latin typeface="Times New Roman"/>
                <a:cs typeface="Times New Roman"/>
              </a:rPr>
              <a:t> </a:t>
            </a:r>
            <a:r>
              <a:rPr sz="1600">
                <a:solidFill>
                  <a:srgbClr val="000000"/>
                </a:solidFill>
                <a:latin typeface="KCLMUS+MicrosoftYaHei"/>
                <a:cs typeface="KCLMUS+MicrosoftYaHei"/>
              </a:rPr>
              <a:t>水龙头</a:t>
            </a:r>
            <a:r>
              <a:rPr sz="1600">
                <a:solidFill>
                  <a:srgbClr val="FF0000"/>
                </a:solidFill>
                <a:latin typeface="KCLMUS+MicrosoftYaHei"/>
                <a:cs typeface="KCLMUS+MicrosoftYaHei"/>
              </a:rPr>
              <a:t>宜采用脚踏式、肘动式、感应式等非手触动式开关</a:t>
            </a:r>
            <a:r>
              <a:rPr sz="1600">
                <a:solidFill>
                  <a:srgbClr val="000000"/>
                </a:solidFill>
                <a:latin typeface="KCLMUS+MicrosoftYaHei"/>
                <a:cs typeface="KCLMUS+MicrosoftYaHei"/>
              </a:rPr>
              <a:t>。</a:t>
            </a:r>
            <a:r>
              <a:rPr sz="1600">
                <a:solidFill>
                  <a:srgbClr val="FF0000"/>
                </a:solidFill>
                <a:latin typeface="KCLMUS+MicrosoftYaHei"/>
                <a:cs typeface="KCLMUS+MicrosoftYaHei"/>
              </a:rPr>
              <a:t>宜设置热水器，提供温水</a:t>
            </a:r>
            <a:r>
              <a:rPr sz="1600">
                <a:solidFill>
                  <a:srgbClr val="000000"/>
                </a:solidFill>
                <a:latin typeface="KCLMUS+MicrosoftYaHei"/>
                <a:cs typeface="KCLMUS+MicrosoftYaHei"/>
              </a:rPr>
              <a:t>。</a:t>
            </a:r>
          </a:p>
          <a:p>
            <a:pPr marL="0" marR="0">
              <a:lnSpc>
                <a:spcPts val="2109"/>
              </a:lnSpc>
              <a:spcBef>
                <a:spcPts val="1730"/>
              </a:spcBef>
              <a:spcAft>
                <a:spcPct val="0"/>
              </a:spcAft>
            </a:pPr>
            <a:r>
              <a:rPr sz="1600">
                <a:solidFill>
                  <a:srgbClr val="000000"/>
                </a:solidFill>
                <a:latin typeface="GNVOHL+Wingdings-Regular"/>
                <a:cs typeface="GNVOHL+Wingdings-Regular"/>
              </a:rPr>
              <a:t>➢</a:t>
            </a:r>
            <a:r>
              <a:rPr sz="1600" spc="584">
                <a:solidFill>
                  <a:srgbClr val="000000"/>
                </a:solidFill>
                <a:latin typeface="Times New Roman"/>
                <a:cs typeface="Times New Roman"/>
              </a:rPr>
              <a:t> </a:t>
            </a:r>
            <a:r>
              <a:rPr sz="1600">
                <a:solidFill>
                  <a:srgbClr val="000000"/>
                </a:solidFill>
                <a:latin typeface="KCLMUS+MicrosoftYaHei"/>
                <a:cs typeface="KCLMUS+MicrosoftYaHei"/>
              </a:rPr>
              <a:t>洗手设施附近配备洗手液（皂）、消毒液、擦手纸、干手器等。从业人员专用洗手设</a:t>
            </a:r>
          </a:p>
          <a:p>
            <a:pPr marL="286511" marR="0">
              <a:lnSpc>
                <a:spcPts val="2106"/>
              </a:lnSpc>
              <a:spcBef>
                <a:spcPts val="1786"/>
              </a:spcBef>
              <a:spcAft>
                <a:spcPct val="0"/>
              </a:spcAft>
            </a:pPr>
            <a:r>
              <a:rPr sz="1600">
                <a:solidFill>
                  <a:srgbClr val="000000"/>
                </a:solidFill>
                <a:latin typeface="KCLMUS+MicrosoftYaHei"/>
                <a:cs typeface="KCLMUS+MicrosoftYaHei"/>
              </a:rPr>
              <a:t>施附近应有洗手方法标识。</a:t>
            </a:r>
          </a:p>
        </p:txBody>
      </p:sp>
      <p:sp>
        <p:nvSpPr>
          <p:cNvPr id="7" name="object 7"/>
          <p:cNvSpPr txBox="1"/>
          <p:nvPr/>
        </p:nvSpPr>
        <p:spPr>
          <a:xfrm>
            <a:off x="1771523" y="4555396"/>
            <a:ext cx="710724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NVOHL+Wingdings-Regular"/>
                <a:cs typeface="GNVOHL+Wingdings-Regular"/>
              </a:rPr>
              <a:t>➢</a:t>
            </a:r>
            <a:r>
              <a:rPr sz="1600" spc="584">
                <a:solidFill>
                  <a:srgbClr val="000000"/>
                </a:solidFill>
                <a:latin typeface="Times New Roman"/>
                <a:cs typeface="Times New Roman"/>
              </a:rPr>
              <a:t> </a:t>
            </a:r>
            <a:r>
              <a:rPr sz="1600">
                <a:solidFill>
                  <a:srgbClr val="000000"/>
                </a:solidFill>
                <a:latin typeface="KCLMUS+MicrosoftYaHei"/>
                <a:cs typeface="KCLMUS+MicrosoftYaHei"/>
              </a:rPr>
              <a:t>洗手设施的排水设有防止逆流、有害生物侵入及臭味产生的装置。</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01273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VRRLTS+MicrosoftYaHei-Bold"/>
                <a:cs typeface="VRRLTS+MicrosoftYaHei-Bold"/>
              </a:rPr>
              <a:t>设施要求</a:t>
            </a:r>
            <a:r>
              <a:rPr sz="2400" b="1">
                <a:solidFill>
                  <a:srgbClr val="FF0000"/>
                </a:solidFill>
                <a:latin typeface="MHFSLH+MicrosoftYaHei-Bold"/>
                <a:cs typeface="MHFSLH+MicrosoftYaHei-Bold"/>
              </a:rPr>
              <a:t>-</a:t>
            </a:r>
            <a:r>
              <a:rPr sz="2400" b="1">
                <a:solidFill>
                  <a:srgbClr val="FF0000"/>
                </a:solidFill>
                <a:latin typeface="VRRLTS+MicrosoftYaHei-Bold"/>
                <a:cs typeface="VRRLTS+MicrosoftYaHei-Bold"/>
              </a:rPr>
              <a:t>卫生间、更衣室</a:t>
            </a:r>
          </a:p>
        </p:txBody>
      </p:sp>
      <p:sp>
        <p:nvSpPr>
          <p:cNvPr id="4" name="object 4"/>
          <p:cNvSpPr txBox="1"/>
          <p:nvPr/>
        </p:nvSpPr>
        <p:spPr>
          <a:xfrm>
            <a:off x="2033016" y="2140110"/>
            <a:ext cx="9437755"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AHCERL+Wingdings-Regular"/>
                <a:cs typeface="AHCERL+Wingdings-Regular"/>
              </a:rPr>
              <a:t>➢</a:t>
            </a:r>
            <a:r>
              <a:rPr sz="1600" spc="584">
                <a:solidFill>
                  <a:srgbClr val="FF0000"/>
                </a:solidFill>
                <a:latin typeface="Times New Roman"/>
                <a:cs typeface="Times New Roman"/>
              </a:rPr>
              <a:t> </a:t>
            </a:r>
            <a:r>
              <a:rPr sz="1600">
                <a:solidFill>
                  <a:srgbClr val="FF0000"/>
                </a:solidFill>
                <a:latin typeface="AMAPWN+MicrosoftYaHei"/>
                <a:cs typeface="AMAPWN+MicrosoftYaHei"/>
              </a:rPr>
              <a:t>卫生间不得设置在食品处理区内。</a:t>
            </a:r>
            <a:r>
              <a:rPr sz="1600">
                <a:solidFill>
                  <a:srgbClr val="000000"/>
                </a:solidFill>
                <a:latin typeface="AMAPWN+MicrosoftYaHei"/>
                <a:cs typeface="AMAPWN+MicrosoftYaHei"/>
              </a:rPr>
              <a:t>卫生间出入口不应直对食品处理区，不宜直对就餐区。</a:t>
            </a:r>
          </a:p>
        </p:txBody>
      </p:sp>
      <p:sp>
        <p:nvSpPr>
          <p:cNvPr id="5" name="object 5"/>
          <p:cNvSpPr txBox="1"/>
          <p:nvPr/>
        </p:nvSpPr>
        <p:spPr>
          <a:xfrm>
            <a:off x="2319527" y="2628044"/>
            <a:ext cx="4197356"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AMAPWN+MicrosoftYaHei"/>
                <a:cs typeface="AMAPWN+MicrosoftYaHei"/>
              </a:rPr>
              <a:t>卫生间与外界直接相通的门能自动关闭。</a:t>
            </a:r>
          </a:p>
        </p:txBody>
      </p:sp>
      <p:sp>
        <p:nvSpPr>
          <p:cNvPr id="6" name="object 6"/>
          <p:cNvSpPr txBox="1"/>
          <p:nvPr/>
        </p:nvSpPr>
        <p:spPr>
          <a:xfrm>
            <a:off x="2033016" y="3115724"/>
            <a:ext cx="9200181"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AHCERL+Wingdings-Regular"/>
                <a:cs typeface="AHCERL+Wingdings-Regular"/>
              </a:rPr>
              <a:t>➢</a:t>
            </a:r>
            <a:r>
              <a:rPr sz="1600" spc="584">
                <a:solidFill>
                  <a:srgbClr val="000000"/>
                </a:solidFill>
                <a:latin typeface="Times New Roman"/>
                <a:cs typeface="Times New Roman"/>
              </a:rPr>
              <a:t> </a:t>
            </a:r>
            <a:r>
              <a:rPr sz="1600">
                <a:solidFill>
                  <a:srgbClr val="000000"/>
                </a:solidFill>
                <a:latin typeface="AMAPWN+MicrosoftYaHei"/>
                <a:cs typeface="AMAPWN+MicrosoftYaHei"/>
              </a:rPr>
              <a:t>排污管道与食品处理区排水管道分设，且设置有防臭气水封。排污口位于餐饮服务场所</a:t>
            </a:r>
          </a:p>
          <a:p>
            <a:pPr marL="286511" marR="0">
              <a:lnSpc>
                <a:spcPts val="2106"/>
              </a:lnSpc>
              <a:spcBef>
                <a:spcPts val="1733"/>
              </a:spcBef>
              <a:spcAft>
                <a:spcPct val="0"/>
              </a:spcAft>
            </a:pPr>
            <a:r>
              <a:rPr sz="1600">
                <a:solidFill>
                  <a:srgbClr val="000000"/>
                </a:solidFill>
                <a:latin typeface="AMAPWN+MicrosoftYaHei"/>
                <a:cs typeface="AMAPWN+MicrosoftYaHei"/>
              </a:rPr>
              <a:t>外。</a:t>
            </a:r>
          </a:p>
        </p:txBody>
      </p:sp>
      <p:sp>
        <p:nvSpPr>
          <p:cNvPr id="7" name="object 7"/>
          <p:cNvSpPr txBox="1"/>
          <p:nvPr/>
        </p:nvSpPr>
        <p:spPr>
          <a:xfrm>
            <a:off x="2033016" y="4091465"/>
            <a:ext cx="8031732"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AHCERL+Wingdings-Regular"/>
                <a:cs typeface="AHCERL+Wingdings-Regular"/>
              </a:rPr>
              <a:t>➢</a:t>
            </a:r>
            <a:r>
              <a:rPr sz="1600" spc="584">
                <a:solidFill>
                  <a:srgbClr val="FF0000"/>
                </a:solidFill>
                <a:latin typeface="Times New Roman"/>
                <a:cs typeface="Times New Roman"/>
              </a:rPr>
              <a:t> </a:t>
            </a:r>
            <a:r>
              <a:rPr sz="1600">
                <a:solidFill>
                  <a:srgbClr val="FF0000"/>
                </a:solidFill>
                <a:latin typeface="AMAPWN+MicrosoftYaHei"/>
                <a:cs typeface="AMAPWN+MicrosoftYaHei"/>
              </a:rPr>
              <a:t>与食品处理区处于同一建筑物内</a:t>
            </a:r>
            <a:r>
              <a:rPr sz="1600">
                <a:solidFill>
                  <a:srgbClr val="000000"/>
                </a:solidFill>
                <a:latin typeface="AMAPWN+MicrosoftYaHei"/>
                <a:cs typeface="AMAPWN+MicrosoftYaHei"/>
              </a:rPr>
              <a:t>，宜为独立隔间且位于食品处理区入口处。</a:t>
            </a:r>
          </a:p>
          <a:p>
            <a:pPr marL="0" marR="0">
              <a:lnSpc>
                <a:spcPts val="2106"/>
              </a:lnSpc>
              <a:spcBef>
                <a:spcPts val="1733"/>
              </a:spcBef>
              <a:spcAft>
                <a:spcPct val="0"/>
              </a:spcAft>
            </a:pPr>
            <a:r>
              <a:rPr sz="1600">
                <a:solidFill>
                  <a:srgbClr val="000000"/>
                </a:solidFill>
                <a:latin typeface="AHCERL+Wingdings-Regular"/>
                <a:cs typeface="AHCERL+Wingdings-Regular"/>
              </a:rPr>
              <a:t>➢</a:t>
            </a:r>
            <a:r>
              <a:rPr sz="1600" spc="584">
                <a:solidFill>
                  <a:srgbClr val="000000"/>
                </a:solidFill>
                <a:latin typeface="Times New Roman"/>
                <a:cs typeface="Times New Roman"/>
              </a:rPr>
              <a:t> </a:t>
            </a:r>
            <a:r>
              <a:rPr sz="1600">
                <a:solidFill>
                  <a:srgbClr val="000000"/>
                </a:solidFill>
                <a:latin typeface="AMAPWN+MicrosoftYaHei"/>
                <a:cs typeface="AMAPWN+MicrosoftYaHei"/>
              </a:rPr>
              <a:t>设有足够大的更衣空间、足够数量的更衣设施。</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36360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SPRWMO+MicrosoftYaHei-Bold"/>
                <a:cs typeface="SPRWMO+MicrosoftYaHei-Bold"/>
              </a:rPr>
              <a:t>设施要求</a:t>
            </a:r>
            <a:r>
              <a:rPr sz="2400" b="1">
                <a:solidFill>
                  <a:srgbClr val="FF0000"/>
                </a:solidFill>
                <a:latin typeface="PSNEDO+MicrosoftYaHei-Bold"/>
                <a:cs typeface="PSNEDO+MicrosoftYaHei-Bold"/>
              </a:rPr>
              <a:t>-</a:t>
            </a:r>
            <a:r>
              <a:rPr sz="2400" b="1">
                <a:solidFill>
                  <a:srgbClr val="FF0000"/>
                </a:solidFill>
                <a:latin typeface="SPRWMO+MicrosoftYaHei-Bold"/>
                <a:cs typeface="SPRWMO+MicrosoftYaHei-Bold"/>
              </a:rPr>
              <a:t>照明通风排烟设施</a:t>
            </a:r>
          </a:p>
        </p:txBody>
      </p:sp>
      <p:sp>
        <p:nvSpPr>
          <p:cNvPr id="4" name="object 4"/>
          <p:cNvSpPr txBox="1"/>
          <p:nvPr/>
        </p:nvSpPr>
        <p:spPr>
          <a:xfrm>
            <a:off x="1406652" y="1901096"/>
            <a:ext cx="10637309"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食品处理区应有充足的自然采光或人工照明设施，工作面的光照强度不得低于</a:t>
            </a:r>
            <a:r>
              <a:rPr sz="1600">
                <a:solidFill>
                  <a:srgbClr val="000000"/>
                </a:solidFill>
                <a:latin typeface="SETBSQ+MicrosoftYaHei"/>
                <a:cs typeface="SETBSQ+MicrosoftYaHei"/>
              </a:rPr>
              <a:t>220lux</a:t>
            </a:r>
            <a:r>
              <a:rPr sz="1600">
                <a:solidFill>
                  <a:srgbClr val="000000"/>
                </a:solidFill>
                <a:latin typeface="WTIHED+MicrosoftYaHei"/>
                <a:cs typeface="WTIHED+MicrosoftYaHei"/>
              </a:rPr>
              <a:t>，光源不得改变</a:t>
            </a:r>
          </a:p>
          <a:p>
            <a:pPr marL="286512" marR="0">
              <a:lnSpc>
                <a:spcPts val="2106"/>
              </a:lnSpc>
              <a:spcBef>
                <a:spcPts val="1733"/>
              </a:spcBef>
              <a:spcAft>
                <a:spcPct val="0"/>
              </a:spcAft>
            </a:pPr>
            <a:r>
              <a:rPr sz="1600">
                <a:solidFill>
                  <a:srgbClr val="000000"/>
                </a:solidFill>
                <a:latin typeface="WTIHED+MicrosoftYaHei"/>
                <a:cs typeface="WTIHED+MicrosoftYaHei"/>
              </a:rPr>
              <a:t>食品的感官颜色。其他场所的光照强度不宜低于</a:t>
            </a:r>
            <a:r>
              <a:rPr sz="1600">
                <a:solidFill>
                  <a:srgbClr val="000000"/>
                </a:solidFill>
                <a:latin typeface="SETBSQ+MicrosoftYaHei"/>
                <a:cs typeface="SETBSQ+MicrosoftYaHei"/>
              </a:rPr>
              <a:t>110lux</a:t>
            </a:r>
            <a:r>
              <a:rPr sz="1600">
                <a:solidFill>
                  <a:srgbClr val="000000"/>
                </a:solidFill>
                <a:latin typeface="WTIHED+MicrosoftYaHei"/>
                <a:cs typeface="WTIHED+MicrosoftYaHei"/>
              </a:rPr>
              <a:t>。</a:t>
            </a:r>
          </a:p>
        </p:txBody>
      </p:sp>
      <p:sp>
        <p:nvSpPr>
          <p:cNvPr id="5" name="object 5"/>
          <p:cNvSpPr txBox="1"/>
          <p:nvPr/>
        </p:nvSpPr>
        <p:spPr>
          <a:xfrm>
            <a:off x="1406652" y="2876837"/>
            <a:ext cx="8265507"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安装在暴露食品正上方的照明灯</a:t>
            </a:r>
            <a:r>
              <a:rPr sz="1600">
                <a:solidFill>
                  <a:srgbClr val="FF0000"/>
                </a:solidFill>
                <a:latin typeface="WTIHED+MicrosoftYaHei"/>
                <a:cs typeface="WTIHED+MicrosoftYaHei"/>
              </a:rPr>
              <a:t>应有防护装置</a:t>
            </a:r>
            <a:r>
              <a:rPr sz="1600">
                <a:solidFill>
                  <a:srgbClr val="000000"/>
                </a:solidFill>
                <a:latin typeface="WTIHED+MicrosoftYaHei"/>
                <a:cs typeface="WTIHED+MicrosoftYaHei"/>
              </a:rPr>
              <a:t>，避免照明灯爆裂后污染食品。</a:t>
            </a:r>
          </a:p>
          <a:p>
            <a:pPr marL="0" marR="0">
              <a:lnSpc>
                <a:spcPts val="2106"/>
              </a:lnSpc>
              <a:spcBef>
                <a:spcPts val="1733"/>
              </a:spcBef>
              <a:spcAft>
                <a:spcPct val="0"/>
              </a:spcAft>
            </a:pPr>
            <a:r>
              <a:rPr sz="1600">
                <a:solidFill>
                  <a:srgbClr val="FF0000"/>
                </a:solidFill>
                <a:latin typeface="DBKQGE+Wingdings-Regular"/>
                <a:cs typeface="DBKQGE+Wingdings-Regular"/>
              </a:rPr>
              <a:t>➢</a:t>
            </a:r>
            <a:r>
              <a:rPr sz="1600" spc="584">
                <a:solidFill>
                  <a:srgbClr val="FF0000"/>
                </a:solidFill>
                <a:latin typeface="Times New Roman"/>
                <a:cs typeface="Times New Roman"/>
              </a:rPr>
              <a:t> </a:t>
            </a:r>
            <a:r>
              <a:rPr sz="1600">
                <a:solidFill>
                  <a:srgbClr val="FF0000"/>
                </a:solidFill>
                <a:latin typeface="WTIHED+MicrosoftYaHei"/>
                <a:cs typeface="WTIHED+MicrosoftYaHei"/>
              </a:rPr>
              <a:t>冷冻（藏）库应使用防爆灯</a:t>
            </a:r>
            <a:r>
              <a:rPr sz="1600">
                <a:solidFill>
                  <a:srgbClr val="000000"/>
                </a:solidFill>
                <a:latin typeface="WTIHED+MicrosoftYaHei"/>
                <a:cs typeface="WTIHED+MicrosoftYaHei"/>
              </a:rPr>
              <a:t>。</a:t>
            </a:r>
          </a:p>
        </p:txBody>
      </p:sp>
      <p:sp>
        <p:nvSpPr>
          <p:cNvPr id="6" name="object 6"/>
          <p:cNvSpPr txBox="1"/>
          <p:nvPr/>
        </p:nvSpPr>
        <p:spPr>
          <a:xfrm>
            <a:off x="1406652" y="3851875"/>
            <a:ext cx="8499263" cy="2036013"/>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专间应</a:t>
            </a:r>
            <a:r>
              <a:rPr sz="1600">
                <a:solidFill>
                  <a:srgbClr val="FF0000"/>
                </a:solidFill>
                <a:latin typeface="WTIHED+MicrosoftYaHei"/>
                <a:cs typeface="WTIHED+MicrosoftYaHei"/>
              </a:rPr>
              <a:t>设立独立的空调设施</a:t>
            </a:r>
            <a:r>
              <a:rPr sz="1600">
                <a:solidFill>
                  <a:srgbClr val="000000"/>
                </a:solidFill>
                <a:latin typeface="WTIHED+MicrosoftYaHei"/>
                <a:cs typeface="WTIHED+MicrosoftYaHei"/>
              </a:rPr>
              <a:t>。应定期清洁消毒空调及通风设施。</a:t>
            </a:r>
          </a:p>
          <a:p>
            <a:pPr marL="0" marR="0">
              <a:lnSpc>
                <a:spcPts val="2106"/>
              </a:lnSpc>
              <a:spcBef>
                <a:spcPts val="1785"/>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产生油烟的设备上方，设置机械排风及油烟过滤装置，过滤器便于清洁、更换。</a:t>
            </a:r>
          </a:p>
          <a:p>
            <a:pPr marL="0" marR="0">
              <a:lnSpc>
                <a:spcPts val="2106"/>
              </a:lnSpc>
              <a:spcBef>
                <a:spcPts val="1733"/>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产生大量蒸汽的设备上方，设置机械排风排汽装置，并做好凝结水的引泄。</a:t>
            </a:r>
          </a:p>
          <a:p>
            <a:pPr marL="0" marR="0">
              <a:lnSpc>
                <a:spcPts val="2109"/>
              </a:lnSpc>
              <a:spcBef>
                <a:spcPts val="1730"/>
              </a:spcBef>
              <a:spcAft>
                <a:spcPct val="0"/>
              </a:spcAft>
            </a:pPr>
            <a:r>
              <a:rPr sz="1600">
                <a:solidFill>
                  <a:srgbClr val="000000"/>
                </a:solidFill>
                <a:latin typeface="DBKQGE+Wingdings-Regular"/>
                <a:cs typeface="DBKQGE+Wingdings-Regular"/>
              </a:rPr>
              <a:t>➢</a:t>
            </a:r>
            <a:r>
              <a:rPr sz="1600" spc="584">
                <a:solidFill>
                  <a:srgbClr val="000000"/>
                </a:solidFill>
                <a:latin typeface="Times New Roman"/>
                <a:cs typeface="Times New Roman"/>
              </a:rPr>
              <a:t> </a:t>
            </a:r>
            <a:r>
              <a:rPr sz="1600">
                <a:solidFill>
                  <a:srgbClr val="000000"/>
                </a:solidFill>
                <a:latin typeface="WTIHED+MicrosoftYaHei"/>
                <a:cs typeface="WTIHED+MicrosoftYaHei"/>
              </a:rPr>
              <a:t>与外界直接相通的通风口、换气窗外，应加装不小于</a:t>
            </a:r>
            <a:r>
              <a:rPr sz="1600">
                <a:solidFill>
                  <a:srgbClr val="000000"/>
                </a:solidFill>
                <a:latin typeface="SETBSQ+MicrosoftYaHei"/>
                <a:cs typeface="SETBSQ+MicrosoftYaHei"/>
              </a:rPr>
              <a:t>16</a:t>
            </a:r>
            <a:r>
              <a:rPr sz="1600">
                <a:solidFill>
                  <a:srgbClr val="000000"/>
                </a:solidFill>
                <a:latin typeface="WTIHED+MicrosoftYaHei"/>
                <a:cs typeface="WTIHED+MicrosoftYaHei"/>
              </a:rPr>
              <a:t>目的</a:t>
            </a:r>
            <a:r>
              <a:rPr sz="1600">
                <a:solidFill>
                  <a:srgbClr val="FF0000"/>
                </a:solidFill>
                <a:latin typeface="WTIHED+MicrosoftYaHei"/>
                <a:cs typeface="WTIHED+MicrosoftYaHei"/>
              </a:rPr>
              <a:t>防虫筛网</a:t>
            </a:r>
            <a:r>
              <a:rPr sz="1600">
                <a:solidFill>
                  <a:srgbClr val="000000"/>
                </a:solidFill>
                <a:latin typeface="WTIHED+MicrosoftYaHei"/>
                <a:cs typeface="WTIHED+MicrosoftYaHei"/>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506534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JVLDWG+MicrosoftYaHei-Bold"/>
                <a:cs typeface="JVLDWG+MicrosoftYaHei-Bold"/>
              </a:rPr>
              <a:t>设施要求</a:t>
            </a:r>
            <a:r>
              <a:rPr sz="2400" b="1">
                <a:solidFill>
                  <a:srgbClr val="FF0000"/>
                </a:solidFill>
                <a:latin typeface="KGNKLC+MicrosoftYaHei-Bold"/>
                <a:cs typeface="KGNKLC+MicrosoftYaHei-Bold"/>
              </a:rPr>
              <a:t>-</a:t>
            </a:r>
            <a:r>
              <a:rPr sz="2400" b="1">
                <a:solidFill>
                  <a:srgbClr val="FF0000"/>
                </a:solidFill>
                <a:latin typeface="JVLDWG+MicrosoftYaHei-Bold"/>
                <a:cs typeface="JVLDWG+MicrosoftYaHei-Bold"/>
              </a:rPr>
              <a:t>库房及冷冻（藏）设施</a:t>
            </a:r>
          </a:p>
        </p:txBody>
      </p:sp>
      <p:sp>
        <p:nvSpPr>
          <p:cNvPr id="4" name="object 4"/>
          <p:cNvSpPr txBox="1"/>
          <p:nvPr/>
        </p:nvSpPr>
        <p:spPr>
          <a:xfrm>
            <a:off x="1406652" y="1901096"/>
            <a:ext cx="10604569"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MSFIV+Wingdings-Regular"/>
                <a:cs typeface="UMSFIV+Wingdings-Regular"/>
              </a:rPr>
              <a:t>➢</a:t>
            </a:r>
            <a:r>
              <a:rPr sz="1600" spc="584">
                <a:solidFill>
                  <a:srgbClr val="000000"/>
                </a:solidFill>
                <a:latin typeface="Times New Roman"/>
                <a:cs typeface="Times New Roman"/>
              </a:rPr>
              <a:t> </a:t>
            </a:r>
            <a:r>
              <a:rPr sz="1600">
                <a:solidFill>
                  <a:srgbClr val="000000"/>
                </a:solidFill>
                <a:latin typeface="MCJBLJ+MicrosoftYaHei"/>
                <a:cs typeface="MCJBLJ+MicrosoftYaHei"/>
              </a:rPr>
              <a:t>冷冻柜、冷藏柜有明显的区分标识。冷冻、冷藏柜（库）设有</a:t>
            </a:r>
            <a:r>
              <a:rPr sz="1600">
                <a:solidFill>
                  <a:srgbClr val="FF0000"/>
                </a:solidFill>
                <a:latin typeface="MCJBLJ+MicrosoftYaHei"/>
                <a:cs typeface="MCJBLJ+MicrosoftYaHei"/>
              </a:rPr>
              <a:t>可正确显示内部温度的温度计</a:t>
            </a:r>
            <a:r>
              <a:rPr sz="1600">
                <a:solidFill>
                  <a:srgbClr val="000000"/>
                </a:solidFill>
                <a:latin typeface="MCJBLJ+MicrosoftYaHei"/>
                <a:cs typeface="MCJBLJ+MicrosoftYaHei"/>
              </a:rPr>
              <a:t>，宜设置</a:t>
            </a:r>
          </a:p>
          <a:p>
            <a:pPr marL="286512" marR="0">
              <a:lnSpc>
                <a:spcPts val="2106"/>
              </a:lnSpc>
              <a:spcBef>
                <a:spcPts val="1733"/>
              </a:spcBef>
              <a:spcAft>
                <a:spcPct val="0"/>
              </a:spcAft>
            </a:pPr>
            <a:r>
              <a:rPr sz="1600">
                <a:solidFill>
                  <a:srgbClr val="000000"/>
                </a:solidFill>
                <a:latin typeface="MCJBLJ+MicrosoftYaHei"/>
                <a:cs typeface="MCJBLJ+MicrosoftYaHei"/>
              </a:rPr>
              <a:t>外显式温度计。</a:t>
            </a:r>
            <a:r>
              <a:rPr sz="1600">
                <a:solidFill>
                  <a:srgbClr val="FF0000"/>
                </a:solidFill>
                <a:latin typeface="MCJBLJ+MicrosoftYaHei"/>
                <a:cs typeface="MCJBLJ+MicrosoftYaHei"/>
              </a:rPr>
              <a:t>冷藏环境温度的范围应在0℃～8℃。冷冻温度的范围宜低于－12℃。</a:t>
            </a:r>
          </a:p>
          <a:p>
            <a:pPr marL="0" marR="0">
              <a:lnSpc>
                <a:spcPts val="2106"/>
              </a:lnSpc>
              <a:spcBef>
                <a:spcPts val="1786"/>
              </a:spcBef>
              <a:spcAft>
                <a:spcPct val="0"/>
              </a:spcAft>
            </a:pPr>
            <a:r>
              <a:rPr sz="1600">
                <a:solidFill>
                  <a:srgbClr val="000000"/>
                </a:solidFill>
                <a:latin typeface="UMSFIV+Wingdings-Regular"/>
                <a:cs typeface="UMSFIV+Wingdings-Regular"/>
              </a:rPr>
              <a:t>➢</a:t>
            </a:r>
            <a:r>
              <a:rPr sz="1600" spc="584">
                <a:solidFill>
                  <a:srgbClr val="000000"/>
                </a:solidFill>
                <a:latin typeface="Times New Roman"/>
                <a:cs typeface="Times New Roman"/>
              </a:rPr>
              <a:t> </a:t>
            </a:r>
            <a:r>
              <a:rPr sz="1600">
                <a:solidFill>
                  <a:srgbClr val="000000"/>
                </a:solidFill>
                <a:latin typeface="MCJBLJ+MicrosoftYaHei"/>
                <a:cs typeface="MCJBLJ+MicrosoftYaHei"/>
              </a:rPr>
              <a:t>库房应设有通风、防潮及防止有害生物侵入的装置。</a:t>
            </a:r>
          </a:p>
        </p:txBody>
      </p:sp>
      <p:sp>
        <p:nvSpPr>
          <p:cNvPr id="5" name="object 5"/>
          <p:cNvSpPr txBox="1"/>
          <p:nvPr/>
        </p:nvSpPr>
        <p:spPr>
          <a:xfrm>
            <a:off x="1406652" y="3364517"/>
            <a:ext cx="10603889"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MSFIV+Wingdings-Regular"/>
                <a:cs typeface="UMSFIV+Wingdings-Regular"/>
              </a:rPr>
              <a:t>➢</a:t>
            </a:r>
            <a:r>
              <a:rPr sz="1600" spc="584">
                <a:solidFill>
                  <a:srgbClr val="000000"/>
                </a:solidFill>
                <a:latin typeface="Times New Roman"/>
                <a:cs typeface="Times New Roman"/>
              </a:rPr>
              <a:t> </a:t>
            </a:r>
            <a:r>
              <a:rPr sz="1600">
                <a:solidFill>
                  <a:srgbClr val="000000"/>
                </a:solidFill>
                <a:latin typeface="MCJBLJ+MicrosoftYaHei"/>
                <a:cs typeface="MCJBLJ+MicrosoftYaHei"/>
              </a:rPr>
              <a:t>同一库房内贮存不同类别食品和非食品（如食品包装材料等），</a:t>
            </a:r>
            <a:r>
              <a:rPr sz="1600">
                <a:solidFill>
                  <a:srgbClr val="FF0000"/>
                </a:solidFill>
                <a:latin typeface="MCJBLJ+MicrosoftYaHei"/>
                <a:cs typeface="MCJBLJ+MicrosoftYaHei"/>
              </a:rPr>
              <a:t>应分设存放区域</a:t>
            </a:r>
            <a:r>
              <a:rPr sz="1600">
                <a:solidFill>
                  <a:srgbClr val="000000"/>
                </a:solidFill>
                <a:latin typeface="MCJBLJ+MicrosoftYaHei"/>
                <a:cs typeface="MCJBLJ+MicrosoftYaHei"/>
              </a:rPr>
              <a:t>，</a:t>
            </a:r>
            <a:r>
              <a:rPr sz="1600">
                <a:solidFill>
                  <a:srgbClr val="FF0000"/>
                </a:solidFill>
                <a:latin typeface="MCJBLJ+MicrosoftYaHei"/>
                <a:cs typeface="MCJBLJ+MicrosoftYaHei"/>
              </a:rPr>
              <a:t>不同区域有明显的</a:t>
            </a:r>
          </a:p>
          <a:p>
            <a:pPr marL="286512" marR="0">
              <a:lnSpc>
                <a:spcPts val="2109"/>
              </a:lnSpc>
              <a:spcBef>
                <a:spcPts val="1730"/>
              </a:spcBef>
              <a:spcAft>
                <a:spcPct val="0"/>
              </a:spcAft>
            </a:pPr>
            <a:r>
              <a:rPr sz="1600">
                <a:solidFill>
                  <a:srgbClr val="FF0000"/>
                </a:solidFill>
                <a:latin typeface="MCJBLJ+MicrosoftYaHei"/>
                <a:cs typeface="MCJBLJ+MicrosoftYaHei"/>
              </a:rPr>
              <a:t>区分标识</a:t>
            </a:r>
            <a:r>
              <a:rPr sz="1600">
                <a:solidFill>
                  <a:srgbClr val="000000"/>
                </a:solidFill>
                <a:latin typeface="MCJBLJ+MicrosoftYaHei"/>
                <a:cs typeface="MCJBLJ+MicrosoftYaHei"/>
              </a:rPr>
              <a:t>。</a:t>
            </a:r>
          </a:p>
        </p:txBody>
      </p:sp>
      <p:sp>
        <p:nvSpPr>
          <p:cNvPr id="6" name="object 6"/>
          <p:cNvSpPr txBox="1"/>
          <p:nvPr/>
        </p:nvSpPr>
        <p:spPr>
          <a:xfrm>
            <a:off x="1406652" y="4340131"/>
            <a:ext cx="10745828"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MSFIV+Wingdings-Regular"/>
                <a:cs typeface="UMSFIV+Wingdings-Regular"/>
              </a:rPr>
              <a:t>➢</a:t>
            </a:r>
            <a:r>
              <a:rPr sz="1600" spc="584">
                <a:solidFill>
                  <a:srgbClr val="000000"/>
                </a:solidFill>
                <a:latin typeface="Times New Roman"/>
                <a:cs typeface="Times New Roman"/>
              </a:rPr>
              <a:t> </a:t>
            </a:r>
            <a:r>
              <a:rPr sz="1600">
                <a:solidFill>
                  <a:srgbClr val="000000"/>
                </a:solidFill>
                <a:latin typeface="MCJBLJ+MicrosoftYaHei"/>
                <a:cs typeface="MCJBLJ+MicrosoftYaHei"/>
              </a:rPr>
              <a:t>库房内应设置足够数量的存放架，其结构及位置能使贮存的食品和物品离墙离地，</a:t>
            </a:r>
            <a:r>
              <a:rPr sz="1600">
                <a:solidFill>
                  <a:srgbClr val="FF0000"/>
                </a:solidFill>
                <a:latin typeface="MCJBLJ+MicrosoftYaHei"/>
                <a:cs typeface="MCJBLJ+MicrosoftYaHei"/>
              </a:rPr>
              <a:t>距离地面</a:t>
            </a:r>
            <a:r>
              <a:rPr sz="1600" b="1">
                <a:solidFill>
                  <a:srgbClr val="FF0000"/>
                </a:solidFill>
                <a:latin typeface="JVLDWG+MicrosoftYaHei-Bold"/>
                <a:cs typeface="JVLDWG+MicrosoftYaHei-Bold"/>
              </a:rPr>
              <a:t>应</a:t>
            </a:r>
            <a:r>
              <a:rPr sz="1600">
                <a:solidFill>
                  <a:srgbClr val="FF0000"/>
                </a:solidFill>
                <a:latin typeface="MCJBLJ+MicrosoftYaHei"/>
                <a:cs typeface="MCJBLJ+MicrosoftYaHei"/>
              </a:rPr>
              <a:t>在</a:t>
            </a:r>
            <a:r>
              <a:rPr sz="1600">
                <a:solidFill>
                  <a:srgbClr val="FF0000"/>
                </a:solidFill>
                <a:latin typeface="REJFIG+MicrosoftYaHei"/>
                <a:cs typeface="REJFIG+MicrosoftYaHei"/>
              </a:rPr>
              <a:t>10cm</a:t>
            </a:r>
          </a:p>
          <a:p>
            <a:pPr marL="286512" marR="0">
              <a:lnSpc>
                <a:spcPts val="2106"/>
              </a:lnSpc>
              <a:spcBef>
                <a:spcPts val="1733"/>
              </a:spcBef>
              <a:spcAft>
                <a:spcPct val="0"/>
              </a:spcAft>
            </a:pPr>
            <a:r>
              <a:rPr sz="1600">
                <a:solidFill>
                  <a:srgbClr val="FF0000"/>
                </a:solidFill>
                <a:latin typeface="MCJBLJ+MicrosoftYaHei"/>
                <a:cs typeface="MCJBLJ+MicrosoftYaHei"/>
              </a:rPr>
              <a:t>以上</a:t>
            </a:r>
            <a:r>
              <a:rPr sz="1600">
                <a:solidFill>
                  <a:srgbClr val="000000"/>
                </a:solidFill>
                <a:latin typeface="MCJBLJ+MicrosoftYaHei"/>
                <a:cs typeface="MCJBLJ+MicrosoftYaHei"/>
              </a:rPr>
              <a:t>，</a:t>
            </a:r>
            <a:r>
              <a:rPr sz="1600">
                <a:solidFill>
                  <a:srgbClr val="FF0000"/>
                </a:solidFill>
                <a:latin typeface="MCJBLJ+MicrosoftYaHei"/>
                <a:cs typeface="MCJBLJ+MicrosoftYaHei"/>
              </a:rPr>
              <a:t>距离墙壁</a:t>
            </a:r>
            <a:r>
              <a:rPr sz="1600" b="1">
                <a:solidFill>
                  <a:srgbClr val="FF0000"/>
                </a:solidFill>
                <a:latin typeface="JVLDWG+MicrosoftYaHei-Bold"/>
                <a:cs typeface="JVLDWG+MicrosoftYaHei-Bold"/>
              </a:rPr>
              <a:t>宜</a:t>
            </a:r>
            <a:r>
              <a:rPr sz="1600">
                <a:solidFill>
                  <a:srgbClr val="FF0000"/>
                </a:solidFill>
                <a:latin typeface="MCJBLJ+MicrosoftYaHei"/>
                <a:cs typeface="MCJBLJ+MicrosoftYaHei"/>
              </a:rPr>
              <a:t>在</a:t>
            </a:r>
            <a:r>
              <a:rPr sz="1600">
                <a:solidFill>
                  <a:srgbClr val="FF0000"/>
                </a:solidFill>
                <a:latin typeface="REJFIG+MicrosoftYaHei"/>
                <a:cs typeface="REJFIG+MicrosoftYaHei"/>
              </a:rPr>
              <a:t>10cm</a:t>
            </a:r>
            <a:r>
              <a:rPr sz="1600">
                <a:solidFill>
                  <a:srgbClr val="FF0000"/>
                </a:solidFill>
                <a:latin typeface="MCJBLJ+MicrosoftYaHei"/>
                <a:cs typeface="MCJBLJ+MicrosoftYaHei"/>
              </a:rPr>
              <a:t>以上</a:t>
            </a:r>
            <a:r>
              <a:rPr sz="1600">
                <a:solidFill>
                  <a:srgbClr val="000000"/>
                </a:solidFill>
                <a:latin typeface="MCJBLJ+MicrosoftYaHei"/>
                <a:cs typeface="MCJBLJ+MicrosoftYaHei"/>
              </a:rPr>
              <a:t>。</a:t>
            </a:r>
          </a:p>
        </p:txBody>
      </p:sp>
      <p:sp>
        <p:nvSpPr>
          <p:cNvPr id="7" name="object 7"/>
          <p:cNvSpPr txBox="1"/>
          <p:nvPr/>
        </p:nvSpPr>
        <p:spPr>
          <a:xfrm>
            <a:off x="1406652" y="5315168"/>
            <a:ext cx="7332498"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UMSFIV+Wingdings-Regular"/>
                <a:cs typeface="UMSFIV+Wingdings-Regular"/>
              </a:rPr>
              <a:t>➢</a:t>
            </a:r>
            <a:r>
              <a:rPr sz="1600" spc="584">
                <a:solidFill>
                  <a:srgbClr val="000000"/>
                </a:solidFill>
                <a:latin typeface="Times New Roman"/>
                <a:cs typeface="Times New Roman"/>
              </a:rPr>
              <a:t> </a:t>
            </a:r>
            <a:r>
              <a:rPr sz="1600">
                <a:solidFill>
                  <a:srgbClr val="000000"/>
                </a:solidFill>
                <a:latin typeface="MCJBLJ+MicrosoftYaHei"/>
                <a:cs typeface="MCJBLJ+MicrosoftYaHei"/>
              </a:rPr>
              <a:t>设有存放清洗消毒工具和洗涤剂、消毒剂等物品的</a:t>
            </a:r>
            <a:r>
              <a:rPr sz="1600">
                <a:solidFill>
                  <a:srgbClr val="FF0000"/>
                </a:solidFill>
                <a:latin typeface="MCJBLJ+MicrosoftYaHei"/>
                <a:cs typeface="MCJBLJ+MicrosoftYaHei"/>
              </a:rPr>
              <a:t>独立隔间或区域</a:t>
            </a:r>
            <a:r>
              <a:rPr sz="1600">
                <a:solidFill>
                  <a:srgbClr val="000000"/>
                </a:solidFill>
                <a:latin typeface="MCJBLJ+MicrosoftYaHei"/>
                <a:cs typeface="MCJBLJ+MicrosoftYaHei"/>
              </a:rPr>
              <a: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5908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QMRNPF+MicrosoftYaHei-Bold"/>
                <a:cs typeface="QMRNPF+MicrosoftYaHei-Bold"/>
              </a:rPr>
              <a:t>货架分区分色：</a:t>
            </a:r>
          </a:p>
        </p:txBody>
      </p:sp>
      <p:sp>
        <p:nvSpPr>
          <p:cNvPr id="4" name="object 4"/>
          <p:cNvSpPr txBox="1"/>
          <p:nvPr/>
        </p:nvSpPr>
        <p:spPr>
          <a:xfrm>
            <a:off x="1253642" y="1771085"/>
            <a:ext cx="2265908"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000000"/>
                </a:solidFill>
                <a:latin typeface="QMRNPF+MicrosoftYaHei-Bold"/>
                <a:cs typeface="QMRNPF+MicrosoftYaHei-Bold"/>
              </a:rPr>
              <a:t>五花肉</a:t>
            </a:r>
            <a:r>
              <a:rPr sz="2000" b="1" spc="2318">
                <a:solidFill>
                  <a:srgbClr val="000000"/>
                </a:solidFill>
                <a:latin typeface="Times New Roman"/>
                <a:cs typeface="Times New Roman"/>
              </a:rPr>
              <a:t> </a:t>
            </a:r>
            <a:r>
              <a:rPr sz="2000" b="1">
                <a:solidFill>
                  <a:srgbClr val="000000"/>
                </a:solidFill>
                <a:latin typeface="QMRNPF+MicrosoftYaHei-Bold"/>
                <a:cs typeface="QMRNPF+MicrosoftYaHei-Bold"/>
              </a:rPr>
              <a:t>猪肉馅</a:t>
            </a:r>
          </a:p>
        </p:txBody>
      </p:sp>
      <p:sp>
        <p:nvSpPr>
          <p:cNvPr id="5" name="object 5"/>
          <p:cNvSpPr txBox="1"/>
          <p:nvPr/>
        </p:nvSpPr>
        <p:spPr>
          <a:xfrm>
            <a:off x="3860546" y="1771085"/>
            <a:ext cx="2139442" cy="2139051"/>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000000"/>
                </a:solidFill>
                <a:latin typeface="QMRNPF+MicrosoftYaHei-Bold"/>
                <a:cs typeface="QMRNPF+MicrosoftYaHei-Bold"/>
              </a:rPr>
              <a:t>虾仁</a:t>
            </a:r>
            <a:r>
              <a:rPr sz="2000" b="1" spc="3325">
                <a:solidFill>
                  <a:srgbClr val="000000"/>
                </a:solidFill>
                <a:latin typeface="Times New Roman"/>
                <a:cs typeface="Times New Roman"/>
              </a:rPr>
              <a:t> </a:t>
            </a:r>
            <a:r>
              <a:rPr sz="2000" b="1">
                <a:solidFill>
                  <a:srgbClr val="000000"/>
                </a:solidFill>
                <a:latin typeface="QMRNPF+MicrosoftYaHei-Bold"/>
                <a:cs typeface="QMRNPF+MicrosoftYaHei-Bold"/>
              </a:rPr>
              <a:t>巴沙鱼</a:t>
            </a:r>
          </a:p>
          <a:p>
            <a:pPr marL="0" marR="0">
              <a:lnSpc>
                <a:spcPts val="2644"/>
              </a:lnSpc>
              <a:spcBef>
                <a:spcPts val="8553"/>
              </a:spcBef>
              <a:spcAft>
                <a:spcPct val="0"/>
              </a:spcAft>
            </a:pPr>
            <a:r>
              <a:rPr sz="2000" b="1">
                <a:solidFill>
                  <a:srgbClr val="000000"/>
                </a:solidFill>
                <a:latin typeface="QMRNPF+MicrosoftYaHei-Bold"/>
                <a:cs typeface="QMRNPF+MicrosoftYaHei-Bold"/>
              </a:rPr>
              <a:t>扇贝</a:t>
            </a:r>
            <a:r>
              <a:rPr sz="2000" b="1" spc="3318">
                <a:solidFill>
                  <a:srgbClr val="000000"/>
                </a:solidFill>
                <a:latin typeface="Times New Roman"/>
                <a:cs typeface="Times New Roman"/>
              </a:rPr>
              <a:t> </a:t>
            </a:r>
            <a:r>
              <a:rPr sz="2000" b="1">
                <a:solidFill>
                  <a:srgbClr val="000000"/>
                </a:solidFill>
                <a:latin typeface="QMRNPF+MicrosoftYaHei-Bold"/>
                <a:cs typeface="QMRNPF+MicrosoftYaHei-Bold"/>
              </a:rPr>
              <a:t>臭鳜鱼</a:t>
            </a:r>
          </a:p>
        </p:txBody>
      </p:sp>
      <p:sp>
        <p:nvSpPr>
          <p:cNvPr id="6" name="object 6"/>
          <p:cNvSpPr txBox="1"/>
          <p:nvPr/>
        </p:nvSpPr>
        <p:spPr>
          <a:xfrm>
            <a:off x="6710426" y="1771085"/>
            <a:ext cx="890955" cy="3543370"/>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000000"/>
                </a:solidFill>
                <a:latin typeface="QMRNPF+MicrosoftYaHei-Bold"/>
                <a:cs typeface="QMRNPF+MicrosoftYaHei-Bold"/>
              </a:rPr>
              <a:t>菠菜</a:t>
            </a:r>
          </a:p>
          <a:p>
            <a:pPr marL="0" marR="0">
              <a:lnSpc>
                <a:spcPts val="2644"/>
              </a:lnSpc>
              <a:spcBef>
                <a:spcPts val="8553"/>
              </a:spcBef>
              <a:spcAft>
                <a:spcPct val="0"/>
              </a:spcAft>
            </a:pPr>
            <a:r>
              <a:rPr sz="2000" b="1">
                <a:solidFill>
                  <a:srgbClr val="000000"/>
                </a:solidFill>
                <a:latin typeface="QMRNPF+MicrosoftYaHei-Bold"/>
                <a:cs typeface="QMRNPF+MicrosoftYaHei-Bold"/>
              </a:rPr>
              <a:t>茄子</a:t>
            </a:r>
          </a:p>
          <a:p>
            <a:pPr marL="634" marR="0">
              <a:lnSpc>
                <a:spcPts val="2648"/>
              </a:lnSpc>
              <a:spcBef>
                <a:spcPts val="8458"/>
              </a:spcBef>
              <a:spcAft>
                <a:spcPct val="0"/>
              </a:spcAft>
            </a:pPr>
            <a:r>
              <a:rPr sz="2000" b="1">
                <a:solidFill>
                  <a:srgbClr val="000000"/>
                </a:solidFill>
                <a:latin typeface="QMRNPF+MicrosoftYaHei-Bold"/>
                <a:cs typeface="QMRNPF+MicrosoftYaHei-Bold"/>
              </a:rPr>
              <a:t>大蒜</a:t>
            </a:r>
          </a:p>
        </p:txBody>
      </p:sp>
      <p:sp>
        <p:nvSpPr>
          <p:cNvPr id="7" name="object 7"/>
          <p:cNvSpPr txBox="1"/>
          <p:nvPr/>
        </p:nvSpPr>
        <p:spPr>
          <a:xfrm>
            <a:off x="7830946" y="1771085"/>
            <a:ext cx="890904" cy="3543370"/>
          </a:xfrm>
          <a:prstGeom prst="rect">
            <a:avLst/>
          </a:prstGeom>
        </p:spPr>
        <p:txBody>
          <a:bodyPr vert="horz" wrap="square" lIns="0" tIns="0" rIns="0" bIns="0" rtlCol="0">
            <a:spAutoFit/>
          </a:bodyPr>
          <a:lstStyle/>
          <a:p>
            <a:pPr marL="889" marR="0">
              <a:lnSpc>
                <a:spcPts val="2644"/>
              </a:lnSpc>
              <a:spcBef>
                <a:spcPct val="0"/>
              </a:spcBef>
              <a:spcAft>
                <a:spcPct val="0"/>
              </a:spcAft>
            </a:pPr>
            <a:r>
              <a:rPr sz="2000" b="1">
                <a:solidFill>
                  <a:srgbClr val="000000"/>
                </a:solidFill>
                <a:latin typeface="QMRNPF+MicrosoftYaHei-Bold"/>
                <a:cs typeface="QMRNPF+MicrosoftYaHei-Bold"/>
              </a:rPr>
              <a:t>生菜</a:t>
            </a:r>
          </a:p>
          <a:p>
            <a:pPr marL="0" marR="0">
              <a:lnSpc>
                <a:spcPts val="2644"/>
              </a:lnSpc>
              <a:spcBef>
                <a:spcPts val="8553"/>
              </a:spcBef>
              <a:spcAft>
                <a:spcPct val="0"/>
              </a:spcAft>
            </a:pPr>
            <a:r>
              <a:rPr sz="2000" b="1">
                <a:solidFill>
                  <a:srgbClr val="000000"/>
                </a:solidFill>
                <a:latin typeface="QMRNPF+MicrosoftYaHei-Bold"/>
                <a:cs typeface="QMRNPF+MicrosoftYaHei-Bold"/>
              </a:rPr>
              <a:t>大葱</a:t>
            </a:r>
          </a:p>
          <a:p>
            <a:pPr marL="0" marR="0">
              <a:lnSpc>
                <a:spcPts val="2648"/>
              </a:lnSpc>
              <a:spcBef>
                <a:spcPts val="8458"/>
              </a:spcBef>
              <a:spcAft>
                <a:spcPct val="0"/>
              </a:spcAft>
            </a:pPr>
            <a:r>
              <a:rPr sz="2000" b="1">
                <a:solidFill>
                  <a:srgbClr val="000000"/>
                </a:solidFill>
                <a:latin typeface="QMRNPF+MicrosoftYaHei-Bold"/>
                <a:cs typeface="QMRNPF+MicrosoftYaHei-Bold"/>
              </a:rPr>
              <a:t>生姜</a:t>
            </a:r>
          </a:p>
        </p:txBody>
      </p:sp>
      <p:sp>
        <p:nvSpPr>
          <p:cNvPr id="8" name="object 8"/>
          <p:cNvSpPr txBox="1"/>
          <p:nvPr/>
        </p:nvSpPr>
        <p:spPr>
          <a:xfrm>
            <a:off x="9060815" y="1771085"/>
            <a:ext cx="2138095" cy="3543370"/>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000000"/>
                </a:solidFill>
                <a:latin typeface="QMRNPF+MicrosoftYaHei-Bold"/>
                <a:cs typeface="QMRNPF+MicrosoftYaHei-Bold"/>
              </a:rPr>
              <a:t>雪花粉</a:t>
            </a:r>
            <a:r>
              <a:rPr sz="2000" b="1" spc="3313">
                <a:solidFill>
                  <a:srgbClr val="000000"/>
                </a:solidFill>
                <a:latin typeface="Times New Roman"/>
                <a:cs typeface="Times New Roman"/>
              </a:rPr>
              <a:t> </a:t>
            </a:r>
            <a:r>
              <a:rPr sz="2000" b="1">
                <a:solidFill>
                  <a:srgbClr val="000000"/>
                </a:solidFill>
                <a:latin typeface="QMRNPF+MicrosoftYaHei-Bold"/>
                <a:cs typeface="QMRNPF+MicrosoftYaHei-Bold"/>
              </a:rPr>
              <a:t>香米</a:t>
            </a:r>
          </a:p>
          <a:p>
            <a:pPr marL="0" marR="0">
              <a:lnSpc>
                <a:spcPts val="2644"/>
              </a:lnSpc>
              <a:spcBef>
                <a:spcPts val="8553"/>
              </a:spcBef>
              <a:spcAft>
                <a:spcPct val="0"/>
              </a:spcAft>
            </a:pPr>
            <a:r>
              <a:rPr sz="2000" b="1">
                <a:solidFill>
                  <a:srgbClr val="000000"/>
                </a:solidFill>
                <a:latin typeface="QMRNPF+MicrosoftYaHei-Bold"/>
                <a:cs typeface="QMRNPF+MicrosoftYaHei-Bold"/>
              </a:rPr>
              <a:t>番茄酱</a:t>
            </a:r>
            <a:r>
              <a:rPr sz="2000" b="1" spc="3309">
                <a:solidFill>
                  <a:srgbClr val="000000"/>
                </a:solidFill>
                <a:latin typeface="Times New Roman"/>
                <a:cs typeface="Times New Roman"/>
              </a:rPr>
              <a:t> </a:t>
            </a:r>
            <a:r>
              <a:rPr sz="2000" b="1">
                <a:solidFill>
                  <a:srgbClr val="000000"/>
                </a:solidFill>
                <a:latin typeface="QMRNPF+MicrosoftYaHei-Bold"/>
                <a:cs typeface="QMRNPF+MicrosoftYaHei-Bold"/>
              </a:rPr>
              <a:t>酱油</a:t>
            </a:r>
          </a:p>
          <a:p>
            <a:pPr marL="889" marR="0">
              <a:lnSpc>
                <a:spcPts val="2648"/>
              </a:lnSpc>
              <a:spcBef>
                <a:spcPts val="8458"/>
              </a:spcBef>
              <a:spcAft>
                <a:spcPct val="0"/>
              </a:spcAft>
            </a:pPr>
            <a:r>
              <a:rPr sz="2000" b="1">
                <a:solidFill>
                  <a:srgbClr val="000000"/>
                </a:solidFill>
                <a:latin typeface="QMRNPF+MicrosoftYaHei-Bold"/>
                <a:cs typeface="QMRNPF+MicrosoftYaHei-Bold"/>
              </a:rPr>
              <a:t>大豆油</a:t>
            </a:r>
            <a:r>
              <a:rPr sz="2000" b="1" spc="3302">
                <a:solidFill>
                  <a:srgbClr val="000000"/>
                </a:solidFill>
                <a:latin typeface="Times New Roman"/>
                <a:cs typeface="Times New Roman"/>
              </a:rPr>
              <a:t> </a:t>
            </a:r>
            <a:r>
              <a:rPr sz="2000" b="1">
                <a:solidFill>
                  <a:srgbClr val="000000"/>
                </a:solidFill>
                <a:latin typeface="QMRNPF+MicrosoftYaHei-Bold"/>
                <a:cs typeface="QMRNPF+MicrosoftYaHei-Bold"/>
              </a:rPr>
              <a:t>香油</a:t>
            </a:r>
          </a:p>
        </p:txBody>
      </p:sp>
      <p:sp>
        <p:nvSpPr>
          <p:cNvPr id="9" name="object 9"/>
          <p:cNvSpPr txBox="1"/>
          <p:nvPr/>
        </p:nvSpPr>
        <p:spPr>
          <a:xfrm>
            <a:off x="1380108" y="3193231"/>
            <a:ext cx="2138807" cy="717794"/>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000000"/>
                </a:solidFill>
                <a:latin typeface="QMRNPF+MicrosoftYaHei-Bold"/>
                <a:cs typeface="QMRNPF+MicrosoftYaHei-Bold"/>
              </a:rPr>
              <a:t>牛腩</a:t>
            </a:r>
            <a:r>
              <a:rPr sz="2000" b="1" spc="3320">
                <a:solidFill>
                  <a:srgbClr val="000000"/>
                </a:solidFill>
                <a:latin typeface="Times New Roman"/>
                <a:cs typeface="Times New Roman"/>
              </a:rPr>
              <a:t> </a:t>
            </a:r>
            <a:r>
              <a:rPr sz="2000" b="1">
                <a:solidFill>
                  <a:srgbClr val="000000"/>
                </a:solidFill>
                <a:latin typeface="QMRNPF+MicrosoftYaHei-Bold"/>
                <a:cs typeface="QMRNPF+MicrosoftYaHei-Bold"/>
              </a:rPr>
              <a:t>牛外脊</a:t>
            </a:r>
          </a:p>
        </p:txBody>
      </p:sp>
      <p:sp>
        <p:nvSpPr>
          <p:cNvPr id="10" name="object 10"/>
          <p:cNvSpPr txBox="1"/>
          <p:nvPr/>
        </p:nvSpPr>
        <p:spPr>
          <a:xfrm>
            <a:off x="1380997" y="4444113"/>
            <a:ext cx="2010206" cy="1022282"/>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000000"/>
                </a:solidFill>
                <a:latin typeface="QMRNPF+MicrosoftYaHei-Bold"/>
                <a:cs typeface="QMRNPF+MicrosoftYaHei-Bold"/>
              </a:rPr>
              <a:t>带皮</a:t>
            </a:r>
          </a:p>
          <a:p>
            <a:pPr marL="1119886" marR="0">
              <a:lnSpc>
                <a:spcPts val="1205"/>
              </a:lnSpc>
              <a:spcBef>
                <a:spcPct val="0"/>
              </a:spcBef>
              <a:spcAft>
                <a:spcPct val="0"/>
              </a:spcAft>
            </a:pPr>
            <a:r>
              <a:rPr sz="2000" b="1">
                <a:solidFill>
                  <a:srgbClr val="000000"/>
                </a:solidFill>
                <a:latin typeface="QMRNPF+MicrosoftYaHei-Bold"/>
                <a:cs typeface="QMRNPF+MicrosoftYaHei-Bold"/>
              </a:rPr>
              <a:t>鸭翅</a:t>
            </a:r>
          </a:p>
          <a:p>
            <a:pPr marL="0" marR="0">
              <a:lnSpc>
                <a:spcPts val="1196"/>
              </a:lnSpc>
              <a:spcBef>
                <a:spcPct val="0"/>
              </a:spcBef>
              <a:spcAft>
                <a:spcPct val="0"/>
              </a:spcAft>
            </a:pPr>
            <a:r>
              <a:rPr sz="2000" b="1">
                <a:solidFill>
                  <a:srgbClr val="000000"/>
                </a:solidFill>
                <a:latin typeface="QMRNPF+MicrosoftYaHei-Bold"/>
                <a:cs typeface="QMRNPF+MicrosoftYaHei-Bold"/>
              </a:rPr>
              <a:t>鸡腿</a:t>
            </a:r>
          </a:p>
        </p:txBody>
      </p:sp>
      <p:sp>
        <p:nvSpPr>
          <p:cNvPr id="11" name="object 11"/>
          <p:cNvSpPr txBox="1"/>
          <p:nvPr/>
        </p:nvSpPr>
        <p:spPr>
          <a:xfrm>
            <a:off x="3861561" y="4597148"/>
            <a:ext cx="890625" cy="717308"/>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000000"/>
                </a:solidFill>
                <a:latin typeface="QMRNPF+MicrosoftYaHei-Bold"/>
                <a:cs typeface="QMRNPF+MicrosoftYaHei-Bold"/>
              </a:rPr>
              <a:t>龙虾</a:t>
            </a:r>
          </a:p>
        </p:txBody>
      </p:sp>
      <p:sp>
        <p:nvSpPr>
          <p:cNvPr id="12" name="object 12"/>
          <p:cNvSpPr txBox="1"/>
          <p:nvPr/>
        </p:nvSpPr>
        <p:spPr>
          <a:xfrm>
            <a:off x="4981066" y="4597148"/>
            <a:ext cx="890625" cy="717308"/>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000000"/>
                </a:solidFill>
                <a:latin typeface="QMRNPF+MicrosoftYaHei-Bold"/>
                <a:cs typeface="QMRNPF+MicrosoftYaHei-Bold"/>
              </a:rPr>
              <a:t>草鱼</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03525" y="1492827"/>
            <a:ext cx="7360919"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KDDMEN+MicrosoftYaHei-Bold"/>
                <a:cs typeface="KDDMEN+MicrosoftYaHei-Bold"/>
              </a:rPr>
              <a:t>下列关于餐饮库房管理的要求，说法错误的是：</a:t>
            </a:r>
          </a:p>
        </p:txBody>
      </p:sp>
      <p:sp>
        <p:nvSpPr>
          <p:cNvPr id="4" name="object 4"/>
          <p:cNvSpPr txBox="1"/>
          <p:nvPr/>
        </p:nvSpPr>
        <p:spPr>
          <a:xfrm>
            <a:off x="3105276" y="2588098"/>
            <a:ext cx="5525584" cy="1450845"/>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GGQVTR+MicrosoftYaHei-Bold"/>
                <a:cs typeface="GGQVTR+MicrosoftYaHei-Bold"/>
              </a:rPr>
              <a:t>A</a:t>
            </a:r>
            <a:r>
              <a:rPr sz="1600" b="1">
                <a:solidFill>
                  <a:srgbClr val="FFFFFF"/>
                </a:solidFill>
                <a:latin typeface="KDDMEN+MicrosoftYaHei-Bold"/>
                <a:cs typeface="KDDMEN+MicrosoftYaHei-Bold"/>
              </a:rPr>
              <a:t>、冷冻库、冷藏库需设置温度计，以便温度控制</a:t>
            </a:r>
          </a:p>
          <a:p>
            <a:pPr marL="0" marR="0">
              <a:lnSpc>
                <a:spcPts val="2106"/>
              </a:lnSpc>
              <a:spcBef>
                <a:spcPts val="1352"/>
              </a:spcBef>
              <a:spcAft>
                <a:spcPct val="0"/>
              </a:spcAft>
            </a:pPr>
            <a:r>
              <a:rPr sz="1600" b="1">
                <a:solidFill>
                  <a:srgbClr val="FFFFFF"/>
                </a:solidFill>
                <a:latin typeface="GGQVTR+MicrosoftYaHei-Bold"/>
                <a:cs typeface="GGQVTR+MicrosoftYaHei-Bold"/>
              </a:rPr>
              <a:t>B</a:t>
            </a:r>
            <a:r>
              <a:rPr sz="1600" b="1">
                <a:solidFill>
                  <a:srgbClr val="FFFFFF"/>
                </a:solidFill>
                <a:latin typeface="KDDMEN+MicrosoftYaHei-Bold"/>
                <a:cs typeface="KDDMEN+MicrosoftYaHei-Bold"/>
              </a:rPr>
              <a:t>、同一库房内的生菜和生猪肉应分区域或分货架存放</a:t>
            </a:r>
          </a:p>
          <a:p>
            <a:pPr marL="0" marR="0">
              <a:lnSpc>
                <a:spcPts val="2106"/>
              </a:lnSpc>
              <a:spcBef>
                <a:spcPts val="1349"/>
              </a:spcBef>
              <a:spcAft>
                <a:spcPct val="0"/>
              </a:spcAft>
            </a:pPr>
            <a:r>
              <a:rPr sz="1600" b="1">
                <a:solidFill>
                  <a:srgbClr val="FFFFFF"/>
                </a:solidFill>
                <a:latin typeface="GGQVTR+MicrosoftYaHei-Bold"/>
                <a:cs typeface="GGQVTR+MicrosoftYaHei-Bold"/>
              </a:rPr>
              <a:t>C</a:t>
            </a:r>
            <a:r>
              <a:rPr sz="1600" b="1">
                <a:solidFill>
                  <a:srgbClr val="FFFFFF"/>
                </a:solidFill>
                <a:latin typeface="KDDMEN+MicrosoftYaHei-Bold"/>
                <a:cs typeface="KDDMEN+MicrosoftYaHei-Bold"/>
              </a:rPr>
              <a:t>、贮存的食品应离地</a:t>
            </a:r>
            <a:r>
              <a:rPr sz="1600" b="1">
                <a:solidFill>
                  <a:srgbClr val="FFFFFF"/>
                </a:solidFill>
                <a:latin typeface="GGQVTR+MicrosoftYaHei-Bold"/>
                <a:cs typeface="GGQVTR+MicrosoftYaHei-Bold"/>
              </a:rPr>
              <a:t>10cm</a:t>
            </a:r>
            <a:r>
              <a:rPr sz="1600" b="1">
                <a:solidFill>
                  <a:srgbClr val="FFFFFF"/>
                </a:solidFill>
                <a:latin typeface="KDDMEN+MicrosoftYaHei-Bold"/>
                <a:cs typeface="KDDMEN+MicrosoftYaHei-Bold"/>
              </a:rPr>
              <a:t>以上存放</a:t>
            </a:r>
          </a:p>
        </p:txBody>
      </p:sp>
      <p:sp>
        <p:nvSpPr>
          <p:cNvPr id="5" name="object 5"/>
          <p:cNvSpPr txBox="1"/>
          <p:nvPr/>
        </p:nvSpPr>
        <p:spPr>
          <a:xfrm>
            <a:off x="3105276" y="3905215"/>
            <a:ext cx="3857335"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b="1">
                <a:solidFill>
                  <a:srgbClr val="FFFFFF"/>
                </a:solidFill>
                <a:latin typeface="GGQVTR+MicrosoftYaHei-Bold"/>
                <a:cs typeface="GGQVTR+MicrosoftYaHei-Bold"/>
              </a:rPr>
              <a:t>D</a:t>
            </a:r>
            <a:r>
              <a:rPr sz="1600" b="1">
                <a:solidFill>
                  <a:srgbClr val="FFFFFF"/>
                </a:solidFill>
                <a:latin typeface="KDDMEN+MicrosoftYaHei-Bold"/>
                <a:cs typeface="KDDMEN+MicrosoftYaHei-Bold"/>
              </a:rPr>
              <a:t>、贮存的食品应离墙</a:t>
            </a:r>
            <a:r>
              <a:rPr sz="1600" b="1">
                <a:solidFill>
                  <a:srgbClr val="FFFFFF"/>
                </a:solidFill>
                <a:latin typeface="GGQVTR+MicrosoftYaHei-Bold"/>
                <a:cs typeface="GGQVTR+MicrosoftYaHei-Bold"/>
              </a:rPr>
              <a:t>10cm</a:t>
            </a:r>
            <a:r>
              <a:rPr sz="1600" b="1">
                <a:solidFill>
                  <a:srgbClr val="FFFFFF"/>
                </a:solidFill>
                <a:latin typeface="KDDMEN+MicrosoftYaHei-Bold"/>
                <a:cs typeface="KDDMEN+MicrosoftYaHei-Bold"/>
              </a:rPr>
              <a:t>以上存放</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36360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HKAIUH+MicrosoftYaHei-Bold"/>
                <a:cs typeface="HKAIUH+MicrosoftYaHei-Bold"/>
              </a:rPr>
              <a:t>设施要求</a:t>
            </a:r>
            <a:r>
              <a:rPr sz="2400" b="1">
                <a:solidFill>
                  <a:srgbClr val="FF0000"/>
                </a:solidFill>
                <a:latin typeface="VKSPRT+MicrosoftYaHei-Bold"/>
                <a:cs typeface="VKSPRT+MicrosoftYaHei-Bold"/>
              </a:rPr>
              <a:t>-</a:t>
            </a:r>
            <a:r>
              <a:rPr sz="2400" b="1">
                <a:solidFill>
                  <a:srgbClr val="FF0000"/>
                </a:solidFill>
                <a:latin typeface="HKAIUH+MicrosoftYaHei-Bold"/>
                <a:cs typeface="HKAIUH+MicrosoftYaHei-Bold"/>
              </a:rPr>
              <a:t>加工制作设备设施</a:t>
            </a:r>
          </a:p>
        </p:txBody>
      </p:sp>
      <p:sp>
        <p:nvSpPr>
          <p:cNvPr id="4" name="object 4"/>
          <p:cNvSpPr txBox="1"/>
          <p:nvPr/>
        </p:nvSpPr>
        <p:spPr>
          <a:xfrm>
            <a:off x="1405763" y="2177575"/>
            <a:ext cx="8965454"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PWPJCU+Wingdings-Regular"/>
                <a:cs typeface="PWPJCU+Wingdings-Regular"/>
              </a:rPr>
              <a:t>➢</a:t>
            </a:r>
            <a:r>
              <a:rPr sz="1600" spc="584">
                <a:solidFill>
                  <a:srgbClr val="000000"/>
                </a:solidFill>
                <a:latin typeface="Times New Roman"/>
                <a:cs typeface="Times New Roman"/>
              </a:rPr>
              <a:t> </a:t>
            </a:r>
            <a:r>
              <a:rPr sz="1600">
                <a:solidFill>
                  <a:srgbClr val="000000"/>
                </a:solidFill>
                <a:latin typeface="IBRDMR+MicrosoftYaHei"/>
                <a:cs typeface="IBRDMR+MicrosoftYaHei"/>
              </a:rPr>
              <a:t>根据加工制作食品的需要，配备相应的设施、设备、容器、工具等。不得将加工制作</a:t>
            </a:r>
          </a:p>
          <a:p>
            <a:pPr marL="286511" marR="0">
              <a:lnSpc>
                <a:spcPts val="2106"/>
              </a:lnSpc>
              <a:spcBef>
                <a:spcPts val="1733"/>
              </a:spcBef>
              <a:spcAft>
                <a:spcPct val="0"/>
              </a:spcAft>
            </a:pPr>
            <a:r>
              <a:rPr sz="1600">
                <a:solidFill>
                  <a:srgbClr val="000000"/>
                </a:solidFill>
                <a:latin typeface="IBRDMR+MicrosoftYaHei"/>
                <a:cs typeface="IBRDMR+MicrosoftYaHei"/>
              </a:rPr>
              <a:t>食品的设施、设备、容器、工具用于与加工制作食品无关的用途。</a:t>
            </a:r>
          </a:p>
        </p:txBody>
      </p:sp>
      <p:sp>
        <p:nvSpPr>
          <p:cNvPr id="5" name="object 5"/>
          <p:cNvSpPr txBox="1"/>
          <p:nvPr/>
        </p:nvSpPr>
        <p:spPr>
          <a:xfrm>
            <a:off x="1405763" y="3153316"/>
            <a:ext cx="8965454"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PWPJCU+Wingdings-Regular"/>
                <a:cs typeface="PWPJCU+Wingdings-Regular"/>
              </a:rPr>
              <a:t>➢</a:t>
            </a:r>
            <a:r>
              <a:rPr sz="1600" spc="584">
                <a:solidFill>
                  <a:srgbClr val="000000"/>
                </a:solidFill>
                <a:latin typeface="Times New Roman"/>
                <a:cs typeface="Times New Roman"/>
              </a:rPr>
              <a:t> </a:t>
            </a:r>
            <a:r>
              <a:rPr sz="1600">
                <a:solidFill>
                  <a:srgbClr val="000000"/>
                </a:solidFill>
                <a:latin typeface="IBRDMR+MicrosoftYaHei"/>
                <a:cs typeface="IBRDMR+MicrosoftYaHei"/>
              </a:rPr>
              <a:t>设备的摆放位置，应便于操作、清洁、维护和减少交叉污染。固定安装的设备设施应</a:t>
            </a:r>
          </a:p>
          <a:p>
            <a:pPr marL="286511" marR="0">
              <a:lnSpc>
                <a:spcPts val="2106"/>
              </a:lnSpc>
              <a:spcBef>
                <a:spcPts val="1733"/>
              </a:spcBef>
              <a:spcAft>
                <a:spcPct val="0"/>
              </a:spcAft>
            </a:pPr>
            <a:r>
              <a:rPr sz="1600">
                <a:solidFill>
                  <a:srgbClr val="000000"/>
                </a:solidFill>
                <a:latin typeface="IBRDMR+MicrosoftYaHei"/>
                <a:cs typeface="IBRDMR+MicrosoftYaHei"/>
              </a:rPr>
              <a:t>安装牢固，与地面、墙壁无缝隙，或保留足够的清洁、维护空间。</a:t>
            </a:r>
          </a:p>
        </p:txBody>
      </p:sp>
      <p:sp>
        <p:nvSpPr>
          <p:cNvPr id="6" name="object 6"/>
          <p:cNvSpPr txBox="1"/>
          <p:nvPr/>
        </p:nvSpPr>
        <p:spPr>
          <a:xfrm>
            <a:off x="1405763" y="4128676"/>
            <a:ext cx="9203445"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PWPJCU+Wingdings-Regular"/>
                <a:cs typeface="PWPJCU+Wingdings-Regular"/>
              </a:rPr>
              <a:t>➢</a:t>
            </a:r>
            <a:r>
              <a:rPr sz="1600" spc="584">
                <a:solidFill>
                  <a:srgbClr val="000000"/>
                </a:solidFill>
                <a:latin typeface="Times New Roman"/>
                <a:cs typeface="Times New Roman"/>
              </a:rPr>
              <a:t> </a:t>
            </a:r>
            <a:r>
              <a:rPr sz="1600">
                <a:solidFill>
                  <a:srgbClr val="000000"/>
                </a:solidFill>
                <a:latin typeface="IBRDMR+MicrosoftYaHei"/>
                <a:cs typeface="IBRDMR+MicrosoftYaHei"/>
              </a:rPr>
              <a:t>设备、容器和工具与食品的接触面应平滑、无凹陷或裂缝，内部角落部位避免有尖角，</a:t>
            </a:r>
          </a:p>
          <a:p>
            <a:pPr marL="286511" marR="0">
              <a:lnSpc>
                <a:spcPts val="2106"/>
              </a:lnSpc>
              <a:spcBef>
                <a:spcPts val="1735"/>
              </a:spcBef>
              <a:spcAft>
                <a:spcPct val="0"/>
              </a:spcAft>
            </a:pPr>
            <a:r>
              <a:rPr sz="1600">
                <a:solidFill>
                  <a:srgbClr val="000000"/>
                </a:solidFill>
                <a:latin typeface="IBRDMR+MicrosoftYaHei"/>
                <a:cs typeface="IBRDMR+MicrosoftYaHei"/>
              </a:rPr>
              <a:t>便于清洁，防止聚积食品碎屑、污垢等。</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718182" y="1609160"/>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TGWTSW+MicrosoftYaHei-Bold"/>
                <a:cs typeface="TGWTSW+MicrosoftYaHei-Bold"/>
              </a:rPr>
              <a:t>人员</a:t>
            </a:r>
          </a:p>
        </p:txBody>
      </p:sp>
      <p:sp>
        <p:nvSpPr>
          <p:cNvPr id="4" name="object 4"/>
          <p:cNvSpPr txBox="1"/>
          <p:nvPr/>
        </p:nvSpPr>
        <p:spPr>
          <a:xfrm>
            <a:off x="3770629" y="1609160"/>
            <a:ext cx="89001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TGWTSW+MicrosoftYaHei-Bold"/>
                <a:cs typeface="TGWTSW+MicrosoftYaHei-Bold"/>
              </a:rPr>
              <a:t>食材</a:t>
            </a:r>
          </a:p>
        </p:txBody>
      </p:sp>
      <p:sp>
        <p:nvSpPr>
          <p:cNvPr id="5" name="object 5"/>
          <p:cNvSpPr txBox="1"/>
          <p:nvPr/>
        </p:nvSpPr>
        <p:spPr>
          <a:xfrm>
            <a:off x="2702305" y="2008887"/>
            <a:ext cx="1067409" cy="1225818"/>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TGWTSW+MicrosoftYaHei-Bold"/>
                <a:cs typeface="TGWTSW+MicrosoftYaHei-Bold"/>
              </a:rPr>
              <a:t>交叉</a:t>
            </a:r>
          </a:p>
          <a:p>
            <a:pPr marL="0" marR="0">
              <a:lnSpc>
                <a:spcPts val="2882"/>
              </a:lnSpc>
              <a:spcBef>
                <a:spcPct val="0"/>
              </a:spcBef>
              <a:spcAft>
                <a:spcPct val="0"/>
              </a:spcAft>
            </a:pPr>
            <a:r>
              <a:rPr sz="2400" b="1">
                <a:solidFill>
                  <a:srgbClr val="FF0000"/>
                </a:solidFill>
                <a:latin typeface="TGWTSW+MicrosoftYaHei-Bold"/>
                <a:cs typeface="TGWTSW+MicrosoftYaHei-Bold"/>
              </a:rPr>
              <a:t>污染</a:t>
            </a:r>
          </a:p>
        </p:txBody>
      </p:sp>
      <p:sp>
        <p:nvSpPr>
          <p:cNvPr id="6" name="object 6"/>
          <p:cNvSpPr txBox="1"/>
          <p:nvPr/>
        </p:nvSpPr>
        <p:spPr>
          <a:xfrm>
            <a:off x="2084832" y="3258128"/>
            <a:ext cx="2162556"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FF"/>
                </a:solidFill>
                <a:latin typeface="TGWTSW+MicrosoftYaHei-Bold"/>
                <a:cs typeface="TGWTSW+MicrosoftYaHei-Bold"/>
              </a:rPr>
              <a:t>设备设施工器具</a:t>
            </a:r>
          </a:p>
        </p:txBody>
      </p:sp>
      <p:sp>
        <p:nvSpPr>
          <p:cNvPr id="7" name="object 7"/>
          <p:cNvSpPr txBox="1"/>
          <p:nvPr/>
        </p:nvSpPr>
        <p:spPr>
          <a:xfrm>
            <a:off x="7889113" y="3564578"/>
            <a:ext cx="289598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TGWTSW+MicrosoftYaHei-Bold"/>
                <a:cs typeface="TGWTSW+MicrosoftYaHei-Bold"/>
              </a:rPr>
              <a:t>食品安全风险清单</a:t>
            </a:r>
          </a:p>
        </p:txBody>
      </p:sp>
      <p:sp>
        <p:nvSpPr>
          <p:cNvPr id="8" name="object 8"/>
          <p:cNvSpPr txBox="1"/>
          <p:nvPr/>
        </p:nvSpPr>
        <p:spPr>
          <a:xfrm>
            <a:off x="7774813" y="4335977"/>
            <a:ext cx="2963646" cy="1936360"/>
          </a:xfrm>
          <a:prstGeom prst="rect">
            <a:avLst/>
          </a:prstGeom>
        </p:spPr>
        <p:txBody>
          <a:bodyPr vert="horz" wrap="square" lIns="0" tIns="0" rIns="0" bIns="0" rtlCol="0">
            <a:spAutoFit/>
          </a:bodyPr>
          <a:lstStyle/>
          <a:p>
            <a:pPr marL="0" marR="0">
              <a:lnSpc>
                <a:spcPts val="2644"/>
              </a:lnSpc>
              <a:spcBef>
                <a:spcPct val="0"/>
              </a:spcBef>
              <a:spcAft>
                <a:spcPct val="0"/>
              </a:spcAft>
            </a:pPr>
            <a:r>
              <a:rPr sz="2000">
                <a:solidFill>
                  <a:srgbClr val="595959"/>
                </a:solidFill>
                <a:latin typeface="KJNATJ+Wingdings-Regular"/>
                <a:cs typeface="KJNATJ+Wingdings-Regular"/>
              </a:rPr>
              <a:t>◼</a:t>
            </a:r>
            <a:r>
              <a:rPr sz="2000" spc="263">
                <a:solidFill>
                  <a:srgbClr val="595959"/>
                </a:solidFill>
                <a:latin typeface="Times New Roman"/>
                <a:cs typeface="Times New Roman"/>
              </a:rPr>
              <a:t> </a:t>
            </a:r>
            <a:r>
              <a:rPr sz="2000">
                <a:solidFill>
                  <a:srgbClr val="595959"/>
                </a:solidFill>
                <a:latin typeface="CPBNUW+MicrosoftYaHei"/>
                <a:cs typeface="CPBNUW+MicrosoftYaHei"/>
              </a:rPr>
              <a:t>从业人员卫生问题</a:t>
            </a:r>
          </a:p>
          <a:p>
            <a:pPr marL="0" marR="0">
              <a:lnSpc>
                <a:spcPts val="2644"/>
              </a:lnSpc>
              <a:spcBef>
                <a:spcPts val="2157"/>
              </a:spcBef>
              <a:spcAft>
                <a:spcPct val="0"/>
              </a:spcAft>
            </a:pPr>
            <a:r>
              <a:rPr sz="2000">
                <a:solidFill>
                  <a:srgbClr val="595959"/>
                </a:solidFill>
                <a:latin typeface="KJNATJ+Wingdings-Regular"/>
                <a:cs typeface="KJNATJ+Wingdings-Regular"/>
              </a:rPr>
              <a:t>◼</a:t>
            </a:r>
            <a:r>
              <a:rPr sz="2000" spc="263">
                <a:solidFill>
                  <a:srgbClr val="595959"/>
                </a:solidFill>
                <a:latin typeface="Times New Roman"/>
                <a:cs typeface="Times New Roman"/>
              </a:rPr>
              <a:t> </a:t>
            </a:r>
            <a:r>
              <a:rPr sz="2000">
                <a:solidFill>
                  <a:srgbClr val="595959"/>
                </a:solidFill>
                <a:latin typeface="CPBNUW+MicrosoftYaHei"/>
                <a:cs typeface="CPBNUW+MicrosoftYaHei"/>
              </a:rPr>
              <a:t>设备设施工器具问题</a:t>
            </a:r>
          </a:p>
          <a:p>
            <a:pPr marL="0" marR="0">
              <a:lnSpc>
                <a:spcPts val="2644"/>
              </a:lnSpc>
              <a:spcBef>
                <a:spcPts val="2155"/>
              </a:spcBef>
              <a:spcAft>
                <a:spcPct val="0"/>
              </a:spcAft>
            </a:pPr>
            <a:r>
              <a:rPr sz="2000">
                <a:solidFill>
                  <a:srgbClr val="595959"/>
                </a:solidFill>
                <a:latin typeface="KJNATJ+Wingdings-Regular"/>
                <a:cs typeface="KJNATJ+Wingdings-Regular"/>
              </a:rPr>
              <a:t>◼</a:t>
            </a:r>
            <a:r>
              <a:rPr sz="2000" spc="263">
                <a:solidFill>
                  <a:srgbClr val="595959"/>
                </a:solidFill>
                <a:latin typeface="Times New Roman"/>
                <a:cs typeface="Times New Roman"/>
              </a:rPr>
              <a:t> </a:t>
            </a:r>
            <a:r>
              <a:rPr sz="2000">
                <a:solidFill>
                  <a:srgbClr val="595959"/>
                </a:solidFill>
                <a:latin typeface="CPBNUW+MicrosoftYaHei"/>
                <a:cs typeface="CPBNUW+MicrosoftYaHei"/>
              </a:rPr>
              <a:t>食材本身质量问题</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ESDQSS+MicrosoftYaHei-Bold"/>
                <a:cs typeface="ESDQSS+MicrosoftYaHei-Bold"/>
              </a:rPr>
              <a:t>食品安全管理</a:t>
            </a:r>
          </a:p>
          <a:p>
            <a:pPr marL="0" marR="0">
              <a:lnSpc>
                <a:spcPts val="2898"/>
              </a:lnSpc>
              <a:spcBef>
                <a:spcPts val="4001"/>
              </a:spcBef>
              <a:spcAft>
                <a:spcPct val="0"/>
              </a:spcAft>
            </a:pPr>
            <a:r>
              <a:rPr sz="2200" b="1">
                <a:solidFill>
                  <a:srgbClr val="D9D9D9"/>
                </a:solidFill>
                <a:latin typeface="ESDQSS+MicrosoftYaHei-Bold"/>
                <a:cs typeface="ESDQSS+MicrosoftYaHei-Bold"/>
              </a:rPr>
              <a:t>文件记录</a:t>
            </a:r>
            <a:r>
              <a:rPr sz="2200" b="1" spc="11476">
                <a:solidFill>
                  <a:srgbClr val="D9D9D9"/>
                </a:solidFill>
                <a:latin typeface="Times New Roman"/>
                <a:cs typeface="Times New Roman"/>
              </a:rPr>
              <a:t> </a:t>
            </a:r>
            <a:r>
              <a:rPr sz="2200" b="1">
                <a:solidFill>
                  <a:srgbClr val="D9D9D9"/>
                </a:solidFill>
                <a:latin typeface="ESDQSS+MicrosoftYaHei-Bold"/>
                <a:cs typeface="ESDQSS+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ESDQSS+MicrosoftYaHei-Bold"/>
                <a:cs typeface="ESDQSS+MicrosoftYaHei-Bold"/>
              </a:rPr>
              <a:t>检验检测</a:t>
            </a:r>
          </a:p>
          <a:p>
            <a:pPr marL="0" marR="0">
              <a:lnSpc>
                <a:spcPts val="2898"/>
              </a:lnSpc>
              <a:spcBef>
                <a:spcPts val="4003"/>
              </a:spcBef>
              <a:spcAft>
                <a:spcPct val="0"/>
              </a:spcAft>
            </a:pPr>
            <a:r>
              <a:rPr sz="2200" b="1">
                <a:solidFill>
                  <a:srgbClr val="D9D9D9"/>
                </a:solidFill>
                <a:latin typeface="ESDQSS+MicrosoftYaHei-Bold"/>
                <a:cs typeface="ESDQSS+MicrosoftYaHei-Bold"/>
              </a:rPr>
              <a:t>供餐用餐配送</a:t>
            </a:r>
          </a:p>
          <a:p>
            <a:pPr marL="1360297" marR="0">
              <a:lnSpc>
                <a:spcPts val="2901"/>
              </a:lnSpc>
              <a:spcBef>
                <a:spcPts val="3998"/>
              </a:spcBef>
              <a:spcAft>
                <a:spcPct val="0"/>
              </a:spcAft>
            </a:pPr>
            <a:r>
              <a:rPr sz="2200" b="1">
                <a:solidFill>
                  <a:srgbClr val="D9D9D9"/>
                </a:solidFill>
                <a:latin typeface="ESDQSS+MicrosoftYaHei-Bold"/>
                <a:cs typeface="ESDQSS+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SDQSS+MicrosoftYaHei-Bold"/>
                <a:cs typeface="ESDQSS+MicrosoftYaHei-Bold"/>
              </a:rPr>
              <a:t>人员要求</a:t>
            </a:r>
          </a:p>
          <a:p>
            <a:pPr marL="0" marR="0">
              <a:lnSpc>
                <a:spcPts val="2901"/>
              </a:lnSpc>
              <a:spcBef>
                <a:spcPts val="10907"/>
              </a:spcBef>
              <a:spcAft>
                <a:spcPct val="0"/>
              </a:spcAft>
            </a:pPr>
            <a:r>
              <a:rPr sz="2200" b="1">
                <a:solidFill>
                  <a:srgbClr val="D9D9D9"/>
                </a:solidFill>
                <a:latin typeface="ESDQSS+MicrosoftYaHei-Bold"/>
                <a:cs typeface="ESDQSS+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SDQSS+MicrosoftYaHei-Bold"/>
                <a:cs typeface="ESDQSS+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SDQSS+MicrosoftYaHei-Bold"/>
                <a:cs typeface="ESDQSS+MicrosoftYaHei-Bold"/>
              </a:rPr>
              <a:t>原料管理</a:t>
            </a:r>
          </a:p>
        </p:txBody>
      </p:sp>
      <p:sp>
        <p:nvSpPr>
          <p:cNvPr id="8" name="object 8"/>
          <p:cNvSpPr txBox="1"/>
          <p:nvPr/>
        </p:nvSpPr>
        <p:spPr>
          <a:xfrm>
            <a:off x="6790055" y="4987975"/>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ESDQSS+MicrosoftYaHei-Bold"/>
                <a:cs typeface="ESDQSS+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ESDQSS+MicrosoftYaHei-Bold"/>
                <a:cs typeface="ESDQSS+MicrosoftYaHei-Bold"/>
              </a:rPr>
              <a:t>有害生物防治</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9827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WUTJOO+MicrosoftYaHei-Bold"/>
                <a:cs typeface="WUTJOO+MicrosoftYaHei-Bold"/>
              </a:rPr>
              <a:t>废弃物管理</a:t>
            </a:r>
          </a:p>
        </p:txBody>
      </p:sp>
      <p:sp>
        <p:nvSpPr>
          <p:cNvPr id="4" name="object 4"/>
          <p:cNvSpPr txBox="1"/>
          <p:nvPr/>
        </p:nvSpPr>
        <p:spPr>
          <a:xfrm>
            <a:off x="1406652" y="1609690"/>
            <a:ext cx="10603430"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DRGVAD+Wingdings-Regular"/>
                <a:cs typeface="DRGVAD+Wingdings-Regular"/>
              </a:rPr>
              <a:t>➢</a:t>
            </a:r>
            <a:r>
              <a:rPr sz="1600" spc="584">
                <a:solidFill>
                  <a:srgbClr val="000000"/>
                </a:solidFill>
                <a:latin typeface="Times New Roman"/>
                <a:cs typeface="Times New Roman"/>
              </a:rPr>
              <a:t> </a:t>
            </a:r>
            <a:r>
              <a:rPr sz="1600">
                <a:solidFill>
                  <a:srgbClr val="000000"/>
                </a:solidFill>
                <a:latin typeface="JEWHJN+MicrosoftYaHei"/>
                <a:cs typeface="JEWHJN+MicrosoftYaHei"/>
              </a:rPr>
              <a:t>食品处理区内可能产生废弃物的区域，应设置废弃物存放容器。</a:t>
            </a:r>
            <a:r>
              <a:rPr sz="1600">
                <a:solidFill>
                  <a:srgbClr val="FF0000"/>
                </a:solidFill>
                <a:latin typeface="JEWHJN+MicrosoftYaHei"/>
                <a:cs typeface="JEWHJN+MicrosoftYaHei"/>
              </a:rPr>
              <a:t>废弃物存放容器与食品加工制作容器</a:t>
            </a:r>
          </a:p>
        </p:txBody>
      </p:sp>
      <p:sp>
        <p:nvSpPr>
          <p:cNvPr id="5" name="object 5"/>
          <p:cNvSpPr txBox="1"/>
          <p:nvPr/>
        </p:nvSpPr>
        <p:spPr>
          <a:xfrm>
            <a:off x="1693164" y="2098073"/>
            <a:ext cx="233172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JEWHJN+MicrosoftYaHei"/>
                <a:cs typeface="JEWHJN+MicrosoftYaHei"/>
              </a:rPr>
              <a:t>应有明显的区分标识。</a:t>
            </a:r>
          </a:p>
        </p:txBody>
      </p:sp>
      <p:sp>
        <p:nvSpPr>
          <p:cNvPr id="6" name="object 6"/>
          <p:cNvSpPr txBox="1"/>
          <p:nvPr/>
        </p:nvSpPr>
        <p:spPr>
          <a:xfrm>
            <a:off x="1406652" y="2585753"/>
            <a:ext cx="10839033"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RGVAD+Wingdings-Regular"/>
                <a:cs typeface="DRGVAD+Wingdings-Regular"/>
              </a:rPr>
              <a:t>➢</a:t>
            </a:r>
            <a:r>
              <a:rPr sz="1600" spc="584">
                <a:solidFill>
                  <a:srgbClr val="000000"/>
                </a:solidFill>
                <a:latin typeface="Times New Roman"/>
                <a:cs typeface="Times New Roman"/>
              </a:rPr>
              <a:t> </a:t>
            </a:r>
            <a:r>
              <a:rPr sz="1600">
                <a:solidFill>
                  <a:srgbClr val="000000"/>
                </a:solidFill>
                <a:latin typeface="JEWHJN+MicrosoftYaHei"/>
                <a:cs typeface="JEWHJN+MicrosoftYaHei"/>
              </a:rPr>
              <a:t>废弃物存放容器</a:t>
            </a:r>
            <a:r>
              <a:rPr sz="1600">
                <a:solidFill>
                  <a:srgbClr val="FF0000"/>
                </a:solidFill>
                <a:latin typeface="JEWHJN+MicrosoftYaHei"/>
                <a:cs typeface="JEWHJN+MicrosoftYaHei"/>
              </a:rPr>
              <a:t>应配有盖子</a:t>
            </a:r>
            <a:r>
              <a:rPr sz="1600">
                <a:solidFill>
                  <a:srgbClr val="000000"/>
                </a:solidFill>
                <a:latin typeface="JEWHJN+MicrosoftYaHei"/>
                <a:cs typeface="JEWHJN+MicrosoftYaHei"/>
              </a:rPr>
              <a:t>，防止有害生物侵入、不良气味或污水溢出，防止污染食品、水源、地面、</a:t>
            </a:r>
          </a:p>
          <a:p>
            <a:pPr marL="286512" marR="0">
              <a:lnSpc>
                <a:spcPts val="2106"/>
              </a:lnSpc>
              <a:spcBef>
                <a:spcPts val="1735"/>
              </a:spcBef>
              <a:spcAft>
                <a:spcPct val="0"/>
              </a:spcAft>
            </a:pPr>
            <a:r>
              <a:rPr sz="1600">
                <a:solidFill>
                  <a:srgbClr val="000000"/>
                </a:solidFill>
                <a:latin typeface="JEWHJN+MicrosoftYaHei"/>
                <a:cs typeface="JEWHJN+MicrosoftYaHei"/>
              </a:rPr>
              <a:t>食品接触面。</a:t>
            </a:r>
          </a:p>
        </p:txBody>
      </p:sp>
      <p:sp>
        <p:nvSpPr>
          <p:cNvPr id="7" name="object 7"/>
          <p:cNvSpPr txBox="1"/>
          <p:nvPr/>
        </p:nvSpPr>
        <p:spPr>
          <a:xfrm>
            <a:off x="1406652" y="3561367"/>
            <a:ext cx="10602310"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RGVAD+Wingdings-Regular"/>
                <a:cs typeface="DRGVAD+Wingdings-Regular"/>
              </a:rPr>
              <a:t>➢</a:t>
            </a:r>
            <a:r>
              <a:rPr sz="1600" spc="584">
                <a:solidFill>
                  <a:srgbClr val="000000"/>
                </a:solidFill>
                <a:latin typeface="Times New Roman"/>
                <a:cs typeface="Times New Roman"/>
              </a:rPr>
              <a:t> </a:t>
            </a:r>
            <a:r>
              <a:rPr sz="1600">
                <a:solidFill>
                  <a:srgbClr val="000000"/>
                </a:solidFill>
                <a:latin typeface="JEWHJN+MicrosoftYaHei"/>
                <a:cs typeface="JEWHJN+MicrosoftYaHei"/>
              </a:rPr>
              <a:t>餐厨废弃物应</a:t>
            </a:r>
            <a:r>
              <a:rPr sz="1600">
                <a:solidFill>
                  <a:srgbClr val="FF0000"/>
                </a:solidFill>
                <a:latin typeface="JEWHJN+MicrosoftYaHei"/>
                <a:cs typeface="JEWHJN+MicrosoftYaHei"/>
              </a:rPr>
              <a:t>分类放置、及时清理</a:t>
            </a:r>
            <a:r>
              <a:rPr sz="1600">
                <a:solidFill>
                  <a:srgbClr val="000000"/>
                </a:solidFill>
                <a:latin typeface="JEWHJN+MicrosoftYaHei"/>
                <a:cs typeface="JEWHJN+MicrosoftYaHei"/>
              </a:rPr>
              <a:t>，不得溢出存放容器。餐厨废弃物的存放容器应及时清洁，必要时</a:t>
            </a:r>
          </a:p>
          <a:p>
            <a:pPr marL="286512" marR="0">
              <a:lnSpc>
                <a:spcPts val="2106"/>
              </a:lnSpc>
              <a:spcBef>
                <a:spcPts val="1733"/>
              </a:spcBef>
              <a:spcAft>
                <a:spcPct val="0"/>
              </a:spcAft>
            </a:pPr>
            <a:r>
              <a:rPr sz="1600">
                <a:solidFill>
                  <a:srgbClr val="000000"/>
                </a:solidFill>
                <a:latin typeface="JEWHJN+MicrosoftYaHei"/>
                <a:cs typeface="JEWHJN+MicrosoftYaHei"/>
              </a:rPr>
              <a:t>进行消毒。</a:t>
            </a:r>
          </a:p>
        </p:txBody>
      </p:sp>
      <p:sp>
        <p:nvSpPr>
          <p:cNvPr id="8" name="object 8"/>
          <p:cNvSpPr txBox="1"/>
          <p:nvPr/>
        </p:nvSpPr>
        <p:spPr>
          <a:xfrm>
            <a:off x="1406652" y="4537108"/>
            <a:ext cx="10602019"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RGVAD+Wingdings-Regular"/>
                <a:cs typeface="DRGVAD+Wingdings-Regular"/>
              </a:rPr>
              <a:t>➢</a:t>
            </a:r>
            <a:r>
              <a:rPr sz="1600" spc="584">
                <a:solidFill>
                  <a:srgbClr val="000000"/>
                </a:solidFill>
                <a:latin typeface="Times New Roman"/>
                <a:cs typeface="Times New Roman"/>
              </a:rPr>
              <a:t> </a:t>
            </a:r>
            <a:r>
              <a:rPr sz="1600">
                <a:solidFill>
                  <a:srgbClr val="000000"/>
                </a:solidFill>
                <a:latin typeface="JEWHJN+MicrosoftYaHei"/>
                <a:cs typeface="JEWHJN+MicrosoftYaHei"/>
              </a:rPr>
              <a:t>应索取并留存餐厨废弃物收运者的资质证明复印件（需加盖收运者公章或由收运者签字），并与其签</a:t>
            </a:r>
          </a:p>
          <a:p>
            <a:pPr marL="286512" marR="0">
              <a:lnSpc>
                <a:spcPts val="2106"/>
              </a:lnSpc>
              <a:spcBef>
                <a:spcPts val="1733"/>
              </a:spcBef>
              <a:spcAft>
                <a:spcPct val="0"/>
              </a:spcAft>
            </a:pPr>
            <a:r>
              <a:rPr sz="1600">
                <a:solidFill>
                  <a:srgbClr val="000000"/>
                </a:solidFill>
                <a:latin typeface="JEWHJN+MicrosoftYaHei"/>
                <a:cs typeface="JEWHJN+MicrosoftYaHei"/>
              </a:rPr>
              <a:t>订收运合同，明确各自的食品安全责任和义务。</a:t>
            </a:r>
          </a:p>
        </p:txBody>
      </p:sp>
      <p:sp>
        <p:nvSpPr>
          <p:cNvPr id="9" name="object 9"/>
          <p:cNvSpPr txBox="1"/>
          <p:nvPr/>
        </p:nvSpPr>
        <p:spPr>
          <a:xfrm>
            <a:off x="1406652" y="5512095"/>
            <a:ext cx="9900839"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DRGVAD+Wingdings-Regular"/>
                <a:cs typeface="DRGVAD+Wingdings-Regular"/>
              </a:rPr>
              <a:t>➢</a:t>
            </a:r>
            <a:r>
              <a:rPr sz="1600" spc="584">
                <a:solidFill>
                  <a:srgbClr val="000000"/>
                </a:solidFill>
                <a:latin typeface="Times New Roman"/>
                <a:cs typeface="Times New Roman"/>
              </a:rPr>
              <a:t> </a:t>
            </a:r>
            <a:r>
              <a:rPr sz="1600">
                <a:solidFill>
                  <a:srgbClr val="000000"/>
                </a:solidFill>
                <a:latin typeface="JEWHJN+MicrosoftYaHei"/>
                <a:cs typeface="JEWHJN+MicrosoftYaHei"/>
              </a:rPr>
              <a:t>应建立餐厨废弃物</a:t>
            </a:r>
            <a:r>
              <a:rPr sz="1600">
                <a:solidFill>
                  <a:srgbClr val="FF0000"/>
                </a:solidFill>
                <a:latin typeface="JEWHJN+MicrosoftYaHei"/>
                <a:cs typeface="JEWHJN+MicrosoftYaHei"/>
              </a:rPr>
              <a:t>处置台账</a:t>
            </a:r>
            <a:r>
              <a:rPr sz="1600">
                <a:solidFill>
                  <a:srgbClr val="000000"/>
                </a:solidFill>
                <a:latin typeface="JEWHJN+MicrosoftYaHei"/>
                <a:cs typeface="JEWHJN+MicrosoftYaHei"/>
              </a:rPr>
              <a:t>，详细记录餐厨废弃物的处置时间、种类、数量、收运者等信息。</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2860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BKFCMJ+MicrosoftYaHei-Bold"/>
                <a:cs typeface="BKFCMJ+MicrosoftYaHei-Bold"/>
              </a:rPr>
              <a:t>垃圾桶分色：</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CAKFJP+MicrosoftYaHei-Bold"/>
                <a:cs typeface="CAKFJP+MicrosoftYaHei-Bold"/>
              </a:rPr>
              <a:t>食品安全管理</a:t>
            </a:r>
          </a:p>
          <a:p>
            <a:pPr marL="0" marR="0">
              <a:lnSpc>
                <a:spcPts val="2898"/>
              </a:lnSpc>
              <a:spcBef>
                <a:spcPts val="4001"/>
              </a:spcBef>
              <a:spcAft>
                <a:spcPct val="0"/>
              </a:spcAft>
            </a:pPr>
            <a:r>
              <a:rPr sz="2200" b="1">
                <a:solidFill>
                  <a:srgbClr val="D9D9D9"/>
                </a:solidFill>
                <a:latin typeface="CAKFJP+MicrosoftYaHei-Bold"/>
                <a:cs typeface="CAKFJP+MicrosoftYaHei-Bold"/>
              </a:rPr>
              <a:t>文件记录</a:t>
            </a:r>
            <a:r>
              <a:rPr sz="2200" b="1" spc="11476">
                <a:solidFill>
                  <a:srgbClr val="D9D9D9"/>
                </a:solidFill>
                <a:latin typeface="Times New Roman"/>
                <a:cs typeface="Times New Roman"/>
              </a:rPr>
              <a:t> </a:t>
            </a:r>
            <a:r>
              <a:rPr sz="2200" b="1">
                <a:solidFill>
                  <a:srgbClr val="D9D9D9"/>
                </a:solidFill>
                <a:latin typeface="CAKFJP+MicrosoftYaHei-Bold"/>
                <a:cs typeface="CAKFJP+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CAKFJP+MicrosoftYaHei-Bold"/>
                <a:cs typeface="CAKFJP+MicrosoftYaHei-Bold"/>
              </a:rPr>
              <a:t>检验检测</a:t>
            </a:r>
          </a:p>
          <a:p>
            <a:pPr marL="0" marR="0">
              <a:lnSpc>
                <a:spcPts val="2898"/>
              </a:lnSpc>
              <a:spcBef>
                <a:spcPts val="4003"/>
              </a:spcBef>
              <a:spcAft>
                <a:spcPct val="0"/>
              </a:spcAft>
            </a:pPr>
            <a:r>
              <a:rPr sz="2200" b="1">
                <a:solidFill>
                  <a:srgbClr val="D9D9D9"/>
                </a:solidFill>
                <a:latin typeface="CAKFJP+MicrosoftYaHei-Bold"/>
                <a:cs typeface="CAKFJP+MicrosoftYaHei-Bold"/>
              </a:rPr>
              <a:t>供餐用餐配送</a:t>
            </a:r>
          </a:p>
          <a:p>
            <a:pPr marL="1360297" marR="0">
              <a:lnSpc>
                <a:spcPts val="2901"/>
              </a:lnSpc>
              <a:spcBef>
                <a:spcPts val="3998"/>
              </a:spcBef>
              <a:spcAft>
                <a:spcPct val="0"/>
              </a:spcAft>
            </a:pPr>
            <a:r>
              <a:rPr sz="2200" b="1">
                <a:solidFill>
                  <a:srgbClr val="D9D9D9"/>
                </a:solidFill>
                <a:latin typeface="CAKFJP+MicrosoftYaHei-Bold"/>
                <a:cs typeface="CAKFJP+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CAKFJP+MicrosoftYaHei-Bold"/>
                <a:cs typeface="CAKFJP+MicrosoftYaHei-Bold"/>
              </a:rPr>
              <a:t>人员要求</a:t>
            </a:r>
          </a:p>
          <a:p>
            <a:pPr marL="0" marR="0">
              <a:lnSpc>
                <a:spcPts val="2901"/>
              </a:lnSpc>
              <a:spcBef>
                <a:spcPts val="10907"/>
              </a:spcBef>
              <a:spcAft>
                <a:spcPct val="0"/>
              </a:spcAft>
            </a:pPr>
            <a:r>
              <a:rPr sz="2200" b="1">
                <a:solidFill>
                  <a:srgbClr val="D9D9D9"/>
                </a:solidFill>
                <a:latin typeface="CAKFJP+MicrosoftYaHei-Bold"/>
                <a:cs typeface="CAKFJP+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CAKFJP+MicrosoftYaHei-Bold"/>
                <a:cs typeface="CAKFJP+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CAKFJP+MicrosoftYaHei-Bold"/>
                <a:cs typeface="CAKFJP+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CAKFJP+MicrosoftYaHei-Bold"/>
                <a:cs typeface="CAKFJP+MicrosoftYaHei-Bold"/>
              </a:rPr>
              <a:t>废弃物管理</a:t>
            </a:r>
          </a:p>
        </p:txBody>
      </p:sp>
      <p:sp>
        <p:nvSpPr>
          <p:cNvPr id="9" name="object 9"/>
          <p:cNvSpPr txBox="1"/>
          <p:nvPr/>
        </p:nvSpPr>
        <p:spPr>
          <a:xfrm>
            <a:off x="5261102" y="5864301"/>
            <a:ext cx="2371344" cy="346057"/>
          </a:xfrm>
          <a:prstGeom prst="rect">
            <a:avLst/>
          </a:prstGeom>
        </p:spPr>
        <p:txBody>
          <a:bodyPr vert="horz" wrap="square" lIns="0" tIns="0" rIns="0" bIns="0" rtlCol="0">
            <a:spAutoFit/>
          </a:bodyPr>
          <a:lstStyle/>
          <a:p>
            <a:pPr marL="0" marR="0">
              <a:lnSpc>
                <a:spcPts val="2898"/>
              </a:lnSpc>
              <a:spcBef>
                <a:spcPct val="0"/>
              </a:spcBef>
              <a:spcAft>
                <a:spcPct val="0"/>
              </a:spcAft>
            </a:pPr>
            <a:r>
              <a:rPr sz="2200" b="1" dirty="0" err="1" smtClean="0">
                <a:solidFill>
                  <a:srgbClr val="FF0000"/>
                </a:solidFill>
                <a:latin typeface="CAKFJP+MicrosoftYaHei-Bold"/>
                <a:cs typeface="CAKFJP+MicrosoftYaHei-Bold"/>
              </a:rPr>
              <a:t>有害生物防</a:t>
            </a:r>
            <a:r>
              <a:rPr lang="zh-CN" altLang="en-US" sz="2200" b="1" spc="-2200" dirty="0">
                <a:solidFill>
                  <a:srgbClr val="D9D9D9"/>
                </a:solidFill>
                <a:latin typeface="CAKFJP+MicrosoftYaHei-Bold"/>
                <a:cs typeface="CAKFJP+MicrosoftYaHei-Bold"/>
              </a:rPr>
              <a:t>治</a:t>
            </a:r>
            <a:endParaRPr sz="2200" b="1" dirty="0">
              <a:solidFill>
                <a:srgbClr val="FF0000"/>
              </a:solidFill>
              <a:latin typeface="CAKFJP+MicrosoftYaHei-Bold"/>
              <a:cs typeface="CAKFJP+MicrosoftYaHei-Bold"/>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37165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EHJWNV+MicrosoftYaHei-Bold"/>
                <a:cs typeface="EHJWNV+MicrosoftYaHei-Bold"/>
              </a:rPr>
              <a:t>虫害：</a:t>
            </a:r>
          </a:p>
        </p:txBody>
      </p:sp>
      <p:sp>
        <p:nvSpPr>
          <p:cNvPr id="4" name="object 4"/>
          <p:cNvSpPr txBox="1"/>
          <p:nvPr/>
        </p:nvSpPr>
        <p:spPr>
          <a:xfrm>
            <a:off x="5365115" y="1483938"/>
            <a:ext cx="3563035"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a:solidFill>
                  <a:srgbClr val="000000"/>
                </a:solidFill>
                <a:latin typeface="IQTOVO+MicrosoftYaHei"/>
                <a:cs typeface="IQTOVO+MicrosoftYaHei"/>
              </a:rPr>
              <a:t>65</a:t>
            </a:r>
            <a:r>
              <a:rPr sz="2000">
                <a:solidFill>
                  <a:srgbClr val="000000"/>
                </a:solidFill>
                <a:latin typeface="FOGJMG+MicrosoftYaHei"/>
                <a:cs typeface="FOGJMG+MicrosoftYaHei"/>
              </a:rPr>
              <a:t>种可以传播到人体的病菌</a:t>
            </a:r>
          </a:p>
        </p:txBody>
      </p:sp>
      <p:sp>
        <p:nvSpPr>
          <p:cNvPr id="5" name="object 5"/>
          <p:cNvSpPr txBox="1"/>
          <p:nvPr/>
        </p:nvSpPr>
        <p:spPr>
          <a:xfrm>
            <a:off x="4729226" y="2419606"/>
            <a:ext cx="5032240" cy="3525960"/>
          </a:xfrm>
          <a:prstGeom prst="rect">
            <a:avLst/>
          </a:prstGeom>
        </p:spPr>
        <p:txBody>
          <a:bodyPr vert="horz" wrap="square" lIns="0" tIns="0" rIns="0" bIns="0" rtlCol="0">
            <a:spAutoFit/>
          </a:bodyPr>
          <a:lstStyle/>
          <a:p>
            <a:pPr marL="0" marR="0">
              <a:lnSpc>
                <a:spcPts val="2648"/>
              </a:lnSpc>
              <a:spcBef>
                <a:spcPct val="0"/>
              </a:spcBef>
              <a:spcAft>
                <a:spcPct val="0"/>
              </a:spcAft>
            </a:pPr>
            <a:r>
              <a:rPr sz="2000">
                <a:solidFill>
                  <a:srgbClr val="000000"/>
                </a:solidFill>
                <a:latin typeface="IQTOVO+MicrosoftYaHei"/>
                <a:cs typeface="IQTOVO+MicrosoftYaHei"/>
              </a:rPr>
              <a:t>80</a:t>
            </a:r>
            <a:r>
              <a:rPr sz="2000">
                <a:solidFill>
                  <a:srgbClr val="000000"/>
                </a:solidFill>
                <a:latin typeface="FOGJMG+MicrosoftYaHei"/>
                <a:cs typeface="FOGJMG+MicrosoftYaHei"/>
              </a:rPr>
              <a:t>余种直接影响人类健康的病菌及病毒</a:t>
            </a:r>
          </a:p>
          <a:p>
            <a:pPr marL="51815" marR="0">
              <a:lnSpc>
                <a:spcPts val="2644"/>
              </a:lnSpc>
              <a:spcBef>
                <a:spcPts val="4778"/>
              </a:spcBef>
              <a:spcAft>
                <a:spcPct val="0"/>
              </a:spcAft>
            </a:pPr>
            <a:r>
              <a:rPr sz="2000">
                <a:solidFill>
                  <a:srgbClr val="000000"/>
                </a:solidFill>
                <a:latin typeface="IQTOVO+MicrosoftYaHei"/>
                <a:cs typeface="IQTOVO+MicrosoftYaHei"/>
              </a:rPr>
              <a:t>40</a:t>
            </a:r>
            <a:r>
              <a:rPr sz="2000">
                <a:solidFill>
                  <a:srgbClr val="000000"/>
                </a:solidFill>
                <a:latin typeface="FOGJMG+MicrosoftYaHei"/>
                <a:cs typeface="FOGJMG+MicrosoftYaHei"/>
              </a:rPr>
              <a:t>种致病菌、</a:t>
            </a:r>
            <a:r>
              <a:rPr sz="2000">
                <a:solidFill>
                  <a:srgbClr val="000000"/>
                </a:solidFill>
                <a:latin typeface="IQTOVO+MicrosoftYaHei"/>
                <a:cs typeface="IQTOVO+MicrosoftYaHei"/>
              </a:rPr>
              <a:t>6</a:t>
            </a:r>
            <a:r>
              <a:rPr sz="2000">
                <a:solidFill>
                  <a:srgbClr val="000000"/>
                </a:solidFill>
                <a:latin typeface="FOGJMG+MicrosoftYaHei"/>
                <a:cs typeface="FOGJMG+MicrosoftYaHei"/>
              </a:rPr>
              <a:t>种直接影响人类的病毒</a:t>
            </a:r>
          </a:p>
          <a:p>
            <a:pPr marL="0" marR="0">
              <a:lnSpc>
                <a:spcPts val="2644"/>
              </a:lnSpc>
              <a:spcBef>
                <a:spcPts val="4778"/>
              </a:spcBef>
              <a:spcAft>
                <a:spcPct val="0"/>
              </a:spcAft>
            </a:pPr>
            <a:r>
              <a:rPr sz="2000">
                <a:solidFill>
                  <a:srgbClr val="000000"/>
                </a:solidFill>
                <a:latin typeface="IQTOVO+MicrosoftYaHei"/>
                <a:cs typeface="IQTOVO+MicrosoftYaHei"/>
              </a:rPr>
              <a:t>30</a:t>
            </a:r>
            <a:r>
              <a:rPr sz="2000">
                <a:solidFill>
                  <a:srgbClr val="000000"/>
                </a:solidFill>
                <a:latin typeface="FOGJMG+MicrosoftYaHei"/>
                <a:cs typeface="FOGJMG+MicrosoftYaHei"/>
              </a:rPr>
              <a:t>余种直接影响人类健康的病菌及病毒</a:t>
            </a:r>
          </a:p>
          <a:p>
            <a:pPr marL="276225" marR="0">
              <a:lnSpc>
                <a:spcPts val="2644"/>
              </a:lnSpc>
              <a:spcBef>
                <a:spcPts val="4775"/>
              </a:spcBef>
              <a:spcAft>
                <a:spcPct val="0"/>
              </a:spcAft>
            </a:pPr>
            <a:r>
              <a:rPr sz="2000">
                <a:solidFill>
                  <a:srgbClr val="000000"/>
                </a:solidFill>
                <a:latin typeface="FOGJMG+MicrosoftYaHei"/>
                <a:cs typeface="FOGJMG+MicrosoftYaHei"/>
              </a:rPr>
              <a:t>通过粪便能传播多种致病菌及病毒</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2860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RRDHEJ+MicrosoftYaHei-Bold"/>
                <a:cs typeface="RRDHEJ+MicrosoftYaHei-Bold"/>
              </a:rPr>
              <a:t>虫害的产生：</a:t>
            </a:r>
          </a:p>
        </p:txBody>
      </p:sp>
      <p:sp>
        <p:nvSpPr>
          <p:cNvPr id="4" name="object 4"/>
          <p:cNvSpPr txBox="1"/>
          <p:nvPr/>
        </p:nvSpPr>
        <p:spPr>
          <a:xfrm>
            <a:off x="5035930" y="567019"/>
            <a:ext cx="2215286" cy="175247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403152"/>
                </a:solidFill>
                <a:latin typeface="AHAOVV+Wingdings-Regular"/>
                <a:cs typeface="AHAOVV+Wingdings-Regular"/>
              </a:rPr>
              <a:t>➢</a:t>
            </a:r>
            <a:r>
              <a:rPr sz="1600" spc="584">
                <a:solidFill>
                  <a:srgbClr val="403152"/>
                </a:solidFill>
                <a:latin typeface="Times New Roman"/>
                <a:cs typeface="Times New Roman"/>
              </a:rPr>
              <a:t> </a:t>
            </a:r>
            <a:r>
              <a:rPr sz="1600" b="1">
                <a:solidFill>
                  <a:srgbClr val="403152"/>
                </a:solidFill>
                <a:latin typeface="RRDHEJ+MicrosoftYaHei-Bold"/>
                <a:cs typeface="RRDHEJ+MicrosoftYaHei-Bold"/>
              </a:rPr>
              <a:t>设备老化时的渗水</a:t>
            </a:r>
          </a:p>
          <a:p>
            <a:pPr marL="0" marR="0">
              <a:lnSpc>
                <a:spcPts val="2106"/>
              </a:lnSpc>
              <a:spcBef>
                <a:spcPts val="991"/>
              </a:spcBef>
              <a:spcAft>
                <a:spcPct val="0"/>
              </a:spcAft>
            </a:pPr>
            <a:r>
              <a:rPr sz="1600">
                <a:solidFill>
                  <a:srgbClr val="403152"/>
                </a:solidFill>
                <a:latin typeface="AHAOVV+Wingdings-Regular"/>
                <a:cs typeface="AHAOVV+Wingdings-Regular"/>
              </a:rPr>
              <a:t>➢</a:t>
            </a:r>
            <a:r>
              <a:rPr sz="1600" spc="584">
                <a:solidFill>
                  <a:srgbClr val="403152"/>
                </a:solidFill>
                <a:latin typeface="Times New Roman"/>
                <a:cs typeface="Times New Roman"/>
              </a:rPr>
              <a:t> </a:t>
            </a:r>
            <a:r>
              <a:rPr sz="1600" b="1">
                <a:solidFill>
                  <a:srgbClr val="403152"/>
                </a:solidFill>
                <a:latin typeface="RRDHEJ+MicrosoftYaHei-Bold"/>
                <a:cs typeface="RRDHEJ+MicrosoftYaHei-Bold"/>
              </a:rPr>
              <a:t>清扫卫生后的积水</a:t>
            </a:r>
          </a:p>
          <a:p>
            <a:pPr marL="0" marR="0">
              <a:lnSpc>
                <a:spcPts val="2106"/>
              </a:lnSpc>
              <a:spcBef>
                <a:spcPts val="989"/>
              </a:spcBef>
              <a:spcAft>
                <a:spcPct val="0"/>
              </a:spcAft>
            </a:pPr>
            <a:r>
              <a:rPr sz="1600">
                <a:solidFill>
                  <a:srgbClr val="403152"/>
                </a:solidFill>
                <a:latin typeface="AHAOVV+Wingdings-Regular"/>
                <a:cs typeface="AHAOVV+Wingdings-Regular"/>
              </a:rPr>
              <a:t>➢</a:t>
            </a:r>
            <a:r>
              <a:rPr sz="1600" spc="584">
                <a:solidFill>
                  <a:srgbClr val="403152"/>
                </a:solidFill>
                <a:latin typeface="Times New Roman"/>
                <a:cs typeface="Times New Roman"/>
              </a:rPr>
              <a:t> </a:t>
            </a:r>
            <a:r>
              <a:rPr sz="1600" b="1">
                <a:solidFill>
                  <a:srgbClr val="403152"/>
                </a:solidFill>
                <a:latin typeface="RRDHEJ+MicrosoftYaHei-Bold"/>
                <a:cs typeface="RRDHEJ+MicrosoftYaHei-Bold"/>
              </a:rPr>
              <a:t>下水道排水口堵塞</a:t>
            </a:r>
          </a:p>
          <a:p>
            <a:pPr marL="0" marR="0">
              <a:lnSpc>
                <a:spcPts val="2106"/>
              </a:lnSpc>
              <a:spcBef>
                <a:spcPts val="989"/>
              </a:spcBef>
              <a:spcAft>
                <a:spcPct val="0"/>
              </a:spcAft>
            </a:pPr>
            <a:r>
              <a:rPr sz="1600">
                <a:solidFill>
                  <a:srgbClr val="403152"/>
                </a:solidFill>
                <a:latin typeface="AHAOVV+Wingdings-Regular"/>
                <a:cs typeface="AHAOVV+Wingdings-Regular"/>
              </a:rPr>
              <a:t>➢</a:t>
            </a:r>
            <a:r>
              <a:rPr sz="1600" spc="584">
                <a:solidFill>
                  <a:srgbClr val="403152"/>
                </a:solidFill>
                <a:latin typeface="Times New Roman"/>
                <a:cs typeface="Times New Roman"/>
              </a:rPr>
              <a:t> </a:t>
            </a:r>
            <a:r>
              <a:rPr sz="1600" b="1">
                <a:solidFill>
                  <a:srgbClr val="403152"/>
                </a:solidFill>
                <a:latin typeface="RRDHEJ+MicrosoftYaHei-Bold"/>
                <a:cs typeface="RRDHEJ+MicrosoftYaHei-Bold"/>
              </a:rPr>
              <a:t>冷凝水及其他污水</a:t>
            </a:r>
          </a:p>
        </p:txBody>
      </p:sp>
      <p:sp>
        <p:nvSpPr>
          <p:cNvPr id="5" name="object 5"/>
          <p:cNvSpPr txBox="1"/>
          <p:nvPr/>
        </p:nvSpPr>
        <p:spPr>
          <a:xfrm>
            <a:off x="5864986" y="2330104"/>
            <a:ext cx="1143304" cy="1289625"/>
          </a:xfrm>
          <a:prstGeom prst="rect">
            <a:avLst/>
          </a:prstGeom>
        </p:spPr>
        <p:txBody>
          <a:bodyPr vert="horz" wrap="square" lIns="0" tIns="0" rIns="0" bIns="0" rtlCol="0">
            <a:spAutoFit/>
          </a:bodyPr>
          <a:lstStyle/>
          <a:p>
            <a:pPr marL="0" marR="0">
              <a:lnSpc>
                <a:spcPts val="4754"/>
              </a:lnSpc>
              <a:spcBef>
                <a:spcPct val="0"/>
              </a:spcBef>
              <a:spcAft>
                <a:spcPct val="0"/>
              </a:spcAft>
            </a:pPr>
            <a:r>
              <a:rPr sz="3600" b="1">
                <a:solidFill>
                  <a:srgbClr val="403152"/>
                </a:solidFill>
                <a:latin typeface="RRDHEJ+MicrosoftYaHei-Bold"/>
                <a:cs typeface="RRDHEJ+MicrosoftYaHei-Bold"/>
              </a:rPr>
              <a:t>水</a:t>
            </a:r>
          </a:p>
        </p:txBody>
      </p:sp>
      <p:sp>
        <p:nvSpPr>
          <p:cNvPr id="6" name="object 6"/>
          <p:cNvSpPr txBox="1"/>
          <p:nvPr/>
        </p:nvSpPr>
        <p:spPr>
          <a:xfrm>
            <a:off x="2077211" y="4302920"/>
            <a:ext cx="160477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215968"/>
                </a:solidFill>
                <a:latin typeface="AHAOVV+Wingdings-Regular"/>
                <a:cs typeface="AHAOVV+Wingdings-Regular"/>
              </a:rPr>
              <a:t>➢</a:t>
            </a:r>
            <a:r>
              <a:rPr sz="1600" spc="584">
                <a:solidFill>
                  <a:srgbClr val="215968"/>
                </a:solidFill>
                <a:latin typeface="Times New Roman"/>
                <a:cs typeface="Times New Roman"/>
              </a:rPr>
              <a:t> </a:t>
            </a:r>
            <a:r>
              <a:rPr sz="1600" b="1">
                <a:solidFill>
                  <a:srgbClr val="215968"/>
                </a:solidFill>
                <a:latin typeface="RRDHEJ+MicrosoftYaHei-Bold"/>
                <a:cs typeface="RRDHEJ+MicrosoftYaHei-Bold"/>
              </a:rPr>
              <a:t>发酵腐烂物</a:t>
            </a:r>
          </a:p>
        </p:txBody>
      </p:sp>
      <p:sp>
        <p:nvSpPr>
          <p:cNvPr id="7" name="object 7"/>
          <p:cNvSpPr txBox="1"/>
          <p:nvPr/>
        </p:nvSpPr>
        <p:spPr>
          <a:xfrm>
            <a:off x="8597138" y="4302920"/>
            <a:ext cx="2010842" cy="1752249"/>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984807"/>
                </a:solidFill>
                <a:latin typeface="AHAOVV+Wingdings-Regular"/>
                <a:cs typeface="AHAOVV+Wingdings-Regular"/>
              </a:rPr>
              <a:t>➢</a:t>
            </a:r>
            <a:r>
              <a:rPr sz="1600" spc="588">
                <a:solidFill>
                  <a:srgbClr val="984807"/>
                </a:solidFill>
                <a:latin typeface="Times New Roman"/>
                <a:cs typeface="Times New Roman"/>
              </a:rPr>
              <a:t> </a:t>
            </a:r>
            <a:r>
              <a:rPr sz="1600" b="1">
                <a:solidFill>
                  <a:srgbClr val="984807"/>
                </a:solidFill>
                <a:latin typeface="RRDHEJ+MicrosoftYaHei-Bold"/>
                <a:cs typeface="RRDHEJ+MicrosoftYaHei-Bold"/>
              </a:rPr>
              <a:t>后厨的卫生死角</a:t>
            </a:r>
          </a:p>
          <a:p>
            <a:pPr marL="0" marR="0">
              <a:lnSpc>
                <a:spcPts val="2106"/>
              </a:lnSpc>
              <a:spcBef>
                <a:spcPts val="989"/>
              </a:spcBef>
              <a:spcAft>
                <a:spcPct val="0"/>
              </a:spcAft>
            </a:pPr>
            <a:r>
              <a:rPr sz="1600">
                <a:solidFill>
                  <a:srgbClr val="984807"/>
                </a:solidFill>
                <a:latin typeface="AHAOVV+Wingdings-Regular"/>
                <a:cs typeface="AHAOVV+Wingdings-Regular"/>
              </a:rPr>
              <a:t>➢</a:t>
            </a:r>
            <a:r>
              <a:rPr sz="1600" spc="588">
                <a:solidFill>
                  <a:srgbClr val="984807"/>
                </a:solidFill>
                <a:latin typeface="Times New Roman"/>
                <a:cs typeface="Times New Roman"/>
              </a:rPr>
              <a:t> </a:t>
            </a:r>
            <a:r>
              <a:rPr sz="1600" b="1">
                <a:solidFill>
                  <a:srgbClr val="984807"/>
                </a:solidFill>
                <a:latin typeface="RRDHEJ+MicrosoftYaHei-Bold"/>
                <a:cs typeface="RRDHEJ+MicrosoftYaHei-Bold"/>
              </a:rPr>
              <a:t>未定期清洁地沟</a:t>
            </a:r>
          </a:p>
          <a:p>
            <a:pPr marL="0" marR="0">
              <a:lnSpc>
                <a:spcPts val="2109"/>
              </a:lnSpc>
              <a:spcBef>
                <a:spcPts val="986"/>
              </a:spcBef>
              <a:spcAft>
                <a:spcPct val="0"/>
              </a:spcAft>
            </a:pPr>
            <a:r>
              <a:rPr sz="1600">
                <a:solidFill>
                  <a:srgbClr val="984807"/>
                </a:solidFill>
                <a:latin typeface="AHAOVV+Wingdings-Regular"/>
                <a:cs typeface="AHAOVV+Wingdings-Regular"/>
              </a:rPr>
              <a:t>➢</a:t>
            </a:r>
            <a:r>
              <a:rPr sz="1600" spc="588">
                <a:solidFill>
                  <a:srgbClr val="984807"/>
                </a:solidFill>
                <a:latin typeface="Times New Roman"/>
                <a:cs typeface="Times New Roman"/>
              </a:rPr>
              <a:t> </a:t>
            </a:r>
            <a:r>
              <a:rPr sz="1600" b="1">
                <a:solidFill>
                  <a:srgbClr val="984807"/>
                </a:solidFill>
                <a:latin typeface="RRDHEJ+MicrosoftYaHei-Bold"/>
                <a:cs typeface="RRDHEJ+MicrosoftYaHei-Bold"/>
              </a:rPr>
              <a:t>杂物、垃圾堆地</a:t>
            </a:r>
          </a:p>
          <a:p>
            <a:pPr marL="0" marR="0">
              <a:lnSpc>
                <a:spcPts val="2106"/>
              </a:lnSpc>
              <a:spcBef>
                <a:spcPts val="992"/>
              </a:spcBef>
              <a:spcAft>
                <a:spcPct val="0"/>
              </a:spcAft>
            </a:pPr>
            <a:r>
              <a:rPr sz="1600">
                <a:solidFill>
                  <a:srgbClr val="984807"/>
                </a:solidFill>
                <a:latin typeface="AHAOVV+Wingdings-Regular"/>
                <a:cs typeface="AHAOVV+Wingdings-Regular"/>
              </a:rPr>
              <a:t>➢</a:t>
            </a:r>
            <a:r>
              <a:rPr sz="1600" spc="588">
                <a:solidFill>
                  <a:srgbClr val="984807"/>
                </a:solidFill>
                <a:latin typeface="Times New Roman"/>
                <a:cs typeface="Times New Roman"/>
              </a:rPr>
              <a:t> </a:t>
            </a:r>
            <a:r>
              <a:rPr sz="1600" b="1">
                <a:solidFill>
                  <a:srgbClr val="984807"/>
                </a:solidFill>
                <a:latin typeface="RRDHEJ+MicrosoftYaHei-Bold"/>
                <a:cs typeface="RRDHEJ+MicrosoftYaHei-Bold"/>
              </a:rPr>
              <a:t>墙缝地缝及管道</a:t>
            </a:r>
          </a:p>
        </p:txBody>
      </p:sp>
      <p:sp>
        <p:nvSpPr>
          <p:cNvPr id="8" name="object 8"/>
          <p:cNvSpPr txBox="1"/>
          <p:nvPr/>
        </p:nvSpPr>
        <p:spPr>
          <a:xfrm>
            <a:off x="6867397" y="4356458"/>
            <a:ext cx="1600504" cy="1838117"/>
          </a:xfrm>
          <a:prstGeom prst="rect">
            <a:avLst/>
          </a:prstGeom>
        </p:spPr>
        <p:txBody>
          <a:bodyPr vert="horz" wrap="square" lIns="0" tIns="0" rIns="0" bIns="0" rtlCol="0">
            <a:spAutoFit/>
          </a:bodyPr>
          <a:lstStyle/>
          <a:p>
            <a:pPr marL="228600" marR="0">
              <a:lnSpc>
                <a:spcPts val="4751"/>
              </a:lnSpc>
              <a:spcBef>
                <a:spcPct val="0"/>
              </a:spcBef>
              <a:spcAft>
                <a:spcPct val="0"/>
              </a:spcAft>
            </a:pPr>
            <a:r>
              <a:rPr sz="3600" b="1">
                <a:solidFill>
                  <a:srgbClr val="984807"/>
                </a:solidFill>
                <a:latin typeface="RRDHEJ+MicrosoftYaHei-Bold"/>
                <a:cs typeface="RRDHEJ+MicrosoftYaHei-Bold"/>
              </a:rPr>
              <a:t>栖</a:t>
            </a:r>
          </a:p>
          <a:p>
            <a:pPr marL="0" marR="0">
              <a:lnSpc>
                <a:spcPts val="4322"/>
              </a:lnSpc>
              <a:spcBef>
                <a:spcPct val="0"/>
              </a:spcBef>
              <a:spcAft>
                <a:spcPct val="0"/>
              </a:spcAft>
            </a:pPr>
            <a:r>
              <a:rPr sz="3600" b="1">
                <a:solidFill>
                  <a:srgbClr val="984807"/>
                </a:solidFill>
                <a:latin typeface="RRDHEJ+MicrosoftYaHei-Bold"/>
                <a:cs typeface="RRDHEJ+MicrosoftYaHei-Bold"/>
              </a:rPr>
              <a:t>息地</a:t>
            </a:r>
          </a:p>
        </p:txBody>
      </p:sp>
      <p:sp>
        <p:nvSpPr>
          <p:cNvPr id="9" name="object 9"/>
          <p:cNvSpPr txBox="1"/>
          <p:nvPr/>
        </p:nvSpPr>
        <p:spPr>
          <a:xfrm>
            <a:off x="4385817" y="4633572"/>
            <a:ext cx="1600200" cy="1289223"/>
          </a:xfrm>
          <a:prstGeom prst="rect">
            <a:avLst/>
          </a:prstGeom>
        </p:spPr>
        <p:txBody>
          <a:bodyPr vert="horz" wrap="square" lIns="0" tIns="0" rIns="0" bIns="0" rtlCol="0">
            <a:spAutoFit/>
          </a:bodyPr>
          <a:lstStyle/>
          <a:p>
            <a:pPr marL="0" marR="0">
              <a:lnSpc>
                <a:spcPts val="4751"/>
              </a:lnSpc>
              <a:spcBef>
                <a:spcPct val="0"/>
              </a:spcBef>
              <a:spcAft>
                <a:spcPct val="0"/>
              </a:spcAft>
            </a:pPr>
            <a:r>
              <a:rPr sz="3600" b="1">
                <a:solidFill>
                  <a:srgbClr val="215968"/>
                </a:solidFill>
                <a:latin typeface="RRDHEJ+MicrosoftYaHei-Bold"/>
                <a:cs typeface="RRDHEJ+MicrosoftYaHei-Bold"/>
              </a:rPr>
              <a:t>食物</a:t>
            </a:r>
          </a:p>
        </p:txBody>
      </p:sp>
      <p:sp>
        <p:nvSpPr>
          <p:cNvPr id="10" name="object 10"/>
          <p:cNvSpPr txBox="1"/>
          <p:nvPr/>
        </p:nvSpPr>
        <p:spPr>
          <a:xfrm>
            <a:off x="2077211" y="4696112"/>
            <a:ext cx="1605076" cy="135905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215968"/>
                </a:solidFill>
                <a:latin typeface="AHAOVV+Wingdings-Regular"/>
                <a:cs typeface="AHAOVV+Wingdings-Regular"/>
              </a:rPr>
              <a:t>➢</a:t>
            </a:r>
            <a:r>
              <a:rPr sz="1600" spc="584">
                <a:solidFill>
                  <a:srgbClr val="215968"/>
                </a:solidFill>
                <a:latin typeface="Times New Roman"/>
                <a:cs typeface="Times New Roman"/>
              </a:rPr>
              <a:t> </a:t>
            </a:r>
            <a:r>
              <a:rPr sz="1600" b="1">
                <a:solidFill>
                  <a:srgbClr val="215968"/>
                </a:solidFill>
                <a:latin typeface="RRDHEJ+MicrosoftYaHei-Bold"/>
                <a:cs typeface="RRDHEJ+MicrosoftYaHei-Bold"/>
              </a:rPr>
              <a:t>淀粉和霉菌</a:t>
            </a:r>
          </a:p>
          <a:p>
            <a:pPr marL="0" marR="0">
              <a:lnSpc>
                <a:spcPts val="2109"/>
              </a:lnSpc>
              <a:spcBef>
                <a:spcPts val="986"/>
              </a:spcBef>
              <a:spcAft>
                <a:spcPct val="0"/>
              </a:spcAft>
            </a:pPr>
            <a:r>
              <a:rPr sz="1600">
                <a:solidFill>
                  <a:srgbClr val="215968"/>
                </a:solidFill>
                <a:latin typeface="AHAOVV+Wingdings-Regular"/>
                <a:cs typeface="AHAOVV+Wingdings-Regular"/>
              </a:rPr>
              <a:t>➢</a:t>
            </a:r>
            <a:r>
              <a:rPr sz="1600" spc="584">
                <a:solidFill>
                  <a:srgbClr val="215968"/>
                </a:solidFill>
                <a:latin typeface="Times New Roman"/>
                <a:cs typeface="Times New Roman"/>
              </a:rPr>
              <a:t> </a:t>
            </a:r>
            <a:r>
              <a:rPr sz="1600" b="1">
                <a:solidFill>
                  <a:srgbClr val="215968"/>
                </a:solidFill>
                <a:latin typeface="RRDHEJ+MicrosoftYaHei-Bold"/>
                <a:cs typeface="RRDHEJ+MicrosoftYaHei-Bold"/>
              </a:rPr>
              <a:t>蛋白质和糖</a:t>
            </a:r>
          </a:p>
          <a:p>
            <a:pPr marL="0" marR="0">
              <a:lnSpc>
                <a:spcPts val="2106"/>
              </a:lnSpc>
              <a:spcBef>
                <a:spcPts val="992"/>
              </a:spcBef>
              <a:spcAft>
                <a:spcPct val="0"/>
              </a:spcAft>
            </a:pPr>
            <a:r>
              <a:rPr sz="1600">
                <a:solidFill>
                  <a:srgbClr val="215968"/>
                </a:solidFill>
                <a:latin typeface="AHAOVV+Wingdings-Regular"/>
                <a:cs typeface="AHAOVV+Wingdings-Regular"/>
              </a:rPr>
              <a:t>➢</a:t>
            </a:r>
            <a:r>
              <a:rPr sz="1600" spc="584">
                <a:solidFill>
                  <a:srgbClr val="215968"/>
                </a:solidFill>
                <a:latin typeface="Times New Roman"/>
                <a:cs typeface="Times New Roman"/>
              </a:rPr>
              <a:t> </a:t>
            </a:r>
            <a:r>
              <a:rPr sz="1600" b="1">
                <a:solidFill>
                  <a:srgbClr val="215968"/>
                </a:solidFill>
                <a:latin typeface="RRDHEJ+MicrosoftYaHei-Bold"/>
                <a:cs typeface="RRDHEJ+MicrosoftYaHei-Bold"/>
              </a:rPr>
              <a:t>谷物和坚果</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28782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SREJQF+MicrosoftYaHei-Bold"/>
                <a:cs typeface="SREJQF+MicrosoftYaHei-Bold"/>
              </a:rPr>
              <a:t>有害生物防制</a:t>
            </a:r>
          </a:p>
        </p:txBody>
      </p:sp>
      <p:sp>
        <p:nvSpPr>
          <p:cNvPr id="4" name="object 4"/>
          <p:cNvSpPr txBox="1"/>
          <p:nvPr/>
        </p:nvSpPr>
        <p:spPr>
          <a:xfrm>
            <a:off x="1406652" y="1466248"/>
            <a:ext cx="10604690"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有害生物防制应遵循</a:t>
            </a:r>
            <a:r>
              <a:rPr sz="1600">
                <a:solidFill>
                  <a:srgbClr val="FF0000"/>
                </a:solidFill>
                <a:latin typeface="UGOTMT+MicrosoftYaHei"/>
                <a:cs typeface="UGOTMT+MicrosoftYaHei"/>
              </a:rPr>
              <a:t>物理防治（粘鼠板、灭蝇灯等）优先，化学防治（滞留喷洒等）有条件使用</a:t>
            </a:r>
            <a:r>
              <a:rPr sz="1600">
                <a:solidFill>
                  <a:srgbClr val="000000"/>
                </a:solidFill>
                <a:latin typeface="UGOTMT+MicrosoftYaHei"/>
                <a:cs typeface="UGOTMT+MicrosoftYaHei"/>
              </a:rPr>
              <a:t>的原</a:t>
            </a:r>
          </a:p>
          <a:p>
            <a:pPr marL="286512" marR="0">
              <a:lnSpc>
                <a:spcPts val="2106"/>
              </a:lnSpc>
              <a:spcBef>
                <a:spcPts val="1733"/>
              </a:spcBef>
              <a:spcAft>
                <a:spcPct val="0"/>
              </a:spcAft>
            </a:pPr>
            <a:r>
              <a:rPr sz="1600">
                <a:solidFill>
                  <a:srgbClr val="000000"/>
                </a:solidFill>
                <a:latin typeface="UGOTMT+MicrosoftYaHei"/>
                <a:cs typeface="UGOTMT+MicrosoftYaHei"/>
              </a:rPr>
              <a:t>则，保障食品安全和人身安全。</a:t>
            </a:r>
          </a:p>
        </p:txBody>
      </p:sp>
      <p:sp>
        <p:nvSpPr>
          <p:cNvPr id="5" name="object 5"/>
          <p:cNvSpPr txBox="1"/>
          <p:nvPr/>
        </p:nvSpPr>
        <p:spPr>
          <a:xfrm>
            <a:off x="1406652" y="2441862"/>
            <a:ext cx="10602019"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餐饮服务场所的墙壁、地板无缝隙，天花板修葺完整。管道封闭，孔洞填充牢固，无缝隙。使用水封</a:t>
            </a:r>
          </a:p>
          <a:p>
            <a:pPr marL="286512" marR="0">
              <a:lnSpc>
                <a:spcPts val="2106"/>
              </a:lnSpc>
              <a:spcBef>
                <a:spcPts val="1733"/>
              </a:spcBef>
              <a:spcAft>
                <a:spcPct val="0"/>
              </a:spcAft>
            </a:pPr>
            <a:r>
              <a:rPr sz="1600">
                <a:solidFill>
                  <a:srgbClr val="000000"/>
                </a:solidFill>
                <a:latin typeface="UGOTMT+MicrosoftYaHei"/>
                <a:cs typeface="UGOTMT+MicrosoftYaHei"/>
              </a:rPr>
              <a:t>式地漏。</a:t>
            </a:r>
          </a:p>
        </p:txBody>
      </p:sp>
      <p:sp>
        <p:nvSpPr>
          <p:cNvPr id="6" name="object 6"/>
          <p:cNvSpPr txBox="1"/>
          <p:nvPr/>
        </p:nvSpPr>
        <p:spPr>
          <a:xfrm>
            <a:off x="1406652" y="3417222"/>
            <a:ext cx="10602869"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1F497D"/>
                </a:solidFill>
                <a:latin typeface="NUESLF+Wingdings-Regular"/>
                <a:cs typeface="NUESLF+Wingdings-Regular"/>
              </a:rPr>
              <a:t>➢</a:t>
            </a:r>
            <a:r>
              <a:rPr sz="1600" spc="584">
                <a:solidFill>
                  <a:srgbClr val="1F497D"/>
                </a:solidFill>
                <a:latin typeface="Times New Roman"/>
                <a:cs typeface="Times New Roman"/>
              </a:rPr>
              <a:t> </a:t>
            </a:r>
            <a:r>
              <a:rPr sz="1600" b="1">
                <a:solidFill>
                  <a:srgbClr val="1F497D"/>
                </a:solidFill>
                <a:latin typeface="SREJQF+MicrosoftYaHei-Bold"/>
                <a:cs typeface="SREJQF+MicrosoftYaHei-Bold"/>
              </a:rPr>
              <a:t>人员、货物进出通道应设有防鼠板，门的缝隙应小于</a:t>
            </a:r>
            <a:r>
              <a:rPr sz="1600" b="1">
                <a:solidFill>
                  <a:srgbClr val="1F497D"/>
                </a:solidFill>
                <a:latin typeface="TCHPLO+MicrosoftYaHei-Bold"/>
                <a:cs typeface="TCHPLO+MicrosoftYaHei-Bold"/>
              </a:rPr>
              <a:t>6mm</a:t>
            </a:r>
            <a:r>
              <a:rPr sz="1600" b="1">
                <a:solidFill>
                  <a:srgbClr val="1F497D"/>
                </a:solidFill>
                <a:latin typeface="SREJQF+MicrosoftYaHei-Bold"/>
                <a:cs typeface="SREJQF+MicrosoftYaHei-Bold"/>
              </a:rPr>
              <a:t>。</a:t>
            </a:r>
          </a:p>
          <a:p>
            <a:pPr marL="0" marR="0">
              <a:lnSpc>
                <a:spcPts val="2106"/>
              </a:lnSpc>
              <a:spcBef>
                <a:spcPts val="1735"/>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食品处理区、就餐区</a:t>
            </a:r>
            <a:r>
              <a:rPr sz="1600">
                <a:solidFill>
                  <a:srgbClr val="FF0000"/>
                </a:solidFill>
                <a:latin typeface="UGOTMT+MicrosoftYaHei"/>
                <a:cs typeface="UGOTMT+MicrosoftYaHei"/>
              </a:rPr>
              <a:t>宜安装粘捕式灭蝇灯</a:t>
            </a:r>
            <a:r>
              <a:rPr sz="1600">
                <a:solidFill>
                  <a:srgbClr val="000000"/>
                </a:solidFill>
                <a:latin typeface="UGOTMT+MicrosoftYaHei"/>
                <a:cs typeface="UGOTMT+MicrosoftYaHei"/>
              </a:rPr>
              <a:t>。使用电击式灭蝇灯的，灭蝇灯不得悬挂在食品加工制作或</a:t>
            </a:r>
          </a:p>
          <a:p>
            <a:pPr marL="286512" marR="0">
              <a:lnSpc>
                <a:spcPts val="2106"/>
              </a:lnSpc>
              <a:spcBef>
                <a:spcPts val="1783"/>
              </a:spcBef>
              <a:spcAft>
                <a:spcPct val="0"/>
              </a:spcAft>
            </a:pPr>
            <a:r>
              <a:rPr sz="1600">
                <a:solidFill>
                  <a:srgbClr val="000000"/>
                </a:solidFill>
                <a:latin typeface="UGOTMT+MicrosoftYaHei"/>
                <a:cs typeface="UGOTMT+MicrosoftYaHei"/>
              </a:rPr>
              <a:t>贮存区域的上方。</a:t>
            </a:r>
          </a:p>
        </p:txBody>
      </p:sp>
      <p:sp>
        <p:nvSpPr>
          <p:cNvPr id="7" name="object 7"/>
          <p:cNvSpPr txBox="1"/>
          <p:nvPr/>
        </p:nvSpPr>
        <p:spPr>
          <a:xfrm>
            <a:off x="1406652" y="4880193"/>
            <a:ext cx="10147262" cy="1548355"/>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餐饮服务场所内应使用粘鼠板、捕鼠笼、机械式捕鼠器等装置，</a:t>
            </a:r>
            <a:r>
              <a:rPr sz="1600">
                <a:solidFill>
                  <a:srgbClr val="FF0000"/>
                </a:solidFill>
                <a:latin typeface="UGOTMT+MicrosoftYaHei"/>
                <a:cs typeface="UGOTMT+MicrosoftYaHei"/>
              </a:rPr>
              <a:t>不得使用杀鼠剂。</a:t>
            </a:r>
          </a:p>
          <a:p>
            <a:pPr marL="0" marR="0">
              <a:lnSpc>
                <a:spcPts val="2106"/>
              </a:lnSpc>
              <a:spcBef>
                <a:spcPts val="1786"/>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使用防蝇胶帘的，应覆盖整个门框，底部离地距离小于</a:t>
            </a:r>
            <a:r>
              <a:rPr sz="1600">
                <a:solidFill>
                  <a:srgbClr val="000000"/>
                </a:solidFill>
                <a:latin typeface="NRRJEF+MicrosoftYaHei"/>
                <a:cs typeface="NRRJEF+MicrosoftYaHei"/>
              </a:rPr>
              <a:t>2cm</a:t>
            </a:r>
            <a:r>
              <a:rPr sz="1600">
                <a:solidFill>
                  <a:srgbClr val="000000"/>
                </a:solidFill>
                <a:latin typeface="UGOTMT+MicrosoftYaHei"/>
                <a:cs typeface="UGOTMT+MicrosoftYaHei"/>
              </a:rPr>
              <a:t>，相邻胶帘条重叠部分不少于</a:t>
            </a:r>
            <a:r>
              <a:rPr sz="1600">
                <a:solidFill>
                  <a:srgbClr val="000000"/>
                </a:solidFill>
                <a:latin typeface="NRRJEF+MicrosoftYaHei"/>
                <a:cs typeface="NRRJEF+MicrosoftYaHei"/>
              </a:rPr>
              <a:t>2cm</a:t>
            </a:r>
            <a:r>
              <a:rPr sz="1600">
                <a:solidFill>
                  <a:srgbClr val="000000"/>
                </a:solidFill>
                <a:latin typeface="UGOTMT+MicrosoftYaHei"/>
                <a:cs typeface="UGOTMT+MicrosoftYaHei"/>
              </a:rPr>
              <a:t>。</a:t>
            </a:r>
          </a:p>
          <a:p>
            <a:pPr marL="0" marR="0">
              <a:lnSpc>
                <a:spcPts val="2106"/>
              </a:lnSpc>
              <a:spcBef>
                <a:spcPts val="1733"/>
              </a:spcBef>
              <a:spcAft>
                <a:spcPct val="0"/>
              </a:spcAft>
            </a:pPr>
            <a:r>
              <a:rPr sz="1600">
                <a:solidFill>
                  <a:srgbClr val="000000"/>
                </a:solidFill>
                <a:latin typeface="NUESLF+Wingdings-Regular"/>
                <a:cs typeface="NUESLF+Wingdings-Regular"/>
              </a:rPr>
              <a:t>➢</a:t>
            </a:r>
            <a:r>
              <a:rPr sz="1600" spc="584">
                <a:solidFill>
                  <a:srgbClr val="000000"/>
                </a:solidFill>
                <a:latin typeface="Times New Roman"/>
                <a:cs typeface="Times New Roman"/>
              </a:rPr>
              <a:t> </a:t>
            </a:r>
            <a:r>
              <a:rPr sz="1600">
                <a:solidFill>
                  <a:srgbClr val="000000"/>
                </a:solidFill>
                <a:latin typeface="UGOTMT+MicrosoftYaHei"/>
                <a:cs typeface="UGOTMT+MicrosoftYaHei"/>
              </a:rPr>
              <a:t>不得在食品处理区和就餐场所存放卫生杀虫剂和杀鼠剂产品。</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6764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JWBPLU+MicrosoftYaHei-Bold"/>
                <a:cs typeface="JWBPLU+MicrosoftYaHei-Bold"/>
              </a:rPr>
              <a:t>灭蝇灯：</a:t>
            </a:r>
          </a:p>
        </p:txBody>
      </p:sp>
      <p:sp>
        <p:nvSpPr>
          <p:cNvPr id="4" name="object 4"/>
          <p:cNvSpPr txBox="1"/>
          <p:nvPr/>
        </p:nvSpPr>
        <p:spPr>
          <a:xfrm>
            <a:off x="2036064" y="4711701"/>
            <a:ext cx="3614504" cy="1631958"/>
          </a:xfrm>
          <a:prstGeom prst="rect">
            <a:avLst/>
          </a:prstGeom>
        </p:spPr>
        <p:txBody>
          <a:bodyPr vert="horz" wrap="square" lIns="0" tIns="0" rIns="0" bIns="0" rtlCol="0">
            <a:spAutoFit/>
          </a:bodyPr>
          <a:lstStyle/>
          <a:p>
            <a:pPr marL="0" marR="0">
              <a:lnSpc>
                <a:spcPts val="2648"/>
              </a:lnSpc>
              <a:spcBef>
                <a:spcPct val="0"/>
              </a:spcBef>
              <a:spcAft>
                <a:spcPct val="0"/>
              </a:spcAft>
            </a:pPr>
            <a:r>
              <a:rPr sz="2000">
                <a:solidFill>
                  <a:srgbClr val="404040"/>
                </a:solidFill>
                <a:latin typeface="TMDLEO+Wingdings-Regular"/>
                <a:cs typeface="TMDLEO+Wingdings-Regular"/>
              </a:rPr>
              <a:t>➢</a:t>
            </a:r>
            <a:r>
              <a:rPr sz="2000" spc="613">
                <a:solidFill>
                  <a:srgbClr val="404040"/>
                </a:solidFill>
                <a:latin typeface="Times New Roman"/>
                <a:cs typeface="Times New Roman"/>
              </a:rPr>
              <a:t> </a:t>
            </a:r>
            <a:r>
              <a:rPr sz="2000" b="1">
                <a:solidFill>
                  <a:srgbClr val="404040"/>
                </a:solidFill>
                <a:latin typeface="JWBPLU+MicrosoftYaHei-Bold"/>
                <a:cs typeface="JWBPLU+MicrosoftYaHei-Bold"/>
              </a:rPr>
              <a:t>击碎的蝇虫尸体容易弹出</a:t>
            </a:r>
          </a:p>
          <a:p>
            <a:pPr marL="0" marR="0">
              <a:lnSpc>
                <a:spcPts val="2644"/>
              </a:lnSpc>
              <a:spcBef>
                <a:spcPts val="1008"/>
              </a:spcBef>
              <a:spcAft>
                <a:spcPct val="0"/>
              </a:spcAft>
            </a:pPr>
            <a:r>
              <a:rPr sz="2000">
                <a:solidFill>
                  <a:srgbClr val="404040"/>
                </a:solidFill>
                <a:latin typeface="TMDLEO+Wingdings-Regular"/>
                <a:cs typeface="TMDLEO+Wingdings-Regular"/>
              </a:rPr>
              <a:t>➢</a:t>
            </a:r>
            <a:r>
              <a:rPr sz="2000" spc="613">
                <a:solidFill>
                  <a:srgbClr val="404040"/>
                </a:solidFill>
                <a:latin typeface="Times New Roman"/>
                <a:cs typeface="Times New Roman"/>
              </a:rPr>
              <a:t> </a:t>
            </a:r>
            <a:r>
              <a:rPr sz="2000" b="1">
                <a:solidFill>
                  <a:srgbClr val="404040"/>
                </a:solidFill>
                <a:latin typeface="JWBPLU+MicrosoftYaHei-Bold"/>
                <a:cs typeface="JWBPLU+MicrosoftYaHei-Bold"/>
              </a:rPr>
              <a:t>蝇虫尸体粘附后不易清理</a:t>
            </a:r>
          </a:p>
          <a:p>
            <a:pPr marL="0" marR="0">
              <a:lnSpc>
                <a:spcPts val="2644"/>
              </a:lnSpc>
              <a:spcBef>
                <a:spcPts val="954"/>
              </a:spcBef>
              <a:spcAft>
                <a:spcPct val="0"/>
              </a:spcAft>
            </a:pPr>
            <a:r>
              <a:rPr sz="2000">
                <a:solidFill>
                  <a:srgbClr val="404040"/>
                </a:solidFill>
                <a:latin typeface="TMDLEO+Wingdings-Regular"/>
                <a:cs typeface="TMDLEO+Wingdings-Regular"/>
              </a:rPr>
              <a:t>➢</a:t>
            </a:r>
            <a:r>
              <a:rPr sz="2000" spc="613">
                <a:solidFill>
                  <a:srgbClr val="404040"/>
                </a:solidFill>
                <a:latin typeface="Times New Roman"/>
                <a:cs typeface="Times New Roman"/>
              </a:rPr>
              <a:t> </a:t>
            </a:r>
            <a:r>
              <a:rPr sz="2000" b="1">
                <a:solidFill>
                  <a:srgbClr val="404040"/>
                </a:solidFill>
                <a:latin typeface="JWBPLU+MicrosoftYaHei-Bold"/>
                <a:cs typeface="JWBPLU+MicrosoftYaHei-Bold"/>
              </a:rPr>
              <a:t>无法统计蝇虫的数量种类</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695320" y="1486223"/>
            <a:ext cx="8061959"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LJWCAQ+MicrosoftYaHei-Bold"/>
                <a:cs typeface="LJWCAQ+MicrosoftYaHei-Bold"/>
              </a:rPr>
              <a:t>下列哪种捕鼠器具（设施），不得用于食品处理区：</a:t>
            </a:r>
          </a:p>
        </p:txBody>
      </p:sp>
      <p:sp>
        <p:nvSpPr>
          <p:cNvPr id="4" name="object 4"/>
          <p:cNvSpPr txBox="1"/>
          <p:nvPr/>
        </p:nvSpPr>
        <p:spPr>
          <a:xfrm>
            <a:off x="2997073" y="2582070"/>
            <a:ext cx="1268348"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AFWWBB+MicrosoftYaHei-Bold"/>
                <a:cs typeface="AFWWBB+MicrosoftYaHei-Bold"/>
              </a:rPr>
              <a:t>A</a:t>
            </a:r>
            <a:r>
              <a:rPr sz="1600" b="1">
                <a:solidFill>
                  <a:srgbClr val="FFFFFF"/>
                </a:solidFill>
                <a:latin typeface="LJWCAQ+MicrosoftYaHei-Bold"/>
                <a:cs typeface="LJWCAQ+MicrosoftYaHei-Bold"/>
              </a:rPr>
              <a:t>、粘鼠板</a:t>
            </a:r>
          </a:p>
        </p:txBody>
      </p:sp>
      <p:sp>
        <p:nvSpPr>
          <p:cNvPr id="5" name="object 5"/>
          <p:cNvSpPr txBox="1"/>
          <p:nvPr/>
        </p:nvSpPr>
        <p:spPr>
          <a:xfrm>
            <a:off x="2997073" y="3020982"/>
            <a:ext cx="1254632"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AFWWBB+MicrosoftYaHei-Bold"/>
                <a:cs typeface="AFWWBB+MicrosoftYaHei-Bold"/>
              </a:rPr>
              <a:t>B</a:t>
            </a:r>
            <a:r>
              <a:rPr sz="1600" b="1">
                <a:solidFill>
                  <a:srgbClr val="FFFFFF"/>
                </a:solidFill>
                <a:latin typeface="LJWCAQ+MicrosoftYaHei-Bold"/>
                <a:cs typeface="LJWCAQ+MicrosoftYaHei-Bold"/>
              </a:rPr>
              <a:t>、捕鼠笼</a:t>
            </a:r>
          </a:p>
        </p:txBody>
      </p:sp>
      <p:sp>
        <p:nvSpPr>
          <p:cNvPr id="6" name="object 6"/>
          <p:cNvSpPr txBox="1"/>
          <p:nvPr/>
        </p:nvSpPr>
        <p:spPr>
          <a:xfrm>
            <a:off x="2997073" y="3459894"/>
            <a:ext cx="1253108"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AFWWBB+MicrosoftYaHei-Bold"/>
                <a:cs typeface="AFWWBB+MicrosoftYaHei-Bold"/>
              </a:rPr>
              <a:t>C</a:t>
            </a:r>
            <a:r>
              <a:rPr sz="1600" b="1">
                <a:solidFill>
                  <a:srgbClr val="FFFFFF"/>
                </a:solidFill>
                <a:latin typeface="LJWCAQ+MicrosoftYaHei-Bold"/>
                <a:cs typeface="LJWCAQ+MicrosoftYaHei-Bold"/>
              </a:rPr>
              <a:t>、鼠饵站</a:t>
            </a:r>
          </a:p>
        </p:txBody>
      </p:sp>
      <p:sp>
        <p:nvSpPr>
          <p:cNvPr id="7" name="object 7"/>
          <p:cNvSpPr txBox="1"/>
          <p:nvPr/>
        </p:nvSpPr>
        <p:spPr>
          <a:xfrm>
            <a:off x="2997073" y="3899060"/>
            <a:ext cx="1884075" cy="1011230"/>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AFWWBB+MicrosoftYaHei-Bold"/>
                <a:cs typeface="AFWWBB+MicrosoftYaHei-Bold"/>
              </a:rPr>
              <a:t>D</a:t>
            </a:r>
            <a:r>
              <a:rPr sz="1600" b="1">
                <a:solidFill>
                  <a:srgbClr val="FFFFFF"/>
                </a:solidFill>
                <a:latin typeface="LJWCAQ+MicrosoftYaHei-Bold"/>
                <a:cs typeface="LJWCAQ+MicrosoftYaHei-Bold"/>
              </a:rPr>
              <a:t>、机械式捕鼠器</a:t>
            </a:r>
          </a:p>
          <a:p>
            <a:pPr marL="0" marR="0">
              <a:lnSpc>
                <a:spcPts val="2106"/>
              </a:lnSpc>
              <a:spcBef>
                <a:spcPts val="1399"/>
              </a:spcBef>
              <a:spcAft>
                <a:spcPct val="0"/>
              </a:spcAft>
            </a:pPr>
            <a:r>
              <a:rPr sz="1600" b="1">
                <a:solidFill>
                  <a:srgbClr val="FFFFFF"/>
                </a:solidFill>
                <a:latin typeface="AFWWBB+MicrosoftYaHei-Bold"/>
                <a:cs typeface="AFWWBB+MicrosoftYaHei-Bold"/>
              </a:rPr>
              <a:t>E</a:t>
            </a:r>
            <a:r>
              <a:rPr sz="1600" b="1">
                <a:solidFill>
                  <a:srgbClr val="FFFFFF"/>
                </a:solidFill>
                <a:latin typeface="LJWCAQ+MicrosoftYaHei-Bold"/>
                <a:cs typeface="LJWCAQ+MicrosoftYaHei-Bold"/>
              </a:rPr>
              <a:t>、杀鼠剂</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HJNRJB+MicrosoftYaHei-Bold"/>
                <a:cs typeface="HJNRJB+MicrosoftYaHei-Bold"/>
              </a:rPr>
              <a:t>食品安全管理</a:t>
            </a:r>
          </a:p>
          <a:p>
            <a:pPr marL="0" marR="0">
              <a:lnSpc>
                <a:spcPts val="2898"/>
              </a:lnSpc>
              <a:spcBef>
                <a:spcPts val="4001"/>
              </a:spcBef>
              <a:spcAft>
                <a:spcPct val="0"/>
              </a:spcAft>
            </a:pPr>
            <a:r>
              <a:rPr sz="2200" b="1">
                <a:solidFill>
                  <a:srgbClr val="D9D9D9"/>
                </a:solidFill>
                <a:latin typeface="HJNRJB+MicrosoftYaHei-Bold"/>
                <a:cs typeface="HJNRJB+MicrosoftYaHei-Bold"/>
              </a:rPr>
              <a:t>文件记录</a:t>
            </a:r>
            <a:r>
              <a:rPr sz="2200" b="1" spc="11476">
                <a:solidFill>
                  <a:srgbClr val="D9D9D9"/>
                </a:solidFill>
                <a:latin typeface="Times New Roman"/>
                <a:cs typeface="Times New Roman"/>
              </a:rPr>
              <a:t> </a:t>
            </a:r>
            <a:r>
              <a:rPr sz="2200" b="1">
                <a:solidFill>
                  <a:srgbClr val="D9D9D9"/>
                </a:solidFill>
                <a:latin typeface="HJNRJB+MicrosoftYaHei-Bold"/>
                <a:cs typeface="HJNRJB+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HJNRJB+MicrosoftYaHei-Bold"/>
                <a:cs typeface="HJNRJB+MicrosoftYaHei-Bold"/>
              </a:rPr>
              <a:t>检验检测</a:t>
            </a:r>
          </a:p>
          <a:p>
            <a:pPr marL="0" marR="0">
              <a:lnSpc>
                <a:spcPts val="2898"/>
              </a:lnSpc>
              <a:spcBef>
                <a:spcPts val="4003"/>
              </a:spcBef>
              <a:spcAft>
                <a:spcPct val="0"/>
              </a:spcAft>
            </a:pPr>
            <a:r>
              <a:rPr sz="2200" b="1">
                <a:solidFill>
                  <a:srgbClr val="D9D9D9"/>
                </a:solidFill>
                <a:latin typeface="HJNRJB+MicrosoftYaHei-Bold"/>
                <a:cs typeface="HJNRJB+MicrosoftYaHei-Bold"/>
              </a:rPr>
              <a:t>供餐用餐配送</a:t>
            </a:r>
          </a:p>
          <a:p>
            <a:pPr marL="1360297" marR="0">
              <a:lnSpc>
                <a:spcPts val="2901"/>
              </a:lnSpc>
              <a:spcBef>
                <a:spcPts val="3998"/>
              </a:spcBef>
              <a:spcAft>
                <a:spcPct val="0"/>
              </a:spcAft>
            </a:pPr>
            <a:r>
              <a:rPr sz="2200" b="1">
                <a:solidFill>
                  <a:srgbClr val="D9D9D9"/>
                </a:solidFill>
                <a:latin typeface="HJNRJB+MicrosoftYaHei-Bold"/>
                <a:cs typeface="HJNRJB+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HJNRJB+MicrosoftYaHei-Bold"/>
                <a:cs typeface="HJNRJB+MicrosoftYaHei-Bold"/>
              </a:rPr>
              <a:t>人员要求</a:t>
            </a:r>
          </a:p>
          <a:p>
            <a:pPr marL="0" marR="0">
              <a:lnSpc>
                <a:spcPts val="2901"/>
              </a:lnSpc>
              <a:spcBef>
                <a:spcPts val="10907"/>
              </a:spcBef>
              <a:spcAft>
                <a:spcPct val="0"/>
              </a:spcAft>
            </a:pPr>
            <a:r>
              <a:rPr sz="2200" b="1">
                <a:solidFill>
                  <a:srgbClr val="D9D9D9"/>
                </a:solidFill>
                <a:latin typeface="HJNRJB+MicrosoftYaHei-Bold"/>
                <a:cs typeface="HJNRJB+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HJNRJB+MicrosoftYaHei-Bold"/>
                <a:cs typeface="HJNRJB+MicrosoftYaHei-Bold"/>
              </a:rPr>
              <a:t>清洗消毒</a:t>
            </a:r>
          </a:p>
        </p:txBody>
      </p:sp>
      <p:sp>
        <p:nvSpPr>
          <p:cNvPr id="7" name="object 7"/>
          <p:cNvSpPr txBox="1"/>
          <p:nvPr/>
        </p:nvSpPr>
        <p:spPr>
          <a:xfrm>
            <a:off x="4147058" y="4987975"/>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FF0000"/>
                </a:solidFill>
                <a:latin typeface="HJNRJB+MicrosoftYaHei-Bold"/>
                <a:cs typeface="HJNRJB+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HJNRJB+MicrosoftYaHei-Bold"/>
                <a:cs typeface="HJNRJB+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HJNRJB+MicrosoftYaHei-Bold"/>
                <a:cs typeface="HJNRJB+MicrosoftYaHei-Bold"/>
              </a:rPr>
              <a:t>有害生物防治</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4123"/>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AQDFFQ+MicrosoftYaHei-Bold"/>
                <a:cs typeface="AQDFFQ+MicrosoftYaHei-Bold"/>
              </a:rPr>
              <a:t>食品安全管理</a:t>
            </a:r>
          </a:p>
          <a:p>
            <a:pPr marL="0" marR="0">
              <a:lnSpc>
                <a:spcPts val="2898"/>
              </a:lnSpc>
              <a:spcBef>
                <a:spcPts val="4001"/>
              </a:spcBef>
              <a:spcAft>
                <a:spcPct val="0"/>
              </a:spcAft>
            </a:pPr>
            <a:r>
              <a:rPr sz="2200" b="1">
                <a:solidFill>
                  <a:srgbClr val="D9D9D9"/>
                </a:solidFill>
                <a:latin typeface="AQDFFQ+MicrosoftYaHei-Bold"/>
                <a:cs typeface="AQDFFQ+MicrosoftYaHei-Bold"/>
              </a:rPr>
              <a:t>文件记录</a:t>
            </a:r>
            <a:r>
              <a:rPr sz="2200" b="1" spc="11476">
                <a:solidFill>
                  <a:srgbClr val="D9D9D9"/>
                </a:solidFill>
                <a:latin typeface="Times New Roman"/>
                <a:cs typeface="Times New Roman"/>
              </a:rPr>
              <a:t> </a:t>
            </a:r>
            <a:r>
              <a:rPr sz="2200" b="1">
                <a:solidFill>
                  <a:srgbClr val="FF0000"/>
                </a:solidFill>
                <a:latin typeface="AQDFFQ+MicrosoftYaHei-Bold"/>
                <a:cs typeface="AQDFFQ+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AQDFFQ+MicrosoftYaHei-Bold"/>
                <a:cs typeface="AQDFFQ+MicrosoftYaHei-Bold"/>
              </a:rPr>
              <a:t>检验检测</a:t>
            </a:r>
          </a:p>
          <a:p>
            <a:pPr marL="0" marR="0">
              <a:lnSpc>
                <a:spcPts val="2898"/>
              </a:lnSpc>
              <a:spcBef>
                <a:spcPts val="4003"/>
              </a:spcBef>
              <a:spcAft>
                <a:spcPct val="0"/>
              </a:spcAft>
            </a:pPr>
            <a:r>
              <a:rPr sz="2200" b="1">
                <a:solidFill>
                  <a:srgbClr val="D9D9D9"/>
                </a:solidFill>
                <a:latin typeface="AQDFFQ+MicrosoftYaHei-Bold"/>
                <a:cs typeface="AQDFFQ+MicrosoftYaHei-Bold"/>
              </a:rPr>
              <a:t>供餐用餐配送</a:t>
            </a:r>
          </a:p>
          <a:p>
            <a:pPr marL="1360297" marR="0">
              <a:lnSpc>
                <a:spcPts val="2901"/>
              </a:lnSpc>
              <a:spcBef>
                <a:spcPts val="3998"/>
              </a:spcBef>
              <a:spcAft>
                <a:spcPct val="0"/>
              </a:spcAft>
            </a:pPr>
            <a:r>
              <a:rPr sz="2200" b="1">
                <a:solidFill>
                  <a:srgbClr val="D9D9D9"/>
                </a:solidFill>
                <a:latin typeface="AQDFFQ+MicrosoftYaHei-Bold"/>
                <a:cs typeface="AQDFFQ+MicrosoftYaHei-Bold"/>
              </a:rPr>
              <a:t>加工制作</a:t>
            </a:r>
          </a:p>
        </p:txBody>
      </p:sp>
      <p:sp>
        <p:nvSpPr>
          <p:cNvPr id="5" name="object 5"/>
          <p:cNvSpPr txBox="1"/>
          <p:nvPr/>
        </p:nvSpPr>
        <p:spPr>
          <a:xfrm>
            <a:off x="8370696" y="2358821"/>
            <a:ext cx="1535887" cy="2540122"/>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QDFFQ+MicrosoftYaHei-Bold"/>
                <a:cs typeface="AQDFFQ+MicrosoftYaHei-Bold"/>
              </a:rPr>
              <a:t>人员要求</a:t>
            </a:r>
          </a:p>
          <a:p>
            <a:pPr marL="0" marR="0">
              <a:lnSpc>
                <a:spcPts val="2901"/>
              </a:lnSpc>
              <a:spcBef>
                <a:spcPts val="10900"/>
              </a:spcBef>
              <a:spcAft>
                <a:spcPct val="0"/>
              </a:spcAft>
            </a:pPr>
            <a:r>
              <a:rPr sz="2200" b="1">
                <a:solidFill>
                  <a:srgbClr val="D9D9D9"/>
                </a:solidFill>
                <a:latin typeface="AQDFFQ+MicrosoftYaHei-Bold"/>
                <a:cs typeface="AQDFFQ+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QDFFQ+MicrosoftYaHei-Bold"/>
                <a:cs typeface="AQDFFQ+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QDFFQ+MicrosoftYaHei-Bold"/>
                <a:cs typeface="AQDFFQ+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QDFFQ+MicrosoftYaHei-Bold"/>
                <a:cs typeface="AQDFFQ+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AQDFFQ+MicrosoftYaHei-Bold"/>
                <a:cs typeface="AQDFFQ+MicrosoftYaHei-Bold"/>
              </a:rPr>
              <a:t>有害生物防治</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9812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JGSELG+MicrosoftYaHei-Bold"/>
                <a:cs typeface="JGSELG+MicrosoftYaHei-Bold"/>
              </a:rPr>
              <a:t>生物危害：</a:t>
            </a:r>
          </a:p>
        </p:txBody>
      </p:sp>
      <p:sp>
        <p:nvSpPr>
          <p:cNvPr id="4" name="object 4"/>
          <p:cNvSpPr txBox="1"/>
          <p:nvPr/>
        </p:nvSpPr>
        <p:spPr>
          <a:xfrm>
            <a:off x="1762379" y="1487985"/>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细菌</a:t>
            </a:r>
          </a:p>
        </p:txBody>
      </p:sp>
      <p:sp>
        <p:nvSpPr>
          <p:cNvPr id="5" name="object 5"/>
          <p:cNvSpPr txBox="1"/>
          <p:nvPr/>
        </p:nvSpPr>
        <p:spPr>
          <a:xfrm>
            <a:off x="4518405" y="1487985"/>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相关食品</a:t>
            </a:r>
          </a:p>
        </p:txBody>
      </p:sp>
      <p:sp>
        <p:nvSpPr>
          <p:cNvPr id="6" name="object 6"/>
          <p:cNvSpPr txBox="1"/>
          <p:nvPr/>
        </p:nvSpPr>
        <p:spPr>
          <a:xfrm>
            <a:off x="8673972" y="1487985"/>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控制措施</a:t>
            </a:r>
          </a:p>
        </p:txBody>
      </p:sp>
      <p:sp>
        <p:nvSpPr>
          <p:cNvPr id="7" name="object 7"/>
          <p:cNvSpPr txBox="1"/>
          <p:nvPr/>
        </p:nvSpPr>
        <p:spPr>
          <a:xfrm>
            <a:off x="2748407" y="2063480"/>
            <a:ext cx="4892588" cy="717495"/>
          </a:xfrm>
          <a:prstGeom prst="rect">
            <a:avLst/>
          </a:prstGeom>
        </p:spPr>
        <p:txBody>
          <a:bodyPr vert="horz" wrap="square" lIns="0" tIns="0" rIns="0" bIns="0" rtlCol="0">
            <a:spAutoFit/>
          </a:bodyPr>
          <a:lstStyle/>
          <a:p>
            <a:pPr marL="0" marR="0">
              <a:lnSpc>
                <a:spcPts val="1856"/>
              </a:lnSpc>
              <a:spcBef>
                <a:spcPct val="0"/>
              </a:spcBef>
              <a:spcAft>
                <a:spcPct val="0"/>
              </a:spcAft>
            </a:pPr>
            <a:r>
              <a:rPr sz="1400" spc="58">
                <a:solidFill>
                  <a:srgbClr val="000000"/>
                </a:solidFill>
                <a:latin typeface="HTITNF+MicrosoftYaHei"/>
                <a:cs typeface="HTITNF+MicrosoftYaHei"/>
              </a:rPr>
              <a:t>肉，家禽，淀粉类食物（米饭，土豆），布丁，汤，</a:t>
            </a:r>
          </a:p>
          <a:p>
            <a:pPr marL="0" marR="0">
              <a:lnSpc>
                <a:spcPts val="1694"/>
              </a:lnSpc>
              <a:spcBef>
                <a:spcPct val="0"/>
              </a:spcBef>
              <a:spcAft>
                <a:spcPct val="0"/>
              </a:spcAft>
            </a:pPr>
            <a:r>
              <a:rPr sz="1400">
                <a:solidFill>
                  <a:srgbClr val="000000"/>
                </a:solidFill>
                <a:latin typeface="HTITNF+MicrosoftYaHei"/>
                <a:cs typeface="HTITNF+MicrosoftYaHei"/>
              </a:rPr>
              <a:t>煮熟的蔬菜</a:t>
            </a:r>
          </a:p>
        </p:txBody>
      </p:sp>
      <p:sp>
        <p:nvSpPr>
          <p:cNvPr id="8" name="object 8"/>
          <p:cNvSpPr txBox="1"/>
          <p:nvPr/>
        </p:nvSpPr>
        <p:spPr>
          <a:xfrm>
            <a:off x="1405763" y="2172261"/>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蜡样芽胞杆菌</a:t>
            </a:r>
          </a:p>
        </p:txBody>
      </p:sp>
      <p:sp>
        <p:nvSpPr>
          <p:cNvPr id="9" name="object 9"/>
          <p:cNvSpPr txBox="1"/>
          <p:nvPr/>
        </p:nvSpPr>
        <p:spPr>
          <a:xfrm>
            <a:off x="7099427" y="2172261"/>
            <a:ext cx="369097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TITNF+MicrosoftYaHei"/>
                <a:cs typeface="HTITNF+MicrosoftYaHei"/>
              </a:rPr>
              <a:t>烹饪，冷却，保持冷藏或冷冻，保持加热</a:t>
            </a:r>
          </a:p>
        </p:txBody>
      </p:sp>
      <p:sp>
        <p:nvSpPr>
          <p:cNvPr id="10" name="object 10"/>
          <p:cNvSpPr txBox="1"/>
          <p:nvPr/>
        </p:nvSpPr>
        <p:spPr>
          <a:xfrm>
            <a:off x="1405763" y="3000428"/>
            <a:ext cx="1336547" cy="1330202"/>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空肠弯曲杆菌</a:t>
            </a:r>
          </a:p>
          <a:p>
            <a:pPr marL="178308" marR="0">
              <a:lnSpc>
                <a:spcPts val="1853"/>
              </a:lnSpc>
              <a:spcBef>
                <a:spcPts val="4617"/>
              </a:spcBef>
              <a:spcAft>
                <a:spcPct val="0"/>
              </a:spcAft>
            </a:pPr>
            <a:r>
              <a:rPr sz="1400" b="1">
                <a:solidFill>
                  <a:srgbClr val="FFFFFF"/>
                </a:solidFill>
                <a:latin typeface="JGSELG+MicrosoftYaHei-Bold"/>
                <a:cs typeface="JGSELG+MicrosoftYaHei-Bold"/>
              </a:rPr>
              <a:t>肉毒杆菌</a:t>
            </a:r>
          </a:p>
        </p:txBody>
      </p:sp>
      <p:sp>
        <p:nvSpPr>
          <p:cNvPr id="11" name="object 11"/>
          <p:cNvSpPr txBox="1"/>
          <p:nvPr/>
        </p:nvSpPr>
        <p:spPr>
          <a:xfrm>
            <a:off x="2748407" y="3000428"/>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TITNF+MicrosoftYaHei"/>
                <a:cs typeface="HTITNF+MicrosoftYaHei"/>
              </a:rPr>
              <a:t>家禽，生牛乳</a:t>
            </a:r>
          </a:p>
        </p:txBody>
      </p:sp>
      <p:sp>
        <p:nvSpPr>
          <p:cNvPr id="12" name="object 12"/>
          <p:cNvSpPr txBox="1"/>
          <p:nvPr/>
        </p:nvSpPr>
        <p:spPr>
          <a:xfrm>
            <a:off x="7099427" y="3000428"/>
            <a:ext cx="2460650"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TITNF+MicrosoftYaHei"/>
                <a:cs typeface="HTITNF+MicrosoftYaHei"/>
              </a:rPr>
              <a:t>烹饪，洗手，防止交叉污染</a:t>
            </a:r>
          </a:p>
        </p:txBody>
      </p:sp>
      <p:sp>
        <p:nvSpPr>
          <p:cNvPr id="13" name="object 13"/>
          <p:cNvSpPr txBox="1"/>
          <p:nvPr/>
        </p:nvSpPr>
        <p:spPr>
          <a:xfrm>
            <a:off x="2748407" y="3613711"/>
            <a:ext cx="4890221" cy="930279"/>
          </a:xfrm>
          <a:prstGeom prst="rect">
            <a:avLst/>
          </a:prstGeom>
        </p:spPr>
        <p:txBody>
          <a:bodyPr vert="horz" wrap="square" lIns="0" tIns="0" rIns="0" bIns="0" rtlCol="0">
            <a:spAutoFit/>
          </a:bodyPr>
          <a:lstStyle/>
          <a:p>
            <a:pPr marL="0" marR="0">
              <a:lnSpc>
                <a:spcPts val="1853"/>
              </a:lnSpc>
              <a:spcBef>
                <a:spcPct val="0"/>
              </a:spcBef>
              <a:spcAft>
                <a:spcPct val="0"/>
              </a:spcAft>
            </a:pPr>
            <a:r>
              <a:rPr sz="1400" spc="57">
                <a:solidFill>
                  <a:srgbClr val="000000"/>
                </a:solidFill>
                <a:latin typeface="HTITNF+MicrosoftYaHei"/>
                <a:cs typeface="HTITNF+MicrosoftYaHei"/>
              </a:rPr>
              <a:t>真空包装食品，低氧包装食品，加工过程中的罐头食</a:t>
            </a:r>
          </a:p>
          <a:p>
            <a:pPr marL="0" marR="0">
              <a:lnSpc>
                <a:spcPts val="1692"/>
              </a:lnSpc>
              <a:spcBef>
                <a:spcPct val="0"/>
              </a:spcBef>
              <a:spcAft>
                <a:spcPct val="0"/>
              </a:spcAft>
            </a:pPr>
            <a:r>
              <a:rPr sz="1400" spc="18">
                <a:solidFill>
                  <a:srgbClr val="000000"/>
                </a:solidFill>
                <a:latin typeface="HTITNF+MicrosoftYaHei"/>
                <a:cs typeface="HTITNF+MicrosoftYaHei"/>
              </a:rPr>
              <a:t>品，大蒜</a:t>
            </a:r>
            <a:r>
              <a:rPr sz="1400" spc="14">
                <a:solidFill>
                  <a:srgbClr val="000000"/>
                </a:solidFill>
                <a:latin typeface="BIOHVB+ArialMT"/>
                <a:cs typeface="BIOHVB+ArialMT"/>
              </a:rPr>
              <a:t>-</a:t>
            </a:r>
            <a:r>
              <a:rPr sz="1400" spc="18">
                <a:solidFill>
                  <a:srgbClr val="000000"/>
                </a:solidFill>
                <a:latin typeface="HTITNF+MicrosoftYaHei"/>
                <a:cs typeface="HTITNF+MicrosoftYaHei"/>
              </a:rPr>
              <a:t>油混合物，烤土豆</a:t>
            </a:r>
            <a:r>
              <a:rPr sz="1400" spc="18">
                <a:solidFill>
                  <a:srgbClr val="000000"/>
                </a:solidFill>
                <a:latin typeface="BIOHVB+ArialMT"/>
                <a:cs typeface="BIOHVB+ArialMT"/>
              </a:rPr>
              <a:t>/</a:t>
            </a:r>
            <a:r>
              <a:rPr sz="1400" spc="15">
                <a:solidFill>
                  <a:srgbClr val="000000"/>
                </a:solidFill>
                <a:latin typeface="HTITNF+MicrosoftYaHei"/>
                <a:cs typeface="HTITNF+MicrosoftYaHei"/>
              </a:rPr>
              <a:t>炒洋葱的烹制时间或温度</a:t>
            </a:r>
          </a:p>
          <a:p>
            <a:pPr marL="0" marR="0">
              <a:lnSpc>
                <a:spcPts val="1679"/>
              </a:lnSpc>
              <a:spcBef>
                <a:spcPct val="0"/>
              </a:spcBef>
              <a:spcAft>
                <a:spcPct val="0"/>
              </a:spcAft>
            </a:pPr>
            <a:r>
              <a:rPr sz="1400">
                <a:solidFill>
                  <a:srgbClr val="000000"/>
                </a:solidFill>
                <a:latin typeface="HTITNF+MicrosoftYaHei"/>
                <a:cs typeface="HTITNF+MicrosoftYaHei"/>
              </a:rPr>
              <a:t>不当</a:t>
            </a:r>
          </a:p>
        </p:txBody>
      </p:sp>
      <p:sp>
        <p:nvSpPr>
          <p:cNvPr id="14" name="object 14"/>
          <p:cNvSpPr txBox="1"/>
          <p:nvPr/>
        </p:nvSpPr>
        <p:spPr>
          <a:xfrm>
            <a:off x="7099427" y="3721915"/>
            <a:ext cx="4446637" cy="715395"/>
          </a:xfrm>
          <a:prstGeom prst="rect">
            <a:avLst/>
          </a:prstGeom>
        </p:spPr>
        <p:txBody>
          <a:bodyPr vert="horz" wrap="square" lIns="0" tIns="0" rIns="0" bIns="0" rtlCol="0">
            <a:spAutoFit/>
          </a:bodyPr>
          <a:lstStyle/>
          <a:p>
            <a:pPr marL="0" marR="0">
              <a:lnSpc>
                <a:spcPts val="1853"/>
              </a:lnSpc>
              <a:spcBef>
                <a:spcPct val="0"/>
              </a:spcBef>
              <a:spcAft>
                <a:spcPct val="0"/>
              </a:spcAft>
            </a:pPr>
            <a:r>
              <a:rPr sz="1400" spc="11">
                <a:solidFill>
                  <a:srgbClr val="000000"/>
                </a:solidFill>
                <a:latin typeface="HTITNF+MicrosoftYaHei"/>
                <a:cs typeface="HTITNF+MicrosoftYaHei"/>
              </a:rPr>
              <a:t>热处理（时间</a:t>
            </a:r>
            <a:r>
              <a:rPr sz="1400">
                <a:solidFill>
                  <a:srgbClr val="000000"/>
                </a:solidFill>
                <a:latin typeface="BIOHVB+ArialMT"/>
                <a:cs typeface="BIOHVB+ArialMT"/>
              </a:rPr>
              <a:t>+</a:t>
            </a:r>
            <a:r>
              <a:rPr sz="1400" spc="10">
                <a:solidFill>
                  <a:srgbClr val="000000"/>
                </a:solidFill>
                <a:latin typeface="HTITNF+MicrosoftYaHei"/>
                <a:cs typeface="HTITNF+MicrosoftYaHei"/>
              </a:rPr>
              <a:t>压力），冷却，保持冷藏或冷冻，</a:t>
            </a:r>
          </a:p>
          <a:p>
            <a:pPr marL="0" marR="0">
              <a:lnSpc>
                <a:spcPts val="1680"/>
              </a:lnSpc>
              <a:spcBef>
                <a:spcPct val="0"/>
              </a:spcBef>
              <a:spcAft>
                <a:spcPct val="0"/>
              </a:spcAft>
            </a:pPr>
            <a:r>
              <a:rPr sz="1400">
                <a:solidFill>
                  <a:srgbClr val="000000"/>
                </a:solidFill>
                <a:latin typeface="HTITNF+MicrosoftYaHei"/>
                <a:cs typeface="HTITNF+MicrosoftYaHei"/>
              </a:rPr>
              <a:t>保持加热，酸化和干燥等</a:t>
            </a:r>
          </a:p>
        </p:txBody>
      </p:sp>
      <p:sp>
        <p:nvSpPr>
          <p:cNvPr id="15" name="object 15"/>
          <p:cNvSpPr txBox="1"/>
          <p:nvPr/>
        </p:nvSpPr>
        <p:spPr>
          <a:xfrm>
            <a:off x="2748407" y="4548558"/>
            <a:ext cx="5099043" cy="716919"/>
          </a:xfrm>
          <a:prstGeom prst="rect">
            <a:avLst/>
          </a:prstGeom>
        </p:spPr>
        <p:txBody>
          <a:bodyPr vert="horz" wrap="square" lIns="0" tIns="0" rIns="0" bIns="0" rtlCol="0">
            <a:spAutoFit/>
          </a:bodyPr>
          <a:lstStyle/>
          <a:p>
            <a:pPr marL="0" marR="0">
              <a:lnSpc>
                <a:spcPts val="1853"/>
              </a:lnSpc>
              <a:spcBef>
                <a:spcPct val="0"/>
              </a:spcBef>
              <a:spcAft>
                <a:spcPct val="0"/>
              </a:spcAft>
            </a:pPr>
            <a:r>
              <a:rPr sz="1400" spc="56">
                <a:solidFill>
                  <a:srgbClr val="000000"/>
                </a:solidFill>
                <a:latin typeface="HTITNF+MicrosoftYaHei"/>
                <a:cs typeface="HTITNF+MicrosoftYaHei"/>
              </a:rPr>
              <a:t>熟制的肉和家禽，熟制的肉和家禽制品（包括砂锅菜、</a:t>
            </a:r>
          </a:p>
          <a:p>
            <a:pPr marL="0" marR="0">
              <a:lnSpc>
                <a:spcPts val="1691"/>
              </a:lnSpc>
              <a:spcBef>
                <a:spcPct val="0"/>
              </a:spcBef>
              <a:spcAft>
                <a:spcPct val="0"/>
              </a:spcAft>
            </a:pPr>
            <a:r>
              <a:rPr sz="1400">
                <a:solidFill>
                  <a:srgbClr val="000000"/>
                </a:solidFill>
                <a:latin typeface="HTITNF+MicrosoftYaHei"/>
                <a:cs typeface="HTITNF+MicrosoftYaHei"/>
              </a:rPr>
              <a:t>肉汁）</a:t>
            </a:r>
          </a:p>
        </p:txBody>
      </p:sp>
      <p:sp>
        <p:nvSpPr>
          <p:cNvPr id="16" name="object 16"/>
          <p:cNvSpPr txBox="1"/>
          <p:nvPr/>
        </p:nvSpPr>
        <p:spPr>
          <a:xfrm>
            <a:off x="1405763" y="4656762"/>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JGSELG+MicrosoftYaHei-Bold"/>
                <a:cs typeface="JGSELG+MicrosoftYaHei-Bold"/>
              </a:rPr>
              <a:t>产气荚膜梭菌</a:t>
            </a:r>
          </a:p>
        </p:txBody>
      </p:sp>
      <p:sp>
        <p:nvSpPr>
          <p:cNvPr id="17" name="object 17"/>
          <p:cNvSpPr txBox="1"/>
          <p:nvPr/>
        </p:nvSpPr>
        <p:spPr>
          <a:xfrm>
            <a:off x="7099427" y="4656762"/>
            <a:ext cx="389602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TITNF+MicrosoftYaHei"/>
                <a:cs typeface="HTITNF+MicrosoftYaHei"/>
              </a:rPr>
              <a:t>冷却，保持冷藏或冷冻，再加热，保持加热</a:t>
            </a:r>
          </a:p>
        </p:txBody>
      </p:sp>
      <p:sp>
        <p:nvSpPr>
          <p:cNvPr id="18" name="object 18"/>
          <p:cNvSpPr txBox="1"/>
          <p:nvPr/>
        </p:nvSpPr>
        <p:spPr>
          <a:xfrm>
            <a:off x="7099427" y="5270045"/>
            <a:ext cx="4443777" cy="930228"/>
          </a:xfrm>
          <a:prstGeom prst="rect">
            <a:avLst/>
          </a:prstGeom>
        </p:spPr>
        <p:txBody>
          <a:bodyPr vert="horz" wrap="square" lIns="0" tIns="0" rIns="0" bIns="0" rtlCol="0">
            <a:spAutoFit/>
          </a:bodyPr>
          <a:lstStyle/>
          <a:p>
            <a:pPr marL="0" marR="0">
              <a:lnSpc>
                <a:spcPts val="1853"/>
              </a:lnSpc>
              <a:spcBef>
                <a:spcPct val="0"/>
              </a:spcBef>
              <a:spcAft>
                <a:spcPct val="0"/>
              </a:spcAft>
            </a:pPr>
            <a:r>
              <a:rPr sz="1400" spc="50">
                <a:solidFill>
                  <a:srgbClr val="000000"/>
                </a:solidFill>
                <a:latin typeface="HTITNF+MicrosoftYaHei"/>
                <a:cs typeface="HTITNF+MicrosoftYaHei"/>
              </a:rPr>
              <a:t>烹饪，不使用裸手接触即食食品，从业人员健康</a:t>
            </a:r>
          </a:p>
          <a:p>
            <a:pPr marL="0" marR="0">
              <a:lnSpc>
                <a:spcPts val="1679"/>
              </a:lnSpc>
              <a:spcBef>
                <a:spcPct val="0"/>
              </a:spcBef>
              <a:spcAft>
                <a:spcPct val="0"/>
              </a:spcAft>
            </a:pPr>
            <a:r>
              <a:rPr sz="1400" spc="50">
                <a:solidFill>
                  <a:srgbClr val="000000"/>
                </a:solidFill>
                <a:latin typeface="HTITNF+MicrosoftYaHei"/>
                <a:cs typeface="HTITNF+MicrosoftYaHei"/>
              </a:rPr>
              <a:t>管理，洗手，防止交叉污染，对果汁进行巴氏灭</a:t>
            </a:r>
          </a:p>
          <a:p>
            <a:pPr marL="0" marR="0">
              <a:lnSpc>
                <a:spcPts val="1692"/>
              </a:lnSpc>
              <a:spcBef>
                <a:spcPct val="0"/>
              </a:spcBef>
              <a:spcAft>
                <a:spcPct val="0"/>
              </a:spcAft>
            </a:pPr>
            <a:r>
              <a:rPr sz="1400">
                <a:solidFill>
                  <a:srgbClr val="000000"/>
                </a:solidFill>
                <a:latin typeface="HTITNF+MicrosoftYaHei"/>
                <a:cs typeface="HTITNF+MicrosoftYaHei"/>
              </a:rPr>
              <a:t>菌或处理</a:t>
            </a:r>
          </a:p>
        </p:txBody>
      </p:sp>
      <p:sp>
        <p:nvSpPr>
          <p:cNvPr id="19" name="object 19"/>
          <p:cNvSpPr txBox="1"/>
          <p:nvPr/>
        </p:nvSpPr>
        <p:spPr>
          <a:xfrm>
            <a:off x="1579499" y="5376725"/>
            <a:ext cx="990205" cy="707987"/>
          </a:xfrm>
          <a:prstGeom prst="rect">
            <a:avLst/>
          </a:prstGeom>
        </p:spPr>
        <p:txBody>
          <a:bodyPr vert="horz" wrap="square" lIns="0" tIns="0" rIns="0" bIns="0" rtlCol="0">
            <a:spAutoFit/>
          </a:bodyPr>
          <a:lstStyle/>
          <a:p>
            <a:pPr marL="4572" marR="0">
              <a:lnSpc>
                <a:spcPts val="1853"/>
              </a:lnSpc>
              <a:spcBef>
                <a:spcPct val="0"/>
              </a:spcBef>
              <a:spcAft>
                <a:spcPct val="0"/>
              </a:spcAft>
            </a:pPr>
            <a:r>
              <a:rPr sz="1400" b="1">
                <a:solidFill>
                  <a:srgbClr val="FFFFFF"/>
                </a:solidFill>
                <a:latin typeface="JGSELG+MicrosoftYaHei-Bold"/>
                <a:cs typeface="JGSELG+MicrosoftYaHei-Bold"/>
              </a:rPr>
              <a:t>大肠杆菌</a:t>
            </a:r>
          </a:p>
          <a:p>
            <a:pPr marL="0" marR="0">
              <a:lnSpc>
                <a:spcPts val="1568"/>
              </a:lnSpc>
              <a:spcBef>
                <a:spcPts val="73"/>
              </a:spcBef>
              <a:spcAft>
                <a:spcPct val="0"/>
              </a:spcAft>
            </a:pPr>
            <a:r>
              <a:rPr sz="1400" b="1">
                <a:solidFill>
                  <a:srgbClr val="FFFFFF"/>
                </a:solidFill>
                <a:latin typeface="ETSIHQ+Arial-BoldMT"/>
                <a:cs typeface="ETSIHQ+Arial-BoldMT"/>
              </a:rPr>
              <a:t>O157:H7</a:t>
            </a:r>
          </a:p>
        </p:txBody>
      </p:sp>
      <p:sp>
        <p:nvSpPr>
          <p:cNvPr id="20" name="object 20"/>
          <p:cNvSpPr txBox="1"/>
          <p:nvPr/>
        </p:nvSpPr>
        <p:spPr>
          <a:xfrm>
            <a:off x="2748407" y="5376725"/>
            <a:ext cx="5099043" cy="716868"/>
          </a:xfrm>
          <a:prstGeom prst="rect">
            <a:avLst/>
          </a:prstGeom>
        </p:spPr>
        <p:txBody>
          <a:bodyPr vert="horz" wrap="square" lIns="0" tIns="0" rIns="0" bIns="0" rtlCol="0">
            <a:spAutoFit/>
          </a:bodyPr>
          <a:lstStyle/>
          <a:p>
            <a:pPr marL="0" marR="0">
              <a:lnSpc>
                <a:spcPts val="1853"/>
              </a:lnSpc>
              <a:spcBef>
                <a:spcPct val="0"/>
              </a:spcBef>
              <a:spcAft>
                <a:spcPct val="0"/>
              </a:spcAft>
            </a:pPr>
            <a:r>
              <a:rPr sz="1400" spc="56">
                <a:solidFill>
                  <a:srgbClr val="000000"/>
                </a:solidFill>
                <a:latin typeface="HTITNF+MicrosoftYaHei"/>
                <a:cs typeface="HTITNF+MicrosoftYaHei"/>
              </a:rPr>
              <a:t>生的碎牛肉，生芽菜，生牛乳，未经高温消毒的果汁，</a:t>
            </a:r>
          </a:p>
          <a:p>
            <a:pPr marL="0" marR="0">
              <a:lnSpc>
                <a:spcPts val="1691"/>
              </a:lnSpc>
              <a:spcBef>
                <a:spcPct val="0"/>
              </a:spcBef>
              <a:spcAft>
                <a:spcPct val="0"/>
              </a:spcAft>
            </a:pPr>
            <a:r>
              <a:rPr sz="1400">
                <a:solidFill>
                  <a:srgbClr val="000000"/>
                </a:solidFill>
                <a:latin typeface="HTITNF+MicrosoftYaHei"/>
                <a:cs typeface="HTITNF+MicrosoftYaHei"/>
              </a:rPr>
              <a:t>被感染者通过粪口途径污染的食品</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9812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AGWKJV+MicrosoftYaHei-Bold"/>
                <a:cs typeface="AGWKJV+MicrosoftYaHei-Bold"/>
              </a:rPr>
              <a:t>生物危害：</a:t>
            </a:r>
          </a:p>
        </p:txBody>
      </p:sp>
      <p:sp>
        <p:nvSpPr>
          <p:cNvPr id="4" name="object 4"/>
          <p:cNvSpPr txBox="1"/>
          <p:nvPr/>
        </p:nvSpPr>
        <p:spPr>
          <a:xfrm>
            <a:off x="1762379" y="1487985"/>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细菌</a:t>
            </a:r>
          </a:p>
        </p:txBody>
      </p:sp>
      <p:sp>
        <p:nvSpPr>
          <p:cNvPr id="5" name="object 5"/>
          <p:cNvSpPr txBox="1"/>
          <p:nvPr/>
        </p:nvSpPr>
        <p:spPr>
          <a:xfrm>
            <a:off x="4518405" y="1487985"/>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相关食品</a:t>
            </a:r>
          </a:p>
        </p:txBody>
      </p:sp>
      <p:sp>
        <p:nvSpPr>
          <p:cNvPr id="6" name="object 6"/>
          <p:cNvSpPr txBox="1"/>
          <p:nvPr/>
        </p:nvSpPr>
        <p:spPr>
          <a:xfrm>
            <a:off x="8673972" y="1487985"/>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控制措施</a:t>
            </a:r>
          </a:p>
        </p:txBody>
      </p:sp>
      <p:sp>
        <p:nvSpPr>
          <p:cNvPr id="7" name="object 7"/>
          <p:cNvSpPr txBox="1"/>
          <p:nvPr/>
        </p:nvSpPr>
        <p:spPr>
          <a:xfrm>
            <a:off x="1315847" y="2063480"/>
            <a:ext cx="11074300"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AGWKJV+MicrosoftYaHei-Bold"/>
                <a:cs typeface="AGWKJV+MicrosoftYaHei-Bold"/>
              </a:rPr>
              <a:t>单核细胞增生李</a:t>
            </a:r>
            <a:r>
              <a:rPr sz="1400" b="1" spc="1263">
                <a:solidFill>
                  <a:srgbClr val="FFFFFF"/>
                </a:solidFill>
                <a:latin typeface="Times New Roman"/>
                <a:cs typeface="Times New Roman"/>
              </a:rPr>
              <a:t> </a:t>
            </a:r>
            <a:r>
              <a:rPr sz="1400" spc="43">
                <a:solidFill>
                  <a:srgbClr val="000000"/>
                </a:solidFill>
                <a:latin typeface="INSMEG+MicrosoftYaHei"/>
                <a:cs typeface="INSMEG+MicrosoftYaHei"/>
              </a:rPr>
              <a:t>生肉和家禽，新鲜的软奶酪，面团，烟熏的海鲜，熟</a:t>
            </a:r>
            <a:r>
              <a:rPr sz="1400" spc="698">
                <a:solidFill>
                  <a:srgbClr val="000000"/>
                </a:solidFill>
                <a:latin typeface="Times New Roman"/>
                <a:cs typeface="Times New Roman"/>
              </a:rPr>
              <a:t> </a:t>
            </a:r>
            <a:r>
              <a:rPr sz="1400" spc="36">
                <a:solidFill>
                  <a:srgbClr val="000000"/>
                </a:solidFill>
                <a:latin typeface="INSMEG+MicrosoftYaHei"/>
                <a:cs typeface="INSMEG+MicrosoftYaHei"/>
              </a:rPr>
              <a:t>烹饪，标注时间，保持冷藏或冷冻，洗手，防止</a:t>
            </a:r>
          </a:p>
        </p:txBody>
      </p:sp>
      <p:sp>
        <p:nvSpPr>
          <p:cNvPr id="8" name="object 8"/>
          <p:cNvSpPr txBox="1"/>
          <p:nvPr/>
        </p:nvSpPr>
        <p:spPr>
          <a:xfrm>
            <a:off x="1672463" y="2278941"/>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斯特菌</a:t>
            </a:r>
          </a:p>
        </p:txBody>
      </p:sp>
      <p:sp>
        <p:nvSpPr>
          <p:cNvPr id="9" name="object 9"/>
          <p:cNvSpPr txBox="1"/>
          <p:nvPr/>
        </p:nvSpPr>
        <p:spPr>
          <a:xfrm>
            <a:off x="2768854" y="2278941"/>
            <a:ext cx="133654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NSMEG+MicrosoftYaHei"/>
                <a:cs typeface="INSMEG+MicrosoftYaHei"/>
              </a:rPr>
              <a:t>肉，熟食沙拉</a:t>
            </a:r>
          </a:p>
        </p:txBody>
      </p:sp>
      <p:sp>
        <p:nvSpPr>
          <p:cNvPr id="10" name="object 10"/>
          <p:cNvSpPr txBox="1"/>
          <p:nvPr/>
        </p:nvSpPr>
        <p:spPr>
          <a:xfrm>
            <a:off x="7119873" y="2278941"/>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NSMEG+MicrosoftYaHei"/>
                <a:cs typeface="INSMEG+MicrosoftYaHei"/>
              </a:rPr>
              <a:t>交叉污染</a:t>
            </a:r>
          </a:p>
        </p:txBody>
      </p:sp>
      <p:sp>
        <p:nvSpPr>
          <p:cNvPr id="11" name="object 11"/>
          <p:cNvSpPr txBox="1"/>
          <p:nvPr/>
        </p:nvSpPr>
        <p:spPr>
          <a:xfrm>
            <a:off x="7119873" y="2785544"/>
            <a:ext cx="4398829" cy="930279"/>
          </a:xfrm>
          <a:prstGeom prst="rect">
            <a:avLst/>
          </a:prstGeom>
        </p:spPr>
        <p:txBody>
          <a:bodyPr vert="horz" wrap="square" lIns="0" tIns="0" rIns="0" bIns="0" rtlCol="0">
            <a:spAutoFit/>
          </a:bodyPr>
          <a:lstStyle/>
          <a:p>
            <a:pPr marL="0" marR="0">
              <a:lnSpc>
                <a:spcPts val="1853"/>
              </a:lnSpc>
              <a:spcBef>
                <a:spcPct val="0"/>
              </a:spcBef>
              <a:spcAft>
                <a:spcPct val="0"/>
              </a:spcAft>
            </a:pPr>
            <a:r>
              <a:rPr sz="1400" spc="36">
                <a:solidFill>
                  <a:srgbClr val="000000"/>
                </a:solidFill>
                <a:latin typeface="INSMEG+MicrosoftYaHei"/>
                <a:cs typeface="INSMEG+MicrosoftYaHei"/>
              </a:rPr>
              <a:t>烹饪，使用巴氏杀菌后的鸡蛋，从业人员健康管</a:t>
            </a:r>
          </a:p>
          <a:p>
            <a:pPr marL="0" marR="0">
              <a:lnSpc>
                <a:spcPts val="1679"/>
              </a:lnSpc>
              <a:spcBef>
                <a:spcPct val="0"/>
              </a:spcBef>
              <a:spcAft>
                <a:spcPct val="0"/>
              </a:spcAft>
            </a:pPr>
            <a:r>
              <a:rPr sz="1400" spc="36">
                <a:solidFill>
                  <a:srgbClr val="000000"/>
                </a:solidFill>
                <a:latin typeface="INSMEG+MicrosoftYaHei"/>
                <a:cs typeface="INSMEG+MicrosoftYaHei"/>
              </a:rPr>
              <a:t>理，不使用裸手接触即食食品，洗手，对果汁进</a:t>
            </a:r>
          </a:p>
          <a:p>
            <a:pPr marL="0" marR="0">
              <a:lnSpc>
                <a:spcPts val="1692"/>
              </a:lnSpc>
              <a:spcBef>
                <a:spcPct val="0"/>
              </a:spcBef>
              <a:spcAft>
                <a:spcPct val="0"/>
              </a:spcAft>
            </a:pPr>
            <a:r>
              <a:rPr sz="1400">
                <a:solidFill>
                  <a:srgbClr val="000000"/>
                </a:solidFill>
                <a:latin typeface="INSMEG+MicrosoftYaHei"/>
                <a:cs typeface="INSMEG+MicrosoftYaHei"/>
              </a:rPr>
              <a:t>行巴氏灭菌或处理</a:t>
            </a:r>
          </a:p>
        </p:txBody>
      </p:sp>
      <p:sp>
        <p:nvSpPr>
          <p:cNvPr id="12" name="object 12"/>
          <p:cNvSpPr txBox="1"/>
          <p:nvPr/>
        </p:nvSpPr>
        <p:spPr>
          <a:xfrm>
            <a:off x="2768854" y="2892224"/>
            <a:ext cx="4844770" cy="716919"/>
          </a:xfrm>
          <a:prstGeom prst="rect">
            <a:avLst/>
          </a:prstGeom>
        </p:spPr>
        <p:txBody>
          <a:bodyPr vert="horz" wrap="square" lIns="0" tIns="0" rIns="0" bIns="0" rtlCol="0">
            <a:spAutoFit/>
          </a:bodyPr>
          <a:lstStyle/>
          <a:p>
            <a:pPr marL="0" marR="0">
              <a:lnSpc>
                <a:spcPts val="1853"/>
              </a:lnSpc>
              <a:spcBef>
                <a:spcPct val="0"/>
              </a:spcBef>
              <a:spcAft>
                <a:spcPct val="0"/>
              </a:spcAft>
            </a:pPr>
            <a:r>
              <a:rPr sz="1400" spc="43">
                <a:solidFill>
                  <a:srgbClr val="000000"/>
                </a:solidFill>
                <a:latin typeface="INSMEG+MicrosoftYaHei"/>
                <a:cs typeface="INSMEG+MicrosoftYaHei"/>
              </a:rPr>
              <a:t>肉和家禽，海鲜，鸡蛋，生芽菜，生蔬菜，生牛乳，</a:t>
            </a:r>
          </a:p>
          <a:p>
            <a:pPr marL="0" marR="0">
              <a:lnSpc>
                <a:spcPts val="1692"/>
              </a:lnSpc>
              <a:spcBef>
                <a:spcPct val="0"/>
              </a:spcBef>
              <a:spcAft>
                <a:spcPct val="0"/>
              </a:spcAft>
            </a:pPr>
            <a:r>
              <a:rPr sz="1400">
                <a:solidFill>
                  <a:srgbClr val="000000"/>
                </a:solidFill>
                <a:latin typeface="INSMEG+MicrosoftYaHei"/>
                <a:cs typeface="INSMEG+MicrosoftYaHei"/>
              </a:rPr>
              <a:t>未经高温消毒的果汁</a:t>
            </a:r>
          </a:p>
        </p:txBody>
      </p:sp>
      <p:sp>
        <p:nvSpPr>
          <p:cNvPr id="13" name="object 13"/>
          <p:cNvSpPr txBox="1"/>
          <p:nvPr/>
        </p:nvSpPr>
        <p:spPr>
          <a:xfrm>
            <a:off x="1494155" y="3000428"/>
            <a:ext cx="115823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沙门氏菌属</a:t>
            </a:r>
          </a:p>
        </p:txBody>
      </p:sp>
      <p:sp>
        <p:nvSpPr>
          <p:cNvPr id="14" name="object 14"/>
          <p:cNvSpPr txBox="1"/>
          <p:nvPr/>
        </p:nvSpPr>
        <p:spPr>
          <a:xfrm>
            <a:off x="2768854" y="3720391"/>
            <a:ext cx="9402147" cy="716919"/>
          </a:xfrm>
          <a:prstGeom prst="rect">
            <a:avLst/>
          </a:prstGeom>
        </p:spPr>
        <p:txBody>
          <a:bodyPr vert="horz" wrap="square" lIns="0" tIns="0" rIns="0" bIns="0" rtlCol="0">
            <a:spAutoFit/>
          </a:bodyPr>
          <a:lstStyle/>
          <a:p>
            <a:pPr marL="0" marR="0">
              <a:lnSpc>
                <a:spcPts val="1853"/>
              </a:lnSpc>
              <a:spcBef>
                <a:spcPct val="0"/>
              </a:spcBef>
              <a:spcAft>
                <a:spcPct val="0"/>
              </a:spcAft>
            </a:pPr>
            <a:r>
              <a:rPr sz="1400" spc="43">
                <a:solidFill>
                  <a:srgbClr val="000000"/>
                </a:solidFill>
                <a:latin typeface="INSMEG+MicrosoftYaHei"/>
                <a:cs typeface="INSMEG+MicrosoftYaHei"/>
              </a:rPr>
              <a:t>生蔬菜和草药，被感染者通过粪口途径污染的其他食</a:t>
            </a:r>
            <a:r>
              <a:rPr sz="1400" spc="719">
                <a:solidFill>
                  <a:srgbClr val="000000"/>
                </a:solidFill>
                <a:latin typeface="Times New Roman"/>
                <a:cs typeface="Times New Roman"/>
              </a:rPr>
              <a:t> </a:t>
            </a:r>
            <a:r>
              <a:rPr sz="1400" spc="36">
                <a:solidFill>
                  <a:srgbClr val="000000"/>
                </a:solidFill>
                <a:latin typeface="INSMEG+MicrosoftYaHei"/>
                <a:cs typeface="INSMEG+MicrosoftYaHei"/>
              </a:rPr>
              <a:t>烹饪，不使用裸手接触即食食品，从业人员健康</a:t>
            </a:r>
          </a:p>
          <a:p>
            <a:pPr marL="0" marR="0">
              <a:lnSpc>
                <a:spcPts val="1692"/>
              </a:lnSpc>
              <a:spcBef>
                <a:spcPct val="0"/>
              </a:spcBef>
              <a:spcAft>
                <a:spcPct val="0"/>
              </a:spcAft>
            </a:pPr>
            <a:r>
              <a:rPr sz="1400">
                <a:solidFill>
                  <a:srgbClr val="000000"/>
                </a:solidFill>
                <a:latin typeface="INSMEG+MicrosoftYaHei"/>
                <a:cs typeface="INSMEG+MicrosoftYaHei"/>
              </a:rPr>
              <a:t>品</a:t>
            </a:r>
            <a:r>
              <a:rPr sz="1400" spc="32510">
                <a:solidFill>
                  <a:srgbClr val="000000"/>
                </a:solidFill>
                <a:latin typeface="Times New Roman"/>
                <a:cs typeface="Times New Roman"/>
              </a:rPr>
              <a:t> </a:t>
            </a:r>
            <a:r>
              <a:rPr sz="1400">
                <a:solidFill>
                  <a:srgbClr val="000000"/>
                </a:solidFill>
                <a:latin typeface="INSMEG+MicrosoftYaHei"/>
                <a:cs typeface="INSMEG+MicrosoftYaHei"/>
              </a:rPr>
              <a:t>管理，洗手</a:t>
            </a:r>
          </a:p>
        </p:txBody>
      </p:sp>
      <p:sp>
        <p:nvSpPr>
          <p:cNvPr id="15" name="object 15"/>
          <p:cNvSpPr txBox="1"/>
          <p:nvPr/>
        </p:nvSpPr>
        <p:spPr>
          <a:xfrm>
            <a:off x="1584071" y="3828595"/>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志贺氏菌</a:t>
            </a:r>
          </a:p>
        </p:txBody>
      </p:sp>
      <p:sp>
        <p:nvSpPr>
          <p:cNvPr id="16" name="object 16"/>
          <p:cNvSpPr txBox="1"/>
          <p:nvPr/>
        </p:nvSpPr>
        <p:spPr>
          <a:xfrm>
            <a:off x="1315847" y="4441878"/>
            <a:ext cx="1514855" cy="930279"/>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金黄色葡萄球菌</a:t>
            </a:r>
          </a:p>
          <a:p>
            <a:pPr marL="0" marR="0">
              <a:lnSpc>
                <a:spcPts val="1680"/>
              </a:lnSpc>
              <a:spcBef>
                <a:spcPct val="0"/>
              </a:spcBef>
              <a:spcAft>
                <a:spcPct val="0"/>
              </a:spcAft>
            </a:pPr>
            <a:r>
              <a:rPr sz="1400" b="1">
                <a:solidFill>
                  <a:srgbClr val="FFFFFF"/>
                </a:solidFill>
                <a:latin typeface="AGWKJV+MicrosoftYaHei-Bold"/>
                <a:cs typeface="AGWKJV+MicrosoftYaHei-Bold"/>
              </a:rPr>
              <a:t>（产生的耐热毒</a:t>
            </a:r>
          </a:p>
          <a:p>
            <a:pPr marL="446532" marR="0">
              <a:lnSpc>
                <a:spcPts val="1692"/>
              </a:lnSpc>
              <a:spcBef>
                <a:spcPct val="0"/>
              </a:spcBef>
              <a:spcAft>
                <a:spcPct val="0"/>
              </a:spcAft>
            </a:pPr>
            <a:r>
              <a:rPr sz="1400" b="1">
                <a:solidFill>
                  <a:srgbClr val="FFFFFF"/>
                </a:solidFill>
                <a:latin typeface="AGWKJV+MicrosoftYaHei-Bold"/>
                <a:cs typeface="AGWKJV+MicrosoftYaHei-Bold"/>
              </a:rPr>
              <a:t>素）</a:t>
            </a:r>
          </a:p>
        </p:txBody>
      </p:sp>
      <p:sp>
        <p:nvSpPr>
          <p:cNvPr id="17" name="object 17"/>
          <p:cNvSpPr txBox="1"/>
          <p:nvPr/>
        </p:nvSpPr>
        <p:spPr>
          <a:xfrm>
            <a:off x="2768854" y="4548558"/>
            <a:ext cx="940237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spc="43">
                <a:solidFill>
                  <a:srgbClr val="000000"/>
                </a:solidFill>
                <a:latin typeface="INSMEG+MicrosoftYaHei"/>
                <a:cs typeface="INSMEG+MicrosoftYaHei"/>
              </a:rPr>
              <a:t>使用裸手接触烹制后的即食食品，且食品的存放温度</a:t>
            </a:r>
            <a:r>
              <a:rPr sz="1400" spc="707">
                <a:solidFill>
                  <a:srgbClr val="000000"/>
                </a:solidFill>
                <a:latin typeface="Times New Roman"/>
                <a:cs typeface="Times New Roman"/>
              </a:rPr>
              <a:t> </a:t>
            </a:r>
            <a:r>
              <a:rPr sz="1400" spc="36">
                <a:solidFill>
                  <a:srgbClr val="000000"/>
                </a:solidFill>
                <a:latin typeface="INSMEG+MicrosoftYaHei"/>
                <a:cs typeface="INSMEG+MicrosoftYaHei"/>
              </a:rPr>
              <a:t>冷却，保持冷藏或冷冻，保持加热，不使用裸手</a:t>
            </a:r>
          </a:p>
        </p:txBody>
      </p:sp>
      <p:sp>
        <p:nvSpPr>
          <p:cNvPr id="18" name="object 18"/>
          <p:cNvSpPr txBox="1"/>
          <p:nvPr/>
        </p:nvSpPr>
        <p:spPr>
          <a:xfrm>
            <a:off x="2768854" y="4763442"/>
            <a:ext cx="115823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NSMEG+MicrosoftYaHei"/>
                <a:cs typeface="INSMEG+MicrosoftYaHei"/>
              </a:rPr>
              <a:t>或时间不当</a:t>
            </a:r>
          </a:p>
        </p:txBody>
      </p:sp>
      <p:sp>
        <p:nvSpPr>
          <p:cNvPr id="19" name="object 19"/>
          <p:cNvSpPr txBox="1"/>
          <p:nvPr/>
        </p:nvSpPr>
        <p:spPr>
          <a:xfrm>
            <a:off x="7119873" y="4763442"/>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NSMEG+MicrosoftYaHei"/>
                <a:cs typeface="INSMEG+MicrosoftYaHei"/>
              </a:rPr>
              <a:t>接触即食食品，洗手</a:t>
            </a:r>
          </a:p>
        </p:txBody>
      </p:sp>
      <p:sp>
        <p:nvSpPr>
          <p:cNvPr id="20" name="object 20"/>
          <p:cNvSpPr txBox="1"/>
          <p:nvPr/>
        </p:nvSpPr>
        <p:spPr>
          <a:xfrm>
            <a:off x="7119873" y="5376725"/>
            <a:ext cx="4398829" cy="716868"/>
          </a:xfrm>
          <a:prstGeom prst="rect">
            <a:avLst/>
          </a:prstGeom>
        </p:spPr>
        <p:txBody>
          <a:bodyPr vert="horz" wrap="square" lIns="0" tIns="0" rIns="0" bIns="0" rtlCol="0">
            <a:spAutoFit/>
          </a:bodyPr>
          <a:lstStyle/>
          <a:p>
            <a:pPr marL="0" marR="0">
              <a:lnSpc>
                <a:spcPts val="1853"/>
              </a:lnSpc>
              <a:spcBef>
                <a:spcPct val="0"/>
              </a:spcBef>
              <a:spcAft>
                <a:spcPct val="0"/>
              </a:spcAft>
            </a:pPr>
            <a:r>
              <a:rPr sz="1400" spc="36">
                <a:solidFill>
                  <a:srgbClr val="000000"/>
                </a:solidFill>
                <a:latin typeface="INSMEG+MicrosoftYaHei"/>
                <a:cs typeface="INSMEG+MicrosoftYaHei"/>
              </a:rPr>
              <a:t>烹饪，食品来源可靠，防止交叉污染，保持冷藏</a:t>
            </a:r>
          </a:p>
          <a:p>
            <a:pPr marL="0" marR="0">
              <a:lnSpc>
                <a:spcPts val="1691"/>
              </a:lnSpc>
              <a:spcBef>
                <a:spcPct val="0"/>
              </a:spcBef>
              <a:spcAft>
                <a:spcPct val="0"/>
              </a:spcAft>
            </a:pPr>
            <a:r>
              <a:rPr sz="1400">
                <a:solidFill>
                  <a:srgbClr val="000000"/>
                </a:solidFill>
                <a:latin typeface="INSMEG+MicrosoftYaHei"/>
                <a:cs typeface="INSMEG+MicrosoftYaHei"/>
              </a:rPr>
              <a:t>或冷冻</a:t>
            </a:r>
          </a:p>
        </p:txBody>
      </p:sp>
      <p:sp>
        <p:nvSpPr>
          <p:cNvPr id="21" name="object 21"/>
          <p:cNvSpPr txBox="1"/>
          <p:nvPr/>
        </p:nvSpPr>
        <p:spPr>
          <a:xfrm>
            <a:off x="1672463" y="5484878"/>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AGWKJV+MicrosoftYaHei-Bold"/>
                <a:cs typeface="AGWKJV+MicrosoftYaHei-Bold"/>
              </a:rPr>
              <a:t>弧菌属</a:t>
            </a:r>
          </a:p>
        </p:txBody>
      </p:sp>
      <p:sp>
        <p:nvSpPr>
          <p:cNvPr id="22" name="object 22"/>
          <p:cNvSpPr txBox="1"/>
          <p:nvPr/>
        </p:nvSpPr>
        <p:spPr>
          <a:xfrm>
            <a:off x="2768854" y="5484878"/>
            <a:ext cx="169316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NSMEG+MicrosoftYaHei"/>
                <a:cs typeface="INSMEG+MicrosoftYaHei"/>
              </a:rPr>
              <a:t>海鲜，甲壳类动物</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9812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IILFDU+MicrosoftYaHei-Bold"/>
                <a:cs typeface="IILFDU+MicrosoftYaHei-Bold"/>
              </a:rPr>
              <a:t>生物危害：</a:t>
            </a:r>
          </a:p>
        </p:txBody>
      </p:sp>
      <p:sp>
        <p:nvSpPr>
          <p:cNvPr id="4" name="object 4"/>
          <p:cNvSpPr txBox="1"/>
          <p:nvPr/>
        </p:nvSpPr>
        <p:spPr>
          <a:xfrm>
            <a:off x="1672463" y="2136701"/>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寄生虫</a:t>
            </a:r>
          </a:p>
        </p:txBody>
      </p:sp>
      <p:sp>
        <p:nvSpPr>
          <p:cNvPr id="5" name="object 5"/>
          <p:cNvSpPr txBox="1"/>
          <p:nvPr/>
        </p:nvSpPr>
        <p:spPr>
          <a:xfrm>
            <a:off x="4518405" y="2136701"/>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相关食品</a:t>
            </a:r>
          </a:p>
        </p:txBody>
      </p:sp>
      <p:sp>
        <p:nvSpPr>
          <p:cNvPr id="6" name="object 6"/>
          <p:cNvSpPr txBox="1"/>
          <p:nvPr/>
        </p:nvSpPr>
        <p:spPr>
          <a:xfrm>
            <a:off x="8673972" y="2136701"/>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控制措施</a:t>
            </a:r>
          </a:p>
        </p:txBody>
      </p:sp>
      <p:sp>
        <p:nvSpPr>
          <p:cNvPr id="7" name="object 7"/>
          <p:cNvSpPr txBox="1"/>
          <p:nvPr/>
        </p:nvSpPr>
        <p:spPr>
          <a:xfrm>
            <a:off x="2768854" y="2712392"/>
            <a:ext cx="5048071" cy="716999"/>
          </a:xfrm>
          <a:prstGeom prst="rect">
            <a:avLst/>
          </a:prstGeom>
        </p:spPr>
        <p:txBody>
          <a:bodyPr vert="horz" wrap="square" lIns="0" tIns="0" rIns="0" bIns="0" rtlCol="0">
            <a:spAutoFit/>
          </a:bodyPr>
          <a:lstStyle/>
          <a:p>
            <a:pPr marL="0" marR="0">
              <a:lnSpc>
                <a:spcPts val="1853"/>
              </a:lnSpc>
              <a:spcBef>
                <a:spcPct val="0"/>
              </a:spcBef>
              <a:spcAft>
                <a:spcPct val="0"/>
              </a:spcAft>
            </a:pPr>
            <a:r>
              <a:rPr sz="1400" spc="41">
                <a:solidFill>
                  <a:srgbClr val="000000"/>
                </a:solidFill>
                <a:latin typeface="HQRSPQ+MicrosoftYaHei"/>
                <a:cs typeface="HQRSPQ+MicrosoftYaHei"/>
              </a:rPr>
              <a:t>各种鱼类（鳕鱼、黑线鳕、浮鱼、太平洋鲑鱼、鲱鱼、</a:t>
            </a:r>
          </a:p>
          <a:p>
            <a:pPr marL="0" marR="0">
              <a:lnSpc>
                <a:spcPts val="1692"/>
              </a:lnSpc>
              <a:spcBef>
                <a:spcPct val="0"/>
              </a:spcBef>
              <a:spcAft>
                <a:spcPct val="0"/>
              </a:spcAft>
            </a:pPr>
            <a:r>
              <a:rPr sz="1400">
                <a:solidFill>
                  <a:srgbClr val="000000"/>
                </a:solidFill>
                <a:latin typeface="HQRSPQ+MicrosoftYaHei"/>
                <a:cs typeface="HQRSPQ+MicrosoftYaHei"/>
              </a:rPr>
              <a:t>比目鱼、安康鱼）</a:t>
            </a:r>
          </a:p>
        </p:txBody>
      </p:sp>
      <p:sp>
        <p:nvSpPr>
          <p:cNvPr id="8" name="object 8"/>
          <p:cNvSpPr txBox="1"/>
          <p:nvPr/>
        </p:nvSpPr>
        <p:spPr>
          <a:xfrm>
            <a:off x="1405763" y="2820596"/>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简单异尖线虫</a:t>
            </a:r>
          </a:p>
        </p:txBody>
      </p:sp>
      <p:sp>
        <p:nvSpPr>
          <p:cNvPr id="9" name="object 9"/>
          <p:cNvSpPr txBox="1"/>
          <p:nvPr/>
        </p:nvSpPr>
        <p:spPr>
          <a:xfrm>
            <a:off x="7119873" y="2820596"/>
            <a:ext cx="115823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QRSPQ+MicrosoftYaHei"/>
                <a:cs typeface="HQRSPQ+MicrosoftYaHei"/>
              </a:rPr>
              <a:t>烹饪，冷冻</a:t>
            </a:r>
          </a:p>
        </p:txBody>
      </p:sp>
      <p:sp>
        <p:nvSpPr>
          <p:cNvPr id="10" name="object 10"/>
          <p:cNvSpPr txBox="1"/>
          <p:nvPr/>
        </p:nvSpPr>
        <p:spPr>
          <a:xfrm>
            <a:off x="1762379" y="3649017"/>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绦虫</a:t>
            </a:r>
          </a:p>
        </p:txBody>
      </p:sp>
      <p:sp>
        <p:nvSpPr>
          <p:cNvPr id="11" name="object 11"/>
          <p:cNvSpPr txBox="1"/>
          <p:nvPr/>
        </p:nvSpPr>
        <p:spPr>
          <a:xfrm>
            <a:off x="2768854" y="3649017"/>
            <a:ext cx="1158240"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QRSPQ+MicrosoftYaHei"/>
                <a:cs typeface="HQRSPQ+MicrosoftYaHei"/>
              </a:rPr>
              <a:t>牛肉，猪肉</a:t>
            </a:r>
          </a:p>
        </p:txBody>
      </p:sp>
      <p:sp>
        <p:nvSpPr>
          <p:cNvPr id="12" name="object 12"/>
          <p:cNvSpPr txBox="1"/>
          <p:nvPr/>
        </p:nvSpPr>
        <p:spPr>
          <a:xfrm>
            <a:off x="7119873" y="3649017"/>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QRSPQ+MicrosoftYaHei"/>
                <a:cs typeface="HQRSPQ+MicrosoftYaHei"/>
              </a:rPr>
              <a:t>烹饪</a:t>
            </a:r>
          </a:p>
        </p:txBody>
      </p:sp>
      <p:sp>
        <p:nvSpPr>
          <p:cNvPr id="13" name="object 13"/>
          <p:cNvSpPr txBox="1"/>
          <p:nvPr/>
        </p:nvSpPr>
        <p:spPr>
          <a:xfrm>
            <a:off x="1672463" y="4477184"/>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IILFDU+MicrosoftYaHei-Bold"/>
                <a:cs typeface="IILFDU+MicrosoftYaHei-Bold"/>
              </a:rPr>
              <a:t>旋毛虫</a:t>
            </a:r>
          </a:p>
        </p:txBody>
      </p:sp>
      <p:sp>
        <p:nvSpPr>
          <p:cNvPr id="14" name="object 14"/>
          <p:cNvSpPr txBox="1"/>
          <p:nvPr/>
        </p:nvSpPr>
        <p:spPr>
          <a:xfrm>
            <a:off x="2768854" y="4477184"/>
            <a:ext cx="169316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QRSPQ+MicrosoftYaHei"/>
                <a:cs typeface="HQRSPQ+MicrosoftYaHei"/>
              </a:rPr>
              <a:t>猪肉，熊，海豹肉</a:t>
            </a:r>
          </a:p>
        </p:txBody>
      </p:sp>
      <p:sp>
        <p:nvSpPr>
          <p:cNvPr id="15" name="object 15"/>
          <p:cNvSpPr txBox="1"/>
          <p:nvPr/>
        </p:nvSpPr>
        <p:spPr>
          <a:xfrm>
            <a:off x="7119873" y="4477184"/>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QRSPQ+MicrosoftYaHei"/>
                <a:cs typeface="HQRSPQ+MicrosoftYaHei"/>
              </a:rPr>
              <a:t>烹饪</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19812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HKIWBM+MicrosoftYaHei-Bold"/>
                <a:cs typeface="HKIWBM+MicrosoftYaHei-Bold"/>
              </a:rPr>
              <a:t>生物危害：</a:t>
            </a:r>
          </a:p>
        </p:txBody>
      </p:sp>
      <p:sp>
        <p:nvSpPr>
          <p:cNvPr id="4" name="object 4"/>
          <p:cNvSpPr txBox="1"/>
          <p:nvPr/>
        </p:nvSpPr>
        <p:spPr>
          <a:xfrm>
            <a:off x="1762379" y="2280465"/>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KIWBM+MicrosoftYaHei-Bold"/>
                <a:cs typeface="HKIWBM+MicrosoftYaHei-Bold"/>
              </a:rPr>
              <a:t>病毒</a:t>
            </a:r>
          </a:p>
        </p:txBody>
      </p:sp>
      <p:sp>
        <p:nvSpPr>
          <p:cNvPr id="5" name="object 5"/>
          <p:cNvSpPr txBox="1"/>
          <p:nvPr/>
        </p:nvSpPr>
        <p:spPr>
          <a:xfrm>
            <a:off x="4518405" y="2280465"/>
            <a:ext cx="98084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KIWBM+MicrosoftYaHei-Bold"/>
                <a:cs typeface="HKIWBM+MicrosoftYaHei-Bold"/>
              </a:rPr>
              <a:t>相关食品</a:t>
            </a:r>
          </a:p>
        </p:txBody>
      </p:sp>
      <p:sp>
        <p:nvSpPr>
          <p:cNvPr id="6" name="object 6"/>
          <p:cNvSpPr txBox="1"/>
          <p:nvPr/>
        </p:nvSpPr>
        <p:spPr>
          <a:xfrm>
            <a:off x="8673972" y="2280465"/>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HKIWBM+MicrosoftYaHei-Bold"/>
                <a:cs typeface="HKIWBM+MicrosoftYaHei-Bold"/>
              </a:rPr>
              <a:t>控制措施</a:t>
            </a:r>
          </a:p>
        </p:txBody>
      </p:sp>
      <p:sp>
        <p:nvSpPr>
          <p:cNvPr id="7" name="object 7"/>
          <p:cNvSpPr txBox="1"/>
          <p:nvPr/>
        </p:nvSpPr>
        <p:spPr>
          <a:xfrm>
            <a:off x="7119873" y="2821866"/>
            <a:ext cx="4399318" cy="930279"/>
          </a:xfrm>
          <a:prstGeom prst="rect">
            <a:avLst/>
          </a:prstGeom>
        </p:spPr>
        <p:txBody>
          <a:bodyPr vert="horz" wrap="square" lIns="0" tIns="0" rIns="0" bIns="0" rtlCol="0">
            <a:spAutoFit/>
          </a:bodyPr>
          <a:lstStyle/>
          <a:p>
            <a:pPr marL="0" marR="0">
              <a:lnSpc>
                <a:spcPts val="1853"/>
              </a:lnSpc>
              <a:spcBef>
                <a:spcPct val="0"/>
              </a:spcBef>
              <a:spcAft>
                <a:spcPct val="0"/>
              </a:spcAft>
            </a:pPr>
            <a:r>
              <a:rPr sz="1400" spc="36">
                <a:solidFill>
                  <a:srgbClr val="000000"/>
                </a:solidFill>
                <a:latin typeface="MDKINQ+MicrosoftYaHei"/>
                <a:cs typeface="MDKINQ+MicrosoftYaHei"/>
              </a:rPr>
              <a:t>食品来源可靠，不使用裸手接触即食食品，尽量</a:t>
            </a:r>
          </a:p>
          <a:p>
            <a:pPr marL="0" marR="0">
              <a:lnSpc>
                <a:spcPts val="1680"/>
              </a:lnSpc>
              <a:spcBef>
                <a:spcPct val="0"/>
              </a:spcBef>
              <a:spcAft>
                <a:spcPct val="0"/>
              </a:spcAft>
            </a:pPr>
            <a:r>
              <a:rPr sz="1400" spc="36">
                <a:solidFill>
                  <a:srgbClr val="000000"/>
                </a:solidFill>
                <a:latin typeface="MDKINQ+MicrosoftYaHei"/>
                <a:cs typeface="MDKINQ+MicrosoftYaHei"/>
              </a:rPr>
              <a:t>减少裸手接触非直接入口食品，从业人员健康管</a:t>
            </a:r>
          </a:p>
          <a:p>
            <a:pPr marL="0" marR="0">
              <a:lnSpc>
                <a:spcPts val="1691"/>
              </a:lnSpc>
              <a:spcBef>
                <a:spcPct val="0"/>
              </a:spcBef>
              <a:spcAft>
                <a:spcPct val="0"/>
              </a:spcAft>
            </a:pPr>
            <a:r>
              <a:rPr sz="1400">
                <a:solidFill>
                  <a:srgbClr val="000000"/>
                </a:solidFill>
                <a:latin typeface="MDKINQ+MicrosoftYaHei"/>
                <a:cs typeface="MDKINQ+MicrosoftYaHei"/>
              </a:rPr>
              <a:t>理，洗手</a:t>
            </a:r>
          </a:p>
        </p:txBody>
      </p:sp>
      <p:sp>
        <p:nvSpPr>
          <p:cNvPr id="8" name="object 8"/>
          <p:cNvSpPr txBox="1"/>
          <p:nvPr/>
        </p:nvSpPr>
        <p:spPr>
          <a:xfrm>
            <a:off x="1250289" y="2928546"/>
            <a:ext cx="1647873" cy="716919"/>
          </a:xfrm>
          <a:prstGeom prst="rect">
            <a:avLst/>
          </a:prstGeom>
        </p:spPr>
        <p:txBody>
          <a:bodyPr vert="horz" wrap="square" lIns="0" tIns="0" rIns="0" bIns="0" rtlCol="0">
            <a:spAutoFit/>
          </a:bodyPr>
          <a:lstStyle/>
          <a:p>
            <a:pPr marL="0" marR="0">
              <a:lnSpc>
                <a:spcPts val="1853"/>
              </a:lnSpc>
              <a:spcBef>
                <a:spcPct val="0"/>
              </a:spcBef>
              <a:spcAft>
                <a:spcPct val="0"/>
              </a:spcAft>
            </a:pPr>
            <a:r>
              <a:rPr sz="1400" b="1" spc="178">
                <a:solidFill>
                  <a:srgbClr val="FFFFFF"/>
                </a:solidFill>
                <a:latin typeface="HKIWBM+MicrosoftYaHei-Bold"/>
                <a:cs typeface="HKIWBM+MicrosoftYaHei-Bold"/>
              </a:rPr>
              <a:t>甲肝病毒和戊肝</a:t>
            </a:r>
          </a:p>
          <a:p>
            <a:pPr marL="0" marR="0">
              <a:lnSpc>
                <a:spcPts val="1691"/>
              </a:lnSpc>
              <a:spcBef>
                <a:spcPct val="0"/>
              </a:spcBef>
              <a:spcAft>
                <a:spcPct val="0"/>
              </a:spcAft>
            </a:pPr>
            <a:r>
              <a:rPr sz="1400" b="1">
                <a:solidFill>
                  <a:srgbClr val="FFFFFF"/>
                </a:solidFill>
                <a:latin typeface="HKIWBM+MicrosoftYaHei-Bold"/>
                <a:cs typeface="HKIWBM+MicrosoftYaHei-Bold"/>
              </a:rPr>
              <a:t>病毒</a:t>
            </a:r>
          </a:p>
        </p:txBody>
      </p:sp>
      <p:sp>
        <p:nvSpPr>
          <p:cNvPr id="9" name="object 9"/>
          <p:cNvSpPr txBox="1"/>
          <p:nvPr/>
        </p:nvSpPr>
        <p:spPr>
          <a:xfrm>
            <a:off x="2768854" y="3036750"/>
            <a:ext cx="410108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DKINQ+MicrosoftYaHei"/>
                <a:cs typeface="MDKINQ+MicrosoftYaHei"/>
              </a:rPr>
              <a:t>贝类，被感染者通过粪口途径污染的任何食品</a:t>
            </a:r>
          </a:p>
        </p:txBody>
      </p:sp>
      <p:sp>
        <p:nvSpPr>
          <p:cNvPr id="10" name="object 10"/>
          <p:cNvSpPr txBox="1"/>
          <p:nvPr/>
        </p:nvSpPr>
        <p:spPr>
          <a:xfrm>
            <a:off x="1250289" y="3866060"/>
            <a:ext cx="164899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spc="179">
                <a:solidFill>
                  <a:srgbClr val="FFFFFF"/>
                </a:solidFill>
                <a:latin typeface="HKIWBM+MicrosoftYaHei-Bold"/>
                <a:cs typeface="HKIWBM+MicrosoftYaHei-Bold"/>
              </a:rPr>
              <a:t>其他病毒（轮状</a:t>
            </a:r>
          </a:p>
        </p:txBody>
      </p:sp>
      <p:sp>
        <p:nvSpPr>
          <p:cNvPr id="11" name="object 11"/>
          <p:cNvSpPr txBox="1"/>
          <p:nvPr/>
        </p:nvSpPr>
        <p:spPr>
          <a:xfrm>
            <a:off x="7119873" y="3972740"/>
            <a:ext cx="4397987" cy="716919"/>
          </a:xfrm>
          <a:prstGeom prst="rect">
            <a:avLst/>
          </a:prstGeom>
        </p:spPr>
        <p:txBody>
          <a:bodyPr vert="horz" wrap="square" lIns="0" tIns="0" rIns="0" bIns="0" rtlCol="0">
            <a:spAutoFit/>
          </a:bodyPr>
          <a:lstStyle/>
          <a:p>
            <a:pPr marL="0" marR="0">
              <a:lnSpc>
                <a:spcPts val="1853"/>
              </a:lnSpc>
              <a:spcBef>
                <a:spcPct val="0"/>
              </a:spcBef>
              <a:spcAft>
                <a:spcPct val="0"/>
              </a:spcAft>
            </a:pPr>
            <a:r>
              <a:rPr sz="1400" spc="34">
                <a:solidFill>
                  <a:srgbClr val="000000"/>
                </a:solidFill>
                <a:latin typeface="MDKINQ+MicrosoftYaHei"/>
                <a:cs typeface="MDKINQ+MicrosoftYaHei"/>
              </a:rPr>
              <a:t>不使用裸手接触即食食品，尽量减少裸手接触非</a:t>
            </a:r>
          </a:p>
          <a:p>
            <a:pPr marL="0" marR="0">
              <a:lnSpc>
                <a:spcPts val="1692"/>
              </a:lnSpc>
              <a:spcBef>
                <a:spcPct val="0"/>
              </a:spcBef>
              <a:spcAft>
                <a:spcPct val="0"/>
              </a:spcAft>
            </a:pPr>
            <a:r>
              <a:rPr sz="1400">
                <a:solidFill>
                  <a:srgbClr val="000000"/>
                </a:solidFill>
                <a:latin typeface="MDKINQ+MicrosoftYaHei"/>
                <a:cs typeface="MDKINQ+MicrosoftYaHei"/>
              </a:rPr>
              <a:t>直接入口食品，从业人员健康管理，洗手</a:t>
            </a:r>
          </a:p>
        </p:txBody>
      </p:sp>
      <p:sp>
        <p:nvSpPr>
          <p:cNvPr id="12" name="object 12"/>
          <p:cNvSpPr txBox="1"/>
          <p:nvPr/>
        </p:nvSpPr>
        <p:spPr>
          <a:xfrm>
            <a:off x="1250289" y="4079420"/>
            <a:ext cx="5228579" cy="503559"/>
          </a:xfrm>
          <a:prstGeom prst="rect">
            <a:avLst/>
          </a:prstGeom>
        </p:spPr>
        <p:txBody>
          <a:bodyPr vert="horz" wrap="square" lIns="0" tIns="0" rIns="0" bIns="0" rtlCol="0">
            <a:spAutoFit/>
          </a:bodyPr>
          <a:lstStyle/>
          <a:p>
            <a:pPr marL="0" marR="0">
              <a:lnSpc>
                <a:spcPts val="1853"/>
              </a:lnSpc>
              <a:spcBef>
                <a:spcPct val="0"/>
              </a:spcBef>
              <a:spcAft>
                <a:spcPct val="0"/>
              </a:spcAft>
            </a:pPr>
            <a:r>
              <a:rPr sz="1400" b="1" spc="136">
                <a:solidFill>
                  <a:srgbClr val="FFFFFF"/>
                </a:solidFill>
                <a:latin typeface="HKIWBM+MicrosoftYaHei-Bold"/>
                <a:cs typeface="HKIWBM+MicrosoftYaHei-Bold"/>
              </a:rPr>
              <a:t>病毒，诺如病毒，</a:t>
            </a:r>
            <a:r>
              <a:rPr sz="1400">
                <a:solidFill>
                  <a:srgbClr val="000000"/>
                </a:solidFill>
                <a:latin typeface="MDKINQ+MicrosoftYaHei"/>
                <a:cs typeface="MDKINQ+MicrosoftYaHei"/>
              </a:rPr>
              <a:t>被感染者通过粪口途径污染的任何食品</a:t>
            </a:r>
          </a:p>
        </p:txBody>
      </p:sp>
      <p:sp>
        <p:nvSpPr>
          <p:cNvPr id="13" name="object 13"/>
          <p:cNvSpPr txBox="1"/>
          <p:nvPr/>
        </p:nvSpPr>
        <p:spPr>
          <a:xfrm>
            <a:off x="1250289" y="4294304"/>
            <a:ext cx="182577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spc="152">
                <a:solidFill>
                  <a:srgbClr val="FFFFFF"/>
                </a:solidFill>
                <a:latin typeface="HKIWBM+MicrosoftYaHei-Bold"/>
                <a:cs typeface="HKIWBM+MicrosoftYaHei-Bold"/>
              </a:rPr>
              <a:t>呼吸道肠道病毒）</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22860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7F7F7F"/>
                </a:solidFill>
                <a:latin typeface="SAQEQF+MicrosoftYaHei-Bold"/>
                <a:cs typeface="SAQEQF+MicrosoftYaHei-Bold"/>
              </a:rPr>
              <a:t>微生物污染：</a:t>
            </a:r>
          </a:p>
        </p:txBody>
      </p:sp>
      <p:sp>
        <p:nvSpPr>
          <p:cNvPr id="4" name="object 4"/>
          <p:cNvSpPr txBox="1"/>
          <p:nvPr/>
        </p:nvSpPr>
        <p:spPr>
          <a:xfrm>
            <a:off x="8046973" y="1552412"/>
            <a:ext cx="1115568" cy="2405123"/>
          </a:xfrm>
          <a:prstGeom prst="rect">
            <a:avLst/>
          </a:prstGeom>
        </p:spPr>
        <p:txBody>
          <a:bodyPr vert="horz" wrap="square" lIns="0" tIns="0" rIns="0" bIns="0" rtlCol="0">
            <a:spAutoFit/>
          </a:bodyPr>
          <a:lstStyle/>
          <a:p>
            <a:pPr marL="102107" marR="0">
              <a:lnSpc>
                <a:spcPts val="2109"/>
              </a:lnSpc>
              <a:spcBef>
                <a:spcPct val="0"/>
              </a:spcBef>
              <a:spcAft>
                <a:spcPct val="0"/>
              </a:spcAft>
            </a:pPr>
            <a:r>
              <a:rPr sz="1600">
                <a:solidFill>
                  <a:srgbClr val="000000"/>
                </a:solidFill>
                <a:latin typeface="OHJIND+MicrosoftYaHei"/>
                <a:cs typeface="OHJIND+MicrosoftYaHei"/>
              </a:rPr>
              <a:t>可杀死</a:t>
            </a:r>
          </a:p>
          <a:p>
            <a:pPr marL="102107" marR="0">
              <a:lnSpc>
                <a:spcPts val="1923"/>
              </a:lnSpc>
              <a:spcBef>
                <a:spcPct val="0"/>
              </a:spcBef>
              <a:spcAft>
                <a:spcPct val="0"/>
              </a:spcAft>
            </a:pPr>
            <a:r>
              <a:rPr sz="1600">
                <a:solidFill>
                  <a:srgbClr val="000000"/>
                </a:solidFill>
                <a:latin typeface="OHJIND+MicrosoftYaHei"/>
                <a:cs typeface="OHJIND+MicrosoftYaHei"/>
              </a:rPr>
              <a:t>微生物</a:t>
            </a:r>
          </a:p>
          <a:p>
            <a:pPr marL="0" marR="0">
              <a:lnSpc>
                <a:spcPts val="1919"/>
              </a:lnSpc>
              <a:spcBef>
                <a:spcPct val="0"/>
              </a:spcBef>
              <a:spcAft>
                <a:spcPct val="0"/>
              </a:spcAft>
            </a:pPr>
            <a:r>
              <a:rPr sz="1600">
                <a:solidFill>
                  <a:srgbClr val="000000"/>
                </a:solidFill>
                <a:latin typeface="OHJIND+MicrosoftYaHei"/>
                <a:cs typeface="OHJIND+MicrosoftYaHei"/>
              </a:rPr>
              <a:t>温度越高</a:t>
            </a:r>
          </a:p>
          <a:p>
            <a:pPr marL="0" marR="0">
              <a:lnSpc>
                <a:spcPts val="1920"/>
              </a:lnSpc>
              <a:spcBef>
                <a:spcPct val="0"/>
              </a:spcBef>
              <a:spcAft>
                <a:spcPct val="0"/>
              </a:spcAft>
            </a:pPr>
            <a:r>
              <a:rPr sz="1600">
                <a:solidFill>
                  <a:srgbClr val="000000"/>
                </a:solidFill>
                <a:latin typeface="OHJIND+MicrosoftYaHei"/>
                <a:cs typeface="OHJIND+MicrosoftYaHei"/>
              </a:rPr>
              <a:t>杀死微生</a:t>
            </a:r>
          </a:p>
          <a:p>
            <a:pPr marL="102107" marR="0">
              <a:lnSpc>
                <a:spcPts val="1920"/>
              </a:lnSpc>
              <a:spcBef>
                <a:spcPct val="0"/>
              </a:spcBef>
              <a:spcAft>
                <a:spcPct val="0"/>
              </a:spcAft>
            </a:pPr>
            <a:r>
              <a:rPr sz="1600">
                <a:solidFill>
                  <a:srgbClr val="000000"/>
                </a:solidFill>
                <a:latin typeface="OHJIND+MicrosoftYaHei"/>
                <a:cs typeface="OHJIND+MicrosoftYaHei"/>
              </a:rPr>
              <a:t>物越快</a:t>
            </a:r>
          </a:p>
          <a:p>
            <a:pPr marL="0" marR="0">
              <a:lnSpc>
                <a:spcPts val="2106"/>
              </a:lnSpc>
              <a:spcBef>
                <a:spcPts val="233"/>
              </a:spcBef>
              <a:spcAft>
                <a:spcPct val="0"/>
              </a:spcAft>
            </a:pPr>
            <a:r>
              <a:rPr sz="1600">
                <a:solidFill>
                  <a:srgbClr val="000000"/>
                </a:solidFill>
                <a:latin typeface="OHJIND+MicrosoftYaHei"/>
                <a:cs typeface="OHJIND+MicrosoftYaHei"/>
              </a:rPr>
              <a:t>少量增生</a:t>
            </a:r>
          </a:p>
          <a:p>
            <a:pPr marL="0" marR="0">
              <a:lnSpc>
                <a:spcPts val="2106"/>
              </a:lnSpc>
              <a:spcBef>
                <a:spcPts val="81"/>
              </a:spcBef>
              <a:spcAft>
                <a:spcPct val="0"/>
              </a:spcAft>
            </a:pPr>
            <a:r>
              <a:rPr sz="1600">
                <a:solidFill>
                  <a:srgbClr val="000000"/>
                </a:solidFill>
                <a:latin typeface="OHJIND+MicrosoftYaHei"/>
                <a:cs typeface="OHJIND+MicrosoftYaHei"/>
              </a:rPr>
              <a:t>缓慢增生</a:t>
            </a:r>
          </a:p>
          <a:p>
            <a:pPr marL="202692" marR="0">
              <a:lnSpc>
                <a:spcPts val="2106"/>
              </a:lnSpc>
              <a:spcBef>
                <a:spcPts val="111"/>
              </a:spcBef>
              <a:spcAft>
                <a:spcPct val="0"/>
              </a:spcAft>
            </a:pPr>
            <a:r>
              <a:rPr sz="1600">
                <a:solidFill>
                  <a:srgbClr val="000000"/>
                </a:solidFill>
                <a:latin typeface="OHJIND+MicrosoftYaHei"/>
                <a:cs typeface="OHJIND+MicrosoftYaHei"/>
              </a:rPr>
              <a:t>增生</a:t>
            </a:r>
          </a:p>
        </p:txBody>
      </p:sp>
      <p:sp>
        <p:nvSpPr>
          <p:cNvPr id="5" name="object 5"/>
          <p:cNvSpPr txBox="1"/>
          <p:nvPr/>
        </p:nvSpPr>
        <p:spPr>
          <a:xfrm>
            <a:off x="9560052" y="1954329"/>
            <a:ext cx="643984" cy="3754632"/>
          </a:xfrm>
          <a:prstGeom prst="rect">
            <a:avLst/>
          </a:prstGeom>
        </p:spPr>
        <p:txBody>
          <a:bodyPr vert="horz" wrap="square" lIns="0" tIns="0" rIns="0" bIns="0" rtlCol="0">
            <a:spAutoFit/>
          </a:bodyPr>
          <a:lstStyle/>
          <a:p>
            <a:pPr marL="254" marR="0">
              <a:lnSpc>
                <a:spcPts val="1853"/>
              </a:lnSpc>
              <a:spcBef>
                <a:spcPct val="0"/>
              </a:spcBef>
              <a:spcAft>
                <a:spcPct val="0"/>
              </a:spcAft>
            </a:pPr>
            <a:r>
              <a:rPr sz="1400">
                <a:solidFill>
                  <a:srgbClr val="000000"/>
                </a:solidFill>
                <a:latin typeface="PKRQOV+ArialMT"/>
                <a:cs typeface="PKRQOV+ArialMT"/>
              </a:rPr>
              <a:t>80</a:t>
            </a:r>
            <a:r>
              <a:rPr sz="1400">
                <a:solidFill>
                  <a:srgbClr val="000000"/>
                </a:solidFill>
                <a:latin typeface="OHJIND+MicrosoftYaHei"/>
                <a:cs typeface="OHJIND+MicrosoftYaHei"/>
              </a:rPr>
              <a:t>℃</a:t>
            </a:r>
          </a:p>
          <a:p>
            <a:pPr marL="0" marR="0">
              <a:lnSpc>
                <a:spcPts val="1853"/>
              </a:lnSpc>
              <a:spcBef>
                <a:spcPts val="1312"/>
              </a:spcBef>
              <a:spcAft>
                <a:spcPct val="0"/>
              </a:spcAft>
            </a:pPr>
            <a:r>
              <a:rPr sz="1400">
                <a:solidFill>
                  <a:srgbClr val="000000"/>
                </a:solidFill>
                <a:latin typeface="PKRQOV+ArialMT"/>
                <a:cs typeface="PKRQOV+ArialMT"/>
              </a:rPr>
              <a:t>70</a:t>
            </a:r>
            <a:r>
              <a:rPr sz="1400">
                <a:solidFill>
                  <a:srgbClr val="000000"/>
                </a:solidFill>
                <a:latin typeface="OHJIND+MicrosoftYaHei"/>
                <a:cs typeface="OHJIND+MicrosoftYaHei"/>
              </a:rPr>
              <a:t>℃</a:t>
            </a:r>
          </a:p>
          <a:p>
            <a:pPr marL="254" marR="0">
              <a:lnSpc>
                <a:spcPts val="1853"/>
              </a:lnSpc>
              <a:spcBef>
                <a:spcPts val="1315"/>
              </a:spcBef>
              <a:spcAft>
                <a:spcPct val="0"/>
              </a:spcAft>
            </a:pPr>
            <a:r>
              <a:rPr sz="1400">
                <a:solidFill>
                  <a:srgbClr val="000000"/>
                </a:solidFill>
                <a:latin typeface="PKRQOV+ArialMT"/>
                <a:cs typeface="PKRQOV+ArialMT"/>
              </a:rPr>
              <a:t>60</a:t>
            </a:r>
            <a:r>
              <a:rPr sz="1400">
                <a:solidFill>
                  <a:srgbClr val="000000"/>
                </a:solidFill>
                <a:latin typeface="OHJIND+MicrosoftYaHei"/>
                <a:cs typeface="OHJIND+MicrosoftYaHei"/>
              </a:rPr>
              <a:t>℃</a:t>
            </a:r>
          </a:p>
          <a:p>
            <a:pPr marL="254" marR="0">
              <a:lnSpc>
                <a:spcPts val="1856"/>
              </a:lnSpc>
              <a:spcBef>
                <a:spcPts val="1335"/>
              </a:spcBef>
              <a:spcAft>
                <a:spcPct val="0"/>
              </a:spcAft>
            </a:pPr>
            <a:r>
              <a:rPr sz="1400">
                <a:solidFill>
                  <a:srgbClr val="000000"/>
                </a:solidFill>
                <a:latin typeface="PKRQOV+ArialMT"/>
                <a:cs typeface="PKRQOV+ArialMT"/>
              </a:rPr>
              <a:t>50</a:t>
            </a:r>
            <a:r>
              <a:rPr sz="1400">
                <a:solidFill>
                  <a:srgbClr val="000000"/>
                </a:solidFill>
                <a:latin typeface="OHJIND+MicrosoftYaHei"/>
                <a:cs typeface="OHJIND+MicrosoftYaHei"/>
              </a:rPr>
              <a:t>℃</a:t>
            </a:r>
          </a:p>
          <a:p>
            <a:pPr marL="634" marR="0">
              <a:lnSpc>
                <a:spcPts val="1853"/>
              </a:lnSpc>
              <a:spcBef>
                <a:spcPts val="1252"/>
              </a:spcBef>
              <a:spcAft>
                <a:spcPct val="0"/>
              </a:spcAft>
            </a:pPr>
            <a:r>
              <a:rPr sz="1400">
                <a:solidFill>
                  <a:srgbClr val="000000"/>
                </a:solidFill>
                <a:latin typeface="PKRQOV+ArialMT"/>
                <a:cs typeface="PKRQOV+ArialMT"/>
              </a:rPr>
              <a:t>40</a:t>
            </a:r>
            <a:r>
              <a:rPr sz="1400">
                <a:solidFill>
                  <a:srgbClr val="000000"/>
                </a:solidFill>
                <a:latin typeface="OHJIND+MicrosoftYaHei"/>
                <a:cs typeface="OHJIND+MicrosoftYaHei"/>
              </a:rPr>
              <a:t>℃</a:t>
            </a:r>
          </a:p>
          <a:p>
            <a:pPr marL="254" marR="0">
              <a:lnSpc>
                <a:spcPts val="1856"/>
              </a:lnSpc>
              <a:spcBef>
                <a:spcPts val="1359"/>
              </a:spcBef>
              <a:spcAft>
                <a:spcPct val="0"/>
              </a:spcAft>
            </a:pPr>
            <a:r>
              <a:rPr sz="1400">
                <a:solidFill>
                  <a:srgbClr val="000000"/>
                </a:solidFill>
                <a:latin typeface="PKRQOV+ArialMT"/>
                <a:cs typeface="PKRQOV+ArialMT"/>
              </a:rPr>
              <a:t>30</a:t>
            </a:r>
            <a:r>
              <a:rPr sz="1400">
                <a:solidFill>
                  <a:srgbClr val="000000"/>
                </a:solidFill>
                <a:latin typeface="OHJIND+MicrosoftYaHei"/>
                <a:cs typeface="OHJIND+MicrosoftYaHei"/>
              </a:rPr>
              <a:t>℃</a:t>
            </a:r>
          </a:p>
          <a:p>
            <a:pPr marL="634" marR="0">
              <a:lnSpc>
                <a:spcPts val="1853"/>
              </a:lnSpc>
              <a:spcBef>
                <a:spcPts val="1314"/>
              </a:spcBef>
              <a:spcAft>
                <a:spcPct val="0"/>
              </a:spcAft>
            </a:pPr>
            <a:r>
              <a:rPr sz="1400">
                <a:solidFill>
                  <a:srgbClr val="000000"/>
                </a:solidFill>
                <a:latin typeface="PKRQOV+ArialMT"/>
                <a:cs typeface="PKRQOV+ArialMT"/>
              </a:rPr>
              <a:t>20</a:t>
            </a:r>
            <a:r>
              <a:rPr sz="1400">
                <a:solidFill>
                  <a:srgbClr val="000000"/>
                </a:solidFill>
                <a:latin typeface="OHJIND+MicrosoftYaHei"/>
                <a:cs typeface="OHJIND+MicrosoftYaHei"/>
              </a:rPr>
              <a:t>℃</a:t>
            </a:r>
          </a:p>
          <a:p>
            <a:pPr marL="634" marR="0">
              <a:lnSpc>
                <a:spcPts val="1853"/>
              </a:lnSpc>
              <a:spcBef>
                <a:spcPts val="1341"/>
              </a:spcBef>
              <a:spcAft>
                <a:spcPct val="0"/>
              </a:spcAft>
            </a:pPr>
            <a:r>
              <a:rPr sz="1400">
                <a:solidFill>
                  <a:srgbClr val="000000"/>
                </a:solidFill>
                <a:latin typeface="PKRQOV+ArialMT"/>
                <a:cs typeface="PKRQOV+ArialMT"/>
              </a:rPr>
              <a:t>10</a:t>
            </a:r>
            <a:r>
              <a:rPr sz="1400">
                <a:solidFill>
                  <a:srgbClr val="000000"/>
                </a:solidFill>
                <a:latin typeface="OHJIND+MicrosoftYaHei"/>
                <a:cs typeface="OHJIND+MicrosoftYaHei"/>
              </a:rPr>
              <a:t>℃</a:t>
            </a:r>
          </a:p>
          <a:p>
            <a:pPr marL="99694" marR="0">
              <a:lnSpc>
                <a:spcPts val="1853"/>
              </a:lnSpc>
              <a:spcBef>
                <a:spcPts val="1345"/>
              </a:spcBef>
              <a:spcAft>
                <a:spcPct val="0"/>
              </a:spcAft>
            </a:pPr>
            <a:r>
              <a:rPr sz="1400">
                <a:solidFill>
                  <a:srgbClr val="000000"/>
                </a:solidFill>
                <a:latin typeface="PKRQOV+ArialMT"/>
                <a:cs typeface="PKRQOV+ArialMT"/>
              </a:rPr>
              <a:t>0</a:t>
            </a:r>
            <a:r>
              <a:rPr sz="1400">
                <a:solidFill>
                  <a:srgbClr val="000000"/>
                </a:solidFill>
                <a:latin typeface="OHJIND+MicrosoftYaHei"/>
                <a:cs typeface="OHJIND+MicrosoftYaHei"/>
              </a:rPr>
              <a:t>℃</a:t>
            </a:r>
          </a:p>
        </p:txBody>
      </p:sp>
      <p:sp>
        <p:nvSpPr>
          <p:cNvPr id="6" name="object 6"/>
          <p:cNvSpPr txBox="1"/>
          <p:nvPr/>
        </p:nvSpPr>
        <p:spPr>
          <a:xfrm>
            <a:off x="1829689" y="2776473"/>
            <a:ext cx="5642407" cy="984760"/>
          </a:xfrm>
          <a:prstGeom prst="rect">
            <a:avLst/>
          </a:prstGeom>
        </p:spPr>
        <p:txBody>
          <a:bodyPr vert="horz" wrap="square" lIns="0" tIns="0" rIns="0" bIns="0" rtlCol="0">
            <a:spAutoFit/>
          </a:bodyPr>
          <a:lstStyle/>
          <a:p>
            <a:pPr marL="0" marR="0">
              <a:lnSpc>
                <a:spcPts val="3693"/>
              </a:lnSpc>
              <a:spcBef>
                <a:spcPct val="0"/>
              </a:spcBef>
              <a:spcAft>
                <a:spcPct val="0"/>
              </a:spcAft>
            </a:pPr>
            <a:r>
              <a:rPr sz="2800" spc="31">
                <a:solidFill>
                  <a:srgbClr val="FF0000"/>
                </a:solidFill>
                <a:latin typeface="CRQKEU+Wingdings-Regular"/>
                <a:cs typeface="CRQKEU+Wingdings-Regular"/>
              </a:rPr>
              <a:t>➢</a:t>
            </a:r>
            <a:r>
              <a:rPr sz="2800" b="1">
                <a:solidFill>
                  <a:srgbClr val="FF0000"/>
                </a:solidFill>
                <a:latin typeface="CTMMNA+Arial-BoldMT"/>
                <a:cs typeface="CTMMNA+Arial-BoldMT"/>
              </a:rPr>
              <a:t>8</a:t>
            </a:r>
            <a:r>
              <a:rPr sz="2800" b="1">
                <a:solidFill>
                  <a:srgbClr val="FF0000"/>
                </a:solidFill>
                <a:latin typeface="SAQEQF+MicrosoftYaHei-Bold"/>
                <a:cs typeface="SAQEQF+MicrosoftYaHei-Bold"/>
              </a:rPr>
              <a:t>℃</a:t>
            </a:r>
            <a:r>
              <a:rPr sz="2800" b="1">
                <a:solidFill>
                  <a:srgbClr val="FF0000"/>
                </a:solidFill>
                <a:latin typeface="CTMMNA+Arial-BoldMT"/>
                <a:cs typeface="CTMMNA+Arial-BoldMT"/>
              </a:rPr>
              <a:t>-60</a:t>
            </a:r>
            <a:r>
              <a:rPr sz="2800" b="1">
                <a:solidFill>
                  <a:srgbClr val="FF0000"/>
                </a:solidFill>
                <a:latin typeface="SAQEQF+MicrosoftYaHei-Bold"/>
                <a:cs typeface="SAQEQF+MicrosoftYaHei-Bold"/>
              </a:rPr>
              <a:t>℃</a:t>
            </a:r>
            <a:r>
              <a:rPr sz="2800" b="1">
                <a:solidFill>
                  <a:srgbClr val="000000"/>
                </a:solidFill>
                <a:latin typeface="SAQEQF+MicrosoftYaHei-Bold"/>
                <a:cs typeface="SAQEQF+MicrosoftYaHei-Bold"/>
              </a:rPr>
              <a:t>为食品的危险温度带</a:t>
            </a:r>
          </a:p>
        </p:txBody>
      </p:sp>
      <p:sp>
        <p:nvSpPr>
          <p:cNvPr id="7" name="object 7"/>
          <p:cNvSpPr txBox="1"/>
          <p:nvPr/>
        </p:nvSpPr>
        <p:spPr>
          <a:xfrm>
            <a:off x="8046973" y="3730277"/>
            <a:ext cx="1115568" cy="976813"/>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HJIND+MicrosoftYaHei"/>
                <a:cs typeface="OHJIND+MicrosoftYaHei"/>
              </a:rPr>
              <a:t>急速增生</a:t>
            </a:r>
          </a:p>
          <a:p>
            <a:pPr marL="202692" marR="0">
              <a:lnSpc>
                <a:spcPts val="2106"/>
              </a:lnSpc>
              <a:spcBef>
                <a:spcPts val="1078"/>
              </a:spcBef>
              <a:spcAft>
                <a:spcPct val="0"/>
              </a:spcAft>
            </a:pPr>
            <a:r>
              <a:rPr sz="1600">
                <a:solidFill>
                  <a:srgbClr val="000000"/>
                </a:solidFill>
                <a:latin typeface="OHJIND+MicrosoftYaHei"/>
                <a:cs typeface="OHJIND+MicrosoftYaHei"/>
              </a:rPr>
              <a:t>增生</a:t>
            </a:r>
          </a:p>
        </p:txBody>
      </p:sp>
      <p:sp>
        <p:nvSpPr>
          <p:cNvPr id="8" name="object 8"/>
          <p:cNvSpPr txBox="1"/>
          <p:nvPr/>
        </p:nvSpPr>
        <p:spPr>
          <a:xfrm>
            <a:off x="1829689" y="4484311"/>
            <a:ext cx="4236472" cy="1002058"/>
          </a:xfrm>
          <a:prstGeom prst="rect">
            <a:avLst/>
          </a:prstGeom>
        </p:spPr>
        <p:txBody>
          <a:bodyPr vert="horz" wrap="square" lIns="0" tIns="0" rIns="0" bIns="0" rtlCol="0">
            <a:spAutoFit/>
          </a:bodyPr>
          <a:lstStyle/>
          <a:p>
            <a:pPr marL="0" marR="0">
              <a:lnSpc>
                <a:spcPts val="3690"/>
              </a:lnSpc>
              <a:spcBef>
                <a:spcPct val="0"/>
              </a:spcBef>
              <a:spcAft>
                <a:spcPct val="0"/>
              </a:spcAft>
            </a:pPr>
            <a:r>
              <a:rPr sz="2800" spc="31">
                <a:solidFill>
                  <a:srgbClr val="FF0000"/>
                </a:solidFill>
                <a:latin typeface="CRQKEU+Wingdings-Regular"/>
                <a:cs typeface="CRQKEU+Wingdings-Regular"/>
              </a:rPr>
              <a:t>➢</a:t>
            </a:r>
            <a:r>
              <a:rPr sz="2800" b="1">
                <a:solidFill>
                  <a:srgbClr val="FF0000"/>
                </a:solidFill>
                <a:latin typeface="CTMMNA+Arial-BoldMT"/>
                <a:cs typeface="CTMMNA+Arial-BoldMT"/>
              </a:rPr>
              <a:t>37</a:t>
            </a:r>
            <a:r>
              <a:rPr sz="2800" b="1">
                <a:solidFill>
                  <a:srgbClr val="FF0000"/>
                </a:solidFill>
                <a:latin typeface="SAQEQF+MicrosoftYaHei-Bold"/>
                <a:cs typeface="SAQEQF+MicrosoftYaHei-Bold"/>
              </a:rPr>
              <a:t>℃</a:t>
            </a:r>
            <a:r>
              <a:rPr sz="2800" b="1">
                <a:solidFill>
                  <a:srgbClr val="FF0000"/>
                </a:solidFill>
                <a:latin typeface="CTMMNA+Arial-BoldMT"/>
                <a:cs typeface="CTMMNA+Arial-BoldMT"/>
              </a:rPr>
              <a:t>-42</a:t>
            </a:r>
            <a:r>
              <a:rPr sz="2800" b="1">
                <a:solidFill>
                  <a:srgbClr val="FF0000"/>
                </a:solidFill>
                <a:latin typeface="SAQEQF+MicrosoftYaHei-Bold"/>
                <a:cs typeface="SAQEQF+MicrosoftYaHei-Bold"/>
              </a:rPr>
              <a:t>℃</a:t>
            </a:r>
            <a:r>
              <a:rPr sz="2800" b="1">
                <a:solidFill>
                  <a:srgbClr val="000000"/>
                </a:solidFill>
                <a:latin typeface="SAQEQF+MicrosoftYaHei-Bold"/>
                <a:cs typeface="SAQEQF+MicrosoftYaHei-Bold"/>
              </a:rPr>
              <a:t>为最危险的</a:t>
            </a:r>
          </a:p>
        </p:txBody>
      </p:sp>
      <p:sp>
        <p:nvSpPr>
          <p:cNvPr id="9" name="object 9"/>
          <p:cNvSpPr txBox="1"/>
          <p:nvPr/>
        </p:nvSpPr>
        <p:spPr>
          <a:xfrm>
            <a:off x="8046973" y="4494944"/>
            <a:ext cx="1115568" cy="16842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HJIND+MicrosoftYaHei"/>
                <a:cs typeface="OHJIND+MicrosoftYaHei"/>
              </a:rPr>
              <a:t>缓慢增生</a:t>
            </a:r>
          </a:p>
          <a:p>
            <a:pPr marL="0" marR="0">
              <a:lnSpc>
                <a:spcPts val="2106"/>
              </a:lnSpc>
              <a:spcBef>
                <a:spcPts val="303"/>
              </a:spcBef>
              <a:spcAft>
                <a:spcPct val="0"/>
              </a:spcAft>
            </a:pPr>
            <a:r>
              <a:rPr sz="1600">
                <a:solidFill>
                  <a:srgbClr val="000000"/>
                </a:solidFill>
                <a:latin typeface="OHJIND+MicrosoftYaHei"/>
                <a:cs typeface="OHJIND+MicrosoftYaHei"/>
              </a:rPr>
              <a:t>少量增生</a:t>
            </a:r>
          </a:p>
          <a:p>
            <a:pPr marL="0" marR="0">
              <a:lnSpc>
                <a:spcPts val="2106"/>
              </a:lnSpc>
              <a:spcBef>
                <a:spcPts val="399"/>
              </a:spcBef>
              <a:spcAft>
                <a:spcPct val="0"/>
              </a:spcAft>
            </a:pPr>
            <a:r>
              <a:rPr sz="1600">
                <a:solidFill>
                  <a:srgbClr val="000000"/>
                </a:solidFill>
                <a:latin typeface="OHJIND+MicrosoftYaHei"/>
                <a:cs typeface="OHJIND+MicrosoftYaHei"/>
              </a:rPr>
              <a:t>温度越低</a:t>
            </a:r>
          </a:p>
          <a:p>
            <a:pPr marL="0" marR="0">
              <a:lnSpc>
                <a:spcPts val="1919"/>
              </a:lnSpc>
              <a:spcBef>
                <a:spcPct val="0"/>
              </a:spcBef>
              <a:spcAft>
                <a:spcPct val="0"/>
              </a:spcAft>
            </a:pPr>
            <a:r>
              <a:rPr sz="1600">
                <a:solidFill>
                  <a:srgbClr val="000000"/>
                </a:solidFill>
                <a:latin typeface="OHJIND+MicrosoftYaHei"/>
                <a:cs typeface="OHJIND+MicrosoftYaHei"/>
              </a:rPr>
              <a:t>微生物生</a:t>
            </a:r>
          </a:p>
          <a:p>
            <a:pPr marL="0" marR="0">
              <a:lnSpc>
                <a:spcPts val="1919"/>
              </a:lnSpc>
              <a:spcBef>
                <a:spcPct val="0"/>
              </a:spcBef>
              <a:spcAft>
                <a:spcPct val="0"/>
              </a:spcAft>
            </a:pPr>
            <a:r>
              <a:rPr sz="1600">
                <a:solidFill>
                  <a:srgbClr val="000000"/>
                </a:solidFill>
                <a:latin typeface="OHJIND+MicrosoftYaHei"/>
                <a:cs typeface="OHJIND+MicrosoftYaHei"/>
              </a:rPr>
              <a:t>长越缓慢</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59293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VTMOPL+MicrosoftYaHei-Bold"/>
                <a:cs typeface="VTMOPL+MicrosoftYaHei-Bold"/>
              </a:rPr>
              <a:t>原料采购及运输</a:t>
            </a:r>
          </a:p>
        </p:txBody>
      </p:sp>
      <p:sp>
        <p:nvSpPr>
          <p:cNvPr id="4" name="object 4"/>
          <p:cNvSpPr txBox="1"/>
          <p:nvPr/>
        </p:nvSpPr>
        <p:spPr>
          <a:xfrm>
            <a:off x="1406652" y="2249584"/>
            <a:ext cx="4059313"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RLIQV+Wingdings-Regular"/>
                <a:cs typeface="LRLIQV+Wingdings-Regular"/>
              </a:rPr>
              <a:t>➢</a:t>
            </a:r>
            <a:r>
              <a:rPr sz="1600" spc="584">
                <a:solidFill>
                  <a:srgbClr val="000000"/>
                </a:solidFill>
                <a:latin typeface="Times New Roman"/>
                <a:cs typeface="Times New Roman"/>
              </a:rPr>
              <a:t> </a:t>
            </a:r>
            <a:r>
              <a:rPr sz="1600">
                <a:solidFill>
                  <a:srgbClr val="000000"/>
                </a:solidFill>
                <a:latin typeface="RPQKOR+MicrosoftYaHei"/>
                <a:cs typeface="RPQKOR+MicrosoftYaHei"/>
              </a:rPr>
              <a:t>选择的供货者应具有相关</a:t>
            </a:r>
            <a:r>
              <a:rPr sz="1600">
                <a:solidFill>
                  <a:srgbClr val="FF0000"/>
                </a:solidFill>
                <a:latin typeface="RPQKOR+MicrosoftYaHei"/>
                <a:cs typeface="RPQKOR+MicrosoftYaHei"/>
              </a:rPr>
              <a:t>合法资质</a:t>
            </a:r>
            <a:r>
              <a:rPr sz="1600">
                <a:solidFill>
                  <a:srgbClr val="000000"/>
                </a:solidFill>
                <a:latin typeface="RPQKOR+MicrosoftYaHei"/>
                <a:cs typeface="RPQKOR+MicrosoftYaHei"/>
              </a:rPr>
              <a:t>。</a:t>
            </a:r>
          </a:p>
        </p:txBody>
      </p:sp>
      <p:sp>
        <p:nvSpPr>
          <p:cNvPr id="5" name="object 5"/>
          <p:cNvSpPr txBox="1"/>
          <p:nvPr/>
        </p:nvSpPr>
        <p:spPr>
          <a:xfrm>
            <a:off x="1406652" y="2737518"/>
            <a:ext cx="10840490" cy="154775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RLIQV+Wingdings-Regular"/>
                <a:cs typeface="LRLIQV+Wingdings-Regular"/>
              </a:rPr>
              <a:t>➢</a:t>
            </a:r>
            <a:r>
              <a:rPr sz="1600" spc="584">
                <a:solidFill>
                  <a:srgbClr val="000000"/>
                </a:solidFill>
                <a:latin typeface="Times New Roman"/>
                <a:cs typeface="Times New Roman"/>
              </a:rPr>
              <a:t> </a:t>
            </a:r>
            <a:r>
              <a:rPr sz="1600">
                <a:solidFill>
                  <a:srgbClr val="000000"/>
                </a:solidFill>
                <a:latin typeface="RPQKOR+MicrosoftYaHei"/>
                <a:cs typeface="RPQKOR+MicrosoftYaHei"/>
              </a:rPr>
              <a:t>原料运输前，对运输车辆或容器进行清洁，防止食品受到污染。运输过程中，做好防尘、防水，食品</a:t>
            </a:r>
          </a:p>
          <a:p>
            <a:pPr marL="286512" marR="0">
              <a:lnSpc>
                <a:spcPts val="2106"/>
              </a:lnSpc>
              <a:spcBef>
                <a:spcPts val="1733"/>
              </a:spcBef>
              <a:spcAft>
                <a:spcPct val="0"/>
              </a:spcAft>
            </a:pPr>
            <a:r>
              <a:rPr sz="1600">
                <a:solidFill>
                  <a:srgbClr val="000000"/>
                </a:solidFill>
                <a:latin typeface="RPQKOR+MicrosoftYaHei"/>
                <a:cs typeface="RPQKOR+MicrosoftYaHei"/>
              </a:rPr>
              <a:t>与非食品、不同类型的食品原料（动物性食品、植物性食品、水产品，下同）</a:t>
            </a:r>
            <a:r>
              <a:rPr sz="1600">
                <a:solidFill>
                  <a:srgbClr val="FF0000"/>
                </a:solidFill>
                <a:latin typeface="RPQKOR+MicrosoftYaHei"/>
                <a:cs typeface="RPQKOR+MicrosoftYaHei"/>
              </a:rPr>
              <a:t>应分隔，食品包装完整、</a:t>
            </a:r>
          </a:p>
          <a:p>
            <a:pPr marL="286512" marR="0">
              <a:lnSpc>
                <a:spcPts val="2109"/>
              </a:lnSpc>
              <a:spcBef>
                <a:spcPts val="1780"/>
              </a:spcBef>
              <a:spcAft>
                <a:spcPct val="0"/>
              </a:spcAft>
            </a:pPr>
            <a:r>
              <a:rPr sz="1600">
                <a:solidFill>
                  <a:srgbClr val="FF0000"/>
                </a:solidFill>
                <a:latin typeface="RPQKOR+MicrosoftYaHei"/>
                <a:cs typeface="RPQKOR+MicrosoftYaHei"/>
              </a:rPr>
              <a:t>清洁，防止食品受到污染</a:t>
            </a:r>
            <a:r>
              <a:rPr sz="1600">
                <a:solidFill>
                  <a:srgbClr val="000000"/>
                </a:solidFill>
                <a:latin typeface="RPQKOR+MicrosoftYaHei"/>
                <a:cs typeface="RPQKOR+MicrosoftYaHei"/>
              </a:rPr>
              <a:t>。</a:t>
            </a:r>
          </a:p>
        </p:txBody>
      </p:sp>
      <p:sp>
        <p:nvSpPr>
          <p:cNvPr id="6" name="object 6"/>
          <p:cNvSpPr txBox="1"/>
          <p:nvPr/>
        </p:nvSpPr>
        <p:spPr>
          <a:xfrm>
            <a:off x="1406652" y="4200812"/>
            <a:ext cx="546183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RLIQV+Wingdings-Regular"/>
                <a:cs typeface="LRLIQV+Wingdings-Regular"/>
              </a:rPr>
              <a:t>➢</a:t>
            </a:r>
            <a:r>
              <a:rPr sz="1600" spc="584">
                <a:solidFill>
                  <a:srgbClr val="000000"/>
                </a:solidFill>
                <a:latin typeface="Times New Roman"/>
                <a:cs typeface="Times New Roman"/>
              </a:rPr>
              <a:t> </a:t>
            </a:r>
            <a:r>
              <a:rPr sz="1600">
                <a:solidFill>
                  <a:srgbClr val="000000"/>
                </a:solidFill>
                <a:latin typeface="RPQKOR+MicrosoftYaHei"/>
                <a:cs typeface="RPQKOR+MicrosoftYaHei"/>
              </a:rPr>
              <a:t>运输食品的</a:t>
            </a:r>
            <a:r>
              <a:rPr sz="1600">
                <a:solidFill>
                  <a:srgbClr val="FF0000"/>
                </a:solidFill>
                <a:latin typeface="RPQKOR+MicrosoftYaHei"/>
                <a:cs typeface="RPQKOR+MicrosoftYaHei"/>
              </a:rPr>
              <a:t>温度、湿度应符合相关食品安全要求</a:t>
            </a:r>
            <a:r>
              <a:rPr sz="1600">
                <a:solidFill>
                  <a:srgbClr val="000000"/>
                </a:solidFill>
                <a:latin typeface="RPQKOR+MicrosoftYaHei"/>
                <a:cs typeface="RPQKOR+MicrosoftYaHei"/>
              </a:rPr>
              <a:t>。</a:t>
            </a:r>
          </a:p>
        </p:txBody>
      </p:sp>
      <p:sp>
        <p:nvSpPr>
          <p:cNvPr id="7" name="object 7"/>
          <p:cNvSpPr txBox="1"/>
          <p:nvPr/>
        </p:nvSpPr>
        <p:spPr>
          <a:xfrm>
            <a:off x="1406652" y="4688492"/>
            <a:ext cx="920018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RLIQV+Wingdings-Regular"/>
                <a:cs typeface="LRLIQV+Wingdings-Regular"/>
              </a:rPr>
              <a:t>➢</a:t>
            </a:r>
            <a:r>
              <a:rPr sz="1600" spc="584">
                <a:solidFill>
                  <a:srgbClr val="000000"/>
                </a:solidFill>
                <a:latin typeface="Times New Roman"/>
                <a:cs typeface="Times New Roman"/>
              </a:rPr>
              <a:t> </a:t>
            </a:r>
            <a:r>
              <a:rPr sz="1600">
                <a:solidFill>
                  <a:srgbClr val="000000"/>
                </a:solidFill>
                <a:latin typeface="RPQKOR+MicrosoftYaHei"/>
                <a:cs typeface="RPQKOR+MicrosoftYaHei"/>
              </a:rPr>
              <a:t>不得将食品与有毒有害物品混装运输，运输食品和运输有毒有害物品的车辆不得混用。</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
          <p:cNvSpPr/>
          <p:nvPr/>
        </p:nvSpPr>
        <p:spPr>
          <a:xfrm>
            <a:off x="0" y="980728"/>
            <a:ext cx="12192000" cy="3046988"/>
          </a:xfrm>
          <a:prstGeom prst="rect">
            <a:avLst/>
          </a:prstGeom>
          <a:blipFill>
            <a:blip r:embed="rId2" cstate="print"/>
            <a:stretch>
              <a:fillRect/>
            </a:stretch>
          </a:blipFill>
        </p:spPr>
        <p:txBody>
          <a:bodyPr wrap="square" lIns="0" tIns="0" rIns="0" bIns="0" rtlCol="0">
            <a:spAutoFit/>
          </a:bodyPr>
          <a:lstStyle/>
          <a:p>
            <a:pPr hangingPunct="0">
              <a:lnSpc>
                <a:spcPct val="100000"/>
              </a:lnSpc>
            </a:pPr>
            <a:r>
              <a:rPr lang="en-US" altLang="zh-CN" dirty="0" smtClean="0"/>
              <a:t>1</a:t>
            </a:r>
            <a:r>
              <a:rPr lang="zh-CN" altLang="en-US" dirty="0" smtClean="0"/>
              <a:t>、</a:t>
            </a:r>
            <a:r>
              <a:rPr lang="zh-CN" altLang="zh-CN" dirty="0" smtClean="0"/>
              <a:t>随货证明文件查验</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1</a:t>
            </a:r>
            <a:r>
              <a:rPr lang="zh-CN" altLang="en-US" dirty="0" smtClean="0"/>
              <a:t>）</a:t>
            </a:r>
            <a:r>
              <a:rPr lang="zh-CN" altLang="zh-CN" dirty="0" smtClean="0"/>
              <a:t>从食品生产者采购食品的，查验其食品生产许可证和产品合格证明文件等；采购食品添加剂、食品相关产品的，查验其营业执照和产品合格证明文件等。</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2</a:t>
            </a:r>
            <a:r>
              <a:rPr lang="zh-CN" altLang="en-US" dirty="0" smtClean="0"/>
              <a:t>）</a:t>
            </a:r>
            <a:r>
              <a:rPr lang="zh-CN" altLang="zh-CN" dirty="0" smtClean="0"/>
              <a:t>从食品销售者（商场、超市、便利店等）采购食品的，查验其食品经营许可证等；采购食品添加剂、食品相关产品的，查验其营业执照等。</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3</a:t>
            </a:r>
            <a:r>
              <a:rPr lang="zh-CN" altLang="en-US" dirty="0" smtClean="0"/>
              <a:t>）</a:t>
            </a:r>
            <a:r>
              <a:rPr lang="zh-CN" altLang="zh-CN" dirty="0" smtClean="0"/>
              <a:t>从食用农产品个体生产者直接采购食用农产品的，查验其有效身份证明。</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4</a:t>
            </a:r>
            <a:r>
              <a:rPr lang="zh-CN" altLang="en-US" dirty="0" smtClean="0"/>
              <a:t>）</a:t>
            </a:r>
            <a:r>
              <a:rPr lang="zh-CN" altLang="zh-CN" dirty="0" smtClean="0"/>
              <a:t>从食用农产品生产企业和农民专业合作经济组织采购食用农产品的，查验其社会信用代码和产品合格证明文件。</a:t>
            </a:r>
            <a:endParaRPr lang="zh-CN" altLang="zh-CN" dirty="0"/>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BVPRTO+MicrosoftYaHei-Bold"/>
                <a:cs typeface="BVPRTO+MicrosoftYaHei-Bold"/>
              </a:rPr>
              <a:t>进货查验</a:t>
            </a:r>
          </a:p>
        </p:txBody>
      </p:sp>
      <p:sp>
        <p:nvSpPr>
          <p:cNvPr id="4" name="object 4"/>
          <p:cNvSpPr txBox="1"/>
          <p:nvPr/>
        </p:nvSpPr>
        <p:spPr>
          <a:xfrm>
            <a:off x="1406652" y="1626268"/>
            <a:ext cx="10602019" cy="756617"/>
          </a:xfrm>
          <a:prstGeom prst="rect">
            <a:avLst/>
          </a:prstGeom>
        </p:spPr>
        <p:txBody>
          <a:bodyPr vert="horz" wrap="square" lIns="0" tIns="0" rIns="0" bIns="0" rtlCol="0">
            <a:spAutoFit/>
          </a:bodyPr>
          <a:lstStyle/>
          <a:p>
            <a:pPr marL="0" marR="0">
              <a:lnSpc>
                <a:spcPts val="2106"/>
              </a:lnSpc>
              <a:spcBef>
                <a:spcPct val="0"/>
              </a:spcBef>
              <a:spcAft>
                <a:spcPct val="0"/>
              </a:spcAft>
            </a:pPr>
            <a:r>
              <a:rPr sz="1600" dirty="0">
                <a:solidFill>
                  <a:srgbClr val="000000"/>
                </a:solidFill>
                <a:latin typeface="TKMIDQ+Wingdings-Regular"/>
                <a:cs typeface="TKMIDQ+Wingdings-Regular"/>
              </a:rPr>
              <a:t>➢</a:t>
            </a:r>
            <a:r>
              <a:rPr sz="1600" spc="584" dirty="0">
                <a:solidFill>
                  <a:srgbClr val="000000"/>
                </a:solidFill>
                <a:latin typeface="Times New Roman"/>
                <a:cs typeface="Times New Roman"/>
              </a:rPr>
              <a:t> </a:t>
            </a:r>
            <a:endParaRPr sz="1600" dirty="0">
              <a:solidFill>
                <a:srgbClr val="000000"/>
              </a:solidFill>
              <a:latin typeface="HWAQKJ+MicrosoftYaHei"/>
              <a:cs typeface="HWAQKJ+MicrosoftYaHei"/>
            </a:endParaRPr>
          </a:p>
          <a:p>
            <a:pPr marL="286512" marR="0">
              <a:lnSpc>
                <a:spcPts val="2109"/>
              </a:lnSpc>
              <a:spcBef>
                <a:spcPts val="1730"/>
              </a:spcBef>
              <a:spcAft>
                <a:spcPct val="0"/>
              </a:spcAft>
            </a:pPr>
            <a:endParaRPr sz="1600" dirty="0">
              <a:solidFill>
                <a:srgbClr val="000000"/>
              </a:solidFill>
              <a:latin typeface="HWAQKJ+MicrosoftYaHei"/>
              <a:cs typeface="HWAQKJ+MicrosoftYaHei"/>
            </a:endParaRPr>
          </a:p>
        </p:txBody>
      </p:sp>
      <p:sp>
        <p:nvSpPr>
          <p:cNvPr id="5" name="object 5"/>
          <p:cNvSpPr txBox="1"/>
          <p:nvPr/>
        </p:nvSpPr>
        <p:spPr>
          <a:xfrm>
            <a:off x="0" y="4149080"/>
            <a:ext cx="10603112" cy="2769989"/>
          </a:xfrm>
          <a:prstGeom prst="rect">
            <a:avLst/>
          </a:prstGeom>
        </p:spPr>
        <p:txBody>
          <a:bodyPr vert="horz" wrap="square" lIns="0" tIns="0" rIns="0" bIns="0" rtlCol="0">
            <a:spAutoFit/>
          </a:bodyPr>
          <a:lstStyle/>
          <a:p>
            <a:pPr hangingPunct="0">
              <a:lnSpc>
                <a:spcPct val="100000"/>
              </a:lnSpc>
            </a:pPr>
            <a:r>
              <a:rPr lang="zh-CN" altLang="en-US" dirty="0" smtClean="0"/>
              <a:t>（</a:t>
            </a:r>
            <a:r>
              <a:rPr lang="en-US" altLang="zh-CN" dirty="0" smtClean="0"/>
              <a:t>5</a:t>
            </a:r>
            <a:r>
              <a:rPr lang="zh-CN" altLang="en-US" dirty="0" smtClean="0"/>
              <a:t>）</a:t>
            </a:r>
            <a:r>
              <a:rPr lang="zh-CN" altLang="zh-CN" dirty="0" smtClean="0"/>
              <a:t>从集中交易市场采购食用农产品的，索取并留存市场管理部门或经营者加盖公章（或负责人签字）的购货凭证。</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6</a:t>
            </a:r>
            <a:r>
              <a:rPr lang="zh-CN" altLang="en-US" dirty="0" smtClean="0"/>
              <a:t>）</a:t>
            </a:r>
            <a:r>
              <a:rPr lang="zh-CN" altLang="zh-CN" dirty="0" smtClean="0"/>
              <a:t>采购畜禽肉类的，还应查验动物产品检疫合格证明；采购猪肉的，还应查验肉品品质检验合格证明。</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7</a:t>
            </a:r>
            <a:r>
              <a:rPr lang="zh-CN" altLang="en-US" dirty="0" smtClean="0"/>
              <a:t>）</a:t>
            </a:r>
            <a:r>
              <a:rPr lang="zh-CN" altLang="zh-CN" dirty="0" smtClean="0"/>
              <a:t>实行统一配送经营方式的，可由企业总部统一查验供货者的相关资质证明及产品合格证明文件，留存每笔购物或送货凭证。各门店能及时查询、获取相关证明文件复印件或凭证。</a:t>
            </a:r>
            <a:endParaRPr lang="en-US" altLang="zh-CN" dirty="0" smtClean="0"/>
          </a:p>
          <a:p>
            <a:pPr hangingPunct="0">
              <a:lnSpc>
                <a:spcPct val="100000"/>
              </a:lnSpc>
            </a:pPr>
            <a:endParaRPr lang="zh-CN" altLang="zh-CN" dirty="0" smtClean="0"/>
          </a:p>
          <a:p>
            <a:pPr hangingPunct="0">
              <a:lnSpc>
                <a:spcPct val="100000"/>
              </a:lnSpc>
            </a:pPr>
            <a:r>
              <a:rPr lang="zh-CN" altLang="en-US" dirty="0" smtClean="0"/>
              <a:t>（</a:t>
            </a:r>
            <a:r>
              <a:rPr lang="en-US" altLang="zh-CN" dirty="0" smtClean="0"/>
              <a:t>8</a:t>
            </a:r>
            <a:r>
              <a:rPr lang="zh-CN" altLang="en-US" dirty="0" smtClean="0"/>
              <a:t>）</a:t>
            </a:r>
            <a:r>
              <a:rPr lang="zh-CN" altLang="zh-CN" dirty="0" smtClean="0"/>
              <a:t>采购食品、食品添加剂、食品相关产品的，应留存每笔购物或送货凭证。</a:t>
            </a:r>
            <a:endParaRPr lang="zh-CN" altLang="zh-CN"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BVPRTO+MicrosoftYaHei-Bold"/>
                <a:cs typeface="BVPRTO+MicrosoftYaHei-Bold"/>
              </a:rPr>
              <a:t>进货查验</a:t>
            </a:r>
          </a:p>
        </p:txBody>
      </p:sp>
      <p:sp>
        <p:nvSpPr>
          <p:cNvPr id="4" name="object 4"/>
          <p:cNvSpPr txBox="1"/>
          <p:nvPr/>
        </p:nvSpPr>
        <p:spPr>
          <a:xfrm>
            <a:off x="1406652" y="1626268"/>
            <a:ext cx="10602019"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TKMIDQ+Wingdings-Regular"/>
                <a:cs typeface="TKMIDQ+Wingdings-Regular"/>
              </a:rPr>
              <a:t>➢</a:t>
            </a:r>
            <a:r>
              <a:rPr sz="1600" spc="584">
                <a:solidFill>
                  <a:srgbClr val="000000"/>
                </a:solidFill>
                <a:latin typeface="Times New Roman"/>
                <a:cs typeface="Times New Roman"/>
              </a:rPr>
              <a:t> </a:t>
            </a:r>
            <a:r>
              <a:rPr sz="1600">
                <a:solidFill>
                  <a:srgbClr val="000000"/>
                </a:solidFill>
                <a:latin typeface="HWAQKJ+MicrosoftYaHei"/>
                <a:cs typeface="HWAQKJ+MicrosoftYaHei"/>
              </a:rPr>
              <a:t>实行统一配送经营方式的，可由企业总部统一查验供货者的相关资质证明及产品合格证明文件，留存</a:t>
            </a:r>
          </a:p>
          <a:p>
            <a:pPr marL="286512" marR="0">
              <a:lnSpc>
                <a:spcPts val="2109"/>
              </a:lnSpc>
              <a:spcBef>
                <a:spcPts val="1730"/>
              </a:spcBef>
              <a:spcAft>
                <a:spcPct val="0"/>
              </a:spcAft>
            </a:pPr>
            <a:r>
              <a:rPr sz="1600">
                <a:solidFill>
                  <a:srgbClr val="000000"/>
                </a:solidFill>
                <a:latin typeface="HWAQKJ+MicrosoftYaHei"/>
                <a:cs typeface="HWAQKJ+MicrosoftYaHei"/>
              </a:rPr>
              <a:t>每笔购物或送货凭证。各门店能及时查询、获取相关证明文件复印件或凭证。</a:t>
            </a:r>
          </a:p>
          <a:p>
            <a:pPr marL="0" marR="0">
              <a:lnSpc>
                <a:spcPts val="2106"/>
              </a:lnSpc>
              <a:spcBef>
                <a:spcPts val="1785"/>
              </a:spcBef>
              <a:spcAft>
                <a:spcPct val="0"/>
              </a:spcAft>
            </a:pPr>
            <a:r>
              <a:rPr sz="1600">
                <a:solidFill>
                  <a:srgbClr val="000000"/>
                </a:solidFill>
                <a:latin typeface="TKMIDQ+Wingdings-Regular"/>
                <a:cs typeface="TKMIDQ+Wingdings-Regular"/>
              </a:rPr>
              <a:t>➢</a:t>
            </a:r>
            <a:r>
              <a:rPr sz="1600" spc="584">
                <a:solidFill>
                  <a:srgbClr val="000000"/>
                </a:solidFill>
                <a:latin typeface="Times New Roman"/>
                <a:cs typeface="Times New Roman"/>
              </a:rPr>
              <a:t> </a:t>
            </a:r>
            <a:r>
              <a:rPr sz="1600">
                <a:solidFill>
                  <a:srgbClr val="000000"/>
                </a:solidFill>
                <a:latin typeface="HWAQKJ+MicrosoftYaHei"/>
                <a:cs typeface="HWAQKJ+MicrosoftYaHei"/>
              </a:rPr>
              <a:t>入库查验</a:t>
            </a:r>
          </a:p>
        </p:txBody>
      </p:sp>
      <p:sp>
        <p:nvSpPr>
          <p:cNvPr id="5" name="object 5"/>
          <p:cNvSpPr txBox="1"/>
          <p:nvPr/>
        </p:nvSpPr>
        <p:spPr>
          <a:xfrm>
            <a:off x="1406652" y="3089562"/>
            <a:ext cx="10603112"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TLCDQP+ArialMT"/>
                <a:cs typeface="TLCDQP+ArialMT"/>
              </a:rPr>
              <a:t>•</a:t>
            </a:r>
            <a:r>
              <a:rPr sz="1600" spc="1296">
                <a:solidFill>
                  <a:srgbClr val="000000"/>
                </a:solidFill>
                <a:latin typeface="Times New Roman"/>
                <a:cs typeface="Times New Roman"/>
              </a:rPr>
              <a:t> </a:t>
            </a:r>
            <a:r>
              <a:rPr sz="1600">
                <a:solidFill>
                  <a:srgbClr val="000000"/>
                </a:solidFill>
                <a:latin typeface="HWAQKJ+MicrosoftYaHei"/>
                <a:cs typeface="HWAQKJ+MicrosoftYaHei"/>
              </a:rPr>
              <a:t>外观查验：预包装食品的包装完整、清洁、无破损，标识与内容物一致。冷冻食品无解冻后再次冷冻</a:t>
            </a:r>
          </a:p>
          <a:p>
            <a:pPr marL="286512" marR="0">
              <a:lnSpc>
                <a:spcPts val="2106"/>
              </a:lnSpc>
              <a:spcBef>
                <a:spcPts val="1735"/>
              </a:spcBef>
              <a:spcAft>
                <a:spcPct val="0"/>
              </a:spcAft>
            </a:pPr>
            <a:r>
              <a:rPr sz="1600">
                <a:solidFill>
                  <a:srgbClr val="000000"/>
                </a:solidFill>
                <a:latin typeface="HWAQKJ+MicrosoftYaHei"/>
                <a:cs typeface="HWAQKJ+MicrosoftYaHei"/>
              </a:rPr>
              <a:t>情形。具有正常的感官性状。食品标签标识符合相关要求。食品在保质期内。</a:t>
            </a:r>
          </a:p>
          <a:p>
            <a:pPr marL="0" marR="0">
              <a:lnSpc>
                <a:spcPts val="2106"/>
              </a:lnSpc>
              <a:spcBef>
                <a:spcPts val="1783"/>
              </a:spcBef>
              <a:spcAft>
                <a:spcPct val="0"/>
              </a:spcAft>
            </a:pPr>
            <a:r>
              <a:rPr sz="1600">
                <a:solidFill>
                  <a:srgbClr val="000000"/>
                </a:solidFill>
                <a:latin typeface="TLCDQP+ArialMT"/>
                <a:cs typeface="TLCDQP+ArialMT"/>
              </a:rPr>
              <a:t>•</a:t>
            </a:r>
            <a:r>
              <a:rPr sz="1600" spc="1296">
                <a:solidFill>
                  <a:srgbClr val="000000"/>
                </a:solidFill>
                <a:latin typeface="Times New Roman"/>
                <a:cs typeface="Times New Roman"/>
              </a:rPr>
              <a:t> </a:t>
            </a:r>
            <a:r>
              <a:rPr sz="1600">
                <a:solidFill>
                  <a:srgbClr val="000000"/>
                </a:solidFill>
                <a:latin typeface="HWAQKJ+MicrosoftYaHei"/>
                <a:cs typeface="HWAQKJ+MicrosoftYaHei"/>
              </a:rPr>
              <a:t>温度查验：查验期间，尽可能减少食品的温度变化。</a:t>
            </a:r>
            <a:r>
              <a:rPr sz="1600">
                <a:solidFill>
                  <a:srgbClr val="FF0000"/>
                </a:solidFill>
                <a:latin typeface="HWAQKJ+MicrosoftYaHei"/>
                <a:cs typeface="HWAQKJ+MicrosoftYaHei"/>
              </a:rPr>
              <a:t>冷藏食品表面温度与标签标识的温度要求不得超</a:t>
            </a:r>
          </a:p>
          <a:p>
            <a:pPr marL="286512" marR="0">
              <a:lnSpc>
                <a:spcPts val="2106"/>
              </a:lnSpc>
              <a:spcBef>
                <a:spcPts val="1733"/>
              </a:spcBef>
              <a:spcAft>
                <a:spcPct val="0"/>
              </a:spcAft>
            </a:pPr>
            <a:r>
              <a:rPr sz="1600">
                <a:solidFill>
                  <a:srgbClr val="FF0000"/>
                </a:solidFill>
                <a:latin typeface="HWAQKJ+MicrosoftYaHei"/>
                <a:cs typeface="HWAQKJ+MicrosoftYaHei"/>
              </a:rPr>
              <a:t>过+3℃，冷冻食品表面温度不宜高于－9℃</a:t>
            </a:r>
            <a:r>
              <a:rPr sz="1600">
                <a:solidFill>
                  <a:srgbClr val="000000"/>
                </a:solidFill>
                <a:latin typeface="HWAQKJ+MicrosoftYaHei"/>
                <a:cs typeface="HWAQKJ+MicrosoftYaHei"/>
              </a:rPr>
              <a: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WODLTE+MicrosoftYaHei-Bold"/>
                <a:cs typeface="WODLTE+MicrosoftYaHei-Bold"/>
              </a:rPr>
              <a:t>原料贮存</a:t>
            </a:r>
          </a:p>
        </p:txBody>
      </p:sp>
      <p:sp>
        <p:nvSpPr>
          <p:cNvPr id="4" name="object 4"/>
          <p:cNvSpPr txBox="1"/>
          <p:nvPr/>
        </p:nvSpPr>
        <p:spPr>
          <a:xfrm>
            <a:off x="1406652" y="1321976"/>
            <a:ext cx="8734228"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ESJFM+Wingdings-Regular"/>
                <a:cs typeface="UESJFM+Wingdings-Regular"/>
              </a:rPr>
              <a:t>➢</a:t>
            </a:r>
            <a:r>
              <a:rPr sz="1600" spc="584">
                <a:solidFill>
                  <a:srgbClr val="000000"/>
                </a:solidFill>
                <a:latin typeface="Times New Roman"/>
                <a:cs typeface="Times New Roman"/>
              </a:rPr>
              <a:t> </a:t>
            </a:r>
            <a:r>
              <a:rPr sz="1600">
                <a:solidFill>
                  <a:srgbClr val="000000"/>
                </a:solidFill>
                <a:latin typeface="DJMJDT+MicrosoftYaHei"/>
                <a:cs typeface="DJMJDT+MicrosoftYaHei"/>
              </a:rPr>
              <a:t>分区、分架、分类、离墙、离地存放食品。</a:t>
            </a:r>
            <a:r>
              <a:rPr sz="1600">
                <a:solidFill>
                  <a:srgbClr val="FF0000"/>
                </a:solidFill>
                <a:latin typeface="DJMJDT+MicrosoftYaHei"/>
                <a:cs typeface="DJMJDT+MicrosoftYaHei"/>
              </a:rPr>
              <a:t>分隔或分离贮存不同类型的食品原料</a:t>
            </a:r>
            <a:r>
              <a:rPr sz="1600">
                <a:solidFill>
                  <a:srgbClr val="000000"/>
                </a:solidFill>
                <a:latin typeface="DJMJDT+MicrosoftYaHei"/>
                <a:cs typeface="DJMJDT+MicrosoftYaHei"/>
              </a:rPr>
              <a:t>。</a:t>
            </a:r>
          </a:p>
        </p:txBody>
      </p:sp>
      <p:sp>
        <p:nvSpPr>
          <p:cNvPr id="5" name="object 5"/>
          <p:cNvSpPr txBox="1"/>
          <p:nvPr/>
        </p:nvSpPr>
        <p:spPr>
          <a:xfrm>
            <a:off x="1406652" y="1810037"/>
            <a:ext cx="11302937"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UESJFM+Wingdings-Regular"/>
                <a:cs typeface="UESJFM+Wingdings-Regular"/>
              </a:rPr>
              <a:t>➢</a:t>
            </a:r>
            <a:r>
              <a:rPr sz="1600" spc="584">
                <a:solidFill>
                  <a:srgbClr val="FF0000"/>
                </a:solidFill>
                <a:latin typeface="Times New Roman"/>
                <a:cs typeface="Times New Roman"/>
              </a:rPr>
              <a:t> </a:t>
            </a:r>
            <a:r>
              <a:rPr sz="1600">
                <a:solidFill>
                  <a:srgbClr val="FF0000"/>
                </a:solidFill>
                <a:latin typeface="DJMJDT+MicrosoftYaHei"/>
                <a:cs typeface="DJMJDT+MicrosoftYaHei"/>
              </a:rPr>
              <a:t>在散装食品（食用农产品除外）贮存位置，应标明食品的名称、生产日期或者生产批号、使用期限等内容，</a:t>
            </a:r>
          </a:p>
          <a:p>
            <a:pPr marL="286512" marR="0">
              <a:lnSpc>
                <a:spcPts val="2106"/>
              </a:lnSpc>
              <a:spcBef>
                <a:spcPts val="1733"/>
              </a:spcBef>
              <a:spcAft>
                <a:spcPct val="0"/>
              </a:spcAft>
            </a:pPr>
            <a:r>
              <a:rPr sz="1600">
                <a:solidFill>
                  <a:srgbClr val="FF0000"/>
                </a:solidFill>
                <a:latin typeface="DJMJDT+MicrosoftYaHei"/>
                <a:cs typeface="DJMJDT+MicrosoftYaHei"/>
              </a:rPr>
              <a:t>宜使用密闭容器贮存</a:t>
            </a:r>
            <a:r>
              <a:rPr sz="1600">
                <a:solidFill>
                  <a:srgbClr val="000000"/>
                </a:solidFill>
                <a:latin typeface="DJMJDT+MicrosoftYaHei"/>
                <a:cs typeface="DJMJDT+MicrosoftYaHei"/>
              </a:rPr>
              <a:t>。</a:t>
            </a:r>
          </a:p>
        </p:txBody>
      </p:sp>
      <p:sp>
        <p:nvSpPr>
          <p:cNvPr id="6" name="object 6"/>
          <p:cNvSpPr txBox="1"/>
          <p:nvPr/>
        </p:nvSpPr>
        <p:spPr>
          <a:xfrm>
            <a:off x="1406652" y="2785397"/>
            <a:ext cx="11305488" cy="203569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ESJFM+Wingdings-Regular"/>
                <a:cs typeface="UESJFM+Wingdings-Regular"/>
              </a:rPr>
              <a:t>➢</a:t>
            </a:r>
            <a:r>
              <a:rPr sz="1600" spc="584">
                <a:solidFill>
                  <a:srgbClr val="000000"/>
                </a:solidFill>
                <a:latin typeface="Times New Roman"/>
                <a:cs typeface="Times New Roman"/>
              </a:rPr>
              <a:t> </a:t>
            </a:r>
            <a:r>
              <a:rPr sz="1600">
                <a:solidFill>
                  <a:srgbClr val="000000"/>
                </a:solidFill>
                <a:latin typeface="DJMJDT+MicrosoftYaHei"/>
                <a:cs typeface="DJMJDT+MicrosoftYaHei"/>
              </a:rPr>
              <a:t>按照食品安全要求贮存原料。</a:t>
            </a:r>
            <a:r>
              <a:rPr sz="1600">
                <a:solidFill>
                  <a:srgbClr val="FF0000"/>
                </a:solidFill>
                <a:latin typeface="DJMJDT+MicrosoftYaHei"/>
                <a:cs typeface="DJMJDT+MicrosoftYaHei"/>
              </a:rPr>
              <a:t>有明确的保存条件和保质期的，应按照保存条件和保质期贮存</a:t>
            </a:r>
            <a:r>
              <a:rPr sz="1600">
                <a:solidFill>
                  <a:srgbClr val="000000"/>
                </a:solidFill>
                <a:latin typeface="DJMJDT+MicrosoftYaHei"/>
                <a:cs typeface="DJMJDT+MicrosoftYaHei"/>
              </a:rPr>
              <a:t>。</a:t>
            </a:r>
            <a:r>
              <a:rPr sz="1600">
                <a:solidFill>
                  <a:srgbClr val="FF0000"/>
                </a:solidFill>
                <a:latin typeface="DJMJDT+MicrosoftYaHei"/>
                <a:cs typeface="DJMJDT+MicrosoftYaHei"/>
              </a:rPr>
              <a:t>保存条件、保</a:t>
            </a:r>
          </a:p>
          <a:p>
            <a:pPr marL="286512" marR="0">
              <a:lnSpc>
                <a:spcPts val="2106"/>
              </a:lnSpc>
              <a:spcBef>
                <a:spcPts val="1735"/>
              </a:spcBef>
              <a:spcAft>
                <a:spcPct val="0"/>
              </a:spcAft>
            </a:pPr>
            <a:r>
              <a:rPr sz="1600">
                <a:solidFill>
                  <a:srgbClr val="FF0000"/>
                </a:solidFill>
                <a:latin typeface="DJMJDT+MicrosoftYaHei"/>
                <a:cs typeface="DJMJDT+MicrosoftYaHei"/>
              </a:rPr>
              <a:t>质期不明确的及开封后的，应根据食品品种、加工制作方式、包装形式等针对性的确定适宜的保存条件和保</a:t>
            </a:r>
          </a:p>
          <a:p>
            <a:pPr marL="286512" marR="0">
              <a:lnSpc>
                <a:spcPts val="2106"/>
              </a:lnSpc>
              <a:spcBef>
                <a:spcPts val="1783"/>
              </a:spcBef>
              <a:spcAft>
                <a:spcPct val="0"/>
              </a:spcAft>
            </a:pPr>
            <a:r>
              <a:rPr sz="1600">
                <a:solidFill>
                  <a:srgbClr val="FF0000"/>
                </a:solidFill>
                <a:latin typeface="DJMJDT+MicrosoftYaHei"/>
                <a:cs typeface="DJMJDT+MicrosoftYaHei"/>
              </a:rPr>
              <a:t>存期限</a:t>
            </a:r>
            <a:r>
              <a:rPr sz="1600">
                <a:solidFill>
                  <a:srgbClr val="000000"/>
                </a:solidFill>
                <a:latin typeface="DJMJDT+MicrosoftYaHei"/>
                <a:cs typeface="DJMJDT+MicrosoftYaHei"/>
              </a:rPr>
              <a:t>，并应建立严格的记录制度来保证不存放和使用超期食品或原料，防止食品腐败变质。</a:t>
            </a:r>
          </a:p>
          <a:p>
            <a:pPr marL="0" marR="0">
              <a:lnSpc>
                <a:spcPts val="2109"/>
              </a:lnSpc>
              <a:spcBef>
                <a:spcPts val="1730"/>
              </a:spcBef>
              <a:spcAft>
                <a:spcPct val="0"/>
              </a:spcAft>
            </a:pPr>
            <a:r>
              <a:rPr sz="1600">
                <a:solidFill>
                  <a:srgbClr val="000000"/>
                </a:solidFill>
                <a:latin typeface="UESJFM+Wingdings-Regular"/>
                <a:cs typeface="UESJFM+Wingdings-Regular"/>
              </a:rPr>
              <a:t>➢</a:t>
            </a:r>
            <a:r>
              <a:rPr sz="1600" spc="584">
                <a:solidFill>
                  <a:srgbClr val="000000"/>
                </a:solidFill>
                <a:latin typeface="Times New Roman"/>
                <a:cs typeface="Times New Roman"/>
              </a:rPr>
              <a:t> </a:t>
            </a:r>
            <a:r>
              <a:rPr sz="1600">
                <a:solidFill>
                  <a:srgbClr val="000000"/>
                </a:solidFill>
                <a:latin typeface="DJMJDT+MicrosoftYaHei"/>
                <a:cs typeface="DJMJDT+MicrosoftYaHei"/>
              </a:rPr>
              <a:t>及时冷冻（藏）贮存采购的冷冻（藏）食品，减少食品的温度变化。</a:t>
            </a:r>
          </a:p>
        </p:txBody>
      </p:sp>
      <p:sp>
        <p:nvSpPr>
          <p:cNvPr id="7" name="object 7"/>
          <p:cNvSpPr txBox="1"/>
          <p:nvPr/>
        </p:nvSpPr>
        <p:spPr>
          <a:xfrm>
            <a:off x="1406652" y="4736752"/>
            <a:ext cx="11539298"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ESJFM+Wingdings-Regular"/>
                <a:cs typeface="UESJFM+Wingdings-Regular"/>
              </a:rPr>
              <a:t>➢</a:t>
            </a:r>
            <a:r>
              <a:rPr sz="1600" spc="584">
                <a:solidFill>
                  <a:srgbClr val="000000"/>
                </a:solidFill>
                <a:latin typeface="Times New Roman"/>
                <a:cs typeface="Times New Roman"/>
              </a:rPr>
              <a:t> </a:t>
            </a:r>
            <a:r>
              <a:rPr sz="1600">
                <a:solidFill>
                  <a:srgbClr val="000000"/>
                </a:solidFill>
                <a:latin typeface="DJMJDT+MicrosoftYaHei"/>
                <a:cs typeface="DJMJDT+MicrosoftYaHei"/>
              </a:rPr>
              <a:t>冷冻贮存食品前，宜分割食品，避免使用时反复解冻、冷冻。冷冻（藏）贮存食品时，不宜堆积、挤压食品。</a:t>
            </a:r>
          </a:p>
          <a:p>
            <a:pPr marL="0" marR="0">
              <a:lnSpc>
                <a:spcPts val="2106"/>
              </a:lnSpc>
              <a:spcBef>
                <a:spcPts val="1733"/>
              </a:spcBef>
              <a:spcAft>
                <a:spcPct val="0"/>
              </a:spcAft>
            </a:pPr>
            <a:r>
              <a:rPr sz="1600">
                <a:solidFill>
                  <a:srgbClr val="FF0000"/>
                </a:solidFill>
                <a:latin typeface="UESJFM+Wingdings-Regular"/>
                <a:cs typeface="UESJFM+Wingdings-Regular"/>
              </a:rPr>
              <a:t>➢</a:t>
            </a:r>
            <a:r>
              <a:rPr sz="1600" spc="584">
                <a:solidFill>
                  <a:srgbClr val="FF0000"/>
                </a:solidFill>
                <a:latin typeface="Times New Roman"/>
                <a:cs typeface="Times New Roman"/>
              </a:rPr>
              <a:t> </a:t>
            </a:r>
            <a:r>
              <a:rPr sz="1600">
                <a:solidFill>
                  <a:srgbClr val="FF0000"/>
                </a:solidFill>
                <a:latin typeface="DJMJDT+MicrosoftYaHei"/>
                <a:cs typeface="DJMJDT+MicrosoftYaHei"/>
              </a:rPr>
              <a:t>遵循先进、先出、先用的原则</a:t>
            </a:r>
            <a:r>
              <a:rPr sz="1600">
                <a:solidFill>
                  <a:srgbClr val="000000"/>
                </a:solidFill>
                <a:latin typeface="DJMJDT+MicrosoftYaHei"/>
                <a:cs typeface="DJMJDT+MicrosoftYaHei"/>
              </a:rPr>
              <a:t>，使用食品原料、食品添加剂、食品相关产品。及时清理腐败变质等感官性状</a:t>
            </a:r>
          </a:p>
          <a:p>
            <a:pPr marL="286512" marR="0">
              <a:lnSpc>
                <a:spcPts val="2106"/>
              </a:lnSpc>
              <a:spcBef>
                <a:spcPts val="1785"/>
              </a:spcBef>
              <a:spcAft>
                <a:spcPct val="0"/>
              </a:spcAft>
            </a:pPr>
            <a:r>
              <a:rPr sz="1600">
                <a:solidFill>
                  <a:srgbClr val="000000"/>
                </a:solidFill>
                <a:latin typeface="DJMJDT+MicrosoftYaHei"/>
                <a:cs typeface="DJMJDT+MicrosoftYaHei"/>
              </a:rPr>
              <a:t>异常、超过保质期等的食品原料、食品添加剂、食品相关产品。</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56131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9BBB59"/>
                </a:solidFill>
                <a:latin typeface="EGBIFJ+MicrosoftYaHei-Bold"/>
                <a:cs typeface="EGBIFJ+MicrosoftYaHei-Bold"/>
              </a:rPr>
              <a:t>原料建议贮存温度（蔬菜类）</a:t>
            </a:r>
          </a:p>
        </p:txBody>
      </p:sp>
      <p:sp>
        <p:nvSpPr>
          <p:cNvPr id="4" name="object 4"/>
          <p:cNvSpPr txBox="1"/>
          <p:nvPr/>
        </p:nvSpPr>
        <p:spPr>
          <a:xfrm>
            <a:off x="1982089" y="1628193"/>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EGBIFJ+MicrosoftYaHei-Bold"/>
                <a:cs typeface="EGBIFJ+MicrosoftYaHei-Bold"/>
              </a:rPr>
              <a:t>种类</a:t>
            </a:r>
          </a:p>
        </p:txBody>
      </p:sp>
      <p:sp>
        <p:nvSpPr>
          <p:cNvPr id="5" name="object 5"/>
          <p:cNvSpPr txBox="1"/>
          <p:nvPr/>
        </p:nvSpPr>
        <p:spPr>
          <a:xfrm>
            <a:off x="3100704" y="1628193"/>
            <a:ext cx="979932" cy="1042166"/>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EGBIFJ+MicrosoftYaHei-Bold"/>
                <a:cs typeface="EGBIFJ+MicrosoftYaHei-Bold"/>
              </a:rPr>
              <a:t>环境温度</a:t>
            </a:r>
          </a:p>
          <a:p>
            <a:pPr marL="138684" marR="0">
              <a:lnSpc>
                <a:spcPts val="1853"/>
              </a:lnSpc>
              <a:spcBef>
                <a:spcPts val="2349"/>
              </a:spcBef>
              <a:spcAft>
                <a:spcPct val="0"/>
              </a:spcAft>
            </a:pPr>
            <a:r>
              <a:rPr sz="1400">
                <a:solidFill>
                  <a:srgbClr val="000000"/>
                </a:solidFill>
                <a:latin typeface="MLSSLL+ArialMT"/>
                <a:cs typeface="MLSSLL+ArialMT"/>
              </a:rPr>
              <a:t>0-5</a:t>
            </a:r>
            <a:r>
              <a:rPr sz="1400">
                <a:solidFill>
                  <a:srgbClr val="000000"/>
                </a:solidFill>
                <a:latin typeface="DVIVOS+MicrosoftYaHei"/>
                <a:cs typeface="DVIVOS+MicrosoftYaHei"/>
              </a:rPr>
              <a:t>℃</a:t>
            </a:r>
          </a:p>
        </p:txBody>
      </p:sp>
      <p:sp>
        <p:nvSpPr>
          <p:cNvPr id="6" name="object 6"/>
          <p:cNvSpPr txBox="1"/>
          <p:nvPr/>
        </p:nvSpPr>
        <p:spPr>
          <a:xfrm>
            <a:off x="4211065" y="1628193"/>
            <a:ext cx="7176898" cy="1582297"/>
          </a:xfrm>
          <a:prstGeom prst="rect">
            <a:avLst/>
          </a:prstGeom>
        </p:spPr>
        <p:txBody>
          <a:bodyPr vert="horz" wrap="square" lIns="0" tIns="0" rIns="0" bIns="0" rtlCol="0">
            <a:spAutoFit/>
          </a:bodyPr>
          <a:lstStyle/>
          <a:p>
            <a:pPr marL="2648203" marR="0">
              <a:lnSpc>
                <a:spcPts val="1853"/>
              </a:lnSpc>
              <a:spcBef>
                <a:spcPct val="0"/>
              </a:spcBef>
              <a:spcAft>
                <a:spcPct val="0"/>
              </a:spcAft>
            </a:pPr>
            <a:r>
              <a:rPr sz="1400" b="1">
                <a:solidFill>
                  <a:srgbClr val="FFFFFF"/>
                </a:solidFill>
                <a:latin typeface="EGBIFJ+MicrosoftYaHei-Bold"/>
                <a:cs typeface="EGBIFJ+MicrosoftYaHei-Bold"/>
              </a:rPr>
              <a:t>涉及产品范围</a:t>
            </a:r>
          </a:p>
          <a:p>
            <a:pPr marL="0" marR="0">
              <a:lnSpc>
                <a:spcPts val="1853"/>
              </a:lnSpc>
              <a:spcBef>
                <a:spcPts val="2349"/>
              </a:spcBef>
              <a:spcAft>
                <a:spcPct val="0"/>
              </a:spcAft>
            </a:pPr>
            <a:r>
              <a:rPr sz="1400">
                <a:solidFill>
                  <a:srgbClr val="000000"/>
                </a:solidFill>
                <a:latin typeface="DVIVOS+MicrosoftYaHei"/>
                <a:cs typeface="DVIVOS+MicrosoftYaHei"/>
              </a:rPr>
              <a:t>蒜薹、大蒜、长柱山药、土豆、辣根、芜菁、胡萝卜、萝卜、竹笋、芦笋、芹菜</a:t>
            </a:r>
          </a:p>
          <a:p>
            <a:pPr marL="0" marR="0">
              <a:lnSpc>
                <a:spcPts val="1853"/>
              </a:lnSpc>
              <a:spcBef>
                <a:spcPts val="2399"/>
              </a:spcBef>
              <a:spcAft>
                <a:spcPct val="0"/>
              </a:spcAft>
            </a:pPr>
            <a:r>
              <a:rPr sz="1400">
                <a:solidFill>
                  <a:srgbClr val="000000"/>
                </a:solidFill>
                <a:latin typeface="DVIVOS+MicrosoftYaHei"/>
                <a:cs typeface="DVIVOS+MicrosoftYaHei"/>
              </a:rPr>
              <a:t>扁块山药、生姜、甘薯、芋头</a:t>
            </a:r>
          </a:p>
        </p:txBody>
      </p:sp>
      <p:sp>
        <p:nvSpPr>
          <p:cNvPr id="7" name="object 7"/>
          <p:cNvSpPr txBox="1"/>
          <p:nvPr/>
        </p:nvSpPr>
        <p:spPr>
          <a:xfrm>
            <a:off x="1803780" y="2438453"/>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EGBIFJ+MicrosoftYaHei-Bold"/>
                <a:cs typeface="EGBIFJ+MicrosoftYaHei-Bold"/>
              </a:rPr>
              <a:t>根茎菜类</a:t>
            </a:r>
          </a:p>
        </p:txBody>
      </p:sp>
      <p:sp>
        <p:nvSpPr>
          <p:cNvPr id="8" name="object 8"/>
          <p:cNvSpPr txBox="1"/>
          <p:nvPr/>
        </p:nvSpPr>
        <p:spPr>
          <a:xfrm>
            <a:off x="3140329" y="2708455"/>
            <a:ext cx="90105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LSSLL+ArialMT"/>
                <a:cs typeface="MLSSLL+ArialMT"/>
              </a:rPr>
              <a:t>10-15</a:t>
            </a:r>
            <a:r>
              <a:rPr sz="1400">
                <a:solidFill>
                  <a:srgbClr val="000000"/>
                </a:solidFill>
                <a:latin typeface="DVIVOS+MicrosoftYaHei"/>
                <a:cs typeface="DVIVOS+MicrosoftYaHei"/>
              </a:rPr>
              <a:t>℃</a:t>
            </a:r>
          </a:p>
        </p:txBody>
      </p:sp>
      <p:sp>
        <p:nvSpPr>
          <p:cNvPr id="9" name="object 9"/>
          <p:cNvSpPr txBox="1"/>
          <p:nvPr/>
        </p:nvSpPr>
        <p:spPr>
          <a:xfrm>
            <a:off x="4211065" y="3288464"/>
            <a:ext cx="7176898" cy="114219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DVIVOS+MicrosoftYaHei"/>
                <a:cs typeface="DVIVOS+MicrosoftYaHei"/>
              </a:rPr>
              <a:t>结球生菜、直立生菜、紫叶生菜、油菜、奶白菜、菠菜（尖叶型）、茼蒿、小青</a:t>
            </a:r>
          </a:p>
          <a:p>
            <a:pPr marL="0" marR="0">
              <a:lnSpc>
                <a:spcPts val="1853"/>
              </a:lnSpc>
              <a:spcBef>
                <a:spcPts val="616"/>
              </a:spcBef>
              <a:spcAft>
                <a:spcPct val="0"/>
              </a:spcAft>
            </a:pPr>
            <a:r>
              <a:rPr sz="1400">
                <a:solidFill>
                  <a:srgbClr val="000000"/>
                </a:solidFill>
                <a:latin typeface="DVIVOS+MicrosoftYaHei"/>
                <a:cs typeface="DVIVOS+MicrosoftYaHei"/>
              </a:rPr>
              <a:t>葱、韭菜、甘蓝、抱子甘蓝、菊苣、乌塌菜、小白菜、芥蓝、菜心、大白菜、羽</a:t>
            </a:r>
          </a:p>
          <a:p>
            <a:pPr marL="0" marR="0">
              <a:lnSpc>
                <a:spcPts val="1856"/>
              </a:lnSpc>
              <a:spcBef>
                <a:spcPts val="613"/>
              </a:spcBef>
              <a:spcAft>
                <a:spcPct val="0"/>
              </a:spcAft>
            </a:pPr>
            <a:r>
              <a:rPr sz="1400">
                <a:solidFill>
                  <a:srgbClr val="000000"/>
                </a:solidFill>
                <a:latin typeface="DVIVOS+MicrosoftYaHei"/>
                <a:cs typeface="DVIVOS+MicrosoftYaHei"/>
              </a:rPr>
              <a:t>衣甘蓝、莴笋、欧芹、茭白、牛皮菜</a:t>
            </a:r>
          </a:p>
        </p:txBody>
      </p:sp>
      <p:sp>
        <p:nvSpPr>
          <p:cNvPr id="10" name="object 10"/>
          <p:cNvSpPr txBox="1"/>
          <p:nvPr/>
        </p:nvSpPr>
        <p:spPr>
          <a:xfrm>
            <a:off x="1893697" y="3608504"/>
            <a:ext cx="801623" cy="1672467"/>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EGBIFJ+MicrosoftYaHei-Bold"/>
                <a:cs typeface="EGBIFJ+MicrosoftYaHei-Bold"/>
              </a:rPr>
              <a:t>叶菜类</a:t>
            </a:r>
          </a:p>
          <a:p>
            <a:pPr marL="0" marR="0">
              <a:lnSpc>
                <a:spcPts val="1853"/>
              </a:lnSpc>
              <a:spcBef>
                <a:spcPts val="7312"/>
              </a:spcBef>
              <a:spcAft>
                <a:spcPct val="0"/>
              </a:spcAft>
            </a:pPr>
            <a:r>
              <a:rPr sz="1400" b="1">
                <a:solidFill>
                  <a:srgbClr val="FFFFFF"/>
                </a:solidFill>
                <a:latin typeface="EGBIFJ+MicrosoftYaHei-Bold"/>
                <a:cs typeface="EGBIFJ+MicrosoftYaHei-Bold"/>
              </a:rPr>
              <a:t>瓜菜类</a:t>
            </a:r>
          </a:p>
        </p:txBody>
      </p:sp>
      <p:sp>
        <p:nvSpPr>
          <p:cNvPr id="11" name="object 11"/>
          <p:cNvSpPr txBox="1"/>
          <p:nvPr/>
        </p:nvSpPr>
        <p:spPr>
          <a:xfrm>
            <a:off x="3239389" y="3608504"/>
            <a:ext cx="70271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LSSLL+ArialMT"/>
                <a:cs typeface="MLSSLL+ArialMT"/>
              </a:rPr>
              <a:t>0-3</a:t>
            </a:r>
            <a:r>
              <a:rPr sz="1400">
                <a:solidFill>
                  <a:srgbClr val="000000"/>
                </a:solidFill>
                <a:latin typeface="DVIVOS+MicrosoftYaHei"/>
                <a:cs typeface="DVIVOS+MicrosoftYaHei"/>
              </a:rPr>
              <a:t>℃</a:t>
            </a:r>
          </a:p>
        </p:txBody>
      </p:sp>
      <p:sp>
        <p:nvSpPr>
          <p:cNvPr id="12" name="object 12"/>
          <p:cNvSpPr txBox="1"/>
          <p:nvPr/>
        </p:nvSpPr>
        <p:spPr>
          <a:xfrm>
            <a:off x="3190620" y="4508934"/>
            <a:ext cx="801885"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LSSLL+ArialMT"/>
                <a:cs typeface="MLSSLL+ArialMT"/>
              </a:rPr>
              <a:t>5-10</a:t>
            </a:r>
            <a:r>
              <a:rPr sz="1400">
                <a:solidFill>
                  <a:srgbClr val="000000"/>
                </a:solidFill>
                <a:latin typeface="DVIVOS+MicrosoftYaHei"/>
                <a:cs typeface="DVIVOS+MicrosoftYaHei"/>
              </a:rPr>
              <a:t>℃</a:t>
            </a:r>
          </a:p>
        </p:txBody>
      </p:sp>
      <p:sp>
        <p:nvSpPr>
          <p:cNvPr id="13" name="object 13"/>
          <p:cNvSpPr txBox="1"/>
          <p:nvPr/>
        </p:nvSpPr>
        <p:spPr>
          <a:xfrm>
            <a:off x="4211065" y="4508934"/>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DVIVOS+MicrosoftYaHei"/>
                <a:cs typeface="DVIVOS+MicrosoftYaHei"/>
              </a:rPr>
              <a:t>佛手瓜和丝瓜</a:t>
            </a:r>
          </a:p>
        </p:txBody>
      </p:sp>
      <p:sp>
        <p:nvSpPr>
          <p:cNvPr id="14" name="object 14"/>
          <p:cNvSpPr txBox="1"/>
          <p:nvPr/>
        </p:nvSpPr>
        <p:spPr>
          <a:xfrm>
            <a:off x="3140329" y="5049065"/>
            <a:ext cx="90105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LSSLL+ArialMT"/>
                <a:cs typeface="MLSSLL+ArialMT"/>
              </a:rPr>
              <a:t>10-15</a:t>
            </a:r>
            <a:r>
              <a:rPr sz="1400">
                <a:solidFill>
                  <a:srgbClr val="000000"/>
                </a:solidFill>
                <a:latin typeface="DVIVOS+MicrosoftYaHei"/>
                <a:cs typeface="DVIVOS+MicrosoftYaHei"/>
              </a:rPr>
              <a:t>℃</a:t>
            </a:r>
          </a:p>
        </p:txBody>
      </p:sp>
      <p:sp>
        <p:nvSpPr>
          <p:cNvPr id="15" name="object 15"/>
          <p:cNvSpPr txBox="1"/>
          <p:nvPr/>
        </p:nvSpPr>
        <p:spPr>
          <a:xfrm>
            <a:off x="4211065" y="5049065"/>
            <a:ext cx="5331409"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DVIVOS+MicrosoftYaHei"/>
                <a:cs typeface="DVIVOS+MicrosoftYaHei"/>
              </a:rPr>
              <a:t>黄瓜、南瓜、冬瓜、冬西葫芦（笋瓜）、矮生西葫芦、苦瓜</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228782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LRMJAU+MicrosoftYaHei-Bold"/>
                <a:cs typeface="LRMJAU+MicrosoftYaHei-Bold"/>
              </a:rPr>
              <a:t>餐饮服务场所</a:t>
            </a:r>
          </a:p>
        </p:txBody>
      </p:sp>
      <p:sp>
        <p:nvSpPr>
          <p:cNvPr id="4" name="object 4"/>
          <p:cNvSpPr txBox="1"/>
          <p:nvPr/>
        </p:nvSpPr>
        <p:spPr>
          <a:xfrm>
            <a:off x="1003096" y="2298029"/>
            <a:ext cx="11535976" cy="1548254"/>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OIEFJC+Wingdings-Regular"/>
                <a:cs typeface="OIEFJC+Wingdings-Regular"/>
              </a:rPr>
              <a:t>➢</a:t>
            </a:r>
            <a:r>
              <a:rPr sz="1600" spc="584">
                <a:solidFill>
                  <a:srgbClr val="000000"/>
                </a:solidFill>
                <a:latin typeface="Times New Roman"/>
                <a:cs typeface="Times New Roman"/>
              </a:rPr>
              <a:t> </a:t>
            </a:r>
            <a:r>
              <a:rPr sz="1600" b="1">
                <a:solidFill>
                  <a:srgbClr val="000000"/>
                </a:solidFill>
                <a:latin typeface="LRMJAU+MicrosoftYaHei-Bold"/>
                <a:cs typeface="LRMJAU+MicrosoftYaHei-Bold"/>
              </a:rPr>
              <a:t>餐饮服务场所：</a:t>
            </a:r>
            <a:r>
              <a:rPr sz="1600">
                <a:solidFill>
                  <a:srgbClr val="000000"/>
                </a:solidFill>
                <a:latin typeface="VLCFRT+MicrosoftYaHei"/>
                <a:cs typeface="VLCFRT+MicrosoftYaHei"/>
              </a:rPr>
              <a:t>指与食品加工制作、供应直接或间接相关的区域，包括食品处理区、就餐区和辅助区。</a:t>
            </a:r>
          </a:p>
          <a:p>
            <a:pPr marL="0" marR="0">
              <a:lnSpc>
                <a:spcPts val="2106"/>
              </a:lnSpc>
              <a:spcBef>
                <a:spcPts val="1785"/>
              </a:spcBef>
              <a:spcAft>
                <a:spcPct val="0"/>
              </a:spcAft>
            </a:pPr>
            <a:r>
              <a:rPr sz="1600">
                <a:solidFill>
                  <a:srgbClr val="000000"/>
                </a:solidFill>
                <a:latin typeface="OIEFJC+Wingdings-Regular"/>
                <a:cs typeface="OIEFJC+Wingdings-Regular"/>
              </a:rPr>
              <a:t>➢</a:t>
            </a:r>
            <a:r>
              <a:rPr sz="1600" spc="584">
                <a:solidFill>
                  <a:srgbClr val="000000"/>
                </a:solidFill>
                <a:latin typeface="Times New Roman"/>
                <a:cs typeface="Times New Roman"/>
              </a:rPr>
              <a:t> </a:t>
            </a:r>
            <a:r>
              <a:rPr sz="1600">
                <a:solidFill>
                  <a:srgbClr val="000000"/>
                </a:solidFill>
                <a:latin typeface="VLCFRT+MicrosoftYaHei"/>
                <a:cs typeface="VLCFRT+MicrosoftYaHei"/>
              </a:rPr>
              <a:t>食品处理区：指贮存、加工制作食品及清洗消毒保洁餐用具（包括餐饮具、容器、工具等）等的区域。根据清</a:t>
            </a:r>
          </a:p>
          <a:p>
            <a:pPr marL="286461" marR="0">
              <a:lnSpc>
                <a:spcPts val="2106"/>
              </a:lnSpc>
              <a:spcBef>
                <a:spcPts val="1733"/>
              </a:spcBef>
              <a:spcAft>
                <a:spcPct val="0"/>
              </a:spcAft>
            </a:pPr>
            <a:r>
              <a:rPr sz="1600">
                <a:solidFill>
                  <a:srgbClr val="000000"/>
                </a:solidFill>
                <a:latin typeface="VLCFRT+MicrosoftYaHei"/>
                <a:cs typeface="VLCFRT+MicrosoftYaHei"/>
              </a:rPr>
              <a:t>洁程度的不同，可分为</a:t>
            </a:r>
            <a:r>
              <a:rPr sz="1600">
                <a:solidFill>
                  <a:srgbClr val="FF0000"/>
                </a:solidFill>
                <a:latin typeface="VLCFRT+MicrosoftYaHei"/>
                <a:cs typeface="VLCFRT+MicrosoftYaHei"/>
              </a:rPr>
              <a:t>清洁操作区、准清洁操作区、一般操作区</a:t>
            </a:r>
            <a:r>
              <a:rPr sz="1600">
                <a:solidFill>
                  <a:srgbClr val="000000"/>
                </a:solidFill>
                <a:latin typeface="VLCFRT+MicrosoftYaHei"/>
                <a:cs typeface="VLCFRT+MicrosoftYaHei"/>
              </a:rPr>
              <a:t>。</a:t>
            </a:r>
          </a:p>
        </p:txBody>
      </p:sp>
      <p:sp>
        <p:nvSpPr>
          <p:cNvPr id="5" name="object 5"/>
          <p:cNvSpPr txBox="1"/>
          <p:nvPr/>
        </p:nvSpPr>
        <p:spPr>
          <a:xfrm>
            <a:off x="1003096" y="3761324"/>
            <a:ext cx="3826218"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OIEFJC+Wingdings-Regular"/>
                <a:cs typeface="OIEFJC+Wingdings-Regular"/>
              </a:rPr>
              <a:t>➢</a:t>
            </a:r>
            <a:r>
              <a:rPr sz="1600" spc="584">
                <a:solidFill>
                  <a:srgbClr val="000000"/>
                </a:solidFill>
                <a:latin typeface="Times New Roman"/>
                <a:cs typeface="Times New Roman"/>
              </a:rPr>
              <a:t> </a:t>
            </a:r>
            <a:r>
              <a:rPr sz="1600">
                <a:solidFill>
                  <a:srgbClr val="000000"/>
                </a:solidFill>
                <a:latin typeface="VLCFRT+MicrosoftYaHei"/>
                <a:cs typeface="VLCFRT+MicrosoftYaHei"/>
              </a:rPr>
              <a:t>就餐区：指供消费者就餐的区域。</a:t>
            </a:r>
          </a:p>
        </p:txBody>
      </p:sp>
      <p:sp>
        <p:nvSpPr>
          <p:cNvPr id="6" name="object 6"/>
          <p:cNvSpPr txBox="1"/>
          <p:nvPr/>
        </p:nvSpPr>
        <p:spPr>
          <a:xfrm>
            <a:off x="1003096" y="4249580"/>
            <a:ext cx="1130288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IEFJC+Wingdings-Regular"/>
                <a:cs typeface="OIEFJC+Wingdings-Regular"/>
              </a:rPr>
              <a:t>➢</a:t>
            </a:r>
            <a:r>
              <a:rPr sz="1600" spc="584">
                <a:solidFill>
                  <a:srgbClr val="000000"/>
                </a:solidFill>
                <a:latin typeface="Times New Roman"/>
                <a:cs typeface="Times New Roman"/>
              </a:rPr>
              <a:t> </a:t>
            </a:r>
            <a:r>
              <a:rPr sz="1600">
                <a:solidFill>
                  <a:srgbClr val="000000"/>
                </a:solidFill>
                <a:latin typeface="VLCFRT+MicrosoftYaHei"/>
                <a:cs typeface="VLCFRT+MicrosoftYaHei"/>
              </a:rPr>
              <a:t>辅助区：指办公室、更衣区、门厅、大堂休息厅、歌舞台、卫生间、非食品库房等非直接处理食品的区域。</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56131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9BBB59"/>
                </a:solidFill>
                <a:latin typeface="LPEJTR+MicrosoftYaHei-Bold"/>
                <a:cs typeface="LPEJTR+MicrosoftYaHei-Bold"/>
              </a:rPr>
              <a:t>原料建议贮存温度（蔬菜类）</a:t>
            </a:r>
          </a:p>
        </p:txBody>
      </p:sp>
      <p:sp>
        <p:nvSpPr>
          <p:cNvPr id="4" name="object 4"/>
          <p:cNvSpPr txBox="1"/>
          <p:nvPr/>
        </p:nvSpPr>
        <p:spPr>
          <a:xfrm>
            <a:off x="1982089" y="1720649"/>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LPEJTR+MicrosoftYaHei-Bold"/>
                <a:cs typeface="LPEJTR+MicrosoftYaHei-Bold"/>
              </a:rPr>
              <a:t>种类</a:t>
            </a:r>
          </a:p>
        </p:txBody>
      </p:sp>
      <p:sp>
        <p:nvSpPr>
          <p:cNvPr id="5" name="object 5"/>
          <p:cNvSpPr txBox="1"/>
          <p:nvPr/>
        </p:nvSpPr>
        <p:spPr>
          <a:xfrm>
            <a:off x="3100704" y="1720649"/>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LPEJTR+MicrosoftYaHei-Bold"/>
                <a:cs typeface="LPEJTR+MicrosoftYaHei-Bold"/>
              </a:rPr>
              <a:t>环境温度</a:t>
            </a:r>
          </a:p>
        </p:txBody>
      </p:sp>
      <p:sp>
        <p:nvSpPr>
          <p:cNvPr id="6" name="object 6"/>
          <p:cNvSpPr txBox="1"/>
          <p:nvPr/>
        </p:nvSpPr>
        <p:spPr>
          <a:xfrm>
            <a:off x="6859269" y="1720649"/>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LPEJTR+MicrosoftYaHei-Bold"/>
                <a:cs typeface="LPEJTR+MicrosoftYaHei-Bold"/>
              </a:rPr>
              <a:t>涉及产品范围</a:t>
            </a:r>
          </a:p>
        </p:txBody>
      </p:sp>
      <p:sp>
        <p:nvSpPr>
          <p:cNvPr id="7" name="object 7"/>
          <p:cNvSpPr txBox="1"/>
          <p:nvPr/>
        </p:nvSpPr>
        <p:spPr>
          <a:xfrm>
            <a:off x="3239389" y="2226617"/>
            <a:ext cx="70271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QTBINM+ArialMT"/>
                <a:cs typeface="QTBINM+ArialMT"/>
              </a:rPr>
              <a:t>0-5</a:t>
            </a:r>
            <a:r>
              <a:rPr sz="1400">
                <a:solidFill>
                  <a:srgbClr val="000000"/>
                </a:solidFill>
                <a:latin typeface="IUARSR+MicrosoftYaHei"/>
                <a:cs typeface="IUARSR+MicrosoftYaHei"/>
              </a:rPr>
              <a:t>℃</a:t>
            </a:r>
          </a:p>
        </p:txBody>
      </p:sp>
      <p:sp>
        <p:nvSpPr>
          <p:cNvPr id="8" name="object 8"/>
          <p:cNvSpPr txBox="1"/>
          <p:nvPr/>
        </p:nvSpPr>
        <p:spPr>
          <a:xfrm>
            <a:off x="4211065" y="2226617"/>
            <a:ext cx="169316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UARSR+MicrosoftYaHei"/>
                <a:cs typeface="IUARSR+MicrosoftYaHei"/>
              </a:rPr>
              <a:t>红熟番茄和甜玉米</a:t>
            </a:r>
          </a:p>
        </p:txBody>
      </p:sp>
      <p:sp>
        <p:nvSpPr>
          <p:cNvPr id="9" name="object 9"/>
          <p:cNvSpPr txBox="1"/>
          <p:nvPr/>
        </p:nvSpPr>
        <p:spPr>
          <a:xfrm>
            <a:off x="1893697" y="2496619"/>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LPEJTR+MicrosoftYaHei-Bold"/>
                <a:cs typeface="LPEJTR+MicrosoftYaHei-Bold"/>
              </a:rPr>
              <a:t>茄果类</a:t>
            </a:r>
          </a:p>
        </p:txBody>
      </p:sp>
      <p:sp>
        <p:nvSpPr>
          <p:cNvPr id="10" name="object 10"/>
          <p:cNvSpPr txBox="1"/>
          <p:nvPr/>
        </p:nvSpPr>
        <p:spPr>
          <a:xfrm>
            <a:off x="3190620" y="2766621"/>
            <a:ext cx="801885" cy="1042166"/>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QTBINM+ArialMT"/>
                <a:cs typeface="QTBINM+ArialMT"/>
              </a:rPr>
              <a:t>9-13</a:t>
            </a:r>
            <a:r>
              <a:rPr sz="1400">
                <a:solidFill>
                  <a:srgbClr val="000000"/>
                </a:solidFill>
                <a:latin typeface="IUARSR+MicrosoftYaHei"/>
                <a:cs typeface="IUARSR+MicrosoftYaHei"/>
              </a:rPr>
              <a:t>℃</a:t>
            </a:r>
          </a:p>
          <a:p>
            <a:pPr marL="48768" marR="0">
              <a:lnSpc>
                <a:spcPts val="1853"/>
              </a:lnSpc>
              <a:spcBef>
                <a:spcPts val="2349"/>
              </a:spcBef>
              <a:spcAft>
                <a:spcPct val="0"/>
              </a:spcAft>
            </a:pPr>
            <a:r>
              <a:rPr sz="1400">
                <a:solidFill>
                  <a:srgbClr val="000000"/>
                </a:solidFill>
                <a:latin typeface="QTBINM+ArialMT"/>
                <a:cs typeface="QTBINM+ArialMT"/>
              </a:rPr>
              <a:t>0-3</a:t>
            </a:r>
            <a:r>
              <a:rPr sz="1400">
                <a:solidFill>
                  <a:srgbClr val="000000"/>
                </a:solidFill>
                <a:latin typeface="IUARSR+MicrosoftYaHei"/>
                <a:cs typeface="IUARSR+MicrosoftYaHei"/>
              </a:rPr>
              <a:t>℃</a:t>
            </a:r>
          </a:p>
        </p:txBody>
      </p:sp>
      <p:sp>
        <p:nvSpPr>
          <p:cNvPr id="11" name="object 11"/>
          <p:cNvSpPr txBox="1"/>
          <p:nvPr/>
        </p:nvSpPr>
        <p:spPr>
          <a:xfrm>
            <a:off x="4211065" y="2766621"/>
            <a:ext cx="205054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UARSR+MicrosoftYaHei"/>
                <a:cs typeface="IUARSR+MicrosoftYaHei"/>
              </a:rPr>
              <a:t>茄子、绿熟番茄、青椒</a:t>
            </a:r>
          </a:p>
        </p:txBody>
      </p:sp>
      <p:sp>
        <p:nvSpPr>
          <p:cNvPr id="12" name="object 12"/>
          <p:cNvSpPr txBox="1"/>
          <p:nvPr/>
        </p:nvSpPr>
        <p:spPr>
          <a:xfrm>
            <a:off x="4211065" y="3306752"/>
            <a:ext cx="3485920" cy="1042166"/>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UARSR+MicrosoftYaHei"/>
                <a:cs typeface="IUARSR+MicrosoftYaHei"/>
              </a:rPr>
              <a:t>白灵菇、金针菇、平菇、香菇、双孢菇</a:t>
            </a:r>
          </a:p>
          <a:p>
            <a:pPr marL="0" marR="0">
              <a:lnSpc>
                <a:spcPts val="1853"/>
              </a:lnSpc>
              <a:spcBef>
                <a:spcPts val="2349"/>
              </a:spcBef>
              <a:spcAft>
                <a:spcPct val="0"/>
              </a:spcAft>
            </a:pPr>
            <a:r>
              <a:rPr sz="1400">
                <a:solidFill>
                  <a:srgbClr val="000000"/>
                </a:solidFill>
                <a:latin typeface="IUARSR+MicrosoftYaHei"/>
                <a:cs typeface="IUARSR+MicrosoftYaHei"/>
              </a:rPr>
              <a:t>草菇</a:t>
            </a:r>
          </a:p>
        </p:txBody>
      </p:sp>
      <p:sp>
        <p:nvSpPr>
          <p:cNvPr id="13" name="object 13"/>
          <p:cNvSpPr txBox="1"/>
          <p:nvPr/>
        </p:nvSpPr>
        <p:spPr>
          <a:xfrm>
            <a:off x="1803780" y="3576881"/>
            <a:ext cx="979932" cy="1582170"/>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LPEJTR+MicrosoftYaHei-Bold"/>
                <a:cs typeface="LPEJTR+MicrosoftYaHei-Bold"/>
              </a:rPr>
              <a:t>食用菌类</a:t>
            </a:r>
          </a:p>
          <a:p>
            <a:pPr marL="0" marR="0">
              <a:lnSpc>
                <a:spcPts val="1853"/>
              </a:lnSpc>
              <a:spcBef>
                <a:spcPts val="6601"/>
              </a:spcBef>
              <a:spcAft>
                <a:spcPct val="0"/>
              </a:spcAft>
            </a:pPr>
            <a:r>
              <a:rPr sz="1400" b="1">
                <a:solidFill>
                  <a:srgbClr val="000000"/>
                </a:solidFill>
                <a:latin typeface="LPEJTR+MicrosoftYaHei-Bold"/>
                <a:cs typeface="LPEJTR+MicrosoftYaHei-Bold"/>
              </a:rPr>
              <a:t>菜用豆类</a:t>
            </a:r>
          </a:p>
        </p:txBody>
      </p:sp>
      <p:sp>
        <p:nvSpPr>
          <p:cNvPr id="14" name="object 14"/>
          <p:cNvSpPr txBox="1"/>
          <p:nvPr/>
        </p:nvSpPr>
        <p:spPr>
          <a:xfrm>
            <a:off x="3147948" y="3846883"/>
            <a:ext cx="901051" cy="1042165"/>
          </a:xfrm>
          <a:prstGeom prst="rect">
            <a:avLst/>
          </a:prstGeom>
        </p:spPr>
        <p:txBody>
          <a:bodyPr vert="horz" wrap="square" lIns="0" tIns="0" rIns="0" bIns="0" rtlCol="0">
            <a:spAutoFit/>
          </a:bodyPr>
          <a:lstStyle/>
          <a:p>
            <a:pPr marL="0" marR="0">
              <a:lnSpc>
                <a:spcPts val="1853"/>
              </a:lnSpc>
              <a:spcBef>
                <a:spcPct val="0"/>
              </a:spcBef>
              <a:spcAft>
                <a:spcPct val="0"/>
              </a:spcAft>
            </a:pPr>
            <a:r>
              <a:rPr sz="1400" spc="-20">
                <a:solidFill>
                  <a:srgbClr val="000000"/>
                </a:solidFill>
                <a:latin typeface="QTBINM+ArialMT"/>
                <a:cs typeface="QTBINM+ArialMT"/>
              </a:rPr>
              <a:t>11-13</a:t>
            </a:r>
            <a:r>
              <a:rPr sz="1400">
                <a:solidFill>
                  <a:srgbClr val="000000"/>
                </a:solidFill>
                <a:latin typeface="IUARSR+MicrosoftYaHei"/>
                <a:cs typeface="IUARSR+MicrosoftYaHei"/>
              </a:rPr>
              <a:t>℃</a:t>
            </a:r>
          </a:p>
          <a:p>
            <a:pPr marL="91440" marR="0">
              <a:lnSpc>
                <a:spcPts val="1853"/>
              </a:lnSpc>
              <a:spcBef>
                <a:spcPts val="2349"/>
              </a:spcBef>
              <a:spcAft>
                <a:spcPct val="0"/>
              </a:spcAft>
            </a:pPr>
            <a:r>
              <a:rPr sz="1400">
                <a:solidFill>
                  <a:srgbClr val="000000"/>
                </a:solidFill>
                <a:latin typeface="QTBINM+ArialMT"/>
                <a:cs typeface="QTBINM+ArialMT"/>
              </a:rPr>
              <a:t>0-3</a:t>
            </a:r>
            <a:r>
              <a:rPr sz="1400">
                <a:solidFill>
                  <a:srgbClr val="000000"/>
                </a:solidFill>
                <a:latin typeface="IUARSR+MicrosoftYaHei"/>
                <a:cs typeface="IUARSR+MicrosoftYaHei"/>
              </a:rPr>
              <a:t>℃</a:t>
            </a:r>
          </a:p>
        </p:txBody>
      </p:sp>
      <p:sp>
        <p:nvSpPr>
          <p:cNvPr id="15" name="object 15"/>
          <p:cNvSpPr txBox="1"/>
          <p:nvPr/>
        </p:nvSpPr>
        <p:spPr>
          <a:xfrm>
            <a:off x="4211065" y="4387014"/>
            <a:ext cx="187147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UARSR+MicrosoftYaHei"/>
                <a:cs typeface="IUARSR+MicrosoftYaHei"/>
              </a:rPr>
              <a:t>甜豆、荷兰豆、豌豆</a:t>
            </a:r>
          </a:p>
        </p:txBody>
      </p:sp>
      <p:sp>
        <p:nvSpPr>
          <p:cNvPr id="16" name="object 16"/>
          <p:cNvSpPr txBox="1"/>
          <p:nvPr/>
        </p:nvSpPr>
        <p:spPr>
          <a:xfrm>
            <a:off x="3190620" y="4927145"/>
            <a:ext cx="801885"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QTBINM+ArialMT"/>
                <a:cs typeface="QTBINM+ArialMT"/>
              </a:rPr>
              <a:t>6-12</a:t>
            </a:r>
            <a:r>
              <a:rPr sz="1400">
                <a:solidFill>
                  <a:srgbClr val="000000"/>
                </a:solidFill>
                <a:latin typeface="IUARSR+MicrosoftYaHei"/>
                <a:cs typeface="IUARSR+MicrosoftYaHei"/>
              </a:rPr>
              <a:t>℃</a:t>
            </a:r>
          </a:p>
        </p:txBody>
      </p:sp>
      <p:sp>
        <p:nvSpPr>
          <p:cNvPr id="17" name="object 17"/>
          <p:cNvSpPr txBox="1"/>
          <p:nvPr/>
        </p:nvSpPr>
        <p:spPr>
          <a:xfrm>
            <a:off x="4211065" y="4927145"/>
            <a:ext cx="451119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UARSR+MicrosoftYaHei"/>
                <a:cs typeface="IUARSR+MicrosoftYaHei"/>
              </a:rPr>
              <a:t>四棱豆、扁豆、芸豆、豇豆、豆角、毛豆荚、菜豆</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56131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9BBB59"/>
                </a:solidFill>
                <a:latin typeface="FQBBAV+MicrosoftYaHei-Bold"/>
                <a:cs typeface="FQBBAV+MicrosoftYaHei-Bold"/>
              </a:rPr>
              <a:t>原料建议贮存温度（水果类）</a:t>
            </a:r>
          </a:p>
        </p:txBody>
      </p:sp>
      <p:sp>
        <p:nvSpPr>
          <p:cNvPr id="4" name="object 4"/>
          <p:cNvSpPr txBox="1"/>
          <p:nvPr/>
        </p:nvSpPr>
        <p:spPr>
          <a:xfrm>
            <a:off x="1982089" y="1737979"/>
            <a:ext cx="623925"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FQBBAV+MicrosoftYaHei-Bold"/>
                <a:cs typeface="FQBBAV+MicrosoftYaHei-Bold"/>
              </a:rPr>
              <a:t>种类</a:t>
            </a:r>
          </a:p>
        </p:txBody>
      </p:sp>
      <p:sp>
        <p:nvSpPr>
          <p:cNvPr id="5" name="object 5"/>
          <p:cNvSpPr txBox="1"/>
          <p:nvPr/>
        </p:nvSpPr>
        <p:spPr>
          <a:xfrm>
            <a:off x="3100704" y="1737979"/>
            <a:ext cx="981151"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FQBBAV+MicrosoftYaHei-Bold"/>
                <a:cs typeface="FQBBAV+MicrosoftYaHei-Bold"/>
              </a:rPr>
              <a:t>环境温度</a:t>
            </a:r>
          </a:p>
        </p:txBody>
      </p:sp>
      <p:sp>
        <p:nvSpPr>
          <p:cNvPr id="6" name="object 6"/>
          <p:cNvSpPr txBox="1"/>
          <p:nvPr/>
        </p:nvSpPr>
        <p:spPr>
          <a:xfrm>
            <a:off x="6859269" y="1737979"/>
            <a:ext cx="1338376"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FQBBAV+MicrosoftYaHei-Bold"/>
                <a:cs typeface="FQBBAV+MicrosoftYaHei-Bold"/>
              </a:rPr>
              <a:t>涉及产品范围</a:t>
            </a:r>
          </a:p>
        </p:txBody>
      </p:sp>
      <p:sp>
        <p:nvSpPr>
          <p:cNvPr id="7" name="object 7"/>
          <p:cNvSpPr txBox="1"/>
          <p:nvPr/>
        </p:nvSpPr>
        <p:spPr>
          <a:xfrm>
            <a:off x="3140329" y="2172261"/>
            <a:ext cx="901051" cy="1690247"/>
          </a:xfrm>
          <a:prstGeom prst="rect">
            <a:avLst/>
          </a:prstGeom>
        </p:spPr>
        <p:txBody>
          <a:bodyPr vert="horz" wrap="square" lIns="0" tIns="0" rIns="0" bIns="0" rtlCol="0">
            <a:spAutoFit/>
          </a:bodyPr>
          <a:lstStyle/>
          <a:p>
            <a:pPr marL="99060" marR="0">
              <a:lnSpc>
                <a:spcPts val="1853"/>
              </a:lnSpc>
              <a:spcBef>
                <a:spcPct val="0"/>
              </a:spcBef>
              <a:spcAft>
                <a:spcPct val="0"/>
              </a:spcAft>
            </a:pPr>
            <a:r>
              <a:rPr sz="1400">
                <a:solidFill>
                  <a:srgbClr val="000000"/>
                </a:solidFill>
                <a:latin typeface="GBIMHW+ArialMT"/>
                <a:cs typeface="GBIMHW+ArialMT"/>
              </a:rPr>
              <a:t>0-3</a:t>
            </a:r>
            <a:r>
              <a:rPr sz="1400">
                <a:solidFill>
                  <a:srgbClr val="000000"/>
                </a:solidFill>
                <a:latin typeface="NBMIOP+MicrosoftYaHei"/>
                <a:cs typeface="NBMIOP+MicrosoftYaHei"/>
              </a:rPr>
              <a:t>℃</a:t>
            </a:r>
          </a:p>
          <a:p>
            <a:pPr marL="50291" marR="0">
              <a:lnSpc>
                <a:spcPts val="1853"/>
              </a:lnSpc>
              <a:spcBef>
                <a:spcPts val="1214"/>
              </a:spcBef>
              <a:spcAft>
                <a:spcPct val="0"/>
              </a:spcAft>
            </a:pPr>
            <a:r>
              <a:rPr sz="1400">
                <a:solidFill>
                  <a:srgbClr val="000000"/>
                </a:solidFill>
                <a:latin typeface="GBIMHW+ArialMT"/>
                <a:cs typeface="GBIMHW+ArialMT"/>
              </a:rPr>
              <a:t>5-10</a:t>
            </a:r>
            <a:r>
              <a:rPr sz="1400">
                <a:solidFill>
                  <a:srgbClr val="000000"/>
                </a:solidFill>
                <a:latin typeface="NBMIOP+MicrosoftYaHei"/>
                <a:cs typeface="NBMIOP+MicrosoftYaHei"/>
              </a:rPr>
              <a:t>℃</a:t>
            </a:r>
          </a:p>
          <a:p>
            <a:pPr marL="0" marR="0">
              <a:lnSpc>
                <a:spcPts val="1853"/>
              </a:lnSpc>
              <a:spcBef>
                <a:spcPts val="1216"/>
              </a:spcBef>
              <a:spcAft>
                <a:spcPct val="0"/>
              </a:spcAft>
            </a:pPr>
            <a:r>
              <a:rPr sz="1400">
                <a:solidFill>
                  <a:srgbClr val="000000"/>
                </a:solidFill>
                <a:latin typeface="GBIMHW+ArialMT"/>
                <a:cs typeface="GBIMHW+ArialMT"/>
              </a:rPr>
              <a:t>13-15</a:t>
            </a:r>
            <a:r>
              <a:rPr sz="1400">
                <a:solidFill>
                  <a:srgbClr val="000000"/>
                </a:solidFill>
                <a:latin typeface="NBMIOP+MicrosoftYaHei"/>
                <a:cs typeface="NBMIOP+MicrosoftYaHei"/>
              </a:rPr>
              <a:t>℃</a:t>
            </a:r>
          </a:p>
          <a:p>
            <a:pPr marL="99060" marR="0">
              <a:lnSpc>
                <a:spcPts val="1853"/>
              </a:lnSpc>
              <a:spcBef>
                <a:spcPts val="1214"/>
              </a:spcBef>
              <a:spcAft>
                <a:spcPct val="0"/>
              </a:spcAft>
            </a:pPr>
            <a:r>
              <a:rPr sz="1400">
                <a:solidFill>
                  <a:srgbClr val="000000"/>
                </a:solidFill>
                <a:latin typeface="GBIMHW+ArialMT"/>
                <a:cs typeface="GBIMHW+ArialMT"/>
              </a:rPr>
              <a:t>0-4</a:t>
            </a:r>
            <a:r>
              <a:rPr sz="1400">
                <a:solidFill>
                  <a:srgbClr val="000000"/>
                </a:solidFill>
                <a:latin typeface="NBMIOP+MicrosoftYaHei"/>
                <a:cs typeface="NBMIOP+MicrosoftYaHei"/>
              </a:rPr>
              <a:t>℃</a:t>
            </a:r>
          </a:p>
        </p:txBody>
      </p:sp>
      <p:sp>
        <p:nvSpPr>
          <p:cNvPr id="8" name="object 8"/>
          <p:cNvSpPr txBox="1"/>
          <p:nvPr/>
        </p:nvSpPr>
        <p:spPr>
          <a:xfrm>
            <a:off x="4211065" y="2172261"/>
            <a:ext cx="2665704" cy="1294261"/>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NBMIOP+MicrosoftYaHei"/>
                <a:cs typeface="NBMIOP+MicrosoftYaHei"/>
              </a:rPr>
              <a:t>杨梅、枣、李、杏、樱桃、桃</a:t>
            </a:r>
          </a:p>
          <a:p>
            <a:pPr marL="0" marR="0">
              <a:lnSpc>
                <a:spcPts val="1853"/>
              </a:lnSpc>
              <a:spcBef>
                <a:spcPts val="1214"/>
              </a:spcBef>
              <a:spcAft>
                <a:spcPct val="0"/>
              </a:spcAft>
            </a:pPr>
            <a:r>
              <a:rPr sz="1400">
                <a:solidFill>
                  <a:srgbClr val="000000"/>
                </a:solidFill>
                <a:latin typeface="NBMIOP+MicrosoftYaHei"/>
                <a:cs typeface="NBMIOP+MicrosoftYaHei"/>
              </a:rPr>
              <a:t>橄榄、芒果（催熟果），</a:t>
            </a:r>
          </a:p>
          <a:p>
            <a:pPr marL="0" marR="0">
              <a:lnSpc>
                <a:spcPts val="1853"/>
              </a:lnSpc>
              <a:spcBef>
                <a:spcPts val="1216"/>
              </a:spcBef>
              <a:spcAft>
                <a:spcPct val="0"/>
              </a:spcAft>
            </a:pPr>
            <a:r>
              <a:rPr sz="1400">
                <a:solidFill>
                  <a:srgbClr val="000000"/>
                </a:solidFill>
                <a:latin typeface="NBMIOP+MicrosoftYaHei"/>
                <a:cs typeface="NBMIOP+MicrosoftYaHei"/>
              </a:rPr>
              <a:t>芒果（生果实）</a:t>
            </a:r>
          </a:p>
        </p:txBody>
      </p:sp>
      <p:sp>
        <p:nvSpPr>
          <p:cNvPr id="9" name="object 9"/>
          <p:cNvSpPr txBox="1"/>
          <p:nvPr/>
        </p:nvSpPr>
        <p:spPr>
          <a:xfrm>
            <a:off x="1893697" y="2568247"/>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FQBBAV+MicrosoftYaHei-Bold"/>
                <a:cs typeface="FQBBAV+MicrosoftYaHei-Bold"/>
              </a:rPr>
              <a:t>核果类</a:t>
            </a:r>
          </a:p>
        </p:txBody>
      </p:sp>
      <p:sp>
        <p:nvSpPr>
          <p:cNvPr id="10" name="object 10"/>
          <p:cNvSpPr txBox="1"/>
          <p:nvPr/>
        </p:nvSpPr>
        <p:spPr>
          <a:xfrm>
            <a:off x="1893697" y="3360473"/>
            <a:ext cx="801623" cy="89827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FQBBAV+MicrosoftYaHei-Bold"/>
                <a:cs typeface="FQBBAV+MicrosoftYaHei-Bold"/>
              </a:rPr>
              <a:t>仁果类</a:t>
            </a:r>
          </a:p>
          <a:p>
            <a:pPr marL="0" marR="0">
              <a:lnSpc>
                <a:spcPts val="1853"/>
              </a:lnSpc>
              <a:spcBef>
                <a:spcPts val="1216"/>
              </a:spcBef>
              <a:spcAft>
                <a:spcPct val="0"/>
              </a:spcAft>
            </a:pPr>
            <a:r>
              <a:rPr sz="1400" b="1">
                <a:solidFill>
                  <a:srgbClr val="000000"/>
                </a:solidFill>
                <a:latin typeface="FQBBAV+MicrosoftYaHei-Bold"/>
                <a:cs typeface="FQBBAV+MicrosoftYaHei-Bold"/>
              </a:rPr>
              <a:t>浆果类</a:t>
            </a:r>
          </a:p>
        </p:txBody>
      </p:sp>
      <p:sp>
        <p:nvSpPr>
          <p:cNvPr id="11" name="object 11"/>
          <p:cNvSpPr txBox="1"/>
          <p:nvPr/>
        </p:nvSpPr>
        <p:spPr>
          <a:xfrm>
            <a:off x="4211065" y="3360473"/>
            <a:ext cx="1514855"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NBMIOP+MicrosoftYaHei"/>
                <a:cs typeface="NBMIOP+MicrosoftYaHei"/>
              </a:rPr>
              <a:t>苹果、梨、山楂</a:t>
            </a:r>
          </a:p>
        </p:txBody>
      </p:sp>
      <p:sp>
        <p:nvSpPr>
          <p:cNvPr id="12" name="object 12"/>
          <p:cNvSpPr txBox="1"/>
          <p:nvPr/>
        </p:nvSpPr>
        <p:spPr>
          <a:xfrm>
            <a:off x="3239389" y="3756713"/>
            <a:ext cx="70271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GBIMHW+ArialMT"/>
                <a:cs typeface="GBIMHW+ArialMT"/>
              </a:rPr>
              <a:t>0-3</a:t>
            </a:r>
            <a:r>
              <a:rPr sz="1400">
                <a:solidFill>
                  <a:srgbClr val="000000"/>
                </a:solidFill>
                <a:latin typeface="NBMIOP+MicrosoftYaHei"/>
                <a:cs typeface="NBMIOP+MicrosoftYaHei"/>
              </a:rPr>
              <a:t>℃</a:t>
            </a:r>
          </a:p>
        </p:txBody>
      </p:sp>
      <p:sp>
        <p:nvSpPr>
          <p:cNvPr id="13" name="object 13"/>
          <p:cNvSpPr txBox="1"/>
          <p:nvPr/>
        </p:nvSpPr>
        <p:spPr>
          <a:xfrm>
            <a:off x="4211065" y="3756713"/>
            <a:ext cx="3690974" cy="1294134"/>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NBMIOP+MicrosoftYaHei"/>
                <a:cs typeface="NBMIOP+MicrosoftYaHei"/>
              </a:rPr>
              <a:t>葡萄、猕猴桃、石榴、蓝莓、柿子、草莓</a:t>
            </a:r>
          </a:p>
          <a:p>
            <a:pPr marL="0" marR="0">
              <a:lnSpc>
                <a:spcPts val="1853"/>
              </a:lnSpc>
              <a:spcBef>
                <a:spcPts val="1213"/>
              </a:spcBef>
              <a:spcAft>
                <a:spcPct val="0"/>
              </a:spcAft>
            </a:pPr>
            <a:r>
              <a:rPr sz="1400">
                <a:solidFill>
                  <a:srgbClr val="000000"/>
                </a:solidFill>
                <a:latin typeface="NBMIOP+MicrosoftYaHei"/>
                <a:cs typeface="NBMIOP+MicrosoftYaHei"/>
              </a:rPr>
              <a:t>柚类、宽皮柑橘类、甜橙类</a:t>
            </a:r>
          </a:p>
          <a:p>
            <a:pPr marL="0" marR="0">
              <a:lnSpc>
                <a:spcPts val="1853"/>
              </a:lnSpc>
              <a:spcBef>
                <a:spcPts val="1216"/>
              </a:spcBef>
              <a:spcAft>
                <a:spcPct val="0"/>
              </a:spcAft>
            </a:pPr>
            <a:r>
              <a:rPr sz="1400">
                <a:solidFill>
                  <a:srgbClr val="000000"/>
                </a:solidFill>
                <a:latin typeface="NBMIOP+MicrosoftYaHei"/>
                <a:cs typeface="NBMIOP+MicrosoftYaHei"/>
              </a:rPr>
              <a:t>柠檬</a:t>
            </a:r>
          </a:p>
        </p:txBody>
      </p:sp>
      <p:sp>
        <p:nvSpPr>
          <p:cNvPr id="14" name="object 14"/>
          <p:cNvSpPr txBox="1"/>
          <p:nvPr/>
        </p:nvSpPr>
        <p:spPr>
          <a:xfrm>
            <a:off x="3140329" y="4152572"/>
            <a:ext cx="901051" cy="1690501"/>
          </a:xfrm>
          <a:prstGeom prst="rect">
            <a:avLst/>
          </a:prstGeom>
        </p:spPr>
        <p:txBody>
          <a:bodyPr vert="horz" wrap="square" lIns="0" tIns="0" rIns="0" bIns="0" rtlCol="0">
            <a:spAutoFit/>
          </a:bodyPr>
          <a:lstStyle/>
          <a:p>
            <a:pPr marL="50291" marR="0">
              <a:lnSpc>
                <a:spcPts val="1853"/>
              </a:lnSpc>
              <a:spcBef>
                <a:spcPct val="0"/>
              </a:spcBef>
              <a:spcAft>
                <a:spcPct val="0"/>
              </a:spcAft>
            </a:pPr>
            <a:r>
              <a:rPr sz="1400">
                <a:solidFill>
                  <a:srgbClr val="000000"/>
                </a:solidFill>
                <a:latin typeface="GBIMHW+ArialMT"/>
                <a:cs typeface="GBIMHW+ArialMT"/>
              </a:rPr>
              <a:t>5-10</a:t>
            </a:r>
            <a:r>
              <a:rPr sz="1400">
                <a:solidFill>
                  <a:srgbClr val="000000"/>
                </a:solidFill>
                <a:latin typeface="NBMIOP+MicrosoftYaHei"/>
                <a:cs typeface="NBMIOP+MicrosoftYaHei"/>
              </a:rPr>
              <a:t>℃</a:t>
            </a:r>
          </a:p>
          <a:p>
            <a:pPr marL="0" marR="0">
              <a:lnSpc>
                <a:spcPts val="1853"/>
              </a:lnSpc>
              <a:spcBef>
                <a:spcPts val="1216"/>
              </a:spcBef>
              <a:spcAft>
                <a:spcPct val="0"/>
              </a:spcAft>
            </a:pPr>
            <a:r>
              <a:rPr sz="1400">
                <a:solidFill>
                  <a:srgbClr val="000000"/>
                </a:solidFill>
                <a:latin typeface="GBIMHW+ArialMT"/>
                <a:cs typeface="GBIMHW+ArialMT"/>
              </a:rPr>
              <a:t>12-15</a:t>
            </a:r>
            <a:r>
              <a:rPr sz="1400">
                <a:solidFill>
                  <a:srgbClr val="000000"/>
                </a:solidFill>
                <a:latin typeface="NBMIOP+MicrosoftYaHei"/>
                <a:cs typeface="NBMIOP+MicrosoftYaHei"/>
              </a:rPr>
              <a:t>℃</a:t>
            </a:r>
          </a:p>
          <a:p>
            <a:pPr marL="50291" marR="0">
              <a:lnSpc>
                <a:spcPts val="1853"/>
              </a:lnSpc>
              <a:spcBef>
                <a:spcPts val="1214"/>
              </a:spcBef>
              <a:spcAft>
                <a:spcPct val="0"/>
              </a:spcAft>
            </a:pPr>
            <a:r>
              <a:rPr sz="1400">
                <a:solidFill>
                  <a:srgbClr val="000000"/>
                </a:solidFill>
                <a:latin typeface="GBIMHW+ArialMT"/>
                <a:cs typeface="GBIMHW+ArialMT"/>
              </a:rPr>
              <a:t>0-10</a:t>
            </a:r>
            <a:r>
              <a:rPr sz="1400">
                <a:solidFill>
                  <a:srgbClr val="000000"/>
                </a:solidFill>
                <a:latin typeface="NBMIOP+MicrosoftYaHei"/>
                <a:cs typeface="NBMIOP+MicrosoftYaHei"/>
              </a:rPr>
              <a:t>℃</a:t>
            </a:r>
          </a:p>
          <a:p>
            <a:pPr marL="99060" marR="0">
              <a:lnSpc>
                <a:spcPts val="1853"/>
              </a:lnSpc>
              <a:spcBef>
                <a:spcPts val="1216"/>
              </a:spcBef>
              <a:spcAft>
                <a:spcPct val="0"/>
              </a:spcAft>
            </a:pPr>
            <a:r>
              <a:rPr sz="1400">
                <a:solidFill>
                  <a:srgbClr val="000000"/>
                </a:solidFill>
                <a:latin typeface="GBIMHW+ArialMT"/>
                <a:cs typeface="GBIMHW+ArialMT"/>
              </a:rPr>
              <a:t>4-8</a:t>
            </a:r>
            <a:r>
              <a:rPr sz="1400">
                <a:solidFill>
                  <a:srgbClr val="000000"/>
                </a:solidFill>
                <a:latin typeface="NBMIOP+MicrosoftYaHei"/>
                <a:cs typeface="NBMIOP+MicrosoftYaHei"/>
              </a:rPr>
              <a:t>℃</a:t>
            </a:r>
          </a:p>
        </p:txBody>
      </p:sp>
      <p:sp>
        <p:nvSpPr>
          <p:cNvPr id="15" name="object 15"/>
          <p:cNvSpPr txBox="1"/>
          <p:nvPr/>
        </p:nvSpPr>
        <p:spPr>
          <a:xfrm>
            <a:off x="1893697" y="4350692"/>
            <a:ext cx="801623" cy="1096141"/>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FQBBAV+MicrosoftYaHei-Bold"/>
                <a:cs typeface="FQBBAV+MicrosoftYaHei-Bold"/>
              </a:rPr>
              <a:t>柑橘类</a:t>
            </a:r>
          </a:p>
          <a:p>
            <a:pPr marL="88392" marR="0">
              <a:lnSpc>
                <a:spcPts val="1853"/>
              </a:lnSpc>
              <a:spcBef>
                <a:spcPts val="2774"/>
              </a:spcBef>
              <a:spcAft>
                <a:spcPct val="0"/>
              </a:spcAft>
            </a:pPr>
            <a:r>
              <a:rPr sz="1400" b="1">
                <a:solidFill>
                  <a:srgbClr val="000000"/>
                </a:solidFill>
                <a:latin typeface="FQBBAV+MicrosoftYaHei-Bold"/>
                <a:cs typeface="FQBBAV+MicrosoftYaHei-Bold"/>
              </a:rPr>
              <a:t>瓜类</a:t>
            </a:r>
          </a:p>
        </p:txBody>
      </p:sp>
      <p:sp>
        <p:nvSpPr>
          <p:cNvPr id="16" name="object 16"/>
          <p:cNvSpPr txBox="1"/>
          <p:nvPr/>
        </p:nvSpPr>
        <p:spPr>
          <a:xfrm>
            <a:off x="4211065" y="4944798"/>
            <a:ext cx="2460650" cy="89827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NBMIOP+MicrosoftYaHei"/>
                <a:cs typeface="NBMIOP+MicrosoftYaHei"/>
              </a:rPr>
              <a:t>西瓜、哈密瓜、甜瓜和香瓜</a:t>
            </a:r>
          </a:p>
          <a:p>
            <a:pPr marL="0" marR="0">
              <a:lnSpc>
                <a:spcPts val="1853"/>
              </a:lnSpc>
              <a:spcBef>
                <a:spcPts val="1216"/>
              </a:spcBef>
              <a:spcAft>
                <a:spcPct val="0"/>
              </a:spcAft>
            </a:pPr>
            <a:r>
              <a:rPr sz="1400">
                <a:solidFill>
                  <a:srgbClr val="000000"/>
                </a:solidFill>
                <a:latin typeface="NBMIOP+MicrosoftYaHei"/>
                <a:cs typeface="NBMIOP+MicrosoftYaHei"/>
              </a:rPr>
              <a:t>椰子、龙眼、荔枝</a:t>
            </a:r>
          </a:p>
        </p:txBody>
      </p:sp>
      <p:sp>
        <p:nvSpPr>
          <p:cNvPr id="17" name="object 17"/>
          <p:cNvSpPr txBox="1"/>
          <p:nvPr/>
        </p:nvSpPr>
        <p:spPr>
          <a:xfrm>
            <a:off x="1625472" y="5430623"/>
            <a:ext cx="1336547" cy="717224"/>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FQBBAV+MicrosoftYaHei-Bold"/>
                <a:cs typeface="FQBBAV+MicrosoftYaHei-Bold"/>
              </a:rPr>
              <a:t>热带、亚热带</a:t>
            </a:r>
          </a:p>
          <a:p>
            <a:pPr marL="356616" marR="0">
              <a:lnSpc>
                <a:spcPts val="1694"/>
              </a:lnSpc>
              <a:spcBef>
                <a:spcPct val="0"/>
              </a:spcBef>
              <a:spcAft>
                <a:spcPct val="0"/>
              </a:spcAft>
            </a:pPr>
            <a:r>
              <a:rPr sz="1400" b="1">
                <a:solidFill>
                  <a:srgbClr val="000000"/>
                </a:solidFill>
                <a:latin typeface="FQBBAV+MicrosoftYaHei-Bold"/>
                <a:cs typeface="FQBBAV+MicrosoftYaHei-Bold"/>
              </a:rPr>
              <a:t>水果</a:t>
            </a:r>
          </a:p>
        </p:txBody>
      </p:sp>
      <p:sp>
        <p:nvSpPr>
          <p:cNvPr id="18" name="object 18"/>
          <p:cNvSpPr txBox="1"/>
          <p:nvPr/>
        </p:nvSpPr>
        <p:spPr>
          <a:xfrm>
            <a:off x="3147948" y="5736947"/>
            <a:ext cx="901051"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spc="-20">
                <a:solidFill>
                  <a:srgbClr val="000000"/>
                </a:solidFill>
                <a:latin typeface="GBIMHW+ArialMT"/>
                <a:cs typeface="GBIMHW+ArialMT"/>
              </a:rPr>
              <a:t>11-16</a:t>
            </a:r>
            <a:r>
              <a:rPr sz="1400">
                <a:solidFill>
                  <a:srgbClr val="000000"/>
                </a:solidFill>
                <a:latin typeface="NBMIOP+MicrosoftYaHei"/>
                <a:cs typeface="NBMIOP+MicrosoftYaHei"/>
              </a:rPr>
              <a:t>℃</a:t>
            </a:r>
          </a:p>
        </p:txBody>
      </p:sp>
      <p:sp>
        <p:nvSpPr>
          <p:cNvPr id="19" name="object 19"/>
          <p:cNvSpPr txBox="1"/>
          <p:nvPr/>
        </p:nvSpPr>
        <p:spPr>
          <a:xfrm>
            <a:off x="4211065" y="5736947"/>
            <a:ext cx="451119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NBMIOP+MicrosoftYaHei"/>
                <a:cs typeface="NBMIOP+MicrosoftYaHei"/>
              </a:rPr>
              <a:t>红毛丹、菠萝（绿色果）、番荔枝、木菠萝、香蕉</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91218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C0504D"/>
                </a:solidFill>
                <a:latin typeface="BIISNJ+MicrosoftYaHei-Bold"/>
                <a:cs typeface="BIISNJ+MicrosoftYaHei-Bold"/>
              </a:rPr>
              <a:t>原料建议贮存温度（畜禽肉类）</a:t>
            </a:r>
          </a:p>
        </p:txBody>
      </p:sp>
      <p:sp>
        <p:nvSpPr>
          <p:cNvPr id="4" name="object 4"/>
          <p:cNvSpPr txBox="1"/>
          <p:nvPr/>
        </p:nvSpPr>
        <p:spPr>
          <a:xfrm>
            <a:off x="1982089" y="2620375"/>
            <a:ext cx="623925"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BIISNJ+MicrosoftYaHei-Bold"/>
                <a:cs typeface="BIISNJ+MicrosoftYaHei-Bold"/>
              </a:rPr>
              <a:t>种类</a:t>
            </a:r>
          </a:p>
        </p:txBody>
      </p:sp>
      <p:sp>
        <p:nvSpPr>
          <p:cNvPr id="5" name="object 5"/>
          <p:cNvSpPr txBox="1"/>
          <p:nvPr/>
        </p:nvSpPr>
        <p:spPr>
          <a:xfrm>
            <a:off x="3100704" y="2620375"/>
            <a:ext cx="981151"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BIISNJ+MicrosoftYaHei-Bold"/>
                <a:cs typeface="BIISNJ+MicrosoftYaHei-Bold"/>
              </a:rPr>
              <a:t>环境温度</a:t>
            </a:r>
          </a:p>
        </p:txBody>
      </p:sp>
      <p:sp>
        <p:nvSpPr>
          <p:cNvPr id="6" name="object 6"/>
          <p:cNvSpPr txBox="1"/>
          <p:nvPr/>
        </p:nvSpPr>
        <p:spPr>
          <a:xfrm>
            <a:off x="6859269" y="2620375"/>
            <a:ext cx="1338376" cy="502437"/>
          </a:xfrm>
          <a:prstGeom prst="rect">
            <a:avLst/>
          </a:prstGeom>
        </p:spPr>
        <p:txBody>
          <a:bodyPr vert="horz" wrap="square" lIns="0" tIns="0" rIns="0" bIns="0" rtlCol="0">
            <a:spAutoFit/>
          </a:bodyPr>
          <a:lstStyle/>
          <a:p>
            <a:pPr marL="0" marR="0">
              <a:lnSpc>
                <a:spcPts val="1856"/>
              </a:lnSpc>
              <a:spcBef>
                <a:spcPct val="0"/>
              </a:spcBef>
              <a:spcAft>
                <a:spcPct val="0"/>
              </a:spcAft>
            </a:pPr>
            <a:r>
              <a:rPr sz="1400" b="1">
                <a:solidFill>
                  <a:srgbClr val="FFFFFF"/>
                </a:solidFill>
                <a:latin typeface="BIISNJ+MicrosoftYaHei-Bold"/>
                <a:cs typeface="BIISNJ+MicrosoftYaHei-Bold"/>
              </a:rPr>
              <a:t>涉及产品范围</a:t>
            </a:r>
          </a:p>
        </p:txBody>
      </p:sp>
      <p:sp>
        <p:nvSpPr>
          <p:cNvPr id="7" name="object 7"/>
          <p:cNvSpPr txBox="1"/>
          <p:nvPr/>
        </p:nvSpPr>
        <p:spPr>
          <a:xfrm>
            <a:off x="1893697" y="3109902"/>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BIISNJ+MicrosoftYaHei-Bold"/>
                <a:cs typeface="BIISNJ+MicrosoftYaHei-Bold"/>
              </a:rPr>
              <a:t>畜禽肉</a:t>
            </a:r>
          </a:p>
        </p:txBody>
      </p:sp>
      <p:sp>
        <p:nvSpPr>
          <p:cNvPr id="8" name="object 8"/>
          <p:cNvSpPr txBox="1"/>
          <p:nvPr/>
        </p:nvSpPr>
        <p:spPr>
          <a:xfrm>
            <a:off x="3210432" y="3216582"/>
            <a:ext cx="76209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LIKPT+ArialMT"/>
                <a:cs typeface="HLIKPT+ArialMT"/>
              </a:rPr>
              <a:t>-1-4</a:t>
            </a:r>
            <a:r>
              <a:rPr sz="1400">
                <a:solidFill>
                  <a:srgbClr val="000000"/>
                </a:solidFill>
                <a:latin typeface="IONHWR+MicrosoftYaHei"/>
                <a:cs typeface="IONHWR+MicrosoftYaHei"/>
              </a:rPr>
              <a:t>℃</a:t>
            </a:r>
          </a:p>
        </p:txBody>
      </p:sp>
      <p:sp>
        <p:nvSpPr>
          <p:cNvPr id="9" name="object 9"/>
          <p:cNvSpPr txBox="1"/>
          <p:nvPr/>
        </p:nvSpPr>
        <p:spPr>
          <a:xfrm>
            <a:off x="4211065" y="3216582"/>
            <a:ext cx="3075812" cy="1222252"/>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IONHWR+MicrosoftYaHei"/>
                <a:cs typeface="IONHWR+MicrosoftYaHei"/>
              </a:rPr>
              <a:t>猪、牛、羊和鸡、鸭、鹅等肉制品</a:t>
            </a:r>
          </a:p>
          <a:p>
            <a:pPr marL="0" marR="0">
              <a:lnSpc>
                <a:spcPts val="1853"/>
              </a:lnSpc>
              <a:spcBef>
                <a:spcPts val="3767"/>
              </a:spcBef>
              <a:spcAft>
                <a:spcPct val="0"/>
              </a:spcAft>
            </a:pPr>
            <a:r>
              <a:rPr sz="1400">
                <a:solidFill>
                  <a:srgbClr val="000000"/>
                </a:solidFill>
                <a:latin typeface="IONHWR+MicrosoftYaHei"/>
                <a:cs typeface="IONHWR+MicrosoftYaHei"/>
              </a:rPr>
              <a:t>猪、牛、羊和鸡、鸭、鹅等肉制品</a:t>
            </a:r>
          </a:p>
        </p:txBody>
      </p:sp>
      <p:sp>
        <p:nvSpPr>
          <p:cNvPr id="10" name="object 10"/>
          <p:cNvSpPr txBox="1"/>
          <p:nvPr/>
        </p:nvSpPr>
        <p:spPr>
          <a:xfrm>
            <a:off x="1803780" y="3323262"/>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BIISNJ+MicrosoftYaHei-Bold"/>
                <a:cs typeface="BIISNJ+MicrosoftYaHei-Bold"/>
              </a:rPr>
              <a:t>（冷藏）</a:t>
            </a:r>
          </a:p>
        </p:txBody>
      </p:sp>
      <p:sp>
        <p:nvSpPr>
          <p:cNvPr id="11" name="object 11"/>
          <p:cNvSpPr txBox="1"/>
          <p:nvPr/>
        </p:nvSpPr>
        <p:spPr>
          <a:xfrm>
            <a:off x="1803780" y="3830119"/>
            <a:ext cx="979932" cy="715395"/>
          </a:xfrm>
          <a:prstGeom prst="rect">
            <a:avLst/>
          </a:prstGeom>
        </p:spPr>
        <p:txBody>
          <a:bodyPr vert="horz" wrap="square" lIns="0" tIns="0" rIns="0" bIns="0" rtlCol="0">
            <a:spAutoFit/>
          </a:bodyPr>
          <a:lstStyle/>
          <a:p>
            <a:pPr marL="89916" marR="0">
              <a:lnSpc>
                <a:spcPts val="1853"/>
              </a:lnSpc>
              <a:spcBef>
                <a:spcPct val="0"/>
              </a:spcBef>
              <a:spcAft>
                <a:spcPct val="0"/>
              </a:spcAft>
            </a:pPr>
            <a:r>
              <a:rPr sz="1400" b="1">
                <a:solidFill>
                  <a:srgbClr val="000000"/>
                </a:solidFill>
                <a:latin typeface="BIISNJ+MicrosoftYaHei-Bold"/>
                <a:cs typeface="BIISNJ+MicrosoftYaHei-Bold"/>
              </a:rPr>
              <a:t>畜禽肉</a:t>
            </a:r>
          </a:p>
          <a:p>
            <a:pPr marL="0" marR="0">
              <a:lnSpc>
                <a:spcPts val="1679"/>
              </a:lnSpc>
              <a:spcBef>
                <a:spcPct val="0"/>
              </a:spcBef>
              <a:spcAft>
                <a:spcPct val="0"/>
              </a:spcAft>
            </a:pPr>
            <a:r>
              <a:rPr sz="1400" b="1">
                <a:solidFill>
                  <a:srgbClr val="000000"/>
                </a:solidFill>
                <a:latin typeface="BIISNJ+MicrosoftYaHei-Bold"/>
                <a:cs typeface="BIISNJ+MicrosoftYaHei-Bold"/>
              </a:rPr>
              <a:t>（冷冻）</a:t>
            </a:r>
          </a:p>
        </p:txBody>
      </p:sp>
      <p:sp>
        <p:nvSpPr>
          <p:cNvPr id="12" name="object 12"/>
          <p:cNvSpPr txBox="1"/>
          <p:nvPr/>
        </p:nvSpPr>
        <p:spPr>
          <a:xfrm>
            <a:off x="3061080" y="3936799"/>
            <a:ext cx="1059334"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HLIKPT+ArialMT"/>
                <a:cs typeface="HLIKPT+ArialMT"/>
              </a:rPr>
              <a:t>-12</a:t>
            </a:r>
            <a:r>
              <a:rPr sz="1400">
                <a:solidFill>
                  <a:srgbClr val="000000"/>
                </a:solidFill>
                <a:latin typeface="IONHWR+MicrosoftYaHei"/>
                <a:cs typeface="IONHWR+MicrosoftYaHei"/>
              </a:rPr>
              <a:t>℃以下</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56131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4F81BD"/>
                </a:solidFill>
                <a:latin typeface="WQFSCI+MicrosoftYaHei-Bold"/>
                <a:cs typeface="WQFSCI+MicrosoftYaHei-Bold"/>
              </a:rPr>
              <a:t>原料建议贮存温度（水产类）</a:t>
            </a:r>
          </a:p>
        </p:txBody>
      </p:sp>
      <p:sp>
        <p:nvSpPr>
          <p:cNvPr id="4" name="object 4"/>
          <p:cNvSpPr txBox="1"/>
          <p:nvPr/>
        </p:nvSpPr>
        <p:spPr>
          <a:xfrm>
            <a:off x="1982089" y="2216457"/>
            <a:ext cx="62331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WQFSCI+MicrosoftYaHei-Bold"/>
                <a:cs typeface="WQFSCI+MicrosoftYaHei-Bold"/>
              </a:rPr>
              <a:t>种类</a:t>
            </a:r>
          </a:p>
        </p:txBody>
      </p:sp>
      <p:sp>
        <p:nvSpPr>
          <p:cNvPr id="5" name="object 5"/>
          <p:cNvSpPr txBox="1"/>
          <p:nvPr/>
        </p:nvSpPr>
        <p:spPr>
          <a:xfrm>
            <a:off x="3100704" y="2216457"/>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WQFSCI+MicrosoftYaHei-Bold"/>
                <a:cs typeface="WQFSCI+MicrosoftYaHei-Bold"/>
              </a:rPr>
              <a:t>环境温度</a:t>
            </a:r>
          </a:p>
        </p:txBody>
      </p:sp>
      <p:sp>
        <p:nvSpPr>
          <p:cNvPr id="6" name="object 6"/>
          <p:cNvSpPr txBox="1"/>
          <p:nvPr/>
        </p:nvSpPr>
        <p:spPr>
          <a:xfrm>
            <a:off x="6859269" y="2216457"/>
            <a:ext cx="1336547"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FFFFFF"/>
                </a:solidFill>
                <a:latin typeface="WQFSCI+MicrosoftYaHei-Bold"/>
                <a:cs typeface="WQFSCI+MicrosoftYaHei-Bold"/>
              </a:rPr>
              <a:t>涉及产品范围</a:t>
            </a:r>
          </a:p>
        </p:txBody>
      </p:sp>
      <p:sp>
        <p:nvSpPr>
          <p:cNvPr id="7" name="object 7"/>
          <p:cNvSpPr txBox="1"/>
          <p:nvPr/>
        </p:nvSpPr>
        <p:spPr>
          <a:xfrm>
            <a:off x="1803780" y="2775188"/>
            <a:ext cx="979932" cy="715971"/>
          </a:xfrm>
          <a:prstGeom prst="rect">
            <a:avLst/>
          </a:prstGeom>
        </p:spPr>
        <p:txBody>
          <a:bodyPr vert="horz" wrap="square" lIns="0" tIns="0" rIns="0" bIns="0" rtlCol="0">
            <a:spAutoFit/>
          </a:bodyPr>
          <a:lstStyle/>
          <a:p>
            <a:pPr marL="89916" marR="0">
              <a:lnSpc>
                <a:spcPts val="1856"/>
              </a:lnSpc>
              <a:spcBef>
                <a:spcPct val="0"/>
              </a:spcBef>
              <a:spcAft>
                <a:spcPct val="0"/>
              </a:spcAft>
            </a:pPr>
            <a:r>
              <a:rPr sz="1400" b="1">
                <a:solidFill>
                  <a:srgbClr val="000000"/>
                </a:solidFill>
                <a:latin typeface="WQFSCI+MicrosoftYaHei-Bold"/>
                <a:cs typeface="WQFSCI+MicrosoftYaHei-Bold"/>
              </a:rPr>
              <a:t>水产品</a:t>
            </a:r>
          </a:p>
          <a:p>
            <a:pPr marL="0" marR="0">
              <a:lnSpc>
                <a:spcPts val="1682"/>
              </a:lnSpc>
              <a:spcBef>
                <a:spcPct val="0"/>
              </a:spcBef>
              <a:spcAft>
                <a:spcPct val="0"/>
              </a:spcAft>
            </a:pPr>
            <a:r>
              <a:rPr sz="1400" b="1">
                <a:solidFill>
                  <a:srgbClr val="000000"/>
                </a:solidFill>
                <a:latin typeface="WQFSCI+MicrosoftYaHei-Bold"/>
                <a:cs typeface="WQFSCI+MicrosoftYaHei-Bold"/>
              </a:rPr>
              <a:t>（冷藏）</a:t>
            </a:r>
          </a:p>
        </p:txBody>
      </p:sp>
      <p:sp>
        <p:nvSpPr>
          <p:cNvPr id="8" name="object 8"/>
          <p:cNvSpPr txBox="1"/>
          <p:nvPr/>
        </p:nvSpPr>
        <p:spPr>
          <a:xfrm>
            <a:off x="3239389" y="2882445"/>
            <a:ext cx="702718"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KJLEO+ArialMT"/>
                <a:cs typeface="MKJLEO+ArialMT"/>
              </a:rPr>
              <a:t>0-4</a:t>
            </a:r>
            <a:r>
              <a:rPr sz="1400">
                <a:solidFill>
                  <a:srgbClr val="000000"/>
                </a:solidFill>
                <a:latin typeface="KABFCA+MicrosoftYaHei"/>
                <a:cs typeface="KABFCA+MicrosoftYaHei"/>
              </a:rPr>
              <a:t>℃</a:t>
            </a:r>
          </a:p>
        </p:txBody>
      </p:sp>
      <p:sp>
        <p:nvSpPr>
          <p:cNvPr id="9" name="object 9"/>
          <p:cNvSpPr txBox="1"/>
          <p:nvPr/>
        </p:nvSpPr>
        <p:spPr>
          <a:xfrm>
            <a:off x="4211065" y="2882445"/>
            <a:ext cx="2255596"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KABFCA+MicrosoftYaHei"/>
                <a:cs typeface="KABFCA+MicrosoftYaHei"/>
              </a:rPr>
              <a:t>罐装冷藏蟹肉、鲜海水鱼</a:t>
            </a:r>
          </a:p>
        </p:txBody>
      </p:sp>
      <p:sp>
        <p:nvSpPr>
          <p:cNvPr id="10" name="object 10"/>
          <p:cNvSpPr txBox="1"/>
          <p:nvPr/>
        </p:nvSpPr>
        <p:spPr>
          <a:xfrm>
            <a:off x="1893697" y="3495728"/>
            <a:ext cx="801623"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WQFSCI+MicrosoftYaHei-Bold"/>
                <a:cs typeface="WQFSCI+MicrosoftYaHei-Bold"/>
              </a:rPr>
              <a:t>水产品</a:t>
            </a:r>
          </a:p>
        </p:txBody>
      </p:sp>
      <p:sp>
        <p:nvSpPr>
          <p:cNvPr id="11" name="object 11"/>
          <p:cNvSpPr txBox="1"/>
          <p:nvPr/>
        </p:nvSpPr>
        <p:spPr>
          <a:xfrm>
            <a:off x="3061080" y="3602408"/>
            <a:ext cx="1059334" cy="1942596"/>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MKJLEO+ArialMT"/>
                <a:cs typeface="MKJLEO+ArialMT"/>
              </a:rPr>
              <a:t>-15</a:t>
            </a:r>
            <a:r>
              <a:rPr sz="1400">
                <a:solidFill>
                  <a:srgbClr val="000000"/>
                </a:solidFill>
                <a:latin typeface="KABFCA+MicrosoftYaHei"/>
                <a:cs typeface="KABFCA+MicrosoftYaHei"/>
              </a:rPr>
              <a:t>℃以下</a:t>
            </a:r>
          </a:p>
          <a:p>
            <a:pPr marL="0" marR="0">
              <a:lnSpc>
                <a:spcPts val="1853"/>
              </a:lnSpc>
              <a:spcBef>
                <a:spcPts val="3767"/>
              </a:spcBef>
              <a:spcAft>
                <a:spcPct val="0"/>
              </a:spcAft>
            </a:pPr>
            <a:r>
              <a:rPr sz="1400">
                <a:solidFill>
                  <a:srgbClr val="000000"/>
                </a:solidFill>
                <a:latin typeface="MKJLEO+ArialMT"/>
                <a:cs typeface="MKJLEO+ArialMT"/>
              </a:rPr>
              <a:t>-18</a:t>
            </a:r>
            <a:r>
              <a:rPr sz="1400">
                <a:solidFill>
                  <a:srgbClr val="000000"/>
                </a:solidFill>
                <a:latin typeface="KABFCA+MicrosoftYaHei"/>
                <a:cs typeface="KABFCA+MicrosoftYaHei"/>
              </a:rPr>
              <a:t>℃以下</a:t>
            </a:r>
          </a:p>
          <a:p>
            <a:pPr marL="0" marR="0">
              <a:lnSpc>
                <a:spcPts val="1853"/>
              </a:lnSpc>
              <a:spcBef>
                <a:spcPts val="3818"/>
              </a:spcBef>
              <a:spcAft>
                <a:spcPct val="0"/>
              </a:spcAft>
            </a:pPr>
            <a:r>
              <a:rPr sz="1400">
                <a:solidFill>
                  <a:srgbClr val="000000"/>
                </a:solidFill>
                <a:latin typeface="MKJLEO+ArialMT"/>
                <a:cs typeface="MKJLEO+ArialMT"/>
              </a:rPr>
              <a:t>-35</a:t>
            </a:r>
            <a:r>
              <a:rPr sz="1400">
                <a:solidFill>
                  <a:srgbClr val="000000"/>
                </a:solidFill>
                <a:latin typeface="KABFCA+MicrosoftYaHei"/>
                <a:cs typeface="KABFCA+MicrosoftYaHei"/>
              </a:rPr>
              <a:t>℃以下</a:t>
            </a:r>
          </a:p>
        </p:txBody>
      </p:sp>
      <p:sp>
        <p:nvSpPr>
          <p:cNvPr id="12" name="object 12"/>
          <p:cNvSpPr txBox="1"/>
          <p:nvPr/>
        </p:nvSpPr>
        <p:spPr>
          <a:xfrm>
            <a:off x="4211065" y="3602408"/>
            <a:ext cx="6766790" cy="1222252"/>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KABFCA+MicrosoftYaHei"/>
                <a:cs typeface="KABFCA+MicrosoftYaHei"/>
              </a:rPr>
              <a:t>冻扇贝、冻裹面包屑虾、冻虾、冻裹面包屑鱼、冻鱼、冷冻鱼糜、冷冻银鱼</a:t>
            </a:r>
          </a:p>
          <a:p>
            <a:pPr marL="0" marR="0">
              <a:lnSpc>
                <a:spcPts val="1853"/>
              </a:lnSpc>
              <a:spcBef>
                <a:spcPts val="3767"/>
              </a:spcBef>
              <a:spcAft>
                <a:spcPct val="0"/>
              </a:spcAft>
            </a:pPr>
            <a:r>
              <a:rPr sz="1400">
                <a:solidFill>
                  <a:srgbClr val="000000"/>
                </a:solidFill>
                <a:latin typeface="KABFCA+MicrosoftYaHei"/>
                <a:cs typeface="KABFCA+MicrosoftYaHei"/>
              </a:rPr>
              <a:t>冻罗非鱼片、冻烤鳗、养殖红鳍东方鲀</a:t>
            </a:r>
          </a:p>
        </p:txBody>
      </p:sp>
      <p:sp>
        <p:nvSpPr>
          <p:cNvPr id="13" name="object 13"/>
          <p:cNvSpPr txBox="1"/>
          <p:nvPr/>
        </p:nvSpPr>
        <p:spPr>
          <a:xfrm>
            <a:off x="1803780" y="3709088"/>
            <a:ext cx="979932"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b="1">
                <a:solidFill>
                  <a:srgbClr val="000000"/>
                </a:solidFill>
                <a:latin typeface="WQFSCI+MicrosoftYaHei-Bold"/>
                <a:cs typeface="WQFSCI+MicrosoftYaHei-Bold"/>
              </a:rPr>
              <a:t>（冷冻）</a:t>
            </a:r>
          </a:p>
        </p:txBody>
      </p:sp>
      <p:sp>
        <p:nvSpPr>
          <p:cNvPr id="14" name="object 14"/>
          <p:cNvSpPr txBox="1"/>
          <p:nvPr/>
        </p:nvSpPr>
        <p:spPr>
          <a:xfrm>
            <a:off x="1803780" y="4215945"/>
            <a:ext cx="979932" cy="715395"/>
          </a:xfrm>
          <a:prstGeom prst="rect">
            <a:avLst/>
          </a:prstGeom>
        </p:spPr>
        <p:txBody>
          <a:bodyPr vert="horz" wrap="square" lIns="0" tIns="0" rIns="0" bIns="0" rtlCol="0">
            <a:spAutoFit/>
          </a:bodyPr>
          <a:lstStyle/>
          <a:p>
            <a:pPr marL="89916" marR="0">
              <a:lnSpc>
                <a:spcPts val="1853"/>
              </a:lnSpc>
              <a:spcBef>
                <a:spcPct val="0"/>
              </a:spcBef>
              <a:spcAft>
                <a:spcPct val="0"/>
              </a:spcAft>
            </a:pPr>
            <a:r>
              <a:rPr sz="1400" b="1">
                <a:solidFill>
                  <a:srgbClr val="000000"/>
                </a:solidFill>
                <a:latin typeface="WQFSCI+MicrosoftYaHei-Bold"/>
                <a:cs typeface="WQFSCI+MicrosoftYaHei-Bold"/>
              </a:rPr>
              <a:t>水产品</a:t>
            </a:r>
          </a:p>
          <a:p>
            <a:pPr marL="0" marR="0">
              <a:lnSpc>
                <a:spcPts val="1679"/>
              </a:lnSpc>
              <a:spcBef>
                <a:spcPct val="0"/>
              </a:spcBef>
              <a:spcAft>
                <a:spcPct val="0"/>
              </a:spcAft>
            </a:pPr>
            <a:r>
              <a:rPr sz="1400" b="1">
                <a:solidFill>
                  <a:srgbClr val="000000"/>
                </a:solidFill>
                <a:latin typeface="WQFSCI+MicrosoftYaHei-Bold"/>
                <a:cs typeface="WQFSCI+MicrosoftYaHei-Bold"/>
              </a:rPr>
              <a:t>（冷冻）</a:t>
            </a:r>
          </a:p>
        </p:txBody>
      </p:sp>
      <p:sp>
        <p:nvSpPr>
          <p:cNvPr id="15" name="object 15"/>
          <p:cNvSpPr txBox="1"/>
          <p:nvPr/>
        </p:nvSpPr>
        <p:spPr>
          <a:xfrm>
            <a:off x="1625472" y="4936289"/>
            <a:ext cx="1336547" cy="715395"/>
          </a:xfrm>
          <a:prstGeom prst="rect">
            <a:avLst/>
          </a:prstGeom>
        </p:spPr>
        <p:txBody>
          <a:bodyPr vert="horz" wrap="square" lIns="0" tIns="0" rIns="0" bIns="0" rtlCol="0">
            <a:spAutoFit/>
          </a:bodyPr>
          <a:lstStyle/>
          <a:p>
            <a:pPr marL="268224" marR="0">
              <a:lnSpc>
                <a:spcPts val="1853"/>
              </a:lnSpc>
              <a:spcBef>
                <a:spcPct val="0"/>
              </a:spcBef>
              <a:spcAft>
                <a:spcPct val="0"/>
              </a:spcAft>
            </a:pPr>
            <a:r>
              <a:rPr sz="1400" b="1">
                <a:solidFill>
                  <a:srgbClr val="000000"/>
                </a:solidFill>
                <a:latin typeface="WQFSCI+MicrosoftYaHei-Bold"/>
                <a:cs typeface="WQFSCI+MicrosoftYaHei-Bold"/>
              </a:rPr>
              <a:t>水产品</a:t>
            </a:r>
          </a:p>
          <a:p>
            <a:pPr marL="0" marR="0">
              <a:lnSpc>
                <a:spcPts val="1680"/>
              </a:lnSpc>
              <a:spcBef>
                <a:spcPct val="0"/>
              </a:spcBef>
              <a:spcAft>
                <a:spcPct val="0"/>
              </a:spcAft>
            </a:pPr>
            <a:r>
              <a:rPr sz="1400" b="1">
                <a:solidFill>
                  <a:srgbClr val="000000"/>
                </a:solidFill>
                <a:latin typeface="WQFSCI+MicrosoftYaHei-Bold"/>
                <a:cs typeface="WQFSCI+MicrosoftYaHei-Bold"/>
              </a:rPr>
              <a:t>（冷冻生食）</a:t>
            </a:r>
          </a:p>
        </p:txBody>
      </p:sp>
      <p:sp>
        <p:nvSpPr>
          <p:cNvPr id="16" name="object 16"/>
          <p:cNvSpPr txBox="1"/>
          <p:nvPr/>
        </p:nvSpPr>
        <p:spPr>
          <a:xfrm>
            <a:off x="4211065" y="5042969"/>
            <a:ext cx="1514855" cy="502035"/>
          </a:xfrm>
          <a:prstGeom prst="rect">
            <a:avLst/>
          </a:prstGeom>
        </p:spPr>
        <p:txBody>
          <a:bodyPr vert="horz" wrap="square" lIns="0" tIns="0" rIns="0" bIns="0" rtlCol="0">
            <a:spAutoFit/>
          </a:bodyPr>
          <a:lstStyle/>
          <a:p>
            <a:pPr marL="0" marR="0">
              <a:lnSpc>
                <a:spcPts val="1853"/>
              </a:lnSpc>
              <a:spcBef>
                <a:spcPct val="0"/>
              </a:spcBef>
              <a:spcAft>
                <a:spcPct val="0"/>
              </a:spcAft>
            </a:pPr>
            <a:r>
              <a:rPr sz="1400">
                <a:solidFill>
                  <a:srgbClr val="000000"/>
                </a:solidFill>
                <a:latin typeface="KABFCA+MicrosoftYaHei"/>
                <a:cs typeface="KABFCA+MicrosoftYaHei"/>
              </a:rPr>
              <a:t>养殖红鳍东方鲀</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GMLQMR+MicrosoftYaHei-Bold"/>
                <a:cs typeface="GMLQMR+MicrosoftYaHei-Bold"/>
              </a:rPr>
              <a:t>食品安全管理</a:t>
            </a:r>
          </a:p>
          <a:p>
            <a:pPr marL="0" marR="0">
              <a:lnSpc>
                <a:spcPts val="2898"/>
              </a:lnSpc>
              <a:spcBef>
                <a:spcPts val="4001"/>
              </a:spcBef>
              <a:spcAft>
                <a:spcPct val="0"/>
              </a:spcAft>
            </a:pPr>
            <a:r>
              <a:rPr sz="2200" b="1">
                <a:solidFill>
                  <a:srgbClr val="D9D9D9"/>
                </a:solidFill>
                <a:latin typeface="GMLQMR+MicrosoftYaHei-Bold"/>
                <a:cs typeface="GMLQMR+MicrosoftYaHei-Bold"/>
              </a:rPr>
              <a:t>文件记录</a:t>
            </a:r>
            <a:r>
              <a:rPr sz="2200" b="1" spc="11476">
                <a:solidFill>
                  <a:srgbClr val="D9D9D9"/>
                </a:solidFill>
                <a:latin typeface="Times New Roman"/>
                <a:cs typeface="Times New Roman"/>
              </a:rPr>
              <a:t> </a:t>
            </a:r>
            <a:r>
              <a:rPr sz="2200" b="1">
                <a:solidFill>
                  <a:srgbClr val="D9D9D9"/>
                </a:solidFill>
                <a:latin typeface="GMLQMR+MicrosoftYaHei-Bold"/>
                <a:cs typeface="GMLQMR+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GMLQMR+MicrosoftYaHei-Bold"/>
                <a:cs typeface="GMLQMR+MicrosoftYaHei-Bold"/>
              </a:rPr>
              <a:t>检验检测</a:t>
            </a:r>
          </a:p>
          <a:p>
            <a:pPr marL="0" marR="0">
              <a:lnSpc>
                <a:spcPts val="2898"/>
              </a:lnSpc>
              <a:spcBef>
                <a:spcPts val="4003"/>
              </a:spcBef>
              <a:spcAft>
                <a:spcPct val="0"/>
              </a:spcAft>
            </a:pPr>
            <a:r>
              <a:rPr sz="2200" b="1">
                <a:solidFill>
                  <a:srgbClr val="D9D9D9"/>
                </a:solidFill>
                <a:latin typeface="GMLQMR+MicrosoftYaHei-Bold"/>
                <a:cs typeface="GMLQMR+MicrosoftYaHei-Bold"/>
              </a:rPr>
              <a:t>供餐用餐配送</a:t>
            </a:r>
          </a:p>
          <a:p>
            <a:pPr marL="1360297" marR="0">
              <a:lnSpc>
                <a:spcPts val="2901"/>
              </a:lnSpc>
              <a:spcBef>
                <a:spcPts val="3998"/>
              </a:spcBef>
              <a:spcAft>
                <a:spcPct val="0"/>
              </a:spcAft>
            </a:pPr>
            <a:r>
              <a:rPr sz="2200" b="1">
                <a:solidFill>
                  <a:srgbClr val="FF0000"/>
                </a:solidFill>
                <a:latin typeface="GMLQMR+MicrosoftYaHei-Bold"/>
                <a:cs typeface="GMLQMR+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GMLQMR+MicrosoftYaHei-Bold"/>
                <a:cs typeface="GMLQMR+MicrosoftYaHei-Bold"/>
              </a:rPr>
              <a:t>人员要求</a:t>
            </a:r>
          </a:p>
          <a:p>
            <a:pPr marL="0" marR="0">
              <a:lnSpc>
                <a:spcPts val="2901"/>
              </a:lnSpc>
              <a:spcBef>
                <a:spcPts val="10907"/>
              </a:spcBef>
              <a:spcAft>
                <a:spcPct val="0"/>
              </a:spcAft>
            </a:pPr>
            <a:r>
              <a:rPr sz="2200" b="1">
                <a:solidFill>
                  <a:srgbClr val="D9D9D9"/>
                </a:solidFill>
                <a:latin typeface="GMLQMR+MicrosoftYaHei-Bold"/>
                <a:cs typeface="GMLQMR+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GMLQMR+MicrosoftYaHei-Bold"/>
                <a:cs typeface="GMLQMR+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GMLQMR+MicrosoftYaHei-Bold"/>
                <a:cs typeface="GMLQMR+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GMLQMR+MicrosoftYaHei-Bold"/>
                <a:cs typeface="GMLQMR+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GMLQMR+MicrosoftYaHei-Bold"/>
                <a:cs typeface="GMLQMR+MicrosoftYaHei-Bold"/>
              </a:rPr>
              <a:t>有害生物防治</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DGWASO+MicrosoftYaHei-Bold"/>
                <a:cs typeface="DGWASO+MicrosoftYaHei-Bold"/>
              </a:rPr>
              <a:t>基本要求</a:t>
            </a:r>
          </a:p>
        </p:txBody>
      </p:sp>
      <p:sp>
        <p:nvSpPr>
          <p:cNvPr id="4" name="object 4"/>
          <p:cNvSpPr txBox="1"/>
          <p:nvPr/>
        </p:nvSpPr>
        <p:spPr>
          <a:xfrm>
            <a:off x="1406652" y="2105693"/>
            <a:ext cx="7097425"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ITJSKL+Wingdings-Regular"/>
                <a:cs typeface="ITJSKL+Wingdings-Regular"/>
              </a:rPr>
              <a:t>➢</a:t>
            </a:r>
            <a:r>
              <a:rPr sz="1600" spc="584">
                <a:solidFill>
                  <a:srgbClr val="000000"/>
                </a:solidFill>
                <a:latin typeface="Times New Roman"/>
                <a:cs typeface="Times New Roman"/>
              </a:rPr>
              <a:t> </a:t>
            </a:r>
            <a:r>
              <a:rPr sz="1600">
                <a:solidFill>
                  <a:srgbClr val="000000"/>
                </a:solidFill>
                <a:latin typeface="FOGOCW+MicrosoftYaHei"/>
                <a:cs typeface="FOGOCW+MicrosoftYaHei"/>
              </a:rPr>
              <a:t>加工制作食品过程中，应采取下列措施，避免食品受到交叉污染：</a:t>
            </a:r>
          </a:p>
        </p:txBody>
      </p:sp>
      <p:sp>
        <p:nvSpPr>
          <p:cNvPr id="5" name="object 5"/>
          <p:cNvSpPr txBox="1"/>
          <p:nvPr/>
        </p:nvSpPr>
        <p:spPr>
          <a:xfrm>
            <a:off x="1406652" y="2593373"/>
            <a:ext cx="11302937" cy="1060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IQPKWL+ArialMT"/>
                <a:cs typeface="IQPKWL+ArialMT"/>
              </a:rPr>
              <a:t>•</a:t>
            </a:r>
            <a:r>
              <a:rPr sz="1600" spc="1296">
                <a:solidFill>
                  <a:srgbClr val="FF0000"/>
                </a:solidFill>
                <a:latin typeface="Times New Roman"/>
                <a:cs typeface="Times New Roman"/>
              </a:rPr>
              <a:t> </a:t>
            </a:r>
            <a:r>
              <a:rPr sz="1600">
                <a:solidFill>
                  <a:srgbClr val="FF0000"/>
                </a:solidFill>
                <a:latin typeface="FOGOCW+MicrosoftYaHei"/>
                <a:cs typeface="FOGOCW+MicrosoftYaHei"/>
              </a:rPr>
              <a:t>不同类型的食品原料、不同存在形式的食品（原料、半成品、成品，下同）分开存放，其盛放容器和加工制</a:t>
            </a:r>
          </a:p>
          <a:p>
            <a:pPr marL="286512" marR="0">
              <a:lnSpc>
                <a:spcPts val="2109"/>
              </a:lnSpc>
              <a:spcBef>
                <a:spcPts val="1730"/>
              </a:spcBef>
              <a:spcAft>
                <a:spcPct val="0"/>
              </a:spcAft>
            </a:pPr>
            <a:r>
              <a:rPr sz="1600">
                <a:solidFill>
                  <a:srgbClr val="FF0000"/>
                </a:solidFill>
                <a:latin typeface="FOGOCW+MicrosoftYaHei"/>
                <a:cs typeface="FOGOCW+MicrosoftYaHei"/>
              </a:rPr>
              <a:t>作工具分类管理、分开使用，定位存放</a:t>
            </a:r>
            <a:r>
              <a:rPr sz="1600">
                <a:solidFill>
                  <a:srgbClr val="000000"/>
                </a:solidFill>
                <a:latin typeface="FOGOCW+MicrosoftYaHei"/>
                <a:cs typeface="FOGOCW+MicrosoftYaHei"/>
              </a:rPr>
              <a:t>；</a:t>
            </a:r>
          </a:p>
        </p:txBody>
      </p:sp>
      <p:sp>
        <p:nvSpPr>
          <p:cNvPr id="6" name="object 6"/>
          <p:cNvSpPr txBox="1"/>
          <p:nvPr/>
        </p:nvSpPr>
        <p:spPr>
          <a:xfrm>
            <a:off x="1406652" y="3568987"/>
            <a:ext cx="6862698"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IQPKWL+ArialMT"/>
                <a:cs typeface="IQPKWL+ArialMT"/>
              </a:rPr>
              <a:t>•</a:t>
            </a:r>
            <a:r>
              <a:rPr sz="1600" spc="1296">
                <a:solidFill>
                  <a:srgbClr val="000000"/>
                </a:solidFill>
                <a:latin typeface="Times New Roman"/>
                <a:cs typeface="Times New Roman"/>
              </a:rPr>
              <a:t> </a:t>
            </a:r>
            <a:r>
              <a:rPr sz="1600">
                <a:solidFill>
                  <a:srgbClr val="000000"/>
                </a:solidFill>
                <a:latin typeface="FOGOCW+MicrosoftYaHei"/>
                <a:cs typeface="FOGOCW+MicrosoftYaHei"/>
              </a:rPr>
              <a:t>接触食品的容器和工具不得直接放置在地面上或者接触不洁物；</a:t>
            </a:r>
          </a:p>
          <a:p>
            <a:pPr marL="0" marR="0">
              <a:lnSpc>
                <a:spcPts val="2106"/>
              </a:lnSpc>
              <a:spcBef>
                <a:spcPts val="1733"/>
              </a:spcBef>
              <a:spcAft>
                <a:spcPct val="0"/>
              </a:spcAft>
            </a:pPr>
            <a:r>
              <a:rPr sz="1600">
                <a:solidFill>
                  <a:srgbClr val="000000"/>
                </a:solidFill>
                <a:latin typeface="IQPKWL+ArialMT"/>
                <a:cs typeface="IQPKWL+ArialMT"/>
              </a:rPr>
              <a:t>•</a:t>
            </a:r>
            <a:r>
              <a:rPr sz="1600" spc="1296">
                <a:solidFill>
                  <a:srgbClr val="000000"/>
                </a:solidFill>
                <a:latin typeface="Times New Roman"/>
                <a:cs typeface="Times New Roman"/>
              </a:rPr>
              <a:t> </a:t>
            </a:r>
            <a:r>
              <a:rPr sz="1600">
                <a:solidFill>
                  <a:srgbClr val="000000"/>
                </a:solidFill>
                <a:latin typeface="FOGOCW+MicrosoftYaHei"/>
                <a:cs typeface="FOGOCW+MicrosoftYaHei"/>
              </a:rPr>
              <a:t>食品处理区内不得从事可能污染食品的活动；</a:t>
            </a:r>
          </a:p>
        </p:txBody>
      </p:sp>
      <p:sp>
        <p:nvSpPr>
          <p:cNvPr id="7" name="object 7"/>
          <p:cNvSpPr txBox="1"/>
          <p:nvPr/>
        </p:nvSpPr>
        <p:spPr>
          <a:xfrm>
            <a:off x="1406652" y="4544728"/>
            <a:ext cx="8031440"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IQPKWL+ArialMT"/>
                <a:cs typeface="IQPKWL+ArialMT"/>
              </a:rPr>
              <a:t>•</a:t>
            </a:r>
            <a:r>
              <a:rPr sz="1600" spc="1296">
                <a:solidFill>
                  <a:srgbClr val="000000"/>
                </a:solidFill>
                <a:latin typeface="Times New Roman"/>
                <a:cs typeface="Times New Roman"/>
              </a:rPr>
              <a:t> </a:t>
            </a:r>
            <a:r>
              <a:rPr sz="1600">
                <a:solidFill>
                  <a:srgbClr val="000000"/>
                </a:solidFill>
                <a:latin typeface="FOGOCW+MicrosoftYaHei"/>
                <a:cs typeface="FOGOCW+MicrosoftYaHei"/>
              </a:rPr>
              <a:t>不得在辅助区（如卫生间、更衣区等）内加工制作食品、清洗消毒餐饮具；</a:t>
            </a:r>
          </a:p>
          <a:p>
            <a:pPr marL="0" marR="0">
              <a:lnSpc>
                <a:spcPts val="2106"/>
              </a:lnSpc>
              <a:spcBef>
                <a:spcPts val="1733"/>
              </a:spcBef>
              <a:spcAft>
                <a:spcPct val="0"/>
              </a:spcAft>
            </a:pPr>
            <a:r>
              <a:rPr sz="1600">
                <a:solidFill>
                  <a:srgbClr val="000000"/>
                </a:solidFill>
                <a:latin typeface="IQPKWL+ArialMT"/>
                <a:cs typeface="IQPKWL+ArialMT"/>
              </a:rPr>
              <a:t>•</a:t>
            </a:r>
            <a:r>
              <a:rPr sz="1600" spc="1296">
                <a:solidFill>
                  <a:srgbClr val="000000"/>
                </a:solidFill>
                <a:latin typeface="Times New Roman"/>
                <a:cs typeface="Times New Roman"/>
              </a:rPr>
              <a:t> </a:t>
            </a:r>
            <a:r>
              <a:rPr sz="1600">
                <a:solidFill>
                  <a:srgbClr val="000000"/>
                </a:solidFill>
                <a:latin typeface="FOGOCW+MicrosoftYaHei"/>
                <a:cs typeface="FOGOCW+MicrosoftYaHei"/>
              </a:rPr>
              <a:t>餐饮服务场所内不得饲养和宰杀禽、畜等动物。</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773047" y="3005433"/>
            <a:ext cx="1423720"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00B050"/>
                </a:solidFill>
                <a:latin typeface="LJLUDT+MicrosoftYaHei-Bold"/>
                <a:cs typeface="LJLUDT+MicrosoftYaHei-Bold"/>
              </a:rPr>
              <a:t>蔬菜</a:t>
            </a:r>
          </a:p>
        </p:txBody>
      </p:sp>
      <p:sp>
        <p:nvSpPr>
          <p:cNvPr id="4" name="object 4"/>
          <p:cNvSpPr txBox="1"/>
          <p:nvPr/>
        </p:nvSpPr>
        <p:spPr>
          <a:xfrm>
            <a:off x="5685409" y="3005433"/>
            <a:ext cx="1423720"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FF0000"/>
                </a:solidFill>
                <a:latin typeface="LJLUDT+MicrosoftYaHei-Bold"/>
                <a:cs typeface="LJLUDT+MicrosoftYaHei-Bold"/>
              </a:rPr>
              <a:t>肉类</a:t>
            </a:r>
          </a:p>
        </p:txBody>
      </p:sp>
      <p:sp>
        <p:nvSpPr>
          <p:cNvPr id="5" name="object 5"/>
          <p:cNvSpPr txBox="1"/>
          <p:nvPr/>
        </p:nvSpPr>
        <p:spPr>
          <a:xfrm>
            <a:off x="9597897" y="3058773"/>
            <a:ext cx="1423416"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0070C0"/>
                </a:solidFill>
                <a:latin typeface="LJLUDT+MicrosoftYaHei-Bold"/>
                <a:cs typeface="LJLUDT+MicrosoftYaHei-Bold"/>
              </a:rPr>
              <a:t>水产</a:t>
            </a:r>
          </a:p>
        </p:txBody>
      </p:sp>
      <p:sp>
        <p:nvSpPr>
          <p:cNvPr id="6" name="object 6"/>
          <p:cNvSpPr txBox="1"/>
          <p:nvPr/>
        </p:nvSpPr>
        <p:spPr>
          <a:xfrm>
            <a:off x="8862948" y="4306063"/>
            <a:ext cx="2674314" cy="1327082"/>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404040"/>
                </a:solidFill>
                <a:latin typeface="LJLUDT+MicrosoftYaHei-Bold"/>
                <a:cs typeface="LJLUDT+MicrosoftYaHei-Bold"/>
              </a:rPr>
              <a:t>腥味较重，污血角质</a:t>
            </a:r>
          </a:p>
          <a:p>
            <a:pPr marL="0" marR="0">
              <a:lnSpc>
                <a:spcPts val="2402"/>
              </a:lnSpc>
              <a:spcBef>
                <a:spcPct val="0"/>
              </a:spcBef>
              <a:spcAft>
                <a:spcPct val="0"/>
              </a:spcAft>
            </a:pPr>
            <a:r>
              <a:rPr sz="2000" b="1">
                <a:solidFill>
                  <a:srgbClr val="404040"/>
                </a:solidFill>
                <a:latin typeface="LJLUDT+MicrosoftYaHei-Bold"/>
                <a:cs typeface="LJLUDT+MicrosoftYaHei-Bold"/>
              </a:rPr>
              <a:t>可能有寄生虫、兽药</a:t>
            </a:r>
          </a:p>
          <a:p>
            <a:pPr marL="509016" marR="0">
              <a:lnSpc>
                <a:spcPts val="2400"/>
              </a:lnSpc>
              <a:spcBef>
                <a:spcPct val="0"/>
              </a:spcBef>
              <a:spcAft>
                <a:spcPct val="0"/>
              </a:spcAft>
            </a:pPr>
            <a:r>
              <a:rPr sz="2000" b="1">
                <a:solidFill>
                  <a:srgbClr val="404040"/>
                </a:solidFill>
                <a:latin typeface="LJLUDT+MicrosoftYaHei-Bold"/>
                <a:cs typeface="LJLUDT+MicrosoftYaHei-Bold"/>
              </a:rPr>
              <a:t>重金属残留</a:t>
            </a:r>
          </a:p>
        </p:txBody>
      </p:sp>
      <p:sp>
        <p:nvSpPr>
          <p:cNvPr id="7" name="object 7"/>
          <p:cNvSpPr txBox="1"/>
          <p:nvPr/>
        </p:nvSpPr>
        <p:spPr>
          <a:xfrm>
            <a:off x="1038148" y="4355721"/>
            <a:ext cx="2671572" cy="1327082"/>
          </a:xfrm>
          <a:prstGeom prst="rect">
            <a:avLst/>
          </a:prstGeom>
        </p:spPr>
        <p:txBody>
          <a:bodyPr vert="horz" wrap="square" lIns="0" tIns="0" rIns="0" bIns="0" rtlCol="0">
            <a:spAutoFit/>
          </a:bodyPr>
          <a:lstStyle/>
          <a:p>
            <a:pPr marL="128015" marR="0">
              <a:lnSpc>
                <a:spcPts val="2648"/>
              </a:lnSpc>
              <a:spcBef>
                <a:spcPct val="0"/>
              </a:spcBef>
              <a:spcAft>
                <a:spcPct val="0"/>
              </a:spcAft>
            </a:pPr>
            <a:r>
              <a:rPr sz="2000" b="1">
                <a:solidFill>
                  <a:srgbClr val="404040"/>
                </a:solidFill>
                <a:latin typeface="LJLUDT+MicrosoftYaHei-Bold"/>
                <a:cs typeface="LJLUDT+MicrosoftYaHei-Bold"/>
              </a:rPr>
              <a:t>泥沙、尘垢、烂叶</a:t>
            </a:r>
          </a:p>
          <a:p>
            <a:pPr marL="0" marR="0">
              <a:lnSpc>
                <a:spcPts val="2401"/>
              </a:lnSpc>
              <a:spcBef>
                <a:spcPct val="0"/>
              </a:spcBef>
              <a:spcAft>
                <a:spcPct val="0"/>
              </a:spcAft>
            </a:pPr>
            <a:r>
              <a:rPr sz="2000" b="1">
                <a:solidFill>
                  <a:srgbClr val="404040"/>
                </a:solidFill>
                <a:latin typeface="LJLUDT+MicrosoftYaHei-Bold"/>
                <a:cs typeface="LJLUDT+MicrosoftYaHei-Bold"/>
              </a:rPr>
              <a:t>可能有菜虫、农药残</a:t>
            </a:r>
          </a:p>
          <a:p>
            <a:pPr marL="1017981" marR="0">
              <a:lnSpc>
                <a:spcPts val="2400"/>
              </a:lnSpc>
              <a:spcBef>
                <a:spcPct val="0"/>
              </a:spcBef>
              <a:spcAft>
                <a:spcPct val="0"/>
              </a:spcAft>
            </a:pPr>
            <a:r>
              <a:rPr sz="2000" b="1">
                <a:solidFill>
                  <a:srgbClr val="404040"/>
                </a:solidFill>
                <a:latin typeface="LJLUDT+MicrosoftYaHei-Bold"/>
                <a:cs typeface="LJLUDT+MicrosoftYaHei-Bold"/>
              </a:rPr>
              <a:t>留</a:t>
            </a:r>
          </a:p>
        </p:txBody>
      </p:sp>
      <p:sp>
        <p:nvSpPr>
          <p:cNvPr id="8" name="object 8"/>
          <p:cNvSpPr txBox="1"/>
          <p:nvPr/>
        </p:nvSpPr>
        <p:spPr>
          <a:xfrm>
            <a:off x="4951476" y="4355721"/>
            <a:ext cx="2671572" cy="1327082"/>
          </a:xfrm>
          <a:prstGeom prst="rect">
            <a:avLst/>
          </a:prstGeom>
        </p:spPr>
        <p:txBody>
          <a:bodyPr vert="horz" wrap="square" lIns="0" tIns="0" rIns="0" bIns="0" rtlCol="0">
            <a:spAutoFit/>
          </a:bodyPr>
          <a:lstStyle/>
          <a:p>
            <a:pPr marL="254508" marR="0">
              <a:lnSpc>
                <a:spcPts val="2648"/>
              </a:lnSpc>
              <a:spcBef>
                <a:spcPct val="0"/>
              </a:spcBef>
              <a:spcAft>
                <a:spcPct val="0"/>
              </a:spcAft>
            </a:pPr>
            <a:r>
              <a:rPr sz="2000" b="1">
                <a:solidFill>
                  <a:srgbClr val="404040"/>
                </a:solidFill>
                <a:latin typeface="LJLUDT+MicrosoftYaHei-Bold"/>
                <a:cs typeface="LJLUDT+MicrosoftYaHei-Bold"/>
              </a:rPr>
              <a:t>油脂较多，污血</a:t>
            </a:r>
          </a:p>
          <a:p>
            <a:pPr marL="0" marR="0">
              <a:lnSpc>
                <a:spcPts val="2401"/>
              </a:lnSpc>
              <a:spcBef>
                <a:spcPct val="0"/>
              </a:spcBef>
              <a:spcAft>
                <a:spcPct val="0"/>
              </a:spcAft>
            </a:pPr>
            <a:r>
              <a:rPr sz="2000" b="1">
                <a:solidFill>
                  <a:srgbClr val="404040"/>
                </a:solidFill>
                <a:latin typeface="LJLUDT+MicrosoftYaHei-Bold"/>
                <a:cs typeface="LJLUDT+MicrosoftYaHei-Bold"/>
              </a:rPr>
              <a:t>可能有寄生虫、兽药</a:t>
            </a:r>
          </a:p>
          <a:p>
            <a:pPr marL="890015" marR="0">
              <a:lnSpc>
                <a:spcPts val="2400"/>
              </a:lnSpc>
              <a:spcBef>
                <a:spcPct val="0"/>
              </a:spcBef>
              <a:spcAft>
                <a:spcPct val="0"/>
              </a:spcAft>
            </a:pPr>
            <a:r>
              <a:rPr sz="2000" b="1">
                <a:solidFill>
                  <a:srgbClr val="404040"/>
                </a:solidFill>
                <a:latin typeface="LJLUDT+MicrosoftYaHei-Bold"/>
                <a:cs typeface="LJLUDT+MicrosoftYaHei-Bold"/>
              </a:rPr>
              <a:t>残留</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385572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GLQRNV+MicrosoftYaHei-Bold"/>
                <a:cs typeface="GLQRNV+MicrosoftYaHei-Bold"/>
              </a:rPr>
              <a:t>设施、工器具分区分色：</a:t>
            </a:r>
          </a:p>
        </p:txBody>
      </p:sp>
      <p:sp>
        <p:nvSpPr>
          <p:cNvPr id="4" name="object 4"/>
          <p:cNvSpPr txBox="1"/>
          <p:nvPr/>
        </p:nvSpPr>
        <p:spPr>
          <a:xfrm>
            <a:off x="2140330" y="1598781"/>
            <a:ext cx="1830323"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FFFFFF"/>
                </a:solidFill>
                <a:latin typeface="GLQRNV+MicrosoftYaHei-Bold"/>
                <a:cs typeface="GLQRNV+MicrosoftYaHei-Bold"/>
              </a:rPr>
              <a:t>洗菜池</a:t>
            </a:r>
          </a:p>
        </p:txBody>
      </p:sp>
      <p:sp>
        <p:nvSpPr>
          <p:cNvPr id="5" name="object 5"/>
          <p:cNvSpPr txBox="1"/>
          <p:nvPr/>
        </p:nvSpPr>
        <p:spPr>
          <a:xfrm>
            <a:off x="5489194" y="1598781"/>
            <a:ext cx="1830323"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FFFFFF"/>
                </a:solidFill>
                <a:latin typeface="GLQRNV+MicrosoftYaHei-Bold"/>
                <a:cs typeface="GLQRNV+MicrosoftYaHei-Bold"/>
              </a:rPr>
              <a:t>洗肉池</a:t>
            </a:r>
          </a:p>
        </p:txBody>
      </p:sp>
      <p:sp>
        <p:nvSpPr>
          <p:cNvPr id="6" name="object 6"/>
          <p:cNvSpPr txBox="1"/>
          <p:nvPr/>
        </p:nvSpPr>
        <p:spPr>
          <a:xfrm>
            <a:off x="8837930" y="1598781"/>
            <a:ext cx="1830323" cy="1146647"/>
          </a:xfrm>
          <a:prstGeom prst="rect">
            <a:avLst/>
          </a:prstGeom>
        </p:spPr>
        <p:txBody>
          <a:bodyPr vert="horz" wrap="square" lIns="0" tIns="0" rIns="0" bIns="0" rtlCol="0">
            <a:spAutoFit/>
          </a:bodyPr>
          <a:lstStyle/>
          <a:p>
            <a:pPr marL="0" marR="0">
              <a:lnSpc>
                <a:spcPts val="4228"/>
              </a:lnSpc>
              <a:spcBef>
                <a:spcPct val="0"/>
              </a:spcBef>
              <a:spcAft>
                <a:spcPct val="0"/>
              </a:spcAft>
            </a:pPr>
            <a:r>
              <a:rPr sz="3200" b="1">
                <a:solidFill>
                  <a:srgbClr val="FFFFFF"/>
                </a:solidFill>
                <a:latin typeface="GLQRNV+MicrosoftYaHei-Bold"/>
                <a:cs typeface="GLQRNV+MicrosoftYaHei-Bold"/>
              </a:rPr>
              <a:t>水产池</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694639" y="398976"/>
            <a:ext cx="385572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595959"/>
                </a:solidFill>
                <a:latin typeface="DPVTWP+MicrosoftYaHei-Bold"/>
                <a:cs typeface="DPVTWP+MicrosoftYaHei-Bold"/>
              </a:rPr>
              <a:t>设施、工器具分区分色：</a:t>
            </a:r>
          </a:p>
        </p:txBody>
      </p:sp>
      <p:sp>
        <p:nvSpPr>
          <p:cNvPr id="4" name="object 4"/>
          <p:cNvSpPr txBox="1"/>
          <p:nvPr/>
        </p:nvSpPr>
        <p:spPr>
          <a:xfrm>
            <a:off x="1997710" y="3377567"/>
            <a:ext cx="1655063" cy="717308"/>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00B050"/>
                </a:solidFill>
                <a:latin typeface="DPVTWP+MicrosoftYaHei-Bold"/>
                <a:cs typeface="DPVTWP+MicrosoftYaHei-Bold"/>
              </a:rPr>
              <a:t>植物类食材</a:t>
            </a:r>
          </a:p>
        </p:txBody>
      </p:sp>
      <p:sp>
        <p:nvSpPr>
          <p:cNvPr id="5" name="object 5"/>
          <p:cNvSpPr txBox="1"/>
          <p:nvPr/>
        </p:nvSpPr>
        <p:spPr>
          <a:xfrm>
            <a:off x="5324221" y="3377567"/>
            <a:ext cx="1909876" cy="717308"/>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FF0000"/>
                </a:solidFill>
                <a:latin typeface="DPVTWP+MicrosoftYaHei-Bold"/>
                <a:cs typeface="DPVTWP+MicrosoftYaHei-Bold"/>
              </a:rPr>
              <a:t>畜禽肉类食材</a:t>
            </a:r>
          </a:p>
        </p:txBody>
      </p:sp>
      <p:sp>
        <p:nvSpPr>
          <p:cNvPr id="6" name="object 6"/>
          <p:cNvSpPr txBox="1"/>
          <p:nvPr/>
        </p:nvSpPr>
        <p:spPr>
          <a:xfrm>
            <a:off x="8655050" y="3377567"/>
            <a:ext cx="2164689" cy="717308"/>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0070C0"/>
                </a:solidFill>
                <a:latin typeface="DPVTWP+MicrosoftYaHei-Bold"/>
                <a:cs typeface="DPVTWP+MicrosoftYaHei-Bold"/>
              </a:rPr>
              <a:t>水产海产类食材</a:t>
            </a:r>
          </a:p>
        </p:txBody>
      </p:sp>
      <p:sp>
        <p:nvSpPr>
          <p:cNvPr id="7" name="object 7"/>
          <p:cNvSpPr txBox="1"/>
          <p:nvPr/>
        </p:nvSpPr>
        <p:spPr>
          <a:xfrm>
            <a:off x="5715253" y="5786774"/>
            <a:ext cx="114452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984807"/>
                </a:solidFill>
                <a:latin typeface="DPVTWP+MicrosoftYaHei-Bold"/>
                <a:cs typeface="DPVTWP+MicrosoftYaHei-Bold"/>
              </a:rPr>
              <a:t>调味品</a:t>
            </a:r>
          </a:p>
        </p:txBody>
      </p:sp>
      <p:sp>
        <p:nvSpPr>
          <p:cNvPr id="8" name="object 8"/>
          <p:cNvSpPr txBox="1"/>
          <p:nvPr/>
        </p:nvSpPr>
        <p:spPr>
          <a:xfrm>
            <a:off x="9168130" y="5786774"/>
            <a:ext cx="114452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00"/>
                </a:solidFill>
                <a:latin typeface="DPVTWP+MicrosoftYaHei-Bold"/>
                <a:cs typeface="DPVTWP+MicrosoftYaHei-Bold"/>
              </a:rPr>
              <a:t>食用油</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EOEAGF+MicrosoftYaHei-Bold"/>
                <a:cs typeface="EOEAGF+MicrosoftYaHei-Bold"/>
              </a:rPr>
              <a:t>基本要求</a:t>
            </a:r>
          </a:p>
        </p:txBody>
      </p:sp>
      <p:sp>
        <p:nvSpPr>
          <p:cNvPr id="4" name="object 4"/>
          <p:cNvSpPr txBox="1"/>
          <p:nvPr/>
        </p:nvSpPr>
        <p:spPr>
          <a:xfrm>
            <a:off x="1406652" y="1533558"/>
            <a:ext cx="475994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TIKVWW+Wingdings-Regular"/>
                <a:cs typeface="TIKVWW+Wingdings-Regular"/>
              </a:rPr>
              <a:t>➢</a:t>
            </a:r>
            <a:r>
              <a:rPr sz="1600" spc="584">
                <a:solidFill>
                  <a:srgbClr val="000000"/>
                </a:solidFill>
                <a:latin typeface="Times New Roman"/>
                <a:cs typeface="Times New Roman"/>
              </a:rPr>
              <a:t> </a:t>
            </a:r>
            <a:r>
              <a:rPr sz="1600">
                <a:solidFill>
                  <a:srgbClr val="000000"/>
                </a:solidFill>
                <a:latin typeface="CTHVFP+MicrosoftYaHei"/>
                <a:cs typeface="CTHVFP+MicrosoftYaHei"/>
              </a:rPr>
              <a:t>加工制作食品过程中，不得存在下列行为：</a:t>
            </a:r>
          </a:p>
        </p:txBody>
      </p:sp>
      <p:sp>
        <p:nvSpPr>
          <p:cNvPr id="5" name="object 5"/>
          <p:cNvSpPr txBox="1"/>
          <p:nvPr/>
        </p:nvSpPr>
        <p:spPr>
          <a:xfrm>
            <a:off x="1406652" y="1929798"/>
            <a:ext cx="359283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使用非食品原料加工制作食品；</a:t>
            </a:r>
          </a:p>
        </p:txBody>
      </p:sp>
      <p:sp>
        <p:nvSpPr>
          <p:cNvPr id="6" name="object 6"/>
          <p:cNvSpPr txBox="1"/>
          <p:nvPr/>
        </p:nvSpPr>
        <p:spPr>
          <a:xfrm>
            <a:off x="1406652" y="2295558"/>
            <a:ext cx="8031440" cy="93815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在食品中添加食品添加剂以外的化学物质和其他可能危害人体健康的物质；</a:t>
            </a:r>
          </a:p>
          <a:p>
            <a:pPr marL="0" marR="0">
              <a:lnSpc>
                <a:spcPts val="2109"/>
              </a:lnSpc>
              <a:spcBef>
                <a:spcPts val="77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使用回收食品作为原料，再次加工制作食品；</a:t>
            </a:r>
          </a:p>
        </p:txBody>
      </p:sp>
      <p:sp>
        <p:nvSpPr>
          <p:cNvPr id="7" name="object 7"/>
          <p:cNvSpPr txBox="1"/>
          <p:nvPr/>
        </p:nvSpPr>
        <p:spPr>
          <a:xfrm>
            <a:off x="1406652" y="3027332"/>
            <a:ext cx="429416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UBMWQO+ArialMT"/>
                <a:cs typeface="UBMWQO+ArialMT"/>
              </a:rPr>
              <a:t>•</a:t>
            </a:r>
            <a:r>
              <a:rPr sz="1600" spc="1296">
                <a:solidFill>
                  <a:srgbClr val="FF0000"/>
                </a:solidFill>
                <a:latin typeface="Times New Roman"/>
                <a:cs typeface="Times New Roman"/>
              </a:rPr>
              <a:t> </a:t>
            </a:r>
            <a:r>
              <a:rPr sz="1600">
                <a:solidFill>
                  <a:srgbClr val="FF0000"/>
                </a:solidFill>
                <a:latin typeface="CTHVFP+MicrosoftYaHei"/>
                <a:cs typeface="CTHVFP+MicrosoftYaHei"/>
              </a:rPr>
              <a:t>使用超过保质期的食品、食品添加剂</a:t>
            </a:r>
            <a:r>
              <a:rPr sz="1600">
                <a:solidFill>
                  <a:srgbClr val="000000"/>
                </a:solidFill>
                <a:latin typeface="CTHVFP+MicrosoftYaHei"/>
                <a:cs typeface="CTHVFP+MicrosoftYaHei"/>
              </a:rPr>
              <a:t>；</a:t>
            </a:r>
          </a:p>
        </p:txBody>
      </p:sp>
      <p:sp>
        <p:nvSpPr>
          <p:cNvPr id="8" name="object 8"/>
          <p:cNvSpPr txBox="1"/>
          <p:nvPr/>
        </p:nvSpPr>
        <p:spPr>
          <a:xfrm>
            <a:off x="1406652" y="3393092"/>
            <a:ext cx="3825926"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超范围、超限量使用食品添加剂；</a:t>
            </a:r>
          </a:p>
        </p:txBody>
      </p:sp>
      <p:sp>
        <p:nvSpPr>
          <p:cNvPr id="9" name="object 9"/>
          <p:cNvSpPr txBox="1"/>
          <p:nvPr/>
        </p:nvSpPr>
        <p:spPr>
          <a:xfrm>
            <a:off x="1406652" y="3758852"/>
            <a:ext cx="10372187" cy="9384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使用腐败变质、油脂酸败、霉变生虫、污秽不洁、混有异物、掺假掺杂或者感官性状异常的食品、</a:t>
            </a:r>
          </a:p>
          <a:p>
            <a:pPr marL="286512" marR="0">
              <a:lnSpc>
                <a:spcPts val="2106"/>
              </a:lnSpc>
              <a:spcBef>
                <a:spcPts val="776"/>
              </a:spcBef>
              <a:spcAft>
                <a:spcPct val="0"/>
              </a:spcAft>
            </a:pPr>
            <a:r>
              <a:rPr sz="1600">
                <a:solidFill>
                  <a:srgbClr val="000000"/>
                </a:solidFill>
                <a:latin typeface="CTHVFP+MicrosoftYaHei"/>
                <a:cs typeface="CTHVFP+MicrosoftYaHei"/>
              </a:rPr>
              <a:t>食品添加剂；</a:t>
            </a:r>
          </a:p>
        </p:txBody>
      </p:sp>
      <p:sp>
        <p:nvSpPr>
          <p:cNvPr id="10" name="object 10"/>
          <p:cNvSpPr txBox="1"/>
          <p:nvPr/>
        </p:nvSpPr>
        <p:spPr>
          <a:xfrm>
            <a:off x="1406652" y="4490753"/>
            <a:ext cx="6862698" cy="93807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使用被包装材料、容器、运输工具等污染的食品、食品添加剂；</a:t>
            </a:r>
          </a:p>
          <a:p>
            <a:pPr marL="0" marR="0">
              <a:lnSpc>
                <a:spcPts val="2106"/>
              </a:lnSpc>
              <a:spcBef>
                <a:spcPts val="773"/>
              </a:spcBef>
              <a:spcAft>
                <a:spcPct val="0"/>
              </a:spcAft>
            </a:pPr>
            <a:r>
              <a:rPr sz="1600">
                <a:solidFill>
                  <a:srgbClr val="FF0000"/>
                </a:solidFill>
                <a:latin typeface="UBMWQO+ArialMT"/>
                <a:cs typeface="UBMWQO+ArialMT"/>
              </a:rPr>
              <a:t>•</a:t>
            </a:r>
            <a:r>
              <a:rPr sz="1600" spc="1296">
                <a:solidFill>
                  <a:srgbClr val="FF0000"/>
                </a:solidFill>
                <a:latin typeface="Times New Roman"/>
                <a:cs typeface="Times New Roman"/>
              </a:rPr>
              <a:t> </a:t>
            </a:r>
            <a:r>
              <a:rPr sz="1600">
                <a:solidFill>
                  <a:srgbClr val="FF0000"/>
                </a:solidFill>
                <a:latin typeface="CTHVFP+MicrosoftYaHei"/>
                <a:cs typeface="CTHVFP+MicrosoftYaHei"/>
              </a:rPr>
              <a:t>使用无标签的预包装食品、食品添加剂</a:t>
            </a:r>
            <a:r>
              <a:rPr sz="1600">
                <a:solidFill>
                  <a:srgbClr val="000000"/>
                </a:solidFill>
                <a:latin typeface="CTHVFP+MicrosoftYaHei"/>
                <a:cs typeface="CTHVFP+MicrosoftYaHei"/>
              </a:rPr>
              <a:t>；</a:t>
            </a:r>
          </a:p>
        </p:txBody>
      </p:sp>
      <p:sp>
        <p:nvSpPr>
          <p:cNvPr id="11" name="object 11"/>
          <p:cNvSpPr txBox="1"/>
          <p:nvPr/>
        </p:nvSpPr>
        <p:spPr>
          <a:xfrm>
            <a:off x="1406652" y="5221951"/>
            <a:ext cx="7099403" cy="1304439"/>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FF0000"/>
                </a:solidFill>
                <a:latin typeface="UBMWQO+ArialMT"/>
                <a:cs typeface="UBMWQO+ArialMT"/>
              </a:rPr>
              <a:t>•</a:t>
            </a:r>
            <a:r>
              <a:rPr sz="1600" spc="1296">
                <a:solidFill>
                  <a:srgbClr val="FF0000"/>
                </a:solidFill>
                <a:latin typeface="Times New Roman"/>
                <a:cs typeface="Times New Roman"/>
              </a:rPr>
              <a:t> </a:t>
            </a:r>
            <a:r>
              <a:rPr sz="1600">
                <a:solidFill>
                  <a:srgbClr val="FF0000"/>
                </a:solidFill>
                <a:latin typeface="CTHVFP+MicrosoftYaHei"/>
                <a:cs typeface="CTHVFP+MicrosoftYaHei"/>
              </a:rPr>
              <a:t>使用国家为防病等特殊需要明令禁止经营的食品（如织纹螺等）</a:t>
            </a:r>
            <a:r>
              <a:rPr sz="1600">
                <a:solidFill>
                  <a:srgbClr val="000000"/>
                </a:solidFill>
                <a:latin typeface="CTHVFP+MicrosoftYaHei"/>
                <a:cs typeface="CTHVFP+MicrosoftYaHei"/>
              </a:rPr>
              <a:t>；</a:t>
            </a:r>
          </a:p>
          <a:p>
            <a:pPr marL="0" marR="0">
              <a:lnSpc>
                <a:spcPts val="2106"/>
              </a:lnSpc>
              <a:spcBef>
                <a:spcPts val="775"/>
              </a:spcBef>
              <a:spcAft>
                <a:spcPct val="0"/>
              </a:spcAft>
            </a:pPr>
            <a:r>
              <a:rPr sz="1600">
                <a:solidFill>
                  <a:srgbClr val="FF0000"/>
                </a:solidFill>
                <a:latin typeface="UBMWQO+ArialMT"/>
                <a:cs typeface="UBMWQO+ArialMT"/>
              </a:rPr>
              <a:t>•</a:t>
            </a:r>
            <a:r>
              <a:rPr sz="1600" spc="1296">
                <a:solidFill>
                  <a:srgbClr val="FF0000"/>
                </a:solidFill>
                <a:latin typeface="Times New Roman"/>
                <a:cs typeface="Times New Roman"/>
              </a:rPr>
              <a:t> </a:t>
            </a:r>
            <a:r>
              <a:rPr sz="1600">
                <a:solidFill>
                  <a:srgbClr val="FF0000"/>
                </a:solidFill>
                <a:latin typeface="CTHVFP+MicrosoftYaHei"/>
                <a:cs typeface="CTHVFP+MicrosoftYaHei"/>
              </a:rPr>
              <a:t>在食品中添加药品（按照传统既是食品又是中药材的物质除外）</a:t>
            </a:r>
            <a:r>
              <a:rPr sz="1600">
                <a:solidFill>
                  <a:srgbClr val="000000"/>
                </a:solidFill>
                <a:latin typeface="CTHVFP+MicrosoftYaHei"/>
                <a:cs typeface="CTHVFP+MicrosoftYaHei"/>
              </a:rPr>
              <a:t>；</a:t>
            </a:r>
          </a:p>
          <a:p>
            <a:pPr marL="0" marR="0">
              <a:lnSpc>
                <a:spcPts val="2106"/>
              </a:lnSpc>
              <a:spcBef>
                <a:spcPts val="773"/>
              </a:spcBef>
              <a:spcAft>
                <a:spcPct val="0"/>
              </a:spcAft>
            </a:pPr>
            <a:r>
              <a:rPr sz="1600">
                <a:solidFill>
                  <a:srgbClr val="000000"/>
                </a:solidFill>
                <a:latin typeface="UBMWQO+ArialMT"/>
                <a:cs typeface="UBMWQO+ArialMT"/>
              </a:rPr>
              <a:t>•</a:t>
            </a:r>
            <a:r>
              <a:rPr sz="1600" spc="1296">
                <a:solidFill>
                  <a:srgbClr val="000000"/>
                </a:solidFill>
                <a:latin typeface="Times New Roman"/>
                <a:cs typeface="Times New Roman"/>
              </a:rPr>
              <a:t> </a:t>
            </a:r>
            <a:r>
              <a:rPr sz="1600">
                <a:solidFill>
                  <a:srgbClr val="000000"/>
                </a:solidFill>
                <a:latin typeface="CTHVFP+MicrosoftYaHei"/>
                <a:cs typeface="CTHVFP+MicrosoftYaHei"/>
              </a:rPr>
              <a:t>法律法规禁止的其他加工制作行为。</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0672"/>
            <a:ext cx="19827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PWUBKE+MicrosoftYaHei-Bold"/>
                <a:cs typeface="PWUBKE+MicrosoftYaHei-Bold"/>
              </a:rPr>
              <a:t>食品处理区</a:t>
            </a:r>
          </a:p>
        </p:txBody>
      </p:sp>
      <p:sp>
        <p:nvSpPr>
          <p:cNvPr id="4" name="object 4"/>
          <p:cNvSpPr txBox="1"/>
          <p:nvPr/>
        </p:nvSpPr>
        <p:spPr>
          <a:xfrm>
            <a:off x="1003096" y="1972567"/>
            <a:ext cx="11602716" cy="2036149"/>
          </a:xfrm>
          <a:prstGeom prst="rect">
            <a:avLst/>
          </a:prstGeom>
        </p:spPr>
        <p:txBody>
          <a:bodyPr vert="horz" wrap="square" lIns="0" tIns="0" rIns="0" bIns="0" rtlCol="0">
            <a:spAutoFit/>
          </a:bodyPr>
          <a:lstStyle/>
          <a:p>
            <a:pPr marL="0" marR="0">
              <a:lnSpc>
                <a:spcPts val="2111"/>
              </a:lnSpc>
              <a:spcBef>
                <a:spcPct val="0"/>
              </a:spcBef>
              <a:spcAft>
                <a:spcPct val="0"/>
              </a:spcAft>
            </a:pPr>
            <a:r>
              <a:rPr sz="1600">
                <a:solidFill>
                  <a:srgbClr val="000000"/>
                </a:solidFill>
                <a:latin typeface="AFIPTU+Wingdings-Regular"/>
                <a:cs typeface="AFIPTU+Wingdings-Regular"/>
              </a:rPr>
              <a:t>➢</a:t>
            </a:r>
            <a:r>
              <a:rPr sz="1600" spc="584">
                <a:solidFill>
                  <a:srgbClr val="000000"/>
                </a:solidFill>
                <a:latin typeface="Times New Roman"/>
                <a:cs typeface="Times New Roman"/>
              </a:rPr>
              <a:t> </a:t>
            </a:r>
            <a:r>
              <a:rPr sz="1600" b="1" u="sng">
                <a:solidFill>
                  <a:srgbClr val="000000"/>
                </a:solidFill>
                <a:latin typeface="PWUBKE+MicrosoftYaHei-Bold"/>
                <a:cs typeface="PWUBKE+MicrosoftYaHei-Bold"/>
              </a:rPr>
              <a:t>清洁操作区</a:t>
            </a:r>
            <a:r>
              <a:rPr sz="1600">
                <a:solidFill>
                  <a:srgbClr val="000000"/>
                </a:solidFill>
                <a:latin typeface="LMIGBD+MicrosoftYaHei"/>
                <a:cs typeface="LMIGBD+MicrosoftYaHei"/>
              </a:rPr>
              <a:t>：指为防止食品受到污染，清洁程度要求较高的加工制作区域，包括专间、专用操作区。</a:t>
            </a:r>
          </a:p>
          <a:p>
            <a:pPr marL="0" marR="0">
              <a:lnSpc>
                <a:spcPts val="2106"/>
              </a:lnSpc>
              <a:spcBef>
                <a:spcPts val="1785"/>
              </a:spcBef>
              <a:spcAft>
                <a:spcPct val="0"/>
              </a:spcAft>
            </a:pPr>
            <a:r>
              <a:rPr sz="1600">
                <a:solidFill>
                  <a:srgbClr val="FF0000"/>
                </a:solidFill>
                <a:latin typeface="VQTUNU+MicrosoftYaHei"/>
                <a:cs typeface="VQTUNU+MicrosoftYaHei"/>
              </a:rPr>
              <a:t>a)</a:t>
            </a:r>
            <a:r>
              <a:rPr sz="1600" spc="873">
                <a:solidFill>
                  <a:srgbClr val="FF0000"/>
                </a:solidFill>
                <a:latin typeface="Times New Roman"/>
                <a:cs typeface="Times New Roman"/>
              </a:rPr>
              <a:t> </a:t>
            </a:r>
            <a:r>
              <a:rPr sz="1600">
                <a:solidFill>
                  <a:srgbClr val="FF0000"/>
                </a:solidFill>
                <a:latin typeface="LMIGBD+MicrosoftYaHei"/>
                <a:cs typeface="LMIGBD+MicrosoftYaHei"/>
              </a:rPr>
              <a:t>专间</a:t>
            </a:r>
            <a:r>
              <a:rPr sz="1600">
                <a:solidFill>
                  <a:srgbClr val="000000"/>
                </a:solidFill>
                <a:latin typeface="LMIGBD+MicrosoftYaHei"/>
                <a:cs typeface="LMIGBD+MicrosoftYaHei"/>
              </a:rPr>
              <a:t>：指处理或短时间存放直接入口食品的专用加工制作间，包括</a:t>
            </a:r>
            <a:r>
              <a:rPr sz="1600">
                <a:solidFill>
                  <a:srgbClr val="FF0000"/>
                </a:solidFill>
                <a:latin typeface="LMIGBD+MicrosoftYaHei"/>
                <a:cs typeface="LMIGBD+MicrosoftYaHei"/>
              </a:rPr>
              <a:t>冷食间、生食间、裱花间</a:t>
            </a:r>
            <a:r>
              <a:rPr sz="1600">
                <a:solidFill>
                  <a:srgbClr val="000000"/>
                </a:solidFill>
                <a:latin typeface="LMIGBD+MicrosoftYaHei"/>
                <a:cs typeface="LMIGBD+MicrosoftYaHei"/>
              </a:rPr>
              <a:t>等。</a:t>
            </a:r>
          </a:p>
          <a:p>
            <a:pPr marL="0" marR="0">
              <a:lnSpc>
                <a:spcPts val="2106"/>
              </a:lnSpc>
              <a:spcBef>
                <a:spcPts val="1733"/>
              </a:spcBef>
              <a:spcAft>
                <a:spcPct val="0"/>
              </a:spcAft>
            </a:pPr>
            <a:r>
              <a:rPr sz="1600">
                <a:solidFill>
                  <a:srgbClr val="FF0000"/>
                </a:solidFill>
                <a:latin typeface="VQTUNU+MicrosoftYaHei"/>
                <a:cs typeface="VQTUNU+MicrosoftYaHei"/>
              </a:rPr>
              <a:t>b)</a:t>
            </a:r>
            <a:r>
              <a:rPr sz="1600" spc="746">
                <a:solidFill>
                  <a:srgbClr val="FF0000"/>
                </a:solidFill>
                <a:latin typeface="Times New Roman"/>
                <a:cs typeface="Times New Roman"/>
              </a:rPr>
              <a:t> </a:t>
            </a:r>
            <a:r>
              <a:rPr sz="1600">
                <a:solidFill>
                  <a:srgbClr val="FF0000"/>
                </a:solidFill>
                <a:latin typeface="LMIGBD+MicrosoftYaHei"/>
                <a:cs typeface="LMIGBD+MicrosoftYaHei"/>
              </a:rPr>
              <a:t>专用操作区</a:t>
            </a:r>
            <a:r>
              <a:rPr sz="1600">
                <a:solidFill>
                  <a:srgbClr val="000000"/>
                </a:solidFill>
                <a:latin typeface="LMIGBD+MicrosoftYaHei"/>
                <a:cs typeface="LMIGBD+MicrosoftYaHei"/>
              </a:rPr>
              <a:t>：指处理或短时间存放直接入口食品的专用加工制作区域，包括</a:t>
            </a:r>
            <a:r>
              <a:rPr sz="1600">
                <a:solidFill>
                  <a:srgbClr val="FF0000"/>
                </a:solidFill>
                <a:latin typeface="LMIGBD+MicrosoftYaHei"/>
                <a:cs typeface="LMIGBD+MicrosoftYaHei"/>
              </a:rPr>
              <a:t>现榨果蔬汁加工制作区、果蔬拼盘</a:t>
            </a:r>
          </a:p>
          <a:p>
            <a:pPr marL="342849" marR="0">
              <a:lnSpc>
                <a:spcPts val="2106"/>
              </a:lnSpc>
              <a:spcBef>
                <a:spcPts val="1733"/>
              </a:spcBef>
              <a:spcAft>
                <a:spcPct val="0"/>
              </a:spcAft>
            </a:pPr>
            <a:r>
              <a:rPr sz="1600">
                <a:solidFill>
                  <a:srgbClr val="FF0000"/>
                </a:solidFill>
                <a:latin typeface="LMIGBD+MicrosoftYaHei"/>
                <a:cs typeface="LMIGBD+MicrosoftYaHei"/>
              </a:rPr>
              <a:t>加工制作区、备餐区</a:t>
            </a:r>
            <a:r>
              <a:rPr sz="1600">
                <a:solidFill>
                  <a:srgbClr val="000000"/>
                </a:solidFill>
                <a:latin typeface="LMIGBD+MicrosoftYaHei"/>
                <a:cs typeface="LMIGBD+MicrosoftYaHei"/>
              </a:rPr>
              <a:t>（指暂时放置、整理、分发成品的区域）等。</a:t>
            </a:r>
          </a:p>
        </p:txBody>
      </p:sp>
      <p:sp>
        <p:nvSpPr>
          <p:cNvPr id="5" name="object 5"/>
          <p:cNvSpPr txBox="1"/>
          <p:nvPr/>
        </p:nvSpPr>
        <p:spPr>
          <a:xfrm>
            <a:off x="1003096" y="3923922"/>
            <a:ext cx="11772457" cy="1060535"/>
          </a:xfrm>
          <a:prstGeom prst="rect">
            <a:avLst/>
          </a:prstGeom>
        </p:spPr>
        <p:txBody>
          <a:bodyPr vert="horz" wrap="square" lIns="0" tIns="0" rIns="0" bIns="0" rtlCol="0">
            <a:spAutoFit/>
          </a:bodyPr>
          <a:lstStyle/>
          <a:p>
            <a:pPr marL="0" marR="0">
              <a:lnSpc>
                <a:spcPts val="2111"/>
              </a:lnSpc>
              <a:spcBef>
                <a:spcPct val="0"/>
              </a:spcBef>
              <a:spcAft>
                <a:spcPct val="0"/>
              </a:spcAft>
            </a:pPr>
            <a:r>
              <a:rPr sz="1600">
                <a:solidFill>
                  <a:srgbClr val="000000"/>
                </a:solidFill>
                <a:latin typeface="AFIPTU+Wingdings-Regular"/>
                <a:cs typeface="AFIPTU+Wingdings-Regular"/>
              </a:rPr>
              <a:t>➢</a:t>
            </a:r>
            <a:r>
              <a:rPr sz="1600" spc="584">
                <a:solidFill>
                  <a:srgbClr val="000000"/>
                </a:solidFill>
                <a:latin typeface="Times New Roman"/>
                <a:cs typeface="Times New Roman"/>
              </a:rPr>
              <a:t> </a:t>
            </a:r>
            <a:r>
              <a:rPr sz="1600" b="1" u="sng">
                <a:solidFill>
                  <a:srgbClr val="000000"/>
                </a:solidFill>
                <a:latin typeface="PWUBKE+MicrosoftYaHei-Bold"/>
                <a:cs typeface="PWUBKE+MicrosoftYaHei-Bold"/>
              </a:rPr>
              <a:t>准清洁操作区</a:t>
            </a:r>
            <a:r>
              <a:rPr sz="1600">
                <a:solidFill>
                  <a:srgbClr val="000000"/>
                </a:solidFill>
                <a:latin typeface="LMIGBD+MicrosoftYaHei"/>
                <a:cs typeface="LMIGBD+MicrosoftYaHei"/>
              </a:rPr>
              <a:t>：指清洁程度要求次于清洁操作区的加工制作区域，包括烹饪区、餐用具保洁区。</a:t>
            </a:r>
          </a:p>
          <a:p>
            <a:pPr marL="0" marR="0">
              <a:lnSpc>
                <a:spcPts val="2111"/>
              </a:lnSpc>
              <a:spcBef>
                <a:spcPts val="1778"/>
              </a:spcBef>
              <a:spcAft>
                <a:spcPct val="0"/>
              </a:spcAft>
            </a:pPr>
            <a:r>
              <a:rPr sz="1600">
                <a:solidFill>
                  <a:srgbClr val="000000"/>
                </a:solidFill>
                <a:latin typeface="AFIPTU+Wingdings-Regular"/>
                <a:cs typeface="AFIPTU+Wingdings-Regular"/>
              </a:rPr>
              <a:t>➢</a:t>
            </a:r>
            <a:r>
              <a:rPr sz="1600" spc="584">
                <a:solidFill>
                  <a:srgbClr val="000000"/>
                </a:solidFill>
                <a:latin typeface="Times New Roman"/>
                <a:cs typeface="Times New Roman"/>
              </a:rPr>
              <a:t> </a:t>
            </a:r>
            <a:r>
              <a:rPr sz="1600" b="1" u="sng">
                <a:solidFill>
                  <a:srgbClr val="000000"/>
                </a:solidFill>
                <a:latin typeface="PWUBKE+MicrosoftYaHei-Bold"/>
                <a:cs typeface="PWUBKE+MicrosoftYaHei-Bold"/>
              </a:rPr>
              <a:t>一般操作区</a:t>
            </a:r>
            <a:r>
              <a:rPr sz="1600">
                <a:solidFill>
                  <a:srgbClr val="000000"/>
                </a:solidFill>
                <a:latin typeface="LMIGBD+MicrosoftYaHei"/>
                <a:cs typeface="LMIGBD+MicrosoftYaHei"/>
              </a:rPr>
              <a:t>：指其他处理食品和餐用具的区域，包括粗加工制作区、切配区、餐用具清洗消毒区和食品库房等。</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863469" y="590637"/>
            <a:ext cx="826008" cy="1923900"/>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冬</a:t>
            </a:r>
          </a:p>
          <a:p>
            <a:pPr marL="0" marR="0">
              <a:lnSpc>
                <a:spcPts val="2604"/>
              </a:lnSpc>
              <a:spcBef>
                <a:spcPct val="0"/>
              </a:spcBef>
              <a:spcAft>
                <a:spcPct val="0"/>
              </a:spcAft>
            </a:pPr>
            <a:r>
              <a:rPr sz="2600" b="1">
                <a:solidFill>
                  <a:srgbClr val="000000"/>
                </a:solidFill>
                <a:latin typeface="ISGLNI+MicrosoftYaHei-Bold"/>
                <a:cs typeface="ISGLNI+MicrosoftYaHei-Bold"/>
              </a:rPr>
              <a:t>虫</a:t>
            </a:r>
          </a:p>
          <a:p>
            <a:pPr marL="0" marR="0">
              <a:lnSpc>
                <a:spcPts val="2604"/>
              </a:lnSpc>
              <a:spcBef>
                <a:spcPct val="0"/>
              </a:spcBef>
              <a:spcAft>
                <a:spcPct val="0"/>
              </a:spcAft>
            </a:pPr>
            <a:r>
              <a:rPr sz="2600" b="1">
                <a:solidFill>
                  <a:srgbClr val="000000"/>
                </a:solidFill>
                <a:latin typeface="ISGLNI+MicrosoftYaHei-Bold"/>
                <a:cs typeface="ISGLNI+MicrosoftYaHei-Bold"/>
              </a:rPr>
              <a:t>夏</a:t>
            </a:r>
          </a:p>
          <a:p>
            <a:pPr marL="0" marR="0">
              <a:lnSpc>
                <a:spcPts val="2604"/>
              </a:lnSpc>
              <a:spcBef>
                <a:spcPct val="0"/>
              </a:spcBef>
              <a:spcAft>
                <a:spcPct val="0"/>
              </a:spcAft>
            </a:pPr>
            <a:r>
              <a:rPr sz="2600" b="1">
                <a:solidFill>
                  <a:srgbClr val="000000"/>
                </a:solidFill>
                <a:latin typeface="ISGLNI+MicrosoftYaHei-Bold"/>
                <a:cs typeface="ISGLNI+MicrosoftYaHei-Bold"/>
              </a:rPr>
              <a:t>草</a:t>
            </a:r>
          </a:p>
        </p:txBody>
      </p:sp>
      <p:sp>
        <p:nvSpPr>
          <p:cNvPr id="4" name="object 4"/>
          <p:cNvSpPr txBox="1"/>
          <p:nvPr/>
        </p:nvSpPr>
        <p:spPr>
          <a:xfrm>
            <a:off x="11074272" y="590637"/>
            <a:ext cx="826008" cy="1923900"/>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圆</a:t>
            </a:r>
          </a:p>
          <a:p>
            <a:pPr marL="0" marR="0">
              <a:lnSpc>
                <a:spcPts val="2604"/>
              </a:lnSpc>
              <a:spcBef>
                <a:spcPct val="0"/>
              </a:spcBef>
              <a:spcAft>
                <a:spcPct val="0"/>
              </a:spcAft>
            </a:pPr>
            <a:r>
              <a:rPr sz="2600" b="1">
                <a:solidFill>
                  <a:srgbClr val="000000"/>
                </a:solidFill>
                <a:latin typeface="ISGLNI+MicrosoftYaHei-Bold"/>
                <a:cs typeface="ISGLNI+MicrosoftYaHei-Bold"/>
              </a:rPr>
              <a:t>叶</a:t>
            </a:r>
          </a:p>
          <a:p>
            <a:pPr marL="0" marR="0">
              <a:lnSpc>
                <a:spcPts val="2604"/>
              </a:lnSpc>
              <a:spcBef>
                <a:spcPct val="0"/>
              </a:spcBef>
              <a:spcAft>
                <a:spcPct val="0"/>
              </a:spcAft>
            </a:pPr>
            <a:r>
              <a:rPr sz="2600" b="1">
                <a:solidFill>
                  <a:srgbClr val="000000"/>
                </a:solidFill>
                <a:latin typeface="ISGLNI+MicrosoftYaHei-Bold"/>
                <a:cs typeface="ISGLNI+MicrosoftYaHei-Bold"/>
              </a:rPr>
              <a:t>当</a:t>
            </a:r>
          </a:p>
          <a:p>
            <a:pPr marL="0" marR="0">
              <a:lnSpc>
                <a:spcPts val="2604"/>
              </a:lnSpc>
              <a:spcBef>
                <a:spcPct val="0"/>
              </a:spcBef>
              <a:spcAft>
                <a:spcPct val="0"/>
              </a:spcAft>
            </a:pPr>
            <a:r>
              <a:rPr sz="2600" b="1">
                <a:solidFill>
                  <a:srgbClr val="000000"/>
                </a:solidFill>
                <a:latin typeface="ISGLNI+MicrosoftYaHei-Bold"/>
                <a:cs typeface="ISGLNI+MicrosoftYaHei-Bold"/>
              </a:rPr>
              <a:t>归</a:t>
            </a:r>
          </a:p>
        </p:txBody>
      </p:sp>
      <p:sp>
        <p:nvSpPr>
          <p:cNvPr id="5" name="object 5"/>
          <p:cNvSpPr txBox="1"/>
          <p:nvPr/>
        </p:nvSpPr>
        <p:spPr>
          <a:xfrm>
            <a:off x="6975856" y="924774"/>
            <a:ext cx="826008" cy="1262484"/>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党</a:t>
            </a:r>
          </a:p>
          <a:p>
            <a:pPr marL="0" marR="0">
              <a:lnSpc>
                <a:spcPts val="2604"/>
              </a:lnSpc>
              <a:spcBef>
                <a:spcPct val="0"/>
              </a:spcBef>
              <a:spcAft>
                <a:spcPct val="0"/>
              </a:spcAft>
            </a:pPr>
            <a:r>
              <a:rPr sz="2600" b="1">
                <a:solidFill>
                  <a:srgbClr val="000000"/>
                </a:solidFill>
                <a:latin typeface="ISGLNI+MicrosoftYaHei-Bold"/>
                <a:cs typeface="ISGLNI+MicrosoftYaHei-Bold"/>
              </a:rPr>
              <a:t>参</a:t>
            </a:r>
          </a:p>
        </p:txBody>
      </p:sp>
      <p:sp>
        <p:nvSpPr>
          <p:cNvPr id="6" name="object 6"/>
          <p:cNvSpPr txBox="1"/>
          <p:nvPr/>
        </p:nvSpPr>
        <p:spPr>
          <a:xfrm>
            <a:off x="469087" y="2033213"/>
            <a:ext cx="2926842" cy="1448425"/>
          </a:xfrm>
          <a:prstGeom prst="rect">
            <a:avLst/>
          </a:prstGeom>
        </p:spPr>
        <p:txBody>
          <a:bodyPr vert="horz" wrap="square" lIns="0" tIns="0" rIns="0" bIns="0" rtlCol="0">
            <a:spAutoFit/>
          </a:bodyPr>
          <a:lstStyle/>
          <a:p>
            <a:pPr marL="890066" marR="0">
              <a:lnSpc>
                <a:spcPts val="2644"/>
              </a:lnSpc>
              <a:spcBef>
                <a:spcPct val="0"/>
              </a:spcBef>
              <a:spcAft>
                <a:spcPct val="0"/>
              </a:spcAft>
            </a:pPr>
            <a:r>
              <a:rPr sz="2000" b="1">
                <a:solidFill>
                  <a:srgbClr val="FF0000"/>
                </a:solidFill>
                <a:latin typeface="ISGLNI+MicrosoftYaHei-Bold"/>
                <a:cs typeface="ISGLNI+MicrosoftYaHei-Bold"/>
              </a:rPr>
              <a:t>中药材</a:t>
            </a:r>
          </a:p>
          <a:p>
            <a:pPr marL="509015" marR="0">
              <a:lnSpc>
                <a:spcPts val="2644"/>
              </a:lnSpc>
              <a:spcBef>
                <a:spcPts val="285"/>
              </a:spcBef>
              <a:spcAft>
                <a:spcPct val="0"/>
              </a:spcAft>
            </a:pPr>
            <a:r>
              <a:rPr sz="2000" b="1">
                <a:solidFill>
                  <a:srgbClr val="FF0000"/>
                </a:solidFill>
                <a:latin typeface="ISGLNI+MicrosoftYaHei-Bold"/>
                <a:cs typeface="ISGLNI+MicrosoftYaHei-Bold"/>
              </a:rPr>
              <a:t>餐饮不得使用</a:t>
            </a:r>
          </a:p>
          <a:p>
            <a:pPr marL="0" marR="0">
              <a:lnSpc>
                <a:spcPts val="2644"/>
              </a:lnSpc>
              <a:spcBef>
                <a:spcPts val="285"/>
              </a:spcBef>
              <a:spcAft>
                <a:spcPct val="0"/>
              </a:spcAft>
            </a:pPr>
            <a:r>
              <a:rPr sz="2000" b="1">
                <a:solidFill>
                  <a:srgbClr val="FF0000"/>
                </a:solidFill>
                <a:latin typeface="ISGLNI+MicrosoftYaHei-Bold"/>
                <a:cs typeface="ISGLNI+MicrosoftYaHei-Bold"/>
              </a:rPr>
              <a:t>（上海有条件性使用）</a:t>
            </a:r>
          </a:p>
        </p:txBody>
      </p:sp>
      <p:sp>
        <p:nvSpPr>
          <p:cNvPr id="7" name="object 7"/>
          <p:cNvSpPr txBox="1"/>
          <p:nvPr/>
        </p:nvSpPr>
        <p:spPr>
          <a:xfrm>
            <a:off x="5492241" y="2028006"/>
            <a:ext cx="114452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0000"/>
                </a:solidFill>
                <a:latin typeface="ISGLNI+MicrosoftYaHei-Bold"/>
                <a:cs typeface="ISGLNI+MicrosoftYaHei-Bold"/>
              </a:rPr>
              <a:t>中药材</a:t>
            </a:r>
          </a:p>
        </p:txBody>
      </p:sp>
      <p:sp>
        <p:nvSpPr>
          <p:cNvPr id="8" name="object 8"/>
          <p:cNvSpPr txBox="1"/>
          <p:nvPr/>
        </p:nvSpPr>
        <p:spPr>
          <a:xfrm>
            <a:off x="9385427" y="2024577"/>
            <a:ext cx="1908048" cy="1448425"/>
          </a:xfrm>
          <a:prstGeom prst="rect">
            <a:avLst/>
          </a:prstGeom>
        </p:spPr>
        <p:txBody>
          <a:bodyPr vert="horz" wrap="square" lIns="0" tIns="0" rIns="0" bIns="0" rtlCol="0">
            <a:spAutoFit/>
          </a:bodyPr>
          <a:lstStyle/>
          <a:p>
            <a:pPr marL="254507" marR="0">
              <a:lnSpc>
                <a:spcPts val="2644"/>
              </a:lnSpc>
              <a:spcBef>
                <a:spcPct val="0"/>
              </a:spcBef>
              <a:spcAft>
                <a:spcPct val="0"/>
              </a:spcAft>
            </a:pPr>
            <a:r>
              <a:rPr sz="2000" b="1">
                <a:solidFill>
                  <a:srgbClr val="00B050"/>
                </a:solidFill>
                <a:latin typeface="ISGLNI+MicrosoftYaHei-Bold"/>
                <a:cs typeface="ISGLNI+MicrosoftYaHei-Bold"/>
              </a:rPr>
              <a:t>普通食品</a:t>
            </a:r>
          </a:p>
          <a:p>
            <a:pPr marL="126491" marR="0">
              <a:lnSpc>
                <a:spcPts val="2644"/>
              </a:lnSpc>
              <a:spcBef>
                <a:spcPts val="285"/>
              </a:spcBef>
              <a:spcAft>
                <a:spcPct val="0"/>
              </a:spcAft>
            </a:pPr>
            <a:r>
              <a:rPr sz="2000" b="1">
                <a:solidFill>
                  <a:srgbClr val="00B050"/>
                </a:solidFill>
                <a:latin typeface="ISGLNI+MicrosoftYaHei-Bold"/>
                <a:cs typeface="ISGLNI+MicrosoftYaHei-Bold"/>
              </a:rPr>
              <a:t>（香辛料）</a:t>
            </a:r>
          </a:p>
          <a:p>
            <a:pPr marL="0" marR="0">
              <a:lnSpc>
                <a:spcPts val="2644"/>
              </a:lnSpc>
              <a:spcBef>
                <a:spcPts val="285"/>
              </a:spcBef>
              <a:spcAft>
                <a:spcPct val="0"/>
              </a:spcAft>
            </a:pPr>
            <a:r>
              <a:rPr sz="2000" b="1">
                <a:solidFill>
                  <a:srgbClr val="00B050"/>
                </a:solidFill>
                <a:latin typeface="ISGLNI+MicrosoftYaHei-Bold"/>
                <a:cs typeface="ISGLNI+MicrosoftYaHei-Bold"/>
              </a:rPr>
              <a:t>餐饮可以使用</a:t>
            </a:r>
          </a:p>
        </p:txBody>
      </p:sp>
      <p:sp>
        <p:nvSpPr>
          <p:cNvPr id="9" name="object 9"/>
          <p:cNvSpPr txBox="1"/>
          <p:nvPr/>
        </p:nvSpPr>
        <p:spPr>
          <a:xfrm>
            <a:off x="4094353" y="2393766"/>
            <a:ext cx="4098016" cy="108266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0000"/>
                </a:solidFill>
                <a:latin typeface="ISGLNI+MicrosoftYaHei-Bold"/>
                <a:cs typeface="ISGLNI+MicrosoftYaHei-Bold"/>
              </a:rPr>
              <a:t>可用于保健食品、餐饮不得使用</a:t>
            </a:r>
          </a:p>
          <a:p>
            <a:pPr marL="507872" marR="0">
              <a:lnSpc>
                <a:spcPts val="2644"/>
              </a:lnSpc>
              <a:spcBef>
                <a:spcPts val="285"/>
              </a:spcBef>
              <a:spcAft>
                <a:spcPct val="0"/>
              </a:spcAft>
            </a:pPr>
            <a:r>
              <a:rPr sz="2000" b="1">
                <a:solidFill>
                  <a:srgbClr val="FF0000"/>
                </a:solidFill>
                <a:latin typeface="ISGLNI+MicrosoftYaHei-Bold"/>
                <a:cs typeface="ISGLNI+MicrosoftYaHei-Bold"/>
              </a:rPr>
              <a:t>（上海有条件性使用）</a:t>
            </a:r>
          </a:p>
        </p:txBody>
      </p:sp>
      <p:sp>
        <p:nvSpPr>
          <p:cNvPr id="10" name="object 10"/>
          <p:cNvSpPr txBox="1"/>
          <p:nvPr/>
        </p:nvSpPr>
        <p:spPr>
          <a:xfrm>
            <a:off x="2863469" y="3682198"/>
            <a:ext cx="826008" cy="931776"/>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蛹</a:t>
            </a:r>
          </a:p>
        </p:txBody>
      </p:sp>
      <p:sp>
        <p:nvSpPr>
          <p:cNvPr id="11" name="object 11"/>
          <p:cNvSpPr txBox="1"/>
          <p:nvPr/>
        </p:nvSpPr>
        <p:spPr>
          <a:xfrm>
            <a:off x="6975856" y="3872191"/>
            <a:ext cx="826008" cy="1262484"/>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人</a:t>
            </a:r>
          </a:p>
          <a:p>
            <a:pPr marL="0" marR="0">
              <a:lnSpc>
                <a:spcPts val="2603"/>
              </a:lnSpc>
              <a:spcBef>
                <a:spcPct val="0"/>
              </a:spcBef>
              <a:spcAft>
                <a:spcPct val="0"/>
              </a:spcAft>
            </a:pPr>
            <a:r>
              <a:rPr sz="2600" b="1">
                <a:solidFill>
                  <a:srgbClr val="000000"/>
                </a:solidFill>
                <a:latin typeface="ISGLNI+MicrosoftYaHei-Bold"/>
                <a:cs typeface="ISGLNI+MicrosoftYaHei-Bold"/>
              </a:rPr>
              <a:t>参</a:t>
            </a:r>
          </a:p>
        </p:txBody>
      </p:sp>
      <p:sp>
        <p:nvSpPr>
          <p:cNvPr id="12" name="object 12"/>
          <p:cNvSpPr txBox="1"/>
          <p:nvPr/>
        </p:nvSpPr>
        <p:spPr>
          <a:xfrm>
            <a:off x="11074272" y="3872191"/>
            <a:ext cx="826008" cy="1262484"/>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当</a:t>
            </a:r>
          </a:p>
          <a:p>
            <a:pPr marL="0" marR="0">
              <a:lnSpc>
                <a:spcPts val="2603"/>
              </a:lnSpc>
              <a:spcBef>
                <a:spcPct val="0"/>
              </a:spcBef>
              <a:spcAft>
                <a:spcPct val="0"/>
              </a:spcAft>
            </a:pPr>
            <a:r>
              <a:rPr sz="2600" b="1">
                <a:solidFill>
                  <a:srgbClr val="000000"/>
                </a:solidFill>
                <a:latin typeface="ISGLNI+MicrosoftYaHei-Bold"/>
                <a:cs typeface="ISGLNI+MicrosoftYaHei-Bold"/>
              </a:rPr>
              <a:t>归</a:t>
            </a:r>
          </a:p>
        </p:txBody>
      </p:sp>
      <p:sp>
        <p:nvSpPr>
          <p:cNvPr id="13" name="object 13"/>
          <p:cNvSpPr txBox="1"/>
          <p:nvPr/>
        </p:nvSpPr>
        <p:spPr>
          <a:xfrm>
            <a:off x="2863469" y="4012906"/>
            <a:ext cx="826008" cy="1262484"/>
          </a:xfrm>
          <a:prstGeom prst="rect">
            <a:avLst/>
          </a:prstGeom>
        </p:spPr>
        <p:txBody>
          <a:bodyPr vert="horz" wrap="square" lIns="0" tIns="0" rIns="0" bIns="0" rtlCol="0">
            <a:spAutoFit/>
          </a:bodyPr>
          <a:lstStyle/>
          <a:p>
            <a:pPr marL="0" marR="0">
              <a:lnSpc>
                <a:spcPts val="3436"/>
              </a:lnSpc>
              <a:spcBef>
                <a:spcPct val="0"/>
              </a:spcBef>
              <a:spcAft>
                <a:spcPct val="0"/>
              </a:spcAft>
            </a:pPr>
            <a:r>
              <a:rPr sz="2600" b="1">
                <a:solidFill>
                  <a:srgbClr val="000000"/>
                </a:solidFill>
                <a:latin typeface="ISGLNI+MicrosoftYaHei-Bold"/>
                <a:cs typeface="ISGLNI+MicrosoftYaHei-Bold"/>
              </a:rPr>
              <a:t>虫</a:t>
            </a:r>
          </a:p>
          <a:p>
            <a:pPr marL="0" marR="0">
              <a:lnSpc>
                <a:spcPts val="2604"/>
              </a:lnSpc>
              <a:spcBef>
                <a:spcPct val="0"/>
              </a:spcBef>
              <a:spcAft>
                <a:spcPct val="0"/>
              </a:spcAft>
            </a:pPr>
            <a:r>
              <a:rPr sz="2600" b="1">
                <a:solidFill>
                  <a:srgbClr val="000000"/>
                </a:solidFill>
                <a:latin typeface="ISGLNI+MicrosoftYaHei-Bold"/>
                <a:cs typeface="ISGLNI+MicrosoftYaHei-Bold"/>
              </a:rPr>
              <a:t>草</a:t>
            </a:r>
          </a:p>
        </p:txBody>
      </p:sp>
      <p:sp>
        <p:nvSpPr>
          <p:cNvPr id="14" name="object 14"/>
          <p:cNvSpPr txBox="1"/>
          <p:nvPr/>
        </p:nvSpPr>
        <p:spPr>
          <a:xfrm>
            <a:off x="1151839" y="4894650"/>
            <a:ext cx="1653540"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00"/>
                </a:solidFill>
                <a:latin typeface="ISGLNI+MicrosoftYaHei-Bold"/>
                <a:cs typeface="ISGLNI+MicrosoftYaHei-Bold"/>
              </a:rPr>
              <a:t>新资源食品</a:t>
            </a:r>
          </a:p>
        </p:txBody>
      </p:sp>
      <p:sp>
        <p:nvSpPr>
          <p:cNvPr id="15" name="object 15"/>
          <p:cNvSpPr txBox="1"/>
          <p:nvPr/>
        </p:nvSpPr>
        <p:spPr>
          <a:xfrm>
            <a:off x="5237098" y="4894650"/>
            <a:ext cx="1653540"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FF00"/>
                </a:solidFill>
                <a:latin typeface="ISGLNI+MicrosoftYaHei-Bold"/>
                <a:cs typeface="ISGLNI+MicrosoftYaHei-Bold"/>
              </a:rPr>
              <a:t>新资源食品</a:t>
            </a:r>
          </a:p>
        </p:txBody>
      </p:sp>
      <p:sp>
        <p:nvSpPr>
          <p:cNvPr id="16" name="object 16"/>
          <p:cNvSpPr txBox="1"/>
          <p:nvPr/>
        </p:nvSpPr>
        <p:spPr>
          <a:xfrm>
            <a:off x="9643871" y="5079308"/>
            <a:ext cx="1144524" cy="716905"/>
          </a:xfrm>
          <a:prstGeom prst="rect">
            <a:avLst/>
          </a:prstGeom>
        </p:spPr>
        <p:txBody>
          <a:bodyPr vert="horz" wrap="square" lIns="0" tIns="0" rIns="0" bIns="0" rtlCol="0">
            <a:spAutoFit/>
          </a:bodyPr>
          <a:lstStyle/>
          <a:p>
            <a:pPr marL="0" marR="0">
              <a:lnSpc>
                <a:spcPts val="2644"/>
              </a:lnSpc>
              <a:spcBef>
                <a:spcPct val="0"/>
              </a:spcBef>
              <a:spcAft>
                <a:spcPct val="0"/>
              </a:spcAft>
            </a:pPr>
            <a:r>
              <a:rPr sz="2000" b="1">
                <a:solidFill>
                  <a:srgbClr val="FF0000"/>
                </a:solidFill>
                <a:latin typeface="ISGLNI+MicrosoftYaHei-Bold"/>
                <a:cs typeface="ISGLNI+MicrosoftYaHei-Bold"/>
              </a:rPr>
              <a:t>中药材</a:t>
            </a:r>
          </a:p>
        </p:txBody>
      </p:sp>
      <p:sp>
        <p:nvSpPr>
          <p:cNvPr id="17" name="object 17"/>
          <p:cNvSpPr txBox="1"/>
          <p:nvPr/>
        </p:nvSpPr>
        <p:spPr>
          <a:xfrm>
            <a:off x="389534" y="5260088"/>
            <a:ext cx="3219526" cy="1449027"/>
          </a:xfrm>
          <a:prstGeom prst="rect">
            <a:avLst/>
          </a:prstGeom>
        </p:spPr>
        <p:txBody>
          <a:bodyPr vert="horz" wrap="square" lIns="0" tIns="0" rIns="0" bIns="0" rtlCol="0">
            <a:spAutoFit/>
          </a:bodyPr>
          <a:lstStyle/>
          <a:p>
            <a:pPr marL="252983" marR="0">
              <a:lnSpc>
                <a:spcPts val="2648"/>
              </a:lnSpc>
              <a:spcBef>
                <a:spcPct val="0"/>
              </a:spcBef>
              <a:spcAft>
                <a:spcPct val="0"/>
              </a:spcAft>
            </a:pPr>
            <a:r>
              <a:rPr sz="2000" b="1">
                <a:solidFill>
                  <a:srgbClr val="FFFF00"/>
                </a:solidFill>
                <a:latin typeface="ISGLNI+MicrosoftYaHei-Bold"/>
                <a:cs typeface="ISGLNI+MicrosoftYaHei-Bold"/>
              </a:rPr>
              <a:t>限制性、条件性使用</a:t>
            </a:r>
          </a:p>
          <a:p>
            <a:pPr marL="0" marR="0">
              <a:lnSpc>
                <a:spcPts val="2644"/>
              </a:lnSpc>
              <a:spcBef>
                <a:spcPts val="287"/>
              </a:spcBef>
              <a:spcAft>
                <a:spcPct val="0"/>
              </a:spcAft>
            </a:pPr>
            <a:r>
              <a:rPr sz="2000" b="1">
                <a:solidFill>
                  <a:srgbClr val="FFFF00"/>
                </a:solidFill>
                <a:latin typeface="ISGLNI+MicrosoftYaHei-Bold"/>
                <a:cs typeface="ISGLNI+MicrosoftYaHei-Bold"/>
              </a:rPr>
              <a:t>直接食用、酒类、罐头等</a:t>
            </a:r>
          </a:p>
          <a:p>
            <a:pPr marL="126491" marR="0">
              <a:lnSpc>
                <a:spcPts val="2644"/>
              </a:lnSpc>
              <a:spcBef>
                <a:spcPts val="285"/>
              </a:spcBef>
              <a:spcAft>
                <a:spcPct val="0"/>
              </a:spcAft>
            </a:pPr>
            <a:r>
              <a:rPr sz="2000" b="1">
                <a:solidFill>
                  <a:srgbClr val="FFFF00"/>
                </a:solidFill>
                <a:latin typeface="ISGLNI+MicrosoftYaHei-Bold"/>
                <a:cs typeface="ISGLNI+MicrosoftYaHei-Bold"/>
              </a:rPr>
              <a:t>婴幼儿童、过敏者不宜</a:t>
            </a:r>
          </a:p>
        </p:txBody>
      </p:sp>
      <p:sp>
        <p:nvSpPr>
          <p:cNvPr id="18" name="object 18"/>
          <p:cNvSpPr txBox="1"/>
          <p:nvPr/>
        </p:nvSpPr>
        <p:spPr>
          <a:xfrm>
            <a:off x="4727702" y="5260088"/>
            <a:ext cx="2674315" cy="1449027"/>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FFFF00"/>
                </a:solidFill>
                <a:latin typeface="ISGLNI+MicrosoftYaHei-Bold"/>
                <a:cs typeface="ISGLNI+MicrosoftYaHei-Bold"/>
              </a:rPr>
              <a:t>限制性、条件性使用</a:t>
            </a:r>
          </a:p>
          <a:p>
            <a:pPr marL="48767" marR="0">
              <a:lnSpc>
                <a:spcPts val="2644"/>
              </a:lnSpc>
              <a:spcBef>
                <a:spcPts val="287"/>
              </a:spcBef>
              <a:spcAft>
                <a:spcPct val="0"/>
              </a:spcAft>
            </a:pPr>
            <a:r>
              <a:rPr sz="2000" b="1">
                <a:solidFill>
                  <a:srgbClr val="FFFF00"/>
                </a:solidFill>
                <a:latin typeface="ASJBGT+MicrosoftYaHei-Bold"/>
                <a:cs typeface="ASJBGT+MicrosoftYaHei-Bold"/>
              </a:rPr>
              <a:t>5</a:t>
            </a:r>
            <a:r>
              <a:rPr sz="2000" b="1">
                <a:solidFill>
                  <a:srgbClr val="FFFF00"/>
                </a:solidFill>
                <a:latin typeface="ISGLNI+MicrosoftYaHei-Bold"/>
                <a:cs typeface="ISGLNI+MicrosoftYaHei-Bold"/>
              </a:rPr>
              <a:t>年及以下人工种植</a:t>
            </a:r>
          </a:p>
          <a:p>
            <a:pPr marL="0" marR="0">
              <a:lnSpc>
                <a:spcPts val="2644"/>
              </a:lnSpc>
              <a:spcBef>
                <a:spcPts val="285"/>
              </a:spcBef>
              <a:spcAft>
                <a:spcPct val="0"/>
              </a:spcAft>
            </a:pPr>
            <a:r>
              <a:rPr sz="2000" b="1">
                <a:solidFill>
                  <a:srgbClr val="FFFF00"/>
                </a:solidFill>
                <a:latin typeface="ISGLNI+MicrosoftYaHei-Bold"/>
                <a:cs typeface="ISGLNI+MicrosoftYaHei-Bold"/>
              </a:rPr>
              <a:t>孕、哺乳及儿童不宜</a:t>
            </a:r>
          </a:p>
        </p:txBody>
      </p:sp>
      <p:sp>
        <p:nvSpPr>
          <p:cNvPr id="19" name="object 19"/>
          <p:cNvSpPr txBox="1"/>
          <p:nvPr/>
        </p:nvSpPr>
        <p:spPr>
          <a:xfrm>
            <a:off x="8246109" y="5444771"/>
            <a:ext cx="4102485" cy="1083293"/>
          </a:xfrm>
          <a:prstGeom prst="rect">
            <a:avLst/>
          </a:prstGeom>
        </p:spPr>
        <p:txBody>
          <a:bodyPr vert="horz" wrap="square" lIns="0" tIns="0" rIns="0" bIns="0" rtlCol="0">
            <a:spAutoFit/>
          </a:bodyPr>
          <a:lstStyle/>
          <a:p>
            <a:pPr marL="0" marR="0">
              <a:lnSpc>
                <a:spcPts val="2648"/>
              </a:lnSpc>
              <a:spcBef>
                <a:spcPct val="0"/>
              </a:spcBef>
              <a:spcAft>
                <a:spcPct val="0"/>
              </a:spcAft>
            </a:pPr>
            <a:r>
              <a:rPr sz="2000" b="1">
                <a:solidFill>
                  <a:srgbClr val="FF0000"/>
                </a:solidFill>
                <a:latin typeface="ISGLNI+MicrosoftYaHei-Bold"/>
                <a:cs typeface="ISGLNI+MicrosoftYaHei-Bold"/>
              </a:rPr>
              <a:t>可用于保健食品、餐饮不得使用</a:t>
            </a:r>
          </a:p>
          <a:p>
            <a:pPr marL="507746" marR="0">
              <a:lnSpc>
                <a:spcPts val="2644"/>
              </a:lnSpc>
              <a:spcBef>
                <a:spcPts val="287"/>
              </a:spcBef>
              <a:spcAft>
                <a:spcPct val="0"/>
              </a:spcAft>
            </a:pPr>
            <a:r>
              <a:rPr sz="2000" b="1">
                <a:solidFill>
                  <a:srgbClr val="FF0000"/>
                </a:solidFill>
                <a:latin typeface="ISGLNI+MicrosoftYaHei-Bold"/>
                <a:cs typeface="ISGLNI+MicrosoftYaHei-Bold"/>
              </a:rPr>
              <a:t>（上海有条件性使用）</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827529" y="2959734"/>
            <a:ext cx="1244193" cy="1002461"/>
          </a:xfrm>
          <a:prstGeom prst="rect">
            <a:avLst/>
          </a:prstGeom>
        </p:spPr>
        <p:txBody>
          <a:bodyPr vert="horz" wrap="square" lIns="0" tIns="0" rIns="0" bIns="0" rtlCol="0">
            <a:spAutoFit/>
          </a:bodyPr>
          <a:lstStyle/>
          <a:p>
            <a:pPr marL="0" marR="0">
              <a:lnSpc>
                <a:spcPts val="3693"/>
              </a:lnSpc>
              <a:spcBef>
                <a:spcPct val="0"/>
              </a:spcBef>
              <a:spcAft>
                <a:spcPct val="0"/>
              </a:spcAft>
            </a:pPr>
            <a:r>
              <a:rPr sz="2800" b="1">
                <a:solidFill>
                  <a:srgbClr val="000000"/>
                </a:solidFill>
                <a:latin typeface="AEKRKU+MicrosoftYaHei-Bold"/>
                <a:cs typeface="AEKRKU+MicrosoftYaHei-Bold"/>
              </a:rPr>
              <a:t>河豚</a:t>
            </a:r>
          </a:p>
        </p:txBody>
      </p:sp>
      <p:sp>
        <p:nvSpPr>
          <p:cNvPr id="4" name="object 4"/>
          <p:cNvSpPr txBox="1"/>
          <p:nvPr/>
        </p:nvSpPr>
        <p:spPr>
          <a:xfrm>
            <a:off x="5676010" y="2959734"/>
            <a:ext cx="1244193" cy="1002461"/>
          </a:xfrm>
          <a:prstGeom prst="rect">
            <a:avLst/>
          </a:prstGeom>
        </p:spPr>
        <p:txBody>
          <a:bodyPr vert="horz" wrap="square" lIns="0" tIns="0" rIns="0" bIns="0" rtlCol="0">
            <a:spAutoFit/>
          </a:bodyPr>
          <a:lstStyle/>
          <a:p>
            <a:pPr marL="0" marR="0">
              <a:lnSpc>
                <a:spcPts val="3693"/>
              </a:lnSpc>
              <a:spcBef>
                <a:spcPct val="0"/>
              </a:spcBef>
              <a:spcAft>
                <a:spcPct val="0"/>
              </a:spcAft>
            </a:pPr>
            <a:r>
              <a:rPr sz="2800" b="1">
                <a:solidFill>
                  <a:srgbClr val="000000"/>
                </a:solidFill>
                <a:latin typeface="AEKRKU+MicrosoftYaHei-Bold"/>
                <a:cs typeface="AEKRKU+MicrosoftYaHei-Bold"/>
              </a:rPr>
              <a:t>魁蚶</a:t>
            </a:r>
          </a:p>
        </p:txBody>
      </p:sp>
      <p:sp>
        <p:nvSpPr>
          <p:cNvPr id="5" name="object 5"/>
          <p:cNvSpPr txBox="1"/>
          <p:nvPr/>
        </p:nvSpPr>
        <p:spPr>
          <a:xfrm>
            <a:off x="9420097" y="2959734"/>
            <a:ext cx="1561490" cy="1542050"/>
          </a:xfrm>
          <a:prstGeom prst="rect">
            <a:avLst/>
          </a:prstGeom>
        </p:spPr>
        <p:txBody>
          <a:bodyPr vert="horz" wrap="square" lIns="0" tIns="0" rIns="0" bIns="0" rtlCol="0">
            <a:spAutoFit/>
          </a:bodyPr>
          <a:lstStyle/>
          <a:p>
            <a:pPr marL="0" marR="0">
              <a:lnSpc>
                <a:spcPts val="3693"/>
              </a:lnSpc>
              <a:spcBef>
                <a:spcPct val="0"/>
              </a:spcBef>
              <a:spcAft>
                <a:spcPct val="0"/>
              </a:spcAft>
            </a:pPr>
            <a:r>
              <a:rPr sz="2800" b="1">
                <a:solidFill>
                  <a:srgbClr val="000000"/>
                </a:solidFill>
                <a:latin typeface="AEKRKU+MicrosoftYaHei-Bold"/>
                <a:cs typeface="AEKRKU+MicrosoftYaHei-Bold"/>
              </a:rPr>
              <a:t>织纹螺</a:t>
            </a:r>
          </a:p>
          <a:p>
            <a:pPr marL="267716" marR="0">
              <a:lnSpc>
                <a:spcPts val="3167"/>
              </a:lnSpc>
              <a:spcBef>
                <a:spcPts val="1435"/>
              </a:spcBef>
              <a:spcAft>
                <a:spcPct val="0"/>
              </a:spcAft>
            </a:pPr>
            <a:r>
              <a:rPr sz="2400" b="1">
                <a:solidFill>
                  <a:srgbClr val="FF0000"/>
                </a:solidFill>
                <a:latin typeface="AEKRKU+MicrosoftYaHei-Bold"/>
                <a:cs typeface="AEKRKU+MicrosoftYaHei-Bold"/>
              </a:rPr>
              <a:t>严禁</a:t>
            </a:r>
          </a:p>
        </p:txBody>
      </p:sp>
      <p:sp>
        <p:nvSpPr>
          <p:cNvPr id="6" name="object 6"/>
          <p:cNvSpPr txBox="1"/>
          <p:nvPr/>
        </p:nvSpPr>
        <p:spPr>
          <a:xfrm>
            <a:off x="1272286" y="3607631"/>
            <a:ext cx="22860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0000"/>
                </a:solidFill>
                <a:latin typeface="AEKRKU+MicrosoftYaHei-Bold"/>
                <a:cs typeface="AEKRKU+MicrosoftYaHei-Bold"/>
              </a:rPr>
              <a:t>严禁现杀现吃</a:t>
            </a:r>
          </a:p>
        </p:txBody>
      </p:sp>
      <p:sp>
        <p:nvSpPr>
          <p:cNvPr id="7" name="object 7"/>
          <p:cNvSpPr txBox="1"/>
          <p:nvPr/>
        </p:nvSpPr>
        <p:spPr>
          <a:xfrm>
            <a:off x="4777740" y="3607631"/>
            <a:ext cx="2975520" cy="2103320"/>
          </a:xfrm>
          <a:prstGeom prst="rect">
            <a:avLst/>
          </a:prstGeom>
        </p:spPr>
        <p:txBody>
          <a:bodyPr vert="horz" wrap="square" lIns="0" tIns="0" rIns="0" bIns="0" rtlCol="0">
            <a:spAutoFit/>
          </a:bodyPr>
          <a:lstStyle/>
          <a:p>
            <a:pPr marL="343153" marR="0">
              <a:lnSpc>
                <a:spcPts val="3167"/>
              </a:lnSpc>
              <a:spcBef>
                <a:spcPct val="0"/>
              </a:spcBef>
              <a:spcAft>
                <a:spcPct val="0"/>
              </a:spcAft>
            </a:pPr>
            <a:r>
              <a:rPr sz="2400" b="1">
                <a:solidFill>
                  <a:srgbClr val="FF0000"/>
                </a:solidFill>
                <a:latin typeface="AEKRKU+MicrosoftYaHei-Bold"/>
                <a:cs typeface="AEKRKU+MicrosoftYaHei-Bold"/>
              </a:rPr>
              <a:t>上海市不可用</a:t>
            </a:r>
          </a:p>
          <a:p>
            <a:pPr marL="343153" marR="0">
              <a:lnSpc>
                <a:spcPts val="3167"/>
              </a:lnSpc>
              <a:spcBef>
                <a:spcPts val="1728"/>
              </a:spcBef>
              <a:spcAft>
                <a:spcPct val="0"/>
              </a:spcAft>
            </a:pPr>
            <a:r>
              <a:rPr sz="2400" b="1">
                <a:solidFill>
                  <a:srgbClr val="FF0000"/>
                </a:solidFill>
                <a:latin typeface="AEKRKU+MicrosoftYaHei-Bold"/>
                <a:cs typeface="AEKRKU+MicrosoftYaHei-Bold"/>
              </a:rPr>
              <a:t>禁止生产经营</a:t>
            </a:r>
          </a:p>
          <a:p>
            <a:pPr marL="0" marR="0">
              <a:lnSpc>
                <a:spcPts val="3167"/>
              </a:lnSpc>
              <a:spcBef>
                <a:spcPts val="1730"/>
              </a:spcBef>
              <a:spcAft>
                <a:spcPct val="0"/>
              </a:spcAft>
            </a:pPr>
            <a:r>
              <a:rPr sz="2400" b="1">
                <a:solidFill>
                  <a:srgbClr val="FF0000"/>
                </a:solidFill>
                <a:latin typeface="AEKRKU+MicrosoftYaHei-Bold"/>
                <a:cs typeface="AEKRKU+MicrosoftYaHei-Bold"/>
              </a:rPr>
              <a:t>截止到</a:t>
            </a:r>
            <a:r>
              <a:rPr sz="2400" b="1">
                <a:solidFill>
                  <a:srgbClr val="FF0000"/>
                </a:solidFill>
                <a:latin typeface="VAPGKJ+MicrosoftYaHei-Bold"/>
                <a:cs typeface="VAPGKJ+MicrosoftYaHei-Bold"/>
              </a:rPr>
              <a:t>2018/9/30</a:t>
            </a:r>
          </a:p>
        </p:txBody>
      </p:sp>
      <p:sp>
        <p:nvSpPr>
          <p:cNvPr id="8" name="object 8"/>
          <p:cNvSpPr txBox="1"/>
          <p:nvPr/>
        </p:nvSpPr>
        <p:spPr>
          <a:xfrm>
            <a:off x="662635" y="4229423"/>
            <a:ext cx="3505200" cy="1957016"/>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00"/>
                </a:solidFill>
                <a:latin typeface="AEKRKU+MicrosoftYaHei-Bold"/>
                <a:cs typeface="AEKRKU+MicrosoftYaHei-Bold"/>
              </a:rPr>
              <a:t>经备案的鱼源基地和加</a:t>
            </a:r>
          </a:p>
          <a:p>
            <a:pPr marL="0" marR="0">
              <a:lnSpc>
                <a:spcPts val="3167"/>
              </a:lnSpc>
              <a:spcBef>
                <a:spcPts val="1104"/>
              </a:spcBef>
              <a:spcAft>
                <a:spcPct val="0"/>
              </a:spcAft>
            </a:pPr>
            <a:r>
              <a:rPr sz="2400" b="1">
                <a:solidFill>
                  <a:srgbClr val="FFFF00"/>
                </a:solidFill>
                <a:latin typeface="AEKRKU+MicrosoftYaHei-Bold"/>
                <a:cs typeface="AEKRKU+MicrosoftYaHei-Bold"/>
              </a:rPr>
              <a:t>工企业；有条件放开红</a:t>
            </a:r>
          </a:p>
          <a:p>
            <a:pPr marL="0" marR="0">
              <a:lnSpc>
                <a:spcPts val="3167"/>
              </a:lnSpc>
              <a:spcBef>
                <a:spcPts val="1102"/>
              </a:spcBef>
              <a:spcAft>
                <a:spcPct val="0"/>
              </a:spcAft>
            </a:pPr>
            <a:r>
              <a:rPr sz="2400" b="1">
                <a:solidFill>
                  <a:srgbClr val="FFFF00"/>
                </a:solidFill>
                <a:latin typeface="AEKRKU+MicrosoftYaHei-Bold"/>
                <a:cs typeface="AEKRKU+MicrosoftYaHei-Bold"/>
              </a:rPr>
              <a:t>鳍东方鲀和暗纹东方鲀</a:t>
            </a:r>
          </a:p>
        </p:txBody>
      </p:sp>
      <p:sp>
        <p:nvSpPr>
          <p:cNvPr id="9" name="object 9"/>
          <p:cNvSpPr txBox="1"/>
          <p:nvPr/>
        </p:nvSpPr>
        <p:spPr>
          <a:xfrm>
            <a:off x="8773032" y="4225994"/>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0000"/>
                </a:solidFill>
                <a:latin typeface="AEKRKU+MicrosoftYaHei-Bold"/>
                <a:cs typeface="AEKRKU+MicrosoftYaHei-Bold"/>
              </a:rPr>
              <a:t>采购、加工、销售</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89803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QRGGAV+MicrosoftYaHei-Bold"/>
                <a:cs typeface="QRGGAV+MicrosoftYaHei-Bold"/>
              </a:rPr>
              <a:t>粗加工制作与切配</a:t>
            </a:r>
          </a:p>
        </p:txBody>
      </p:sp>
      <p:sp>
        <p:nvSpPr>
          <p:cNvPr id="4" name="object 4"/>
          <p:cNvSpPr txBox="1"/>
          <p:nvPr/>
        </p:nvSpPr>
        <p:spPr>
          <a:xfrm>
            <a:off x="1406652" y="1754284"/>
            <a:ext cx="10837110"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SJVJT+Wingdings-Regular"/>
                <a:cs typeface="GSJVJT+Wingdings-Regular"/>
              </a:rPr>
              <a:t>➢</a:t>
            </a:r>
            <a:r>
              <a:rPr sz="1600" spc="584">
                <a:solidFill>
                  <a:srgbClr val="000000"/>
                </a:solidFill>
                <a:latin typeface="Times New Roman"/>
                <a:cs typeface="Times New Roman"/>
              </a:rPr>
              <a:t> </a:t>
            </a:r>
            <a:r>
              <a:rPr sz="1600">
                <a:solidFill>
                  <a:srgbClr val="000000"/>
                </a:solidFill>
                <a:latin typeface="PGGQUV+MicrosoftYaHei"/>
                <a:cs typeface="PGGQUV+MicrosoftYaHei"/>
              </a:rPr>
              <a:t>冷冻（藏）食品出库后，应及时加工制作。</a:t>
            </a:r>
            <a:r>
              <a:rPr sz="1600">
                <a:solidFill>
                  <a:srgbClr val="FF0000"/>
                </a:solidFill>
                <a:latin typeface="PGGQUV+MicrosoftYaHei"/>
                <a:cs typeface="PGGQUV+MicrosoftYaHei"/>
              </a:rPr>
              <a:t>冷冻食品原料不宜反复解冻、冷冻</a:t>
            </a:r>
            <a:r>
              <a:rPr sz="1600">
                <a:solidFill>
                  <a:srgbClr val="000000"/>
                </a:solidFill>
                <a:latin typeface="PGGQUV+MicrosoftYaHei"/>
                <a:cs typeface="PGGQUV+MicrosoftYaHei"/>
              </a:rPr>
              <a:t>。</a:t>
            </a:r>
          </a:p>
          <a:p>
            <a:pPr marL="0" marR="0">
              <a:lnSpc>
                <a:spcPts val="2109"/>
              </a:lnSpc>
              <a:spcBef>
                <a:spcPts val="1730"/>
              </a:spcBef>
              <a:spcAft>
                <a:spcPct val="0"/>
              </a:spcAft>
            </a:pPr>
            <a:r>
              <a:rPr sz="1600">
                <a:solidFill>
                  <a:srgbClr val="FF0000"/>
                </a:solidFill>
                <a:latin typeface="GSJVJT+Wingdings-Regular"/>
                <a:cs typeface="GSJVJT+Wingdings-Regular"/>
              </a:rPr>
              <a:t>➢</a:t>
            </a:r>
            <a:r>
              <a:rPr sz="1600" spc="584">
                <a:solidFill>
                  <a:srgbClr val="FF0000"/>
                </a:solidFill>
                <a:latin typeface="Times New Roman"/>
                <a:cs typeface="Times New Roman"/>
              </a:rPr>
              <a:t> </a:t>
            </a:r>
            <a:r>
              <a:rPr sz="1600">
                <a:solidFill>
                  <a:srgbClr val="FF0000"/>
                </a:solidFill>
                <a:latin typeface="PGGQUV+MicrosoftYaHei"/>
                <a:cs typeface="PGGQUV+MicrosoftYaHei"/>
              </a:rPr>
              <a:t>宜使用冷藏解冻或冷水解冻方法进行解冻，解冻时合理防护，避免受到污染</a:t>
            </a:r>
            <a:r>
              <a:rPr sz="1600">
                <a:solidFill>
                  <a:srgbClr val="000000"/>
                </a:solidFill>
                <a:latin typeface="PGGQUV+MicrosoftYaHei"/>
                <a:cs typeface="PGGQUV+MicrosoftYaHei"/>
              </a:rPr>
              <a:t>。使用微波解冻方法的，解</a:t>
            </a:r>
          </a:p>
          <a:p>
            <a:pPr marL="286512" marR="0">
              <a:lnSpc>
                <a:spcPts val="2106"/>
              </a:lnSpc>
              <a:spcBef>
                <a:spcPts val="1785"/>
              </a:spcBef>
              <a:spcAft>
                <a:spcPct val="0"/>
              </a:spcAft>
            </a:pPr>
            <a:r>
              <a:rPr sz="1600">
                <a:solidFill>
                  <a:srgbClr val="000000"/>
                </a:solidFill>
                <a:latin typeface="PGGQUV+MicrosoftYaHei"/>
                <a:cs typeface="PGGQUV+MicrosoftYaHei"/>
              </a:rPr>
              <a:t>冻后的食品原料应被立即加工制作。</a:t>
            </a:r>
          </a:p>
        </p:txBody>
      </p:sp>
      <p:sp>
        <p:nvSpPr>
          <p:cNvPr id="5" name="object 5"/>
          <p:cNvSpPr txBox="1"/>
          <p:nvPr/>
        </p:nvSpPr>
        <p:spPr>
          <a:xfrm>
            <a:off x="1406652" y="3217578"/>
            <a:ext cx="10835406"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SJVJT+Wingdings-Regular"/>
                <a:cs typeface="GSJVJT+Wingdings-Regular"/>
              </a:rPr>
              <a:t>➢</a:t>
            </a:r>
            <a:r>
              <a:rPr sz="1600" spc="584">
                <a:solidFill>
                  <a:srgbClr val="000000"/>
                </a:solidFill>
                <a:latin typeface="Times New Roman"/>
                <a:cs typeface="Times New Roman"/>
              </a:rPr>
              <a:t> </a:t>
            </a:r>
            <a:r>
              <a:rPr sz="1600">
                <a:solidFill>
                  <a:srgbClr val="000000"/>
                </a:solidFill>
                <a:latin typeface="PGGQUV+MicrosoftYaHei"/>
                <a:cs typeface="PGGQUV+MicrosoftYaHei"/>
              </a:rPr>
              <a:t>应缩短解冻后的高危易腐食品原料在常温下的存放时间，食品原料的表面温度</a:t>
            </a:r>
            <a:r>
              <a:rPr sz="1600">
                <a:solidFill>
                  <a:srgbClr val="FF0000"/>
                </a:solidFill>
                <a:latin typeface="PGGQUV+MicrosoftYaHei"/>
                <a:cs typeface="PGGQUV+MicrosoftYaHei"/>
              </a:rPr>
              <a:t>不宜超过8℃</a:t>
            </a:r>
            <a:r>
              <a:rPr sz="1600">
                <a:solidFill>
                  <a:srgbClr val="000000"/>
                </a:solidFill>
                <a:latin typeface="PGGQUV+MicrosoftYaHei"/>
                <a:cs typeface="PGGQUV+MicrosoftYaHei"/>
              </a:rPr>
              <a:t>。</a:t>
            </a:r>
          </a:p>
          <a:p>
            <a:pPr marL="0" marR="0">
              <a:lnSpc>
                <a:spcPts val="2106"/>
              </a:lnSpc>
              <a:spcBef>
                <a:spcPts val="1735"/>
              </a:spcBef>
              <a:spcAft>
                <a:spcPct val="0"/>
              </a:spcAft>
            </a:pPr>
            <a:r>
              <a:rPr sz="1600">
                <a:solidFill>
                  <a:srgbClr val="000000"/>
                </a:solidFill>
                <a:latin typeface="GSJVJT+Wingdings-Regular"/>
                <a:cs typeface="GSJVJT+Wingdings-Regular"/>
              </a:rPr>
              <a:t>➢</a:t>
            </a:r>
            <a:r>
              <a:rPr sz="1600" spc="584">
                <a:solidFill>
                  <a:srgbClr val="000000"/>
                </a:solidFill>
                <a:latin typeface="Times New Roman"/>
                <a:cs typeface="Times New Roman"/>
              </a:rPr>
              <a:t> </a:t>
            </a:r>
            <a:r>
              <a:rPr sz="1600">
                <a:solidFill>
                  <a:srgbClr val="000000"/>
                </a:solidFill>
                <a:latin typeface="PGGQUV+MicrosoftYaHei"/>
                <a:cs typeface="PGGQUV+MicrosoftYaHei"/>
              </a:rPr>
              <a:t>食品原料应洗净后使用。</a:t>
            </a:r>
            <a:r>
              <a:rPr sz="1600">
                <a:solidFill>
                  <a:srgbClr val="FF0000"/>
                </a:solidFill>
                <a:latin typeface="PGGQUV+MicrosoftYaHei"/>
                <a:cs typeface="PGGQUV+MicrosoftYaHei"/>
              </a:rPr>
              <a:t>盛放或加工制作不同类型食品原料的工具和容器应分开使用。盛放或加工制作</a:t>
            </a:r>
          </a:p>
          <a:p>
            <a:pPr marL="286512" marR="0">
              <a:lnSpc>
                <a:spcPts val="2106"/>
              </a:lnSpc>
              <a:spcBef>
                <a:spcPts val="1783"/>
              </a:spcBef>
              <a:spcAft>
                <a:spcPct val="0"/>
              </a:spcAft>
            </a:pPr>
            <a:r>
              <a:rPr sz="1600">
                <a:solidFill>
                  <a:srgbClr val="FF0000"/>
                </a:solidFill>
                <a:latin typeface="PGGQUV+MicrosoftYaHei"/>
                <a:cs typeface="PGGQUV+MicrosoftYaHei"/>
              </a:rPr>
              <a:t>畜肉类原料、禽肉类原料及蛋类原料的工具和容器宜分开使用。</a:t>
            </a:r>
          </a:p>
        </p:txBody>
      </p:sp>
      <p:sp>
        <p:nvSpPr>
          <p:cNvPr id="6" name="object 6"/>
          <p:cNvSpPr txBox="1"/>
          <p:nvPr/>
        </p:nvSpPr>
        <p:spPr>
          <a:xfrm>
            <a:off x="1406652" y="4680872"/>
            <a:ext cx="10835115" cy="10603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SJVJT+Wingdings-Regular"/>
                <a:cs typeface="GSJVJT+Wingdings-Regular"/>
              </a:rPr>
              <a:t>➢</a:t>
            </a:r>
            <a:r>
              <a:rPr sz="1600" spc="584">
                <a:solidFill>
                  <a:srgbClr val="000000"/>
                </a:solidFill>
                <a:latin typeface="Times New Roman"/>
                <a:cs typeface="Times New Roman"/>
              </a:rPr>
              <a:t> </a:t>
            </a:r>
            <a:r>
              <a:rPr sz="1600">
                <a:solidFill>
                  <a:srgbClr val="000000"/>
                </a:solidFill>
                <a:latin typeface="PGGQUV+MicrosoftYaHei"/>
                <a:cs typeface="PGGQUV+MicrosoftYaHei"/>
              </a:rPr>
              <a:t>使用禽蛋前，应清洗禽蛋的外壳，必要时消毒外壳。破蛋后应单独存放在暂存容器内，确认禽蛋未变质</a:t>
            </a:r>
          </a:p>
          <a:p>
            <a:pPr marL="286512" marR="0">
              <a:lnSpc>
                <a:spcPts val="2106"/>
              </a:lnSpc>
              <a:spcBef>
                <a:spcPts val="1736"/>
              </a:spcBef>
              <a:spcAft>
                <a:spcPct val="0"/>
              </a:spcAft>
            </a:pPr>
            <a:r>
              <a:rPr sz="1600">
                <a:solidFill>
                  <a:srgbClr val="000000"/>
                </a:solidFill>
                <a:latin typeface="PGGQUV+MicrosoftYaHei"/>
                <a:cs typeface="PGGQUV+MicrosoftYaHei"/>
              </a:rPr>
              <a:t>后再合并存放。</a:t>
            </a:r>
          </a:p>
        </p:txBody>
      </p:sp>
      <p:sp>
        <p:nvSpPr>
          <p:cNvPr id="7" name="object 7"/>
          <p:cNvSpPr txBox="1"/>
          <p:nvPr/>
        </p:nvSpPr>
        <p:spPr>
          <a:xfrm>
            <a:off x="1406652" y="5656588"/>
            <a:ext cx="5228735"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GSJVJT+Wingdings-Regular"/>
                <a:cs typeface="GSJVJT+Wingdings-Regular"/>
              </a:rPr>
              <a:t>➢</a:t>
            </a:r>
            <a:r>
              <a:rPr sz="1600" spc="584">
                <a:solidFill>
                  <a:srgbClr val="FF0000"/>
                </a:solidFill>
                <a:latin typeface="Times New Roman"/>
                <a:cs typeface="Times New Roman"/>
              </a:rPr>
              <a:t> </a:t>
            </a:r>
            <a:r>
              <a:rPr sz="1600">
                <a:solidFill>
                  <a:srgbClr val="FF0000"/>
                </a:solidFill>
                <a:latin typeface="PGGQUV+MicrosoftYaHei"/>
                <a:cs typeface="PGGQUV+MicrosoftYaHei"/>
              </a:rPr>
              <a:t>应及时使用或冷冻（藏）贮存切配好的半成品</a:t>
            </a:r>
            <a:r>
              <a:rPr sz="1600">
                <a:solidFill>
                  <a:srgbClr val="000000"/>
                </a:solidFill>
                <a:latin typeface="PGGQUV+MicrosoftYaHei"/>
                <a:cs typeface="PGGQUV+MicrosoftYaHei"/>
              </a:rPr>
              <a:t>。</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20314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EBGEUH+MicrosoftYaHei-Bold"/>
                <a:cs typeface="EBGEUH+MicrosoftYaHei-Bold"/>
              </a:rPr>
              <a:t>专间内加工制作要求</a:t>
            </a:r>
          </a:p>
        </p:txBody>
      </p:sp>
      <p:sp>
        <p:nvSpPr>
          <p:cNvPr id="4" name="object 4"/>
          <p:cNvSpPr txBox="1"/>
          <p:nvPr/>
        </p:nvSpPr>
        <p:spPr>
          <a:xfrm>
            <a:off x="1406652" y="1609690"/>
            <a:ext cx="3167590"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GBFWVT+Wingdings-Regular"/>
                <a:cs typeface="GBFWVT+Wingdings-Regular"/>
              </a:rPr>
              <a:t>➢</a:t>
            </a:r>
            <a:r>
              <a:rPr sz="1600" spc="584">
                <a:solidFill>
                  <a:srgbClr val="000000"/>
                </a:solidFill>
                <a:latin typeface="Times New Roman"/>
                <a:cs typeface="Times New Roman"/>
              </a:rPr>
              <a:t> </a:t>
            </a:r>
            <a:r>
              <a:rPr sz="1600">
                <a:solidFill>
                  <a:srgbClr val="000000"/>
                </a:solidFill>
                <a:latin typeface="ULWUTK+MicrosoftYaHei"/>
                <a:cs typeface="ULWUTK+MicrosoftYaHei"/>
              </a:rPr>
              <a:t>专间内温度</a:t>
            </a:r>
            <a:r>
              <a:rPr sz="1600">
                <a:solidFill>
                  <a:srgbClr val="FF0000"/>
                </a:solidFill>
                <a:latin typeface="ULWUTK+MicrosoftYaHei"/>
                <a:cs typeface="ULWUTK+MicrosoftYaHei"/>
              </a:rPr>
              <a:t>不得高于25℃</a:t>
            </a:r>
            <a:r>
              <a:rPr sz="1600">
                <a:solidFill>
                  <a:srgbClr val="000000"/>
                </a:solidFill>
                <a:latin typeface="ULWUTK+MicrosoftYaHei"/>
                <a:cs typeface="ULWUTK+MicrosoftYaHei"/>
              </a:rPr>
              <a:t>。</a:t>
            </a:r>
          </a:p>
        </p:txBody>
      </p:sp>
      <p:sp>
        <p:nvSpPr>
          <p:cNvPr id="5" name="object 5"/>
          <p:cNvSpPr txBox="1"/>
          <p:nvPr/>
        </p:nvSpPr>
        <p:spPr>
          <a:xfrm>
            <a:off x="1406652" y="2098073"/>
            <a:ext cx="11073465" cy="3011353"/>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GBFWVT+Wingdings-Regular"/>
                <a:cs typeface="GBFWVT+Wingdings-Regular"/>
              </a:rPr>
              <a:t>➢</a:t>
            </a:r>
            <a:r>
              <a:rPr sz="1600" spc="584">
                <a:solidFill>
                  <a:srgbClr val="000000"/>
                </a:solidFill>
                <a:latin typeface="Times New Roman"/>
                <a:cs typeface="Times New Roman"/>
              </a:rPr>
              <a:t> </a:t>
            </a:r>
            <a:r>
              <a:rPr sz="1600">
                <a:solidFill>
                  <a:srgbClr val="000000"/>
                </a:solidFill>
                <a:latin typeface="ULWUTK+MicrosoftYaHei"/>
                <a:cs typeface="ULWUTK+MicrosoftYaHei"/>
              </a:rPr>
              <a:t>每餐（或每次）使用专间前，应对专间空气进行消毒。消毒方法应遵循消毒设施使用说明书要求。使用</a:t>
            </a:r>
          </a:p>
          <a:p>
            <a:pPr marL="286512" marR="0">
              <a:lnSpc>
                <a:spcPts val="2106"/>
              </a:lnSpc>
              <a:spcBef>
                <a:spcPts val="1733"/>
              </a:spcBef>
              <a:spcAft>
                <a:spcPct val="0"/>
              </a:spcAft>
            </a:pPr>
            <a:r>
              <a:rPr sz="1600">
                <a:solidFill>
                  <a:srgbClr val="000000"/>
                </a:solidFill>
                <a:latin typeface="ULWUTK+MicrosoftYaHei"/>
                <a:cs typeface="ULWUTK+MicrosoftYaHei"/>
              </a:rPr>
              <a:t>紫外线灯消毒的，</a:t>
            </a:r>
            <a:r>
              <a:rPr sz="1600">
                <a:solidFill>
                  <a:srgbClr val="FF0000"/>
                </a:solidFill>
                <a:latin typeface="ULWUTK+MicrosoftYaHei"/>
                <a:cs typeface="ULWUTK+MicrosoftYaHei"/>
              </a:rPr>
              <a:t>应在无人加工制作时开启紫外线灯</a:t>
            </a:r>
            <a:r>
              <a:rPr sz="1600">
                <a:solidFill>
                  <a:srgbClr val="FF0000"/>
                </a:solidFill>
                <a:latin typeface="BELUFW+MicrosoftYaHei"/>
                <a:cs typeface="BELUFW+MicrosoftYaHei"/>
              </a:rPr>
              <a:t>30</a:t>
            </a:r>
            <a:r>
              <a:rPr sz="1600">
                <a:solidFill>
                  <a:srgbClr val="FF0000"/>
                </a:solidFill>
                <a:latin typeface="ULWUTK+MicrosoftYaHei"/>
                <a:cs typeface="ULWUTK+MicrosoftYaHei"/>
              </a:rPr>
              <a:t>分钟以上并做好记录</a:t>
            </a:r>
            <a:r>
              <a:rPr sz="1600">
                <a:solidFill>
                  <a:srgbClr val="000000"/>
                </a:solidFill>
                <a:latin typeface="ULWUTK+MicrosoftYaHei"/>
                <a:cs typeface="ULWUTK+MicrosoftYaHei"/>
              </a:rPr>
              <a:t>。</a:t>
            </a:r>
          </a:p>
          <a:p>
            <a:pPr marL="0" marR="0">
              <a:lnSpc>
                <a:spcPts val="2106"/>
              </a:lnSpc>
              <a:spcBef>
                <a:spcPts val="1785"/>
              </a:spcBef>
              <a:spcAft>
                <a:spcPct val="0"/>
              </a:spcAft>
            </a:pPr>
            <a:r>
              <a:rPr sz="1600">
                <a:solidFill>
                  <a:srgbClr val="FF0000"/>
                </a:solidFill>
                <a:latin typeface="GBFWVT+Wingdings-Regular"/>
                <a:cs typeface="GBFWVT+Wingdings-Regular"/>
              </a:rPr>
              <a:t>➢</a:t>
            </a:r>
            <a:r>
              <a:rPr sz="1600" spc="584">
                <a:solidFill>
                  <a:srgbClr val="FF0000"/>
                </a:solidFill>
                <a:latin typeface="Times New Roman"/>
                <a:cs typeface="Times New Roman"/>
              </a:rPr>
              <a:t> </a:t>
            </a:r>
            <a:r>
              <a:rPr sz="1600">
                <a:solidFill>
                  <a:srgbClr val="FF0000"/>
                </a:solidFill>
                <a:latin typeface="ULWUTK+MicrosoftYaHei"/>
                <a:cs typeface="ULWUTK+MicrosoftYaHei"/>
              </a:rPr>
              <a:t>由专人加工制作，非专间加工制作人员不得擅自进入专间。</a:t>
            </a:r>
            <a:r>
              <a:rPr sz="1600">
                <a:solidFill>
                  <a:srgbClr val="000000"/>
                </a:solidFill>
                <a:latin typeface="ULWUTK+MicrosoftYaHei"/>
                <a:cs typeface="ULWUTK+MicrosoftYaHei"/>
              </a:rPr>
              <a:t>进入专间前，加工制作人员应</a:t>
            </a:r>
            <a:r>
              <a:rPr sz="1600">
                <a:solidFill>
                  <a:srgbClr val="FF0000"/>
                </a:solidFill>
                <a:latin typeface="ULWUTK+MicrosoftYaHei"/>
                <a:cs typeface="ULWUTK+MicrosoftYaHei"/>
              </a:rPr>
              <a:t>更换专用工作</a:t>
            </a:r>
          </a:p>
          <a:p>
            <a:pPr marL="286512" marR="0">
              <a:lnSpc>
                <a:spcPts val="2106"/>
              </a:lnSpc>
              <a:spcBef>
                <a:spcPts val="1733"/>
              </a:spcBef>
              <a:spcAft>
                <a:spcPct val="0"/>
              </a:spcAft>
            </a:pPr>
            <a:r>
              <a:rPr sz="1600">
                <a:solidFill>
                  <a:srgbClr val="FF0000"/>
                </a:solidFill>
                <a:latin typeface="ULWUTK+MicrosoftYaHei"/>
                <a:cs typeface="ULWUTK+MicrosoftYaHei"/>
              </a:rPr>
              <a:t>衣帽并佩戴口罩</a:t>
            </a:r>
            <a:r>
              <a:rPr sz="1600">
                <a:solidFill>
                  <a:srgbClr val="000000"/>
                </a:solidFill>
                <a:latin typeface="ULWUTK+MicrosoftYaHei"/>
                <a:cs typeface="ULWUTK+MicrosoftYaHei"/>
              </a:rPr>
              <a:t>。加工制作人员在加工制作前应</a:t>
            </a:r>
            <a:r>
              <a:rPr sz="1600">
                <a:solidFill>
                  <a:srgbClr val="FF0000"/>
                </a:solidFill>
                <a:latin typeface="ULWUTK+MicrosoftYaHei"/>
                <a:cs typeface="ULWUTK+MicrosoftYaHei"/>
              </a:rPr>
              <a:t>严格清洗消毒手部</a:t>
            </a:r>
            <a:r>
              <a:rPr sz="1600">
                <a:solidFill>
                  <a:srgbClr val="000000"/>
                </a:solidFill>
                <a:latin typeface="ULWUTK+MicrosoftYaHei"/>
                <a:cs typeface="ULWUTK+MicrosoftYaHei"/>
              </a:rPr>
              <a:t>，加工制作过程中适时清洗消毒手部。</a:t>
            </a:r>
          </a:p>
          <a:p>
            <a:pPr marL="0" marR="0">
              <a:lnSpc>
                <a:spcPts val="2106"/>
              </a:lnSpc>
              <a:spcBef>
                <a:spcPts val="1783"/>
              </a:spcBef>
              <a:spcAft>
                <a:spcPct val="0"/>
              </a:spcAft>
            </a:pPr>
            <a:r>
              <a:rPr sz="1600">
                <a:solidFill>
                  <a:srgbClr val="000000"/>
                </a:solidFill>
                <a:latin typeface="GBFWVT+Wingdings-Regular"/>
                <a:cs typeface="GBFWVT+Wingdings-Regular"/>
              </a:rPr>
              <a:t>➢</a:t>
            </a:r>
            <a:r>
              <a:rPr sz="1600" spc="584">
                <a:solidFill>
                  <a:srgbClr val="000000"/>
                </a:solidFill>
                <a:latin typeface="Times New Roman"/>
                <a:cs typeface="Times New Roman"/>
              </a:rPr>
              <a:t> </a:t>
            </a:r>
            <a:r>
              <a:rPr sz="1600">
                <a:solidFill>
                  <a:srgbClr val="000000"/>
                </a:solidFill>
                <a:latin typeface="ULWUTK+MicrosoftYaHei"/>
                <a:cs typeface="ULWUTK+MicrosoftYaHei"/>
              </a:rPr>
              <a:t>应使用专用的工具、容器、设备，使用前使用专用清洗消毒设施进行清洗消毒并保持清洁。</a:t>
            </a:r>
          </a:p>
          <a:p>
            <a:pPr marL="0" marR="0">
              <a:lnSpc>
                <a:spcPts val="2106"/>
              </a:lnSpc>
              <a:spcBef>
                <a:spcPts val="1736"/>
              </a:spcBef>
              <a:spcAft>
                <a:spcPct val="0"/>
              </a:spcAft>
            </a:pPr>
            <a:r>
              <a:rPr sz="1600">
                <a:solidFill>
                  <a:srgbClr val="000000"/>
                </a:solidFill>
                <a:latin typeface="GBFWVT+Wingdings-Regular"/>
                <a:cs typeface="GBFWVT+Wingdings-Regular"/>
              </a:rPr>
              <a:t>➢</a:t>
            </a:r>
            <a:r>
              <a:rPr sz="1600" spc="584">
                <a:solidFill>
                  <a:srgbClr val="000000"/>
                </a:solidFill>
                <a:latin typeface="Times New Roman"/>
                <a:cs typeface="Times New Roman"/>
              </a:rPr>
              <a:t> </a:t>
            </a:r>
            <a:r>
              <a:rPr sz="1600">
                <a:solidFill>
                  <a:srgbClr val="000000"/>
                </a:solidFill>
                <a:latin typeface="ULWUTK+MicrosoftYaHei"/>
                <a:cs typeface="ULWUTK+MicrosoftYaHei"/>
              </a:rPr>
              <a:t>及时关闭专间的门和食品传递窗口。</a:t>
            </a:r>
          </a:p>
        </p:txBody>
      </p:sp>
      <p:sp>
        <p:nvSpPr>
          <p:cNvPr id="6" name="object 6"/>
          <p:cNvSpPr txBox="1"/>
          <p:nvPr/>
        </p:nvSpPr>
        <p:spPr>
          <a:xfrm>
            <a:off x="1406652" y="5024788"/>
            <a:ext cx="10836864" cy="1060026"/>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GBFWVT+Wingdings-Regular"/>
                <a:cs typeface="GBFWVT+Wingdings-Regular"/>
              </a:rPr>
              <a:t>➢</a:t>
            </a:r>
            <a:r>
              <a:rPr sz="1600" spc="584">
                <a:solidFill>
                  <a:srgbClr val="FF0000"/>
                </a:solidFill>
                <a:latin typeface="Times New Roman"/>
                <a:cs typeface="Times New Roman"/>
              </a:rPr>
              <a:t> </a:t>
            </a:r>
            <a:r>
              <a:rPr sz="1600">
                <a:solidFill>
                  <a:srgbClr val="FF0000"/>
                </a:solidFill>
                <a:latin typeface="ULWUTK+MicrosoftYaHei"/>
                <a:cs typeface="ULWUTK+MicrosoftYaHei"/>
              </a:rPr>
              <a:t>蔬菜、水果、生食的海产品等食品原料应清洗处理干净后，方可传递进专间</a:t>
            </a:r>
            <a:r>
              <a:rPr sz="1600">
                <a:solidFill>
                  <a:srgbClr val="000000"/>
                </a:solidFill>
                <a:latin typeface="ULWUTK+MicrosoftYaHei"/>
                <a:cs typeface="ULWUTK+MicrosoftYaHei"/>
              </a:rPr>
              <a:t>。预包装食品和一次性餐饮</a:t>
            </a:r>
          </a:p>
          <a:p>
            <a:pPr marL="286512" marR="0">
              <a:lnSpc>
                <a:spcPts val="2109"/>
              </a:lnSpc>
              <a:spcBef>
                <a:spcPts val="1729"/>
              </a:spcBef>
              <a:spcAft>
                <a:spcPct val="0"/>
              </a:spcAft>
            </a:pPr>
            <a:r>
              <a:rPr sz="1600">
                <a:solidFill>
                  <a:srgbClr val="000000"/>
                </a:solidFill>
                <a:latin typeface="ULWUTK+MicrosoftYaHei"/>
                <a:cs typeface="ULWUTK+MicrosoftYaHei"/>
              </a:rPr>
              <a:t>具应去除外层包装并保持最小包装清洁后，方可传递进专间。</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20314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NGPJUU+MicrosoftYaHei-Bold"/>
                <a:cs typeface="NGPJUU+MicrosoftYaHei-Bold"/>
              </a:rPr>
              <a:t>专间内加工制作要求</a:t>
            </a:r>
          </a:p>
        </p:txBody>
      </p:sp>
      <p:sp>
        <p:nvSpPr>
          <p:cNvPr id="4" name="object 4"/>
          <p:cNvSpPr txBox="1"/>
          <p:nvPr/>
        </p:nvSpPr>
        <p:spPr>
          <a:xfrm>
            <a:off x="1406652" y="1609690"/>
            <a:ext cx="10835115" cy="2523995"/>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JBOOMO+Wingdings-Regular"/>
                <a:cs typeface="JBOOMO+Wingdings-Regular"/>
              </a:rPr>
              <a:t>➢</a:t>
            </a:r>
            <a:r>
              <a:rPr sz="1600" spc="584">
                <a:solidFill>
                  <a:srgbClr val="000000"/>
                </a:solidFill>
                <a:latin typeface="Times New Roman"/>
                <a:cs typeface="Times New Roman"/>
              </a:rPr>
              <a:t> </a:t>
            </a:r>
            <a:r>
              <a:rPr sz="1600">
                <a:solidFill>
                  <a:srgbClr val="000000"/>
                </a:solidFill>
                <a:latin typeface="KEFAGD+MicrosoftYaHei"/>
                <a:cs typeface="KEFAGD+MicrosoftYaHei"/>
              </a:rPr>
              <a:t>在专用冷冻或冷藏设备中存放食品时，</a:t>
            </a:r>
            <a:r>
              <a:rPr sz="1600">
                <a:solidFill>
                  <a:srgbClr val="FF0000"/>
                </a:solidFill>
                <a:latin typeface="KEFAGD+MicrosoftYaHei"/>
                <a:cs typeface="KEFAGD+MicrosoftYaHei"/>
              </a:rPr>
              <a:t>宜将食品放置在密闭容器内或使用保鲜膜等进行无污染覆盖。</a:t>
            </a:r>
          </a:p>
          <a:p>
            <a:pPr marL="0" marR="0">
              <a:lnSpc>
                <a:spcPts val="2106"/>
              </a:lnSpc>
              <a:spcBef>
                <a:spcPts val="1786"/>
              </a:spcBef>
              <a:spcAft>
                <a:spcPct val="0"/>
              </a:spcAft>
            </a:pPr>
            <a:r>
              <a:rPr sz="1600">
                <a:solidFill>
                  <a:srgbClr val="000000"/>
                </a:solidFill>
                <a:latin typeface="JBOOMO+Wingdings-Regular"/>
                <a:cs typeface="JBOOMO+Wingdings-Regular"/>
              </a:rPr>
              <a:t>➢</a:t>
            </a:r>
            <a:r>
              <a:rPr sz="1600" spc="584">
                <a:solidFill>
                  <a:srgbClr val="000000"/>
                </a:solidFill>
                <a:latin typeface="Times New Roman"/>
                <a:cs typeface="Times New Roman"/>
              </a:rPr>
              <a:t> </a:t>
            </a:r>
            <a:r>
              <a:rPr sz="1600">
                <a:solidFill>
                  <a:srgbClr val="000000"/>
                </a:solidFill>
                <a:latin typeface="KEFAGD+MicrosoftYaHei"/>
                <a:cs typeface="KEFAGD+MicrosoftYaHei"/>
              </a:rPr>
              <a:t>加工制作生食海产品，应在专间外剔除海产品的非食用部分，并将其洗净后，方可传递进专间。加工制</a:t>
            </a:r>
          </a:p>
          <a:p>
            <a:pPr marL="286512" marR="0">
              <a:lnSpc>
                <a:spcPts val="2106"/>
              </a:lnSpc>
              <a:spcBef>
                <a:spcPts val="1733"/>
              </a:spcBef>
              <a:spcAft>
                <a:spcPct val="0"/>
              </a:spcAft>
            </a:pPr>
            <a:r>
              <a:rPr sz="1600">
                <a:solidFill>
                  <a:srgbClr val="000000"/>
                </a:solidFill>
                <a:latin typeface="KEFAGD+MicrosoftYaHei"/>
                <a:cs typeface="KEFAGD+MicrosoftYaHei"/>
              </a:rPr>
              <a:t>作时，应避免海产品可食用部分受到污染。加工制作后，应将海产品放置在密闭容器内冷藏保存，或放</a:t>
            </a:r>
          </a:p>
          <a:p>
            <a:pPr marL="286512" marR="0">
              <a:lnSpc>
                <a:spcPts val="2106"/>
              </a:lnSpc>
              <a:spcBef>
                <a:spcPts val="1735"/>
              </a:spcBef>
              <a:spcAft>
                <a:spcPct val="0"/>
              </a:spcAft>
            </a:pPr>
            <a:r>
              <a:rPr sz="1600">
                <a:solidFill>
                  <a:srgbClr val="000000"/>
                </a:solidFill>
                <a:latin typeface="KEFAGD+MicrosoftYaHei"/>
                <a:cs typeface="KEFAGD+MicrosoftYaHei"/>
              </a:rPr>
              <a:t>置在食用冰中保存并用保鲜膜分隔。放置在食用冰中保存的，加工制作后至食用前的间隔时间不得超过</a:t>
            </a:r>
          </a:p>
          <a:p>
            <a:pPr marL="286512" marR="0">
              <a:lnSpc>
                <a:spcPts val="2106"/>
              </a:lnSpc>
              <a:spcBef>
                <a:spcPts val="1783"/>
              </a:spcBef>
              <a:spcAft>
                <a:spcPct val="0"/>
              </a:spcAft>
            </a:pPr>
            <a:r>
              <a:rPr sz="1600">
                <a:solidFill>
                  <a:srgbClr val="000000"/>
                </a:solidFill>
                <a:latin typeface="HUOLTB+MicrosoftYaHei"/>
                <a:cs typeface="HUOLTB+MicrosoftYaHei"/>
              </a:rPr>
              <a:t>1</a:t>
            </a:r>
            <a:r>
              <a:rPr sz="1600">
                <a:solidFill>
                  <a:srgbClr val="000000"/>
                </a:solidFill>
                <a:latin typeface="KEFAGD+MicrosoftYaHei"/>
                <a:cs typeface="KEFAGD+MicrosoftYaHei"/>
              </a:rPr>
              <a:t>小时。</a:t>
            </a:r>
          </a:p>
        </p:txBody>
      </p:sp>
      <p:sp>
        <p:nvSpPr>
          <p:cNvPr id="5" name="object 5"/>
          <p:cNvSpPr txBox="1"/>
          <p:nvPr/>
        </p:nvSpPr>
        <p:spPr>
          <a:xfrm>
            <a:off x="1406652" y="4049047"/>
            <a:ext cx="10837544" cy="10603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JBOOMO+Wingdings-Regular"/>
                <a:cs typeface="JBOOMO+Wingdings-Regular"/>
              </a:rPr>
              <a:t>➢</a:t>
            </a:r>
            <a:r>
              <a:rPr sz="1600" spc="584">
                <a:solidFill>
                  <a:srgbClr val="000000"/>
                </a:solidFill>
                <a:latin typeface="Times New Roman"/>
                <a:cs typeface="Times New Roman"/>
              </a:rPr>
              <a:t> </a:t>
            </a:r>
            <a:r>
              <a:rPr sz="1600">
                <a:solidFill>
                  <a:srgbClr val="000000"/>
                </a:solidFill>
                <a:latin typeface="KEFAGD+MicrosoftYaHei"/>
                <a:cs typeface="KEFAGD+MicrosoftYaHei"/>
              </a:rPr>
              <a:t>加工制作裱花蛋糕，裱浆和经清洗消毒的新鲜水果应当天加工制作、当天使用。蛋糕胚应</a:t>
            </a:r>
            <a:r>
              <a:rPr sz="1600">
                <a:solidFill>
                  <a:srgbClr val="FF0000"/>
                </a:solidFill>
                <a:latin typeface="KEFAGD+MicrosoftYaHei"/>
                <a:cs typeface="KEFAGD+MicrosoftYaHei"/>
              </a:rPr>
              <a:t>存放在专用冷</a:t>
            </a:r>
          </a:p>
          <a:p>
            <a:pPr marL="286512" marR="0">
              <a:lnSpc>
                <a:spcPts val="2106"/>
              </a:lnSpc>
              <a:spcBef>
                <a:spcPts val="1736"/>
              </a:spcBef>
              <a:spcAft>
                <a:spcPct val="0"/>
              </a:spcAft>
            </a:pPr>
            <a:r>
              <a:rPr sz="1600">
                <a:solidFill>
                  <a:srgbClr val="FF0000"/>
                </a:solidFill>
                <a:latin typeface="KEFAGD+MicrosoftYaHei"/>
                <a:cs typeface="KEFAGD+MicrosoftYaHei"/>
              </a:rPr>
              <a:t>冻或冷藏设备中</a:t>
            </a:r>
            <a:r>
              <a:rPr sz="1600">
                <a:solidFill>
                  <a:srgbClr val="000000"/>
                </a:solidFill>
                <a:latin typeface="KEFAGD+MicrosoftYaHei"/>
                <a:cs typeface="KEFAGD+MicrosoftYaHei"/>
              </a:rPr>
              <a:t>。打发好的奶油应尽快使用完毕。</a:t>
            </a:r>
          </a:p>
        </p:txBody>
      </p:sp>
      <p:sp>
        <p:nvSpPr>
          <p:cNvPr id="6" name="object 6"/>
          <p:cNvSpPr txBox="1"/>
          <p:nvPr/>
        </p:nvSpPr>
        <p:spPr>
          <a:xfrm>
            <a:off x="1406652" y="5024788"/>
            <a:ext cx="359312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JBOOMO+Wingdings-Regular"/>
                <a:cs typeface="JBOOMO+Wingdings-Regular"/>
              </a:rPr>
              <a:t>➢</a:t>
            </a:r>
            <a:r>
              <a:rPr sz="1600" spc="584">
                <a:solidFill>
                  <a:srgbClr val="000000"/>
                </a:solidFill>
                <a:latin typeface="Times New Roman"/>
                <a:cs typeface="Times New Roman"/>
              </a:rPr>
              <a:t> </a:t>
            </a:r>
            <a:r>
              <a:rPr sz="1600">
                <a:solidFill>
                  <a:srgbClr val="000000"/>
                </a:solidFill>
                <a:latin typeface="KEFAGD+MicrosoftYaHei"/>
                <a:cs typeface="KEFAGD+MicrosoftYaHei"/>
              </a:rPr>
              <a:t>加工制作好的成品</a:t>
            </a:r>
            <a:r>
              <a:rPr sz="1600">
                <a:solidFill>
                  <a:srgbClr val="FF0000"/>
                </a:solidFill>
                <a:latin typeface="KEFAGD+MicrosoftYaHei"/>
                <a:cs typeface="KEFAGD+MicrosoftYaHei"/>
              </a:rPr>
              <a:t>宜当餐供应。</a:t>
            </a:r>
          </a:p>
        </p:txBody>
      </p:sp>
      <p:sp>
        <p:nvSpPr>
          <p:cNvPr id="7" name="object 7"/>
          <p:cNvSpPr txBox="1"/>
          <p:nvPr/>
        </p:nvSpPr>
        <p:spPr>
          <a:xfrm>
            <a:off x="1406652" y="5512095"/>
            <a:ext cx="5461215"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JBOOMO+Wingdings-Regular"/>
                <a:cs typeface="JBOOMO+Wingdings-Regular"/>
              </a:rPr>
              <a:t>➢</a:t>
            </a:r>
            <a:r>
              <a:rPr sz="1600" spc="584">
                <a:solidFill>
                  <a:srgbClr val="000000"/>
                </a:solidFill>
                <a:latin typeface="Times New Roman"/>
                <a:cs typeface="Times New Roman"/>
              </a:rPr>
              <a:t> </a:t>
            </a:r>
            <a:r>
              <a:rPr sz="1600">
                <a:solidFill>
                  <a:srgbClr val="000000"/>
                </a:solidFill>
                <a:latin typeface="KEFAGD+MicrosoftYaHei"/>
                <a:cs typeface="KEFAGD+MicrosoftYaHei"/>
              </a:rPr>
              <a:t>不得在专间内从事非清洁操作区的加工制作活动。</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4210446"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BGEUJJ+MicrosoftYaHei-Bold"/>
                <a:cs typeface="BGEUJJ+MicrosoftYaHei-Bold"/>
              </a:rPr>
              <a:t>专用操作区内加工制作要求</a:t>
            </a:r>
          </a:p>
        </p:txBody>
      </p:sp>
      <p:sp>
        <p:nvSpPr>
          <p:cNvPr id="4" name="object 4"/>
          <p:cNvSpPr txBox="1"/>
          <p:nvPr/>
        </p:nvSpPr>
        <p:spPr>
          <a:xfrm>
            <a:off x="1406652" y="1756951"/>
            <a:ext cx="10836743" cy="10603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由专人加工制作。</a:t>
            </a:r>
            <a:r>
              <a:rPr sz="1600">
                <a:solidFill>
                  <a:srgbClr val="FF0000"/>
                </a:solidFill>
                <a:latin typeface="SVDBGE+MicrosoftYaHei"/>
                <a:cs typeface="SVDBGE+MicrosoftYaHei"/>
              </a:rPr>
              <a:t>加工制作人员应穿戴专用的工作衣帽并佩戴口罩</a:t>
            </a:r>
            <a:r>
              <a:rPr sz="1600">
                <a:solidFill>
                  <a:srgbClr val="000000"/>
                </a:solidFill>
                <a:latin typeface="SVDBGE+MicrosoftYaHei"/>
                <a:cs typeface="SVDBGE+MicrosoftYaHei"/>
              </a:rPr>
              <a:t>。加工制作人员在加工制作前应严格</a:t>
            </a:r>
          </a:p>
          <a:p>
            <a:pPr marL="286512" marR="0">
              <a:lnSpc>
                <a:spcPts val="2106"/>
              </a:lnSpc>
              <a:spcBef>
                <a:spcPts val="1736"/>
              </a:spcBef>
              <a:spcAft>
                <a:spcPct val="0"/>
              </a:spcAft>
            </a:pPr>
            <a:r>
              <a:rPr sz="1600">
                <a:solidFill>
                  <a:srgbClr val="000000"/>
                </a:solidFill>
                <a:latin typeface="SVDBGE+MicrosoftYaHei"/>
                <a:cs typeface="SVDBGE+MicrosoftYaHei"/>
              </a:rPr>
              <a:t>清洗消毒手部，加工制作过程中适时清洗消毒手部。</a:t>
            </a:r>
          </a:p>
        </p:txBody>
      </p:sp>
      <p:sp>
        <p:nvSpPr>
          <p:cNvPr id="5" name="object 5"/>
          <p:cNvSpPr txBox="1"/>
          <p:nvPr/>
        </p:nvSpPr>
        <p:spPr>
          <a:xfrm>
            <a:off x="1406652" y="2732692"/>
            <a:ext cx="10602395" cy="154793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应使用专用的工具、容器、设备，使用前进行消毒，使用后洗净并保持清洁。</a:t>
            </a:r>
          </a:p>
          <a:p>
            <a:pPr marL="0" marR="0">
              <a:lnSpc>
                <a:spcPts val="2109"/>
              </a:lnSpc>
              <a:spcBef>
                <a:spcPts val="173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在专用冷冻或冷藏设备中存放食品时，宜将食品放置在密闭容器内或使用保鲜膜等进行无污染覆盖。</a:t>
            </a:r>
          </a:p>
          <a:p>
            <a:pPr marL="0" marR="0">
              <a:lnSpc>
                <a:spcPts val="2106"/>
              </a:lnSpc>
              <a:spcBef>
                <a:spcPts val="1785"/>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加工制作的水果、蔬菜等，应清洗干净后方可使用。</a:t>
            </a:r>
          </a:p>
        </p:txBody>
      </p:sp>
      <p:sp>
        <p:nvSpPr>
          <p:cNvPr id="6" name="object 6"/>
          <p:cNvSpPr txBox="1"/>
          <p:nvPr/>
        </p:nvSpPr>
        <p:spPr>
          <a:xfrm>
            <a:off x="1406652" y="4195986"/>
            <a:ext cx="359312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加工制作好的</a:t>
            </a:r>
            <a:r>
              <a:rPr sz="1600">
                <a:solidFill>
                  <a:srgbClr val="FF0000"/>
                </a:solidFill>
                <a:latin typeface="SVDBGE+MicrosoftYaHei"/>
                <a:cs typeface="SVDBGE+MicrosoftYaHei"/>
              </a:rPr>
              <a:t>成品应当餐供应</a:t>
            </a:r>
            <a:r>
              <a:rPr sz="1600">
                <a:solidFill>
                  <a:srgbClr val="000000"/>
                </a:solidFill>
                <a:latin typeface="SVDBGE+MicrosoftYaHei"/>
                <a:cs typeface="SVDBGE+MicrosoftYaHei"/>
              </a:rPr>
              <a:t>。</a:t>
            </a:r>
          </a:p>
        </p:txBody>
      </p:sp>
      <p:sp>
        <p:nvSpPr>
          <p:cNvPr id="7" name="object 7"/>
          <p:cNvSpPr txBox="1"/>
          <p:nvPr/>
        </p:nvSpPr>
        <p:spPr>
          <a:xfrm>
            <a:off x="1406652" y="4683920"/>
            <a:ext cx="546086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现调、冲泡、分装饮品可不在专用操作区内进行。</a:t>
            </a:r>
          </a:p>
        </p:txBody>
      </p:sp>
      <p:sp>
        <p:nvSpPr>
          <p:cNvPr id="8" name="object 8"/>
          <p:cNvSpPr txBox="1"/>
          <p:nvPr/>
        </p:nvSpPr>
        <p:spPr>
          <a:xfrm>
            <a:off x="1406652" y="5171600"/>
            <a:ext cx="6161779"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OOKAW+Wingdings-Regular"/>
                <a:cs typeface="UOOKAW+Wingdings-Regular"/>
              </a:rPr>
              <a:t>➢</a:t>
            </a:r>
            <a:r>
              <a:rPr sz="1600" spc="584">
                <a:solidFill>
                  <a:srgbClr val="000000"/>
                </a:solidFill>
                <a:latin typeface="Times New Roman"/>
                <a:cs typeface="Times New Roman"/>
              </a:rPr>
              <a:t> </a:t>
            </a:r>
            <a:r>
              <a:rPr sz="1600">
                <a:solidFill>
                  <a:srgbClr val="000000"/>
                </a:solidFill>
                <a:latin typeface="SVDBGE+MicrosoftYaHei"/>
                <a:cs typeface="SVDBGE+MicrosoftYaHei"/>
              </a:rPr>
              <a:t>不得在专用操作区内从事非专用操作区的加工制作活动。</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BTBMOP+MicrosoftYaHei-Bold"/>
                <a:cs typeface="BTBMOP+MicrosoftYaHei-Bold"/>
              </a:rPr>
              <a:t>烹饪区内加工制作要求</a:t>
            </a:r>
          </a:p>
        </p:txBody>
      </p:sp>
      <p:sp>
        <p:nvSpPr>
          <p:cNvPr id="4" name="object 4"/>
          <p:cNvSpPr txBox="1"/>
          <p:nvPr/>
        </p:nvSpPr>
        <p:spPr>
          <a:xfrm>
            <a:off x="1406652" y="1756951"/>
            <a:ext cx="475994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GHUDW+Wingdings-Regular"/>
                <a:cs typeface="BGHUDW+Wingdings-Regular"/>
              </a:rPr>
              <a:t>➢</a:t>
            </a:r>
            <a:r>
              <a:rPr sz="1600" spc="584">
                <a:solidFill>
                  <a:srgbClr val="000000"/>
                </a:solidFill>
                <a:latin typeface="Times New Roman"/>
                <a:cs typeface="Times New Roman"/>
              </a:rPr>
              <a:t> </a:t>
            </a:r>
            <a:r>
              <a:rPr sz="1600">
                <a:solidFill>
                  <a:srgbClr val="000000"/>
                </a:solidFill>
                <a:latin typeface="FTDEOU+MicrosoftYaHei"/>
                <a:cs typeface="FTDEOU+MicrosoftYaHei"/>
              </a:rPr>
              <a:t>烹饪食品的温度和时间应能保证食品安全。</a:t>
            </a:r>
          </a:p>
        </p:txBody>
      </p:sp>
      <p:sp>
        <p:nvSpPr>
          <p:cNvPr id="5" name="object 5"/>
          <p:cNvSpPr txBox="1"/>
          <p:nvPr/>
        </p:nvSpPr>
        <p:spPr>
          <a:xfrm>
            <a:off x="1406652" y="2245012"/>
            <a:ext cx="10877053" cy="252329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GHUDW+Wingdings-Regular"/>
                <a:cs typeface="BGHUDW+Wingdings-Regular"/>
              </a:rPr>
              <a:t>➢</a:t>
            </a:r>
            <a:r>
              <a:rPr sz="1600" spc="584">
                <a:solidFill>
                  <a:srgbClr val="000000"/>
                </a:solidFill>
                <a:latin typeface="Times New Roman"/>
                <a:cs typeface="Times New Roman"/>
              </a:rPr>
              <a:t> </a:t>
            </a:r>
            <a:r>
              <a:rPr sz="1600">
                <a:solidFill>
                  <a:srgbClr val="000000"/>
                </a:solidFill>
                <a:latin typeface="FTDEOU+MicrosoftYaHei"/>
                <a:cs typeface="FTDEOU+MicrosoftYaHei"/>
              </a:rPr>
              <a:t>需要烧熟煮透的食品，加工制作时食品的</a:t>
            </a:r>
            <a:r>
              <a:rPr sz="1600">
                <a:solidFill>
                  <a:srgbClr val="FF0000"/>
                </a:solidFill>
                <a:latin typeface="FTDEOU+MicrosoftYaHei"/>
                <a:cs typeface="FTDEOU+MicrosoftYaHei"/>
              </a:rPr>
              <a:t>中心温度应达到70℃以上</a:t>
            </a:r>
            <a:r>
              <a:rPr sz="1600">
                <a:solidFill>
                  <a:srgbClr val="000000"/>
                </a:solidFill>
                <a:latin typeface="FTDEOU+MicrosoftYaHei"/>
                <a:cs typeface="FTDEOU+MicrosoftYaHei"/>
              </a:rPr>
              <a:t>。对特殊加工制作工艺，中心温度低</a:t>
            </a:r>
          </a:p>
          <a:p>
            <a:pPr marL="286512" marR="0">
              <a:lnSpc>
                <a:spcPts val="2106"/>
              </a:lnSpc>
              <a:spcBef>
                <a:spcPts val="1733"/>
              </a:spcBef>
              <a:spcAft>
                <a:spcPct val="0"/>
              </a:spcAft>
            </a:pPr>
            <a:r>
              <a:rPr sz="1600">
                <a:solidFill>
                  <a:srgbClr val="000000"/>
                </a:solidFill>
                <a:latin typeface="FTDEOU+MicrosoftYaHei"/>
                <a:cs typeface="FTDEOU+MicrosoftYaHei"/>
              </a:rPr>
              <a:t>于70℃的食品，餐饮服务提供者应严格控制原料质量安全状态，确保经过特殊加工制作工艺制作成品的</a:t>
            </a:r>
          </a:p>
          <a:p>
            <a:pPr marL="286512" marR="0">
              <a:lnSpc>
                <a:spcPts val="2109"/>
              </a:lnSpc>
              <a:spcBef>
                <a:spcPts val="1780"/>
              </a:spcBef>
              <a:spcAft>
                <a:spcPct val="0"/>
              </a:spcAft>
            </a:pPr>
            <a:r>
              <a:rPr sz="1600">
                <a:solidFill>
                  <a:srgbClr val="000000"/>
                </a:solidFill>
                <a:latin typeface="FTDEOU+MicrosoftYaHei"/>
                <a:cs typeface="FTDEOU+MicrosoftYaHei"/>
              </a:rPr>
              <a:t>食品安全。鼓励餐饮服务提供者在售卖时按照本规范相关要求进行消费提示。</a:t>
            </a:r>
          </a:p>
          <a:p>
            <a:pPr marL="0" marR="0">
              <a:lnSpc>
                <a:spcPts val="2106"/>
              </a:lnSpc>
              <a:spcBef>
                <a:spcPts val="1735"/>
              </a:spcBef>
              <a:spcAft>
                <a:spcPct val="0"/>
              </a:spcAft>
            </a:pPr>
            <a:r>
              <a:rPr sz="1600">
                <a:solidFill>
                  <a:srgbClr val="000000"/>
                </a:solidFill>
                <a:latin typeface="BGHUDW+Wingdings-Regular"/>
                <a:cs typeface="BGHUDW+Wingdings-Regular"/>
              </a:rPr>
              <a:t>➢</a:t>
            </a:r>
            <a:r>
              <a:rPr sz="1600" spc="584">
                <a:solidFill>
                  <a:srgbClr val="000000"/>
                </a:solidFill>
                <a:latin typeface="Times New Roman"/>
                <a:cs typeface="Times New Roman"/>
              </a:rPr>
              <a:t> </a:t>
            </a:r>
            <a:r>
              <a:rPr sz="1600">
                <a:solidFill>
                  <a:srgbClr val="000000"/>
                </a:solidFill>
                <a:latin typeface="FTDEOU+MicrosoftYaHei"/>
                <a:cs typeface="FTDEOU+MicrosoftYaHei"/>
              </a:rPr>
              <a:t>盛放调味料的容器应保持清洁，使用后加盖存放，</a:t>
            </a:r>
            <a:r>
              <a:rPr sz="1600">
                <a:solidFill>
                  <a:srgbClr val="FF0000"/>
                </a:solidFill>
                <a:latin typeface="FTDEOU+MicrosoftYaHei"/>
                <a:cs typeface="FTDEOU+MicrosoftYaHei"/>
              </a:rPr>
              <a:t>宜标注预包装调味料标签上标注的生产日期、保质期</a:t>
            </a:r>
          </a:p>
          <a:p>
            <a:pPr marL="286512" marR="0">
              <a:lnSpc>
                <a:spcPts val="2106"/>
              </a:lnSpc>
              <a:spcBef>
                <a:spcPts val="1783"/>
              </a:spcBef>
              <a:spcAft>
                <a:spcPct val="0"/>
              </a:spcAft>
            </a:pPr>
            <a:r>
              <a:rPr sz="1600">
                <a:solidFill>
                  <a:srgbClr val="FF0000"/>
                </a:solidFill>
                <a:latin typeface="FTDEOU+MicrosoftYaHei"/>
                <a:cs typeface="FTDEOU+MicrosoftYaHei"/>
              </a:rPr>
              <a:t>等内容及开封日期。</a:t>
            </a:r>
          </a:p>
        </p:txBody>
      </p:sp>
      <p:sp>
        <p:nvSpPr>
          <p:cNvPr id="6" name="object 6"/>
          <p:cNvSpPr txBox="1"/>
          <p:nvPr/>
        </p:nvSpPr>
        <p:spPr>
          <a:xfrm>
            <a:off x="1406652" y="4683920"/>
            <a:ext cx="7798344"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GHUDW+Wingdings-Regular"/>
                <a:cs typeface="BGHUDW+Wingdings-Regular"/>
              </a:rPr>
              <a:t>➢</a:t>
            </a:r>
            <a:r>
              <a:rPr sz="1600" spc="584">
                <a:solidFill>
                  <a:srgbClr val="000000"/>
                </a:solidFill>
                <a:latin typeface="Times New Roman"/>
                <a:cs typeface="Times New Roman"/>
              </a:rPr>
              <a:t> </a:t>
            </a:r>
            <a:r>
              <a:rPr sz="1600">
                <a:solidFill>
                  <a:srgbClr val="000000"/>
                </a:solidFill>
                <a:latin typeface="FTDEOU+MicrosoftYaHei"/>
                <a:cs typeface="FTDEOU+MicrosoftYaHei"/>
              </a:rPr>
              <a:t>宜采用有效的设备或方法，避免或减少食品在烹饪过程中产生有害物质。</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28782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SSUVVR+MicrosoftYaHei-Bold"/>
                <a:cs typeface="SSUVVR+MicrosoftYaHei-Bold"/>
              </a:rPr>
              <a:t>自制饮品要求</a:t>
            </a:r>
          </a:p>
        </p:txBody>
      </p:sp>
      <p:sp>
        <p:nvSpPr>
          <p:cNvPr id="4" name="object 4"/>
          <p:cNvSpPr txBox="1"/>
          <p:nvPr/>
        </p:nvSpPr>
        <p:spPr>
          <a:xfrm>
            <a:off x="1406652" y="2502822"/>
            <a:ext cx="10835115" cy="106025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UJDPM+Wingdings-Regular"/>
                <a:cs typeface="EUJDPM+Wingdings-Regular"/>
              </a:rPr>
              <a:t>➢</a:t>
            </a:r>
            <a:r>
              <a:rPr sz="1600" spc="584">
                <a:solidFill>
                  <a:srgbClr val="000000"/>
                </a:solidFill>
                <a:latin typeface="Times New Roman"/>
                <a:cs typeface="Times New Roman"/>
              </a:rPr>
              <a:t> </a:t>
            </a:r>
            <a:r>
              <a:rPr sz="1600">
                <a:solidFill>
                  <a:srgbClr val="000000"/>
                </a:solidFill>
                <a:latin typeface="NAFNPM+MicrosoftYaHei"/>
                <a:cs typeface="NAFNPM+MicrosoftYaHei"/>
              </a:rPr>
              <a:t>加工制作现榨果蔬汁、食用冰等的用水，应为预包装饮用水、使用符合相关规定的水净化设备或设施处</a:t>
            </a:r>
          </a:p>
          <a:p>
            <a:pPr marL="286512" marR="0">
              <a:lnSpc>
                <a:spcPts val="2106"/>
              </a:lnSpc>
              <a:spcBef>
                <a:spcPts val="1735"/>
              </a:spcBef>
              <a:spcAft>
                <a:spcPct val="0"/>
              </a:spcAft>
            </a:pPr>
            <a:r>
              <a:rPr sz="1600">
                <a:solidFill>
                  <a:srgbClr val="000000"/>
                </a:solidFill>
                <a:latin typeface="NAFNPM+MicrosoftYaHei"/>
                <a:cs typeface="NAFNPM+MicrosoftYaHei"/>
              </a:rPr>
              <a:t>理后的直饮水、煮沸冷却后的生活饮用水。</a:t>
            </a:r>
          </a:p>
        </p:txBody>
      </p:sp>
      <p:sp>
        <p:nvSpPr>
          <p:cNvPr id="5" name="object 5"/>
          <p:cNvSpPr txBox="1"/>
          <p:nvPr/>
        </p:nvSpPr>
        <p:spPr>
          <a:xfrm>
            <a:off x="1406652" y="3478436"/>
            <a:ext cx="4994668"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UJDPM+Wingdings-Regular"/>
                <a:cs typeface="EUJDPM+Wingdings-Regular"/>
              </a:rPr>
              <a:t>➢</a:t>
            </a:r>
            <a:r>
              <a:rPr sz="1600" spc="584">
                <a:solidFill>
                  <a:srgbClr val="000000"/>
                </a:solidFill>
                <a:latin typeface="Times New Roman"/>
                <a:cs typeface="Times New Roman"/>
              </a:rPr>
              <a:t> </a:t>
            </a:r>
            <a:r>
              <a:rPr sz="1600">
                <a:solidFill>
                  <a:srgbClr val="000000"/>
                </a:solidFill>
                <a:latin typeface="NAFNPM+MicrosoftYaHei"/>
                <a:cs typeface="NAFNPM+MicrosoftYaHei"/>
              </a:rPr>
              <a:t>自制饮品所用的原料乳，宜为预包装乳制品。</a:t>
            </a:r>
          </a:p>
        </p:txBody>
      </p:sp>
      <p:sp>
        <p:nvSpPr>
          <p:cNvPr id="6" name="object 6"/>
          <p:cNvSpPr txBox="1"/>
          <p:nvPr/>
        </p:nvSpPr>
        <p:spPr>
          <a:xfrm>
            <a:off x="1406652" y="3966116"/>
            <a:ext cx="7475861"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EUJDPM+Wingdings-Regular"/>
                <a:cs typeface="EUJDPM+Wingdings-Regular"/>
              </a:rPr>
              <a:t>➢</a:t>
            </a:r>
            <a:r>
              <a:rPr sz="1600" spc="584">
                <a:solidFill>
                  <a:srgbClr val="000000"/>
                </a:solidFill>
                <a:latin typeface="Times New Roman"/>
                <a:cs typeface="Times New Roman"/>
              </a:rPr>
              <a:t> </a:t>
            </a:r>
            <a:r>
              <a:rPr sz="1600">
                <a:solidFill>
                  <a:srgbClr val="000000"/>
                </a:solidFill>
                <a:latin typeface="NAFNPM+MicrosoftYaHei"/>
                <a:cs typeface="NAFNPM+MicrosoftYaHei"/>
              </a:rPr>
              <a:t>煮沸生豆浆时，应将上涌泡沫除净，煮沸后保持沸腾状态</a:t>
            </a:r>
            <a:r>
              <a:rPr sz="1600" b="1">
                <a:solidFill>
                  <a:srgbClr val="FF0000"/>
                </a:solidFill>
                <a:latin typeface="NBLBBP+MicrosoftYaHei-Bold"/>
                <a:cs typeface="NBLBBP+MicrosoftYaHei-Bold"/>
              </a:rPr>
              <a:t>5</a:t>
            </a:r>
            <a:r>
              <a:rPr sz="1600" b="1">
                <a:solidFill>
                  <a:srgbClr val="FF0000"/>
                </a:solidFill>
                <a:latin typeface="SSUVVR+MicrosoftYaHei-Bold"/>
                <a:cs typeface="SSUVVR+MicrosoftYaHei-Bold"/>
              </a:rPr>
              <a:t>分钟以上</a:t>
            </a:r>
            <a:r>
              <a:rPr sz="1600">
                <a:solidFill>
                  <a:srgbClr val="000000"/>
                </a:solidFill>
                <a:latin typeface="NAFNPM+MicrosoftYaHei"/>
                <a:cs typeface="NAFNPM+MicrosoftYaHei"/>
              </a:rPr>
              <a:t>。</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20314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HRPIUB+MicrosoftYaHei-Bold"/>
                <a:cs typeface="HRPIUB+MicrosoftYaHei-Bold"/>
              </a:rPr>
              <a:t>食品添加剂使用要求</a:t>
            </a:r>
          </a:p>
        </p:txBody>
      </p:sp>
      <p:sp>
        <p:nvSpPr>
          <p:cNvPr id="4" name="object 4"/>
          <p:cNvSpPr txBox="1"/>
          <p:nvPr/>
        </p:nvSpPr>
        <p:spPr>
          <a:xfrm>
            <a:off x="1406652" y="1756951"/>
            <a:ext cx="10908307" cy="2523672"/>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UBMOCI+Wingdings-Regular"/>
                <a:cs typeface="UBMOCI+Wingdings-Regular"/>
              </a:rPr>
              <a:t>➢</a:t>
            </a:r>
            <a:r>
              <a:rPr sz="1600" spc="584">
                <a:solidFill>
                  <a:srgbClr val="000000"/>
                </a:solidFill>
                <a:latin typeface="Times New Roman"/>
                <a:cs typeface="Times New Roman"/>
              </a:rPr>
              <a:t> </a:t>
            </a:r>
            <a:r>
              <a:rPr sz="1600">
                <a:solidFill>
                  <a:srgbClr val="000000"/>
                </a:solidFill>
                <a:latin typeface="HESEAC+MicrosoftYaHei"/>
                <a:cs typeface="HESEAC+MicrosoftYaHei"/>
              </a:rPr>
              <a:t>使用食品添加剂的，应在技术上确有必要，并在达到预期效果的前提下尽可能降低使用量。</a:t>
            </a:r>
          </a:p>
          <a:p>
            <a:pPr marL="0" marR="0">
              <a:lnSpc>
                <a:spcPts val="2106"/>
              </a:lnSpc>
              <a:spcBef>
                <a:spcPts val="1736"/>
              </a:spcBef>
              <a:spcAft>
                <a:spcPct val="0"/>
              </a:spcAft>
            </a:pPr>
            <a:r>
              <a:rPr sz="1600">
                <a:solidFill>
                  <a:srgbClr val="000000"/>
                </a:solidFill>
                <a:latin typeface="UBMOCI+Wingdings-Regular"/>
                <a:cs typeface="UBMOCI+Wingdings-Regular"/>
              </a:rPr>
              <a:t>➢</a:t>
            </a:r>
            <a:r>
              <a:rPr sz="1600" spc="584">
                <a:solidFill>
                  <a:srgbClr val="000000"/>
                </a:solidFill>
                <a:latin typeface="Times New Roman"/>
                <a:cs typeface="Times New Roman"/>
              </a:rPr>
              <a:t> </a:t>
            </a:r>
            <a:r>
              <a:rPr sz="1600">
                <a:solidFill>
                  <a:srgbClr val="000000"/>
                </a:solidFill>
                <a:latin typeface="HESEAC+MicrosoftYaHei"/>
                <a:cs typeface="HESEAC+MicrosoftYaHei"/>
              </a:rPr>
              <a:t>按照</a:t>
            </a:r>
            <a:r>
              <a:rPr sz="1600">
                <a:solidFill>
                  <a:srgbClr val="000000"/>
                </a:solidFill>
                <a:latin typeface="WGUIVS+MicrosoftYaHei"/>
                <a:cs typeface="WGUIVS+MicrosoftYaHei"/>
              </a:rPr>
              <a:t>GB</a:t>
            </a:r>
            <a:r>
              <a:rPr sz="1600" spc="12">
                <a:solidFill>
                  <a:srgbClr val="000000"/>
                </a:solidFill>
                <a:latin typeface="WGUIVS+MicrosoftYaHei"/>
                <a:cs typeface="WGUIVS+MicrosoftYaHei"/>
              </a:rPr>
              <a:t> </a:t>
            </a:r>
            <a:r>
              <a:rPr sz="1600">
                <a:solidFill>
                  <a:srgbClr val="000000"/>
                </a:solidFill>
                <a:latin typeface="WGUIVS+MicrosoftYaHei"/>
                <a:cs typeface="WGUIVS+MicrosoftYaHei"/>
              </a:rPr>
              <a:t>2760</a:t>
            </a:r>
            <a:r>
              <a:rPr sz="1600">
                <a:solidFill>
                  <a:srgbClr val="000000"/>
                </a:solidFill>
                <a:latin typeface="HESEAC+MicrosoftYaHei"/>
                <a:cs typeface="HESEAC+MicrosoftYaHei"/>
              </a:rPr>
              <a:t>《食品安全国家标准</a:t>
            </a:r>
            <a:r>
              <a:rPr sz="1600" spc="115">
                <a:solidFill>
                  <a:srgbClr val="000000"/>
                </a:solidFill>
                <a:latin typeface="Times New Roman"/>
                <a:cs typeface="Times New Roman"/>
              </a:rPr>
              <a:t> </a:t>
            </a:r>
            <a:r>
              <a:rPr sz="1600">
                <a:solidFill>
                  <a:srgbClr val="000000"/>
                </a:solidFill>
                <a:latin typeface="HESEAC+MicrosoftYaHei"/>
                <a:cs typeface="HESEAC+MicrosoftYaHei"/>
              </a:rPr>
              <a:t>食品添加剂使用标准》规定的食品添加剂品种、使用范围、使用量，</a:t>
            </a:r>
          </a:p>
          <a:p>
            <a:pPr marL="286512" marR="0">
              <a:lnSpc>
                <a:spcPts val="2106"/>
              </a:lnSpc>
              <a:spcBef>
                <a:spcPts val="1783"/>
              </a:spcBef>
              <a:spcAft>
                <a:spcPct val="0"/>
              </a:spcAft>
            </a:pPr>
            <a:r>
              <a:rPr sz="1600">
                <a:solidFill>
                  <a:srgbClr val="000000"/>
                </a:solidFill>
                <a:latin typeface="HESEAC+MicrosoftYaHei"/>
                <a:cs typeface="HESEAC+MicrosoftYaHei"/>
              </a:rPr>
              <a:t>使用食品添加剂。</a:t>
            </a:r>
            <a:r>
              <a:rPr sz="1600">
                <a:solidFill>
                  <a:srgbClr val="FF0000"/>
                </a:solidFill>
                <a:latin typeface="HESEAC+MicrosoftYaHei"/>
                <a:cs typeface="HESEAC+MicrosoftYaHei"/>
              </a:rPr>
              <a:t>不得采购、贮存、使用亚硝酸盐（包括亚硝酸钠、亚硝酸钾）</a:t>
            </a:r>
            <a:r>
              <a:rPr sz="1600">
                <a:solidFill>
                  <a:srgbClr val="000000"/>
                </a:solidFill>
                <a:latin typeface="HESEAC+MicrosoftYaHei"/>
                <a:cs typeface="HESEAC+MicrosoftYaHei"/>
              </a:rPr>
              <a:t>。</a:t>
            </a:r>
          </a:p>
          <a:p>
            <a:pPr marL="0" marR="0">
              <a:lnSpc>
                <a:spcPts val="2109"/>
              </a:lnSpc>
              <a:spcBef>
                <a:spcPts val="1730"/>
              </a:spcBef>
              <a:spcAft>
                <a:spcPct val="0"/>
              </a:spcAft>
            </a:pPr>
            <a:r>
              <a:rPr sz="1600">
                <a:solidFill>
                  <a:srgbClr val="FF0000"/>
                </a:solidFill>
                <a:latin typeface="UBMOCI+Wingdings-Regular"/>
                <a:cs typeface="UBMOCI+Wingdings-Regular"/>
              </a:rPr>
              <a:t>➢</a:t>
            </a:r>
            <a:r>
              <a:rPr sz="1600" spc="584">
                <a:solidFill>
                  <a:srgbClr val="FF0000"/>
                </a:solidFill>
                <a:latin typeface="Times New Roman"/>
                <a:cs typeface="Times New Roman"/>
              </a:rPr>
              <a:t> </a:t>
            </a:r>
            <a:r>
              <a:rPr sz="1600">
                <a:solidFill>
                  <a:srgbClr val="FF0000"/>
                </a:solidFill>
                <a:latin typeface="HESEAC+MicrosoftYaHei"/>
                <a:cs typeface="HESEAC+MicrosoftYaHei"/>
              </a:rPr>
              <a:t>专柜（位）存放食品添加剂，并标注“食品添加剂”字样。使用容器盛放拆包后的食品添加剂的，应在</a:t>
            </a:r>
          </a:p>
          <a:p>
            <a:pPr marL="286512" marR="0">
              <a:lnSpc>
                <a:spcPts val="2106"/>
              </a:lnSpc>
              <a:spcBef>
                <a:spcPts val="1785"/>
              </a:spcBef>
              <a:spcAft>
                <a:spcPct val="0"/>
              </a:spcAft>
            </a:pPr>
            <a:r>
              <a:rPr sz="1600">
                <a:solidFill>
                  <a:srgbClr val="FF0000"/>
                </a:solidFill>
                <a:latin typeface="HESEAC+MicrosoftYaHei"/>
                <a:cs typeface="HESEAC+MicrosoftYaHei"/>
              </a:rPr>
              <a:t>盛放容器上标明食品添加剂名称，并保留原包装</a:t>
            </a:r>
            <a:r>
              <a:rPr sz="1600">
                <a:solidFill>
                  <a:srgbClr val="000000"/>
                </a:solidFill>
                <a:latin typeface="HESEAC+MicrosoftYaHei"/>
                <a:cs typeface="HESEAC+MicrosoftYaHei"/>
              </a:rPr>
              <a:t>。</a:t>
            </a:r>
          </a:p>
        </p:txBody>
      </p:sp>
      <p:sp>
        <p:nvSpPr>
          <p:cNvPr id="5" name="object 5"/>
          <p:cNvSpPr txBox="1"/>
          <p:nvPr/>
        </p:nvSpPr>
        <p:spPr>
          <a:xfrm>
            <a:off x="1406652" y="4195986"/>
            <a:ext cx="10957672" cy="2035662"/>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FF0000"/>
                </a:solidFill>
                <a:latin typeface="UBMOCI+Wingdings-Regular"/>
                <a:cs typeface="UBMOCI+Wingdings-Regular"/>
              </a:rPr>
              <a:t>➢</a:t>
            </a:r>
            <a:r>
              <a:rPr sz="1600" spc="584">
                <a:solidFill>
                  <a:srgbClr val="FF0000"/>
                </a:solidFill>
                <a:latin typeface="Times New Roman"/>
                <a:cs typeface="Times New Roman"/>
              </a:rPr>
              <a:t> </a:t>
            </a:r>
            <a:r>
              <a:rPr sz="1600">
                <a:solidFill>
                  <a:srgbClr val="FF0000"/>
                </a:solidFill>
                <a:latin typeface="HESEAC+MicrosoftYaHei"/>
                <a:cs typeface="HESEAC+MicrosoftYaHei"/>
              </a:rPr>
              <a:t>应专册记录</a:t>
            </a:r>
            <a:r>
              <a:rPr sz="1600">
                <a:solidFill>
                  <a:srgbClr val="000000"/>
                </a:solidFill>
                <a:latin typeface="HESEAC+MicrosoftYaHei"/>
                <a:cs typeface="HESEAC+MicrosoftYaHei"/>
              </a:rPr>
              <a:t>使用的食品添加剂名称、生产日期或批号、添加的食品品种、添加量、添加时间、操作人员</a:t>
            </a:r>
          </a:p>
          <a:p>
            <a:pPr marL="286512" marR="0">
              <a:lnSpc>
                <a:spcPts val="2106"/>
              </a:lnSpc>
              <a:spcBef>
                <a:spcPts val="1735"/>
              </a:spcBef>
              <a:spcAft>
                <a:spcPct val="0"/>
              </a:spcAft>
            </a:pPr>
            <a:r>
              <a:rPr sz="1600">
                <a:solidFill>
                  <a:srgbClr val="000000"/>
                </a:solidFill>
                <a:latin typeface="HESEAC+MicrosoftYaHei"/>
                <a:cs typeface="HESEAC+MicrosoftYaHei"/>
              </a:rPr>
              <a:t>等信息，</a:t>
            </a:r>
            <a:r>
              <a:rPr sz="1600" b="1">
                <a:solidFill>
                  <a:srgbClr val="1F497D"/>
                </a:solidFill>
                <a:latin typeface="KJWRRT+MicrosoftYaHei-Bold"/>
                <a:cs typeface="KJWRRT+MicrosoftYaHei-Bold"/>
              </a:rPr>
              <a:t>GB</a:t>
            </a:r>
            <a:r>
              <a:rPr sz="1600" b="1" spc="31">
                <a:solidFill>
                  <a:srgbClr val="1F497D"/>
                </a:solidFill>
                <a:latin typeface="KJWRRT+MicrosoftYaHei-Bold"/>
                <a:cs typeface="KJWRRT+MicrosoftYaHei-Bold"/>
              </a:rPr>
              <a:t> </a:t>
            </a:r>
            <a:r>
              <a:rPr sz="1600" b="1">
                <a:solidFill>
                  <a:srgbClr val="1F497D"/>
                </a:solidFill>
                <a:latin typeface="KJWRRT+MicrosoftYaHei-Bold"/>
                <a:cs typeface="KJWRRT+MicrosoftYaHei-Bold"/>
              </a:rPr>
              <a:t>2760</a:t>
            </a:r>
            <a:r>
              <a:rPr sz="1600" b="1">
                <a:solidFill>
                  <a:srgbClr val="1F497D"/>
                </a:solidFill>
                <a:latin typeface="HRPIUB+MicrosoftYaHei-Bold"/>
                <a:cs typeface="HRPIUB+MicrosoftYaHei-Bold"/>
              </a:rPr>
              <a:t>《食品安全国家标准</a:t>
            </a:r>
            <a:r>
              <a:rPr sz="1600" b="1" spc="119">
                <a:solidFill>
                  <a:srgbClr val="1F497D"/>
                </a:solidFill>
                <a:latin typeface="Times New Roman"/>
                <a:cs typeface="Times New Roman"/>
              </a:rPr>
              <a:t> </a:t>
            </a:r>
            <a:r>
              <a:rPr sz="1600" b="1">
                <a:solidFill>
                  <a:srgbClr val="1F497D"/>
                </a:solidFill>
                <a:latin typeface="HRPIUB+MicrosoftYaHei-Bold"/>
                <a:cs typeface="HRPIUB+MicrosoftYaHei-Bold"/>
              </a:rPr>
              <a:t>食品添加剂使用标准》规定按生产需要适量使用的食品添加剂除</a:t>
            </a:r>
          </a:p>
          <a:p>
            <a:pPr marL="286512" marR="0">
              <a:lnSpc>
                <a:spcPts val="2106"/>
              </a:lnSpc>
              <a:spcBef>
                <a:spcPts val="1783"/>
              </a:spcBef>
              <a:spcAft>
                <a:spcPct val="0"/>
              </a:spcAft>
            </a:pPr>
            <a:r>
              <a:rPr sz="1600" b="1">
                <a:solidFill>
                  <a:srgbClr val="1F497D"/>
                </a:solidFill>
                <a:latin typeface="HRPIUB+MicrosoftYaHei-Bold"/>
                <a:cs typeface="HRPIUB+MicrosoftYaHei-Bold"/>
              </a:rPr>
              <a:t>外。</a:t>
            </a:r>
            <a:r>
              <a:rPr sz="1600">
                <a:solidFill>
                  <a:srgbClr val="000000"/>
                </a:solidFill>
                <a:latin typeface="HESEAC+MicrosoftYaHei"/>
                <a:cs typeface="HESEAC+MicrosoftYaHei"/>
              </a:rPr>
              <a:t>使用有</a:t>
            </a:r>
            <a:r>
              <a:rPr sz="1600">
                <a:solidFill>
                  <a:srgbClr val="000000"/>
                </a:solidFill>
                <a:latin typeface="WGUIVS+MicrosoftYaHei"/>
                <a:cs typeface="WGUIVS+MicrosoftYaHei"/>
              </a:rPr>
              <a:t>GB</a:t>
            </a:r>
            <a:r>
              <a:rPr sz="1600" spc="23">
                <a:solidFill>
                  <a:srgbClr val="000000"/>
                </a:solidFill>
                <a:latin typeface="WGUIVS+MicrosoftYaHei"/>
                <a:cs typeface="WGUIVS+MicrosoftYaHei"/>
              </a:rPr>
              <a:t> </a:t>
            </a:r>
            <a:r>
              <a:rPr sz="1600">
                <a:solidFill>
                  <a:srgbClr val="000000"/>
                </a:solidFill>
                <a:latin typeface="WGUIVS+MicrosoftYaHei"/>
                <a:cs typeface="WGUIVS+MicrosoftYaHei"/>
              </a:rPr>
              <a:t>2760</a:t>
            </a:r>
            <a:r>
              <a:rPr sz="1600">
                <a:solidFill>
                  <a:srgbClr val="000000"/>
                </a:solidFill>
                <a:latin typeface="HESEAC+MicrosoftYaHei"/>
                <a:cs typeface="HESEAC+MicrosoftYaHei"/>
              </a:rPr>
              <a:t>《食品安全国家标准</a:t>
            </a:r>
            <a:r>
              <a:rPr sz="1600" spc="119">
                <a:solidFill>
                  <a:srgbClr val="000000"/>
                </a:solidFill>
                <a:latin typeface="Times New Roman"/>
                <a:cs typeface="Times New Roman"/>
              </a:rPr>
              <a:t> </a:t>
            </a:r>
            <a:r>
              <a:rPr sz="1600">
                <a:solidFill>
                  <a:srgbClr val="000000"/>
                </a:solidFill>
                <a:latin typeface="HESEAC+MicrosoftYaHei"/>
                <a:cs typeface="HESEAC+MicrosoftYaHei"/>
              </a:rPr>
              <a:t>食品添加剂使用标准》“最大使用量”规定的食品添加剂，应</a:t>
            </a:r>
          </a:p>
          <a:p>
            <a:pPr marL="286512" marR="0">
              <a:lnSpc>
                <a:spcPts val="2106"/>
              </a:lnSpc>
              <a:spcBef>
                <a:spcPts val="1733"/>
              </a:spcBef>
              <a:spcAft>
                <a:spcPct val="0"/>
              </a:spcAft>
            </a:pPr>
            <a:r>
              <a:rPr sz="1600">
                <a:solidFill>
                  <a:srgbClr val="000000"/>
                </a:solidFill>
                <a:latin typeface="HESEAC+MicrosoftYaHei"/>
                <a:cs typeface="HESEAC+MicrosoftYaHei"/>
              </a:rPr>
              <a:t>精准称量使用。</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3508705"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RLDHPA+MicrosoftYaHei-Bold"/>
                <a:cs typeface="RLDHPA+MicrosoftYaHei-Bold"/>
              </a:rPr>
              <a:t>食品相关产品使用要求</a:t>
            </a:r>
          </a:p>
        </p:txBody>
      </p:sp>
      <p:sp>
        <p:nvSpPr>
          <p:cNvPr id="4" name="object 4"/>
          <p:cNvSpPr txBox="1"/>
          <p:nvPr/>
        </p:nvSpPr>
        <p:spPr>
          <a:xfrm>
            <a:off x="1406652" y="2330034"/>
            <a:ext cx="10606965" cy="1548254"/>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DJOHNP+Wingdings-Regular"/>
                <a:cs typeface="DJOHNP+Wingdings-Regular"/>
              </a:rPr>
              <a:t>➢</a:t>
            </a:r>
            <a:r>
              <a:rPr sz="1600" spc="584">
                <a:solidFill>
                  <a:srgbClr val="000000"/>
                </a:solidFill>
                <a:latin typeface="Times New Roman"/>
                <a:cs typeface="Times New Roman"/>
              </a:rPr>
              <a:t> </a:t>
            </a:r>
            <a:r>
              <a:rPr sz="1600">
                <a:solidFill>
                  <a:srgbClr val="000000"/>
                </a:solidFill>
                <a:latin typeface="IKPLAH+MicrosoftYaHei"/>
                <a:cs typeface="IKPLAH+MicrosoftYaHei"/>
              </a:rPr>
              <a:t>各类工具和容器应有明显的区分标识，可使用颜色、材料、形状、文字等方式进行区分。</a:t>
            </a:r>
          </a:p>
          <a:p>
            <a:pPr marL="0" marR="0">
              <a:lnSpc>
                <a:spcPts val="2106"/>
              </a:lnSpc>
              <a:spcBef>
                <a:spcPts val="1785"/>
              </a:spcBef>
              <a:spcAft>
                <a:spcPct val="0"/>
              </a:spcAft>
            </a:pPr>
            <a:r>
              <a:rPr sz="1600">
                <a:solidFill>
                  <a:srgbClr val="000000"/>
                </a:solidFill>
                <a:latin typeface="DJOHNP+Wingdings-Regular"/>
                <a:cs typeface="DJOHNP+Wingdings-Regular"/>
              </a:rPr>
              <a:t>➢</a:t>
            </a:r>
            <a:r>
              <a:rPr sz="1600" spc="584">
                <a:solidFill>
                  <a:srgbClr val="000000"/>
                </a:solidFill>
                <a:latin typeface="Times New Roman"/>
                <a:cs typeface="Times New Roman"/>
              </a:rPr>
              <a:t> </a:t>
            </a:r>
            <a:r>
              <a:rPr sz="1600">
                <a:solidFill>
                  <a:srgbClr val="000000"/>
                </a:solidFill>
                <a:latin typeface="IKPLAH+MicrosoftYaHei"/>
                <a:cs typeface="IKPLAH+MicrosoftYaHei"/>
              </a:rPr>
              <a:t>工具、容器和设备，</a:t>
            </a:r>
            <a:r>
              <a:rPr sz="1600">
                <a:solidFill>
                  <a:srgbClr val="FF0000"/>
                </a:solidFill>
                <a:latin typeface="IKPLAH+MicrosoftYaHei"/>
                <a:cs typeface="IKPLAH+MicrosoftYaHei"/>
              </a:rPr>
              <a:t>宜使用不锈钢材料，不宜使用木质材料。</a:t>
            </a:r>
            <a:r>
              <a:rPr sz="1600">
                <a:solidFill>
                  <a:srgbClr val="000000"/>
                </a:solidFill>
                <a:latin typeface="IKPLAH+MicrosoftYaHei"/>
                <a:cs typeface="IKPLAH+MicrosoftYaHei"/>
              </a:rPr>
              <a:t>必须使用木质材料时，应避免对食品造</a:t>
            </a:r>
          </a:p>
          <a:p>
            <a:pPr marL="286512" marR="0">
              <a:lnSpc>
                <a:spcPts val="2106"/>
              </a:lnSpc>
              <a:spcBef>
                <a:spcPts val="1733"/>
              </a:spcBef>
              <a:spcAft>
                <a:spcPct val="0"/>
              </a:spcAft>
            </a:pPr>
            <a:r>
              <a:rPr sz="1600">
                <a:solidFill>
                  <a:srgbClr val="000000"/>
                </a:solidFill>
                <a:latin typeface="IKPLAH+MicrosoftYaHei"/>
                <a:cs typeface="IKPLAH+MicrosoftYaHei"/>
              </a:rPr>
              <a:t>成污染。</a:t>
            </a:r>
            <a:r>
              <a:rPr sz="1600">
                <a:solidFill>
                  <a:srgbClr val="FF0000"/>
                </a:solidFill>
                <a:latin typeface="IKPLAH+MicrosoftYaHei"/>
                <a:cs typeface="IKPLAH+MicrosoftYaHei"/>
              </a:rPr>
              <a:t>盛放热食类食品的容器不宜使用塑料材料。</a:t>
            </a:r>
          </a:p>
        </p:txBody>
      </p:sp>
      <p:sp>
        <p:nvSpPr>
          <p:cNvPr id="5" name="object 5"/>
          <p:cNvSpPr txBox="1"/>
          <p:nvPr/>
        </p:nvSpPr>
        <p:spPr>
          <a:xfrm>
            <a:off x="1406652" y="3793904"/>
            <a:ext cx="10385615" cy="105999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DJOHNP+Wingdings-Regular"/>
                <a:cs typeface="DJOHNP+Wingdings-Regular"/>
              </a:rPr>
              <a:t>➢</a:t>
            </a:r>
            <a:r>
              <a:rPr sz="1600" spc="584">
                <a:solidFill>
                  <a:srgbClr val="000000"/>
                </a:solidFill>
                <a:latin typeface="Times New Roman"/>
                <a:cs typeface="Times New Roman"/>
              </a:rPr>
              <a:t> </a:t>
            </a:r>
            <a:r>
              <a:rPr sz="1600">
                <a:solidFill>
                  <a:srgbClr val="000000"/>
                </a:solidFill>
                <a:latin typeface="IKPLAH+MicrosoftYaHei"/>
                <a:cs typeface="IKPLAH+MicrosoftYaHei"/>
              </a:rPr>
              <a:t>添加邻苯二甲酸酯类物质制成的塑料制品不得</a:t>
            </a:r>
            <a:r>
              <a:rPr sz="1600">
                <a:solidFill>
                  <a:srgbClr val="FF0000"/>
                </a:solidFill>
                <a:latin typeface="IKPLAH+MicrosoftYaHei"/>
                <a:cs typeface="IKPLAH+MicrosoftYaHei"/>
              </a:rPr>
              <a:t>盛装、接触油脂类食品和乙醇含量高于</a:t>
            </a:r>
            <a:r>
              <a:rPr sz="1600">
                <a:solidFill>
                  <a:srgbClr val="FF0000"/>
                </a:solidFill>
                <a:latin typeface="SGGOMG+MicrosoftYaHei"/>
                <a:cs typeface="SGGOMG+MicrosoftYaHei"/>
              </a:rPr>
              <a:t>20%</a:t>
            </a:r>
            <a:r>
              <a:rPr sz="1600">
                <a:solidFill>
                  <a:srgbClr val="FF0000"/>
                </a:solidFill>
                <a:latin typeface="IKPLAH+MicrosoftYaHei"/>
                <a:cs typeface="IKPLAH+MicrosoftYaHei"/>
              </a:rPr>
              <a:t>的食品</a:t>
            </a:r>
            <a:r>
              <a:rPr sz="1600">
                <a:solidFill>
                  <a:srgbClr val="000000"/>
                </a:solidFill>
                <a:latin typeface="IKPLAH+MicrosoftYaHei"/>
                <a:cs typeface="IKPLAH+MicrosoftYaHei"/>
              </a:rPr>
              <a:t>。</a:t>
            </a:r>
          </a:p>
          <a:p>
            <a:pPr marL="0" marR="0">
              <a:lnSpc>
                <a:spcPts val="2106"/>
              </a:lnSpc>
              <a:spcBef>
                <a:spcPts val="1733"/>
              </a:spcBef>
              <a:spcAft>
                <a:spcPct val="0"/>
              </a:spcAft>
            </a:pPr>
            <a:r>
              <a:rPr sz="1600">
                <a:solidFill>
                  <a:srgbClr val="000000"/>
                </a:solidFill>
                <a:latin typeface="DJOHNP+Wingdings-Regular"/>
                <a:cs typeface="DJOHNP+Wingdings-Regular"/>
              </a:rPr>
              <a:t>➢</a:t>
            </a:r>
            <a:r>
              <a:rPr sz="1600" spc="584">
                <a:solidFill>
                  <a:srgbClr val="000000"/>
                </a:solidFill>
                <a:latin typeface="Times New Roman"/>
                <a:cs typeface="Times New Roman"/>
              </a:rPr>
              <a:t> </a:t>
            </a:r>
            <a:r>
              <a:rPr sz="1600">
                <a:solidFill>
                  <a:srgbClr val="000000"/>
                </a:solidFill>
                <a:latin typeface="IKPLAH+MicrosoftYaHei"/>
                <a:cs typeface="IKPLAH+MicrosoftYaHei"/>
              </a:rPr>
              <a:t>不得重复使用一次性用品。</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354321" y="790898"/>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0000"/>
                </a:solidFill>
                <a:latin typeface="TQDARN+MicrosoftYaHei-Bold"/>
                <a:cs typeface="TQDARN+MicrosoftYaHei-Bold"/>
              </a:rPr>
              <a:t>高风险、高洁净度</a:t>
            </a:r>
          </a:p>
        </p:txBody>
      </p:sp>
      <p:sp>
        <p:nvSpPr>
          <p:cNvPr id="4" name="object 4"/>
          <p:cNvSpPr txBox="1"/>
          <p:nvPr/>
        </p:nvSpPr>
        <p:spPr>
          <a:xfrm>
            <a:off x="9034271" y="1849299"/>
            <a:ext cx="1943734" cy="2969347"/>
          </a:xfrm>
          <a:prstGeom prst="rect">
            <a:avLst/>
          </a:prstGeom>
        </p:spPr>
        <p:txBody>
          <a:bodyPr vert="horz" wrap="square" lIns="0" tIns="0" rIns="0" bIns="0" rtlCol="0">
            <a:spAutoFit/>
          </a:bodyPr>
          <a:lstStyle/>
          <a:p>
            <a:pPr marL="0" marR="0">
              <a:lnSpc>
                <a:spcPts val="2375"/>
              </a:lnSpc>
              <a:spcBef>
                <a:spcPct val="0"/>
              </a:spcBef>
              <a:spcAft>
                <a:spcPct val="0"/>
              </a:spcAft>
            </a:pPr>
            <a:r>
              <a:rPr sz="1800" b="1">
                <a:solidFill>
                  <a:srgbClr val="FF0000"/>
                </a:solidFill>
                <a:latin typeface="TQDARN+MicrosoftYaHei-Bold"/>
                <a:cs typeface="TQDARN+MicrosoftYaHei-Bold"/>
              </a:rPr>
              <a:t>凉菜间、备餐间</a:t>
            </a:r>
          </a:p>
          <a:p>
            <a:pPr marL="0" marR="0">
              <a:lnSpc>
                <a:spcPts val="2375"/>
              </a:lnSpc>
              <a:spcBef>
                <a:spcPts val="6740"/>
              </a:spcBef>
              <a:spcAft>
                <a:spcPct val="0"/>
              </a:spcAft>
            </a:pPr>
            <a:r>
              <a:rPr sz="1800" b="1">
                <a:solidFill>
                  <a:srgbClr val="2366AF"/>
                </a:solidFill>
                <a:latin typeface="TQDARN+MicrosoftYaHei-Bold"/>
                <a:cs typeface="TQDARN+MicrosoftYaHei-Bold"/>
              </a:rPr>
              <a:t>烹饪区、保洁区</a:t>
            </a:r>
          </a:p>
          <a:p>
            <a:pPr marL="634" marR="0">
              <a:lnSpc>
                <a:spcPts val="2375"/>
              </a:lnSpc>
              <a:spcBef>
                <a:spcPts val="6813"/>
              </a:spcBef>
              <a:spcAft>
                <a:spcPct val="0"/>
              </a:spcAft>
            </a:pPr>
            <a:r>
              <a:rPr sz="1800" b="1">
                <a:solidFill>
                  <a:srgbClr val="E46C0A"/>
                </a:solidFill>
                <a:latin typeface="TQDARN+MicrosoftYaHei-Bold"/>
                <a:cs typeface="TQDARN+MicrosoftYaHei-Bold"/>
              </a:rPr>
              <a:t>粗加工区、库房</a:t>
            </a:r>
          </a:p>
        </p:txBody>
      </p:sp>
      <p:sp>
        <p:nvSpPr>
          <p:cNvPr id="5" name="object 5"/>
          <p:cNvSpPr txBox="1"/>
          <p:nvPr/>
        </p:nvSpPr>
        <p:spPr>
          <a:xfrm>
            <a:off x="1866010" y="5169350"/>
            <a:ext cx="289560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E46C0A"/>
                </a:solidFill>
                <a:latin typeface="TQDARN+MicrosoftYaHei-Bold"/>
                <a:cs typeface="TQDARN+MicrosoftYaHei-Bold"/>
              </a:rPr>
              <a:t>低风险、低洁净度</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982723"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E46C0A"/>
                </a:solidFill>
                <a:latin typeface="SLCFGS+MicrosoftYaHei-Bold"/>
                <a:cs typeface="SLCFGS+MicrosoftYaHei-Bold"/>
              </a:rPr>
              <a:t>木质器具：</a:t>
            </a:r>
          </a:p>
        </p:txBody>
      </p:sp>
      <p:sp>
        <p:nvSpPr>
          <p:cNvPr id="4" name="object 4"/>
          <p:cNvSpPr txBox="1"/>
          <p:nvPr/>
        </p:nvSpPr>
        <p:spPr>
          <a:xfrm>
            <a:off x="6714108" y="1931613"/>
            <a:ext cx="3614212" cy="2301437"/>
          </a:xfrm>
          <a:prstGeom prst="rect">
            <a:avLst/>
          </a:prstGeom>
        </p:spPr>
        <p:txBody>
          <a:bodyPr vert="horz" wrap="square" lIns="0" tIns="0" rIns="0" bIns="0" rtlCol="0">
            <a:spAutoFit/>
          </a:bodyPr>
          <a:lstStyle/>
          <a:p>
            <a:pPr marL="0" marR="0">
              <a:lnSpc>
                <a:spcPts val="2644"/>
              </a:lnSpc>
              <a:spcBef>
                <a:spcPct val="0"/>
              </a:spcBef>
              <a:spcAft>
                <a:spcPct val="0"/>
              </a:spcAft>
            </a:pPr>
            <a:r>
              <a:rPr sz="2000">
                <a:solidFill>
                  <a:srgbClr val="404040"/>
                </a:solidFill>
                <a:latin typeface="GPWQAP+Wingdings-Regular"/>
                <a:cs typeface="GPWQAP+Wingdings-Regular"/>
              </a:rPr>
              <a:t>➢</a:t>
            </a:r>
            <a:r>
              <a:rPr sz="2000" spc="611">
                <a:solidFill>
                  <a:srgbClr val="404040"/>
                </a:solidFill>
                <a:latin typeface="Times New Roman"/>
                <a:cs typeface="Times New Roman"/>
              </a:rPr>
              <a:t> </a:t>
            </a:r>
            <a:r>
              <a:rPr sz="2000" b="1">
                <a:solidFill>
                  <a:srgbClr val="404040"/>
                </a:solidFill>
                <a:latin typeface="SLCFGS+MicrosoftYaHei-Bold"/>
                <a:cs typeface="SLCFGS+MicrosoftYaHei-Bold"/>
              </a:rPr>
              <a:t>不宜清洗、晾干（发黑）</a:t>
            </a:r>
          </a:p>
          <a:p>
            <a:pPr marL="0" marR="0">
              <a:lnSpc>
                <a:spcPts val="2644"/>
              </a:lnSpc>
              <a:spcBef>
                <a:spcPts val="3643"/>
              </a:spcBef>
              <a:spcAft>
                <a:spcPct val="0"/>
              </a:spcAft>
            </a:pPr>
            <a:r>
              <a:rPr sz="2000">
                <a:solidFill>
                  <a:srgbClr val="404040"/>
                </a:solidFill>
                <a:latin typeface="GPWQAP+Wingdings-Regular"/>
                <a:cs typeface="GPWQAP+Wingdings-Regular"/>
              </a:rPr>
              <a:t>➢</a:t>
            </a:r>
            <a:r>
              <a:rPr sz="2000" spc="611">
                <a:solidFill>
                  <a:srgbClr val="404040"/>
                </a:solidFill>
                <a:latin typeface="Times New Roman"/>
                <a:cs typeface="Times New Roman"/>
              </a:rPr>
              <a:t> </a:t>
            </a:r>
            <a:r>
              <a:rPr sz="2000" b="1">
                <a:solidFill>
                  <a:srgbClr val="404040"/>
                </a:solidFill>
                <a:latin typeface="SLCFGS+MicrosoftYaHei-Bold"/>
                <a:cs typeface="SLCFGS+MicrosoftYaHei-Bold"/>
              </a:rPr>
              <a:t>容易吸潮，滋生霉菌虫卵</a:t>
            </a:r>
          </a:p>
          <a:p>
            <a:pPr marL="0" marR="0">
              <a:lnSpc>
                <a:spcPts val="2648"/>
              </a:lnSpc>
              <a:spcBef>
                <a:spcPts val="3589"/>
              </a:spcBef>
              <a:spcAft>
                <a:spcPct val="0"/>
              </a:spcAft>
            </a:pPr>
            <a:r>
              <a:rPr sz="2000">
                <a:solidFill>
                  <a:srgbClr val="404040"/>
                </a:solidFill>
                <a:latin typeface="GPWQAP+Wingdings-Regular"/>
                <a:cs typeface="GPWQAP+Wingdings-Regular"/>
              </a:rPr>
              <a:t>➢</a:t>
            </a:r>
            <a:r>
              <a:rPr sz="2000" spc="611">
                <a:solidFill>
                  <a:srgbClr val="404040"/>
                </a:solidFill>
                <a:latin typeface="Times New Roman"/>
                <a:cs typeface="Times New Roman"/>
              </a:rPr>
              <a:t> </a:t>
            </a:r>
            <a:r>
              <a:rPr sz="2000" b="1">
                <a:solidFill>
                  <a:srgbClr val="404040"/>
                </a:solidFill>
                <a:latin typeface="SLCFGS+MicrosoftYaHei-Bold"/>
                <a:cs typeface="SLCFGS+MicrosoftYaHei-Bold"/>
              </a:rPr>
              <a:t>容易开裂，产生木屑异物</a:t>
            </a:r>
          </a:p>
        </p:txBody>
      </p:sp>
      <p:sp>
        <p:nvSpPr>
          <p:cNvPr id="5" name="object 5"/>
          <p:cNvSpPr txBox="1"/>
          <p:nvPr/>
        </p:nvSpPr>
        <p:spPr>
          <a:xfrm>
            <a:off x="6736080" y="4331591"/>
            <a:ext cx="3614212" cy="1121469"/>
          </a:xfrm>
          <a:prstGeom prst="rect">
            <a:avLst/>
          </a:prstGeom>
        </p:spPr>
        <p:txBody>
          <a:bodyPr vert="horz" wrap="square" lIns="0" tIns="0" rIns="0" bIns="0" rtlCol="0">
            <a:spAutoFit/>
          </a:bodyPr>
          <a:lstStyle/>
          <a:p>
            <a:pPr marL="0" marR="0">
              <a:lnSpc>
                <a:spcPts val="2648"/>
              </a:lnSpc>
              <a:spcBef>
                <a:spcPct val="0"/>
              </a:spcBef>
              <a:spcAft>
                <a:spcPct val="0"/>
              </a:spcAft>
            </a:pPr>
            <a:r>
              <a:rPr sz="2000">
                <a:solidFill>
                  <a:srgbClr val="404040"/>
                </a:solidFill>
                <a:latin typeface="GPWQAP+Wingdings-Regular"/>
                <a:cs typeface="GPWQAP+Wingdings-Regular"/>
              </a:rPr>
              <a:t>➢</a:t>
            </a:r>
            <a:r>
              <a:rPr sz="2000" spc="611">
                <a:solidFill>
                  <a:srgbClr val="404040"/>
                </a:solidFill>
                <a:latin typeface="Times New Roman"/>
                <a:cs typeface="Times New Roman"/>
              </a:rPr>
              <a:t> </a:t>
            </a:r>
            <a:r>
              <a:rPr sz="2000" b="1">
                <a:solidFill>
                  <a:srgbClr val="404040"/>
                </a:solidFill>
                <a:latin typeface="SLCFGS+MicrosoftYaHei-Bold"/>
                <a:cs typeface="SLCFGS+MicrosoftYaHei-Bold"/>
              </a:rPr>
              <a:t>如若使用，做好清洁维护</a:t>
            </a:r>
          </a:p>
          <a:p>
            <a:pPr marL="0" marR="0">
              <a:lnSpc>
                <a:spcPts val="2644"/>
              </a:lnSpc>
              <a:spcBef>
                <a:spcPts val="588"/>
              </a:spcBef>
              <a:spcAft>
                <a:spcPct val="0"/>
              </a:spcAft>
            </a:pPr>
            <a:r>
              <a:rPr sz="2000">
                <a:solidFill>
                  <a:srgbClr val="404040"/>
                </a:solidFill>
                <a:latin typeface="GPWQAP+Wingdings-Regular"/>
                <a:cs typeface="GPWQAP+Wingdings-Regular"/>
              </a:rPr>
              <a:t>➢</a:t>
            </a:r>
            <a:r>
              <a:rPr sz="2000" spc="611">
                <a:solidFill>
                  <a:srgbClr val="404040"/>
                </a:solidFill>
                <a:latin typeface="Times New Roman"/>
                <a:cs typeface="Times New Roman"/>
              </a:rPr>
              <a:t> </a:t>
            </a:r>
            <a:r>
              <a:rPr sz="2000" b="1">
                <a:solidFill>
                  <a:srgbClr val="404040"/>
                </a:solidFill>
                <a:latin typeface="SLCFGS+MicrosoftYaHei-Bold"/>
                <a:cs typeface="SLCFGS+MicrosoftYaHei-Bold"/>
              </a:rPr>
              <a:t>变黑、裂缝后要及时更换</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2898038"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ATRBJS+MicrosoftYaHei-Bold"/>
                <a:cs typeface="ATRBJS+MicrosoftYaHei-Bold"/>
              </a:rPr>
              <a:t>食品冷却及再加热</a:t>
            </a:r>
          </a:p>
        </p:txBody>
      </p:sp>
      <p:sp>
        <p:nvSpPr>
          <p:cNvPr id="4" name="object 4"/>
          <p:cNvSpPr txBox="1"/>
          <p:nvPr/>
        </p:nvSpPr>
        <p:spPr>
          <a:xfrm>
            <a:off x="1406652" y="1970311"/>
            <a:ext cx="10741383" cy="203573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NNETE+Wingdings-Regular"/>
                <a:cs typeface="MNNETE+Wingdings-Regular"/>
              </a:rPr>
              <a:t>➢</a:t>
            </a:r>
            <a:r>
              <a:rPr sz="1600" spc="584">
                <a:solidFill>
                  <a:srgbClr val="000000"/>
                </a:solidFill>
                <a:latin typeface="Times New Roman"/>
                <a:cs typeface="Times New Roman"/>
              </a:rPr>
              <a:t> </a:t>
            </a:r>
            <a:r>
              <a:rPr sz="1600">
                <a:solidFill>
                  <a:srgbClr val="000000"/>
                </a:solidFill>
                <a:latin typeface="TMWWIB+MicrosoftYaHei"/>
                <a:cs typeface="TMWWIB+MicrosoftYaHei"/>
              </a:rPr>
              <a:t>需要冷冻（藏）的熟制半成品或成品，应在熟制后立即冷却。</a:t>
            </a:r>
          </a:p>
          <a:p>
            <a:pPr marL="0" marR="0">
              <a:lnSpc>
                <a:spcPts val="2106"/>
              </a:lnSpc>
              <a:spcBef>
                <a:spcPts val="1733"/>
              </a:spcBef>
              <a:spcAft>
                <a:spcPct val="0"/>
              </a:spcAft>
            </a:pPr>
            <a:r>
              <a:rPr sz="1600">
                <a:solidFill>
                  <a:srgbClr val="FF0000"/>
                </a:solidFill>
                <a:latin typeface="MNNETE+Wingdings-Regular"/>
                <a:cs typeface="MNNETE+Wingdings-Regular"/>
              </a:rPr>
              <a:t>➢</a:t>
            </a:r>
            <a:r>
              <a:rPr sz="1600" spc="584">
                <a:solidFill>
                  <a:srgbClr val="FF0000"/>
                </a:solidFill>
                <a:latin typeface="Times New Roman"/>
                <a:cs typeface="Times New Roman"/>
              </a:rPr>
              <a:t> </a:t>
            </a:r>
            <a:r>
              <a:rPr sz="1600">
                <a:solidFill>
                  <a:srgbClr val="FF0000"/>
                </a:solidFill>
                <a:latin typeface="TMWWIB+MicrosoftYaHei"/>
                <a:cs typeface="TMWWIB+MicrosoftYaHei"/>
              </a:rPr>
              <a:t>应在清洁操作区内进行熟制成品的冷却，并在盛放容器上标注加工制作时间等</a:t>
            </a:r>
            <a:r>
              <a:rPr sz="1600">
                <a:solidFill>
                  <a:srgbClr val="000000"/>
                </a:solidFill>
                <a:latin typeface="TMWWIB+MicrosoftYaHei"/>
                <a:cs typeface="TMWWIB+MicrosoftYaHei"/>
              </a:rPr>
              <a:t>。</a:t>
            </a:r>
          </a:p>
          <a:p>
            <a:pPr marL="0" marR="0">
              <a:lnSpc>
                <a:spcPts val="2106"/>
              </a:lnSpc>
              <a:spcBef>
                <a:spcPts val="1786"/>
              </a:spcBef>
              <a:spcAft>
                <a:spcPct val="0"/>
              </a:spcAft>
            </a:pPr>
            <a:r>
              <a:rPr sz="1600">
                <a:solidFill>
                  <a:srgbClr val="000000"/>
                </a:solidFill>
                <a:latin typeface="MNNETE+Wingdings-Regular"/>
                <a:cs typeface="MNNETE+Wingdings-Regular"/>
              </a:rPr>
              <a:t>➢</a:t>
            </a:r>
            <a:r>
              <a:rPr sz="1600" spc="584">
                <a:solidFill>
                  <a:srgbClr val="000000"/>
                </a:solidFill>
                <a:latin typeface="Times New Roman"/>
                <a:cs typeface="Times New Roman"/>
              </a:rPr>
              <a:t> </a:t>
            </a:r>
            <a:r>
              <a:rPr sz="1600">
                <a:solidFill>
                  <a:srgbClr val="000000"/>
                </a:solidFill>
                <a:latin typeface="TMWWIB+MicrosoftYaHei"/>
                <a:cs typeface="TMWWIB+MicrosoftYaHei"/>
              </a:rPr>
              <a:t>冷却时，可采用将食品切成小块、搅拌、冷水浴等措施或者使用专用速冷设备，</a:t>
            </a:r>
            <a:r>
              <a:rPr sz="1600">
                <a:solidFill>
                  <a:srgbClr val="FF0000"/>
                </a:solidFill>
                <a:latin typeface="TMWWIB+MicrosoftYaHei"/>
                <a:cs typeface="TMWWIB+MicrosoftYaHei"/>
              </a:rPr>
              <a:t>使食品的中心温度在2</a:t>
            </a:r>
          </a:p>
          <a:p>
            <a:pPr marL="286512" marR="0">
              <a:lnSpc>
                <a:spcPts val="2106"/>
              </a:lnSpc>
              <a:spcBef>
                <a:spcPts val="1733"/>
              </a:spcBef>
              <a:spcAft>
                <a:spcPct val="0"/>
              </a:spcAft>
            </a:pPr>
            <a:r>
              <a:rPr sz="1600">
                <a:solidFill>
                  <a:srgbClr val="FF0000"/>
                </a:solidFill>
                <a:latin typeface="TMWWIB+MicrosoftYaHei"/>
                <a:cs typeface="TMWWIB+MicrosoftYaHei"/>
              </a:rPr>
              <a:t>小时内从60℃降至21℃，再经2小时或更短时间降至8℃</a:t>
            </a:r>
            <a:r>
              <a:rPr sz="1600">
                <a:solidFill>
                  <a:srgbClr val="000000"/>
                </a:solidFill>
                <a:latin typeface="TMWWIB+MicrosoftYaHei"/>
                <a:cs typeface="TMWWIB+MicrosoftYaHei"/>
              </a:rPr>
              <a:t>。</a:t>
            </a:r>
          </a:p>
        </p:txBody>
      </p:sp>
      <p:sp>
        <p:nvSpPr>
          <p:cNvPr id="5" name="object 5"/>
          <p:cNvSpPr txBox="1"/>
          <p:nvPr/>
        </p:nvSpPr>
        <p:spPr>
          <a:xfrm>
            <a:off x="1406652" y="3921090"/>
            <a:ext cx="10683054" cy="1060574"/>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MNNETE+Wingdings-Regular"/>
                <a:cs typeface="MNNETE+Wingdings-Regular"/>
              </a:rPr>
              <a:t>➢</a:t>
            </a:r>
            <a:r>
              <a:rPr sz="1600" spc="584">
                <a:solidFill>
                  <a:srgbClr val="000000"/>
                </a:solidFill>
                <a:latin typeface="Times New Roman"/>
                <a:cs typeface="Times New Roman"/>
              </a:rPr>
              <a:t> </a:t>
            </a:r>
            <a:r>
              <a:rPr sz="1600">
                <a:solidFill>
                  <a:srgbClr val="000000"/>
                </a:solidFill>
                <a:latin typeface="TMWWIB+MicrosoftYaHei"/>
                <a:cs typeface="TMWWIB+MicrosoftYaHei"/>
              </a:rPr>
              <a:t>高危易腐食品熟制后，</a:t>
            </a:r>
            <a:r>
              <a:rPr sz="1600">
                <a:solidFill>
                  <a:srgbClr val="FF0000"/>
                </a:solidFill>
                <a:latin typeface="TMWWIB+MicrosoftYaHei"/>
                <a:cs typeface="TMWWIB+MicrosoftYaHei"/>
              </a:rPr>
              <a:t>在8℃～60℃条件下存放2小时以上且未发生感官性状变化的，食用前应进行再</a:t>
            </a:r>
          </a:p>
          <a:p>
            <a:pPr marL="286512" marR="0">
              <a:lnSpc>
                <a:spcPts val="2106"/>
              </a:lnSpc>
              <a:spcBef>
                <a:spcPts val="1785"/>
              </a:spcBef>
              <a:spcAft>
                <a:spcPct val="0"/>
              </a:spcAft>
            </a:pPr>
            <a:r>
              <a:rPr sz="1600">
                <a:solidFill>
                  <a:srgbClr val="FF0000"/>
                </a:solidFill>
                <a:latin typeface="TMWWIB+MicrosoftYaHei"/>
                <a:cs typeface="TMWWIB+MicrosoftYaHei"/>
              </a:rPr>
              <a:t>加热。</a:t>
            </a:r>
          </a:p>
        </p:txBody>
      </p:sp>
      <p:sp>
        <p:nvSpPr>
          <p:cNvPr id="6" name="object 6"/>
          <p:cNvSpPr txBox="1"/>
          <p:nvPr/>
        </p:nvSpPr>
        <p:spPr>
          <a:xfrm>
            <a:off x="1406652" y="4897026"/>
            <a:ext cx="5035949"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MNNETE+Wingdings-Regular"/>
                <a:cs typeface="MNNETE+Wingdings-Regular"/>
              </a:rPr>
              <a:t>➢</a:t>
            </a:r>
            <a:r>
              <a:rPr sz="1600" spc="584">
                <a:solidFill>
                  <a:srgbClr val="000000"/>
                </a:solidFill>
                <a:latin typeface="Times New Roman"/>
                <a:cs typeface="Times New Roman"/>
              </a:rPr>
              <a:t> </a:t>
            </a:r>
            <a:r>
              <a:rPr sz="1600">
                <a:solidFill>
                  <a:srgbClr val="000000"/>
                </a:solidFill>
                <a:latin typeface="TMWWIB+MicrosoftYaHei"/>
                <a:cs typeface="TMWWIB+MicrosoftYaHei"/>
              </a:rPr>
              <a:t>再加热时，食品的中心温度应达到</a:t>
            </a:r>
            <a:r>
              <a:rPr sz="1600">
                <a:solidFill>
                  <a:srgbClr val="FF0000"/>
                </a:solidFill>
                <a:latin typeface="TMWWIB+MicrosoftYaHei"/>
                <a:cs typeface="TMWWIB+MicrosoftYaHei"/>
              </a:rPr>
              <a:t>70℃以上</a:t>
            </a:r>
            <a:r>
              <a:rPr sz="1600">
                <a:solidFill>
                  <a:srgbClr val="000000"/>
                </a:solidFill>
                <a:latin typeface="TMWWIB+MicrosoftYaHei"/>
                <a:cs typeface="TMWWIB+MicrosoftYaHei"/>
              </a:rPr>
              <a:t>。</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DWFVRI+MicrosoftYaHei-Bold"/>
                <a:cs typeface="DWFVRI+MicrosoftYaHei-Bold"/>
              </a:rPr>
              <a:t>食品留样</a:t>
            </a:r>
          </a:p>
        </p:txBody>
      </p:sp>
      <p:sp>
        <p:nvSpPr>
          <p:cNvPr id="4" name="object 4"/>
          <p:cNvSpPr txBox="1"/>
          <p:nvPr/>
        </p:nvSpPr>
        <p:spPr>
          <a:xfrm>
            <a:off x="1406652" y="1970311"/>
            <a:ext cx="9844236"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BPEWA+Wingdings-Regular"/>
                <a:cs typeface="BBPEWA+Wingdings-Regular"/>
              </a:rPr>
              <a:t>➢</a:t>
            </a:r>
            <a:r>
              <a:rPr sz="1600" spc="584">
                <a:solidFill>
                  <a:srgbClr val="000000"/>
                </a:solidFill>
                <a:latin typeface="Times New Roman"/>
                <a:cs typeface="Times New Roman"/>
              </a:rPr>
              <a:t> </a:t>
            </a:r>
            <a:r>
              <a:rPr sz="1600">
                <a:solidFill>
                  <a:srgbClr val="000000"/>
                </a:solidFill>
                <a:latin typeface="OPJWPT+MicrosoftYaHei"/>
                <a:cs typeface="OPJWPT+MicrosoftYaHei"/>
              </a:rPr>
              <a:t>餐饮服务提供者（集体聚餐人数超过</a:t>
            </a:r>
            <a:r>
              <a:rPr sz="1600">
                <a:solidFill>
                  <a:srgbClr val="000000"/>
                </a:solidFill>
                <a:latin typeface="UHOJKS+MicrosoftYaHei"/>
                <a:cs typeface="UHOJKS+MicrosoftYaHei"/>
              </a:rPr>
              <a:t>100</a:t>
            </a:r>
            <a:r>
              <a:rPr sz="1600">
                <a:solidFill>
                  <a:srgbClr val="000000"/>
                </a:solidFill>
                <a:latin typeface="OPJWPT+MicrosoftYaHei"/>
                <a:cs typeface="OPJWPT+MicrosoftYaHei"/>
              </a:rPr>
              <a:t>人或为重大活动供餐），每餐次的食品成品应留样。</a:t>
            </a:r>
          </a:p>
        </p:txBody>
      </p:sp>
      <p:sp>
        <p:nvSpPr>
          <p:cNvPr id="5" name="object 5"/>
          <p:cNvSpPr txBox="1"/>
          <p:nvPr/>
        </p:nvSpPr>
        <p:spPr>
          <a:xfrm>
            <a:off x="1406652" y="2457991"/>
            <a:ext cx="10645001" cy="203581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BPEWA+Wingdings-Regular"/>
                <a:cs typeface="BBPEWA+Wingdings-Regular"/>
              </a:rPr>
              <a:t>➢</a:t>
            </a:r>
            <a:r>
              <a:rPr sz="1600" spc="584">
                <a:solidFill>
                  <a:srgbClr val="000000"/>
                </a:solidFill>
                <a:latin typeface="Times New Roman"/>
                <a:cs typeface="Times New Roman"/>
              </a:rPr>
              <a:t> </a:t>
            </a:r>
            <a:r>
              <a:rPr sz="1600">
                <a:solidFill>
                  <a:srgbClr val="000000"/>
                </a:solidFill>
                <a:latin typeface="OPJWPT+MicrosoftYaHei"/>
                <a:cs typeface="OPJWPT+MicrosoftYaHei"/>
              </a:rPr>
              <a:t>应将留样食品按照品种分别盛放于清洗消毒后的专用密闭容器内，</a:t>
            </a:r>
            <a:r>
              <a:rPr sz="1600">
                <a:solidFill>
                  <a:srgbClr val="FF0000"/>
                </a:solidFill>
                <a:latin typeface="OPJWPT+MicrosoftYaHei"/>
                <a:cs typeface="OPJWPT+MicrosoftYaHei"/>
              </a:rPr>
              <a:t>在专用冷藏设备中冷藏存放</a:t>
            </a:r>
            <a:r>
              <a:rPr sz="1600">
                <a:solidFill>
                  <a:srgbClr val="FF0000"/>
                </a:solidFill>
                <a:latin typeface="UHOJKS+MicrosoftYaHei"/>
                <a:cs typeface="UHOJKS+MicrosoftYaHei"/>
              </a:rPr>
              <a:t>48</a:t>
            </a:r>
            <a:r>
              <a:rPr sz="1600">
                <a:solidFill>
                  <a:srgbClr val="FF0000"/>
                </a:solidFill>
                <a:latin typeface="OPJWPT+MicrosoftYaHei"/>
                <a:cs typeface="OPJWPT+MicrosoftYaHei"/>
              </a:rPr>
              <a:t>小时</a:t>
            </a:r>
          </a:p>
          <a:p>
            <a:pPr marL="286512" marR="0">
              <a:lnSpc>
                <a:spcPts val="2106"/>
              </a:lnSpc>
              <a:spcBef>
                <a:spcPts val="1736"/>
              </a:spcBef>
              <a:spcAft>
                <a:spcPct val="0"/>
              </a:spcAft>
            </a:pPr>
            <a:r>
              <a:rPr sz="1600">
                <a:solidFill>
                  <a:srgbClr val="FF0000"/>
                </a:solidFill>
                <a:latin typeface="OPJWPT+MicrosoftYaHei"/>
                <a:cs typeface="OPJWPT+MicrosoftYaHei"/>
              </a:rPr>
              <a:t>以上</a:t>
            </a:r>
            <a:r>
              <a:rPr sz="1600">
                <a:solidFill>
                  <a:srgbClr val="000000"/>
                </a:solidFill>
                <a:latin typeface="OPJWPT+MicrosoftYaHei"/>
                <a:cs typeface="OPJWPT+MicrosoftYaHei"/>
              </a:rPr>
              <a:t>。每个品种的留样量应能满足检验检测需要，且不少于</a:t>
            </a:r>
            <a:r>
              <a:rPr sz="1600">
                <a:solidFill>
                  <a:srgbClr val="000000"/>
                </a:solidFill>
                <a:latin typeface="UHOJKS+MicrosoftYaHei"/>
                <a:cs typeface="UHOJKS+MicrosoftYaHei"/>
              </a:rPr>
              <a:t>125g</a:t>
            </a:r>
            <a:r>
              <a:rPr sz="1600">
                <a:solidFill>
                  <a:srgbClr val="000000"/>
                </a:solidFill>
                <a:latin typeface="OPJWPT+MicrosoftYaHei"/>
                <a:cs typeface="OPJWPT+MicrosoftYaHei"/>
              </a:rPr>
              <a:t>。</a:t>
            </a:r>
          </a:p>
          <a:p>
            <a:pPr marL="0" marR="0">
              <a:lnSpc>
                <a:spcPts val="2106"/>
              </a:lnSpc>
              <a:spcBef>
                <a:spcPts val="1783"/>
              </a:spcBef>
              <a:spcAft>
                <a:spcPct val="0"/>
              </a:spcAft>
            </a:pPr>
            <a:r>
              <a:rPr sz="1600">
                <a:solidFill>
                  <a:srgbClr val="000000"/>
                </a:solidFill>
                <a:latin typeface="BBPEWA+Wingdings-Regular"/>
                <a:cs typeface="BBPEWA+Wingdings-Regular"/>
              </a:rPr>
              <a:t>➢</a:t>
            </a:r>
            <a:r>
              <a:rPr sz="1600" spc="584">
                <a:solidFill>
                  <a:srgbClr val="000000"/>
                </a:solidFill>
                <a:latin typeface="Times New Roman"/>
                <a:cs typeface="Times New Roman"/>
              </a:rPr>
              <a:t> </a:t>
            </a:r>
            <a:r>
              <a:rPr sz="1600">
                <a:solidFill>
                  <a:srgbClr val="000000"/>
                </a:solidFill>
                <a:latin typeface="OPJWPT+MicrosoftYaHei"/>
                <a:cs typeface="OPJWPT+MicrosoftYaHei"/>
              </a:rPr>
              <a:t>在盛放留样食品的容器上应标注留样食品名称、留样时间（月、日、时），或者标注与留样记录相对</a:t>
            </a:r>
          </a:p>
          <a:p>
            <a:pPr marL="286512" marR="0">
              <a:lnSpc>
                <a:spcPts val="2109"/>
              </a:lnSpc>
              <a:spcBef>
                <a:spcPts val="1730"/>
              </a:spcBef>
              <a:spcAft>
                <a:spcPct val="0"/>
              </a:spcAft>
            </a:pPr>
            <a:r>
              <a:rPr sz="1600">
                <a:solidFill>
                  <a:srgbClr val="000000"/>
                </a:solidFill>
                <a:latin typeface="OPJWPT+MicrosoftYaHei"/>
                <a:cs typeface="OPJWPT+MicrosoftYaHei"/>
              </a:rPr>
              <a:t>应的标识。</a:t>
            </a:r>
          </a:p>
        </p:txBody>
      </p:sp>
      <p:sp>
        <p:nvSpPr>
          <p:cNvPr id="6" name="object 6"/>
          <p:cNvSpPr txBox="1"/>
          <p:nvPr/>
        </p:nvSpPr>
        <p:spPr>
          <a:xfrm>
            <a:off x="1406652" y="4409346"/>
            <a:ext cx="10602019"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BPEWA+Wingdings-Regular"/>
                <a:cs typeface="BBPEWA+Wingdings-Regular"/>
              </a:rPr>
              <a:t>➢</a:t>
            </a:r>
            <a:r>
              <a:rPr sz="1600" spc="584">
                <a:solidFill>
                  <a:srgbClr val="000000"/>
                </a:solidFill>
                <a:latin typeface="Times New Roman"/>
                <a:cs typeface="Times New Roman"/>
              </a:rPr>
              <a:t> </a:t>
            </a:r>
            <a:r>
              <a:rPr sz="1600">
                <a:solidFill>
                  <a:srgbClr val="000000"/>
                </a:solidFill>
                <a:latin typeface="OPJWPT+MicrosoftYaHei"/>
                <a:cs typeface="OPJWPT+MicrosoftYaHei"/>
              </a:rPr>
              <a:t>应由专人管理留样食品、记录留样情况，记录内容包括留样食品名称、留样时间（月、日、时）、留</a:t>
            </a:r>
          </a:p>
          <a:p>
            <a:pPr marL="286512" marR="0">
              <a:lnSpc>
                <a:spcPts val="2106"/>
              </a:lnSpc>
              <a:spcBef>
                <a:spcPts val="1733"/>
              </a:spcBef>
              <a:spcAft>
                <a:spcPct val="0"/>
              </a:spcAft>
            </a:pPr>
            <a:r>
              <a:rPr sz="1600">
                <a:solidFill>
                  <a:srgbClr val="000000"/>
                </a:solidFill>
                <a:latin typeface="OPJWPT+MicrosoftYaHei"/>
                <a:cs typeface="OPJWPT+MicrosoftYaHei"/>
              </a:rPr>
              <a:t>样人员等。</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2695320" y="1486223"/>
            <a:ext cx="6659880" cy="859482"/>
          </a:xfrm>
          <a:prstGeom prst="rect">
            <a:avLst/>
          </a:prstGeom>
        </p:spPr>
        <p:txBody>
          <a:bodyPr vert="horz" wrap="square" lIns="0" tIns="0" rIns="0" bIns="0" rtlCol="0">
            <a:spAutoFit/>
          </a:bodyPr>
          <a:lstStyle/>
          <a:p>
            <a:pPr marL="0" marR="0">
              <a:lnSpc>
                <a:spcPts val="3167"/>
              </a:lnSpc>
              <a:spcBef>
                <a:spcPct val="0"/>
              </a:spcBef>
              <a:spcAft>
                <a:spcPct val="0"/>
              </a:spcAft>
            </a:pPr>
            <a:r>
              <a:rPr sz="2400" b="1">
                <a:solidFill>
                  <a:srgbClr val="FFFFFF"/>
                </a:solidFill>
                <a:latin typeface="JDLMCW+MicrosoftYaHei-Bold"/>
                <a:cs typeface="JDLMCW+MicrosoftYaHei-Bold"/>
              </a:rPr>
              <a:t>下列关于加工制作要求的说法，正确的是：</a:t>
            </a:r>
          </a:p>
        </p:txBody>
      </p:sp>
      <p:sp>
        <p:nvSpPr>
          <p:cNvPr id="4" name="object 4"/>
          <p:cNvSpPr txBox="1"/>
          <p:nvPr/>
        </p:nvSpPr>
        <p:spPr>
          <a:xfrm>
            <a:off x="2997073" y="2582070"/>
            <a:ext cx="6708906" cy="1011229"/>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QKNUTM+MicrosoftYaHei-Bold"/>
                <a:cs typeface="QKNUTM+MicrosoftYaHei-Bold"/>
              </a:rPr>
              <a:t>A</a:t>
            </a:r>
            <a:r>
              <a:rPr sz="1600" b="1">
                <a:solidFill>
                  <a:srgbClr val="FFFFFF"/>
                </a:solidFill>
                <a:latin typeface="JDLMCW+MicrosoftYaHei-Bold"/>
                <a:cs typeface="JDLMCW+MicrosoftYaHei-Bold"/>
              </a:rPr>
              <a:t>、如果能确保食品质量没问题，可以使用没有标签的预包装食品</a:t>
            </a:r>
          </a:p>
          <a:p>
            <a:pPr marL="0" marR="0">
              <a:lnSpc>
                <a:spcPts val="2106"/>
              </a:lnSpc>
              <a:spcBef>
                <a:spcPts val="1399"/>
              </a:spcBef>
              <a:spcAft>
                <a:spcPct val="0"/>
              </a:spcAft>
            </a:pPr>
            <a:r>
              <a:rPr sz="1600" b="1">
                <a:solidFill>
                  <a:srgbClr val="FFFFFF"/>
                </a:solidFill>
                <a:latin typeface="QKNUTM+MicrosoftYaHei-Bold"/>
                <a:cs typeface="QKNUTM+MicrosoftYaHei-Bold"/>
              </a:rPr>
              <a:t>B</a:t>
            </a:r>
            <a:r>
              <a:rPr sz="1600" b="1">
                <a:solidFill>
                  <a:srgbClr val="FFFFFF"/>
                </a:solidFill>
                <a:latin typeface="JDLMCW+MicrosoftYaHei-Bold"/>
                <a:cs typeface="JDLMCW+MicrosoftYaHei-Bold"/>
              </a:rPr>
              <a:t>、食品解冻时，宜采用冷藏或冷水解冻的方式</a:t>
            </a:r>
          </a:p>
        </p:txBody>
      </p:sp>
      <p:sp>
        <p:nvSpPr>
          <p:cNvPr id="5" name="object 5"/>
          <p:cNvSpPr txBox="1"/>
          <p:nvPr/>
        </p:nvSpPr>
        <p:spPr>
          <a:xfrm>
            <a:off x="2997073" y="3459894"/>
            <a:ext cx="6223557" cy="1011483"/>
          </a:xfrm>
          <a:prstGeom prst="rect">
            <a:avLst/>
          </a:prstGeom>
        </p:spPr>
        <p:txBody>
          <a:bodyPr vert="horz" wrap="square" lIns="0" tIns="0" rIns="0" bIns="0" rtlCol="0">
            <a:spAutoFit/>
          </a:bodyPr>
          <a:lstStyle/>
          <a:p>
            <a:pPr marL="0" marR="0">
              <a:lnSpc>
                <a:spcPts val="2106"/>
              </a:lnSpc>
              <a:spcBef>
                <a:spcPct val="0"/>
              </a:spcBef>
              <a:spcAft>
                <a:spcPct val="0"/>
              </a:spcAft>
            </a:pPr>
            <a:r>
              <a:rPr sz="1600" b="1">
                <a:solidFill>
                  <a:srgbClr val="FFFFFF"/>
                </a:solidFill>
                <a:latin typeface="QKNUTM+MicrosoftYaHei-Bold"/>
                <a:cs typeface="QKNUTM+MicrosoftYaHei-Bold"/>
              </a:rPr>
              <a:t>C</a:t>
            </a:r>
            <a:r>
              <a:rPr sz="1600" b="1">
                <a:solidFill>
                  <a:srgbClr val="FFFFFF"/>
                </a:solidFill>
                <a:latin typeface="JDLMCW+MicrosoftYaHei-Bold"/>
                <a:cs typeface="JDLMCW+MicrosoftYaHei-Bold"/>
              </a:rPr>
              <a:t>、煮沸生豆浆时，应将上涌泡沫除净，煮沸后可以立即使用</a:t>
            </a:r>
          </a:p>
          <a:p>
            <a:pPr marL="0" marR="0">
              <a:lnSpc>
                <a:spcPts val="2106"/>
              </a:lnSpc>
              <a:spcBef>
                <a:spcPts val="1351"/>
              </a:spcBef>
              <a:spcAft>
                <a:spcPct val="0"/>
              </a:spcAft>
            </a:pPr>
            <a:r>
              <a:rPr sz="1600" b="1">
                <a:solidFill>
                  <a:srgbClr val="FFFFFF"/>
                </a:solidFill>
                <a:latin typeface="QKNUTM+MicrosoftYaHei-Bold"/>
                <a:cs typeface="QKNUTM+MicrosoftYaHei-Bold"/>
              </a:rPr>
              <a:t>D</a:t>
            </a:r>
            <a:r>
              <a:rPr sz="1600" b="1">
                <a:solidFill>
                  <a:srgbClr val="FFFFFF"/>
                </a:solidFill>
                <a:latin typeface="JDLMCW+MicrosoftYaHei-Bold"/>
                <a:cs typeface="JDLMCW+MicrosoftYaHei-Bold"/>
              </a:rPr>
              <a:t>、再加热时，食品的中心温度应达到60℃以上</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UPMAII+MicrosoftYaHei-Bold"/>
                <a:cs typeface="UPMAII+MicrosoftYaHei-Bold"/>
              </a:rPr>
              <a:t>食品安全管理</a:t>
            </a:r>
          </a:p>
          <a:p>
            <a:pPr marL="0" marR="0">
              <a:lnSpc>
                <a:spcPts val="2898"/>
              </a:lnSpc>
              <a:spcBef>
                <a:spcPts val="4001"/>
              </a:spcBef>
              <a:spcAft>
                <a:spcPct val="0"/>
              </a:spcAft>
            </a:pPr>
            <a:r>
              <a:rPr sz="2200" b="1">
                <a:solidFill>
                  <a:srgbClr val="D9D9D9"/>
                </a:solidFill>
                <a:latin typeface="UPMAII+MicrosoftYaHei-Bold"/>
                <a:cs typeface="UPMAII+MicrosoftYaHei-Bold"/>
              </a:rPr>
              <a:t>文件记录</a:t>
            </a:r>
            <a:r>
              <a:rPr sz="2200" b="1" spc="11476">
                <a:solidFill>
                  <a:srgbClr val="D9D9D9"/>
                </a:solidFill>
                <a:latin typeface="Times New Roman"/>
                <a:cs typeface="Times New Roman"/>
              </a:rPr>
              <a:t> </a:t>
            </a:r>
            <a:r>
              <a:rPr sz="2200" b="1">
                <a:solidFill>
                  <a:srgbClr val="D9D9D9"/>
                </a:solidFill>
                <a:latin typeface="UPMAII+MicrosoftYaHei-Bold"/>
                <a:cs typeface="UPMAII+MicrosoftYaHei-Bold"/>
              </a:rPr>
              <a:t>场所与布局</a:t>
            </a:r>
          </a:p>
        </p:txBody>
      </p:sp>
      <p:sp>
        <p:nvSpPr>
          <p:cNvPr id="4" name="object 4"/>
          <p:cNvSpPr txBox="1"/>
          <p:nvPr/>
        </p:nvSpPr>
        <p:spPr>
          <a:xfrm>
            <a:off x="1346580" y="2358821"/>
            <a:ext cx="2895269" cy="2540122"/>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D9D9D9"/>
                </a:solidFill>
                <a:latin typeface="UPMAII+MicrosoftYaHei-Bold"/>
                <a:cs typeface="UPMAII+MicrosoftYaHei-Bold"/>
              </a:rPr>
              <a:t>检验检测</a:t>
            </a:r>
          </a:p>
          <a:p>
            <a:pPr marL="0" marR="0">
              <a:lnSpc>
                <a:spcPts val="2898"/>
              </a:lnSpc>
              <a:spcBef>
                <a:spcPts val="4001"/>
              </a:spcBef>
              <a:spcAft>
                <a:spcPct val="0"/>
              </a:spcAft>
            </a:pPr>
            <a:r>
              <a:rPr sz="2200" b="1">
                <a:solidFill>
                  <a:srgbClr val="FF0000"/>
                </a:solidFill>
                <a:latin typeface="UPMAII+MicrosoftYaHei-Bold"/>
                <a:cs typeface="UPMAII+MicrosoftYaHei-Bold"/>
              </a:rPr>
              <a:t>供餐用餐配送</a:t>
            </a:r>
          </a:p>
          <a:p>
            <a:pPr marL="1360297" marR="0">
              <a:lnSpc>
                <a:spcPts val="2901"/>
              </a:lnSpc>
              <a:spcBef>
                <a:spcPts val="4000"/>
              </a:spcBef>
              <a:spcAft>
                <a:spcPct val="0"/>
              </a:spcAft>
            </a:pPr>
            <a:r>
              <a:rPr sz="2200" b="1">
                <a:solidFill>
                  <a:srgbClr val="D9D9D9"/>
                </a:solidFill>
                <a:latin typeface="UPMAII+MicrosoftYaHei-Bold"/>
                <a:cs typeface="UPMAII+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UPMAII+MicrosoftYaHei-Bold"/>
                <a:cs typeface="UPMAII+MicrosoftYaHei-Bold"/>
              </a:rPr>
              <a:t>人员要求</a:t>
            </a:r>
          </a:p>
          <a:p>
            <a:pPr marL="0" marR="0">
              <a:lnSpc>
                <a:spcPts val="2901"/>
              </a:lnSpc>
              <a:spcBef>
                <a:spcPts val="10907"/>
              </a:spcBef>
              <a:spcAft>
                <a:spcPct val="0"/>
              </a:spcAft>
            </a:pPr>
            <a:r>
              <a:rPr sz="2200" b="1">
                <a:solidFill>
                  <a:srgbClr val="D9D9D9"/>
                </a:solidFill>
                <a:latin typeface="UPMAII+MicrosoftYaHei-Bold"/>
                <a:cs typeface="UPMAII+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UPMAII+MicrosoftYaHei-Bold"/>
                <a:cs typeface="UPMAII+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UPMAII+MicrosoftYaHei-Bold"/>
                <a:cs typeface="UPMAII+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UPMAII+MicrosoftYaHei-Bold"/>
                <a:cs typeface="UPMAII+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UPMAII+MicrosoftYaHei-Bold"/>
                <a:cs typeface="UPMAII+MicrosoftYaHei-Bold"/>
              </a:rPr>
              <a:t>有害生物防治</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06740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FGCUVV+MicrosoftYaHei-Bold"/>
                <a:cs typeface="FGCUVV+MicrosoftYaHei-Bold"/>
              </a:rPr>
              <a:t>供餐</a:t>
            </a:r>
          </a:p>
        </p:txBody>
      </p:sp>
      <p:sp>
        <p:nvSpPr>
          <p:cNvPr id="4" name="object 4"/>
          <p:cNvSpPr txBox="1"/>
          <p:nvPr/>
        </p:nvSpPr>
        <p:spPr>
          <a:xfrm>
            <a:off x="1406652" y="1609690"/>
            <a:ext cx="5228119"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分派菜肴、整理造型的工具使用前应清洗消毒。</a:t>
            </a:r>
          </a:p>
        </p:txBody>
      </p:sp>
      <p:sp>
        <p:nvSpPr>
          <p:cNvPr id="5" name="object 5"/>
          <p:cNvSpPr txBox="1"/>
          <p:nvPr/>
        </p:nvSpPr>
        <p:spPr>
          <a:xfrm>
            <a:off x="1406652" y="2098073"/>
            <a:ext cx="10685189" cy="2035611"/>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加工制作围边、盘花等的材料应符合食品安全要求，使用前应清洗消毒。</a:t>
            </a:r>
          </a:p>
          <a:p>
            <a:pPr marL="0" marR="0">
              <a:lnSpc>
                <a:spcPts val="2106"/>
              </a:lnSpc>
              <a:spcBef>
                <a:spcPts val="1733"/>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在烹饪后至食用前需要较长时间（超过</a:t>
            </a:r>
            <a:r>
              <a:rPr sz="1600">
                <a:solidFill>
                  <a:srgbClr val="000000"/>
                </a:solidFill>
                <a:latin typeface="HIGQPQ+MicrosoftYaHei"/>
                <a:cs typeface="HIGQPQ+MicrosoftYaHei"/>
              </a:rPr>
              <a:t>2</a:t>
            </a:r>
            <a:r>
              <a:rPr sz="1600">
                <a:solidFill>
                  <a:srgbClr val="000000"/>
                </a:solidFill>
                <a:latin typeface="LAJQHR+MicrosoftYaHei"/>
                <a:cs typeface="LAJQHR+MicrosoftYaHei"/>
              </a:rPr>
              <a:t>小时）存放的高危易腐食品，</a:t>
            </a:r>
            <a:r>
              <a:rPr sz="1600">
                <a:solidFill>
                  <a:srgbClr val="FF0000"/>
                </a:solidFill>
                <a:latin typeface="LAJQHR+MicrosoftYaHei"/>
                <a:cs typeface="LAJQHR+MicrosoftYaHei"/>
              </a:rPr>
              <a:t>应在高于60℃或低于8℃的条件</a:t>
            </a:r>
          </a:p>
          <a:p>
            <a:pPr marL="286512" marR="0">
              <a:lnSpc>
                <a:spcPts val="2106"/>
              </a:lnSpc>
              <a:spcBef>
                <a:spcPts val="1785"/>
              </a:spcBef>
              <a:spcAft>
                <a:spcPct val="0"/>
              </a:spcAft>
            </a:pPr>
            <a:r>
              <a:rPr sz="1600">
                <a:solidFill>
                  <a:srgbClr val="FF0000"/>
                </a:solidFill>
                <a:latin typeface="LAJQHR+MicrosoftYaHei"/>
                <a:cs typeface="LAJQHR+MicrosoftYaHei"/>
              </a:rPr>
              <a:t>下存放。在8℃～60℃条件下存放超过</a:t>
            </a:r>
            <a:r>
              <a:rPr sz="1600">
                <a:solidFill>
                  <a:srgbClr val="FF0000"/>
                </a:solidFill>
                <a:latin typeface="HIGQPQ+MicrosoftYaHei"/>
                <a:cs typeface="HIGQPQ+MicrosoftYaHei"/>
              </a:rPr>
              <a:t>2</a:t>
            </a:r>
            <a:r>
              <a:rPr sz="1600">
                <a:solidFill>
                  <a:srgbClr val="FF0000"/>
                </a:solidFill>
                <a:latin typeface="LAJQHR+MicrosoftYaHei"/>
                <a:cs typeface="LAJQHR+MicrosoftYaHei"/>
              </a:rPr>
              <a:t>小时，且未发生感官性状变化的，应按本规范要求再加热后方</a:t>
            </a:r>
          </a:p>
          <a:p>
            <a:pPr marL="286512" marR="0">
              <a:lnSpc>
                <a:spcPts val="2106"/>
              </a:lnSpc>
              <a:spcBef>
                <a:spcPts val="1733"/>
              </a:spcBef>
              <a:spcAft>
                <a:spcPct val="0"/>
              </a:spcAft>
            </a:pPr>
            <a:r>
              <a:rPr sz="1600">
                <a:solidFill>
                  <a:srgbClr val="FF0000"/>
                </a:solidFill>
                <a:latin typeface="LAJQHR+MicrosoftYaHei"/>
                <a:cs typeface="LAJQHR+MicrosoftYaHei"/>
              </a:rPr>
              <a:t>可供餐</a:t>
            </a:r>
            <a:r>
              <a:rPr sz="1600">
                <a:solidFill>
                  <a:srgbClr val="000000"/>
                </a:solidFill>
                <a:latin typeface="LAJQHR+MicrosoftYaHei"/>
                <a:cs typeface="LAJQHR+MicrosoftYaHei"/>
              </a:rPr>
              <a:t>。</a:t>
            </a:r>
          </a:p>
        </p:txBody>
      </p:sp>
      <p:sp>
        <p:nvSpPr>
          <p:cNvPr id="6" name="object 6"/>
          <p:cNvSpPr txBox="1"/>
          <p:nvPr/>
        </p:nvSpPr>
        <p:spPr>
          <a:xfrm>
            <a:off x="1406652" y="4049047"/>
            <a:ext cx="10602019" cy="154805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宜按照标签标注的温度等条件，供应预包装食品。食品的温度不得超过标签标注的温度+3℃。</a:t>
            </a:r>
          </a:p>
          <a:p>
            <a:pPr marL="0" marR="0">
              <a:lnSpc>
                <a:spcPts val="2106"/>
              </a:lnSpc>
              <a:spcBef>
                <a:spcPts val="1736"/>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供餐过程中，应对食品采取有效防护措施，避免食品受到污染。使用传递设施（如升降笼、食梯、滑</a:t>
            </a:r>
          </a:p>
          <a:p>
            <a:pPr marL="286512" marR="0">
              <a:lnSpc>
                <a:spcPts val="2106"/>
              </a:lnSpc>
              <a:spcBef>
                <a:spcPts val="1783"/>
              </a:spcBef>
              <a:spcAft>
                <a:spcPct val="0"/>
              </a:spcAft>
            </a:pPr>
            <a:r>
              <a:rPr sz="1600">
                <a:solidFill>
                  <a:srgbClr val="000000"/>
                </a:solidFill>
                <a:latin typeface="LAJQHR+MicrosoftYaHei"/>
                <a:cs typeface="LAJQHR+MicrosoftYaHei"/>
              </a:rPr>
              <a:t>道等）的，应保持传递设施清洁。</a:t>
            </a:r>
          </a:p>
        </p:txBody>
      </p:sp>
      <p:sp>
        <p:nvSpPr>
          <p:cNvPr id="7" name="object 7"/>
          <p:cNvSpPr txBox="1"/>
          <p:nvPr/>
        </p:nvSpPr>
        <p:spPr>
          <a:xfrm>
            <a:off x="1406652" y="5512095"/>
            <a:ext cx="10367665"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OKAHLQ+Wingdings-Regular"/>
                <a:cs typeface="OKAHLQ+Wingdings-Regular"/>
              </a:rPr>
              <a:t>➢</a:t>
            </a:r>
            <a:r>
              <a:rPr sz="1600" spc="584">
                <a:solidFill>
                  <a:srgbClr val="000000"/>
                </a:solidFill>
                <a:latin typeface="Times New Roman"/>
                <a:cs typeface="Times New Roman"/>
              </a:rPr>
              <a:t> </a:t>
            </a:r>
            <a:r>
              <a:rPr sz="1600">
                <a:solidFill>
                  <a:srgbClr val="000000"/>
                </a:solidFill>
                <a:latin typeface="LAJQHR+MicrosoftYaHei"/>
                <a:cs typeface="LAJQHR+MicrosoftYaHei"/>
              </a:rPr>
              <a:t>供餐过程中，应使用清洁的托盘等工具，避免从业人员的手部直接接触食品（预包装食品除外）。</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SOUVMT+MicrosoftYaHei-Bold"/>
                <a:cs typeface="SOUVMT+MicrosoftYaHei-Bold"/>
              </a:rPr>
              <a:t>用餐服务</a:t>
            </a:r>
          </a:p>
        </p:txBody>
      </p:sp>
      <p:sp>
        <p:nvSpPr>
          <p:cNvPr id="4" name="object 4"/>
          <p:cNvSpPr txBox="1"/>
          <p:nvPr/>
        </p:nvSpPr>
        <p:spPr>
          <a:xfrm>
            <a:off x="1406652" y="2562824"/>
            <a:ext cx="10602395"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NURFSQ+Wingdings-Regular"/>
                <a:cs typeface="NURFSQ+Wingdings-Regular"/>
              </a:rPr>
              <a:t>➢</a:t>
            </a:r>
            <a:r>
              <a:rPr sz="1600" spc="584">
                <a:solidFill>
                  <a:srgbClr val="000000"/>
                </a:solidFill>
                <a:latin typeface="Times New Roman"/>
                <a:cs typeface="Times New Roman"/>
              </a:rPr>
              <a:t> </a:t>
            </a:r>
            <a:r>
              <a:rPr sz="1600">
                <a:solidFill>
                  <a:srgbClr val="000000"/>
                </a:solidFill>
                <a:latin typeface="BSVOOC+MicrosoftYaHei"/>
                <a:cs typeface="BSVOOC+MicrosoftYaHei"/>
              </a:rPr>
              <a:t>垫纸、垫布、餐具托、口布等与餐饮具直接接触的物品应一客一换。撤换下的物品，应及时清洗消毒</a:t>
            </a:r>
          </a:p>
        </p:txBody>
      </p:sp>
      <p:sp>
        <p:nvSpPr>
          <p:cNvPr id="5" name="object 5"/>
          <p:cNvSpPr txBox="1"/>
          <p:nvPr/>
        </p:nvSpPr>
        <p:spPr>
          <a:xfrm>
            <a:off x="1693164" y="3051208"/>
            <a:ext cx="2331720"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BSVOOC+MicrosoftYaHei"/>
                <a:cs typeface="BSVOOC+MicrosoftYaHei"/>
              </a:rPr>
              <a:t>（一次性用品除外）。</a:t>
            </a:r>
          </a:p>
        </p:txBody>
      </p:sp>
      <p:sp>
        <p:nvSpPr>
          <p:cNvPr id="6" name="object 6"/>
          <p:cNvSpPr txBox="1"/>
          <p:nvPr/>
        </p:nvSpPr>
        <p:spPr>
          <a:xfrm>
            <a:off x="1406652" y="3538888"/>
            <a:ext cx="7798344"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NURFSQ+Wingdings-Regular"/>
                <a:cs typeface="NURFSQ+Wingdings-Regular"/>
              </a:rPr>
              <a:t>➢</a:t>
            </a:r>
            <a:r>
              <a:rPr sz="1600" spc="584">
                <a:solidFill>
                  <a:srgbClr val="000000"/>
                </a:solidFill>
                <a:latin typeface="Times New Roman"/>
                <a:cs typeface="Times New Roman"/>
              </a:rPr>
              <a:t> </a:t>
            </a:r>
            <a:r>
              <a:rPr sz="1600">
                <a:solidFill>
                  <a:srgbClr val="000000"/>
                </a:solidFill>
                <a:latin typeface="BSVOOC+MicrosoftYaHei"/>
                <a:cs typeface="BSVOOC+MicrosoftYaHei"/>
              </a:rPr>
              <a:t>消费者就餐时，就餐区应避免从事引起扬尘的活动（如扫地、施工等）。</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IAVASD+MicrosoftYaHei-Bold"/>
                <a:cs typeface="IAVASD+MicrosoftYaHei-Bold"/>
              </a:rPr>
              <a:t>餐饮外卖</a:t>
            </a:r>
          </a:p>
        </p:txBody>
      </p:sp>
      <p:sp>
        <p:nvSpPr>
          <p:cNvPr id="4" name="object 4"/>
          <p:cNvSpPr txBox="1"/>
          <p:nvPr/>
        </p:nvSpPr>
        <p:spPr>
          <a:xfrm>
            <a:off x="1406652" y="1609690"/>
            <a:ext cx="7330884" cy="572720"/>
          </a:xfrm>
          <a:prstGeom prst="rect">
            <a:avLst/>
          </a:prstGeom>
        </p:spPr>
        <p:txBody>
          <a:bodyPr vert="horz" wrap="square" lIns="0" tIns="0" rIns="0" bIns="0" rtlCol="0">
            <a:spAutoFit/>
          </a:bodyPr>
          <a:lstStyle/>
          <a:p>
            <a:pPr marL="0" marR="0">
              <a:lnSpc>
                <a:spcPts val="2109"/>
              </a:lnSpc>
              <a:spcBef>
                <a:spcPct val="0"/>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送餐人员应保持个人卫生。外卖箱（包）应保持清洁，并定期消毒。</a:t>
            </a:r>
          </a:p>
        </p:txBody>
      </p:sp>
      <p:sp>
        <p:nvSpPr>
          <p:cNvPr id="5" name="object 5"/>
          <p:cNvSpPr txBox="1"/>
          <p:nvPr/>
        </p:nvSpPr>
        <p:spPr>
          <a:xfrm>
            <a:off x="1406652" y="2098073"/>
            <a:ext cx="7798344"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使用符合食品安全规定的容器、包装材料盛放食品，避免食品受到污染。</a:t>
            </a:r>
          </a:p>
          <a:p>
            <a:pPr marL="0" marR="0">
              <a:lnSpc>
                <a:spcPts val="2106"/>
              </a:lnSpc>
              <a:spcBef>
                <a:spcPts val="1733"/>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配送高危易腐食品应冷藏配送，并与热食类食品分开存放。</a:t>
            </a:r>
          </a:p>
        </p:txBody>
      </p:sp>
      <p:sp>
        <p:nvSpPr>
          <p:cNvPr id="6" name="object 6"/>
          <p:cNvSpPr txBox="1"/>
          <p:nvPr/>
        </p:nvSpPr>
        <p:spPr>
          <a:xfrm>
            <a:off x="1406652" y="3073687"/>
            <a:ext cx="10546853" cy="105999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从烧熟至食用的间隔时间（食用时限）应符合以下要求：</a:t>
            </a:r>
            <a:r>
              <a:rPr sz="1600">
                <a:solidFill>
                  <a:srgbClr val="FF0000"/>
                </a:solidFill>
                <a:latin typeface="UGHSML+MicrosoftYaHei"/>
                <a:cs typeface="UGHSML+MicrosoftYaHei"/>
              </a:rPr>
              <a:t>烧熟后</a:t>
            </a:r>
            <a:r>
              <a:rPr sz="1600" spc="10">
                <a:solidFill>
                  <a:srgbClr val="FF0000"/>
                </a:solidFill>
                <a:latin typeface="REBAFG+MicrosoftYaHei"/>
                <a:cs typeface="REBAFG+MicrosoftYaHei"/>
              </a:rPr>
              <a:t>2</a:t>
            </a:r>
            <a:r>
              <a:rPr sz="1600">
                <a:solidFill>
                  <a:srgbClr val="FF0000"/>
                </a:solidFill>
                <a:latin typeface="UGHSML+MicrosoftYaHei"/>
                <a:cs typeface="UGHSML+MicrosoftYaHei"/>
              </a:rPr>
              <a:t>小时，食品的中心温度保持在60℃</a:t>
            </a:r>
          </a:p>
          <a:p>
            <a:pPr marL="286512" marR="0">
              <a:lnSpc>
                <a:spcPts val="2106"/>
              </a:lnSpc>
              <a:spcBef>
                <a:spcPts val="1733"/>
              </a:spcBef>
              <a:spcAft>
                <a:spcPct val="0"/>
              </a:spcAft>
            </a:pPr>
            <a:r>
              <a:rPr sz="1600">
                <a:solidFill>
                  <a:srgbClr val="FF0000"/>
                </a:solidFill>
                <a:latin typeface="UGHSML+MicrosoftYaHei"/>
                <a:cs typeface="UGHSML+MicrosoftYaHei"/>
              </a:rPr>
              <a:t>以上（热藏）的，其食用时限为烧熟后</a:t>
            </a:r>
            <a:r>
              <a:rPr sz="1600">
                <a:solidFill>
                  <a:srgbClr val="FF0000"/>
                </a:solidFill>
                <a:latin typeface="REBAFG+MicrosoftYaHei"/>
                <a:cs typeface="REBAFG+MicrosoftYaHei"/>
              </a:rPr>
              <a:t>4</a:t>
            </a:r>
            <a:r>
              <a:rPr sz="1600">
                <a:solidFill>
                  <a:srgbClr val="FF0000"/>
                </a:solidFill>
                <a:latin typeface="UGHSML+MicrosoftYaHei"/>
                <a:cs typeface="UGHSML+MicrosoftYaHei"/>
              </a:rPr>
              <a:t>小时。</a:t>
            </a:r>
          </a:p>
        </p:txBody>
      </p:sp>
      <p:sp>
        <p:nvSpPr>
          <p:cNvPr id="7" name="object 7"/>
          <p:cNvSpPr txBox="1"/>
          <p:nvPr/>
        </p:nvSpPr>
        <p:spPr>
          <a:xfrm>
            <a:off x="1406652" y="4049047"/>
            <a:ext cx="10602019" cy="1060378"/>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宜在食品盛放容器或者包装上，标注食品加工制作时间和食用时限，并提醒消费者收到后尽快食用。</a:t>
            </a:r>
          </a:p>
          <a:p>
            <a:pPr marL="0" marR="0">
              <a:lnSpc>
                <a:spcPts val="2106"/>
              </a:lnSpc>
              <a:spcBef>
                <a:spcPts val="1736"/>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宜对食品盛放容器或者包装进行封签。</a:t>
            </a:r>
          </a:p>
        </p:txBody>
      </p:sp>
      <p:sp>
        <p:nvSpPr>
          <p:cNvPr id="8" name="object 8"/>
          <p:cNvSpPr txBox="1"/>
          <p:nvPr/>
        </p:nvSpPr>
        <p:spPr>
          <a:xfrm>
            <a:off x="1406652" y="5024788"/>
            <a:ext cx="10602019" cy="1060026"/>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LDNROS+Wingdings-Regular"/>
                <a:cs typeface="LDNROS+Wingdings-Regular"/>
              </a:rPr>
              <a:t>➢</a:t>
            </a:r>
            <a:r>
              <a:rPr sz="1600" spc="584">
                <a:solidFill>
                  <a:srgbClr val="000000"/>
                </a:solidFill>
                <a:latin typeface="Times New Roman"/>
                <a:cs typeface="Times New Roman"/>
              </a:rPr>
              <a:t> </a:t>
            </a:r>
            <a:r>
              <a:rPr sz="1600">
                <a:solidFill>
                  <a:srgbClr val="000000"/>
                </a:solidFill>
                <a:latin typeface="UGHSML+MicrosoftYaHei"/>
                <a:cs typeface="UGHSML+MicrosoftYaHei"/>
              </a:rPr>
              <a:t>使用一次性容器、餐饮具的，应选用符合食品安全要求的材料制成的容器、餐饮具，宜采用可降解材</a:t>
            </a:r>
          </a:p>
          <a:p>
            <a:pPr marL="286512" marR="0">
              <a:lnSpc>
                <a:spcPts val="2109"/>
              </a:lnSpc>
              <a:spcBef>
                <a:spcPts val="1729"/>
              </a:spcBef>
              <a:spcAft>
                <a:spcPct val="0"/>
              </a:spcAft>
            </a:pPr>
            <a:r>
              <a:rPr sz="1600">
                <a:solidFill>
                  <a:srgbClr val="000000"/>
                </a:solidFill>
                <a:latin typeface="UGHSML+MicrosoftYaHei"/>
                <a:cs typeface="UGHSML+MicrosoftYaHei"/>
              </a:rPr>
              <a:t>料制成的容器、餐饮具。</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4147058" y="605840"/>
            <a:ext cx="4644477" cy="1663488"/>
          </a:xfrm>
          <a:prstGeom prst="rect">
            <a:avLst/>
          </a:prstGeom>
        </p:spPr>
        <p:txBody>
          <a:bodyPr vert="horz" wrap="square" lIns="0" tIns="0" rIns="0" bIns="0" rtlCol="0">
            <a:spAutoFit/>
          </a:bodyPr>
          <a:lstStyle/>
          <a:p>
            <a:pPr marL="1114044" marR="0">
              <a:lnSpc>
                <a:spcPts val="2898"/>
              </a:lnSpc>
              <a:spcBef>
                <a:spcPct val="0"/>
              </a:spcBef>
              <a:spcAft>
                <a:spcPct val="0"/>
              </a:spcAft>
            </a:pPr>
            <a:r>
              <a:rPr sz="2200" b="1">
                <a:solidFill>
                  <a:srgbClr val="D9D9D9"/>
                </a:solidFill>
                <a:latin typeface="OMGSFP+MicrosoftYaHei-Bold"/>
                <a:cs typeface="OMGSFP+MicrosoftYaHei-Bold"/>
              </a:rPr>
              <a:t>食品安全管理</a:t>
            </a:r>
          </a:p>
          <a:p>
            <a:pPr marL="0" marR="0">
              <a:lnSpc>
                <a:spcPts val="2898"/>
              </a:lnSpc>
              <a:spcBef>
                <a:spcPts val="4001"/>
              </a:spcBef>
              <a:spcAft>
                <a:spcPct val="0"/>
              </a:spcAft>
            </a:pPr>
            <a:r>
              <a:rPr sz="2200" b="1">
                <a:solidFill>
                  <a:srgbClr val="D9D9D9"/>
                </a:solidFill>
                <a:latin typeface="OMGSFP+MicrosoftYaHei-Bold"/>
                <a:cs typeface="OMGSFP+MicrosoftYaHei-Bold"/>
              </a:rPr>
              <a:t>文件记录</a:t>
            </a:r>
            <a:r>
              <a:rPr sz="2200" b="1" spc="11476">
                <a:solidFill>
                  <a:srgbClr val="D9D9D9"/>
                </a:solidFill>
                <a:latin typeface="Times New Roman"/>
                <a:cs typeface="Times New Roman"/>
              </a:rPr>
              <a:t> </a:t>
            </a:r>
            <a:r>
              <a:rPr sz="2200" b="1">
                <a:solidFill>
                  <a:srgbClr val="D9D9D9"/>
                </a:solidFill>
                <a:latin typeface="OMGSFP+MicrosoftYaHei-Bold"/>
                <a:cs typeface="OMGSFP+MicrosoftYaHei-Bold"/>
              </a:rPr>
              <a:t>场所与布局</a:t>
            </a:r>
          </a:p>
        </p:txBody>
      </p:sp>
      <p:sp>
        <p:nvSpPr>
          <p:cNvPr id="4" name="object 4"/>
          <p:cNvSpPr txBox="1"/>
          <p:nvPr/>
        </p:nvSpPr>
        <p:spPr>
          <a:xfrm>
            <a:off x="1346580" y="2357932"/>
            <a:ext cx="2895269" cy="2541011"/>
          </a:xfrm>
          <a:prstGeom prst="rect">
            <a:avLst/>
          </a:prstGeom>
        </p:spPr>
        <p:txBody>
          <a:bodyPr vert="horz" wrap="square" lIns="0" tIns="0" rIns="0" bIns="0" rtlCol="0">
            <a:spAutoFit/>
          </a:bodyPr>
          <a:lstStyle/>
          <a:p>
            <a:pPr marL="1360297" marR="0">
              <a:lnSpc>
                <a:spcPts val="2898"/>
              </a:lnSpc>
              <a:spcBef>
                <a:spcPct val="0"/>
              </a:spcBef>
              <a:spcAft>
                <a:spcPct val="0"/>
              </a:spcAft>
            </a:pPr>
            <a:r>
              <a:rPr sz="2200" b="1">
                <a:solidFill>
                  <a:srgbClr val="FF0000"/>
                </a:solidFill>
                <a:latin typeface="OMGSFP+MicrosoftYaHei-Bold"/>
                <a:cs typeface="OMGSFP+MicrosoftYaHei-Bold"/>
              </a:rPr>
              <a:t>检验检测</a:t>
            </a:r>
          </a:p>
          <a:p>
            <a:pPr marL="0" marR="0">
              <a:lnSpc>
                <a:spcPts val="2898"/>
              </a:lnSpc>
              <a:spcBef>
                <a:spcPts val="4010"/>
              </a:spcBef>
              <a:spcAft>
                <a:spcPct val="0"/>
              </a:spcAft>
            </a:pPr>
            <a:r>
              <a:rPr sz="2200" b="1">
                <a:solidFill>
                  <a:srgbClr val="D9D9D9"/>
                </a:solidFill>
                <a:latin typeface="OMGSFP+MicrosoftYaHei-Bold"/>
                <a:cs typeface="OMGSFP+MicrosoftYaHei-Bold"/>
              </a:rPr>
              <a:t>供餐用餐配送</a:t>
            </a:r>
          </a:p>
          <a:p>
            <a:pPr marL="1360297" marR="0">
              <a:lnSpc>
                <a:spcPts val="2901"/>
              </a:lnSpc>
              <a:spcBef>
                <a:spcPts val="3998"/>
              </a:spcBef>
              <a:spcAft>
                <a:spcPct val="0"/>
              </a:spcAft>
            </a:pPr>
            <a:r>
              <a:rPr sz="2200" b="1">
                <a:solidFill>
                  <a:srgbClr val="D9D9D9"/>
                </a:solidFill>
                <a:latin typeface="OMGSFP+MicrosoftYaHei-Bold"/>
                <a:cs typeface="OMGSFP+MicrosoftYaHei-Bold"/>
              </a:rPr>
              <a:t>加工制作</a:t>
            </a:r>
          </a:p>
        </p:txBody>
      </p:sp>
      <p:sp>
        <p:nvSpPr>
          <p:cNvPr id="5" name="object 5"/>
          <p:cNvSpPr txBox="1"/>
          <p:nvPr/>
        </p:nvSpPr>
        <p:spPr>
          <a:xfrm>
            <a:off x="8370696" y="2357932"/>
            <a:ext cx="1535887" cy="2541011"/>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OMGSFP+MicrosoftYaHei-Bold"/>
                <a:cs typeface="OMGSFP+MicrosoftYaHei-Bold"/>
              </a:rPr>
              <a:t>人员要求</a:t>
            </a:r>
          </a:p>
          <a:p>
            <a:pPr marL="0" marR="0">
              <a:lnSpc>
                <a:spcPts val="2901"/>
              </a:lnSpc>
              <a:spcBef>
                <a:spcPts val="10907"/>
              </a:spcBef>
              <a:spcAft>
                <a:spcPct val="0"/>
              </a:spcAft>
            </a:pPr>
            <a:r>
              <a:rPr sz="2200" b="1">
                <a:solidFill>
                  <a:srgbClr val="D9D9D9"/>
                </a:solidFill>
                <a:latin typeface="OMGSFP+MicrosoftYaHei-Bold"/>
                <a:cs typeface="OMGSFP+MicrosoftYaHei-Bold"/>
              </a:rPr>
              <a:t>设施设备</a:t>
            </a:r>
          </a:p>
        </p:txBody>
      </p:sp>
      <p:sp>
        <p:nvSpPr>
          <p:cNvPr id="6" name="object 6"/>
          <p:cNvSpPr txBox="1"/>
          <p:nvPr/>
        </p:nvSpPr>
        <p:spPr>
          <a:xfrm>
            <a:off x="9449434" y="3235375"/>
            <a:ext cx="1534668"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OMGSFP+MicrosoftYaHei-Bold"/>
                <a:cs typeface="OMGSFP+MicrosoftYaHei-Bold"/>
              </a:rPr>
              <a:t>清洗消毒</a:t>
            </a:r>
          </a:p>
        </p:txBody>
      </p:sp>
      <p:sp>
        <p:nvSpPr>
          <p:cNvPr id="7" name="object 7"/>
          <p:cNvSpPr txBox="1"/>
          <p:nvPr/>
        </p:nvSpPr>
        <p:spPr>
          <a:xfrm>
            <a:off x="4147058" y="4988356"/>
            <a:ext cx="1534667"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OMGSFP+MicrosoftYaHei-Bold"/>
                <a:cs typeface="OMGSFP+MicrosoftYaHei-Bold"/>
              </a:rPr>
              <a:t>原料管理</a:t>
            </a:r>
          </a:p>
        </p:txBody>
      </p:sp>
      <p:sp>
        <p:nvSpPr>
          <p:cNvPr id="8" name="object 8"/>
          <p:cNvSpPr txBox="1"/>
          <p:nvPr/>
        </p:nvSpPr>
        <p:spPr>
          <a:xfrm>
            <a:off x="6790055" y="4988356"/>
            <a:ext cx="1814779"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OMGSFP+MicrosoftYaHei-Bold"/>
                <a:cs typeface="OMGSFP+MicrosoftYaHei-Bold"/>
              </a:rPr>
              <a:t>废弃物管理</a:t>
            </a:r>
          </a:p>
        </p:txBody>
      </p:sp>
      <p:sp>
        <p:nvSpPr>
          <p:cNvPr id="9" name="object 9"/>
          <p:cNvSpPr txBox="1"/>
          <p:nvPr/>
        </p:nvSpPr>
        <p:spPr>
          <a:xfrm>
            <a:off x="5261102" y="5864911"/>
            <a:ext cx="2092452" cy="787188"/>
          </a:xfrm>
          <a:prstGeom prst="rect">
            <a:avLst/>
          </a:prstGeom>
        </p:spPr>
        <p:txBody>
          <a:bodyPr vert="horz" wrap="square" lIns="0" tIns="0" rIns="0" bIns="0" rtlCol="0">
            <a:spAutoFit/>
          </a:bodyPr>
          <a:lstStyle/>
          <a:p>
            <a:pPr marL="0" marR="0">
              <a:lnSpc>
                <a:spcPts val="2898"/>
              </a:lnSpc>
              <a:spcBef>
                <a:spcPct val="0"/>
              </a:spcBef>
              <a:spcAft>
                <a:spcPct val="0"/>
              </a:spcAft>
            </a:pPr>
            <a:r>
              <a:rPr sz="2200" b="1">
                <a:solidFill>
                  <a:srgbClr val="D9D9D9"/>
                </a:solidFill>
                <a:latin typeface="OMGSFP+MicrosoftYaHei-Bold"/>
                <a:cs typeface="OMGSFP+MicrosoftYaHei-Bold"/>
              </a:rPr>
              <a:t>有害生物防治</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1"/>
          <p:cNvSpPr/>
          <p:nvPr/>
        </p:nvSpPr>
        <p:spPr>
          <a:xfrm>
            <a:off x="0" y="0"/>
            <a:ext cx="12192000" cy="6858000"/>
          </a:xfrm>
          <a:prstGeom prst="rect">
            <a:avLst/>
          </a:prstGeom>
          <a:blipFill>
            <a:blip r:embed="rId2" cstate="print"/>
            <a:stretch>
              <a:fillRect/>
            </a:stretch>
          </a:blipFill>
        </p:spPr>
        <p:txBody>
          <a:bodyPr wrap="square" lIns="0" tIns="0" rIns="0" bIns="0" rtlCol="0">
            <a:spAutoFit/>
          </a:bodyPr>
          <a:lstStyle/>
          <a:p>
            <a:endParaRPr/>
          </a:p>
        </p:txBody>
      </p:sp>
      <p:sp>
        <p:nvSpPr>
          <p:cNvPr id="3" name="object 3"/>
          <p:cNvSpPr txBox="1"/>
          <p:nvPr/>
        </p:nvSpPr>
        <p:spPr>
          <a:xfrm>
            <a:off x="1003096" y="556769"/>
            <a:ext cx="1677619" cy="859884"/>
          </a:xfrm>
          <a:prstGeom prst="rect">
            <a:avLst/>
          </a:prstGeom>
        </p:spPr>
        <p:txBody>
          <a:bodyPr vert="horz" wrap="square" lIns="0" tIns="0" rIns="0" bIns="0" rtlCol="0">
            <a:spAutoFit/>
          </a:bodyPr>
          <a:lstStyle/>
          <a:p>
            <a:pPr marL="0" marR="0">
              <a:lnSpc>
                <a:spcPts val="3170"/>
              </a:lnSpc>
              <a:spcBef>
                <a:spcPct val="0"/>
              </a:spcBef>
              <a:spcAft>
                <a:spcPct val="0"/>
              </a:spcAft>
            </a:pPr>
            <a:r>
              <a:rPr sz="2400" b="1">
                <a:solidFill>
                  <a:srgbClr val="FF0000"/>
                </a:solidFill>
                <a:latin typeface="LPIVTM+MicrosoftYaHei-Bold"/>
                <a:cs typeface="LPIVTM+MicrosoftYaHei-Bold"/>
              </a:rPr>
              <a:t>检验检测</a:t>
            </a:r>
          </a:p>
        </p:txBody>
      </p:sp>
      <p:sp>
        <p:nvSpPr>
          <p:cNvPr id="4" name="object 4"/>
          <p:cNvSpPr txBox="1"/>
          <p:nvPr/>
        </p:nvSpPr>
        <p:spPr>
          <a:xfrm>
            <a:off x="1406652" y="2186465"/>
            <a:ext cx="10602019"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HVARPQ+Wingdings-Regular"/>
                <a:cs typeface="HVARPQ+Wingdings-Regular"/>
              </a:rPr>
              <a:t>➢</a:t>
            </a:r>
            <a:r>
              <a:rPr sz="1600" spc="584">
                <a:solidFill>
                  <a:srgbClr val="000000"/>
                </a:solidFill>
                <a:latin typeface="Times New Roman"/>
                <a:cs typeface="Times New Roman"/>
              </a:rPr>
              <a:t> </a:t>
            </a:r>
            <a:r>
              <a:rPr sz="1600">
                <a:solidFill>
                  <a:srgbClr val="000000"/>
                </a:solidFill>
                <a:latin typeface="OSVTUS+MicrosoftYaHei"/>
                <a:cs typeface="OSVTUS+MicrosoftYaHei"/>
              </a:rPr>
              <a:t>鼓励餐饮服务提供者定期对大宗食品原料、加工制作环境等自行或委托具有资质的第三方机构进行检</a:t>
            </a:r>
          </a:p>
        </p:txBody>
      </p:sp>
      <p:sp>
        <p:nvSpPr>
          <p:cNvPr id="5" name="object 5"/>
          <p:cNvSpPr txBox="1"/>
          <p:nvPr/>
        </p:nvSpPr>
        <p:spPr>
          <a:xfrm>
            <a:off x="1693164" y="2674145"/>
            <a:ext cx="1115568"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SVTUS+MicrosoftYaHei"/>
                <a:cs typeface="OSVTUS+MicrosoftYaHei"/>
              </a:rPr>
              <a:t>验检测。</a:t>
            </a:r>
          </a:p>
        </p:txBody>
      </p:sp>
      <p:sp>
        <p:nvSpPr>
          <p:cNvPr id="6" name="object 6"/>
          <p:cNvSpPr txBox="1"/>
          <p:nvPr/>
        </p:nvSpPr>
        <p:spPr>
          <a:xfrm>
            <a:off x="1406652" y="3162079"/>
            <a:ext cx="10602019"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HVARPQ+Wingdings-Regular"/>
                <a:cs typeface="HVARPQ+Wingdings-Regular"/>
              </a:rPr>
              <a:t>➢</a:t>
            </a:r>
            <a:r>
              <a:rPr sz="1600" spc="584">
                <a:solidFill>
                  <a:srgbClr val="000000"/>
                </a:solidFill>
                <a:latin typeface="Times New Roman"/>
                <a:cs typeface="Times New Roman"/>
              </a:rPr>
              <a:t> </a:t>
            </a:r>
            <a:r>
              <a:rPr sz="1600">
                <a:solidFill>
                  <a:srgbClr val="000000"/>
                </a:solidFill>
                <a:latin typeface="OSVTUS+MicrosoftYaHei"/>
                <a:cs typeface="OSVTUS+MicrosoftYaHei"/>
              </a:rPr>
              <a:t>可根据自身的食品安全风险分析结果，确定检验检测项目，如农药残留、兽药残留、致病性微生物、</a:t>
            </a:r>
          </a:p>
        </p:txBody>
      </p:sp>
      <p:sp>
        <p:nvSpPr>
          <p:cNvPr id="7" name="object 7"/>
          <p:cNvSpPr txBox="1"/>
          <p:nvPr/>
        </p:nvSpPr>
        <p:spPr>
          <a:xfrm>
            <a:off x="1693164" y="3649759"/>
            <a:ext cx="2564053" cy="572317"/>
          </a:xfrm>
          <a:prstGeom prst="rect">
            <a:avLst/>
          </a:prstGeom>
        </p:spPr>
        <p:txBody>
          <a:bodyPr vert="horz" wrap="square" lIns="0" tIns="0" rIns="0" bIns="0" rtlCol="0">
            <a:spAutoFit/>
          </a:bodyPr>
          <a:lstStyle/>
          <a:p>
            <a:pPr marL="0" marR="0">
              <a:lnSpc>
                <a:spcPts val="2106"/>
              </a:lnSpc>
              <a:spcBef>
                <a:spcPct val="0"/>
              </a:spcBef>
              <a:spcAft>
                <a:spcPct val="0"/>
              </a:spcAft>
            </a:pPr>
            <a:r>
              <a:rPr sz="1600">
                <a:solidFill>
                  <a:srgbClr val="000000"/>
                </a:solidFill>
                <a:latin typeface="OSVTUS+MicrosoftYaHei"/>
                <a:cs typeface="OSVTUS+MicrosoftYaHei"/>
              </a:rPr>
              <a:t>餐用具清洗消毒效果等。</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2.0.50727.5485"/>
  <p:tag name="AS_OS" val="Microsoft Windows NT 6.1.7601 Service Pack 1"/>
  <p:tag name="AS_RELEASE_DATE" val="2017.05.17"/>
  <p:tag name="AS_TITLE" val="Aspose.Slides for .NET 2.0"/>
  <p:tag name="AS_VERSION" val="17.5"/>
</p:tagLst>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0.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4.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5.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6.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9.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4355</Words>
  <Application>Microsoft Office PowerPoint</Application>
  <PresentationFormat>自定义</PresentationFormat>
  <Paragraphs>1117</Paragraphs>
  <Slides>106</Slides>
  <Notes>1</Notes>
  <HiddenSlides>0</HiddenSlides>
  <MMClips>0</MMClips>
  <ScaleCrop>false</ScaleCrop>
  <HeadingPairs>
    <vt:vector size="6" baseType="variant">
      <vt:variant>
        <vt:lpstr>已用的字体</vt:lpstr>
      </vt:variant>
      <vt:variant>
        <vt:i4>276</vt:i4>
      </vt:variant>
      <vt:variant>
        <vt:lpstr>主题</vt:lpstr>
      </vt:variant>
      <vt:variant>
        <vt:i4>105</vt:i4>
      </vt:variant>
      <vt:variant>
        <vt:lpstr>幻灯片标题</vt:lpstr>
      </vt:variant>
      <vt:variant>
        <vt:i4>106</vt:i4>
      </vt:variant>
    </vt:vector>
  </HeadingPairs>
  <TitlesOfParts>
    <vt:vector size="487" baseType="lpstr">
      <vt:lpstr>Arial</vt:lpstr>
      <vt:lpstr>宋体</vt:lpstr>
      <vt:lpstr>SSIMWO+MicrosoftYaHei-Bold</vt:lpstr>
      <vt:lpstr>DVCUVS+Arial-BoldMT</vt:lpstr>
      <vt:lpstr>MAIELD+MicrosoftYaHei-Bold</vt:lpstr>
      <vt:lpstr>MUTNIA+MicrosoftYaHei-Bold</vt:lpstr>
      <vt:lpstr>Times New Roman</vt:lpstr>
      <vt:lpstr>TRLUHH+MicrosoftYaHei-Bold</vt:lpstr>
      <vt:lpstr>TGWTSW+MicrosoftYaHei-Bold</vt:lpstr>
      <vt:lpstr>KJNATJ+Wingdings-Regular</vt:lpstr>
      <vt:lpstr>CPBNUW+MicrosoftYaHei</vt:lpstr>
      <vt:lpstr>AQDFFQ+MicrosoftYaHei-Bold</vt:lpstr>
      <vt:lpstr>LRMJAU+MicrosoftYaHei-Bold</vt:lpstr>
      <vt:lpstr>OIEFJC+Wingdings-Regular</vt:lpstr>
      <vt:lpstr>VLCFRT+MicrosoftYaHei</vt:lpstr>
      <vt:lpstr>PWUBKE+MicrosoftYaHei-Bold</vt:lpstr>
      <vt:lpstr>AFIPTU+Wingdings-Regular</vt:lpstr>
      <vt:lpstr>LMIGBD+MicrosoftYaHei</vt:lpstr>
      <vt:lpstr>VQTUNU+MicrosoftYaHei</vt:lpstr>
      <vt:lpstr>TQDARN+MicrosoftYaHei-Bold</vt:lpstr>
      <vt:lpstr>UIKACQ+MicrosoftYaHei-Bold</vt:lpstr>
      <vt:lpstr>QIWOWN+Wingdings-Regular</vt:lpstr>
      <vt:lpstr>FGTRGW+MicrosoftYaHei</vt:lpstr>
      <vt:lpstr>DVGEJS+MicrosoftYaHei-Bold</vt:lpstr>
      <vt:lpstr>GEIPEN+Wingdings-Regular</vt:lpstr>
      <vt:lpstr>OQAVMB+MicrosoftYaHei</vt:lpstr>
      <vt:lpstr>LGGLRJ+MicrosoftYaHei</vt:lpstr>
      <vt:lpstr>AVJWBW+MicrosoftYaHei-Bold</vt:lpstr>
      <vt:lpstr>RCUEGT+MicrosoftYaHei-Bold</vt:lpstr>
      <vt:lpstr>DVPATA+MicrosoftYaHei</vt:lpstr>
      <vt:lpstr>IIOQBP+FZYTK--GBK1-0</vt:lpstr>
      <vt:lpstr>NIIHGI+MicrosoftYaHei-Bold</vt:lpstr>
      <vt:lpstr>TADDSF+Wingdings-Regular</vt:lpstr>
      <vt:lpstr>PCHMFI+MicrosoftYaHei</vt:lpstr>
      <vt:lpstr>BAQBRC+MicrosoftYaHei-Bold</vt:lpstr>
      <vt:lpstr>VIUKNV+MicrosoftYaHei-Bold</vt:lpstr>
      <vt:lpstr>RTKPQT+MicrosoftYaHei-Bold</vt:lpstr>
      <vt:lpstr>OEKDGQ+Wingdings-Regular</vt:lpstr>
      <vt:lpstr>TMJINJ+MicrosoftYaHei</vt:lpstr>
      <vt:lpstr>GGAPTG+MicrosoftYaHei-Bold</vt:lpstr>
      <vt:lpstr>MABJMW+MicrosoftYaHei-Bold</vt:lpstr>
      <vt:lpstr>MGNUFC+Wingdings-Regular</vt:lpstr>
      <vt:lpstr>RHCFRU+MicrosoftYaHei</vt:lpstr>
      <vt:lpstr>PHNTUF+MicrosoftYaHei-Bold</vt:lpstr>
      <vt:lpstr>BWFLSQ+Arial-BoldMT</vt:lpstr>
      <vt:lpstr>HPBNRN+MicrosoftYaHei</vt:lpstr>
      <vt:lpstr>DHDWKV+Wingdings-Regular</vt:lpstr>
      <vt:lpstr>HODPWI+MicrosoftYaHei-Bold</vt:lpstr>
      <vt:lpstr>UMKFJU+MicrosoftYaHei-Bold</vt:lpstr>
      <vt:lpstr>SHFFJG+MicrosoftYaHei-Bold</vt:lpstr>
      <vt:lpstr>TAKFLM+MicrosoftYaHei-Bold</vt:lpstr>
      <vt:lpstr>EHAKJJ+MicrosoftYaHei-Bold</vt:lpstr>
      <vt:lpstr>FPVLKH+MicrosoftYaHei-Bold</vt:lpstr>
      <vt:lpstr>PWTEJF+MicrosoftYaHei-Bold</vt:lpstr>
      <vt:lpstr>KEWHUR+Wingdings-Regular</vt:lpstr>
      <vt:lpstr>PAKJVQ+MicrosoftYaHei</vt:lpstr>
      <vt:lpstr>BNFSIS+MicrosoftYaHei-Bold</vt:lpstr>
      <vt:lpstr>QGSONS+MicrosoftYaHei-Bold</vt:lpstr>
      <vt:lpstr>CTQVCF+MicrosoftYaHei-Bold</vt:lpstr>
      <vt:lpstr>DUJTPS+MicrosoftYaHei-Bold</vt:lpstr>
      <vt:lpstr>LMISJU+MicrosoftYaHei-Bold</vt:lpstr>
      <vt:lpstr>IHVGEG+MicrosoftYaHei-Bold</vt:lpstr>
      <vt:lpstr>UJEQQM+MicrosoftYaHei-Bold</vt:lpstr>
      <vt:lpstr>NUNHBK+Wingdings-Regular</vt:lpstr>
      <vt:lpstr>HVRWUF+MicrosoftYaHei</vt:lpstr>
      <vt:lpstr>VNSWKT+MicrosoftYaHei-Bold</vt:lpstr>
      <vt:lpstr>MRSHWO+MicrosoftYaHei-Bold</vt:lpstr>
      <vt:lpstr>NICQJJ+MicrosoftYaHei-Bold</vt:lpstr>
      <vt:lpstr>ELSCQT+Wingdings-Regular</vt:lpstr>
      <vt:lpstr>JHFPTU+MicrosoftYaHei</vt:lpstr>
      <vt:lpstr>DBLQJV+MicrosoftYaHei-Bold</vt:lpstr>
      <vt:lpstr>DFVUQB+Wingdings-Regular</vt:lpstr>
      <vt:lpstr>MNHLIT+MicrosoftYaHei</vt:lpstr>
      <vt:lpstr>VWAIPU+ArialMT</vt:lpstr>
      <vt:lpstr>LEJAIT+MicrosoftYaHei</vt:lpstr>
      <vt:lpstr>TUCJTB+MicrosoftYaHei-Bold</vt:lpstr>
      <vt:lpstr>OODLPW+MicrosoftYaHei-Bold</vt:lpstr>
      <vt:lpstr>KKIPQT+MicrosoftYaHei-Bold</vt:lpstr>
      <vt:lpstr>LBBVSJ+Wingdings-Regular</vt:lpstr>
      <vt:lpstr>FIFCMK+MicrosoftYaHei</vt:lpstr>
      <vt:lpstr>PNLVCG+MicrosoftYaHei</vt:lpstr>
      <vt:lpstr>BQKRCB+MicrosoftYaHei-Bold</vt:lpstr>
      <vt:lpstr>IFMDCR+MicrosoftYaHei-Bold</vt:lpstr>
      <vt:lpstr>HUEOUG+Wingdings-Regular</vt:lpstr>
      <vt:lpstr>LCADOQ+MicrosoftYaHei</vt:lpstr>
      <vt:lpstr>FKWECC+MicrosoftYaHei-Bold</vt:lpstr>
      <vt:lpstr>EKOSBF+ArialMT</vt:lpstr>
      <vt:lpstr>SNIAWB+MicrosoftYaHei</vt:lpstr>
      <vt:lpstr>OQVUMN+MicrosoftYaHei-Bold</vt:lpstr>
      <vt:lpstr>LOVDID+ArialMT</vt:lpstr>
      <vt:lpstr>WRANAO+MicrosoftYaHei</vt:lpstr>
      <vt:lpstr>VFLOGD+MicrosoftYaHei-Bold</vt:lpstr>
      <vt:lpstr>ADMOWH+ArialMT</vt:lpstr>
      <vt:lpstr>CLUKUC+MicrosoftYaHei</vt:lpstr>
      <vt:lpstr>QJURFO+MicrosoftYaHei-Bold</vt:lpstr>
      <vt:lpstr>ESVOEV+ArialMT</vt:lpstr>
      <vt:lpstr>FFRSCL+MicrosoftYaHei</vt:lpstr>
      <vt:lpstr>HGQDWE+MicrosoftYaHei-Bold</vt:lpstr>
      <vt:lpstr>WJFIEF+ArialMT</vt:lpstr>
      <vt:lpstr>HAGBDR+MicrosoftYaHei</vt:lpstr>
      <vt:lpstr>KLGTSK+MicrosoftYaHei-Bold</vt:lpstr>
      <vt:lpstr>EIMMFF+ArialMT</vt:lpstr>
      <vt:lpstr>SGDSLT+MicrosoftYaHei</vt:lpstr>
      <vt:lpstr>CVSQEU+MicrosoftYaHei-Bold</vt:lpstr>
      <vt:lpstr>OUAEAG+MicrosoftYaHei-Bold</vt:lpstr>
      <vt:lpstr>GNVOHL+Wingdings-Regular</vt:lpstr>
      <vt:lpstr>KCLMUS+MicrosoftYaHei</vt:lpstr>
      <vt:lpstr>VRRLTS+MicrosoftYaHei-Bold</vt:lpstr>
      <vt:lpstr>MHFSLH+MicrosoftYaHei-Bold</vt:lpstr>
      <vt:lpstr>AHCERL+Wingdings-Regular</vt:lpstr>
      <vt:lpstr>AMAPWN+MicrosoftYaHei</vt:lpstr>
      <vt:lpstr>SPRWMO+MicrosoftYaHei-Bold</vt:lpstr>
      <vt:lpstr>PSNEDO+MicrosoftYaHei-Bold</vt:lpstr>
      <vt:lpstr>DBKQGE+Wingdings-Regular</vt:lpstr>
      <vt:lpstr>WTIHED+MicrosoftYaHei</vt:lpstr>
      <vt:lpstr>SETBSQ+MicrosoftYaHei</vt:lpstr>
      <vt:lpstr>JVLDWG+MicrosoftYaHei-Bold</vt:lpstr>
      <vt:lpstr>KGNKLC+MicrosoftYaHei-Bold</vt:lpstr>
      <vt:lpstr>UMSFIV+Wingdings-Regular</vt:lpstr>
      <vt:lpstr>MCJBLJ+MicrosoftYaHei</vt:lpstr>
      <vt:lpstr>REJFIG+MicrosoftYaHei</vt:lpstr>
      <vt:lpstr>QMRNPF+MicrosoftYaHei-Bold</vt:lpstr>
      <vt:lpstr>KDDMEN+MicrosoftYaHei-Bold</vt:lpstr>
      <vt:lpstr>GGQVTR+MicrosoftYaHei-Bold</vt:lpstr>
      <vt:lpstr>HKAIUH+MicrosoftYaHei-Bold</vt:lpstr>
      <vt:lpstr>VKSPRT+MicrosoftYaHei-Bold</vt:lpstr>
      <vt:lpstr>PWPJCU+Wingdings-Regular</vt:lpstr>
      <vt:lpstr>IBRDMR+MicrosoftYaHei</vt:lpstr>
      <vt:lpstr>ESDQSS+MicrosoftYaHei-Bold</vt:lpstr>
      <vt:lpstr>WUTJOO+MicrosoftYaHei-Bold</vt:lpstr>
      <vt:lpstr>DRGVAD+Wingdings-Regular</vt:lpstr>
      <vt:lpstr>JEWHJN+MicrosoftYaHei</vt:lpstr>
      <vt:lpstr>BKFCMJ+MicrosoftYaHei-Bold</vt:lpstr>
      <vt:lpstr>CAKFJP+MicrosoftYaHei-Bold</vt:lpstr>
      <vt:lpstr>EHJWNV+MicrosoftYaHei-Bold</vt:lpstr>
      <vt:lpstr>IQTOVO+MicrosoftYaHei</vt:lpstr>
      <vt:lpstr>FOGJMG+MicrosoftYaHei</vt:lpstr>
      <vt:lpstr>RRDHEJ+MicrosoftYaHei-Bold</vt:lpstr>
      <vt:lpstr>AHAOVV+Wingdings-Regular</vt:lpstr>
      <vt:lpstr>SREJQF+MicrosoftYaHei-Bold</vt:lpstr>
      <vt:lpstr>NUESLF+Wingdings-Regular</vt:lpstr>
      <vt:lpstr>UGOTMT+MicrosoftYaHei</vt:lpstr>
      <vt:lpstr>TCHPLO+MicrosoftYaHei-Bold</vt:lpstr>
      <vt:lpstr>NRRJEF+MicrosoftYaHei</vt:lpstr>
      <vt:lpstr>JWBPLU+MicrosoftYaHei-Bold</vt:lpstr>
      <vt:lpstr>TMDLEO+Wingdings-Regular</vt:lpstr>
      <vt:lpstr>LJWCAQ+MicrosoftYaHei-Bold</vt:lpstr>
      <vt:lpstr>AFWWBB+MicrosoftYaHei-Bold</vt:lpstr>
      <vt:lpstr>HJNRJB+MicrosoftYaHei-Bold</vt:lpstr>
      <vt:lpstr>JGSELG+MicrosoftYaHei-Bold</vt:lpstr>
      <vt:lpstr>HTITNF+MicrosoftYaHei</vt:lpstr>
      <vt:lpstr>BIOHVB+ArialMT</vt:lpstr>
      <vt:lpstr>ETSIHQ+Arial-BoldMT</vt:lpstr>
      <vt:lpstr>AGWKJV+MicrosoftYaHei-Bold</vt:lpstr>
      <vt:lpstr>INSMEG+MicrosoftYaHei</vt:lpstr>
      <vt:lpstr>IILFDU+MicrosoftYaHei-Bold</vt:lpstr>
      <vt:lpstr>HQRSPQ+MicrosoftYaHei</vt:lpstr>
      <vt:lpstr>HKIWBM+MicrosoftYaHei-Bold</vt:lpstr>
      <vt:lpstr>MDKINQ+MicrosoftYaHei</vt:lpstr>
      <vt:lpstr>SAQEQF+MicrosoftYaHei-Bold</vt:lpstr>
      <vt:lpstr>OHJIND+MicrosoftYaHei</vt:lpstr>
      <vt:lpstr>PKRQOV+ArialMT</vt:lpstr>
      <vt:lpstr>CRQKEU+Wingdings-Regular</vt:lpstr>
      <vt:lpstr>CTMMNA+Arial-BoldMT</vt:lpstr>
      <vt:lpstr>VTMOPL+MicrosoftYaHei-Bold</vt:lpstr>
      <vt:lpstr>LRLIQV+Wingdings-Regular</vt:lpstr>
      <vt:lpstr>RPQKOR+MicrosoftYaHei</vt:lpstr>
      <vt:lpstr>BVPRTO+MicrosoftYaHei-Bold</vt:lpstr>
      <vt:lpstr>TKMIDQ+Wingdings-Regular</vt:lpstr>
      <vt:lpstr>HWAQKJ+MicrosoftYaHei</vt:lpstr>
      <vt:lpstr>TLCDQP+ArialMT</vt:lpstr>
      <vt:lpstr>WODLTE+MicrosoftYaHei-Bold</vt:lpstr>
      <vt:lpstr>UESJFM+Wingdings-Regular</vt:lpstr>
      <vt:lpstr>DJMJDT+MicrosoftYaHei</vt:lpstr>
      <vt:lpstr>EGBIFJ+MicrosoftYaHei-Bold</vt:lpstr>
      <vt:lpstr>MLSSLL+ArialMT</vt:lpstr>
      <vt:lpstr>DVIVOS+MicrosoftYaHei</vt:lpstr>
      <vt:lpstr>LPEJTR+MicrosoftYaHei-Bold</vt:lpstr>
      <vt:lpstr>QTBINM+ArialMT</vt:lpstr>
      <vt:lpstr>IUARSR+MicrosoftYaHei</vt:lpstr>
      <vt:lpstr>FQBBAV+MicrosoftYaHei-Bold</vt:lpstr>
      <vt:lpstr>GBIMHW+ArialMT</vt:lpstr>
      <vt:lpstr>NBMIOP+MicrosoftYaHei</vt:lpstr>
      <vt:lpstr>BIISNJ+MicrosoftYaHei-Bold</vt:lpstr>
      <vt:lpstr>HLIKPT+ArialMT</vt:lpstr>
      <vt:lpstr>IONHWR+MicrosoftYaHei</vt:lpstr>
      <vt:lpstr>WQFSCI+MicrosoftYaHei-Bold</vt:lpstr>
      <vt:lpstr>MKJLEO+ArialMT</vt:lpstr>
      <vt:lpstr>KABFCA+MicrosoftYaHei</vt:lpstr>
      <vt:lpstr>GMLQMR+MicrosoftYaHei-Bold</vt:lpstr>
      <vt:lpstr>DGWASO+MicrosoftYaHei-Bold</vt:lpstr>
      <vt:lpstr>ITJSKL+Wingdings-Regular</vt:lpstr>
      <vt:lpstr>FOGOCW+MicrosoftYaHei</vt:lpstr>
      <vt:lpstr>IQPKWL+ArialMT</vt:lpstr>
      <vt:lpstr>LJLUDT+MicrosoftYaHei-Bold</vt:lpstr>
      <vt:lpstr>GLQRNV+MicrosoftYaHei-Bold</vt:lpstr>
      <vt:lpstr>DPVTWP+MicrosoftYaHei-Bold</vt:lpstr>
      <vt:lpstr>EOEAGF+MicrosoftYaHei-Bold</vt:lpstr>
      <vt:lpstr>TIKVWW+Wingdings-Regular</vt:lpstr>
      <vt:lpstr>CTHVFP+MicrosoftYaHei</vt:lpstr>
      <vt:lpstr>UBMWQO+ArialMT</vt:lpstr>
      <vt:lpstr>ISGLNI+MicrosoftYaHei-Bold</vt:lpstr>
      <vt:lpstr>ASJBGT+MicrosoftYaHei-Bold</vt:lpstr>
      <vt:lpstr>AEKRKU+MicrosoftYaHei-Bold</vt:lpstr>
      <vt:lpstr>VAPGKJ+MicrosoftYaHei-Bold</vt:lpstr>
      <vt:lpstr>QRGGAV+MicrosoftYaHei-Bold</vt:lpstr>
      <vt:lpstr>GSJVJT+Wingdings-Regular</vt:lpstr>
      <vt:lpstr>PGGQUV+MicrosoftYaHei</vt:lpstr>
      <vt:lpstr>EBGEUH+MicrosoftYaHei-Bold</vt:lpstr>
      <vt:lpstr>GBFWVT+Wingdings-Regular</vt:lpstr>
      <vt:lpstr>ULWUTK+MicrosoftYaHei</vt:lpstr>
      <vt:lpstr>BELUFW+MicrosoftYaHei</vt:lpstr>
      <vt:lpstr>NGPJUU+MicrosoftYaHei-Bold</vt:lpstr>
      <vt:lpstr>JBOOMO+Wingdings-Regular</vt:lpstr>
      <vt:lpstr>KEFAGD+MicrosoftYaHei</vt:lpstr>
      <vt:lpstr>HUOLTB+MicrosoftYaHei</vt:lpstr>
      <vt:lpstr>BGEUJJ+MicrosoftYaHei-Bold</vt:lpstr>
      <vt:lpstr>UOOKAW+Wingdings-Regular</vt:lpstr>
      <vt:lpstr>SVDBGE+MicrosoftYaHei</vt:lpstr>
      <vt:lpstr>BTBMOP+MicrosoftYaHei-Bold</vt:lpstr>
      <vt:lpstr>BGHUDW+Wingdings-Regular</vt:lpstr>
      <vt:lpstr>FTDEOU+MicrosoftYaHei</vt:lpstr>
      <vt:lpstr>SSUVVR+MicrosoftYaHei-Bold</vt:lpstr>
      <vt:lpstr>EUJDPM+Wingdings-Regular</vt:lpstr>
      <vt:lpstr>NAFNPM+MicrosoftYaHei</vt:lpstr>
      <vt:lpstr>NBLBBP+MicrosoftYaHei-Bold</vt:lpstr>
      <vt:lpstr>HRPIUB+MicrosoftYaHei-Bold</vt:lpstr>
      <vt:lpstr>UBMOCI+Wingdings-Regular</vt:lpstr>
      <vt:lpstr>HESEAC+MicrosoftYaHei</vt:lpstr>
      <vt:lpstr>WGUIVS+MicrosoftYaHei</vt:lpstr>
      <vt:lpstr>KJWRRT+MicrosoftYaHei-Bold</vt:lpstr>
      <vt:lpstr>RLDHPA+MicrosoftYaHei-Bold</vt:lpstr>
      <vt:lpstr>DJOHNP+Wingdings-Regular</vt:lpstr>
      <vt:lpstr>IKPLAH+MicrosoftYaHei</vt:lpstr>
      <vt:lpstr>SGGOMG+MicrosoftYaHei</vt:lpstr>
      <vt:lpstr>SLCFGS+MicrosoftYaHei-Bold</vt:lpstr>
      <vt:lpstr>GPWQAP+Wingdings-Regular</vt:lpstr>
      <vt:lpstr>ATRBJS+MicrosoftYaHei-Bold</vt:lpstr>
      <vt:lpstr>MNNETE+Wingdings-Regular</vt:lpstr>
      <vt:lpstr>TMWWIB+MicrosoftYaHei</vt:lpstr>
      <vt:lpstr>DWFVRI+MicrosoftYaHei-Bold</vt:lpstr>
      <vt:lpstr>BBPEWA+Wingdings-Regular</vt:lpstr>
      <vt:lpstr>OPJWPT+MicrosoftYaHei</vt:lpstr>
      <vt:lpstr>UHOJKS+MicrosoftYaHei</vt:lpstr>
      <vt:lpstr>JDLMCW+MicrosoftYaHei-Bold</vt:lpstr>
      <vt:lpstr>QKNUTM+MicrosoftYaHei-Bold</vt:lpstr>
      <vt:lpstr>UPMAII+MicrosoftYaHei-Bold</vt:lpstr>
      <vt:lpstr>FGCUVV+MicrosoftYaHei-Bold</vt:lpstr>
      <vt:lpstr>OKAHLQ+Wingdings-Regular</vt:lpstr>
      <vt:lpstr>LAJQHR+MicrosoftYaHei</vt:lpstr>
      <vt:lpstr>HIGQPQ+MicrosoftYaHei</vt:lpstr>
      <vt:lpstr>SOUVMT+MicrosoftYaHei-Bold</vt:lpstr>
      <vt:lpstr>NURFSQ+Wingdings-Regular</vt:lpstr>
      <vt:lpstr>BSVOOC+MicrosoftYaHei</vt:lpstr>
      <vt:lpstr>IAVASD+MicrosoftYaHei-Bold</vt:lpstr>
      <vt:lpstr>LDNROS+Wingdings-Regular</vt:lpstr>
      <vt:lpstr>UGHSML+MicrosoftYaHei</vt:lpstr>
      <vt:lpstr>REBAFG+MicrosoftYaHei</vt:lpstr>
      <vt:lpstr>OMGSFP+MicrosoftYaHei-Bold</vt:lpstr>
      <vt:lpstr>LPIVTM+MicrosoftYaHei-Bold</vt:lpstr>
      <vt:lpstr>HVARPQ+Wingdings-Regular</vt:lpstr>
      <vt:lpstr>OSVTUS+MicrosoftYaHei</vt:lpstr>
      <vt:lpstr>EVEAMU+MicrosoftYaHei-Bold</vt:lpstr>
      <vt:lpstr>VEUPSD+MicrosoftYaHei-Bold</vt:lpstr>
      <vt:lpstr>MHCIAK+Wingdings-Regular</vt:lpstr>
      <vt:lpstr>RLIQJG+MicrosoftYaHei</vt:lpstr>
      <vt:lpstr>OWVUVO+MicrosoftYaHei</vt:lpstr>
      <vt:lpstr>VECCSC+MicrosoftYaHei-Bold</vt:lpstr>
      <vt:lpstr>JLRFOE+MicrosoftYaHei-Bold</vt:lpstr>
      <vt:lpstr>DGDPJP+Wingdings-Regular</vt:lpstr>
      <vt:lpstr>KSKNBL+MicrosoftYaHei</vt:lpstr>
      <vt:lpstr>OJTRCQ+MicrosoftYaHei-Bold</vt:lpstr>
      <vt:lpstr>AFNJUI+Wingdings-Regular</vt:lpstr>
      <vt:lpstr>GHKQRS+MicrosoftYaHei</vt:lpstr>
      <vt:lpstr>CMADBC+MicrosoftYaHei-Bold</vt:lpstr>
      <vt:lpstr>Calibri</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Theme Office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lpl</dc:creator>
  <cp:lastModifiedBy>Microsoft</cp:lastModifiedBy>
  <cp:revision>6</cp:revision>
  <dcterms:modified xsi:type="dcterms:W3CDTF">2018-11-22T02:32:08Z</dcterms:modified>
</cp:coreProperties>
</file>