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wdp" ContentType="image/vnd.ms-photo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8" r:id="rId2"/>
    <p:sldId id="403" r:id="rId3"/>
    <p:sldId id="499" r:id="rId4"/>
    <p:sldId id="463" r:id="rId5"/>
    <p:sldId id="465" r:id="rId6"/>
    <p:sldId id="293" r:id="rId7"/>
    <p:sldId id="466" r:id="rId8"/>
    <p:sldId id="493" r:id="rId9"/>
    <p:sldId id="299" r:id="rId10"/>
    <p:sldId id="494" r:id="rId11"/>
    <p:sldId id="388" r:id="rId12"/>
    <p:sldId id="408" r:id="rId13"/>
    <p:sldId id="404" r:id="rId14"/>
  </p:sldIdLst>
  <p:sldSz cx="9144000" cy="5143500" type="screen16x9"/>
  <p:notesSz cx="6858000" cy="9144000"/>
  <p:embeddedFontLst>
    <p:embeddedFont>
      <p:font typeface="微软雅黑" pitchFamily="34" charset="-122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Impact" pitchFamily="34" charset="0"/>
      <p:regular r:id="rId22"/>
    </p:embeddedFont>
    <p:embeddedFont>
      <p:font typeface="Aharoni" pitchFamily="2" charset="-79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42" autoAdjust="0"/>
    <p:restoredTop sz="99816" autoAdjust="0"/>
  </p:normalViewPr>
  <p:slideViewPr>
    <p:cSldViewPr>
      <p:cViewPr varScale="1">
        <p:scale>
          <a:sx n="126" d="100"/>
          <a:sy n="126" d="100"/>
        </p:scale>
        <p:origin x="-486" y="-84"/>
      </p:cViewPr>
      <p:guideLst>
        <p:guide orient="horz" pos="1740"/>
        <p:guide pos="26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中，好像朋友没有那么多了，自己的体育特长也不如别人，知识面也不那么宽，看到别人滔滔不绝的发表演说，他很嫉妒，同时他又封闭自己，这样，他的朋友就越来越少了，陷于孤独无奈之中，他来到咨询室寻求帮助和指导。他在与我的交流中体会到：要学会建立正常的友谊，培养多方面兴趣，善于倾听，多与同学们沟通，尊重和理解同学，宽容他人，多帮助他人，努力使自己融入集体中。对学习的不适应，在新生中也相当普遍地存在着。课程增多，学习难度加大，活动减少，学习时间延长，学习方法需要灵活多样等等，都或多或少影响学生的心理状态。一些同学只重成绩，不重方法，结果导致效果不好，便容易产生挫折、焦虑等不适应感。</a:t>
            </a:r>
          </a:p>
          <a:p>
            <a:r>
              <a:rPr lang="zh-CN" altLang="en-US"/>
              <a:t>有一名男孩是特招生，学习成绩在班级排四十多名，自感压力很大，想提高自己的学习成绩，又无良策，遇到难题，又不敢问老师，唯恐老师白眼、耻笑他：这么简单的题都不会，干嘛吃的？我对他进行了学习方法的指导，同时帮他解除心理的包袱（特招生），轻装上阵。告诉他，向老师请教问题是勤学好问的优良品质的体现，并不是丢人的事儿，为了自己正当的学习需要，不要在乎别人说什么、做什么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image4.wdp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image4.wdp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image4.wdp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image4.wdp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/>
                  </a14:imgProps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2" name="MH_Other_4"/>
          <p:cNvSpPr/>
          <p:nvPr userDrawn="1">
            <p:custDataLst>
              <p:tags r:id="rId1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2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3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953128" y="654064"/>
            <a:ext cx="7147876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2" name="MH_Other_4"/>
          <p:cNvSpPr/>
          <p:nvPr userDrawn="1">
            <p:custDataLst>
              <p:tags r:id="rId1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2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3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H_Other_4"/>
          <p:cNvSpPr/>
          <p:nvPr userDrawn="1">
            <p:custDataLst>
              <p:tags r:id="rId1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2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3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H_Other_4"/>
          <p:cNvSpPr/>
          <p:nvPr userDrawn="1">
            <p:custDataLst>
              <p:tags r:id="rId1"/>
            </p:custDataLst>
          </p:nvPr>
        </p:nvSpPr>
        <p:spPr>
          <a:xfrm>
            <a:off x="235547" y="165586"/>
            <a:ext cx="416148" cy="41614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2"/>
            </p:custDataLst>
          </p:nvPr>
        </p:nvSpPr>
        <p:spPr>
          <a:xfrm>
            <a:off x="-68560" y="505752"/>
            <a:ext cx="271937" cy="271937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585093" y="31306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3"/>
            </p:custDataLst>
          </p:nvPr>
        </p:nvSpPr>
        <p:spPr>
          <a:xfrm>
            <a:off x="158706" y="11905"/>
            <a:ext cx="153681" cy="153681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95" y="205503"/>
            <a:ext cx="8228932" cy="857438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395" y="1200416"/>
            <a:ext cx="4047038" cy="33943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37899" y="1200416"/>
            <a:ext cx="4048429" cy="1628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37899" y="2964896"/>
            <a:ext cx="4048429" cy="1629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 eaLnBrk="1" hangingPunct="1">
              <a:defRPr sz="750" noProof="1" dirty="0">
                <a:latin typeface="Arial" panose="020B0604020202020204" pitchFamily="34" charset="0"/>
                <a:cs typeface="+mn-ea"/>
              </a:defRPr>
            </a:lvl1pPr>
          </a:lstStyle>
          <a:p>
            <a:r>
              <a:rPr lang="en-US" altLang="zh-CN"/>
              <a:t>p. </a:t>
            </a:r>
            <a:fld id="{F9FB8A5D-E11C-47B4-AC07-66A9CB484DF8}" type="slidenum">
              <a:rPr lang="en-US" altLang="zh-CN"/>
              <a:pPr/>
              <a:t>‹#›</a:t>
            </a:fld>
            <a:endParaRPr lang="en-US" altLang="zh-CN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B2A1-BB8E-483E-8006-B05473A887E1}" type="datetimeFigureOut">
              <a:rPr lang="zh-CN" altLang="en-US"/>
              <a:pPr>
                <a:defRPr/>
              </a:pPr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image8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image" Target="../media/image1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image" Target="../media/image18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microsoft.com/office/2007/relationships/hdphoto" Target="../media/image1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6" Type="http://schemas.openxmlformats.org/officeDocument/2006/relationships/slide" Target="slide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image1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9" r="25025"/>
          <a:stretch>
            <a:fillRect/>
          </a:stretch>
        </p:blipFill>
        <p:spPr>
          <a:xfrm>
            <a:off x="3840251" y="0"/>
            <a:ext cx="5292624" cy="334553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57600" y="1338580"/>
            <a:ext cx="1296035" cy="1322070"/>
            <a:chOff x="3585" y="2395"/>
            <a:chExt cx="2041" cy="2082"/>
          </a:xfrm>
        </p:grpSpPr>
        <p:sp>
          <p:nvSpPr>
            <p:cNvPr id="29" name="椭圆 4"/>
            <p:cNvSpPr/>
            <p:nvPr/>
          </p:nvSpPr>
          <p:spPr>
            <a:xfrm rot="2700000">
              <a:off x="3585" y="2399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2" y="2395"/>
              <a:ext cx="1435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>
                    <a:noFill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激</a:t>
              </a:r>
              <a:r>
                <a:rPr lang="en-US" altLang="zh-CN" sz="4000" b="1" spc="50" dirty="0">
                  <a:ln w="11430">
                    <a:noFill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 </a:t>
              </a:r>
              <a:r>
                <a:rPr lang="zh-CN" altLang="en-US" sz="4000" b="1" spc="50" dirty="0">
                  <a:ln w="11430">
                    <a:noFill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活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8255" y="2343150"/>
            <a:ext cx="1296035" cy="1334770"/>
            <a:chOff x="6955" y="3552"/>
            <a:chExt cx="2041" cy="2102"/>
          </a:xfrm>
        </p:grpSpPr>
        <p:sp>
          <p:nvSpPr>
            <p:cNvPr id="31" name="椭圆 18"/>
            <p:cNvSpPr/>
            <p:nvPr/>
          </p:nvSpPr>
          <p:spPr>
            <a:xfrm rot="2700000">
              <a:off x="6955" y="3552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76" y="3572"/>
              <a:ext cx="1528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6000" b="1" spc="50">
                  <a:ln w="11430"/>
                  <a:solidFill>
                    <a:schemeClr val="accent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r>
                <a:rPr lang="zh-CN" altLang="en-US" sz="4000" dirty="0">
                  <a:ln w="11430">
                    <a:noFill/>
                  </a:ln>
                  <a:solidFill>
                    <a:schemeClr val="accent2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小学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03010" y="1438275"/>
            <a:ext cx="1296035" cy="1375410"/>
            <a:chOff x="8612" y="2053"/>
            <a:chExt cx="2041" cy="2166"/>
          </a:xfrm>
        </p:grpSpPr>
        <p:sp>
          <p:nvSpPr>
            <p:cNvPr id="33" name="椭圆 22"/>
            <p:cNvSpPr/>
            <p:nvPr/>
          </p:nvSpPr>
          <p:spPr>
            <a:xfrm rot="2700000">
              <a:off x="8612" y="2053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48" y="2137"/>
              <a:ext cx="1528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>
                    <a:noFill/>
                  </a:ln>
                  <a:solidFill>
                    <a:schemeClr val="accent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体育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98080" y="2579370"/>
            <a:ext cx="1296035" cy="1322070"/>
            <a:chOff x="10251" y="3489"/>
            <a:chExt cx="2041" cy="2082"/>
          </a:xfrm>
        </p:grpSpPr>
        <p:sp>
          <p:nvSpPr>
            <p:cNvPr id="35" name="椭圆 26"/>
            <p:cNvSpPr/>
            <p:nvPr/>
          </p:nvSpPr>
          <p:spPr>
            <a:xfrm rot="2700000">
              <a:off x="10251" y="3490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98" y="3489"/>
              <a:ext cx="1528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>
                    <a:noFill/>
                  </a:ln>
                  <a:solidFill>
                    <a:schemeClr val="accent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课堂</a:t>
              </a:r>
            </a:p>
          </p:txBody>
        </p:sp>
      </p:grpSp>
      <p:sp>
        <p:nvSpPr>
          <p:cNvPr id="37" name="椭圆 36"/>
          <p:cNvSpPr/>
          <p:nvPr/>
        </p:nvSpPr>
        <p:spPr>
          <a:xfrm rot="2700000">
            <a:off x="2312366" y="3094777"/>
            <a:ext cx="313273" cy="31327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2700000">
            <a:off x="7223025" y="1422453"/>
            <a:ext cx="345229" cy="34522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2700000">
            <a:off x="3129078" y="1708657"/>
            <a:ext cx="260187" cy="260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700000">
            <a:off x="5203528" y="1797601"/>
            <a:ext cx="251412" cy="25141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700000">
            <a:off x="6556026" y="1206243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700000">
            <a:off x="800921" y="2303699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2700000">
            <a:off x="6334077" y="3310932"/>
            <a:ext cx="275168" cy="27516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2700000">
            <a:off x="2586670" y="2484667"/>
            <a:ext cx="317276" cy="3172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2700000">
            <a:off x="6973970" y="3381599"/>
            <a:ext cx="260187" cy="260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2700000">
            <a:off x="8496107" y="1858706"/>
            <a:ext cx="260187" cy="260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6414" y="2806471"/>
            <a:ext cx="149205" cy="14920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2700000">
            <a:off x="5645417" y="1972483"/>
            <a:ext cx="229987" cy="22998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2700000">
            <a:off x="1969866" y="2784086"/>
            <a:ext cx="229987" cy="229987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700000">
            <a:off x="2749010" y="1449656"/>
            <a:ext cx="199892" cy="199892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rot="2700000">
            <a:off x="7916041" y="2213423"/>
            <a:ext cx="199892" cy="199892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rot="2700000">
            <a:off x="4790223" y="3186238"/>
            <a:ext cx="339475" cy="339475"/>
          </a:xfrm>
          <a:prstGeom prst="ellipse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文本框 3"/>
          <p:cNvSpPr txBox="1">
            <a:spLocks noChangeArrowheads="1"/>
          </p:cNvSpPr>
          <p:nvPr/>
        </p:nvSpPr>
        <p:spPr bwMode="auto">
          <a:xfrm>
            <a:off x="520065" y="4083050"/>
            <a:ext cx="7134860" cy="696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693" tIns="40847" rIns="81693" bIns="40847">
            <a:spAutoFit/>
          </a:bodyPr>
          <a:lstStyle/>
          <a:p>
            <a:pPr algn="ctr" defTabSz="685800"/>
            <a:r>
              <a:rPr lang="en-US" altLang="zh-CN" sz="2000" b="1" dirty="0" smtClean="0">
                <a:solidFill>
                  <a:sysClr val="windowText" lastClr="000000"/>
                </a:solidFill>
                <a:latin typeface="微软雅黑" panose="020B0503020204020204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anose="020B0503020204020204" charset="-122"/>
              </a:rPr>
              <a:t>常州市新北区百丈中心小学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微软雅黑" panose="020B0503020204020204" charset="-122"/>
              </a:rPr>
              <a:t>   </a:t>
            </a:r>
            <a:r>
              <a:rPr lang="zh-CN" altLang="en-US" sz="2000" b="1" dirty="0" smtClean="0">
                <a:solidFill>
                  <a:sysClr val="windowText" lastClr="000000"/>
                </a:solidFill>
                <a:latin typeface="微软雅黑" panose="020B0503020204020204" charset="-122"/>
              </a:rPr>
              <a:t>刘莉娜</a:t>
            </a:r>
          </a:p>
        </p:txBody>
      </p:sp>
      <p:sp>
        <p:nvSpPr>
          <p:cNvPr id="46" name="椭圆 45"/>
          <p:cNvSpPr/>
          <p:nvPr/>
        </p:nvSpPr>
        <p:spPr>
          <a:xfrm rot="2700000">
            <a:off x="178756" y="1572238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14325" y="1334135"/>
            <a:ext cx="1296000" cy="1338544"/>
            <a:chOff x="1076" y="200"/>
            <a:chExt cx="2041" cy="2108"/>
          </a:xfrm>
        </p:grpSpPr>
        <p:sp>
          <p:nvSpPr>
            <p:cNvPr id="5" name="椭圆 4"/>
            <p:cNvSpPr/>
            <p:nvPr/>
          </p:nvSpPr>
          <p:spPr>
            <a:xfrm rot="2700000">
              <a:off x="1076" y="200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29"/>
            <p:cNvSpPr txBox="1"/>
            <p:nvPr/>
          </p:nvSpPr>
          <p:spPr>
            <a:xfrm>
              <a:off x="1352" y="226"/>
              <a:ext cx="1528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>
                    <a:noFill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活用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29155" y="368935"/>
            <a:ext cx="1296035" cy="1322070"/>
            <a:chOff x="5530" y="1239"/>
            <a:chExt cx="2041" cy="2082"/>
          </a:xfrm>
        </p:grpSpPr>
        <p:sp>
          <p:nvSpPr>
            <p:cNvPr id="13" name="椭圆 4"/>
            <p:cNvSpPr/>
            <p:nvPr/>
          </p:nvSpPr>
          <p:spPr>
            <a:xfrm rot="2700000">
              <a:off x="5530" y="1272"/>
              <a:ext cx="2041" cy="2041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8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5855" y="1239"/>
              <a:ext cx="1528" cy="20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4000" b="1" spc="50" dirty="0">
                  <a:ln w="11430">
                    <a:noFill/>
                  </a:ln>
                  <a:solidFill>
                    <a:schemeClr val="accent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游戏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bldLvl="0" animBg="1"/>
      <p:bldP spid="41" grpId="0" bldLvl="0" animBg="1"/>
      <p:bldP spid="42" grpId="0" animBg="1"/>
      <p:bldP spid="43" grpId="0" animBg="1"/>
      <p:bldP spid="44" grpId="0" animBg="1"/>
      <p:bldP spid="52" grpId="0" bldLvl="0" animBg="1"/>
      <p:bldP spid="53" grpId="0" bldLvl="0" animBg="1"/>
      <p:bldP spid="54" grpId="0" animBg="1"/>
      <p:bldP spid="55" grpId="0" bldLvl="0" animBg="1"/>
      <p:bldP spid="56" grpId="0" animBg="1"/>
      <p:bldP spid="57" grpId="0" animBg="1"/>
      <p:bldP spid="58" grpId="0" animBg="1"/>
      <p:bldP spid="59" grpId="0" animBg="1"/>
      <p:bldP spid="65" grpId="0"/>
      <p:bldP spid="4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7025" y="1167765"/>
            <a:ext cx="2784475" cy="242062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3316605" y="876300"/>
            <a:ext cx="5089525" cy="34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      </a:t>
            </a:r>
            <a:r>
              <a:rPr sz="2000" dirty="0">
                <a:solidFill>
                  <a:schemeClr val="tx1"/>
                </a:solidFill>
                <a:cs typeface="+mn-ea"/>
                <a:sym typeface="+mn-lt"/>
              </a:rPr>
              <a:t>体育游戏不仅可以帮助学生身体素质提升、掌握体育运动技能，更是帮助学生开发智力的关键，新课程要求利用教学活动调动学生智力和非智力因素共发展，因此结合益智游戏开展体育教学活动也具有合理性，这样比较符合高年级小学生的思维发展需求。在实际教学中，结合教材内容和实际教学需求，我们可以选择不同类型的游戏，以智力发展作为核心教学目标展开教学设计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365885" y="100330"/>
            <a:ext cx="6725920" cy="44640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5740" y="51435"/>
            <a:ext cx="5976620" cy="470535"/>
          </a:xfrm>
          <a:prstGeom prst="rect">
            <a:avLst/>
          </a:prstGeom>
          <a:noFill/>
        </p:spPr>
        <p:txBody>
          <a:bodyPr wrap="square" lIns="102060" tIns="51030" rIns="102060" bIns="51030">
            <a:spAutoFit/>
          </a:bodyPr>
          <a:lstStyle/>
          <a:p>
            <a:pPr algn="ctr">
              <a:defRPr/>
            </a:pPr>
            <a:r>
              <a:rPr lang="zh-CN" altLang="en-US" sz="2400" b="1" spc="336" dirty="0" smtClean="0">
                <a:solidFill>
                  <a:schemeClr val="accent6"/>
                </a:solidFill>
                <a:cs typeface="+mn-ea"/>
                <a:sym typeface="+mn-lt"/>
              </a:rPr>
              <a:t>三、利用游戏活动开发学生智力</a:t>
            </a:r>
          </a:p>
        </p:txBody>
      </p:sp>
      <p:pic>
        <p:nvPicPr>
          <p:cNvPr id="2" name="图片 1" descr="u=2244838806,4044958530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1275715"/>
            <a:ext cx="2607310" cy="222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同心圆 36"/>
          <p:cNvSpPr/>
          <p:nvPr/>
        </p:nvSpPr>
        <p:spPr>
          <a:xfrm>
            <a:off x="6971030" y="668655"/>
            <a:ext cx="2115185" cy="2136775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251460" y="848995"/>
            <a:ext cx="3778885" cy="3810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04" tIns="60953" rIns="121904" bIns="60953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81610" algn="l"/>
              </a:tabLst>
              <a:defRPr/>
            </a:pPr>
            <a:endParaRPr lang="zh-CN" altLang="en-US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Half Frame 12"/>
          <p:cNvSpPr/>
          <p:nvPr/>
        </p:nvSpPr>
        <p:spPr>
          <a:xfrm rot="8097294">
            <a:off x="4048045" y="2387759"/>
            <a:ext cx="666873" cy="73257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同心圆 64"/>
          <p:cNvSpPr/>
          <p:nvPr/>
        </p:nvSpPr>
        <p:spPr>
          <a:xfrm>
            <a:off x="4755515" y="1589405"/>
            <a:ext cx="3058160" cy="2889250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958184" y="4120805"/>
            <a:ext cx="930104" cy="9304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743907" y="4560656"/>
            <a:ext cx="470110" cy="47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394914" y="911904"/>
            <a:ext cx="339780" cy="33990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591808" y="4632207"/>
            <a:ext cx="347361" cy="34748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31800" y="1203960"/>
            <a:ext cx="345503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</a:rPr>
              <a:t>比如，我在指导教学活动的过程中，经常使用的游戏有《民警换岗》、《猫捉老鼠》、《捅马蜂窝》等，这些游戏要求学生具备一定的知识储备且有很强的心智活动能力，同时帮助锻炼体能，智力和体力教育目标结合起来，融合走、跳、投掷、翻转、平衡等多种运普学生肢体不协调、运动量不足的起到了身心协调发展的作用。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2" name="图片 1" descr="t0101aae070cb930f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750570"/>
            <a:ext cx="2216150" cy="1873250"/>
          </a:xfrm>
          <a:prstGeom prst="ellipse">
            <a:avLst/>
          </a:prstGeom>
        </p:spPr>
      </p:pic>
      <p:pic>
        <p:nvPicPr>
          <p:cNvPr id="3" name="图片 2" descr="c83d70cf3bc79f3dd0aa5fcbb1a1cd11738b2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1707515"/>
            <a:ext cx="2786380" cy="275145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2116839" y="3685530"/>
            <a:ext cx="4834155" cy="1622524"/>
            <a:chOff x="1685647" y="3197027"/>
            <a:chExt cx="8577897" cy="3167382"/>
          </a:xfrm>
        </p:grpSpPr>
        <p:sp>
          <p:nvSpPr>
            <p:cNvPr id="69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-1" fmla="*/ 0 w 8663676"/>
                <a:gd name="connsiteY0-2" fmla="*/ 1863059 h 1863059"/>
                <a:gd name="connsiteX1-3" fmla="*/ 966909 w 8663676"/>
                <a:gd name="connsiteY1-4" fmla="*/ 0 h 1863059"/>
                <a:gd name="connsiteX2-5" fmla="*/ 7696767 w 8663676"/>
                <a:gd name="connsiteY2-6" fmla="*/ 0 h 1863059"/>
                <a:gd name="connsiteX3-7" fmla="*/ 8663676 w 8663676"/>
                <a:gd name="connsiteY3-8" fmla="*/ 1863059 h 1863059"/>
                <a:gd name="connsiteX4-9" fmla="*/ 0 w 8663676"/>
                <a:gd name="connsiteY4-10" fmla="*/ 1863059 h 1863059"/>
                <a:gd name="connsiteX0-11" fmla="*/ 0 w 8663676"/>
                <a:gd name="connsiteY0-12" fmla="*/ 1863059 h 1863059"/>
                <a:gd name="connsiteX1-13" fmla="*/ 966909 w 8663676"/>
                <a:gd name="connsiteY1-14" fmla="*/ 0 h 1863059"/>
                <a:gd name="connsiteX2-15" fmla="*/ 7696767 w 8663676"/>
                <a:gd name="connsiteY2-16" fmla="*/ 0 h 1863059"/>
                <a:gd name="connsiteX3-17" fmla="*/ 8663676 w 8663676"/>
                <a:gd name="connsiteY3-18" fmla="*/ 1863059 h 1863059"/>
                <a:gd name="connsiteX4-19" fmla="*/ 0 w 8663676"/>
                <a:gd name="connsiteY4-20" fmla="*/ 1863059 h 1863059"/>
                <a:gd name="connsiteX0-21" fmla="*/ 0 w 8663676"/>
                <a:gd name="connsiteY0-22" fmla="*/ 1863059 h 1863059"/>
                <a:gd name="connsiteX1-23" fmla="*/ 966909 w 8663676"/>
                <a:gd name="connsiteY1-24" fmla="*/ 0 h 1863059"/>
                <a:gd name="connsiteX2-25" fmla="*/ 7696767 w 8663676"/>
                <a:gd name="connsiteY2-26" fmla="*/ 0 h 1863059"/>
                <a:gd name="connsiteX3-27" fmla="*/ 8663676 w 8663676"/>
                <a:gd name="connsiteY3-28" fmla="*/ 1863059 h 1863059"/>
                <a:gd name="connsiteX4-29" fmla="*/ 0 w 8663676"/>
                <a:gd name="connsiteY4-30" fmla="*/ 1863059 h 1863059"/>
                <a:gd name="connsiteX0-31" fmla="*/ 0 w 8663676"/>
                <a:gd name="connsiteY0-32" fmla="*/ 1863059 h 1863059"/>
                <a:gd name="connsiteX1-33" fmla="*/ 966909 w 8663676"/>
                <a:gd name="connsiteY1-34" fmla="*/ 0 h 1863059"/>
                <a:gd name="connsiteX2-35" fmla="*/ 7696767 w 8663676"/>
                <a:gd name="connsiteY2-36" fmla="*/ 0 h 1863059"/>
                <a:gd name="connsiteX3-37" fmla="*/ 8663676 w 8663676"/>
                <a:gd name="connsiteY3-38" fmla="*/ 1863059 h 1863059"/>
                <a:gd name="connsiteX4-39" fmla="*/ 0 w 8663676"/>
                <a:gd name="connsiteY4-40" fmla="*/ 1863059 h 18630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Text" lastClr="000000">
                    <a:alpha val="27000"/>
                  </a:sys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279400"/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70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71" name="Freeform 27"/>
              <p:cNvSpPr/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28"/>
              <p:cNvSpPr/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29"/>
              <p:cNvSpPr/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30"/>
              <p:cNvSpPr/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31"/>
              <p:cNvSpPr/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32"/>
              <p:cNvSpPr/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33"/>
              <p:cNvSpPr/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34"/>
              <p:cNvSpPr/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35"/>
              <p:cNvSpPr/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36"/>
              <p:cNvSpPr/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37"/>
              <p:cNvSpPr/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38"/>
              <p:cNvSpPr/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39"/>
              <p:cNvSpPr/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40"/>
              <p:cNvSpPr/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41"/>
              <p:cNvSpPr/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42"/>
              <p:cNvSpPr/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43"/>
              <p:cNvSpPr/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44"/>
              <p:cNvSpPr/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45"/>
              <p:cNvSpPr/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7" name="圆角矩形 16"/>
          <p:cNvSpPr/>
          <p:nvPr/>
        </p:nvSpPr>
        <p:spPr>
          <a:xfrm>
            <a:off x="1907540" y="1057275"/>
            <a:ext cx="6643370" cy="302895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176145" y="868045"/>
            <a:ext cx="398780" cy="29464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574925" y="1092835"/>
            <a:ext cx="398780" cy="29464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5784215" y="2705100"/>
            <a:ext cx="398780" cy="2667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256790" y="1247775"/>
            <a:ext cx="210820" cy="15494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2739390" y="868045"/>
            <a:ext cx="210820" cy="15494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4800600" y="3096895"/>
            <a:ext cx="211455" cy="14160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5295900" y="2705100"/>
            <a:ext cx="398780" cy="2667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1906270" y="1092835"/>
            <a:ext cx="210820" cy="15494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2176145" y="1505585"/>
            <a:ext cx="6026785" cy="17824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综上，借助游戏形式发展学生身体素养需要教师科学设计教学方案，创新教育理念，能够集中分析小学生身心发展特点，构建新型课堂，体现斯生关系和谐作用、体现全新的教育理念。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4944745" y="2948940"/>
            <a:ext cx="210820" cy="15494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5483225" y="3096895"/>
            <a:ext cx="211455" cy="14160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3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3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9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8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8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8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8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8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3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3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8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8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6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6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8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8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8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9" r="25025"/>
          <a:stretch>
            <a:fillRect/>
          </a:stretch>
        </p:blipFill>
        <p:spPr>
          <a:xfrm>
            <a:off x="3840251" y="0"/>
            <a:ext cx="5292624" cy="334553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01" r="1"/>
          <a:stretch>
            <a:fillRect/>
          </a:stretch>
        </p:blipFill>
        <p:spPr>
          <a:xfrm>
            <a:off x="-1001604" y="2299647"/>
            <a:ext cx="4213525" cy="3967760"/>
          </a:xfrm>
          <a:prstGeom prst="rect">
            <a:avLst/>
          </a:prstGeom>
        </p:spPr>
      </p:pic>
      <p:sp>
        <p:nvSpPr>
          <p:cNvPr id="18" name="对角圆角矩形 17"/>
          <p:cNvSpPr/>
          <p:nvPr/>
        </p:nvSpPr>
        <p:spPr bwMode="auto">
          <a:xfrm>
            <a:off x="4230803" y="1419622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3450" y="1712705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 smtClean="0"/>
              <a:t>聆</a:t>
            </a:r>
            <a:endParaRPr lang="zh-CN" altLang="en-US" sz="5500" dirty="0"/>
          </a:p>
        </p:txBody>
      </p:sp>
      <p:sp>
        <p:nvSpPr>
          <p:cNvPr id="21" name="对角圆角矩形 20"/>
          <p:cNvSpPr/>
          <p:nvPr/>
        </p:nvSpPr>
        <p:spPr bwMode="auto">
          <a:xfrm>
            <a:off x="5557153" y="1958493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9805" y="2251582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 smtClean="0"/>
              <a:t>听</a:t>
            </a:r>
            <a:endParaRPr lang="zh-CN" altLang="en-US" sz="5500" dirty="0"/>
          </a:p>
        </p:txBody>
      </p:sp>
      <p:sp>
        <p:nvSpPr>
          <p:cNvPr id="15" name="对角圆角矩形 14"/>
          <p:cNvSpPr/>
          <p:nvPr/>
        </p:nvSpPr>
        <p:spPr bwMode="auto">
          <a:xfrm>
            <a:off x="3335465" y="2351453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8117" y="2644505"/>
            <a:ext cx="894813" cy="948895"/>
          </a:xfrm>
          <a:prstGeom prst="rect">
            <a:avLst/>
          </a:prstGeom>
          <a:noFill/>
        </p:spPr>
        <p:txBody>
          <a:bodyPr wrap="square" lIns="101522" tIns="50759" rIns="101522" bIns="50759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zh-CN" altLang="en-US" sz="5500" dirty="0"/>
              <a:t>谢</a:t>
            </a:r>
          </a:p>
        </p:txBody>
      </p:sp>
      <p:sp>
        <p:nvSpPr>
          <p:cNvPr id="3" name="对角圆角矩形 2"/>
          <p:cNvSpPr/>
          <p:nvPr/>
        </p:nvSpPr>
        <p:spPr bwMode="auto">
          <a:xfrm>
            <a:off x="2219894" y="1635842"/>
            <a:ext cx="1440000" cy="1440000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511" y="1928887"/>
            <a:ext cx="894813" cy="948895"/>
          </a:xfrm>
          <a:prstGeom prst="rect">
            <a:avLst/>
          </a:prstGeom>
          <a:noFill/>
          <a:ln w="22225">
            <a:noFill/>
          </a:ln>
        </p:spPr>
        <p:txBody>
          <a:bodyPr wrap="square" lIns="101522" tIns="50759" rIns="101522" bIns="50759" rtlCol="0">
            <a:spAutoFit/>
          </a:bodyPr>
          <a:lstStyle/>
          <a:p>
            <a:pPr algn="ctr"/>
            <a:r>
              <a:rPr lang="zh-CN" altLang="en-US" sz="5500" b="1" dirty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谢</a:t>
            </a:r>
            <a:endParaRPr lang="zh-CN" altLang="en-US" sz="50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517528" y="3551487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2394255" y="3418413"/>
            <a:ext cx="269512" cy="2663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615243" y="1571064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2495417"/>
            <a:ext cx="576000" cy="57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422555" y="317224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131800" y="129093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2412202" y="1117008"/>
            <a:ext cx="351847" cy="34778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099198" y="3250451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255043" y="332484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1467159" y="1927496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3493764" y="1571064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673938" y="3524459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129909" y="1059618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062934" y="3366062"/>
            <a:ext cx="180000" cy="180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7363044" y="2495417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521560" y="3713898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/>
          <p:bldP spid="19" grpId="0"/>
          <p:bldP spid="21" grpId="0" bldLvl="0" animBg="1"/>
          <p:bldP spid="22" grpId="0"/>
          <p:bldP spid="15" grpId="0" bldLvl="0" animBg="1"/>
          <p:bldP spid="16" grpId="0"/>
          <p:bldP spid="3" grpId="0" bldLvl="0" animBg="1"/>
          <p:bldP spid="4" grpId="0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5" grpId="0" bldLvl="0" animBg="1"/>
          <p:bldP spid="35" grpId="1" bldLvl="0" animBg="1"/>
          <p:bldP spid="36" grpId="0" bldLvl="0" animBg="1"/>
          <p:bldP spid="36" grpId="1" bldLvl="0" animBg="1"/>
          <p:bldP spid="37" grpId="0" bldLvl="0" animBg="1"/>
          <p:bldP spid="37" grpId="1" bldLvl="0" animBg="1"/>
          <p:bldP spid="38" grpId="0" bldLvl="0" animBg="1"/>
          <p:bldP spid="38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50000" decel="5000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2.22222E-6 2.34949E-6 L 0.22847 -0.12597 " pathEditMode="relative" rAng="0" ptsTypes="AA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6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accel="50000" decel="50000" autoRev="1" fill="hold" grpId="1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animMotion origin="layout" path="M -2.22222E-6 -7.44057E-7 L 0.17778 -0.23279 " pathEditMode="relative" rAng="0" ptsTypes="AA">
                                          <p:cBhvr>
                                            <p:cTn id="5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9" y="-11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accel="50000" decel="50000" autoRev="1" fill="hold" grpId="1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Motion origin="layout" path="M -8.33333E-7 -4.20191E-6 L 0.10226 -0.05989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04" y="-2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9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autoRev="1" fill="hold" grpId="1" nodeType="withEffect">
                                      <p:stCondLst>
                                        <p:cond delay="2450"/>
                                      </p:stCondLst>
                                      <p:childTnLst>
                                        <p:animMotion origin="layout" path="M -1.66667E-6 1.56221E-6 L 0.06024 -0.24637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3" y="-12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accel="50000" decel="5000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4.16667E-6 5.77339E-7 L 0.04114 0.25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9" y="125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autoRev="1" fill="hold" grpId="1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animMotion origin="layout" path="M 2.5E-6 3.29423E-6 L -0.04531 -0.20439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74" y="-102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accel="50000" decel="5000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1.11111E-6 3.42698E-6 L 0.04566 0.17937 " pathEditMode="relative" rAng="0" ptsTypes="AA">
                                          <p:cBhvr>
                                            <p:cTn id="7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4" y="89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35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autoRev="1" fill="hold" grpId="1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Motion origin="layout" path="M 2.22222E-6 -1.54369E-7 L 0.14271 0.0515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35" y="25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accel="50000" decel="5000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Motion origin="layout" path="M -3.61111E-6 4.94288E-6 L -0.12204 -0.16734 " pathEditMode="relative" rAng="0" ptsTypes="AA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83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ntr" presetSubtype="0" fill="hold" grpId="0" nodeType="withEffect">
                                      <p:stCondLst>
                                        <p:cond delay="38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42" presetClass="path" presetSubtype="0" accel="50000" decel="50000" autoRev="1" fill="hold" grpId="1" nodeType="withEffect">
                                      <p:stCondLst>
                                        <p:cond delay="3350"/>
                                      </p:stCondLst>
                                      <p:childTnLst>
                                        <p:animMotion origin="layout" path="M 4.16667E-6 -3.80364E-6 L -0.02344 0.18895 " pathEditMode="relative" rAng="0" ptsTypes="AA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9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accel="50000" decel="50000" autoRev="1" fill="hold" grpId="1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2.5E-6 1.38006E-6 L -0.06927 -0.1485 " pathEditMode="relative" rAng="0" ptsTypes="AA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2" y="-7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41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42" presetClass="path" presetSubtype="0" accel="50000" decel="50000" autoRev="1" fill="hold" grpId="1" nodeType="withEffect">
                                      <p:stCondLst>
                                        <p:cond delay="3650"/>
                                      </p:stCondLst>
                                      <p:childTnLst>
                                        <p:animMotion origin="layout" path="M 3.05556E-6 2.34949E-6 L -0.24132 -0.12597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66" y="-62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42" presetClass="path" presetSubtype="0" accel="50000" decel="5000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Motion origin="layout" path="M -3.61111E-6 -1.33374E-6 L -0.10625 0.00093 " pathEditMode="relative" rAng="0" ptsTypes="AA">
                                          <p:cBhvr>
                                            <p:cTn id="10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1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44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42" presetClass="path" presetSubtype="0" accel="50000" decel="50000" autoRev="1" fill="hold" grpId="1" nodeType="withEffect">
                                      <p:stCondLst>
                                        <p:cond delay="3950"/>
                                      </p:stCondLst>
                                      <p:childTnLst>
                                        <p:animMotion origin="layout" path="M -1.66667E-6 -1.19173E-6 L -0.01354 -0.2522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7" y="-126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path" presetSubtype="0" accel="50000" decel="50000" autoRev="1" fill="hold" grpId="1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animMotion origin="layout" path="M 3.61111E-6 -3.5196E-7 L 0.05955 -0.1766 " pathEditMode="relative" rAng="0" ptsTypes="AA">
                                          <p:cBhvr>
                                            <p:cTn id="1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69" y="-88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42" presetClass="path" presetSubtype="0" accel="50000" decel="50000" autoRev="1" fill="hold" grpId="1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Motion origin="layout" path="M -3.88889E-6 -1.66409E-6 L -0.1368 0.12319 " pathEditMode="relative" rAng="0" ptsTypes="AA">
                                          <p:cBhvr>
                                            <p:cTn id="1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40" y="6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/>
          <p:bldP spid="19" grpId="0"/>
          <p:bldP spid="21" grpId="0" bldLvl="0" animBg="1"/>
          <p:bldP spid="22" grpId="0"/>
          <p:bldP spid="15" grpId="0" bldLvl="0" animBg="1"/>
          <p:bldP spid="16" grpId="0"/>
          <p:bldP spid="3" grpId="0" bldLvl="0" animBg="1"/>
          <p:bldP spid="4" grpId="0"/>
          <p:bldP spid="23" grpId="0" bldLvl="0" animBg="1"/>
          <p:bldP spid="23" grpId="1" bldLvl="0" animBg="1"/>
          <p:bldP spid="24" grpId="0" bldLvl="0" animBg="1"/>
          <p:bldP spid="24" grpId="1" bldLvl="0" animBg="1"/>
          <p:bldP spid="25" grpId="0" bldLvl="0" animBg="1"/>
          <p:bldP spid="25" grpId="1" bldLvl="0" animBg="1"/>
          <p:bldP spid="26" grpId="0" bldLvl="0" animBg="1"/>
          <p:bldP spid="26" grpId="1" bldLvl="0" animBg="1"/>
          <p:bldP spid="27" grpId="0" bldLvl="0" animBg="1"/>
          <p:bldP spid="27" grpId="1" bldLvl="0" animBg="1"/>
          <p:bldP spid="28" grpId="0" bldLvl="0" animBg="1"/>
          <p:bldP spid="28" grpId="1" bldLvl="0" animBg="1"/>
          <p:bldP spid="29" grpId="0" bldLvl="0" animBg="1"/>
          <p:bldP spid="29" grpId="1" bldLvl="0" animBg="1"/>
          <p:bldP spid="30" grpId="0" bldLvl="0" animBg="1"/>
          <p:bldP spid="30" grpId="1" bldLvl="0" animBg="1"/>
          <p:bldP spid="31" grpId="0" bldLvl="0" animBg="1"/>
          <p:bldP spid="31" grpId="1" bldLvl="0" animBg="1"/>
          <p:bldP spid="32" grpId="0" bldLvl="0" animBg="1"/>
          <p:bldP spid="32" grpId="1" bldLvl="0" animBg="1"/>
          <p:bldP spid="33" grpId="0" bldLvl="0" animBg="1"/>
          <p:bldP spid="33" grpId="1" bldLvl="0" animBg="1"/>
          <p:bldP spid="34" grpId="0" bldLvl="0" animBg="1"/>
          <p:bldP spid="34" grpId="1" bldLvl="0" animBg="1"/>
          <p:bldP spid="35" grpId="0" bldLvl="0" animBg="1"/>
          <p:bldP spid="35" grpId="1" bldLvl="0" animBg="1"/>
          <p:bldP spid="36" grpId="0" bldLvl="0" animBg="1"/>
          <p:bldP spid="36" grpId="1" bldLvl="0" animBg="1"/>
          <p:bldP spid="37" grpId="0" bldLvl="0" animBg="1"/>
          <p:bldP spid="37" grpId="1" bldLvl="0" animBg="1"/>
          <p:bldP spid="38" grpId="0" bldLvl="0" animBg="1"/>
          <p:bldP spid="38" grpId="1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3620572" y="1445795"/>
            <a:ext cx="5051850" cy="26701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4082415" y="1819910"/>
            <a:ext cx="4251325" cy="18161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1432" tIns="25716" rIns="51432" bIns="25716"/>
          <a:lstStyle/>
          <a:p>
            <a:pPr defTabSz="513715">
              <a:lnSpc>
                <a:spcPct val="120000"/>
              </a:lnSpc>
              <a:spcAft>
                <a:spcPts val="340"/>
              </a:spcAft>
            </a:pPr>
            <a:r>
              <a:rPr 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古希腊哲学家柏拉图提出了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寓游戏于教学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的想法，他强调不要强迫孩子去学习，主张孩子在游戏中通过释放天性带有趣味性地去学习。</a:t>
            </a:r>
          </a:p>
        </p:txBody>
      </p:sp>
      <p:pic>
        <p:nvPicPr>
          <p:cNvPr id="2" name="图片 1" descr="2606105238797026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11505" y="691515"/>
            <a:ext cx="2507615" cy="375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08" y="1497496"/>
            <a:ext cx="2700652" cy="27003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954" y="2284252"/>
            <a:ext cx="1425603" cy="1356488"/>
            <a:chOff x="584926" y="2009550"/>
            <a:chExt cx="2083124" cy="1981673"/>
          </a:xfrm>
        </p:grpSpPr>
        <p:pic>
          <p:nvPicPr>
            <p:cNvPr id="19" name="Picture 2" descr="C:\Users\Administrator\Desktop\微立体创业计划\0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26" y="2037923"/>
              <a:ext cx="1747365" cy="174775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3" y="2009550"/>
              <a:ext cx="1981227" cy="1981673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138694" y="2639747"/>
              <a:ext cx="1145765" cy="895194"/>
            </a:xfrm>
            <a:prstGeom prst="rect">
              <a:avLst/>
            </a:prstGeom>
          </p:spPr>
          <p:txBody>
            <a:bodyPr wrap="square" lIns="121890" tIns="60945" rIns="121890" bIns="60945">
              <a:spAutoFit/>
            </a:bodyPr>
            <a:lstStyle/>
            <a:p>
              <a:pPr algn="ctr" defTabSz="1245235">
                <a:defRPr/>
              </a:pPr>
              <a:endParaRPr lang="zh-CN" altLang="en-US" sz="3200" b="1" kern="0" dirty="0"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MH_Text_1"/>
          <p:cNvSpPr/>
          <p:nvPr>
            <p:custDataLst>
              <p:tags r:id="rId1"/>
            </p:custDataLst>
          </p:nvPr>
        </p:nvSpPr>
        <p:spPr>
          <a:xfrm>
            <a:off x="4833444" y="3083380"/>
            <a:ext cx="3203271" cy="14535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2"/>
            </p:custDataLst>
          </p:nvPr>
        </p:nvSpPr>
        <p:spPr>
          <a:xfrm>
            <a:off x="4833620" y="1299845"/>
            <a:ext cx="3826510" cy="14636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体育课运用游戏教学的的好处？</a:t>
            </a:r>
            <a:endParaRPr lang="zh-CN" altLang="en-US" sz="4000" b="1" dirty="0">
              <a:solidFill>
                <a:schemeClr val="tx1"/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3315" y="118110"/>
            <a:ext cx="5424170" cy="44640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右弧形箭头 8">
            <a:hlinkClick r:id="rId8" action="ppaction://hlinksldjump"/>
          </p:cNvPr>
          <p:cNvSpPr/>
          <p:nvPr/>
        </p:nvSpPr>
        <p:spPr>
          <a:xfrm>
            <a:off x="467995" y="4516120"/>
            <a:ext cx="431800" cy="360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08 0.04352 L 1.07756E-6 -3.7037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4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4"/>
          <p:cNvSpPr/>
          <p:nvPr>
            <p:custDataLst>
              <p:tags r:id="rId1"/>
            </p:custDataLst>
          </p:nvPr>
        </p:nvSpPr>
        <p:spPr>
          <a:xfrm flipH="1">
            <a:off x="3419475" y="2051685"/>
            <a:ext cx="942340" cy="2730500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1" name="MH_Other_3"/>
          <p:cNvSpPr/>
          <p:nvPr>
            <p:custDataLst>
              <p:tags r:id="rId2"/>
            </p:custDataLst>
          </p:nvPr>
        </p:nvSpPr>
        <p:spPr>
          <a:xfrm flipH="1">
            <a:off x="3275965" y="3939540"/>
            <a:ext cx="833120" cy="839470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42" name="MH_Other_2"/>
          <p:cNvSpPr/>
          <p:nvPr>
            <p:custDataLst>
              <p:tags r:id="rId3"/>
            </p:custDataLst>
          </p:nvPr>
        </p:nvSpPr>
        <p:spPr>
          <a:xfrm>
            <a:off x="4468495" y="967740"/>
            <a:ext cx="833120" cy="3881755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045075" y="730885"/>
            <a:ext cx="645795" cy="704850"/>
            <a:chOff x="4030652" y="4049611"/>
            <a:chExt cx="792000" cy="792000"/>
          </a:xfrm>
        </p:grpSpPr>
        <p:sp>
          <p:nvSpPr>
            <p:cNvPr id="49" name="MH_Other_2"/>
            <p:cNvSpPr/>
            <p:nvPr>
              <p:custDataLst>
                <p:tags r:id="rId13"/>
              </p:custDataLst>
            </p:nvPr>
          </p:nvSpPr>
          <p:spPr>
            <a:xfrm>
              <a:off x="4030652" y="4049611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MH_Title_1">
              <a:hlinkClick r:id="rId16" action="ppaction://hlinksldjump"/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56652" y="417561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 smtClean="0">
                  <a:latin typeface="Impact" panose="020B0806030902050204" pitchFamily="34" charset="0"/>
                </a:rPr>
                <a:t>03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933177" y="1725716"/>
            <a:ext cx="792000" cy="792000"/>
            <a:chOff x="4229236" y="3968984"/>
            <a:chExt cx="792000" cy="792000"/>
          </a:xfrm>
        </p:grpSpPr>
        <p:sp>
          <p:nvSpPr>
            <p:cNvPr id="60" name="MH_Other_2"/>
            <p:cNvSpPr/>
            <p:nvPr>
              <p:custDataLst>
                <p:tags r:id="rId1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MH_Title_1">
              <a:hlinkClick r:id="rId1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 smtClean="0">
                  <a:latin typeface="Impact" panose="020B0806030902050204" pitchFamily="34" charset="0"/>
                </a:rPr>
                <a:t>02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64014" y="3566668"/>
            <a:ext cx="792000" cy="792000"/>
            <a:chOff x="4237491" y="3613384"/>
            <a:chExt cx="792000" cy="792000"/>
          </a:xfrm>
        </p:grpSpPr>
        <p:sp>
          <p:nvSpPr>
            <p:cNvPr id="64" name="MH_Other_2"/>
            <p:cNvSpPr/>
            <p:nvPr>
              <p:custDataLst>
                <p:tags r:id="rId9"/>
              </p:custDataLst>
            </p:nvPr>
          </p:nvSpPr>
          <p:spPr>
            <a:xfrm>
              <a:off x="4237491" y="36133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177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MH_Title_1">
              <a:hlinkClick r:id="rId16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81908" y="37393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1600" dirty="0" smtClean="0">
                  <a:latin typeface="Impact" panose="020B0806030902050204" pitchFamily="34" charset="0"/>
                </a:rPr>
                <a:t>01</a:t>
              </a:r>
              <a:endParaRPr lang="en-US" altLang="zh-CN" sz="1600" dirty="0">
                <a:latin typeface="Impact" panose="020B0806030902050204" pitchFamily="34" charset="0"/>
              </a:endParaRPr>
            </a:p>
          </p:txBody>
        </p:sp>
      </p:grpSp>
      <p:cxnSp>
        <p:nvCxnSpPr>
          <p:cNvPr id="66" name="MH_Other_9"/>
          <p:cNvCxnSpPr/>
          <p:nvPr>
            <p:custDataLst>
              <p:tags r:id="rId4"/>
            </p:custDataLst>
          </p:nvPr>
        </p:nvCxnSpPr>
        <p:spPr>
          <a:xfrm>
            <a:off x="2018522" y="4849335"/>
            <a:ext cx="5105767" cy="0"/>
          </a:xfrm>
          <a:prstGeom prst="line">
            <a:avLst/>
          </a:prstGeom>
          <a:solidFill>
            <a:srgbClr val="FFFFFF"/>
          </a:solidFill>
          <a:ln w="95250">
            <a:solidFill>
              <a:schemeClr val="bg1"/>
            </a:solidFill>
          </a:ln>
          <a:effectLst>
            <a:outerShdw blurRad="63500" dist="38100" dir="8100000" algn="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MH_Text_1"/>
          <p:cNvSpPr/>
          <p:nvPr>
            <p:custDataLst>
              <p:tags r:id="rId5"/>
            </p:custDataLst>
          </p:nvPr>
        </p:nvSpPr>
        <p:spPr>
          <a:xfrm>
            <a:off x="-62230" y="3075305"/>
            <a:ext cx="2859405" cy="61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适应学生身心发展特点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在体育教学中运用合适的游戏吸引小学生参与到体育课程中来，并且游戏化的教学会让体育课堂变得比较轻松，小学生在这样轻松的氛围中可以自主的进行体育锻炼，提升体育能力的同时还能让小学生拥有更好的心理状态，适应小学生的身心发展。</a:t>
            </a:r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MH_Text_1"/>
          <p:cNvSpPr/>
          <p:nvPr>
            <p:custDataLst>
              <p:tags r:id="rId6"/>
            </p:custDataLst>
          </p:nvPr>
        </p:nvSpPr>
        <p:spPr>
          <a:xfrm>
            <a:off x="0" y="843280"/>
            <a:ext cx="2908300" cy="186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培养学生多种能力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  </a:t>
            </a: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体育游戏化教学中通过不同的游戏可以培养小学生的不同能力。例如合作型游戏，可以培养小学生的合作意识；智力与体力结合型的游戏，可以培养小学生的思维能力，而学生自己进行创编类的游戏还可以培养小学生的创新能力等。</a:t>
            </a:r>
          </a:p>
        </p:txBody>
      </p:sp>
      <p:sp>
        <p:nvSpPr>
          <p:cNvPr id="71" name="MH_Text_1"/>
          <p:cNvSpPr/>
          <p:nvPr>
            <p:custDataLst>
              <p:tags r:id="rId7"/>
            </p:custDataLst>
          </p:nvPr>
        </p:nvSpPr>
        <p:spPr>
          <a:xfrm>
            <a:off x="5588000" y="730885"/>
            <a:ext cx="3344545" cy="340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tx1"/>
                </a:solidFill>
                <a:cs typeface="+mn-ea"/>
                <a:sym typeface="+mn-lt"/>
              </a:rPr>
              <a:t>丰富体育教学资源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chemeClr val="tx1"/>
                </a:solidFill>
                <a:cs typeface="+mn-ea"/>
                <a:sym typeface="+mn-lt"/>
              </a:rPr>
              <a:t>传统的小学体育教学课堂上，教学资源极其匮乏，而体育游戏化教学的出现不仅让体育课堂的氛围更加活跃，而且游戏中会运用各种体育教学资源，就很容易让小学生对体育课产生兴趣了。</a:t>
            </a: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3" name="MH_Text_1"/>
          <p:cNvSpPr/>
          <p:nvPr>
            <p:custDataLst>
              <p:tags r:id="rId8"/>
            </p:custDataLst>
          </p:nvPr>
        </p:nvSpPr>
        <p:spPr>
          <a:xfrm>
            <a:off x="5575300" y="3388995"/>
            <a:ext cx="3439160" cy="136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indent="0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zh-CN" altLang="en-US" sz="1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2830" y="100965"/>
            <a:ext cx="6327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+mj-ea"/>
                <a:ea typeface="+mj-ea"/>
              </a:rPr>
              <a:t>体育课运用游戏教学的的好处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08" y="1497496"/>
            <a:ext cx="2700652" cy="27003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917954" y="2284252"/>
            <a:ext cx="1425603" cy="1356488"/>
            <a:chOff x="584926" y="2009550"/>
            <a:chExt cx="2083124" cy="1981673"/>
          </a:xfrm>
        </p:grpSpPr>
        <p:pic>
          <p:nvPicPr>
            <p:cNvPr id="19" name="Picture 2" descr="C:\Users\Administrator\Desktop\微立体创业计划\0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26" y="2037923"/>
              <a:ext cx="1747365" cy="174775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dministrator\Desktop\微立体创业计划\0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23" y="2009550"/>
              <a:ext cx="1981227" cy="1981673"/>
            </a:xfrm>
            <a:prstGeom prst="rect">
              <a:avLst/>
            </a:prstGeom>
            <a:noFill/>
            <a:effectLst>
              <a:outerShdw blurRad="292100" dist="177800" dir="2460000" sx="99000" sy="99000" algn="l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138694" y="2639747"/>
              <a:ext cx="1145765" cy="895194"/>
            </a:xfrm>
            <a:prstGeom prst="rect">
              <a:avLst/>
            </a:prstGeom>
          </p:spPr>
          <p:txBody>
            <a:bodyPr wrap="square" lIns="121890" tIns="60945" rIns="121890" bIns="60945">
              <a:spAutoFit/>
            </a:bodyPr>
            <a:lstStyle/>
            <a:p>
              <a:pPr algn="ctr" defTabSz="1245235">
                <a:defRPr/>
              </a:pPr>
              <a:endParaRPr lang="zh-CN" altLang="en-US" sz="3200" b="1" kern="0" dirty="0">
                <a:solidFill>
                  <a:schemeClr val="accent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MH_Text_1"/>
          <p:cNvSpPr/>
          <p:nvPr>
            <p:custDataLst>
              <p:tags r:id="rId1"/>
            </p:custDataLst>
          </p:nvPr>
        </p:nvSpPr>
        <p:spPr>
          <a:xfrm>
            <a:off x="4833444" y="3083380"/>
            <a:ext cx="3203271" cy="145350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2"/>
            </p:custDataLst>
          </p:nvPr>
        </p:nvSpPr>
        <p:spPr>
          <a:xfrm>
            <a:off x="4833620" y="1299845"/>
            <a:ext cx="3826510" cy="146367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cs typeface="+mn-ea"/>
                <a:sym typeface="+mn-lt"/>
              </a:rPr>
              <a:t> 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如何高效应用游戏教学？</a:t>
            </a:r>
            <a:endParaRPr lang="zh-CN" altLang="en-US" sz="4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3315" y="118110"/>
            <a:ext cx="5424170" cy="44640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右弧形箭头 8">
            <a:hlinkClick r:id="rId8" action="ppaction://hlinksldjump"/>
          </p:cNvPr>
          <p:cNvSpPr/>
          <p:nvPr/>
        </p:nvSpPr>
        <p:spPr>
          <a:xfrm>
            <a:off x="467995" y="4516120"/>
            <a:ext cx="431800" cy="3600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08 0.04352 L 1.07756E-6 -3.7037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4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MH_Other_1"/>
          <p:cNvCxnSpPr/>
          <p:nvPr>
            <p:custDataLst>
              <p:tags r:id="rId1"/>
            </p:custDataLst>
          </p:nvPr>
        </p:nvCxnSpPr>
        <p:spPr>
          <a:xfrm flipH="1">
            <a:off x="4351577" y="1059982"/>
            <a:ext cx="0" cy="36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9430" y="1381125"/>
            <a:ext cx="3271520" cy="588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sym typeface="+mn-lt"/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  <a:sym typeface="+mn-lt"/>
              </a:rPr>
              <a:t>体育游戏在体育教学活动中的应用目标就是帮助提升课堂趣味性，实现教学目标。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chemeClr val="tx1"/>
                </a:solidFill>
                <a:sym typeface="+mn-lt"/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  <a:sym typeface="+mn-lt"/>
              </a:rPr>
              <a:t>以游戏推动体育教学目标的落实</a:t>
            </a:r>
          </a:p>
        </p:txBody>
      </p:sp>
      <p:sp>
        <p:nvSpPr>
          <p:cNvPr id="18" name="MH_Other_2"/>
          <p:cNvSpPr/>
          <p:nvPr>
            <p:custDataLst>
              <p:tags r:id="rId3"/>
            </p:custDataLst>
          </p:nvPr>
        </p:nvSpPr>
        <p:spPr>
          <a:xfrm>
            <a:off x="1547495" y="1131570"/>
            <a:ext cx="3957955" cy="360045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140" y="106680"/>
            <a:ext cx="7812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6"/>
                </a:solidFill>
                <a:latin typeface="+mj-ea"/>
                <a:ea typeface="+mj-ea"/>
              </a:rPr>
              <a:t>一、按照课程内容和专业理论设计应用体育游戏</a:t>
            </a:r>
          </a:p>
        </p:txBody>
      </p:sp>
      <p:pic>
        <p:nvPicPr>
          <p:cNvPr id="12" name="图片 11" descr="u=357042693,2532170097&amp;fm=26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40" y="1750695"/>
            <a:ext cx="3418205" cy="26498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07614" y="915505"/>
            <a:ext cx="1260000" cy="1260000"/>
            <a:chOff x="1454449" y="1978856"/>
            <a:chExt cx="1260000" cy="1260000"/>
          </a:xfrm>
        </p:grpSpPr>
        <p:sp>
          <p:nvSpPr>
            <p:cNvPr id="35" name="MH_Other_8"/>
            <p:cNvSpPr/>
            <p:nvPr>
              <p:custDataLst>
                <p:tags r:id="rId4"/>
              </p:custDataLst>
            </p:nvPr>
          </p:nvSpPr>
          <p:spPr>
            <a:xfrm>
              <a:off x="1454449" y="1978856"/>
              <a:ext cx="1260000" cy="126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MH_Other_9"/>
            <p:cNvSpPr/>
            <p:nvPr>
              <p:custDataLst>
                <p:tags r:id="rId5"/>
              </p:custDataLst>
            </p:nvPr>
          </p:nvSpPr>
          <p:spPr>
            <a:xfrm>
              <a:off x="1630457" y="2155111"/>
              <a:ext cx="907200" cy="9087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1697007" y="2341580"/>
              <a:ext cx="7924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FF0000"/>
                  </a:solidFill>
                </a:rPr>
                <a:t>拔河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同心圆 36"/>
          <p:cNvSpPr/>
          <p:nvPr/>
        </p:nvSpPr>
        <p:spPr>
          <a:xfrm>
            <a:off x="6971030" y="668655"/>
            <a:ext cx="2115185" cy="2136775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269875" y="1536065"/>
            <a:ext cx="3667125" cy="220599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04" tIns="60953" rIns="121904" bIns="60953" anchor="ctr"/>
          <a:lstStyle/>
          <a:p>
            <a:pPr marL="0" lvl="2" algn="ctr" defTabSz="0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81610" algn="l"/>
              </a:tabLst>
              <a:defRPr/>
            </a:pPr>
            <a:endParaRPr lang="zh-CN" altLang="en-US" sz="19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87"/>
          <p:cNvSpPr>
            <a:spLocks noChangeArrowheads="1"/>
          </p:cNvSpPr>
          <p:nvPr/>
        </p:nvSpPr>
        <p:spPr bwMode="auto">
          <a:xfrm>
            <a:off x="467467" y="1851713"/>
            <a:ext cx="3599787" cy="178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04" tIns="60953" rIns="121904" bIns="6095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</a:rPr>
              <a:t>立足实际教学需求，把握游戏融入教学活动的时机，明确教学目标、运动规则，教学过程中既要体现活动的趣味性，也要体现有效性。</a:t>
            </a:r>
          </a:p>
        </p:txBody>
      </p:sp>
      <p:sp>
        <p:nvSpPr>
          <p:cNvPr id="43" name="Half Frame 12"/>
          <p:cNvSpPr/>
          <p:nvPr/>
        </p:nvSpPr>
        <p:spPr>
          <a:xfrm rot="8097294">
            <a:off x="3927395" y="2205514"/>
            <a:ext cx="666873" cy="73257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同心圆 64"/>
          <p:cNvSpPr/>
          <p:nvPr/>
        </p:nvSpPr>
        <p:spPr>
          <a:xfrm>
            <a:off x="4755515" y="1589405"/>
            <a:ext cx="3058160" cy="2889250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958184" y="4120805"/>
            <a:ext cx="930104" cy="9304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743907" y="4560656"/>
            <a:ext cx="470110" cy="47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394914" y="911904"/>
            <a:ext cx="339780" cy="33990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591808" y="4632207"/>
            <a:ext cx="347361" cy="34748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QQ图片20220214214043"/>
          <p:cNvPicPr>
            <a:picLocks noChangeAspect="1"/>
          </p:cNvPicPr>
          <p:nvPr/>
        </p:nvPicPr>
        <p:blipFill>
          <a:blip r:embed="rId2" cstate="print"/>
          <a:srcRect t="2825" r="1660" b="7284"/>
          <a:stretch>
            <a:fillRect/>
          </a:stretch>
        </p:blipFill>
        <p:spPr>
          <a:xfrm>
            <a:off x="4932045" y="1923415"/>
            <a:ext cx="2520315" cy="2303780"/>
          </a:xfrm>
          <a:prstGeom prst="ellipse">
            <a:avLst/>
          </a:prstGeom>
        </p:spPr>
      </p:pic>
      <p:pic>
        <p:nvPicPr>
          <p:cNvPr id="6" name="图片 5" descr="QQ图片20220214214628"/>
          <p:cNvPicPr>
            <a:picLocks noChangeAspect="1"/>
          </p:cNvPicPr>
          <p:nvPr/>
        </p:nvPicPr>
        <p:blipFill>
          <a:blip r:embed="rId3" cstate="print"/>
          <a:srcRect l="-101665" t="-33868" r="-5815" b="-86301"/>
          <a:stretch>
            <a:fillRect/>
          </a:stretch>
        </p:blipFill>
        <p:spPr>
          <a:xfrm>
            <a:off x="4787900" y="-20320"/>
            <a:ext cx="4446270" cy="444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7025" y="1167765"/>
            <a:ext cx="2784475" cy="242062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3347477" y="1043341"/>
            <a:ext cx="5058564" cy="30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      体育游戏设计除了需要围绕教学目标，还需要具有的功能作用就是对学生形成吸引力，激发学生参与体育活动的积极性，借助情景游戏形式能够实现这一教学目标，突出学生在体育运动活动中的主体性，给学生身临其境的参与体验。 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因此在小学体育游戏教学活动中，营造良好的游戏情景也是提升小学体育教学活动质量的关键。</a:t>
            </a:r>
          </a:p>
        </p:txBody>
      </p:sp>
      <p:sp>
        <p:nvSpPr>
          <p:cNvPr id="54" name="矩形 53"/>
          <p:cNvSpPr/>
          <p:nvPr/>
        </p:nvSpPr>
        <p:spPr>
          <a:xfrm>
            <a:off x="1365885" y="100330"/>
            <a:ext cx="6725920" cy="44640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75740" y="51435"/>
            <a:ext cx="5976620" cy="840105"/>
          </a:xfrm>
          <a:prstGeom prst="rect">
            <a:avLst/>
          </a:prstGeom>
          <a:noFill/>
        </p:spPr>
        <p:txBody>
          <a:bodyPr wrap="square" lIns="102060" tIns="51030" rIns="102060" bIns="51030">
            <a:spAutoFit/>
          </a:bodyPr>
          <a:lstStyle/>
          <a:p>
            <a:pPr algn="ctr">
              <a:defRPr/>
            </a:pPr>
            <a:r>
              <a:rPr lang="zh-CN" altLang="en-US" sz="2400" b="1" spc="336" dirty="0" smtClean="0">
                <a:solidFill>
                  <a:schemeClr val="accent6"/>
                </a:solidFill>
                <a:cs typeface="+mn-ea"/>
                <a:sym typeface="+mn-lt"/>
              </a:rPr>
              <a:t>二、依托游戏情景突出学生主体性</a:t>
            </a:r>
          </a:p>
          <a:p>
            <a:pPr algn="ctr">
              <a:defRPr/>
            </a:pPr>
            <a:endParaRPr lang="zh-CN" altLang="en-US" sz="2400" b="1" spc="336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2" name="图片 1" descr="u=2244838806,4044958530&amp;fm=15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1275715"/>
            <a:ext cx="2607310" cy="222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75920" y="2609215"/>
            <a:ext cx="2776855" cy="2436495"/>
            <a:chOff x="1219775" y="3082969"/>
            <a:chExt cx="1830631" cy="751116"/>
          </a:xfrm>
        </p:grpSpPr>
        <p:sp>
          <p:nvSpPr>
            <p:cNvPr id="34" name="MH_Text_1"/>
            <p:cNvSpPr/>
            <p:nvPr>
              <p:custDataLst>
                <p:tags r:id="rId3"/>
              </p:custDataLst>
            </p:nvPr>
          </p:nvSpPr>
          <p:spPr>
            <a:xfrm>
              <a:off x="1219775" y="3082969"/>
              <a:ext cx="1768050" cy="751116"/>
            </a:xfrm>
            <a:prstGeom prst="roundRect">
              <a:avLst>
                <a:gd name="adj" fmla="val 9524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5" name="MH_Text_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27691" y="3111290"/>
              <a:ext cx="1722715" cy="69568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sz="1400" b="1" dirty="0">
                <a:solidFill>
                  <a:srgbClr val="FFC000"/>
                </a:solidFill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0" y="840105"/>
            <a:ext cx="3528060" cy="168275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467360" y="2643505"/>
            <a:ext cx="7444105" cy="2314575"/>
            <a:chOff x="-1005062" y="3082969"/>
            <a:chExt cx="5788131" cy="751116"/>
          </a:xfrm>
        </p:grpSpPr>
        <p:sp>
          <p:nvSpPr>
            <p:cNvPr id="55" name="MH_Text_1"/>
            <p:cNvSpPr/>
            <p:nvPr>
              <p:custDataLst>
                <p:tags r:id="rId1"/>
              </p:custDataLst>
            </p:nvPr>
          </p:nvSpPr>
          <p:spPr>
            <a:xfrm>
              <a:off x="1219737" y="3082969"/>
              <a:ext cx="3563332" cy="751116"/>
            </a:xfrm>
            <a:prstGeom prst="roundRect">
              <a:avLst>
                <a:gd name="adj" fmla="val 9524"/>
              </a:avLst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比如，我在指导小学体育教学活动的时候，曾经设计过“贴膏药”的情景游戏活动，要求男生和女生合理搭配成为小组，每组至少两个人，围成圈之后以短跑形式进行抓跑游戏，其中一组派出1人作为“抓手”，追到任意1组小组成员之后将“膏药”（自己选择便捷的物品作为膏药)贴到该学生身上，身份转换，以此类推。</a:t>
              </a:r>
            </a:p>
          </p:txBody>
        </p:sp>
        <p:sp>
          <p:nvSpPr>
            <p:cNvPr id="56" name="MH_Text_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1005062" y="3083000"/>
              <a:ext cx="1634404" cy="65049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sz="1400" b="1" dirty="0">
                  <a:solidFill>
                    <a:srgbClr val="00B050"/>
                  </a:solidFill>
                  <a:latin typeface="+mn-lt"/>
                  <a:cs typeface="+mn-ea"/>
                  <a:sym typeface="+mn-lt"/>
                </a:rPr>
                <a:t>以短跑教学为例，我们以往在教学设计中习惯用“接力赛”引导学生进行短跑训练，单一的训练模式很容易使学生产生倦怠心理，因此我们在指导教学活动的过程中可以融入全新的训练形式，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855" y="835660"/>
            <a:ext cx="3536315" cy="1687195"/>
          </a:xfrm>
          <a:prstGeom prst="rect">
            <a:avLst/>
          </a:prstGeom>
        </p:spPr>
      </p:pic>
      <p:pic>
        <p:nvPicPr>
          <p:cNvPr id="17" name="图片 16" descr="t01c1fd2bf1e43f3fc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45" y="935990"/>
            <a:ext cx="2679700" cy="1250315"/>
          </a:xfrm>
          <a:prstGeom prst="rect">
            <a:avLst/>
          </a:prstGeom>
        </p:spPr>
      </p:pic>
      <p:pic>
        <p:nvPicPr>
          <p:cNvPr id="18" name="图片 17" descr="t01c46de583b6960e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005" y="935355"/>
            <a:ext cx="2701925" cy="129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541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21302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21302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>全屏显示(16:9)</PresentationFormat>
  <Paragraphs>42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Times New Roman</vt:lpstr>
      <vt:lpstr>微软雅黑</vt:lpstr>
      <vt:lpstr>Calibri</vt:lpstr>
      <vt:lpstr>Impact</vt:lpstr>
      <vt:lpstr>Wingdings</vt:lpstr>
      <vt:lpstr>Aharoni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subject>教学设计</dc:subject>
  <dc:creator>tanghua</dc:creator>
  <cp:lastModifiedBy>lenovo</cp:lastModifiedBy>
  <cp:revision>262</cp:revision>
  <dcterms:created xsi:type="dcterms:W3CDTF">2016-03-10T07:57:00Z</dcterms:created>
  <dcterms:modified xsi:type="dcterms:W3CDTF">2022-02-20T23:44:17Z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company">
    <vt:lpwstr>100111021000101210101002100010021010010210000012100011121001111210011102</vt:lpwstr>
  </property>
  <property fmtid="{D5CDD505-2E9C-101B-9397-08002B2CF9AE}" pid="4" name="ICV">
    <vt:lpwstr>3C650255A7AE40D485D3964B90AEFF76</vt:lpwstr>
  </property>
</Properties>
</file>